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37"/>
  </p:notesMasterIdLst>
  <p:sldIdLst>
    <p:sldId id="4152" r:id="rId4"/>
    <p:sldId id="4266" r:id="rId5"/>
    <p:sldId id="4324" r:id="rId6"/>
    <p:sldId id="4158" r:id="rId7"/>
    <p:sldId id="4299" r:id="rId8"/>
    <p:sldId id="4300" r:id="rId9"/>
    <p:sldId id="4245" r:id="rId10"/>
    <p:sldId id="4189" r:id="rId11"/>
    <p:sldId id="4301" r:id="rId12"/>
    <p:sldId id="4267" r:id="rId13"/>
    <p:sldId id="4302" r:id="rId14"/>
    <p:sldId id="4222" r:id="rId15"/>
    <p:sldId id="4269" r:id="rId16"/>
    <p:sldId id="4303" r:id="rId17"/>
    <p:sldId id="4304" r:id="rId18"/>
    <p:sldId id="4305" r:id="rId19"/>
    <p:sldId id="4306" r:id="rId20"/>
    <p:sldId id="4323" r:id="rId21"/>
    <p:sldId id="4308" r:id="rId22"/>
    <p:sldId id="4309" r:id="rId23"/>
    <p:sldId id="4310" r:id="rId24"/>
    <p:sldId id="4311" r:id="rId25"/>
    <p:sldId id="4312" r:id="rId26"/>
    <p:sldId id="4313" r:id="rId27"/>
    <p:sldId id="4314" r:id="rId28"/>
    <p:sldId id="4315" r:id="rId29"/>
    <p:sldId id="4316" r:id="rId30"/>
    <p:sldId id="4317" r:id="rId31"/>
    <p:sldId id="4318" r:id="rId32"/>
    <p:sldId id="4319" r:id="rId33"/>
    <p:sldId id="4320" r:id="rId34"/>
    <p:sldId id="4321" r:id="rId35"/>
    <p:sldId id="4322" r:id="rId36"/>
  </p:sldIdLst>
  <p:sldSz cx="12192000" cy="6858000"/>
  <p:notesSz cx="6858000" cy="9144000"/>
  <p:embeddedFontLst>
    <p:embeddedFont>
      <p:font typeface="Ballet 16pt" charset="0"/>
      <p:regular r:id="rId38"/>
    </p:embeddedFont>
    <p:embeddedFont>
      <p:font typeface="Barlow Condensed Medium" panose="00000606000000000000" pitchFamily="2" charset="0"/>
      <p:regular r:id="rId39"/>
      <p: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Oswald Medium" panose="00000600000000000000" pitchFamily="2" charset="0"/>
      <p:regular r:id="rId47"/>
    </p:embeddedFont>
    <p:embeddedFont>
      <p:font typeface="Pangolin" panose="020B0604020202020204" charset="0"/>
      <p:regular r:id="rId48"/>
    </p:embeddedFont>
    <p:embeddedFont>
      <p:font typeface="Roboto" panose="02000000000000000000" pitchFamily="2" charset="0"/>
      <p:regular r:id="rId49"/>
      <p:bold r:id="rId50"/>
      <p:italic r:id="rId51"/>
      <p:boldItalic r:id="rId52"/>
    </p:embeddedFont>
    <p:embeddedFont>
      <p:font typeface="Roboto Black" panose="02000000000000000000" pitchFamily="2" charset="0"/>
      <p:regular r:id="rId53"/>
      <p:bold r:id="rId54"/>
      <p:boldItalic r:id="rId5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F5"/>
    <a:srgbClr val="AAE1FA"/>
    <a:srgbClr val="BB8CBF"/>
    <a:srgbClr val="FEF26C"/>
    <a:srgbClr val="F19054"/>
    <a:srgbClr val="EE1D25"/>
    <a:srgbClr val="81A7D4"/>
    <a:srgbClr val="95624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6" autoAdjust="0"/>
    <p:restoredTop sz="91052" autoAdjust="0"/>
  </p:normalViewPr>
  <p:slideViewPr>
    <p:cSldViewPr snapToGrid="0">
      <p:cViewPr varScale="1">
        <p:scale>
          <a:sx n="75" d="100"/>
          <a:sy n="75" d="100"/>
        </p:scale>
        <p:origin x="88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26/12/2024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ra các lợi ích của việc xem ti vi và phân tích từng ích lợi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548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ra các tác hại của việc xem ti vi và phân tích từng tác hại.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688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546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34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594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 Trong các ý trên, em có mắc phải sai làm khi ngồi xem ti vi không? Đó là gì? Cách phắc phục?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3757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phân</a:t>
            </a:r>
            <a:r>
              <a:rPr lang="en-US" baseline="0"/>
              <a:t> tích, lấy ví dụ cho HS hiểu và phòng tránh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4691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đưa</a:t>
            </a:r>
            <a:r>
              <a:rPr lang="en-US" baseline="0"/>
              <a:t> ra lời khuyên </a:t>
            </a:r>
            <a:r>
              <a:rPr lang="en-US"/>
              <a:t>cho HS sử</a:t>
            </a:r>
            <a:r>
              <a:rPr lang="en-US" baseline="0"/>
              <a:t> dụng ti vi an toàn, đúng cách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853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203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700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vi-VN" baseline="0"/>
              <a:t> cho HS xem và trả lời các câu hỏi. Video trên nói về việc gì? Trẻ em nên sử dụng máy </a:t>
            </a:r>
            <a:r>
              <a:rPr lang="en-US" baseline="0"/>
              <a:t>thu hình</a:t>
            </a:r>
            <a:r>
              <a:rPr lang="vi-VN" baseline="0"/>
              <a:t> trong thời gian bao lâu?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309473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9435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8400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trả lời các câu hỏi để đưa ra cách làm tốt nhất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527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3904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2893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061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7291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5684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2647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2112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4020359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0215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1404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330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21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sau đó bắt đầu trò chơi. Khi HS trả lời xong câu hỏi, hỏi HS một vài chương trình đã kể có nội dung gì? Xem trong bao lâu?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bạn</a:t>
            </a:r>
            <a:r>
              <a:rPr lang="en-US" baseline="0"/>
              <a:t> nào đã xem và biết về chương trình này? Chương trình nói về điều gì? Chương trình </a:t>
            </a:r>
            <a:r>
              <a:rPr lang="vi-VN" baseline="0"/>
              <a:t>Khám phá khoa học: Những thí nghiệm khổng lồ là chương trình được phát sóng trên kênh truyền hình VTV7. Chương trình bao gồm nhiều thí nghiệm khoa học lý thú, nhằm truyền cảm hứng khám phá thế giới xung quanh cho các em nhỏ. Với sự dẫn dắt của MC Trần Ngọc dí dỏm được nhiều khán giả yêu mến, chương trình càng trở nên thú vị và gần gũi hơn với khán giả nhỏ tuổi</a:t>
            </a:r>
            <a:r>
              <a:rPr lang="en-US" baseline="0"/>
              <a:t>. Chương trình phát sóng trên kênh VTV7.</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930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bạn</a:t>
            </a:r>
            <a:r>
              <a:rPr lang="en-US" baseline="0"/>
              <a:t> nào đã xem và biết về chương trình này? Chương trình nói về điều gì? Chương trình </a:t>
            </a:r>
            <a:r>
              <a:rPr lang="vi-VN" baseline="0"/>
              <a:t>Lớp học cầu vồng</a:t>
            </a:r>
            <a:r>
              <a:rPr lang="en-US" baseline="0"/>
              <a:t> </a:t>
            </a:r>
            <a:r>
              <a:rPr lang="vi-VN" baseline="0"/>
              <a:t>là chương trình dành riêng cho các bạn nhỏ ở độ tuổi mầm non. Chương trình là một lớp học đặc biệt rộn ràng âm nhạc, tràn ngập màu sắc và tiếng cười ở khắp mọi nơi. Mỗi số lên sóng sẽ có một chủ đề xuyên suốt và gần gũi với cuộc sống của các em nhỏ</a:t>
            </a:r>
            <a:r>
              <a:rPr lang="en-US" baseline="0"/>
              <a:t>. Chương trình phát sóng trên kênh VTV7</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377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giải</a:t>
            </a:r>
            <a:r>
              <a:rPr lang="en-US" baseline="0"/>
              <a:t> thích thêm: tính khoảng cách: tivi nhà 40 inch thì khoảng cách an toàn khi xem là khoảng 4m. </a:t>
            </a:r>
            <a:r>
              <a:rPr lang="vi-VN" baseline="0"/>
              <a:t>Tuyệt đối không nên mở tivi trong giờ ăn vì đây là lúc cần tập trung ăn và hoàn thành công việc chính của mình. Bên cạnh đó, cũng không nên xem tivi trước khi đi ngủ, vì việc xem tivi buổi tối ngay trước khi đi ngủ có thể ảnh hưởng đến chất lượng giấc ngủ</a:t>
            </a:r>
            <a:r>
              <a:rPr lang="en-US" baseline="0"/>
              <a: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206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hỏi</a:t>
            </a:r>
            <a:r>
              <a:rPr lang="en-US" baseline="0"/>
              <a:t> hs: đoạn thông tin trên nói về điều gì? (nói về việc xem ti vi có lợi ích và tác hại). Theo em thông tin trên là đúng không? GV đưa thêm thông tin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25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807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12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755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020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6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25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08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333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95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525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199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35820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369667" y="1167990"/>
            <a:ext cx="6893126" cy="5468546"/>
          </a:xfrm>
          <a:prstGeom prst="rect">
            <a:avLst/>
          </a:prstGeom>
          <a:effectLst>
            <a:softEdge rad="317500"/>
          </a:effectLst>
        </p:spPr>
      </p:pic>
      <p:sp>
        <p:nvSpPr>
          <p:cNvPr id="40" name="TextBox 39">
            <a:extLst>
              <a:ext uri="{FF2B5EF4-FFF2-40B4-BE49-F238E27FC236}">
                <a16:creationId xmlns:a16="http://schemas.microsoft.com/office/drawing/2014/main" id="{DA14CBFD-2C6F-E4A0-F468-3C5C731B2275}"/>
              </a:ext>
            </a:extLst>
          </p:cNvPr>
          <p:cNvSpPr txBox="1"/>
          <p:nvPr/>
        </p:nvSpPr>
        <p:spPr>
          <a:xfrm>
            <a:off x="2582538" y="484552"/>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6</a:t>
            </a:r>
          </a:p>
        </p:txBody>
      </p:sp>
      <p:sp>
        <p:nvSpPr>
          <p:cNvPr id="7" name="TextBox 6"/>
          <p:cNvSpPr txBox="1"/>
          <p:nvPr/>
        </p:nvSpPr>
        <p:spPr>
          <a:xfrm>
            <a:off x="-267847" y="1674375"/>
            <a:ext cx="5631872" cy="1015663"/>
          </a:xfrm>
          <a:prstGeom prst="rect">
            <a:avLst/>
          </a:prstGeom>
          <a:noFill/>
        </p:spPr>
        <p:txBody>
          <a:bodyPr wrap="square" rtlCol="0">
            <a:spAutoFit/>
          </a:bodyPr>
          <a:lstStyle/>
          <a:p>
            <a:pPr lvl="0" algn="ctr">
              <a:defRPr/>
            </a:pPr>
            <a:r>
              <a:rPr lang="en-US" altLang="zh-CN" sz="6000" b="1" dirty="0">
                <a:solidFill>
                  <a:srgbClr val="0070C0"/>
                </a:solidFill>
                <a:latin typeface="Roboto Black" panose="02000000000000000000" pitchFamily="2" charset="0"/>
                <a:ea typeface="Roboto Black" panose="02000000000000000000" pitchFamily="2" charset="0"/>
              </a:rPr>
              <a:t>CẨM NANG</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7" y="7030"/>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42334" y="2690038"/>
            <a:ext cx="6027567" cy="1938992"/>
          </a:xfrm>
          <a:prstGeom prst="rect">
            <a:avLst/>
          </a:prstGeom>
          <a:noFill/>
        </p:spPr>
        <p:txBody>
          <a:bodyPr wrap="square" rtlCol="0">
            <a:spAutoFit/>
          </a:bodyPr>
          <a:lstStyle/>
          <a:p>
            <a:pPr lvl="0" algn="ctr">
              <a:defRPr/>
            </a:pPr>
            <a:r>
              <a:rPr lang="en-US" altLang="zh-CN" sz="6000" b="1" dirty="0">
                <a:solidFill>
                  <a:schemeClr val="accent2">
                    <a:lumMod val="75000"/>
                  </a:schemeClr>
                </a:solidFill>
                <a:latin typeface="Roboto Black" panose="02000000000000000000" pitchFamily="2" charset="0"/>
                <a:ea typeface="Roboto Black" panose="02000000000000000000" pitchFamily="2" charset="0"/>
              </a:rPr>
              <a:t>SỬ </a:t>
            </a:r>
            <a:r>
              <a:rPr lang="en-US" altLang="zh-CN" sz="6000" b="1">
                <a:solidFill>
                  <a:schemeClr val="accent2">
                    <a:lumMod val="75000"/>
                  </a:schemeClr>
                </a:solidFill>
                <a:latin typeface="Roboto Black" panose="02000000000000000000" pitchFamily="2" charset="0"/>
                <a:ea typeface="Roboto Black" panose="02000000000000000000" pitchFamily="2" charset="0"/>
              </a:rPr>
              <a:t>DỤNG </a:t>
            </a:r>
          </a:p>
          <a:p>
            <a:pPr lvl="0" algn="ctr">
              <a:defRPr/>
            </a:pPr>
            <a:r>
              <a:rPr lang="en-US" altLang="zh-CN" sz="6000" b="1">
                <a:solidFill>
                  <a:schemeClr val="accent2">
                    <a:lumMod val="75000"/>
                  </a:schemeClr>
                </a:solidFill>
                <a:latin typeface="Roboto Black" panose="02000000000000000000" pitchFamily="2" charset="0"/>
                <a:ea typeface="Roboto Black" panose="02000000000000000000" pitchFamily="2" charset="0"/>
              </a:rPr>
              <a:t>MÁY THU HÌNH</a:t>
            </a:r>
            <a:endParaRPr lang="en-US" altLang="zh-CN" sz="6000" b="1" dirty="0">
              <a:solidFill>
                <a:schemeClr val="accent2">
                  <a:lumMod val="75000"/>
                </a:schemeClr>
              </a:solidFill>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B7CFFA23-DB6F-D2D3-D351-3B41493659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2538" y="4661244"/>
            <a:ext cx="1810861" cy="1796877"/>
          </a:xfrm>
          <a:prstGeom prst="rect">
            <a:avLst/>
          </a:prstGeom>
        </p:spPr>
      </p:pic>
      <p:sp>
        <p:nvSpPr>
          <p:cNvPr id="43" name="TextBox 42">
            <a:extLst>
              <a:ext uri="{FF2B5EF4-FFF2-40B4-BE49-F238E27FC236}">
                <a16:creationId xmlns:a16="http://schemas.microsoft.com/office/drawing/2014/main" id="{5B1500B4-2A13-B105-884B-9C3A22343CC6}"/>
              </a:ext>
            </a:extLst>
          </p:cNvPr>
          <p:cNvSpPr txBox="1"/>
          <p:nvPr/>
        </p:nvSpPr>
        <p:spPr>
          <a:xfrm>
            <a:off x="2958923" y="532884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507755" y="1460066"/>
            <a:ext cx="478071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Nêu những lợi ích mà ti vi đem lại</a:t>
            </a:r>
            <a:r>
              <a:rPr lang="en-US"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507755" y="5574414"/>
            <a:ext cx="4626325"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sz="36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Kích thích khả năng sáng tạo</a:t>
            </a:r>
            <a:endParaRPr lang="vi-VN" sz="2400">
              <a:solidFill>
                <a:srgbClr val="002060"/>
              </a:solidFill>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980" y="2064074"/>
            <a:ext cx="4953916" cy="4156671"/>
          </a:xfrm>
          <a:prstGeom prst="rect">
            <a:avLst/>
          </a:prstGeom>
          <a:noFill/>
          <a:ln>
            <a:noFill/>
          </a:ln>
          <a:effectLst>
            <a:outerShdw blurRad="107950" dist="12700" dir="5400000" algn="ctr">
              <a:srgbClr val="000000"/>
            </a:outerShdw>
          </a:effectLst>
        </p:spPr>
      </p:pic>
      <p:sp>
        <p:nvSpPr>
          <p:cNvPr id="15" name="TextBox 14"/>
          <p:cNvSpPr txBox="1"/>
          <p:nvPr/>
        </p:nvSpPr>
        <p:spPr>
          <a:xfrm>
            <a:off x="507755" y="2222362"/>
            <a:ext cx="4522049" cy="1015663"/>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ó thể học hỏi được những kỹ năng cần thiết</a:t>
            </a:r>
          </a:p>
        </p:txBody>
      </p:sp>
      <p:sp>
        <p:nvSpPr>
          <p:cNvPr id="16" name="TextBox 15"/>
          <p:cNvSpPr txBox="1"/>
          <p:nvPr/>
        </p:nvSpPr>
        <p:spPr>
          <a:xfrm>
            <a:off x="507755" y="3339713"/>
            <a:ext cx="4522049" cy="1384995"/>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Có </a:t>
            </a:r>
            <a:r>
              <a:rPr lang="vi-VN" sz="2400">
                <a:solidFill>
                  <a:srgbClr val="002060"/>
                </a:solidFill>
                <a:latin typeface="Roboto" panose="02000000000000000000" pitchFamily="2" charset="0"/>
                <a:ea typeface="Roboto" panose="02000000000000000000" pitchFamily="2" charset="0"/>
              </a:rPr>
              <a:t>cơ hội tiếp thu thêm được nhiều điều mới mẻ vừa có những phút giây giải trí thú vị</a:t>
            </a:r>
          </a:p>
        </p:txBody>
      </p:sp>
      <p:sp>
        <p:nvSpPr>
          <p:cNvPr id="26" name="TextBox 25"/>
          <p:cNvSpPr txBox="1"/>
          <p:nvPr/>
        </p:nvSpPr>
        <p:spPr>
          <a:xfrm>
            <a:off x="507755" y="4826396"/>
            <a:ext cx="4755659" cy="646331"/>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Nâng cao tinh thần thể thao</a:t>
            </a:r>
          </a:p>
        </p:txBody>
      </p:sp>
      <p:sp>
        <p:nvSpPr>
          <p:cNvPr id="17" name="TextBox 16"/>
          <p:cNvSpPr txBox="1"/>
          <p:nvPr/>
        </p:nvSpPr>
        <p:spPr>
          <a:xfrm>
            <a:off x="1871087" y="214928"/>
            <a:ext cx="960418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ẢNH HƯỞNG CỦA VIỆC XEM TI VI TỚI SỨC KHOẺ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5159140" y="1440925"/>
            <a:ext cx="6571182" cy="461665"/>
          </a:xfrm>
          <a:prstGeom prst="rect">
            <a:avLst/>
          </a:prstGeom>
          <a:noFill/>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Làm cho hành vi và thói quen của trẻ tốt hơn</a:t>
            </a:r>
          </a:p>
        </p:txBody>
      </p:sp>
    </p:spTree>
    <p:extLst>
      <p:ext uri="{BB962C8B-B14F-4D97-AF65-F5344CB8AC3E}">
        <p14:creationId xmlns:p14="http://schemas.microsoft.com/office/powerpoint/2010/main" val="288125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1000"/>
                                        <p:tgtEl>
                                          <p:spTgt spid="54"/>
                                        </p:tgtEl>
                                      </p:cBhvr>
                                    </p:animEffect>
                                    <p:anim calcmode="lin" valueType="num">
                                      <p:cBhvr>
                                        <p:cTn id="47" dur="1000" fill="hold"/>
                                        <p:tgtEl>
                                          <p:spTgt spid="54"/>
                                        </p:tgtEl>
                                        <p:attrNameLst>
                                          <p:attrName>ppt_x</p:attrName>
                                        </p:attrNameLst>
                                      </p:cBhvr>
                                      <p:tavLst>
                                        <p:tav tm="0">
                                          <p:val>
                                            <p:strVal val="#ppt_x"/>
                                          </p:val>
                                        </p:tav>
                                        <p:tav tm="100000">
                                          <p:val>
                                            <p:strVal val="#ppt_x"/>
                                          </p:val>
                                        </p:tav>
                                      </p:tavLst>
                                    </p:anim>
                                    <p:anim calcmode="lin" valueType="num">
                                      <p:cBhvr>
                                        <p:cTn id="4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15" grpId="0"/>
      <p:bldP spid="16" grpId="0"/>
      <p:bldP spid="2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507755" y="1460066"/>
            <a:ext cx="7529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a:t>
            </a:r>
            <a:r>
              <a:rPr lang="vi-VN" sz="2400">
                <a:solidFill>
                  <a:srgbClr val="002060"/>
                </a:solidFill>
                <a:latin typeface="Roboto" panose="02000000000000000000" pitchFamily="2" charset="0"/>
                <a:ea typeface="Roboto" panose="02000000000000000000" pitchFamily="2" charset="0"/>
              </a:rPr>
              <a:t>hững ảnh hưởng không tốt có thể xảy ra khi xem ti vi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5888277" y="5178610"/>
            <a:ext cx="4626325" cy="646331"/>
          </a:xfrm>
          <a:prstGeom prst="rect">
            <a:avLst/>
          </a:prstGeom>
          <a:noFill/>
        </p:spPr>
        <p:txBody>
          <a:bodyPr wrap="square" rtlCol="0">
            <a:spAutoFit/>
          </a:bodyPr>
          <a:lstStyle/>
          <a:p>
            <a:pPr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36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ó những hành vi bất thường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11" y="2232662"/>
            <a:ext cx="4953916" cy="3945440"/>
          </a:xfrm>
          <a:prstGeom prst="rect">
            <a:avLst/>
          </a:prstGeom>
          <a:noFill/>
          <a:ln>
            <a:noFill/>
          </a:ln>
          <a:effectLst>
            <a:outerShdw blurRad="107950" dist="12700" dir="5400000" algn="ctr">
              <a:srgbClr val="000000"/>
            </a:outerShdw>
          </a:effectLst>
        </p:spPr>
      </p:pic>
      <p:sp>
        <p:nvSpPr>
          <p:cNvPr id="15" name="TextBox 14"/>
          <p:cNvSpPr txBox="1"/>
          <p:nvPr/>
        </p:nvSpPr>
        <p:spPr>
          <a:xfrm>
            <a:off x="5888277" y="2258928"/>
            <a:ext cx="4755659" cy="646331"/>
          </a:xfrm>
          <a:prstGeom prst="rect">
            <a:avLst/>
          </a:prstGeom>
          <a:noFill/>
        </p:spPr>
        <p:txBody>
          <a:bodyPr wrap="square" rtlCol="0">
            <a:spAutoFit/>
          </a:bodyPr>
          <a:lstStyle/>
          <a:p>
            <a:pPr lvl="0"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Làm giảm khả năng tập trung</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5888277" y="3232155"/>
            <a:ext cx="4522049" cy="646331"/>
          </a:xfrm>
          <a:prstGeom prst="rect">
            <a:avLst/>
          </a:prstGeom>
          <a:noFill/>
        </p:spPr>
        <p:txBody>
          <a:bodyPr wrap="square" rtlCol="0">
            <a:spAutoFit/>
          </a:bodyPr>
          <a:lstStyle/>
          <a:p>
            <a:pPr lvl="0"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Giảm thời gian vận động </a:t>
            </a:r>
            <a:endParaRPr lang="vi-V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5888277" y="4205382"/>
            <a:ext cx="5893045" cy="646331"/>
          </a:xfrm>
          <a:prstGeom prst="rect">
            <a:avLst/>
          </a:prstGeom>
          <a:noFill/>
        </p:spPr>
        <p:txBody>
          <a:bodyPr wrap="square" rtlCol="0">
            <a:spAutoFit/>
          </a:bodyPr>
          <a:lstStyle/>
          <a:p>
            <a:pPr lvl="0"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G</a:t>
            </a:r>
            <a:r>
              <a:rPr lang="vi-VN" sz="2400">
                <a:solidFill>
                  <a:srgbClr val="002060"/>
                </a:solidFill>
                <a:latin typeface="Roboto" panose="02000000000000000000" pitchFamily="2" charset="0"/>
                <a:ea typeface="Roboto" panose="02000000000000000000" pitchFamily="2" charset="0"/>
              </a:rPr>
              <a:t>ây ra bệnh béo phì,</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bệnh về mắt ở trẻ</a:t>
            </a:r>
          </a:p>
        </p:txBody>
      </p:sp>
      <p:sp>
        <p:nvSpPr>
          <p:cNvPr id="17" name="TextBox 16"/>
          <p:cNvSpPr txBox="1"/>
          <p:nvPr/>
        </p:nvSpPr>
        <p:spPr>
          <a:xfrm>
            <a:off x="1871087" y="214928"/>
            <a:ext cx="960418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ẢNH HƯỞNG CỦA VIỆC XEM TI VI TỚI SỨC KHOẺ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169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15" grpId="0"/>
      <p:bldP spid="16" grpId="0"/>
      <p:bldP spid="2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28137" y="1491744"/>
            <a:ext cx="10044663" cy="49124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578528" y="1992469"/>
            <a:ext cx="8239240" cy="3886685"/>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17" name="TextBox 16"/>
          <p:cNvSpPr txBox="1"/>
          <p:nvPr/>
        </p:nvSpPr>
        <p:spPr>
          <a:xfrm>
            <a:off x="1871087" y="2619458"/>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1871087" y="3289480"/>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19" name="TextBox 18"/>
          <p:cNvSpPr txBox="1"/>
          <p:nvPr/>
        </p:nvSpPr>
        <p:spPr>
          <a:xfrm>
            <a:off x="1871086" y="4591582"/>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20" name="TextBox 19"/>
          <p:cNvSpPr txBox="1"/>
          <p:nvPr/>
        </p:nvSpPr>
        <p:spPr>
          <a:xfrm>
            <a:off x="1871085" y="5226074"/>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21" name="TextBox 20"/>
          <p:cNvSpPr txBox="1"/>
          <p:nvPr/>
        </p:nvSpPr>
        <p:spPr>
          <a:xfrm>
            <a:off x="6019573" y="2655207"/>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6019572" y="3317945"/>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756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675286" y="1537865"/>
            <a:ext cx="108073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Hãy </a:t>
            </a:r>
            <a:r>
              <a:rPr lang="vi-VN" sz="2400">
                <a:solidFill>
                  <a:srgbClr val="002060"/>
                </a:solidFill>
                <a:latin typeface="Roboto" panose="02000000000000000000" pitchFamily="2" charset="0"/>
                <a:ea typeface="Roboto" panose="02000000000000000000" pitchFamily="2" charset="0"/>
              </a:rPr>
              <a:t>cho biết bạn nhỏ lựa chọn vị trí ngồi xem ti vi </a:t>
            </a:r>
            <a:r>
              <a:rPr lang="en-US" sz="2400">
                <a:solidFill>
                  <a:srgbClr val="002060"/>
                </a:solidFill>
                <a:latin typeface="Roboto" panose="02000000000000000000" pitchFamily="2" charset="0"/>
                <a:ea typeface="Roboto" panose="02000000000000000000" pitchFamily="2" charset="0"/>
              </a:rPr>
              <a:t>phù hợp chưa? Vì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6743557" y="3427885"/>
            <a:ext cx="473907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Vị trí ngồi của bạn chưa phù hợp</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2850902" y="190418"/>
            <a:ext cx="5881701"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KHOẢNG CÁCH VÀ VỊ TRÍ NGỒI XEM TI VI HỢP LÍ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31" y="2428002"/>
            <a:ext cx="4272786" cy="35733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4403668" y="2513912"/>
            <a:ext cx="577378" cy="561109"/>
          </a:xfrm>
          <a:prstGeom prst="roundRect">
            <a:avLst>
              <a:gd name="adj" fmla="val 235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Roboto Black" panose="02000000000000000000" pitchFamily="2" charset="0"/>
                <a:ea typeface="Roboto Black" panose="02000000000000000000" pitchFamily="2" charset="0"/>
              </a:rPr>
              <a:t>1</a:t>
            </a:r>
            <a:endParaRPr lang="en-US" sz="3200">
              <a:latin typeface="Roboto Black" panose="02000000000000000000" pitchFamily="2" charset="0"/>
              <a:ea typeface="Roboto Black" panose="02000000000000000000" pitchFamily="2" charset="0"/>
            </a:endParaRPr>
          </a:p>
        </p:txBody>
      </p:sp>
      <p:sp>
        <p:nvSpPr>
          <p:cNvPr id="14" name="TextBox 13"/>
          <p:cNvSpPr txBox="1"/>
          <p:nvPr/>
        </p:nvSpPr>
        <p:spPr>
          <a:xfrm>
            <a:off x="6743557" y="4607007"/>
            <a:ext cx="3458916"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Vì</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bạn ngồi rất gần ti vi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cxnSp>
        <p:nvCxnSpPr>
          <p:cNvPr id="21" name="Straight Arrow Connector 20"/>
          <p:cNvCxnSpPr/>
          <p:nvPr/>
        </p:nvCxnSpPr>
        <p:spPr>
          <a:xfrm flipH="1">
            <a:off x="2304715" y="3427885"/>
            <a:ext cx="1234018" cy="8089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71087" y="4431668"/>
            <a:ext cx="570275" cy="1569660"/>
          </a:xfrm>
          <a:prstGeom prst="rect">
            <a:avLst/>
          </a:prstGeom>
          <a:noFill/>
        </p:spPr>
        <p:txBody>
          <a:bodyPr wrap="square" rtlCol="0">
            <a:spAutoFit/>
          </a:bodyPr>
          <a:lstStyle/>
          <a:p>
            <a:pPr algn="just">
              <a:defRPr/>
            </a:pPr>
            <a:r>
              <a:rPr lang="vi-VN" sz="96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lang="vi-VN" sz="96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191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26" presetClass="emph" presetSubtype="0" repeatCount="3000" fill="hold" nodeType="withEffect">
                                  <p:stCondLst>
                                    <p:cond delay="0"/>
                                  </p:stCondLst>
                                  <p:childTnLst>
                                    <p:animEffect transition="out" filter="fade">
                                      <p:cBhvr>
                                        <p:cTn id="44" dur="1000" tmFilter="0, 0; .2, .5; .8, .5; 1, 0"/>
                                        <p:tgtEl>
                                          <p:spTgt spid="21"/>
                                        </p:tgtEl>
                                      </p:cBhvr>
                                    </p:animEffect>
                                    <p:animScale>
                                      <p:cBhvr>
                                        <p:cTn id="45" dur="5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52" grpId="0"/>
      <p:bldP spid="7" grpId="0" animBg="1"/>
      <p:bldP spid="14"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675286" y="1537865"/>
            <a:ext cx="108073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Hãy </a:t>
            </a:r>
            <a:r>
              <a:rPr lang="vi-VN" sz="2400">
                <a:solidFill>
                  <a:srgbClr val="002060"/>
                </a:solidFill>
                <a:latin typeface="Roboto" panose="02000000000000000000" pitchFamily="2" charset="0"/>
                <a:ea typeface="Roboto" panose="02000000000000000000" pitchFamily="2" charset="0"/>
              </a:rPr>
              <a:t>cho biết bạn nhỏ lựa chọn vị trí ngồi xem ti vi </a:t>
            </a:r>
            <a:r>
              <a:rPr lang="en-US" sz="2400">
                <a:solidFill>
                  <a:srgbClr val="002060"/>
                </a:solidFill>
                <a:latin typeface="Roboto" panose="02000000000000000000" pitchFamily="2" charset="0"/>
                <a:ea typeface="Roboto" panose="02000000000000000000" pitchFamily="2" charset="0"/>
              </a:rPr>
              <a:t>phù hợp chưa? Vì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439010" y="3668732"/>
            <a:ext cx="473907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Vị trí ngồi của bạn chưa phù hợp</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2850902" y="190418"/>
            <a:ext cx="5881701"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KHOẢNG CÁCH VÀ VỊ TRÍ NGỒI XEM TI VI HỢP LÍ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289" y="2428002"/>
            <a:ext cx="4241931" cy="35733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6621334" y="2553576"/>
            <a:ext cx="577378" cy="561109"/>
          </a:xfrm>
          <a:prstGeom prst="roundRect">
            <a:avLst>
              <a:gd name="adj" fmla="val 235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14" name="TextBox 13"/>
          <p:cNvSpPr txBox="1"/>
          <p:nvPr/>
        </p:nvSpPr>
        <p:spPr>
          <a:xfrm>
            <a:off x="439010" y="4847854"/>
            <a:ext cx="4286994"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Vì</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bạn ngồi lệch so với ti vi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7213109" y="4431668"/>
            <a:ext cx="570275" cy="1569660"/>
          </a:xfrm>
          <a:prstGeom prst="rect">
            <a:avLst/>
          </a:prstGeom>
          <a:noFill/>
        </p:spPr>
        <p:txBody>
          <a:bodyPr wrap="square" rtlCol="0">
            <a:spAutoFit/>
          </a:bodyPr>
          <a:lstStyle/>
          <a:p>
            <a:pPr algn="just">
              <a:defRPr/>
            </a:pPr>
            <a:r>
              <a:rPr lang="vi-VN" sz="96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lang="vi-VN" sz="96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92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52" grpId="0"/>
      <p:bldP spid="7" grpId="0" animBg="1"/>
      <p:bldP spid="1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675286" y="1537865"/>
            <a:ext cx="108073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Hãy </a:t>
            </a:r>
            <a:r>
              <a:rPr lang="vi-VN" sz="2400">
                <a:solidFill>
                  <a:srgbClr val="002060"/>
                </a:solidFill>
                <a:latin typeface="Roboto" panose="02000000000000000000" pitchFamily="2" charset="0"/>
                <a:ea typeface="Roboto" panose="02000000000000000000" pitchFamily="2" charset="0"/>
              </a:rPr>
              <a:t>cho biết bạn nhỏ lựa chọn vị trí ngồi xem ti vi </a:t>
            </a:r>
            <a:r>
              <a:rPr lang="en-US" sz="2400">
                <a:solidFill>
                  <a:srgbClr val="002060"/>
                </a:solidFill>
                <a:latin typeface="Roboto" panose="02000000000000000000" pitchFamily="2" charset="0"/>
                <a:ea typeface="Roboto" panose="02000000000000000000" pitchFamily="2" charset="0"/>
              </a:rPr>
              <a:t>phù hợp chưa? Vì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15039" y="3192859"/>
            <a:ext cx="402301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Vị trí ngồi của bạn phù hợp</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2850902" y="190418"/>
            <a:ext cx="5881701"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KHOẢNG CÁCH VÀ VỊ TRÍ NGỒI XEM TI VI HỢP LÍ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604" y="2269759"/>
            <a:ext cx="4891276" cy="38113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8036248" y="2389947"/>
            <a:ext cx="577378" cy="561109"/>
          </a:xfrm>
          <a:prstGeom prst="roundRect">
            <a:avLst>
              <a:gd name="adj" fmla="val 235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14" name="TextBox 13"/>
          <p:cNvSpPr txBox="1"/>
          <p:nvPr/>
        </p:nvSpPr>
        <p:spPr>
          <a:xfrm>
            <a:off x="8732603" y="2834130"/>
            <a:ext cx="3349690" cy="1200329"/>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Vì</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bạn ngồi đúng khoảng cách, tư thế với ti vi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7213109" y="4431668"/>
            <a:ext cx="570275" cy="1569660"/>
          </a:xfrm>
          <a:prstGeom prst="rect">
            <a:avLst/>
          </a:prstGeom>
          <a:noFill/>
        </p:spPr>
        <p:txBody>
          <a:bodyPr wrap="square" rtlCol="0">
            <a:spAutoFit/>
          </a:bodyPr>
          <a:lstStyle/>
          <a:p>
            <a:pPr algn="just">
              <a:defRPr/>
            </a:pPr>
            <a:r>
              <a:rPr lang="vi-VN" sz="9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9600">
              <a:solidFill>
                <a:srgbClr val="00B05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279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52" grpId="0"/>
      <p:bldP spid="7" grpId="0" animBg="1"/>
      <p:bldP spid="14"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0004" y="271345"/>
            <a:ext cx="9848826" cy="1077218"/>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NHỮNG </a:t>
            </a:r>
            <a:r>
              <a:rPr lang="vi-VN" sz="3200">
                <a:solidFill>
                  <a:srgbClr val="002060"/>
                </a:solidFill>
                <a:latin typeface="Roboto Black" panose="02000000000000000000" pitchFamily="2" charset="0"/>
                <a:ea typeface="Roboto Black" panose="02000000000000000000" pitchFamily="2" charset="0"/>
              </a:rPr>
              <a:t>ẢNH HƯỞNG XẤU CÓ THỂ XẢY RA KHI </a:t>
            </a:r>
            <a:endParaRPr lang="en-US" sz="3200">
              <a:solidFill>
                <a:srgbClr val="002060"/>
              </a:solidFill>
              <a:latin typeface="Roboto Black" panose="02000000000000000000" pitchFamily="2" charset="0"/>
              <a:ea typeface="Roboto Black" panose="02000000000000000000" pitchFamily="2" charset="0"/>
            </a:endParaRPr>
          </a:p>
          <a:p>
            <a:pPr lvl="0" algn="ctr">
              <a:defRPr/>
            </a:pPr>
            <a:r>
              <a:rPr lang="vi-VN" sz="3200">
                <a:solidFill>
                  <a:srgbClr val="002060"/>
                </a:solidFill>
                <a:latin typeface="Roboto Black" panose="02000000000000000000" pitchFamily="2" charset="0"/>
                <a:ea typeface="Roboto Black" panose="02000000000000000000" pitchFamily="2" charset="0"/>
              </a:rPr>
              <a:t>LỰA CHỌN VỊ TRÍ NGỒI XEM TI VI KHÔNG</a:t>
            </a:r>
            <a:r>
              <a:rPr lang="en-US" sz="3200">
                <a:solidFill>
                  <a:srgbClr val="002060"/>
                </a:solidFill>
                <a:latin typeface="Roboto Black" panose="02000000000000000000" pitchFamily="2" charset="0"/>
                <a:ea typeface="Roboto Black" panose="02000000000000000000" pitchFamily="2" charset="0"/>
              </a:rPr>
              <a:t> </a:t>
            </a:r>
            <a:r>
              <a:rPr lang="vi-VN" sz="3200">
                <a:solidFill>
                  <a:srgbClr val="002060"/>
                </a:solidFill>
                <a:latin typeface="Roboto Black" panose="02000000000000000000" pitchFamily="2" charset="0"/>
                <a:ea typeface="Roboto Black" panose="02000000000000000000" pitchFamily="2" charset="0"/>
              </a:rPr>
              <a:t>PHÙ HỢP</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54" name="TextBox 53"/>
          <p:cNvSpPr txBox="1"/>
          <p:nvPr/>
        </p:nvSpPr>
        <p:spPr>
          <a:xfrm>
            <a:off x="451320" y="2535746"/>
            <a:ext cx="4023019" cy="1200329"/>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en-US" altLang="zh-CN" sz="2400">
                <a:solidFill>
                  <a:srgbClr val="002060"/>
                </a:solidFill>
                <a:latin typeface="Roboto" panose="02000000000000000000" pitchFamily="2" charset="0"/>
                <a:ea typeface="Roboto" panose="02000000000000000000" pitchFamily="2" charset="0"/>
              </a:rPr>
              <a:t>Gây ra các bệnh về mắt như: cận thị, loạn thị, viễn thị, lác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51319" y="3711668"/>
            <a:ext cx="4023019"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Gây</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ra các bệnh về xương: vẹo cột sống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26" name="Picture 2" descr="Tác hại của việc xem tivi không đúng khoa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886" y="2438585"/>
            <a:ext cx="4771190" cy="29894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1320" y="4887590"/>
            <a:ext cx="4023018"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Gây</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ra các bệnh đối với cơ thể: béo phì, đau vai gáy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294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14"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893573" y="756859"/>
            <a:ext cx="5844585" cy="584775"/>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LỜI KHUYÊN CHO BẠN</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01705" y="1867354"/>
            <a:ext cx="5628323" cy="404278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flipH="1">
            <a:off x="383888" y="3397460"/>
            <a:ext cx="4988698" cy="2493169"/>
            <a:chOff x="169266" y="3362169"/>
            <a:chExt cx="3553801" cy="1425521"/>
          </a:xfrm>
          <a:solidFill>
            <a:srgbClr val="AAE1FA"/>
          </a:solidFill>
          <a:scene3d>
            <a:camera prst="orthographicFront">
              <a:rot lat="0" lon="0" rev="0"/>
            </a:camera>
            <a:lightRig rig="glow" dir="t">
              <a:rot lat="0" lon="0" rev="4800000"/>
            </a:lightRig>
          </a:scene3d>
        </p:grpSpPr>
        <p:sp>
          <p:nvSpPr>
            <p:cNvPr id="8" name="Rectangle 5"/>
            <p:cNvSpPr/>
            <p:nvPr/>
          </p:nvSpPr>
          <p:spPr>
            <a:xfrm>
              <a:off x="637837" y="3362169"/>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515361" flipH="1" flipV="1">
              <a:off x="169266" y="4073835"/>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TextBox 10"/>
          <p:cNvSpPr txBox="1"/>
          <p:nvPr/>
        </p:nvSpPr>
        <p:spPr>
          <a:xfrm>
            <a:off x="757148" y="3932783"/>
            <a:ext cx="3900200" cy="1938992"/>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Khi xem ti vi, chúng ta cần</a:t>
            </a:r>
          </a:p>
          <a:p>
            <a:pPr lvl="0" algn="just">
              <a:defRPr/>
            </a:pPr>
            <a:r>
              <a:rPr lang="en-US" altLang="zh-CN" sz="2400">
                <a:solidFill>
                  <a:srgbClr val="002060"/>
                </a:solidFill>
                <a:latin typeface="Roboto" panose="02000000000000000000" pitchFamily="2" charset="0"/>
                <a:ea typeface="Roboto" panose="02000000000000000000" pitchFamily="2" charset="0"/>
              </a:rPr>
              <a:t>ngồi chính diện với màn hình ti vi và giữ khoảng cách an toàn theo khuyến cáo của nhà sản xuất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9754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28137" y="1491744"/>
            <a:ext cx="10044663" cy="49124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6" name="Rectangle 5"/>
          <p:cNvSpPr/>
          <p:nvPr/>
        </p:nvSpPr>
        <p:spPr>
          <a:xfrm>
            <a:off x="1495093" y="1714090"/>
            <a:ext cx="9057303" cy="2062103"/>
          </a:xfrm>
          <a:prstGeom prst="rect">
            <a:avLst/>
          </a:prstGeom>
        </p:spPr>
        <p:txBody>
          <a:bodyPr wrap="square">
            <a:spAutoFit/>
          </a:bodyPr>
          <a:lstStyle/>
          <a:p>
            <a:pPr>
              <a:spcBef>
                <a:spcPts val="600"/>
              </a:spcBef>
            </a:pPr>
            <a:r>
              <a:rPr lang="en-US" sz="2400">
                <a:latin typeface="Roboto" panose="02000000000000000000" pitchFamily="2" charset="0"/>
                <a:ea typeface="Calibri" panose="020F0502020204030204" pitchFamily="34" charset="0"/>
                <a:cs typeface="Times New Roman" panose="02020603050405020304" pitchFamily="18" charset="0"/>
              </a:rPr>
              <a:t>Em hãy cho biết cách xem ti vi đúng cách</a:t>
            </a:r>
          </a:p>
          <a:p>
            <a:pPr>
              <a:spcBef>
                <a:spcPts val="12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p>
          <a:p>
            <a:pPr>
              <a:spcBef>
                <a:spcPts val="12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endParaRPr lang="en-US" sz="1600"/>
          </a:p>
        </p:txBody>
      </p:sp>
      <p:sp>
        <p:nvSpPr>
          <p:cNvPr id="18" name="Rectangle 17"/>
          <p:cNvSpPr/>
          <p:nvPr/>
        </p:nvSpPr>
        <p:spPr>
          <a:xfrm>
            <a:off x="1495093" y="3998539"/>
            <a:ext cx="9057303" cy="2062103"/>
          </a:xfrm>
          <a:prstGeom prst="rect">
            <a:avLst/>
          </a:prstGeom>
        </p:spPr>
        <p:txBody>
          <a:bodyPr wrap="square">
            <a:spAutoFit/>
          </a:bodyPr>
          <a:lstStyle/>
          <a:p>
            <a:pPr>
              <a:spcBef>
                <a:spcPts val="600"/>
              </a:spcBef>
            </a:pPr>
            <a:r>
              <a:rPr lang="en-US" sz="2400">
                <a:latin typeface="Roboto" panose="02000000000000000000" pitchFamily="2" charset="0"/>
                <a:ea typeface="Calibri" panose="020F0502020204030204" pitchFamily="34" charset="0"/>
                <a:cs typeface="Times New Roman" panose="02020603050405020304" pitchFamily="18" charset="0"/>
              </a:rPr>
              <a:t>Em cần làm gì để xem ti vi đúng cách</a:t>
            </a:r>
          </a:p>
          <a:p>
            <a:pPr>
              <a:spcBef>
                <a:spcPts val="6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p>
          <a:p>
            <a:pPr>
              <a:spcBef>
                <a:spcPts val="12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endParaRPr lang="en-US" sz="1600"/>
          </a:p>
        </p:txBody>
      </p:sp>
      <p:sp>
        <p:nvSpPr>
          <p:cNvPr id="19" name="TextBox 18"/>
          <p:cNvSpPr txBox="1"/>
          <p:nvPr/>
        </p:nvSpPr>
        <p:spPr>
          <a:xfrm>
            <a:off x="1601577" y="4274621"/>
            <a:ext cx="8639701"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Khi xem ti vi, chúng ta cần ngồi chính diện với màn hình ti vi </a:t>
            </a:r>
          </a:p>
          <a:p>
            <a:pPr lvl="0" algn="just">
              <a:defRPr/>
            </a:pPr>
            <a:r>
              <a:rPr lang="en-US" sz="2400">
                <a:solidFill>
                  <a:srgbClr val="FF0000"/>
                </a:solidFill>
                <a:latin typeface="Roboto" panose="02000000000000000000" pitchFamily="2" charset="0"/>
                <a:ea typeface="Roboto" panose="02000000000000000000" pitchFamily="2" charset="0"/>
              </a:rPr>
              <a:t>và giữ khoảng cách an toàn theo khuyến cáo của nhà sản xuất</a:t>
            </a:r>
          </a:p>
        </p:txBody>
      </p:sp>
      <p:sp>
        <p:nvSpPr>
          <p:cNvPr id="20" name="TextBox 19"/>
          <p:cNvSpPr txBox="1"/>
          <p:nvPr/>
        </p:nvSpPr>
        <p:spPr>
          <a:xfrm>
            <a:off x="1601579" y="2127894"/>
            <a:ext cx="7815713"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N</a:t>
            </a:r>
            <a:r>
              <a:rPr lang="vi-VN" sz="2400">
                <a:solidFill>
                  <a:srgbClr val="FF0000"/>
                </a:solidFill>
                <a:latin typeface="Roboto" panose="02000000000000000000" pitchFamily="2" charset="0"/>
                <a:ea typeface="Roboto" panose="02000000000000000000" pitchFamily="2" charset="0"/>
              </a:rPr>
              <a:t>gồi cách ti</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vi </a:t>
            </a:r>
            <a:r>
              <a:rPr lang="en-US" sz="2400">
                <a:solidFill>
                  <a:srgbClr val="FF0000"/>
                </a:solidFill>
                <a:latin typeface="Roboto" panose="02000000000000000000" pitchFamily="2" charset="0"/>
                <a:ea typeface="Roboto" panose="02000000000000000000" pitchFamily="2" charset="0"/>
              </a:rPr>
              <a:t>đúng khoảng cách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1601578" y="2490378"/>
            <a:ext cx="7815713"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Chỉ nên xem tivi 1 - 2 giờ/ngày, chia thành nhiều lần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601577" y="2877182"/>
            <a:ext cx="7815713" cy="461665"/>
          </a:xfrm>
          <a:prstGeom prst="rect">
            <a:avLst/>
          </a:prstGeom>
          <a:noFill/>
        </p:spPr>
        <p:txBody>
          <a:bodyPr wrap="square" rtlCol="0">
            <a:spAutoFit/>
          </a:bodyPr>
          <a:lstStyle/>
          <a:p>
            <a:pPr lvl="0" algn="just">
              <a:defRPr/>
            </a:pPr>
            <a:r>
              <a:rPr lang="en-US" sz="2400" spc="-50">
                <a:solidFill>
                  <a:srgbClr val="FF0000"/>
                </a:solidFill>
                <a:latin typeface="Roboto" panose="02000000000000000000" pitchFamily="2" charset="0"/>
                <a:ea typeface="Roboto" panose="02000000000000000000" pitchFamily="2" charset="0"/>
              </a:rPr>
              <a:t>Góc nhìn: ngồi thẳng màn hình để có được góc xem rộng </a:t>
            </a:r>
            <a:endParaRPr kumimoji="0" lang="en-US" altLang="zh-CN" sz="2400" b="0" i="0" u="none" strike="noStrike" kern="1200" cap="none" spc="-50" normalizeH="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185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89" y="227964"/>
            <a:ext cx="1885899" cy="1411357"/>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DA14CBFD-2C6F-E4A0-F468-3C5C731B2275}"/>
              </a:ext>
            </a:extLst>
          </p:cNvPr>
          <p:cNvSpPr txBox="1"/>
          <p:nvPr/>
        </p:nvSpPr>
        <p:spPr>
          <a:xfrm>
            <a:off x="8837423" y="51373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6</a:t>
            </a:r>
          </a:p>
        </p:txBody>
      </p:sp>
      <p:sp>
        <p:nvSpPr>
          <p:cNvPr id="18" name="TextBox 17"/>
          <p:cNvSpPr txBox="1"/>
          <p:nvPr/>
        </p:nvSpPr>
        <p:spPr>
          <a:xfrm>
            <a:off x="5756713" y="1748535"/>
            <a:ext cx="5631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CẨM NANG</a:t>
            </a:r>
          </a:p>
        </p:txBody>
      </p:sp>
      <p:sp>
        <p:nvSpPr>
          <p:cNvPr id="19" name="TextBox 18"/>
          <p:cNvSpPr txBox="1"/>
          <p:nvPr/>
        </p:nvSpPr>
        <p:spPr>
          <a:xfrm>
            <a:off x="5756713" y="2773063"/>
            <a:ext cx="586219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ED7D31">
                    <a:lumMod val="75000"/>
                  </a:srgbClr>
                </a:solidFill>
                <a:effectLst/>
                <a:uLnTx/>
                <a:uFillTx/>
                <a:latin typeface="Roboto Black" panose="02000000000000000000" pitchFamily="2" charset="0"/>
                <a:ea typeface="Roboto Black" panose="02000000000000000000" pitchFamily="2" charset="0"/>
                <a:cs typeface="+mn-cs"/>
              </a:rPr>
              <a:t>SỬ DỤNG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ED7D31">
                    <a:lumMod val="75000"/>
                  </a:srgbClr>
                </a:solidFill>
                <a:effectLst/>
                <a:uLnTx/>
                <a:uFillTx/>
                <a:latin typeface="Roboto Black" panose="02000000000000000000" pitchFamily="2" charset="0"/>
                <a:ea typeface="Roboto Black" panose="02000000000000000000" pitchFamily="2" charset="0"/>
                <a:cs typeface="+mn-cs"/>
              </a:rPr>
              <a:t> MÁY THU HÌNH</a:t>
            </a:r>
            <a:endParaRPr kumimoji="0" lang="en-US" altLang="zh-CN" sz="6000" b="1" i="0" u="none" strike="noStrike" kern="1200" cap="none" spc="0" normalizeH="0" baseline="0" noProof="0" dirty="0">
              <a:ln>
                <a:noFill/>
              </a:ln>
              <a:solidFill>
                <a:srgbClr val="ED7D31">
                  <a:lumMod val="75000"/>
                </a:srgbClr>
              </a:solidFill>
              <a:effectLst/>
              <a:uLnTx/>
              <a:uFillTx/>
              <a:latin typeface="Roboto Black" panose="02000000000000000000" pitchFamily="2" charset="0"/>
              <a:ea typeface="Roboto Black" panose="02000000000000000000" pitchFamily="2" charset="0"/>
              <a:cs typeface="+mn-cs"/>
            </a:endParaRPr>
          </a:p>
        </p:txBody>
      </p:sp>
      <p:pic>
        <p:nvPicPr>
          <p:cNvPr id="20" name="Picture 19">
            <a:extLst>
              <a:ext uri="{FF2B5EF4-FFF2-40B4-BE49-F238E27FC236}">
                <a16:creationId xmlns:a16="http://schemas.microsoft.com/office/drawing/2014/main" id="{B7CFFA23-DB6F-D2D3-D351-3B4149365997}"/>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837423" y="4690427"/>
            <a:ext cx="1810861" cy="1796877"/>
          </a:xfrm>
          <a:prstGeom prst="rect">
            <a:avLst/>
          </a:prstGeom>
        </p:spPr>
      </p:pic>
      <p:sp>
        <p:nvSpPr>
          <p:cNvPr id="21" name="TextBox 20">
            <a:extLst>
              <a:ext uri="{FF2B5EF4-FFF2-40B4-BE49-F238E27FC236}">
                <a16:creationId xmlns:a16="http://schemas.microsoft.com/office/drawing/2014/main" id="{5B1500B4-2A13-B105-884B-9C3A22343CC6}"/>
              </a:ext>
            </a:extLst>
          </p:cNvPr>
          <p:cNvSpPr txBox="1"/>
          <p:nvPr/>
        </p:nvSpPr>
        <p:spPr>
          <a:xfrm rot="635566">
            <a:off x="9136806" y="536884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89" y="1748535"/>
            <a:ext cx="5663864" cy="46564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7452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1491" y="1348563"/>
            <a:ext cx="728139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CHÚNG MÌNH CÙNG XEM VIDEO NHÉ</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bảo vệ mắt khi xem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7474" y="2362221"/>
            <a:ext cx="6829425" cy="3838553"/>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6" name="TextBox 5"/>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39295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535675" y="1421960"/>
            <a:ext cx="70955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 hướng dẫn sử dụng máy thu hình</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381027" y="274658"/>
            <a:ext cx="746336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 SỬ DỤNG MÁY</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3" y="0"/>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8341" y="2678247"/>
            <a:ext cx="5292829" cy="3038475"/>
          </a:xfrm>
          <a:prstGeom prst="rect">
            <a:avLst/>
          </a:prstGeom>
          <a:effectLst>
            <a:outerShdw blurRad="63500" sx="102000" sy="102000" algn="ctr" rotWithShape="0">
              <a:prstClr val="black">
                <a:alpha val="40000"/>
              </a:prstClr>
            </a:outerShdw>
          </a:effectLst>
        </p:spPr>
      </p:pic>
      <p:grpSp>
        <p:nvGrpSpPr>
          <p:cNvPr id="7" name="Group 6"/>
          <p:cNvGrpSpPr/>
          <p:nvPr/>
        </p:nvGrpSpPr>
        <p:grpSpPr>
          <a:xfrm>
            <a:off x="1045014" y="2678247"/>
            <a:ext cx="2981325" cy="3038475"/>
            <a:chOff x="1045014" y="2678247"/>
            <a:chExt cx="2981325" cy="3038475"/>
          </a:xfrm>
        </p:grpSpPr>
        <p:pic>
          <p:nvPicPr>
            <p:cNvPr id="5" name="Picture 4"/>
            <p:cNvPicPr>
              <a:picLocks noChangeAspect="1"/>
            </p:cNvPicPr>
            <p:nvPr/>
          </p:nvPicPr>
          <p:blipFill>
            <a:blip r:embed="rId5"/>
            <a:stretch>
              <a:fillRect/>
            </a:stretch>
          </p:blipFill>
          <p:spPr>
            <a:xfrm>
              <a:off x="1045014" y="2678247"/>
              <a:ext cx="2981325" cy="303847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3794" y="3427979"/>
              <a:ext cx="2216066" cy="1698498"/>
            </a:xfrm>
            <a:prstGeom prst="rect">
              <a:avLst/>
            </a:prstGeom>
          </p:spPr>
        </p:pic>
        <p:sp>
          <p:nvSpPr>
            <p:cNvPr id="11" name="TextBox 10">
              <a:extLst>
                <a:ext uri="{FF2B5EF4-FFF2-40B4-BE49-F238E27FC236}">
                  <a16:creationId xmlns:a16="http://schemas.microsoft.com/office/drawing/2014/main" id="{1C6C1494-9761-2059-0481-6D5C41B8AC62}"/>
                </a:ext>
              </a:extLst>
            </p:cNvPr>
            <p:cNvSpPr txBox="1"/>
            <p:nvPr/>
          </p:nvSpPr>
          <p:spPr>
            <a:xfrm>
              <a:off x="1205723" y="5193038"/>
              <a:ext cx="26599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solidFill>
                      <a:prstClr val="black"/>
                    </a:solidFill>
                  </a:ln>
                  <a:solidFill>
                    <a:srgbClr val="FFFF00"/>
                  </a:solidFill>
                  <a:effectLst/>
                  <a:uLnTx/>
                  <a:uFillTx/>
                  <a:latin typeface="Roboto" panose="02000000000000000000" pitchFamily="2" charset="0"/>
                  <a:ea typeface="Roboto" panose="02000000000000000000" pitchFamily="2" charset="0"/>
                  <a:cs typeface="+mn-cs"/>
                </a:rPr>
                <a:t>Sử dụng máy thu hình </a:t>
              </a:r>
              <a:endParaRPr kumimoji="0" lang="en-US" altLang="zh-CN" sz="1800" b="1" i="0" u="none" strike="noStrike" kern="1200" cap="none" spc="0" normalizeH="0" baseline="0" noProof="0" dirty="0">
                <a:ln>
                  <a:solidFill>
                    <a:prstClr val="black"/>
                  </a:solidFill>
                </a:ln>
                <a:solidFill>
                  <a:srgbClr val="FFFF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25553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023190" y="82658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3" name="Rounded Rectangle 2"/>
          <p:cNvSpPr/>
          <p:nvPr/>
        </p:nvSpPr>
        <p:spPr>
          <a:xfrm>
            <a:off x="1241202" y="1895135"/>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680765" y="2776113"/>
            <a:ext cx="472003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được những điều </a:t>
            </a:r>
            <a:r>
              <a:rPr kumimoji="0" lang="vi-VN"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NÊN,</a:t>
            </a:r>
            <a:r>
              <a:rPr kumimoji="0" lang="en-US"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 </a:t>
            </a:r>
            <a:r>
              <a:rPr kumimoji="0" lang="vi-VN"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KHÔNG NÊN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khi sử dụng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máy thu hình</a:t>
            </a:r>
          </a:p>
        </p:txBody>
      </p:sp>
      <p:sp>
        <p:nvSpPr>
          <p:cNvPr id="10" name="TextBox 9"/>
          <p:cNvSpPr txBox="1"/>
          <p:nvPr/>
        </p:nvSpPr>
        <p:spPr>
          <a:xfrm>
            <a:off x="1680765" y="4380799"/>
            <a:ext cx="45935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rõ ràng, sáng tạo và sử dụng được lâu dài</a:t>
            </a: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652" y="2776113"/>
            <a:ext cx="3434528" cy="2823667"/>
          </a:xfrm>
          <a:prstGeom prst="rect">
            <a:avLst/>
          </a:prstGeom>
        </p:spPr>
      </p:pic>
    </p:spTree>
    <p:extLst>
      <p:ext uri="{BB962C8B-B14F-4D97-AF65-F5344CB8AC3E}">
        <p14:creationId xmlns:p14="http://schemas.microsoft.com/office/powerpoint/2010/main" val="412641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160871" y="1517727"/>
            <a:ext cx="97870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cẩm nang sử dụng máy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3787084" y="3014419"/>
            <a:ext cx="341587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cẩm nang</a:t>
            </a:r>
          </a:p>
        </p:txBody>
      </p:sp>
      <p:sp>
        <p:nvSpPr>
          <p:cNvPr id="20" name="TextBox 19"/>
          <p:cNvSpPr txBox="1"/>
          <p:nvPr/>
        </p:nvSpPr>
        <p:spPr>
          <a:xfrm>
            <a:off x="3787084" y="3740146"/>
            <a:ext cx="34158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thức thể hiện thông tin, hình ảnh</a:t>
            </a:r>
          </a:p>
        </p:txBody>
      </p:sp>
      <p:sp>
        <p:nvSpPr>
          <p:cNvPr id="23" name="TextBox 22"/>
          <p:cNvSpPr txBox="1"/>
          <p:nvPr/>
        </p:nvSpPr>
        <p:spPr>
          <a:xfrm>
            <a:off x="3787084" y="4835204"/>
            <a:ext cx="320197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dáng, chất liệu cẩm nang</a:t>
            </a:r>
          </a:p>
        </p:txBody>
      </p:sp>
      <p:sp>
        <p:nvSpPr>
          <p:cNvPr id="11" name="TextBox 10"/>
          <p:cNvSpPr txBox="1"/>
          <p:nvPr/>
        </p:nvSpPr>
        <p:spPr>
          <a:xfrm>
            <a:off x="1160871" y="203550"/>
            <a:ext cx="97495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 SỬ DỤNG MÁY</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6" name="Group 5"/>
          <p:cNvGrpSpPr/>
          <p:nvPr/>
        </p:nvGrpSpPr>
        <p:grpSpPr>
          <a:xfrm>
            <a:off x="253864" y="2791658"/>
            <a:ext cx="3188690" cy="3264662"/>
            <a:chOff x="253864" y="2791658"/>
            <a:chExt cx="3188690" cy="3264662"/>
          </a:xfrm>
        </p:grpSpPr>
        <p:grpSp>
          <p:nvGrpSpPr>
            <p:cNvPr id="15" name="Group 14"/>
            <p:cNvGrpSpPr/>
            <p:nvPr/>
          </p:nvGrpSpPr>
          <p:grpSpPr>
            <a:xfrm>
              <a:off x="253864" y="2791658"/>
              <a:ext cx="3188690" cy="3264662"/>
              <a:chOff x="4620126" y="2916453"/>
              <a:chExt cx="2454441" cy="2454442"/>
            </a:xfrm>
          </p:grpSpPr>
          <p:sp>
            <p:nvSpPr>
              <p:cNvPr id="16" name="Freeform 15"/>
              <p:cNvSpPr/>
              <p:nvPr/>
            </p:nvSpPr>
            <p:spPr>
              <a:xfrm>
                <a:off x="4620126" y="2916453"/>
                <a:ext cx="2454441" cy="2454442"/>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6"/>
              <p:cNvSpPr/>
              <p:nvPr/>
            </p:nvSpPr>
            <p:spPr>
              <a:xfrm>
                <a:off x="4850363" y="3166711"/>
                <a:ext cx="1973176" cy="1973177"/>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26" y="3488955"/>
              <a:ext cx="1695537" cy="1327218"/>
            </a:xfrm>
            <a:prstGeom prst="rect">
              <a:avLst/>
            </a:prstGeom>
          </p:spPr>
        </p:pic>
        <p:sp>
          <p:nvSpPr>
            <p:cNvPr id="21" name="TextBox 20"/>
            <p:cNvSpPr txBox="1"/>
            <p:nvPr/>
          </p:nvSpPr>
          <p:spPr>
            <a:xfrm>
              <a:off x="2387292" y="3843588"/>
              <a:ext cx="7162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a:t>
              </a:r>
            </a:p>
          </p:txBody>
        </p:sp>
        <p:sp>
          <p:nvSpPr>
            <p:cNvPr id="25" name="TextBox 24"/>
            <p:cNvSpPr txBox="1"/>
            <p:nvPr/>
          </p:nvSpPr>
          <p:spPr>
            <a:xfrm>
              <a:off x="659245" y="5009797"/>
              <a:ext cx="2350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rPr>
                <a:t>Sử dụng máy thu hình</a:t>
              </a:r>
              <a:endParaRPr kumimoji="0" lang="vi-VN"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endParaRPr>
            </a:p>
          </p:txBody>
        </p:sp>
      </p:grpSp>
      <p:grpSp>
        <p:nvGrpSpPr>
          <p:cNvPr id="7" name="Group 6"/>
          <p:cNvGrpSpPr/>
          <p:nvPr/>
        </p:nvGrpSpPr>
        <p:grpSpPr>
          <a:xfrm>
            <a:off x="7541999" y="2677297"/>
            <a:ext cx="3837816" cy="3379023"/>
            <a:chOff x="7541999" y="2677297"/>
            <a:chExt cx="3837816" cy="3379023"/>
          </a:xfrm>
        </p:grpSpPr>
        <p:grpSp>
          <p:nvGrpSpPr>
            <p:cNvPr id="12" name="Group 11"/>
            <p:cNvGrpSpPr/>
            <p:nvPr/>
          </p:nvGrpSpPr>
          <p:grpSpPr>
            <a:xfrm>
              <a:off x="7541999" y="2677297"/>
              <a:ext cx="3837816" cy="3379023"/>
              <a:chOff x="7074567" y="3686474"/>
              <a:chExt cx="3498784" cy="2444818"/>
            </a:xfrm>
          </p:grpSpPr>
          <p:sp>
            <p:nvSpPr>
              <p:cNvPr id="13" name="Freeform 12"/>
              <p:cNvSpPr/>
              <p:nvPr/>
            </p:nvSpPr>
            <p:spPr>
              <a:xfrm>
                <a:off x="7074567" y="3686474"/>
                <a:ext cx="3498784" cy="244481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p:cNvSpPr/>
              <p:nvPr/>
            </p:nvSpPr>
            <p:spPr>
              <a:xfrm>
                <a:off x="7205427" y="3777914"/>
                <a:ext cx="3237064" cy="226193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0474" y="3124527"/>
              <a:ext cx="1452058" cy="1570921"/>
            </a:xfrm>
            <a:prstGeom prst="rect">
              <a:avLst/>
            </a:prstGeom>
          </p:spPr>
        </p:pic>
        <p:sp>
          <p:nvSpPr>
            <p:cNvPr id="26" name="TextBox 25"/>
            <p:cNvSpPr txBox="1"/>
            <p:nvPr/>
          </p:nvSpPr>
          <p:spPr>
            <a:xfrm>
              <a:off x="8271618" y="3245252"/>
              <a:ext cx="11892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CẨM NANG</a:t>
              </a:r>
            </a:p>
          </p:txBody>
        </p:sp>
        <p:sp>
          <p:nvSpPr>
            <p:cNvPr id="27" name="TextBox 26"/>
            <p:cNvSpPr txBox="1"/>
            <p:nvPr/>
          </p:nvSpPr>
          <p:spPr>
            <a:xfrm>
              <a:off x="7755904" y="4244113"/>
              <a:ext cx="23509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rPr>
                <a:t>Sử dụng máy thu hình</a:t>
              </a:r>
              <a:endParaRPr kumimoji="0" lang="vi-VN" sz="36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endParaRPr>
            </a:p>
          </p:txBody>
        </p:sp>
      </p:grpSp>
    </p:spTree>
    <p:extLst>
      <p:ext uri="{BB962C8B-B14F-4D97-AF65-F5344CB8AC3E}">
        <p14:creationId xmlns:p14="http://schemas.microsoft.com/office/powerpoint/2010/main" val="10251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2" grpId="0"/>
      <p:bldP spid="20" grpId="0"/>
      <p:bldP spid="23"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28582" y="1758684"/>
            <a:ext cx="6038844" cy="441351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Hình thức thể hiện của cẩm nang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Nội dung của cẩm nang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rPr>
              <a:t>Giải thích lí do em lựa chọn nội dung, hình ảnh thể hiện trên cẩm nang</a:t>
            </a:r>
            <a:endParaRPr lang="en-US" altLang="zh-CN" sz="24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a:p>
            <a:pPr lvl="0">
              <a:lnSpc>
                <a:spcPct val="130000"/>
              </a:lnSpc>
              <a:defRPr/>
            </a:pPr>
            <a:r>
              <a:rPr lang="en-US" altLang="zh-CN" sz="2400">
                <a:solidFill>
                  <a:srgbClr val="002060"/>
                </a:solidFill>
                <a:latin typeface="Roboto" panose="02000000000000000000" pitchFamily="2" charset="0"/>
                <a:ea typeface="Roboto" panose="02000000000000000000" pitchFamily="2" charset="0"/>
              </a:rPr>
              <a:t>4.</a:t>
            </a:r>
            <a:r>
              <a:rPr lang="vi-VN" altLang="zh-CN" sz="2400">
                <a:solidFill>
                  <a:srgbClr val="002060"/>
                </a:solidFill>
                <a:latin typeface="Roboto" panose="02000000000000000000" pitchFamily="2" charset="0"/>
                <a:ea typeface="Roboto" panose="02000000000000000000" pitchFamily="2" charset="0"/>
              </a:rPr>
              <a:t> Mục đích sử dụng cẩm nang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grpSp>
        <p:nvGrpSpPr>
          <p:cNvPr id="8" name="Group 7"/>
          <p:cNvGrpSpPr/>
          <p:nvPr/>
        </p:nvGrpSpPr>
        <p:grpSpPr>
          <a:xfrm>
            <a:off x="1297933" y="2681995"/>
            <a:ext cx="2981325" cy="3038475"/>
            <a:chOff x="1045014" y="2678247"/>
            <a:chExt cx="2981325" cy="3038475"/>
          </a:xfrm>
        </p:grpSpPr>
        <p:pic>
          <p:nvPicPr>
            <p:cNvPr id="12" name="Picture 11"/>
            <p:cNvPicPr>
              <a:picLocks noChangeAspect="1"/>
            </p:cNvPicPr>
            <p:nvPr/>
          </p:nvPicPr>
          <p:blipFill>
            <a:blip r:embed="rId4"/>
            <a:stretch>
              <a:fillRect/>
            </a:stretch>
          </p:blipFill>
          <p:spPr>
            <a:xfrm>
              <a:off x="1045014" y="2678247"/>
              <a:ext cx="2981325" cy="303847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4" y="3427979"/>
              <a:ext cx="1566805" cy="1698498"/>
            </a:xfrm>
            <a:prstGeom prst="rect">
              <a:avLst/>
            </a:prstGeom>
          </p:spPr>
        </p:pic>
        <p:sp>
          <p:nvSpPr>
            <p:cNvPr id="16" name="TextBox 15">
              <a:extLst>
                <a:ext uri="{FF2B5EF4-FFF2-40B4-BE49-F238E27FC236}">
                  <a16:creationId xmlns:a16="http://schemas.microsoft.com/office/drawing/2014/main" id="{1C6C1494-9761-2059-0481-6D5C41B8AC62}"/>
                </a:ext>
              </a:extLst>
            </p:cNvPr>
            <p:cNvSpPr txBox="1"/>
            <p:nvPr/>
          </p:nvSpPr>
          <p:spPr>
            <a:xfrm>
              <a:off x="1205723" y="5193038"/>
              <a:ext cx="26599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solidFill>
                      <a:prstClr val="black"/>
                    </a:solidFill>
                  </a:ln>
                  <a:solidFill>
                    <a:srgbClr val="FFFF00"/>
                  </a:solidFill>
                  <a:effectLst/>
                  <a:uLnTx/>
                  <a:uFillTx/>
                  <a:latin typeface="Roboto" panose="02000000000000000000" pitchFamily="2" charset="0"/>
                  <a:ea typeface="Roboto" panose="02000000000000000000" pitchFamily="2" charset="0"/>
                  <a:cs typeface="+mn-cs"/>
                </a:rPr>
                <a:t>Sử dụng máy thu hình </a:t>
              </a:r>
              <a:endParaRPr kumimoji="0" lang="en-US" altLang="zh-CN" sz="1800" b="1" i="0" u="none" strike="noStrike" kern="1200" cap="none" spc="0" normalizeH="0" baseline="0" noProof="0" dirty="0">
                <a:ln>
                  <a:solidFill>
                    <a:prstClr val="black"/>
                  </a:solidFill>
                </a:ln>
                <a:solidFill>
                  <a:srgbClr val="FFFF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414731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571" y="3195896"/>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24" name="Picture 23">
            <a:extLst>
              <a:ext uri="{FF2B5EF4-FFF2-40B4-BE49-F238E27FC236}">
                <a16:creationId xmlns:a16="http://schemas.microsoft.com/office/drawing/2014/main" id="{4A2210E2-AFE1-878C-C378-54692377689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1" b="98140" l="22979" r="79149"/>
                    </a14:imgEffect>
                  </a14:imgLayer>
                </a14:imgProps>
              </a:ex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11"/>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9217" b="94931" l="1919" r="95736"/>
                    </a14:imgEffect>
                  </a14:imgLayer>
                </a14:imgProps>
              </a:ext>
              <a:ext uri="{28A0092B-C50C-407E-A947-70E740481C1C}">
                <a14:useLocalDpi xmlns:a14="http://schemas.microsoft.com/office/drawing/2010/main" val="0"/>
              </a:ext>
            </a:extLst>
          </a:blip>
          <a:stretch>
            <a:fillRect/>
          </a:stretch>
        </p:blipFill>
        <p:spPr>
          <a:xfrm>
            <a:off x="1799048" y="4329124"/>
            <a:ext cx="1628150" cy="753323"/>
          </a:xfrm>
          <a:prstGeom prst="rect">
            <a:avLst/>
          </a:prstGeom>
        </p:spPr>
      </p:pic>
    </p:spTree>
    <p:extLst>
      <p:ext uri="{BB962C8B-B14F-4D97-AF65-F5344CB8AC3E}">
        <p14:creationId xmlns:p14="http://schemas.microsoft.com/office/powerpoint/2010/main" val="45365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55279" y="1167450"/>
            <a:ext cx="103555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9" name="TextBox 18"/>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grpSp>
        <p:nvGrpSpPr>
          <p:cNvPr id="20" name="Group 19"/>
          <p:cNvGrpSpPr/>
          <p:nvPr/>
        </p:nvGrpSpPr>
        <p:grpSpPr>
          <a:xfrm>
            <a:off x="286656" y="1899029"/>
            <a:ext cx="3188690" cy="3264662"/>
            <a:chOff x="253864" y="2791658"/>
            <a:chExt cx="3188690" cy="3264662"/>
          </a:xfrm>
        </p:grpSpPr>
        <p:grpSp>
          <p:nvGrpSpPr>
            <p:cNvPr id="21" name="Group 20"/>
            <p:cNvGrpSpPr/>
            <p:nvPr/>
          </p:nvGrpSpPr>
          <p:grpSpPr>
            <a:xfrm>
              <a:off x="253864" y="2791658"/>
              <a:ext cx="3188690" cy="3264662"/>
              <a:chOff x="4620126" y="2916453"/>
              <a:chExt cx="2454441" cy="2454442"/>
            </a:xfrm>
          </p:grpSpPr>
          <p:sp>
            <p:nvSpPr>
              <p:cNvPr id="25" name="Freeform 24"/>
              <p:cNvSpPr/>
              <p:nvPr/>
            </p:nvSpPr>
            <p:spPr>
              <a:xfrm>
                <a:off x="4620126" y="2916453"/>
                <a:ext cx="2454441" cy="2454442"/>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p:cNvSpPr/>
              <p:nvPr/>
            </p:nvSpPr>
            <p:spPr>
              <a:xfrm>
                <a:off x="4850363" y="3166711"/>
                <a:ext cx="1973176" cy="1973177"/>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accent4">
                  <a:lumMod val="60000"/>
                  <a:lumOff val="40000"/>
                </a:schemeClr>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895" y="3729295"/>
              <a:ext cx="1209616" cy="1327218"/>
            </a:xfrm>
            <a:prstGeom prst="rect">
              <a:avLst/>
            </a:prstGeom>
          </p:spPr>
        </p:pic>
        <p:sp>
          <p:nvSpPr>
            <p:cNvPr id="23" name="TextBox 22"/>
            <p:cNvSpPr txBox="1"/>
            <p:nvPr/>
          </p:nvSpPr>
          <p:spPr>
            <a:xfrm>
              <a:off x="927629" y="3453117"/>
              <a:ext cx="18411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solidFill>
                      <a:srgbClr val="44546A"/>
                    </a:solidFill>
                  </a:ln>
                  <a:solidFill>
                    <a:srgbClr val="92D050"/>
                  </a:solidFill>
                  <a:effectLst/>
                  <a:uLnTx/>
                  <a:uFillTx/>
                  <a:latin typeface="Roboto" panose="02000000000000000000" pitchFamily="2" charset="0"/>
                  <a:ea typeface="Roboto" panose="02000000000000000000" pitchFamily="2" charset="0"/>
                  <a:cs typeface="+mn-cs"/>
                </a:rPr>
                <a:t>CẨM NANG</a:t>
              </a:r>
            </a:p>
          </p:txBody>
        </p:sp>
        <p:sp>
          <p:nvSpPr>
            <p:cNvPr id="24" name="TextBox 23"/>
            <p:cNvSpPr txBox="1"/>
            <p:nvPr/>
          </p:nvSpPr>
          <p:spPr>
            <a:xfrm>
              <a:off x="659244" y="5085139"/>
              <a:ext cx="2350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lumMod val="75000"/>
                    </a:srgbClr>
                  </a:solidFill>
                  <a:effectLst/>
                  <a:uLnTx/>
                  <a:uFillTx/>
                  <a:latin typeface="iCiel Bambola" panose="02000000000000000000" pitchFamily="2" charset="0"/>
                  <a:ea typeface="Roboto" panose="02000000000000000000" pitchFamily="2" charset="0"/>
                  <a:cs typeface="+mn-cs"/>
                </a:rPr>
                <a:t>Sử dụng máy thu hình</a:t>
              </a:r>
              <a:endParaRPr kumimoji="0" lang="vi-VN" sz="1600" b="0" i="0" u="none" strike="noStrike" kern="1200" cap="none" spc="0" normalizeH="0" baseline="0" noProof="0">
                <a:ln>
                  <a:noFill/>
                </a:ln>
                <a:solidFill>
                  <a:srgbClr val="ED7D31">
                    <a:lumMod val="75000"/>
                  </a:srgbClr>
                </a:solidFill>
                <a:effectLst/>
                <a:uLnTx/>
                <a:uFillTx/>
                <a:latin typeface="iCiel Bambola" panose="02000000000000000000" pitchFamily="2" charset="0"/>
                <a:ea typeface="Roboto" panose="02000000000000000000" pitchFamily="2" charset="0"/>
                <a:cs typeface="+mn-cs"/>
              </a:endParaRPr>
            </a:p>
          </p:txBody>
        </p:sp>
      </p:grpSp>
      <p:grpSp>
        <p:nvGrpSpPr>
          <p:cNvPr id="27" name="Group 26"/>
          <p:cNvGrpSpPr/>
          <p:nvPr/>
        </p:nvGrpSpPr>
        <p:grpSpPr>
          <a:xfrm>
            <a:off x="7789884" y="3342042"/>
            <a:ext cx="3930882" cy="3379023"/>
            <a:chOff x="7541999" y="2677297"/>
            <a:chExt cx="3930882" cy="3379023"/>
          </a:xfrm>
        </p:grpSpPr>
        <p:grpSp>
          <p:nvGrpSpPr>
            <p:cNvPr id="28" name="Group 27"/>
            <p:cNvGrpSpPr/>
            <p:nvPr/>
          </p:nvGrpSpPr>
          <p:grpSpPr>
            <a:xfrm>
              <a:off x="7541999" y="2677297"/>
              <a:ext cx="3837816" cy="3379023"/>
              <a:chOff x="7074567" y="3686474"/>
              <a:chExt cx="3498784" cy="2444818"/>
            </a:xfrm>
          </p:grpSpPr>
          <p:sp>
            <p:nvSpPr>
              <p:cNvPr id="32" name="Freeform 31"/>
              <p:cNvSpPr/>
              <p:nvPr/>
            </p:nvSpPr>
            <p:spPr>
              <a:xfrm>
                <a:off x="7074567" y="3686474"/>
                <a:ext cx="3498784" cy="244481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2"/>
              <p:cNvSpPr/>
              <p:nvPr/>
            </p:nvSpPr>
            <p:spPr>
              <a:xfrm>
                <a:off x="7205427" y="3777914"/>
                <a:ext cx="3237064" cy="226193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accent2">
                  <a:lumMod val="60000"/>
                  <a:lumOff val="4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1184" y="4189007"/>
              <a:ext cx="1452058" cy="1330206"/>
            </a:xfrm>
            <a:prstGeom prst="rect">
              <a:avLst/>
            </a:prstGeom>
          </p:spPr>
        </p:pic>
        <p:sp>
          <p:nvSpPr>
            <p:cNvPr id="30" name="TextBox 29"/>
            <p:cNvSpPr txBox="1"/>
            <p:nvPr/>
          </p:nvSpPr>
          <p:spPr>
            <a:xfrm>
              <a:off x="8258741" y="3156415"/>
              <a:ext cx="11892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CẨM NANG</a:t>
              </a:r>
            </a:p>
          </p:txBody>
        </p:sp>
        <p:sp>
          <p:nvSpPr>
            <p:cNvPr id="31" name="TextBox 30"/>
            <p:cNvSpPr txBox="1"/>
            <p:nvPr/>
          </p:nvSpPr>
          <p:spPr>
            <a:xfrm>
              <a:off x="9121964" y="3361641"/>
              <a:ext cx="235091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iCiel Soup of Justice" pitchFamily="2" charset="0"/>
                  <a:ea typeface="Roboto" panose="02000000000000000000" pitchFamily="2" charset="0"/>
                  <a:cs typeface="+mn-cs"/>
                </a:rPr>
                <a:t>Sử dụng máy thu hình</a:t>
              </a:r>
              <a:endParaRPr kumimoji="0" lang="vi-VN" sz="3600" b="1" i="0" u="none" strike="noStrike" kern="1200" cap="none" spc="0" normalizeH="0" baseline="0" noProof="0">
                <a:ln>
                  <a:noFill/>
                </a:ln>
                <a:solidFill>
                  <a:srgbClr val="00B050"/>
                </a:solidFill>
                <a:effectLst/>
                <a:uLnTx/>
                <a:uFillTx/>
                <a:latin typeface="iCiel Soup of Justice" pitchFamily="2" charset="0"/>
                <a:ea typeface="Roboto" panose="02000000000000000000" pitchFamily="2" charset="0"/>
                <a:cs typeface="+mn-cs"/>
              </a:endParaRP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6263" y="2484847"/>
            <a:ext cx="3752704" cy="30852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5234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21"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01291" y="1685088"/>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638622" y="3925245"/>
            <a:ext cx="328091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khung cẩm nang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1379406" y="25666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2" name="Snip Diagonal Corner Rectangle 1"/>
          <p:cNvSpPr/>
          <p:nvPr/>
        </p:nvSpPr>
        <p:spPr>
          <a:xfrm>
            <a:off x="5495925" y="1869754"/>
            <a:ext cx="5276850" cy="3800475"/>
          </a:xfrm>
          <a:prstGeom prst="snip2Diag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386721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2"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299" y="2035019"/>
            <a:ext cx="4701035" cy="3594448"/>
          </a:xfrm>
          <a:prstGeom prst="snip2Diag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48375" y="4080613"/>
            <a:ext cx="3505832"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Phác thảo các vị trí thông tin.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5" name="Oval 20"/>
          <p:cNvSpPr/>
          <p:nvPr/>
        </p:nvSpPr>
        <p:spPr>
          <a:xfrm>
            <a:off x="1379406" y="25666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sp>
        <p:nvSpPr>
          <p:cNvPr id="7" name="TextBox 6"/>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22600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460703" y="3886797"/>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nội dung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242" y="2162217"/>
            <a:ext cx="4828502" cy="3637580"/>
          </a:xfrm>
          <a:prstGeom prst="snip2DiagRect">
            <a:avLst/>
          </a:prstGeom>
          <a:effectLst>
            <a:outerShdw blurRad="63500" sx="102000" sy="102000" algn="ctr" rotWithShape="0">
              <a:prstClr val="black">
                <a:alpha val="40000"/>
              </a:prstClr>
            </a:outerShdw>
          </a:effectLst>
        </p:spPr>
      </p:pic>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71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40278" y="4021350"/>
            <a:ext cx="335298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và hoàn thiện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7694481" y="247144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181" y="2471449"/>
            <a:ext cx="4615601" cy="3459775"/>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290725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0547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85899" y="120903"/>
            <a:ext cx="93799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Kiểm tra và điều chỉnh sản phẩm theo các tiêu chí</a:t>
            </a:r>
          </a:p>
        </p:txBody>
      </p:sp>
      <p:sp>
        <p:nvSpPr>
          <p:cNvPr id="3" name="Rounded Rectangle 2"/>
          <p:cNvSpPr/>
          <p:nvPr/>
        </p:nvSpPr>
        <p:spPr>
          <a:xfrm>
            <a:off x="5181600" y="1945951"/>
            <a:ext cx="6328537"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6012134" y="2573983"/>
            <a:ext cx="472003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được những điều NÊN,</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KHÔNG NÊN làm khi sử dụng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máy thu hình</a:t>
            </a:r>
          </a:p>
        </p:txBody>
      </p:sp>
      <p:sp>
        <p:nvSpPr>
          <p:cNvPr id="13" name="TextBox 12"/>
          <p:cNvSpPr txBox="1"/>
          <p:nvPr/>
        </p:nvSpPr>
        <p:spPr>
          <a:xfrm>
            <a:off x="6012134" y="4178669"/>
            <a:ext cx="45935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rõ ràng, sáng tạo và sử dụng được lâu dài</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2260"/>
            <a:ext cx="4071887" cy="233756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82858" y="3996245"/>
            <a:ext cx="3983475" cy="23850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7487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287244" y="1833592"/>
            <a:ext cx="5000084" cy="201901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Nội dung thể hiện trên cẩm nang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endParaRPr>
          </a:p>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8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Giải thích lí do em lựa chọn nội dung, hình ảnh thể hiện trên cẩm nang</a:t>
            </a:r>
          </a:p>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Mục đích sử dụng cẩm nang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1" name="Group 10"/>
          <p:cNvGrpSpPr/>
          <p:nvPr/>
        </p:nvGrpSpPr>
        <p:grpSpPr>
          <a:xfrm>
            <a:off x="4457155" y="3770123"/>
            <a:ext cx="2729505" cy="2677063"/>
            <a:chOff x="253864" y="2791658"/>
            <a:chExt cx="3188690" cy="3264662"/>
          </a:xfrm>
        </p:grpSpPr>
        <p:grpSp>
          <p:nvGrpSpPr>
            <p:cNvPr id="17" name="Group 16"/>
            <p:cNvGrpSpPr/>
            <p:nvPr/>
          </p:nvGrpSpPr>
          <p:grpSpPr>
            <a:xfrm>
              <a:off x="253864" y="2791658"/>
              <a:ext cx="3188690" cy="3264662"/>
              <a:chOff x="4620126" y="2916453"/>
              <a:chExt cx="2454441" cy="2454442"/>
            </a:xfrm>
          </p:grpSpPr>
          <p:sp>
            <p:nvSpPr>
              <p:cNvPr id="21" name="Freeform 20"/>
              <p:cNvSpPr/>
              <p:nvPr/>
            </p:nvSpPr>
            <p:spPr>
              <a:xfrm>
                <a:off x="4620126" y="2916453"/>
                <a:ext cx="2454441" cy="2454442"/>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1"/>
              <p:cNvSpPr/>
              <p:nvPr/>
            </p:nvSpPr>
            <p:spPr>
              <a:xfrm>
                <a:off x="4850363" y="3166711"/>
                <a:ext cx="1973176" cy="1973177"/>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26" y="3488955"/>
              <a:ext cx="1695537" cy="1327218"/>
            </a:xfrm>
            <a:prstGeom prst="rect">
              <a:avLst/>
            </a:prstGeom>
          </p:spPr>
        </p:pic>
        <p:sp>
          <p:nvSpPr>
            <p:cNvPr id="19" name="TextBox 18"/>
            <p:cNvSpPr txBox="1"/>
            <p:nvPr/>
          </p:nvSpPr>
          <p:spPr>
            <a:xfrm>
              <a:off x="2387292" y="3843589"/>
              <a:ext cx="716222" cy="562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a:t>
              </a:r>
            </a:p>
          </p:txBody>
        </p:sp>
        <p:sp>
          <p:nvSpPr>
            <p:cNvPr id="20" name="TextBox 19"/>
            <p:cNvSpPr txBox="1"/>
            <p:nvPr/>
          </p:nvSpPr>
          <p:spPr>
            <a:xfrm>
              <a:off x="606307" y="4865682"/>
              <a:ext cx="2532166" cy="7131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rPr>
                <a:t>SỬ DỤNG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rPr>
                <a:t>MÁY THU HÌNH</a:t>
              </a:r>
              <a:endParaRPr kumimoji="0" lang="vi-VN"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endParaRPr>
            </a:p>
          </p:txBody>
        </p:sp>
      </p:grpSp>
      <p:grpSp>
        <p:nvGrpSpPr>
          <p:cNvPr id="23" name="Group 22"/>
          <p:cNvGrpSpPr/>
          <p:nvPr/>
        </p:nvGrpSpPr>
        <p:grpSpPr>
          <a:xfrm>
            <a:off x="7855986" y="3660430"/>
            <a:ext cx="3500585" cy="2896447"/>
            <a:chOff x="7541999" y="2677297"/>
            <a:chExt cx="3837816" cy="3379023"/>
          </a:xfrm>
        </p:grpSpPr>
        <p:grpSp>
          <p:nvGrpSpPr>
            <p:cNvPr id="24" name="Group 23"/>
            <p:cNvGrpSpPr/>
            <p:nvPr/>
          </p:nvGrpSpPr>
          <p:grpSpPr>
            <a:xfrm>
              <a:off x="7541999" y="2677297"/>
              <a:ext cx="3837816" cy="3379023"/>
              <a:chOff x="7074567" y="3686474"/>
              <a:chExt cx="3498784" cy="2444818"/>
            </a:xfrm>
          </p:grpSpPr>
          <p:sp>
            <p:nvSpPr>
              <p:cNvPr id="28" name="Freeform 27"/>
              <p:cNvSpPr/>
              <p:nvPr/>
            </p:nvSpPr>
            <p:spPr>
              <a:xfrm>
                <a:off x="7074567" y="3686474"/>
                <a:ext cx="3498784" cy="244481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28"/>
              <p:cNvSpPr/>
              <p:nvPr/>
            </p:nvSpPr>
            <p:spPr>
              <a:xfrm>
                <a:off x="7205427" y="3777914"/>
                <a:ext cx="3237064" cy="226193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0474" y="3124527"/>
              <a:ext cx="1452058" cy="1570921"/>
            </a:xfrm>
            <a:prstGeom prst="rect">
              <a:avLst/>
            </a:prstGeom>
          </p:spPr>
        </p:pic>
        <p:sp>
          <p:nvSpPr>
            <p:cNvPr id="26" name="TextBox 25"/>
            <p:cNvSpPr txBox="1"/>
            <p:nvPr/>
          </p:nvSpPr>
          <p:spPr>
            <a:xfrm>
              <a:off x="8271618" y="3245252"/>
              <a:ext cx="11892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CẨM NANG</a:t>
              </a:r>
            </a:p>
          </p:txBody>
        </p:sp>
        <p:sp>
          <p:nvSpPr>
            <p:cNvPr id="27" name="TextBox 26"/>
            <p:cNvSpPr txBox="1"/>
            <p:nvPr/>
          </p:nvSpPr>
          <p:spPr>
            <a:xfrm>
              <a:off x="7755904" y="4244113"/>
              <a:ext cx="2350917" cy="1113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rPr>
                <a:t>Sử dụng máy thu hình</a:t>
              </a:r>
              <a:endParaRPr kumimoji="0" lang="vi-VN" sz="28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endParaRPr>
            </a:p>
          </p:txBody>
        </p:sp>
      </p:gr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596" y="1054422"/>
            <a:ext cx="3348550" cy="1922315"/>
          </a:xfrm>
          <a:prstGeom prst="rect">
            <a:avLst/>
          </a:prstGeom>
          <a:effectLst>
            <a:outerShdw blurRad="63500" sx="102000" sy="102000" algn="ctr" rotWithShape="0">
              <a:prstClr val="black">
                <a:alpha val="40000"/>
              </a:prstClr>
            </a:outerShdw>
          </a:effectLst>
        </p:spPr>
      </p:pic>
      <p:grpSp>
        <p:nvGrpSpPr>
          <p:cNvPr id="31" name="Group 30"/>
          <p:cNvGrpSpPr/>
          <p:nvPr/>
        </p:nvGrpSpPr>
        <p:grpSpPr>
          <a:xfrm>
            <a:off x="1053477" y="4413861"/>
            <a:ext cx="2226415" cy="2033325"/>
            <a:chOff x="1045014" y="2678247"/>
            <a:chExt cx="2981325" cy="3038475"/>
          </a:xfrm>
        </p:grpSpPr>
        <p:pic>
          <p:nvPicPr>
            <p:cNvPr id="32" name="Picture 31"/>
            <p:cNvPicPr>
              <a:picLocks noChangeAspect="1"/>
            </p:cNvPicPr>
            <p:nvPr/>
          </p:nvPicPr>
          <p:blipFill>
            <a:blip r:embed="rId7"/>
            <a:stretch>
              <a:fillRect/>
            </a:stretch>
          </p:blipFill>
          <p:spPr>
            <a:xfrm>
              <a:off x="1045014" y="2678247"/>
              <a:ext cx="2981325" cy="3038475"/>
            </a:xfrm>
            <a:prstGeom prst="rect">
              <a:avLst/>
            </a:prstGeom>
            <a:effectLst>
              <a:outerShdw blurRad="63500" sx="102000" sy="102000" algn="ctr" rotWithShape="0">
                <a:prstClr val="black">
                  <a:alpha val="40000"/>
                </a:prstClr>
              </a:outerShdw>
            </a:effectLst>
          </p:spPr>
        </p:pic>
        <p:pic>
          <p:nvPicPr>
            <p:cNvPr id="33" name="Picture 3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03794" y="3427979"/>
              <a:ext cx="2216066" cy="1698498"/>
            </a:xfrm>
            <a:prstGeom prst="rect">
              <a:avLst/>
            </a:prstGeom>
          </p:spPr>
        </p:pic>
        <p:sp>
          <p:nvSpPr>
            <p:cNvPr id="34" name="TextBox 33">
              <a:extLst>
                <a:ext uri="{FF2B5EF4-FFF2-40B4-BE49-F238E27FC236}">
                  <a16:creationId xmlns:a16="http://schemas.microsoft.com/office/drawing/2014/main" id="{1C6C1494-9761-2059-0481-6D5C41B8AC62}"/>
                </a:ext>
              </a:extLst>
            </p:cNvPr>
            <p:cNvSpPr txBox="1"/>
            <p:nvPr/>
          </p:nvSpPr>
          <p:spPr>
            <a:xfrm>
              <a:off x="1205722" y="5193039"/>
              <a:ext cx="2659905" cy="4599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prstClr val="black"/>
                    </a:solidFill>
                  </a:ln>
                  <a:solidFill>
                    <a:srgbClr val="FFFF00"/>
                  </a:solidFill>
                  <a:effectLst/>
                  <a:uLnTx/>
                  <a:uFillTx/>
                  <a:latin typeface="Roboto" panose="02000000000000000000" pitchFamily="2" charset="0"/>
                  <a:ea typeface="Roboto" panose="02000000000000000000" pitchFamily="2" charset="0"/>
                  <a:cs typeface="+mn-cs"/>
                </a:rPr>
                <a:t>Sử dụng máy thu hình </a:t>
              </a:r>
              <a:endParaRPr kumimoji="0" lang="en-US" altLang="zh-CN" sz="1400" b="1" i="0" u="none" strike="noStrike" kern="1200" cap="none" spc="0" normalizeH="0" baseline="0" noProof="0" dirty="0">
                <a:ln>
                  <a:solidFill>
                    <a:prstClr val="black"/>
                  </a:solidFill>
                </a:ln>
                <a:solidFill>
                  <a:srgbClr val="FFFF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3607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circle(in)">
                                      <p:cBhvr>
                                        <p:cTn id="19" dur="2000"/>
                                        <p:tgtEl>
                                          <p:spTgt spid="30"/>
                                        </p:tgtEl>
                                      </p:cBhvr>
                                    </p:animEffect>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26461" y="3588956"/>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656147" y="4555673"/>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045455" y="4525809"/>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2883924" y="3515423"/>
            <a:ext cx="350725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được những điều NÊN,</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KHÔNG NÊN làm khi sử dụng</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máy thu hình</a:t>
            </a:r>
          </a:p>
        </p:txBody>
      </p:sp>
      <p:sp>
        <p:nvSpPr>
          <p:cNvPr id="13" name="TextBox 12"/>
          <p:cNvSpPr txBox="1"/>
          <p:nvPr/>
        </p:nvSpPr>
        <p:spPr>
          <a:xfrm>
            <a:off x="2902170" y="4626196"/>
            <a:ext cx="341328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rõ ràng, sáng tạo và sử dụng được lâu dài</a:t>
            </a:r>
          </a:p>
        </p:txBody>
      </p:sp>
    </p:spTree>
    <p:extLst>
      <p:ext uri="{BB962C8B-B14F-4D97-AF65-F5344CB8AC3E}">
        <p14:creationId xmlns:p14="http://schemas.microsoft.com/office/powerpoint/2010/main" val="13927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2492943" y="1270535"/>
            <a:ext cx="8595360" cy="3878981"/>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4142287" y="246831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5267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2.29167E-6 -3.7037E-7 L 2.29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89991" y="4001628"/>
            <a:ext cx="3987420" cy="128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89991" y="2531512"/>
            <a:ext cx="3987420" cy="128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HƠN”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574" y="1714154"/>
            <a:ext cx="6639803" cy="446094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746605" y="4251430"/>
            <a:ext cx="3874292"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Ai kể được nhiều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nhất thì thắng cuộc</a:t>
            </a:r>
          </a:p>
        </p:txBody>
      </p:sp>
      <p:sp>
        <p:nvSpPr>
          <p:cNvPr id="8" name="TextBox 7"/>
          <p:cNvSpPr txBox="1"/>
          <p:nvPr/>
        </p:nvSpPr>
        <p:spPr>
          <a:xfrm>
            <a:off x="583309" y="1598365"/>
            <a:ext cx="1740792" cy="461665"/>
          </a:xfrm>
          <a:prstGeom prst="rect">
            <a:avLst/>
          </a:prstGeom>
          <a:noFill/>
        </p:spPr>
        <p:txBody>
          <a:bodyPr wrap="square" rtlCol="0">
            <a:spAutoFit/>
          </a:bodyPr>
          <a:lstStyle/>
          <a:p>
            <a:pPr lvl="0" algn="ctr">
              <a:defRPr/>
            </a:pPr>
            <a:r>
              <a:rPr lang="vi-V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46505" y="2603658"/>
            <a:ext cx="3874392"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Trong thời gian 1 phút, hãy kể tên các chương trình truyền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hình mà em biết</a:t>
            </a: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117" grpId="0"/>
      <p:bldP spid="13" grpId="0"/>
      <p:bldP spid="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17" y="2880129"/>
            <a:ext cx="3863377" cy="259560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HƠN”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flipH="1">
            <a:off x="159273" y="1395006"/>
            <a:ext cx="3107649" cy="1964681"/>
            <a:chOff x="576551" y="3263873"/>
            <a:chExt cx="3085230" cy="1796525"/>
          </a:xfrm>
        </p:grpSpPr>
        <p:sp>
          <p:nvSpPr>
            <p:cNvPr id="14" name="Rectangle 5"/>
            <p:cNvSpPr/>
            <p:nvPr/>
          </p:nvSpPr>
          <p:spPr>
            <a:xfrm>
              <a:off x="576551" y="3263873"/>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072691" flipH="1">
              <a:off x="467830" y="4382283"/>
              <a:ext cx="863160" cy="493069"/>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159273" y="1707759"/>
            <a:ext cx="3099335"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bạn có biết</a:t>
            </a:r>
          </a:p>
          <a:p>
            <a:pPr lvl="0" algn="ctr">
              <a:defRPr/>
            </a:pPr>
            <a:r>
              <a:rPr lang="vi-VN" sz="2400">
                <a:solidFill>
                  <a:srgbClr val="002060"/>
                </a:solidFill>
                <a:latin typeface="Roboto" panose="02000000000000000000" pitchFamily="2" charset="0"/>
                <a:ea typeface="Roboto" panose="02000000000000000000" pitchFamily="2" charset="0"/>
              </a:rPr>
              <a:t>chương trình truyền hình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nào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6" name="Group 15"/>
          <p:cNvGrpSpPr/>
          <p:nvPr/>
        </p:nvGrpSpPr>
        <p:grpSpPr>
          <a:xfrm>
            <a:off x="4851461" y="2526844"/>
            <a:ext cx="2379517" cy="1305415"/>
            <a:chOff x="107980" y="3382975"/>
            <a:chExt cx="3761586" cy="2012702"/>
          </a:xfrm>
          <a:solidFill>
            <a:srgbClr val="AAE1FA"/>
          </a:solidFill>
        </p:grpSpPr>
        <p:sp>
          <p:nvSpPr>
            <p:cNvPr id="17" name="Rectangle 5"/>
            <p:cNvSpPr/>
            <p:nvPr/>
          </p:nvSpPr>
          <p:spPr>
            <a:xfrm>
              <a:off x="576551" y="3382975"/>
              <a:ext cx="3293015" cy="2012702"/>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127943"/>
                <a:gd name="connsiteY0" fmla="*/ 223634 h 2012702"/>
                <a:gd name="connsiteX1" fmla="*/ 2985963 w 3127943"/>
                <a:gd name="connsiteY1" fmla="*/ 223634 h 2012702"/>
                <a:gd name="connsiteX2" fmla="*/ 2708561 w 3127943"/>
                <a:gd name="connsiteY2" fmla="*/ 2012702 h 2012702"/>
                <a:gd name="connsiteX3" fmla="*/ 391356 w 3127943"/>
                <a:gd name="connsiteY3" fmla="*/ 2012702 h 2012702"/>
                <a:gd name="connsiteX4" fmla="*/ 257792 w 3127943"/>
                <a:gd name="connsiteY4" fmla="*/ 223634 h 2012702"/>
                <a:gd name="connsiteX0" fmla="*/ 257792 w 3293014"/>
                <a:gd name="connsiteY0" fmla="*/ 223634 h 2012702"/>
                <a:gd name="connsiteX1" fmla="*/ 2985963 w 3293014"/>
                <a:gd name="connsiteY1" fmla="*/ 223634 h 2012702"/>
                <a:gd name="connsiteX2" fmla="*/ 2708561 w 3293014"/>
                <a:gd name="connsiteY2" fmla="*/ 2012702 h 2012702"/>
                <a:gd name="connsiteX3" fmla="*/ 391356 w 3293014"/>
                <a:gd name="connsiteY3" fmla="*/ 2012702 h 2012702"/>
                <a:gd name="connsiteX4" fmla="*/ 257792 w 3293014"/>
                <a:gd name="connsiteY4" fmla="*/ 223634 h 201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014" h="2012702">
                  <a:moveTo>
                    <a:pt x="257792" y="223634"/>
                  </a:moveTo>
                  <a:cubicBezTo>
                    <a:pt x="690226" y="-74544"/>
                    <a:pt x="2577502" y="-74544"/>
                    <a:pt x="2985963" y="223634"/>
                  </a:cubicBezTo>
                  <a:cubicBezTo>
                    <a:pt x="3394424" y="521812"/>
                    <a:pt x="3480963" y="2012702"/>
                    <a:pt x="2708561" y="2012702"/>
                  </a:cubicBezTo>
                  <a:lnTo>
                    <a:pt x="391356" y="2012702"/>
                  </a:lnTo>
                  <a:cubicBezTo>
                    <a:pt x="-17105" y="1714524"/>
                    <a:pt x="-174642" y="521812"/>
                    <a:pt x="257792" y="2236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p:cNvSpPr txBox="1"/>
          <p:nvPr/>
        </p:nvSpPr>
        <p:spPr>
          <a:xfrm>
            <a:off x="5273348" y="2704040"/>
            <a:ext cx="1820009"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Khám phá</a:t>
            </a:r>
          </a:p>
          <a:p>
            <a:pPr lvl="0" algn="ctr">
              <a:defRPr/>
            </a:pPr>
            <a:r>
              <a:rPr lang="vi-VN" sz="2400">
                <a:solidFill>
                  <a:srgbClr val="002060"/>
                </a:solidFill>
                <a:latin typeface="Roboto" panose="02000000000000000000" pitchFamily="2" charset="0"/>
                <a:ea typeface="Roboto" panose="02000000000000000000" pitchFamily="2" charset="0"/>
              </a:rPr>
              <a:t>khoa học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455" y="2355365"/>
            <a:ext cx="4524557" cy="3189002"/>
          </a:xfrm>
          <a:prstGeom prst="roundRect">
            <a:avLst>
              <a:gd name="adj" fmla="val 1527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4519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17" y="2880129"/>
            <a:ext cx="3863377" cy="259560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HƠN”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flipH="1">
            <a:off x="159273" y="1395006"/>
            <a:ext cx="3107649" cy="1964681"/>
            <a:chOff x="576551" y="3263873"/>
            <a:chExt cx="3085230" cy="1796525"/>
          </a:xfrm>
        </p:grpSpPr>
        <p:sp>
          <p:nvSpPr>
            <p:cNvPr id="14" name="Rectangle 5"/>
            <p:cNvSpPr/>
            <p:nvPr/>
          </p:nvSpPr>
          <p:spPr>
            <a:xfrm>
              <a:off x="576551" y="3263873"/>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072691" flipH="1">
              <a:off x="467830" y="4382283"/>
              <a:ext cx="863160" cy="493069"/>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159273" y="1707759"/>
            <a:ext cx="3099335"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bạn có biết</a:t>
            </a:r>
          </a:p>
          <a:p>
            <a:pPr lvl="0" algn="ctr">
              <a:defRPr/>
            </a:pPr>
            <a:r>
              <a:rPr lang="vi-VN" sz="2400">
                <a:solidFill>
                  <a:srgbClr val="002060"/>
                </a:solidFill>
                <a:latin typeface="Roboto" panose="02000000000000000000" pitchFamily="2" charset="0"/>
                <a:ea typeface="Roboto" panose="02000000000000000000" pitchFamily="2" charset="0"/>
              </a:rPr>
              <a:t>chương trình truyền hình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nào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6" name="Group 15"/>
          <p:cNvGrpSpPr/>
          <p:nvPr/>
        </p:nvGrpSpPr>
        <p:grpSpPr>
          <a:xfrm flipH="1">
            <a:off x="168632" y="3502686"/>
            <a:ext cx="2379517" cy="1305415"/>
            <a:chOff x="107980" y="3382975"/>
            <a:chExt cx="3761586" cy="2012702"/>
          </a:xfrm>
          <a:solidFill>
            <a:srgbClr val="AAE1FA"/>
          </a:solidFill>
        </p:grpSpPr>
        <p:sp>
          <p:nvSpPr>
            <p:cNvPr id="17" name="Rectangle 5"/>
            <p:cNvSpPr/>
            <p:nvPr/>
          </p:nvSpPr>
          <p:spPr>
            <a:xfrm>
              <a:off x="576551" y="3382975"/>
              <a:ext cx="3293015" cy="2012702"/>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127943"/>
                <a:gd name="connsiteY0" fmla="*/ 223634 h 2012702"/>
                <a:gd name="connsiteX1" fmla="*/ 2985963 w 3127943"/>
                <a:gd name="connsiteY1" fmla="*/ 223634 h 2012702"/>
                <a:gd name="connsiteX2" fmla="*/ 2708561 w 3127943"/>
                <a:gd name="connsiteY2" fmla="*/ 2012702 h 2012702"/>
                <a:gd name="connsiteX3" fmla="*/ 391356 w 3127943"/>
                <a:gd name="connsiteY3" fmla="*/ 2012702 h 2012702"/>
                <a:gd name="connsiteX4" fmla="*/ 257792 w 3127943"/>
                <a:gd name="connsiteY4" fmla="*/ 223634 h 2012702"/>
                <a:gd name="connsiteX0" fmla="*/ 257792 w 3293014"/>
                <a:gd name="connsiteY0" fmla="*/ 223634 h 2012702"/>
                <a:gd name="connsiteX1" fmla="*/ 2985963 w 3293014"/>
                <a:gd name="connsiteY1" fmla="*/ 223634 h 2012702"/>
                <a:gd name="connsiteX2" fmla="*/ 2708561 w 3293014"/>
                <a:gd name="connsiteY2" fmla="*/ 2012702 h 2012702"/>
                <a:gd name="connsiteX3" fmla="*/ 391356 w 3293014"/>
                <a:gd name="connsiteY3" fmla="*/ 2012702 h 2012702"/>
                <a:gd name="connsiteX4" fmla="*/ 257792 w 3293014"/>
                <a:gd name="connsiteY4" fmla="*/ 223634 h 201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014" h="2012702">
                  <a:moveTo>
                    <a:pt x="257792" y="223634"/>
                  </a:moveTo>
                  <a:cubicBezTo>
                    <a:pt x="690226" y="-74544"/>
                    <a:pt x="2577502" y="-74544"/>
                    <a:pt x="2985963" y="223634"/>
                  </a:cubicBezTo>
                  <a:cubicBezTo>
                    <a:pt x="3394424" y="521812"/>
                    <a:pt x="3480963" y="2012702"/>
                    <a:pt x="2708561" y="2012702"/>
                  </a:cubicBezTo>
                  <a:lnTo>
                    <a:pt x="391356" y="2012702"/>
                  </a:lnTo>
                  <a:cubicBezTo>
                    <a:pt x="-17105" y="1714524"/>
                    <a:pt x="-174642" y="521812"/>
                    <a:pt x="257792" y="2236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p:cNvSpPr txBox="1"/>
          <p:nvPr/>
        </p:nvSpPr>
        <p:spPr>
          <a:xfrm>
            <a:off x="233556" y="3739894"/>
            <a:ext cx="1820009"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Lớp học cầu vồng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455" y="2404895"/>
            <a:ext cx="4524557" cy="3089941"/>
          </a:xfrm>
          <a:prstGeom prst="roundRect">
            <a:avLst>
              <a:gd name="adj" fmla="val 1527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5361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6014" y="1416979"/>
            <a:ext cx="5656639" cy="5325521"/>
          </a:xfrm>
          <a:prstGeom prst="roundRect">
            <a:avLst>
              <a:gd name="adj" fmla="val 1413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7355899" y="1444176"/>
            <a:ext cx="4127039"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Khoảng cách: </a:t>
            </a:r>
            <a:r>
              <a:rPr lang="vi-VN" sz="2400">
                <a:solidFill>
                  <a:srgbClr val="002060"/>
                </a:solidFill>
                <a:latin typeface="Roboto" panose="02000000000000000000" pitchFamily="2" charset="0"/>
                <a:ea typeface="Roboto" panose="02000000000000000000" pitchFamily="2" charset="0"/>
              </a:rPr>
              <a:t>nên ngồi cách ti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vi với khoảng cách gấp 4 - 5 lần kích thước đường chéo màn 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62" y="2935413"/>
            <a:ext cx="5400345" cy="372499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744162" y="1657236"/>
            <a:ext cx="545899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Khi ngồi xem ti vi cần lưu ý những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7" name="TextBox 6"/>
          <p:cNvSpPr txBox="1"/>
          <p:nvPr/>
        </p:nvSpPr>
        <p:spPr>
          <a:xfrm>
            <a:off x="7355899" y="3247588"/>
            <a:ext cx="4127039"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Thời gian xem: chỉ nên xem tivi 1 - 2 giờ/ngày (có thể chia nhỏ thành 15 phút/lần)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7355899" y="4836408"/>
            <a:ext cx="4127039" cy="830997"/>
          </a:xfrm>
          <a:prstGeom prst="rect">
            <a:avLst/>
          </a:prstGeom>
          <a:noFill/>
        </p:spPr>
        <p:txBody>
          <a:bodyPr wrap="square" rtlCol="0">
            <a:spAutoFit/>
          </a:bodyPr>
          <a:lstStyle/>
          <a:p>
            <a:pPr lvl="0" algn="just">
              <a:defRPr/>
            </a:pPr>
            <a:r>
              <a:rPr lang="en-US" sz="2400" spc="-50">
                <a:solidFill>
                  <a:srgbClr val="002060"/>
                </a:solidFill>
                <a:latin typeface="Roboto" panose="02000000000000000000" pitchFamily="2" charset="0"/>
                <a:ea typeface="Roboto" panose="02000000000000000000" pitchFamily="2" charset="0"/>
              </a:rPr>
              <a:t>Góc nhìn: ngồi thẳng màn hình để có được góc xem rộng </a:t>
            </a:r>
            <a:endParaRPr kumimoji="0" lang="en-US" altLang="zh-CN" sz="2400" b="0" i="0" u="none" strike="noStrike" kern="1200" cap="none" spc="-50" normalizeH="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 name="Rectangle 3"/>
          <p:cNvSpPr/>
          <p:nvPr/>
        </p:nvSpPr>
        <p:spPr>
          <a:xfrm>
            <a:off x="928137" y="2176216"/>
            <a:ext cx="1828414" cy="47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46128" y="2202364"/>
            <a:ext cx="199243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Khoảng cách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Rectangle 16"/>
          <p:cNvSpPr/>
          <p:nvPr/>
        </p:nvSpPr>
        <p:spPr>
          <a:xfrm>
            <a:off x="2990932" y="2176216"/>
            <a:ext cx="1412063" cy="47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7376" y="2176216"/>
            <a:ext cx="1349540" cy="47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42011" y="2219971"/>
            <a:ext cx="144336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hời gian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4611649" y="2219970"/>
            <a:ext cx="14560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a:t>
            </a:r>
            <a:r>
              <a:rPr lang="vi-VN" sz="2400">
                <a:solidFill>
                  <a:srgbClr val="002060"/>
                </a:solidFill>
                <a:latin typeface="Roboto" panose="02000000000000000000" pitchFamily="2" charset="0"/>
                <a:ea typeface="Roboto" panose="02000000000000000000" pitchFamily="2" charset="0"/>
              </a:rPr>
              <a:t>óc nhìn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fade">
                                      <p:cBhvr>
                                        <p:cTn id="47" dur="1000"/>
                                        <p:tgtEl>
                                          <p:spTgt spid="116"/>
                                        </p:tgtEl>
                                      </p:cBhvr>
                                    </p:animEffect>
                                    <p:anim calcmode="lin" valueType="num">
                                      <p:cBhvr>
                                        <p:cTn id="48" dur="1000" fill="hold"/>
                                        <p:tgtEl>
                                          <p:spTgt spid="116"/>
                                        </p:tgtEl>
                                        <p:attrNameLst>
                                          <p:attrName>ppt_x</p:attrName>
                                        </p:attrNameLst>
                                      </p:cBhvr>
                                      <p:tavLst>
                                        <p:tav tm="0">
                                          <p:val>
                                            <p:strVal val="#ppt_x"/>
                                          </p:val>
                                        </p:tav>
                                        <p:tav tm="100000">
                                          <p:val>
                                            <p:strVal val="#ppt_x"/>
                                          </p:val>
                                        </p:tav>
                                      </p:tavLst>
                                    </p:anim>
                                    <p:anim calcmode="lin" valueType="num">
                                      <p:cBhvr>
                                        <p:cTn id="4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6" grpId="0"/>
      <p:bldP spid="117" grpId="0"/>
      <p:bldP spid="13" grpId="0"/>
      <p:bldP spid="7" grpId="0"/>
      <p:bldP spid="8" grpId="0"/>
      <p:bldP spid="4" grpId="0" animBg="1"/>
      <p:bldP spid="14" grpId="0"/>
      <p:bldP spid="17" grpId="0" animBg="1"/>
      <p:bldP spid="18" grpId="0" animBg="1"/>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86000" y="1348563"/>
            <a:ext cx="7705725" cy="4718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17884" y="4878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2775329" y="1848051"/>
            <a:ext cx="6935415" cy="3579119"/>
          </a:xfrm>
          <a:prstGeom prst="rect">
            <a:avLst/>
          </a:prstGeom>
        </p:spPr>
      </p:pic>
      <p:sp>
        <p:nvSpPr>
          <p:cNvPr id="7" name="TextBox 6"/>
          <p:cNvSpPr txBox="1"/>
          <p:nvPr/>
        </p:nvSpPr>
        <p:spPr>
          <a:xfrm>
            <a:off x="7213332" y="3018261"/>
            <a:ext cx="2229051"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Ngồi quá gần ti vi</a:t>
            </a:r>
            <a:endParaRPr lang="vi-VN" sz="2000">
              <a:solidFill>
                <a:srgbClr val="FF0000"/>
              </a:solidFill>
              <a:latin typeface="Roboto" panose="02000000000000000000" pitchFamily="2" charset="0"/>
              <a:ea typeface="Roboto" panose="02000000000000000000" pitchFamily="2" charset="0"/>
            </a:endParaRPr>
          </a:p>
        </p:txBody>
      </p:sp>
      <p:sp>
        <p:nvSpPr>
          <p:cNvPr id="8" name="TextBox 7"/>
          <p:cNvSpPr txBox="1"/>
          <p:nvPr/>
        </p:nvSpPr>
        <p:spPr>
          <a:xfrm>
            <a:off x="5769543" y="2233101"/>
            <a:ext cx="4096352"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Bạn nhỏ đang vừa ăn vừa xem ti vi</a:t>
            </a:r>
            <a:endParaRPr lang="vi-VN" sz="2000">
              <a:solidFill>
                <a:srgbClr val="FF0000"/>
              </a:solidFill>
              <a:latin typeface="Roboto" panose="02000000000000000000" pitchFamily="2" charset="0"/>
              <a:ea typeface="Roboto" panose="02000000000000000000" pitchFamily="2" charset="0"/>
            </a:endParaRPr>
          </a:p>
        </p:txBody>
      </p:sp>
      <p:sp>
        <p:nvSpPr>
          <p:cNvPr id="9" name="TextBox 8"/>
          <p:cNvSpPr txBox="1"/>
          <p:nvPr/>
        </p:nvSpPr>
        <p:spPr>
          <a:xfrm>
            <a:off x="6895699" y="3803421"/>
            <a:ext cx="2662187" cy="707886"/>
          </a:xfrm>
          <a:prstGeom prst="rect">
            <a:avLst/>
          </a:prstGeom>
          <a:noFill/>
        </p:spPr>
        <p:txBody>
          <a:bodyPr wrap="square" rtlCol="0">
            <a:spAutoFit/>
          </a:bodyPr>
          <a:lstStyle/>
          <a:p>
            <a:pPr algn="just">
              <a:defRPr/>
            </a:pPr>
            <a:r>
              <a:rPr lang="en-US" sz="2000">
                <a:solidFill>
                  <a:srgbClr val="FF0000"/>
                </a:solidFill>
                <a:latin typeface="Roboto" panose="02000000000000000000" pitchFamily="2" charset="0"/>
                <a:ea typeface="Roboto" panose="02000000000000000000" pitchFamily="2" charset="0"/>
              </a:rPr>
              <a:t>Không ngồi thẳng với màn hình ti vi</a:t>
            </a:r>
            <a:endParaRPr lang="vi-VN" sz="2000">
              <a:solidFill>
                <a:srgbClr val="FF0000"/>
              </a:solidFill>
              <a:latin typeface="Roboto" panose="02000000000000000000" pitchFamily="2" charset="0"/>
              <a:ea typeface="Roboto" panose="02000000000000000000" pitchFamily="2" charset="0"/>
            </a:endParaRPr>
          </a:p>
        </p:txBody>
      </p:sp>
      <p:sp>
        <p:nvSpPr>
          <p:cNvPr id="10" name="TextBox 9"/>
          <p:cNvSpPr txBox="1"/>
          <p:nvPr/>
        </p:nvSpPr>
        <p:spPr>
          <a:xfrm>
            <a:off x="7048638" y="3410841"/>
            <a:ext cx="1680410" cy="400110"/>
          </a:xfrm>
          <a:prstGeom prst="rect">
            <a:avLst/>
          </a:prstGeom>
          <a:noFill/>
        </p:spPr>
        <p:txBody>
          <a:bodyPr wrap="square" rtlCol="0">
            <a:spAutoFit/>
          </a:bodyPr>
          <a:lstStyle/>
          <a:p>
            <a:pPr algn="just">
              <a:defRPr/>
            </a:pPr>
            <a:r>
              <a:rPr lang="en-US" sz="2000">
                <a:solidFill>
                  <a:srgbClr val="FF0000"/>
                </a:solidFill>
                <a:latin typeface="Roboto" panose="02000000000000000000" pitchFamily="2" charset="0"/>
                <a:ea typeface="Roboto" panose="02000000000000000000" pitchFamily="2" charset="0"/>
              </a:rPr>
              <a:t>Xem quá lâu</a:t>
            </a:r>
            <a:endParaRPr lang="vi-VN" sz="2000">
              <a:solidFill>
                <a:srgbClr val="FF0000"/>
              </a:solidFill>
              <a:latin typeface="Roboto" panose="02000000000000000000" pitchFamily="2" charset="0"/>
              <a:ea typeface="Roboto" panose="02000000000000000000" pitchFamily="2" charset="0"/>
            </a:endParaRPr>
          </a:p>
        </p:txBody>
      </p:sp>
      <p:sp>
        <p:nvSpPr>
          <p:cNvPr id="11" name="TextBox 10"/>
          <p:cNvSpPr txBox="1"/>
          <p:nvPr/>
        </p:nvSpPr>
        <p:spPr>
          <a:xfrm>
            <a:off x="5882237" y="4599648"/>
            <a:ext cx="3983657" cy="707886"/>
          </a:xfrm>
          <a:prstGeom prst="rect">
            <a:avLst/>
          </a:prstGeom>
          <a:noFill/>
        </p:spPr>
        <p:txBody>
          <a:bodyPr wrap="square" rtlCol="0">
            <a:spAutoFit/>
          </a:bodyPr>
          <a:lstStyle/>
          <a:p>
            <a:pPr algn="just">
              <a:defRPr/>
            </a:pPr>
            <a:r>
              <a:rPr lang="en-US" sz="2000">
                <a:solidFill>
                  <a:srgbClr val="FF0000"/>
                </a:solidFill>
                <a:latin typeface="Roboto" panose="02000000000000000000" pitchFamily="2" charset="0"/>
                <a:ea typeface="Roboto" panose="02000000000000000000" pitchFamily="2" charset="0"/>
              </a:rPr>
              <a:t>Nên ngồi xa, thẳng màn hình ti vi. Không nên vừa ăn vừa xem</a:t>
            </a:r>
            <a:endParaRPr lang="vi-VN"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23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614" y="1973181"/>
            <a:ext cx="9174741" cy="4271152"/>
          </a:xfrm>
          <a:custGeom>
            <a:avLst/>
            <a:gdLst>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64866"/>
              <a:gd name="connsiteY0" fmla="*/ 250257 h 4174900"/>
              <a:gd name="connsiteX1" fmla="*/ 8864866 w 8864866"/>
              <a:gd name="connsiteY1" fmla="*/ 0 h 4174900"/>
              <a:gd name="connsiteX2" fmla="*/ 8826365 w 8864866"/>
              <a:gd name="connsiteY2" fmla="*/ 4174900 h 4174900"/>
              <a:gd name="connsiteX3" fmla="*/ 0 w 8864866"/>
              <a:gd name="connsiteY3" fmla="*/ 4174900 h 4174900"/>
              <a:gd name="connsiteX4" fmla="*/ 0 w 8864866"/>
              <a:gd name="connsiteY4" fmla="*/ 250257 h 4174900"/>
              <a:gd name="connsiteX0" fmla="*/ 0 w 8864866"/>
              <a:gd name="connsiteY0" fmla="*/ 250257 h 4271152"/>
              <a:gd name="connsiteX1" fmla="*/ 8864866 w 8864866"/>
              <a:gd name="connsiteY1" fmla="*/ 0 h 4271152"/>
              <a:gd name="connsiteX2" fmla="*/ 8826365 w 8864866"/>
              <a:gd name="connsiteY2" fmla="*/ 4271152 h 4271152"/>
              <a:gd name="connsiteX3" fmla="*/ 0 w 8864866"/>
              <a:gd name="connsiteY3" fmla="*/ 4174900 h 4271152"/>
              <a:gd name="connsiteX4" fmla="*/ 0 w 8864866"/>
              <a:gd name="connsiteY4" fmla="*/ 250257 h 4271152"/>
              <a:gd name="connsiteX0" fmla="*/ 119781 w 8984647"/>
              <a:gd name="connsiteY0" fmla="*/ 250257 h 4271152"/>
              <a:gd name="connsiteX1" fmla="*/ 8984647 w 8984647"/>
              <a:gd name="connsiteY1" fmla="*/ 0 h 4271152"/>
              <a:gd name="connsiteX2" fmla="*/ 8946146 w 8984647"/>
              <a:gd name="connsiteY2" fmla="*/ 4271152 h 4271152"/>
              <a:gd name="connsiteX3" fmla="*/ 119781 w 8984647"/>
              <a:gd name="connsiteY3" fmla="*/ 4174900 h 4271152"/>
              <a:gd name="connsiteX4" fmla="*/ 119781 w 8984647"/>
              <a:gd name="connsiteY4" fmla="*/ 250257 h 4271152"/>
              <a:gd name="connsiteX0" fmla="*/ 152650 w 9017516"/>
              <a:gd name="connsiteY0" fmla="*/ 250257 h 4271152"/>
              <a:gd name="connsiteX1" fmla="*/ 9017516 w 9017516"/>
              <a:gd name="connsiteY1" fmla="*/ 0 h 4271152"/>
              <a:gd name="connsiteX2" fmla="*/ 8979015 w 9017516"/>
              <a:gd name="connsiteY2" fmla="*/ 4271152 h 4271152"/>
              <a:gd name="connsiteX3" fmla="*/ 152650 w 9017516"/>
              <a:gd name="connsiteY3" fmla="*/ 4174900 h 4271152"/>
              <a:gd name="connsiteX4" fmla="*/ 152650 w 9017516"/>
              <a:gd name="connsiteY4" fmla="*/ 250257 h 4271152"/>
              <a:gd name="connsiteX0" fmla="*/ 161668 w 9026534"/>
              <a:gd name="connsiteY0" fmla="*/ 250257 h 4271152"/>
              <a:gd name="connsiteX1" fmla="*/ 9026534 w 9026534"/>
              <a:gd name="connsiteY1" fmla="*/ 0 h 4271152"/>
              <a:gd name="connsiteX2" fmla="*/ 8988033 w 9026534"/>
              <a:gd name="connsiteY2" fmla="*/ 4271152 h 4271152"/>
              <a:gd name="connsiteX3" fmla="*/ 161668 w 9026534"/>
              <a:gd name="connsiteY3" fmla="*/ 4174900 h 4271152"/>
              <a:gd name="connsiteX4" fmla="*/ 161668 w 9026534"/>
              <a:gd name="connsiteY4" fmla="*/ 250257 h 4271152"/>
              <a:gd name="connsiteX0" fmla="*/ 161668 w 9142455"/>
              <a:gd name="connsiteY0" fmla="*/ 250257 h 4271152"/>
              <a:gd name="connsiteX1" fmla="*/ 9026534 w 9142455"/>
              <a:gd name="connsiteY1" fmla="*/ 0 h 4271152"/>
              <a:gd name="connsiteX2" fmla="*/ 8988033 w 9142455"/>
              <a:gd name="connsiteY2" fmla="*/ 4271152 h 4271152"/>
              <a:gd name="connsiteX3" fmla="*/ 161668 w 9142455"/>
              <a:gd name="connsiteY3" fmla="*/ 4174900 h 4271152"/>
              <a:gd name="connsiteX4" fmla="*/ 161668 w 9142455"/>
              <a:gd name="connsiteY4" fmla="*/ 250257 h 4271152"/>
              <a:gd name="connsiteX0" fmla="*/ 161668 w 9174741"/>
              <a:gd name="connsiteY0" fmla="*/ 250257 h 4271152"/>
              <a:gd name="connsiteX1" fmla="*/ 9026534 w 9174741"/>
              <a:gd name="connsiteY1" fmla="*/ 0 h 4271152"/>
              <a:gd name="connsiteX2" fmla="*/ 8988033 w 9174741"/>
              <a:gd name="connsiteY2" fmla="*/ 4271152 h 4271152"/>
              <a:gd name="connsiteX3" fmla="*/ 161668 w 9174741"/>
              <a:gd name="connsiteY3" fmla="*/ 4174900 h 4271152"/>
              <a:gd name="connsiteX4" fmla="*/ 161668 w 9174741"/>
              <a:gd name="connsiteY4" fmla="*/ 250257 h 427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741" h="4271152">
                <a:moveTo>
                  <a:pt x="161668" y="250257"/>
                </a:moveTo>
                <a:lnTo>
                  <a:pt x="9026534" y="0"/>
                </a:lnTo>
                <a:cubicBezTo>
                  <a:pt x="9302458" y="2203363"/>
                  <a:pt x="9135621" y="2731932"/>
                  <a:pt x="8988033" y="4271152"/>
                </a:cubicBezTo>
                <a:lnTo>
                  <a:pt x="161668" y="4174900"/>
                </a:lnTo>
                <a:cubicBezTo>
                  <a:pt x="7664" y="2385423"/>
                  <a:pt x="-107840" y="2886757"/>
                  <a:pt x="161668" y="2502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928137" y="1309163"/>
            <a:ext cx="581917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a:t>
            </a:r>
            <a:r>
              <a:rPr lang="en-US" sz="2400">
                <a:solidFill>
                  <a:srgbClr val="002060"/>
                </a:solidFill>
                <a:latin typeface="Roboto" panose="02000000000000000000" pitchFamily="2" charset="0"/>
                <a:ea typeface="Roboto" panose="02000000000000000000" pitchFamily="2" charset="0"/>
              </a:rPr>
              <a:t>và lắng nghe </a:t>
            </a:r>
            <a:r>
              <a:rPr lang="vi-VN" sz="2400">
                <a:solidFill>
                  <a:srgbClr val="002060"/>
                </a:solidFill>
                <a:latin typeface="Roboto" panose="02000000000000000000" pitchFamily="2" charset="0"/>
                <a:ea typeface="Roboto" panose="02000000000000000000" pitchFamily="2" charset="0"/>
              </a:rPr>
              <a:t>đoạn thông tin sau</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1576393" y="2244028"/>
            <a:ext cx="8191100" cy="4339650"/>
          </a:xfrm>
          <a:prstGeom prst="rect">
            <a:avLst/>
          </a:prstGeom>
          <a:noFill/>
        </p:spPr>
        <p:txBody>
          <a:bodyPr wrap="square" rtlCol="0">
            <a:spAutoFit/>
          </a:bodyPr>
          <a:lstStyle/>
          <a:p>
            <a:pPr lvl="0" algn="just">
              <a:defRPr/>
            </a:pPr>
            <a:r>
              <a:rPr lang="en-US" sz="4800">
                <a:solidFill>
                  <a:srgbClr val="00B050"/>
                </a:solidFill>
                <a:latin typeface="Barlow Condensed Medium" panose="00000606000000000000" pitchFamily="2" charset="0"/>
                <a:ea typeface="Roboto" panose="02000000000000000000" pitchFamily="2" charset="0"/>
              </a:rPr>
              <a:t>“</a:t>
            </a:r>
            <a:r>
              <a:rPr lang="vi-VN" sz="2400">
                <a:solidFill>
                  <a:srgbClr val="002060"/>
                </a:solidFill>
                <a:latin typeface="Barlow Condensed Medium" panose="00000606000000000000" pitchFamily="2" charset="0"/>
                <a:ea typeface="Roboto" panose="02000000000000000000" pitchFamily="2" charset="0"/>
              </a:rPr>
              <a:t>Các nghiên cứu đã chỉ ra rằng ti vi có thể có những ảnh hưởng tích cực đối với trẻ nhỏ, một số</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chương trình dành cho trẻ em được sản xuất góp phần làm cho hành vi và thói quen của trẻ tốt hơn.</a:t>
            </a:r>
          </a:p>
          <a:p>
            <a:pPr lvl="0" algn="just">
              <a:defRPr/>
            </a:pPr>
            <a:r>
              <a:rPr lang="vi-VN" sz="2400">
                <a:solidFill>
                  <a:srgbClr val="002060"/>
                </a:solidFill>
                <a:latin typeface="Barlow Condensed Medium" panose="00000606000000000000" pitchFamily="2" charset="0"/>
                <a:ea typeface="Roboto" panose="02000000000000000000" pitchFamily="2" charset="0"/>
              </a:rPr>
              <a:t>Tuy nhiên, ti vi cũng có những ảnh hưởng tiêu cực tới trẻ nhỏ như làm giảm khả năng tập trung,</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giảm thời gian vận động và đây được coi là một trong những nguyên nhân gây ra bệnh béo phì,</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bệnh về mắt ở trẻ. Ngoài ra, trẻ còn có thể có những hành vi bất thường do bắt chước nội dung</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một số chương trình truyền hình không phù hợp với lứa tuổi</a:t>
            </a:r>
            <a:r>
              <a:rPr lang="en-US" sz="2400">
                <a:solidFill>
                  <a:srgbClr val="002060"/>
                </a:solidFill>
                <a:latin typeface="Barlow Condensed Medium" panose="00000606000000000000" pitchFamily="2" charset="0"/>
                <a:ea typeface="Roboto" panose="02000000000000000000" pitchFamily="2" charset="0"/>
              </a:rPr>
              <a:t>…</a:t>
            </a:r>
          </a:p>
          <a:p>
            <a:pPr lvl="0" algn="r">
              <a:defRPr/>
            </a:pPr>
            <a:r>
              <a:rPr lang="en-US" sz="6000">
                <a:solidFill>
                  <a:srgbClr val="00B050"/>
                </a:solidFill>
                <a:latin typeface="Barlow Condensed Medium" panose="00000606000000000000" pitchFamily="2" charset="0"/>
                <a:ea typeface="Roboto" panose="02000000000000000000" pitchFamily="2" charset="0"/>
              </a:rPr>
              <a:t>”</a:t>
            </a:r>
            <a:endParaRPr lang="vi-VN" sz="6000">
              <a:solidFill>
                <a:srgbClr val="00B050"/>
              </a:solidFill>
              <a:latin typeface="Barlow Condensed Medium" panose="00000606000000000000" pitchFamily="2" charset="0"/>
              <a:ea typeface="Roboto" panose="02000000000000000000" pitchFamily="2" charset="0"/>
            </a:endParaRPr>
          </a:p>
        </p:txBody>
      </p:sp>
      <p:sp>
        <p:nvSpPr>
          <p:cNvPr id="52" name="TextBox 51"/>
          <p:cNvSpPr txBox="1"/>
          <p:nvPr/>
        </p:nvSpPr>
        <p:spPr>
          <a:xfrm>
            <a:off x="1871087" y="214928"/>
            <a:ext cx="960418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ẢNH HƯỞNG CỦA VIỆC XEM TI VI TỚI SỨC KHOẺ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9683016" y="1695168"/>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012614" y="1889523"/>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928137" y="5665445"/>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720571" y="5691349"/>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8" name="Untitled Proj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69821" y="3201099"/>
            <a:ext cx="609600" cy="609600"/>
          </a:xfrm>
          <a:prstGeom prst="rect">
            <a:avLst/>
          </a:prstGeom>
        </p:spPr>
      </p:pic>
    </p:spTree>
    <p:extLst>
      <p:ext uri="{BB962C8B-B14F-4D97-AF65-F5344CB8AC3E}">
        <p14:creationId xmlns:p14="http://schemas.microsoft.com/office/powerpoint/2010/main" val="6430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000"/>
                                        <p:tgtEl>
                                          <p:spTgt spid="54"/>
                                        </p:tgtEl>
                                      </p:cBhvr>
                                    </p:animEffect>
                                    <p:anim calcmode="lin" valueType="num">
                                      <p:cBhvr>
                                        <p:cTn id="14" dur="1000" fill="hold"/>
                                        <p:tgtEl>
                                          <p:spTgt spid="54"/>
                                        </p:tgtEl>
                                        <p:attrNameLst>
                                          <p:attrName>ppt_x</p:attrName>
                                        </p:attrNameLst>
                                      </p:cBhvr>
                                      <p:tavLst>
                                        <p:tav tm="0">
                                          <p:val>
                                            <p:strVal val="#ppt_x"/>
                                          </p:val>
                                        </p:tav>
                                        <p:tav tm="100000">
                                          <p:val>
                                            <p:strVal val="#ppt_x"/>
                                          </p:val>
                                        </p:tav>
                                      </p:tavLst>
                                    </p:anim>
                                    <p:anim calcmode="lin" valueType="num">
                                      <p:cBhvr>
                                        <p:cTn id="15" dur="1000" fill="hold"/>
                                        <p:tgtEl>
                                          <p:spTgt spid="54"/>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59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13" grpId="0"/>
      <p:bldP spid="54" grpId="0"/>
      <p:bldP spid="52" grpId="0"/>
      <p:bldP spid="14" grpId="0"/>
      <p:bldP spid="15" grpId="0"/>
      <p:bldP spid="16" grpId="0"/>
      <p:bldP spid="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4690</TotalTime>
  <Words>2296</Words>
  <Application>Microsoft Office PowerPoint</Application>
  <PresentationFormat>Widescreen</PresentationFormat>
  <Paragraphs>243</Paragraphs>
  <Slides>33</Slides>
  <Notes>33</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33</vt:i4>
      </vt:variant>
    </vt:vector>
  </HeadingPairs>
  <TitlesOfParts>
    <vt:vector size="48" baseType="lpstr">
      <vt:lpstr>iCiel Bambola</vt:lpstr>
      <vt:lpstr>Oswald Medium</vt:lpstr>
      <vt:lpstr>Times New Roman</vt:lpstr>
      <vt:lpstr>Roboto Black</vt:lpstr>
      <vt:lpstr>Barlow Condensed Medium</vt:lpstr>
      <vt:lpstr>Calibri</vt:lpstr>
      <vt:lpstr>iCiel Soup of Justice</vt:lpstr>
      <vt:lpstr>Roboto</vt:lpstr>
      <vt:lpstr>Arial</vt:lpstr>
      <vt:lpstr>Ballet 16pt</vt:lpstr>
      <vt:lpstr>Calibri Light</vt:lpstr>
      <vt:lpstr>Pangolin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DELL-PC</cp:lastModifiedBy>
  <cp:revision>261</cp:revision>
  <dcterms:created xsi:type="dcterms:W3CDTF">2023-04-01T23:44:56Z</dcterms:created>
  <dcterms:modified xsi:type="dcterms:W3CDTF">2024-12-26T01:58:41Z</dcterms:modified>
</cp:coreProperties>
</file>