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9ABD8-F45D-4566-B614-30F88D4F9F0E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C17C-D6CA-45DC-8CE2-884CF8F66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34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6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7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6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0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4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2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8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52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7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7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C1C06-5963-4C1C-9A81-CCDE7ED3A4EC}" type="datetimeFigureOut">
              <a:rPr lang="en-US" smtClean="0"/>
              <a:t>22/12/2024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D7522-5B74-4193-A878-D551C30A4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0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gif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3.wav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277352" y="3781516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488114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5210175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804481" y="3605830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855502" y="5436409"/>
            <a:ext cx="4709610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Tuyết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464446" y="1020138"/>
            <a:ext cx="563340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SỐ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1 HOÀI HẢO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3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20" y="85725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2263" y="54102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035022"/>
            <a:ext cx="4731327" cy="4170155"/>
          </a:xfrm>
          <a:prstGeom prst="rect">
            <a:avLst/>
          </a:prstGeom>
        </p:spPr>
      </p:pic>
      <p:pic>
        <p:nvPicPr>
          <p:cNvPr id="2" name="Tieng-chuong-xe-dap-re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56110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6015" y="958417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uôn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1" y="983160"/>
            <a:ext cx="2256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uông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4423" y="1752600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ch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42332" y="1739259"/>
            <a:ext cx="1600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rgbClr val="FF0000"/>
                </a:solidFill>
                <a:latin typeface="+mj-lt"/>
                <a:ea typeface="AvantGarde" pitchFamily="2" charset="0"/>
                <a:cs typeface="Times New Roman" pitchFamily="18" charset="0"/>
              </a:rPr>
              <a:t>uôn</a:t>
            </a:r>
            <a:endParaRPr lang="en-US" sz="4400" b="1" dirty="0">
              <a:solidFill>
                <a:srgbClr val="FF0000"/>
              </a:solidFill>
              <a:latin typeface="+mj-lt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66378" y="2646218"/>
            <a:ext cx="3276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uồn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8821" y="3599327"/>
            <a:ext cx="23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muốn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6503" y="3599327"/>
            <a:ext cx="2604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khuôn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2337" y="3665746"/>
            <a:ext cx="2256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muộn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8822" y="4511004"/>
            <a:ext cx="3143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luống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4495800"/>
            <a:ext cx="2158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buồng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3092" y="4559785"/>
            <a:ext cx="267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ea typeface="AvantGarde" pitchFamily="2" charset="0"/>
                <a:cs typeface=".VnAvant" panose="020B7200000000000000" charset="0"/>
              </a:rPr>
              <a:t>thuổng</a:t>
            </a:r>
            <a:endParaRPr lang="en-US" sz="4000" b="1" dirty="0">
              <a:latin typeface="+mj-lt"/>
              <a:ea typeface="AvantGarde" pitchFamily="2" charset="0"/>
              <a:cs typeface=".VnAvant" panose="020B720000000000000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2334" y="0"/>
            <a:ext cx="2030329" cy="95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B41A28B-2CF3-9943-85B0-B08F47DFC11D}"/>
              </a:ext>
            </a:extLst>
          </p:cNvPr>
          <p:cNvSpPr txBox="1"/>
          <p:nvPr/>
        </p:nvSpPr>
        <p:spPr>
          <a:xfrm>
            <a:off x="8419444" y="3657759"/>
            <a:ext cx="2647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nguồn</a:t>
            </a:r>
            <a:endParaRPr lang="en-US" sz="4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5C507DE5-4732-154E-80E4-03888EBF9B75}"/>
              </a:ext>
            </a:extLst>
          </p:cNvPr>
          <p:cNvSpPr txBox="1"/>
          <p:nvPr/>
        </p:nvSpPr>
        <p:spPr>
          <a:xfrm>
            <a:off x="8405588" y="4662345"/>
            <a:ext cx="267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ea typeface="AvantGarde" pitchFamily="2" charset="0"/>
                <a:cs typeface=".VnAvant" panose="020B7200000000000000" charset="0"/>
              </a:rPr>
              <a:t>vuông</a:t>
            </a:r>
            <a:endParaRPr lang="en-US" sz="4000" b="1" dirty="0">
              <a:latin typeface="+mj-lt"/>
              <a:ea typeface="AvantGarde" pitchFamily="2" charset="0"/>
              <a:cs typeface=".VnAvant" panose="020B72000000000000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0" y="5276265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0136" y="5203687"/>
            <a:ext cx="429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7953" y="5934671"/>
            <a:ext cx="4406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273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8A13240B-3B1A-AB46-8B90-FE4A2F2ED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3" b="75042"/>
          <a:stretch/>
        </p:blipFill>
        <p:spPr>
          <a:xfrm>
            <a:off x="1524000" y="1"/>
            <a:ext cx="1359194" cy="880605"/>
          </a:xfrm>
          <a:prstGeom prst="rect">
            <a:avLst/>
          </a:prstGeom>
        </p:spPr>
      </p:pic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97A7BAA6-B4A7-3049-91E9-259F48435D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27434" r="81199" b="52450"/>
          <a:stretch/>
        </p:blipFill>
        <p:spPr>
          <a:xfrm>
            <a:off x="3728358" y="880606"/>
            <a:ext cx="2902857" cy="2280815"/>
          </a:xfrm>
          <a:prstGeom prst="rect">
            <a:avLst/>
          </a:prstGeom>
        </p:spPr>
      </p:pic>
      <p:pic>
        <p:nvPicPr>
          <p:cNvPr id="6" name="Picture 1" descr="Screen Clipping">
            <a:extLst>
              <a:ext uri="{FF2B5EF4-FFF2-40B4-BE49-F238E27FC236}">
                <a16:creationId xmlns:a16="http://schemas.microsoft.com/office/drawing/2014/main" id="{75D69A95-C9A5-284C-9042-973E20A8F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55677" r="67622" b="14251"/>
          <a:stretch/>
        </p:blipFill>
        <p:spPr>
          <a:xfrm>
            <a:off x="2530927" y="3610430"/>
            <a:ext cx="6241145" cy="28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36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8A13240B-3B1A-AB46-8B90-FE4A2F2ED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3" b="75042"/>
          <a:stretch/>
        </p:blipFill>
        <p:spPr>
          <a:xfrm>
            <a:off x="1524000" y="1"/>
            <a:ext cx="1359194" cy="880605"/>
          </a:xfrm>
          <a:prstGeom prst="rect">
            <a:avLst/>
          </a:prstGeom>
        </p:spPr>
      </p:pic>
      <p:pic>
        <p:nvPicPr>
          <p:cNvPr id="4" name="Picture 1" descr="Screen Clipping">
            <a:extLst>
              <a:ext uri="{FF2B5EF4-FFF2-40B4-BE49-F238E27FC236}">
                <a16:creationId xmlns:a16="http://schemas.microsoft.com/office/drawing/2014/main" id="{6137BCC0-271B-C94E-99A4-82E6B31B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28857" r="58080" b="44728"/>
          <a:stretch/>
        </p:blipFill>
        <p:spPr>
          <a:xfrm>
            <a:off x="4263571" y="799549"/>
            <a:ext cx="2667001" cy="2194367"/>
          </a:xfrm>
          <a:prstGeom prst="rect">
            <a:avLst/>
          </a:prstGeom>
        </p:spPr>
      </p:pic>
      <p:pic>
        <p:nvPicPr>
          <p:cNvPr id="8" name="Picture 1" descr="Screen Clipping">
            <a:extLst>
              <a:ext uri="{FF2B5EF4-FFF2-40B4-BE49-F238E27FC236}">
                <a16:creationId xmlns:a16="http://schemas.microsoft.com/office/drawing/2014/main" id="{ED2A35F0-D0D9-1A47-8F60-8ECBB5841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5" t="55680" r="22119" b="3681"/>
          <a:stretch/>
        </p:blipFill>
        <p:spPr>
          <a:xfrm>
            <a:off x="3286033" y="3791858"/>
            <a:ext cx="4805682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018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036" b="37082"/>
          <a:stretch/>
        </p:blipFill>
        <p:spPr>
          <a:xfrm>
            <a:off x="1524000" y="1"/>
            <a:ext cx="9144000" cy="337452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E9D363-9F0B-AF4B-AA08-4A73143C3149}"/>
              </a:ext>
            </a:extLst>
          </p:cNvPr>
          <p:cNvSpPr txBox="1"/>
          <p:nvPr/>
        </p:nvSpPr>
        <p:spPr>
          <a:xfrm>
            <a:off x="1596572" y="3374521"/>
            <a:ext cx="9144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latin typeface="+mj-lt"/>
              </a:rPr>
              <a:t>  Trời sắp mưa. Chuồn chuồn bay thấp. Bầu trời đen kịt. Gió thổi mạnh cuốn theo những đám lá khô. Rồi mưa ào ào trút xuống.</a:t>
            </a:r>
          </a:p>
          <a:p>
            <a:pPr algn="l"/>
            <a:r>
              <a:rPr lang="vi-VN" sz="3600" dirty="0">
                <a:latin typeface="+mj-lt"/>
              </a:rPr>
              <a:t>   Mưa tạnh, những hạt mưa long lanh đọng lại trên các cuống lá. Bầu trời trong xanh không khí mát </a:t>
            </a:r>
            <a:r>
              <a:rPr lang="vi-VN" sz="3600" dirty="0">
                <a:latin typeface="+mj-lt"/>
              </a:rPr>
              <a:t>mẻ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81601" y="3962400"/>
            <a:ext cx="67887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601" y="3962400"/>
            <a:ext cx="67887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68572" y="4495800"/>
            <a:ext cx="67887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97171" y="5070765"/>
            <a:ext cx="945738" cy="119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29000" y="6172201"/>
            <a:ext cx="945738" cy="1191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74738" y="3505200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763000" y="3470564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048000" y="3962400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38400" y="4613564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361876" y="4613564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76800" y="5638800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69062" y="6191044"/>
            <a:ext cx="121062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20388" r="1165"/>
          <a:stretch/>
        </p:blipFill>
        <p:spPr>
          <a:xfrm>
            <a:off x="1524000" y="1814286"/>
            <a:ext cx="9207500" cy="4844143"/>
          </a:xfrm>
          <a:prstGeom prst="rect">
            <a:avLst/>
          </a:prstGeom>
        </p:spPr>
      </p:pic>
      <p:pic>
        <p:nvPicPr>
          <p:cNvPr id="4" name="Picture 1" descr="Screen Clipping">
            <a:extLst>
              <a:ext uri="{FF2B5EF4-FFF2-40B4-BE49-F238E27FC236}">
                <a16:creationId xmlns:a16="http://schemas.microsoft.com/office/drawing/2014/main" id="{528F269F-7883-5041-8B4D-8DD88894B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" r="84270" b="87845"/>
          <a:stretch/>
        </p:blipFill>
        <p:spPr>
          <a:xfrm>
            <a:off x="1524000" y="40819"/>
            <a:ext cx="1430882" cy="62593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5D5E92-0379-F748-808A-E6324282A509}"/>
              </a:ext>
            </a:extLst>
          </p:cNvPr>
          <p:cNvSpPr txBox="1"/>
          <p:nvPr/>
        </p:nvSpPr>
        <p:spPr>
          <a:xfrm>
            <a:off x="4986564" y="666750"/>
            <a:ext cx="32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>
                <a:latin typeface="+mj-lt"/>
              </a:rPr>
              <a:t>Mưa và nắng</a:t>
            </a:r>
          </a:p>
        </p:txBody>
      </p:sp>
    </p:spTree>
    <p:extLst>
      <p:ext uri="{BB962C8B-B14F-4D97-AF65-F5344CB8AC3E}">
        <p14:creationId xmlns:p14="http://schemas.microsoft.com/office/powerpoint/2010/main" val="171680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90800"/>
            <a:ext cx="5638800" cy="2971800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2957940" y="983674"/>
            <a:ext cx="6324600" cy="160020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0" y="2598057"/>
            <a:ext cx="2843640" cy="2971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d</a:t>
            </a:r>
            <a:r>
              <a:rPr lang="en-US" sz="4400" dirty="0" err="1">
                <a:solidFill>
                  <a:srgbClr val="FF0000"/>
                </a:solidFill>
              </a:rPr>
              <a:t>ưa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chuột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viên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thuốc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</a:rPr>
              <a:t>n</a:t>
            </a:r>
            <a:r>
              <a:rPr lang="en-US" sz="4400" dirty="0" err="1">
                <a:solidFill>
                  <a:srgbClr val="FF0000"/>
                </a:solidFill>
              </a:rPr>
              <a:t>gọn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đuốc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2360" y="2598057"/>
            <a:ext cx="2843640" cy="2971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Mẹ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vuốt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tóc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buộc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Hà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41474" y="2598057"/>
            <a:ext cx="2843640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0" y="2598057"/>
            <a:ext cx="2843640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2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4700" r="16826" b="4293"/>
          <a:stretch/>
        </p:blipFill>
        <p:spPr>
          <a:xfrm>
            <a:off x="3241474" y="2618839"/>
            <a:ext cx="5663040" cy="29510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3294" y="3295263"/>
            <a:ext cx="27432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Cánh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cửa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bí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mật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Giai-dieu-mo-dau-vui-ve-ng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0374" y="5451764"/>
            <a:ext cx="1406236" cy="14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9623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143000"/>
            <a:ext cx="7481417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5181601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Chuồn</a:t>
            </a:r>
            <a:r>
              <a:rPr lang="en-US" sz="3600" dirty="0"/>
              <a:t> </a:t>
            </a:r>
            <a:r>
              <a:rPr lang="en-US" sz="3600" dirty="0" err="1"/>
              <a:t>chuồn</a:t>
            </a:r>
            <a:r>
              <a:rPr lang="en-US" sz="3600" dirty="0"/>
              <a:t> bay qua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luống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515872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uồn</a:t>
            </a:r>
            <a:r>
              <a:rPr lang="en-US" sz="3600" dirty="0"/>
              <a:t> </a:t>
            </a:r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uồn</a:t>
            </a:r>
            <a:r>
              <a:rPr lang="en-US" sz="3600" dirty="0"/>
              <a:t> bay qua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</a:t>
            </a:r>
            <a:r>
              <a:rPr lang="en-US" sz="3600" dirty="0" err="1">
                <a:solidFill>
                  <a:srgbClr val="FF0000"/>
                </a:solidFill>
              </a:rPr>
              <a:t>uống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698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1752600"/>
            <a:ext cx="7467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Bài </a:t>
            </a:r>
            <a:r>
              <a:rPr lang="vi-VN" sz="6000" dirty="0">
                <a:solidFill>
                  <a:srgbClr val="FF0000"/>
                </a:solidFill>
                <a:latin typeface=".VnAvant" panose="020B7200000000000000" charset="0"/>
                <a:ea typeface="AvantGarde" pitchFamily="2" charset="0"/>
                <a:cs typeface=".VnAvant" panose="020B7200000000000000" charset="0"/>
              </a:rPr>
              <a:t>68</a:t>
            </a:r>
            <a:endParaRPr lang="en-US" sz="6000" dirty="0">
              <a:solidFill>
                <a:srgbClr val="FF0000"/>
              </a:solidFill>
              <a:latin typeface=".VnAvant" panose="020B7200000000000000" charset="0"/>
              <a:ea typeface="AvantGarde" pitchFamily="2" charset="0"/>
              <a:cs typeface=".VnAvant" panose="020B720000000000000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971800"/>
            <a:ext cx="7467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uôn        uông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8202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2427" y="1364489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uôn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5383" y="1295400"/>
            <a:ext cx="3323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uông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20836" y="3290490"/>
            <a:ext cx="19050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ch</a:t>
            </a:r>
            <a:endParaRPr lang="en-US" sz="6600" dirty="0">
              <a:solidFill>
                <a:schemeClr val="tx1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25836" y="3290490"/>
            <a:ext cx="19812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err="1">
                <a:solidFill>
                  <a:srgbClr val="FF0000"/>
                </a:solidFill>
                <a:latin typeface="+mj-lt"/>
                <a:ea typeface="AvantGarde" pitchFamily="2" charset="0"/>
                <a:cs typeface="Times New Roman" pitchFamily="18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+mj-lt"/>
              <a:ea typeface="AvantGarde" pitchFamily="2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75479" y="4281090"/>
            <a:ext cx="3900714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uồn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6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612493" y="4787684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buông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12493" y="4787683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7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endParaRPr lang="en-US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59498" y="4685603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guồn</a:t>
            </a:r>
            <a:endParaRPr lang="en-US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47793" y="4762012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6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72081" y="4804076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huổng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59498" y="4804077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uồng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96567" y="4787685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7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87836" y="4787685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uộn</a:t>
            </a:r>
            <a:endParaRPr lang="en-US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567401" y="4762012"/>
            <a:ext cx="4949179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endParaRPr lang="en-US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59498" y="4762012"/>
            <a:ext cx="433981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7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08" y="4414072"/>
            <a:ext cx="891569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643885" y="733839"/>
            <a:ext cx="429797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 dirty="0">
                <a:solidFill>
                  <a:srgbClr val="DA00DA"/>
                </a:solidFill>
              </a:rPr>
              <a:t>HÁI </a:t>
            </a:r>
            <a:r>
              <a:rPr lang="en-US" sz="8000" b="1" dirty="0">
                <a:solidFill>
                  <a:srgbClr val="DA00DA"/>
                </a:solidFill>
                <a:latin typeface="Times New Roman" pitchFamily="18" charset="0"/>
                <a:cs typeface="Times New Roman" pitchFamily="18" charset="0"/>
              </a:rPr>
              <a:t>HOA</a:t>
            </a:r>
          </a:p>
          <a:p>
            <a:r>
              <a:rPr lang="en-US" sz="8000" b="1" dirty="0">
                <a:solidFill>
                  <a:srgbClr val="DA00DA"/>
                </a:solidFill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70" y="1493174"/>
            <a:ext cx="371475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07" y="1927540"/>
            <a:ext cx="371475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07" y="733837"/>
            <a:ext cx="371475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51" y="2331971"/>
            <a:ext cx="511799" cy="66329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474" y="5387695"/>
            <a:ext cx="6627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22" y="3250406"/>
            <a:ext cx="685130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5" y="1795391"/>
            <a:ext cx="841670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15" y="3707159"/>
            <a:ext cx="810393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57" y="1005849"/>
            <a:ext cx="810393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82" y="1878020"/>
            <a:ext cx="686450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70" y="781008"/>
            <a:ext cx="71118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89" y="1689495"/>
            <a:ext cx="810393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53" y="1005849"/>
            <a:ext cx="810393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72" y="2677907"/>
            <a:ext cx="664782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82" y="4155817"/>
            <a:ext cx="810393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77738" y="983174"/>
            <a:ext cx="4572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879277"/>
            <a:ext cx="511799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03004" y="849201"/>
            <a:ext cx="2322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muốn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9191" y="838201"/>
            <a:ext cx="2604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khuôn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7335" y="2362201"/>
            <a:ext cx="2256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muộn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1" y="4038601"/>
            <a:ext cx="3143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luống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1" y="4038601"/>
            <a:ext cx="2667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buồng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5674937"/>
            <a:ext cx="267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+mj-lt"/>
                <a:ea typeface="AvantGarde" pitchFamily="2" charset="0"/>
                <a:cs typeface=".VnAvant" panose="020B7200000000000000" charset="0"/>
              </a:rPr>
              <a:t>thuổng</a:t>
            </a:r>
            <a:endParaRPr lang="en-US" sz="6000" b="1" dirty="0">
              <a:latin typeface="+mj-lt"/>
              <a:ea typeface="AvantGarde" pitchFamily="2" charset="0"/>
              <a:cs typeface=".VnAvant" panose="020B7200000000000000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BB41A28B-2CF3-9943-85B0-B08F47DFC11D}"/>
              </a:ext>
            </a:extLst>
          </p:cNvPr>
          <p:cNvSpPr txBox="1"/>
          <p:nvPr/>
        </p:nvSpPr>
        <p:spPr>
          <a:xfrm>
            <a:off x="6324601" y="2362200"/>
            <a:ext cx="26473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nguồn</a:t>
            </a:r>
            <a:endParaRPr lang="en-US" sz="6000" b="1" dirty="0"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C507DE5-4732-154E-80E4-03888EBF9B75}"/>
              </a:ext>
            </a:extLst>
          </p:cNvPr>
          <p:cNvSpPr txBox="1"/>
          <p:nvPr/>
        </p:nvSpPr>
        <p:spPr>
          <a:xfrm>
            <a:off x="6558957" y="5656371"/>
            <a:ext cx="267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+mj-lt"/>
                <a:ea typeface="AvantGarde" pitchFamily="2" charset="0"/>
                <a:cs typeface=".VnAvant" panose="020B7200000000000000" charset="0"/>
              </a:rPr>
              <a:t>vuông</a:t>
            </a:r>
            <a:endParaRPr lang="en-US" sz="6000" b="1" dirty="0">
              <a:latin typeface="+mj-lt"/>
              <a:ea typeface="AvantGarde" pitchFamily="2" charset="0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760" y="5661249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5840" y="5866363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7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Widescreen</PresentationFormat>
  <Paragraphs>63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Microsoft YaHei</vt:lpstr>
      <vt:lpstr>SimSun</vt:lpstr>
      <vt:lpstr>.VnAvant</vt:lpstr>
      <vt:lpstr>Arial</vt:lpstr>
      <vt:lpstr>AvantGarde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2024-12-22T11:57:20Z</dcterms:created>
  <dcterms:modified xsi:type="dcterms:W3CDTF">2024-12-22T11:57:53Z</dcterms:modified>
</cp:coreProperties>
</file>