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app.xml" ContentType="application/vnd.openxmlformats-officedocument.extended-properties+xml"/>
  <Default Extension="wav" ContentType="audio/x-wav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mp3" ContentType="audio/m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2"/>
  </p:notesMasterIdLst>
  <p:sldIdLst>
    <p:sldId id="506" r:id="rId2"/>
    <p:sldId id="299" r:id="rId3"/>
    <p:sldId id="480" r:id="rId4"/>
    <p:sldId id="507" r:id="rId5"/>
    <p:sldId id="508" r:id="rId6"/>
    <p:sldId id="343" r:id="rId7"/>
    <p:sldId id="452" r:id="rId8"/>
    <p:sldId id="470" r:id="rId9"/>
    <p:sldId id="509" r:id="rId10"/>
    <p:sldId id="500" r:id="rId11"/>
    <p:sldId id="510" r:id="rId12"/>
    <p:sldId id="511" r:id="rId13"/>
    <p:sldId id="512" r:id="rId14"/>
    <p:sldId id="499" r:id="rId15"/>
    <p:sldId id="513" r:id="rId16"/>
    <p:sldId id="514" r:id="rId17"/>
    <p:sldId id="515" r:id="rId18"/>
    <p:sldId id="516" r:id="rId19"/>
    <p:sldId id="517" r:id="rId20"/>
    <p:sldId id="485" r:id="rId21"/>
  </p:sldIdLst>
  <p:sldSz cx="10972800" cy="6858000"/>
  <p:notesSz cx="6858000" cy="9144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570230" indent="-113030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1141730" indent="-227330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713230" indent="-341630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2284730" indent="-455930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45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713CB"/>
    <a:srgbClr val="FF0000"/>
    <a:srgbClr val="CCFFFF"/>
    <a:srgbClr val="66FF66"/>
    <a:srgbClr val="FFFFCC"/>
    <a:srgbClr val="FBF4D9"/>
    <a:srgbClr val="FFFFFF"/>
    <a:srgbClr val="FFFF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20000" autoAdjust="0"/>
    <p:restoredTop sz="94660"/>
  </p:normalViewPr>
  <p:slideViewPr>
    <p:cSldViewPr showGuides="1">
      <p:cViewPr varScale="1">
        <p:scale>
          <a:sx n="68" d="100"/>
          <a:sy n="68" d="100"/>
        </p:scale>
        <p:origin x="-876" y="-96"/>
      </p:cViewPr>
      <p:guideLst>
        <p:guide orient="horz" pos="2160"/>
        <p:guide pos="345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685800" y="685800"/>
            <a:ext cx="54864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fld id="{11DCAA22-6541-45BD-A699-6504AB487E5B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70230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730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3230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730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500" algn="l" defTabSz="1143000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9000" algn="l" defTabSz="1143000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3999865" algn="l" defTabSz="1143000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365" algn="l" defTabSz="1143000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122363"/>
            <a:ext cx="8229600" cy="2387599"/>
          </a:xfrm>
        </p:spPr>
        <p:txBody>
          <a:bodyPr anchor="b"/>
          <a:lstStyle>
            <a:lvl1pPr algn="ctr">
              <a:defRPr sz="7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02037"/>
            <a:ext cx="8229600" cy="1655763"/>
          </a:xfrm>
        </p:spPr>
        <p:txBody>
          <a:bodyPr/>
          <a:lstStyle>
            <a:lvl1pPr marL="0" indent="0" algn="ctr">
              <a:buNone/>
              <a:defRPr sz="3000"/>
            </a:lvl1pPr>
            <a:lvl2pPr marL="571500" indent="0" algn="ctr">
              <a:buNone/>
              <a:defRPr sz="2500"/>
            </a:lvl2pPr>
            <a:lvl3pPr marL="1143000" indent="0" algn="ctr">
              <a:buNone/>
              <a:defRPr sz="2200"/>
            </a:lvl3pPr>
            <a:lvl4pPr marL="1714500" indent="0" algn="ctr">
              <a:buNone/>
              <a:defRPr sz="2000"/>
            </a:lvl4pPr>
            <a:lvl5pPr marL="2286000" indent="0" algn="ctr">
              <a:buNone/>
              <a:defRPr sz="2000"/>
            </a:lvl5pPr>
            <a:lvl6pPr marL="2857500" indent="0" algn="ctr">
              <a:buNone/>
              <a:defRPr sz="2000"/>
            </a:lvl6pPr>
            <a:lvl7pPr marL="3429000" indent="0" algn="ctr">
              <a:buNone/>
              <a:defRPr sz="2000"/>
            </a:lvl7pPr>
            <a:lvl8pPr marL="3999865" indent="0" algn="ctr">
              <a:buNone/>
              <a:defRPr sz="2000"/>
            </a:lvl8pPr>
            <a:lvl9pPr marL="4571365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855A80-1C34-49DE-AC39-45F18F7F1C52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0ABF58-0BBF-4648-81E6-A38CB09D1C77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55281" y="274639"/>
            <a:ext cx="2468880" cy="585152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8640" y="274639"/>
            <a:ext cx="7223760" cy="585152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0EC5A0-C5AA-4FB5-9B38-DAB770BC4D9E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48640" y="274639"/>
            <a:ext cx="9875520" cy="585152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E1F1DD-0FBB-4CCE-BB0D-BB917B1A04D9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274637"/>
            <a:ext cx="987552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577840" y="1600203"/>
            <a:ext cx="484632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577840" y="3938588"/>
            <a:ext cx="484632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EC64B3-B780-4CA5-8CAC-FD0EC9432379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8EE6EE-0FB9-46F9-ADAC-496C8C941F92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667" y="1709739"/>
            <a:ext cx="9464040" cy="2852737"/>
          </a:xfrm>
        </p:spPr>
        <p:txBody>
          <a:bodyPr anchor="b"/>
          <a:lstStyle>
            <a:lvl1pPr>
              <a:defRPr sz="7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8667" y="4589466"/>
            <a:ext cx="9464040" cy="1500188"/>
          </a:xfrm>
        </p:spPr>
        <p:txBody>
          <a:bodyPr/>
          <a:lstStyle>
            <a:lvl1pPr marL="0" indent="0">
              <a:buNone/>
              <a:defRPr sz="3000"/>
            </a:lvl1pPr>
            <a:lvl2pPr marL="571500" indent="0">
              <a:buNone/>
              <a:defRPr sz="2500"/>
            </a:lvl2pPr>
            <a:lvl3pPr marL="1143000" indent="0">
              <a:buNone/>
              <a:defRPr sz="2200"/>
            </a:lvl3pPr>
            <a:lvl4pPr marL="1714500" indent="0">
              <a:buNone/>
              <a:defRPr sz="2000"/>
            </a:lvl4pPr>
            <a:lvl5pPr marL="2286000" indent="0">
              <a:buNone/>
              <a:defRPr sz="2000"/>
            </a:lvl5pPr>
            <a:lvl6pPr marL="2857500" indent="0">
              <a:buNone/>
              <a:defRPr sz="2000"/>
            </a:lvl6pPr>
            <a:lvl7pPr marL="3429000" indent="0">
              <a:buNone/>
              <a:defRPr sz="2000"/>
            </a:lvl7pPr>
            <a:lvl8pPr marL="3999865" indent="0">
              <a:buNone/>
              <a:defRPr sz="2000"/>
            </a:lvl8pPr>
            <a:lvl9pPr marL="4571365" indent="0">
              <a:buNone/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DED665-1336-4DDC-B02D-E925EAB6C749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77840" y="1600201"/>
            <a:ext cx="484632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86D694-B9DB-467F-B78A-725EB8CEAC0E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365126"/>
            <a:ext cx="9464040" cy="13255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6289" y="1681163"/>
            <a:ext cx="4642484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500" indent="0">
              <a:buNone/>
              <a:defRPr sz="2500" b="1"/>
            </a:lvl2pPr>
            <a:lvl3pPr marL="1143000" indent="0">
              <a:buNone/>
              <a:defRPr sz="2200" b="1"/>
            </a:lvl3pPr>
            <a:lvl4pPr marL="1714500" indent="0">
              <a:buNone/>
              <a:defRPr sz="2000" b="1"/>
            </a:lvl4pPr>
            <a:lvl5pPr marL="2286000" indent="0">
              <a:buNone/>
              <a:defRPr sz="2000" b="1"/>
            </a:lvl5pPr>
            <a:lvl6pPr marL="2857500" indent="0">
              <a:buNone/>
              <a:defRPr sz="2000" b="1"/>
            </a:lvl6pPr>
            <a:lvl7pPr marL="3429000" indent="0">
              <a:buNone/>
              <a:defRPr sz="2000" b="1"/>
            </a:lvl7pPr>
            <a:lvl8pPr marL="3999865" indent="0">
              <a:buNone/>
              <a:defRPr sz="2000" b="1"/>
            </a:lvl8pPr>
            <a:lvl9pPr marL="4571365" indent="0">
              <a:buNone/>
              <a:defRPr sz="2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6289" y="2505075"/>
            <a:ext cx="4642484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54980" y="1681163"/>
            <a:ext cx="4665346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500" indent="0">
              <a:buNone/>
              <a:defRPr sz="2500" b="1"/>
            </a:lvl2pPr>
            <a:lvl3pPr marL="1143000" indent="0">
              <a:buNone/>
              <a:defRPr sz="2200" b="1"/>
            </a:lvl3pPr>
            <a:lvl4pPr marL="1714500" indent="0">
              <a:buNone/>
              <a:defRPr sz="2000" b="1"/>
            </a:lvl4pPr>
            <a:lvl5pPr marL="2286000" indent="0">
              <a:buNone/>
              <a:defRPr sz="2000" b="1"/>
            </a:lvl5pPr>
            <a:lvl6pPr marL="2857500" indent="0">
              <a:buNone/>
              <a:defRPr sz="2000" b="1"/>
            </a:lvl6pPr>
            <a:lvl7pPr marL="3429000" indent="0">
              <a:buNone/>
              <a:defRPr sz="2000" b="1"/>
            </a:lvl7pPr>
            <a:lvl8pPr marL="3999865" indent="0">
              <a:buNone/>
              <a:defRPr sz="2000" b="1"/>
            </a:lvl8pPr>
            <a:lvl9pPr marL="4571365" indent="0">
              <a:buNone/>
              <a:defRPr sz="2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54980" y="2505075"/>
            <a:ext cx="466534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9F5A6B-0049-4188-AFB5-504BE2DC83E2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F6446A-162A-4129-88AB-3EBFDB8DFE52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6BC87B-3292-4132-B25E-7BD2573ED9B0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500" indent="0">
              <a:buNone/>
              <a:defRPr sz="1700"/>
            </a:lvl2pPr>
            <a:lvl3pPr marL="1143000" indent="0">
              <a:buNone/>
              <a:defRPr sz="1500"/>
            </a:lvl3pPr>
            <a:lvl4pPr marL="1714500" indent="0">
              <a:buNone/>
              <a:defRPr sz="1200"/>
            </a:lvl4pPr>
            <a:lvl5pPr marL="2286000" indent="0">
              <a:buNone/>
              <a:defRPr sz="1200"/>
            </a:lvl5pPr>
            <a:lvl6pPr marL="2857500" indent="0">
              <a:buNone/>
              <a:defRPr sz="1200"/>
            </a:lvl6pPr>
            <a:lvl7pPr marL="3429000" indent="0">
              <a:buNone/>
              <a:defRPr sz="1200"/>
            </a:lvl7pPr>
            <a:lvl8pPr marL="3999865" indent="0">
              <a:buNone/>
              <a:defRPr sz="1200"/>
            </a:lvl8pPr>
            <a:lvl9pPr marL="4571365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29B095-7C3E-4959-AC75-045794DDD9F7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 marL="0" indent="0">
              <a:buNone/>
              <a:defRPr sz="4000"/>
            </a:lvl1pPr>
            <a:lvl2pPr marL="571500" indent="0">
              <a:buNone/>
              <a:defRPr sz="3500"/>
            </a:lvl2pPr>
            <a:lvl3pPr marL="1143000" indent="0">
              <a:buNone/>
              <a:defRPr sz="3000"/>
            </a:lvl3pPr>
            <a:lvl4pPr marL="1714500" indent="0">
              <a:buNone/>
              <a:defRPr sz="2500"/>
            </a:lvl4pPr>
            <a:lvl5pPr marL="2286000" indent="0">
              <a:buNone/>
              <a:defRPr sz="2500"/>
            </a:lvl5pPr>
            <a:lvl6pPr marL="2857500" indent="0">
              <a:buNone/>
              <a:defRPr sz="2500"/>
            </a:lvl6pPr>
            <a:lvl7pPr marL="3429000" indent="0">
              <a:buNone/>
              <a:defRPr sz="2500"/>
            </a:lvl7pPr>
            <a:lvl8pPr marL="3999865" indent="0">
              <a:buNone/>
              <a:defRPr sz="2500"/>
            </a:lvl8pPr>
            <a:lvl9pPr marL="4571365" indent="0">
              <a:buNone/>
              <a:defRPr sz="25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500" indent="0">
              <a:buNone/>
              <a:defRPr sz="1700"/>
            </a:lvl2pPr>
            <a:lvl3pPr marL="1143000" indent="0">
              <a:buNone/>
              <a:defRPr sz="1500"/>
            </a:lvl3pPr>
            <a:lvl4pPr marL="1714500" indent="0">
              <a:buNone/>
              <a:defRPr sz="1200"/>
            </a:lvl4pPr>
            <a:lvl5pPr marL="2286000" indent="0">
              <a:buNone/>
              <a:defRPr sz="1200"/>
            </a:lvl5pPr>
            <a:lvl6pPr marL="2857500" indent="0">
              <a:buNone/>
              <a:defRPr sz="1200"/>
            </a:lvl6pPr>
            <a:lvl7pPr marL="3429000" indent="0">
              <a:buNone/>
              <a:defRPr sz="1200"/>
            </a:lvl7pPr>
            <a:lvl8pPr marL="3999865" indent="0">
              <a:buNone/>
              <a:defRPr sz="1200"/>
            </a:lvl8pPr>
            <a:lvl9pPr marL="4571365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2072EA-11A4-4848-A2B5-54640B995532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49275" y="274638"/>
            <a:ext cx="98742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ctr" anchorCtr="0" compatLnSpc="1"/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49275" y="1600200"/>
            <a:ext cx="987425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t" anchorCtr="0" compatLnSpc="1"/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492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/>
          <a:lstStyle>
            <a:lvl1pPr algn="l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749675" y="6245225"/>
            <a:ext cx="34734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/>
          <a:lstStyle>
            <a:lvl1pPr algn="ctr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644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/>
          <a:lstStyle>
            <a:lvl1pPr algn="r" eaLnBrk="1" hangingPunct="1">
              <a:defRPr sz="1700">
                <a:latin typeface="Arial" panose="020B0604020202020204" pitchFamily="34" charset="0"/>
              </a:defRPr>
            </a:lvl1pPr>
          </a:lstStyle>
          <a:p>
            <a:fld id="{3B85911F-8F8D-4322-A7B0-2D1511DF730B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>
        <p:tmplLst>
          <p:tmpl lvl="1"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55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5pPr>
      <a:lvl6pPr marL="571500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6pPr>
      <a:lvl7pPr marL="1143000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7pPr>
      <a:lvl8pPr marL="1714500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8pPr>
      <a:lvl9pPr marL="2286000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427355" indent="-427355" algn="l" rtl="0" eaLnBrk="0" fontAlgn="base" hangingPunct="0">
        <a:spcBef>
          <a:spcPct val="20000"/>
        </a:spcBef>
        <a:spcAft>
          <a:spcPct val="0"/>
        </a:spcAft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27100" indent="-355600" algn="l" rtl="0" eaLnBrk="0" fontAlgn="base" hangingPunct="0">
        <a:spcBef>
          <a:spcPct val="20000"/>
        </a:spcBef>
        <a:spcAft>
          <a:spcPct val="0"/>
        </a:spcAft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27480" indent="-284480" algn="l" rtl="0" eaLnBrk="0" fontAlgn="base" hangingPunct="0">
        <a:spcBef>
          <a:spcPct val="20000"/>
        </a:spcBef>
        <a:spcAft>
          <a:spcPct val="0"/>
        </a:spcAft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998980" indent="-284480" algn="l" rtl="0" eaLnBrk="0" fontAlgn="base" hangingPunct="0">
        <a:spcBef>
          <a:spcPct val="20000"/>
        </a:spcBef>
        <a:spcAft>
          <a:spcPct val="0"/>
        </a:spcAft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70480" indent="-284480" algn="l" rtl="0" eaLnBrk="0" fontAlgn="base" hangingPunct="0">
        <a:spcBef>
          <a:spcPct val="20000"/>
        </a:spcBef>
        <a:spcAft>
          <a:spcPct val="0"/>
        </a:spcAft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43250" indent="-285750" algn="l" defTabSz="1143000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714750" indent="-285750" algn="l" defTabSz="1143000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285615" indent="-285750" algn="l" defTabSz="1143000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857115" indent="-285750" algn="l" defTabSz="1143000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4300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71500" algn="l" defTabSz="114300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algn="l" defTabSz="114300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500" algn="l" defTabSz="114300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86000" algn="l" defTabSz="114300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57500" algn="l" defTabSz="114300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429000" algn="l" defTabSz="114300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999865" algn="l" defTabSz="114300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571365" algn="l" defTabSz="114300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microsoft.com/office/2007/relationships/media" Target="../media/media3.mp3"/><Relationship Id="rId5" Type="http://schemas.openxmlformats.org/officeDocument/2006/relationships/image" Target="../media/image26.jpeg"/><Relationship Id="rId4" Type="http://schemas.openxmlformats.org/officeDocument/2006/relationships/image" Target="../media/image1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8.jpeg"/><Relationship Id="rId7" Type="http://schemas.microsoft.com/office/2007/relationships/media" Target="../media/media3.mp3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1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microsoft.com/office/2007/relationships/media" Target="../media/media3.mp3"/><Relationship Id="rId5" Type="http://schemas.openxmlformats.org/officeDocument/2006/relationships/image" Target="../media/image31.jpeg"/><Relationship Id="rId4" Type="http://schemas.openxmlformats.org/officeDocument/2006/relationships/image" Target="../media/image1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microsoft.com/office/2007/relationships/media" Target="../media/media4.mp3"/><Relationship Id="rId5" Type="http://schemas.openxmlformats.org/officeDocument/2006/relationships/image" Target="../media/image32.jpeg"/><Relationship Id="rId4" Type="http://schemas.openxmlformats.org/officeDocument/2006/relationships/image" Target="../media/image1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microsoft.com/office/2007/relationships/media" Target="../media/media4.mp3"/><Relationship Id="rId5" Type="http://schemas.openxmlformats.org/officeDocument/2006/relationships/image" Target="../media/image32.jpeg"/><Relationship Id="rId4" Type="http://schemas.openxmlformats.org/officeDocument/2006/relationships/image" Target="../media/image1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.gif"/><Relationship Id="rId4" Type="http://schemas.openxmlformats.org/officeDocument/2006/relationships/image" Target="../media/image4.gi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1.png"/><Relationship Id="rId3" Type="http://schemas.openxmlformats.org/officeDocument/2006/relationships/video" Target="NULL" TargetMode="External"/><Relationship Id="rId7" Type="http://schemas.microsoft.com/office/2007/relationships/media" Target="file:///C:\Users\NGUYEN\Desktop\danh%20sach%20HS\tiet%2015%20lop%203\Sang%20Xuan%20Doc%20Tau%20dan%20tranh%20-%20Linh%20Thao%20(mp3cut.net).mp3" TargetMode="External"/><Relationship Id="rId12" Type="http://schemas.openxmlformats.org/officeDocument/2006/relationships/image" Target="../media/image10.png"/><Relationship Id="rId17" Type="http://schemas.openxmlformats.org/officeDocument/2006/relationships/image" Target="../media/image13.png"/><Relationship Id="rId2" Type="http://schemas.openxmlformats.org/officeDocument/2006/relationships/audio" Target="file:///C:\Users\NGUYEN\Desktop\danh%20sach%20HS\tiet%2015%20lop%203\Sang%20Xuan%20Doc%20Tau%20dan%20tranh%20-%20Linh%20Thao%20(mp3cut.net).mp3" TargetMode="External"/><Relationship Id="rId16" Type="http://schemas.microsoft.com/office/2007/relationships/media" Target="../media/media1.wav"/><Relationship Id="rId1" Type="http://schemas.openxmlformats.org/officeDocument/2006/relationships/audio" Target="file:///C:\Users\thanhthoi\Desktop\THI%20GVDG\V.A%20&#8211;%20&#272;&#224;n%20G&#224;%20Con%20(mp3cut.net).mp3" TargetMode="Externa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5" Type="http://schemas.microsoft.com/office/2007/relationships/media" Target="file:///C:\Users\thanhthoi\Desktop\THI%20GVDG\V.A%20&#8211;%20&#272;&#224;n%20G&#224;%20Con%20(mp3cut.net).mp3" TargetMode="External"/><Relationship Id="rId15" Type="http://schemas.openxmlformats.org/officeDocument/2006/relationships/image" Target="../media/image12.png"/><Relationship Id="rId10" Type="http://schemas.openxmlformats.org/officeDocument/2006/relationships/image" Target="../media/image8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7.jpeg"/><Relationship Id="rId14" Type="http://schemas.openxmlformats.org/officeDocument/2006/relationships/image" Target="../media/image1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13.png"/><Relationship Id="rId5" Type="http://schemas.microsoft.com/office/2007/relationships/media" Target="../media/media2.mp3"/><Relationship Id="rId4" Type="http://schemas.openxmlformats.org/officeDocument/2006/relationships/image" Target="../media/image1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.gif"/><Relationship Id="rId4" Type="http://schemas.openxmlformats.org/officeDocument/2006/relationships/image" Target="../media/image19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13.png"/><Relationship Id="rId5" Type="http://schemas.microsoft.com/office/2007/relationships/media" Target="../media/media2.mp3"/><Relationship Id="rId4" Type="http://schemas.openxmlformats.org/officeDocument/2006/relationships/image" Target="../media/image1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media" Target="../media/media2.mp3"/><Relationship Id="rId3" Type="http://schemas.openxmlformats.org/officeDocument/2006/relationships/image" Target="../media/image16.jpeg"/><Relationship Id="rId7" Type="http://schemas.openxmlformats.org/officeDocument/2006/relationships/image" Target="../media/image23.jpe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1.gif"/><Relationship Id="rId9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8" descr="000o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9" descr="000o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10" descr="000o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11" descr="000o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6" name="Rectangle 5"/>
          <p:cNvSpPr>
            <a:spLocks noChangeArrowheads="1"/>
          </p:cNvSpPr>
          <p:nvPr/>
        </p:nvSpPr>
        <p:spPr bwMode="auto">
          <a:xfrm>
            <a:off x="304800" y="3429000"/>
            <a:ext cx="10325100" cy="977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2800" b="1" dirty="0" err="1" smtClean="0">
                <a:solidFill>
                  <a:srgbClr val="1713CB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2800" b="1" dirty="0" smtClean="0">
                <a:solidFill>
                  <a:srgbClr val="1713CB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1713CB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2800" b="1" dirty="0" smtClean="0">
                <a:solidFill>
                  <a:srgbClr val="1713CB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 :</a:t>
            </a:r>
            <a:r>
              <a:rPr lang="en-US" altLang="en-US" sz="2800" b="1" dirty="0" err="1" smtClean="0">
                <a:solidFill>
                  <a:srgbClr val="1713CB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en-US" sz="2800" b="1" dirty="0" smtClean="0">
                <a:solidFill>
                  <a:srgbClr val="1713CB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1713CB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2800" b="1" dirty="0" smtClean="0">
                <a:solidFill>
                  <a:srgbClr val="1713CB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1713CB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Hậu</a:t>
            </a:r>
            <a:endParaRPr lang="en-US" altLang="en-US" sz="2800" b="1" dirty="0" smtClean="0">
              <a:solidFill>
                <a:srgbClr val="1713CB"/>
              </a:solidFill>
              <a:latin typeface="Constantia" panose="02030602050306030303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800" b="1" dirty="0" err="1" smtClean="0">
                <a:solidFill>
                  <a:srgbClr val="1713CB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2800" b="1" dirty="0" smtClean="0">
                <a:solidFill>
                  <a:srgbClr val="1713CB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1713CB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tiểu</a:t>
            </a:r>
            <a:r>
              <a:rPr lang="en-US" altLang="en-US" sz="2800" b="1" dirty="0" smtClean="0">
                <a:solidFill>
                  <a:srgbClr val="1713CB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1713CB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800" b="1" dirty="0" smtClean="0">
                <a:solidFill>
                  <a:srgbClr val="1713CB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1713CB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dirty="0" smtClean="0">
                <a:solidFill>
                  <a:srgbClr val="1713CB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 I </a:t>
            </a:r>
            <a:r>
              <a:rPr lang="en-US" altLang="en-US" sz="2800" b="1" dirty="0" err="1" smtClean="0">
                <a:solidFill>
                  <a:srgbClr val="1713CB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Hoài</a:t>
            </a:r>
            <a:r>
              <a:rPr lang="en-US" altLang="en-US" sz="2800" b="1" dirty="0" smtClean="0">
                <a:solidFill>
                  <a:srgbClr val="1713CB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1713CB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Hảo</a:t>
            </a:r>
            <a:endParaRPr lang="en-US" altLang="en-US" sz="2800" b="1" dirty="0">
              <a:solidFill>
                <a:srgbClr val="1713CB"/>
              </a:solidFill>
              <a:latin typeface="Constantia" panose="02030602050306030303" pitchFamily="18" charset="0"/>
              <a:cs typeface="Times New Roman" panose="02020603050405020304" pitchFamily="18" charset="0"/>
            </a:endParaRPr>
          </a:p>
        </p:txBody>
      </p:sp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685800" y="304801"/>
            <a:ext cx="9515475" cy="1100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rgbClr val="1713CB"/>
                </a:solidFill>
                <a:cs typeface="Times New Roman" panose="02020603050405020304" pitchFamily="18" charset="0"/>
              </a:rPr>
              <a:t>TIẾT 4 – CHỦ ĐỀ </a:t>
            </a:r>
            <a:r>
              <a:rPr lang="en-US" altLang="en-US" sz="3200" b="1" dirty="0" smtClean="0">
                <a:solidFill>
                  <a:srgbClr val="1713CB"/>
                </a:solidFill>
                <a:cs typeface="Times New Roman" panose="02020603050405020304" pitchFamily="18" charset="0"/>
              </a:rPr>
              <a:t>3</a:t>
            </a:r>
          </a:p>
          <a:p>
            <a:pPr eaLnBrk="1" hangingPunct="1"/>
            <a:r>
              <a:rPr lang="en-US" altLang="en-US" sz="3200" b="1" dirty="0" smtClean="0">
                <a:solidFill>
                  <a:srgbClr val="1713CB"/>
                </a:solidFill>
                <a:cs typeface="Times New Roman" panose="02020603050405020304" pitchFamily="18" charset="0"/>
              </a:rPr>
              <a:t>LỚP 1</a:t>
            </a:r>
            <a:endParaRPr lang="en-US" altLang="en-US" sz="3200" b="1" dirty="0">
              <a:solidFill>
                <a:srgbClr val="1713CB"/>
              </a:solidFill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8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9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10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11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1" name="Text Box 9"/>
          <p:cNvSpPr txBox="1">
            <a:spLocks noChangeArrowheads="1"/>
          </p:cNvSpPr>
          <p:nvPr/>
        </p:nvSpPr>
        <p:spPr bwMode="auto">
          <a:xfrm>
            <a:off x="3700463" y="1000125"/>
            <a:ext cx="3500437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rgbClr val="1713CB"/>
                </a:solidFill>
                <a:cs typeface="Times New Roman" panose="02020603050405020304" pitchFamily="18" charset="0"/>
              </a:rPr>
              <a:t>Ôn tập đọc nhạc</a:t>
            </a:r>
            <a:endParaRPr lang="en-US" altLang="en-US" sz="4400" b="1">
              <a:solidFill>
                <a:srgbClr val="1713CB"/>
              </a:solidFill>
              <a:cs typeface="Times New Roman" panose="02020603050405020304" pitchFamily="18" charset="0"/>
            </a:endParaRPr>
          </a:p>
        </p:txBody>
      </p:sp>
      <p:sp>
        <p:nvSpPr>
          <p:cNvPr id="11272" name="Text Box 10"/>
          <p:cNvSpPr txBox="1">
            <a:spLocks noChangeArrowheads="1"/>
          </p:cNvSpPr>
          <p:nvPr/>
        </p:nvSpPr>
        <p:spPr bwMode="auto">
          <a:xfrm>
            <a:off x="2414588" y="1714500"/>
            <a:ext cx="5929312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500" b="1">
                <a:solidFill>
                  <a:srgbClr val="FF0000"/>
                </a:solidFill>
              </a:rPr>
              <a:t>BAN NHẠC ĐÔ – RÊ - MI</a:t>
            </a:r>
          </a:p>
        </p:txBody>
      </p:sp>
      <p:pic>
        <p:nvPicPr>
          <p:cNvPr id="11273" name="Picture 7" descr="D:\GIÁO ÁN 1 2020-2021\HÌNH SOẠN GIÁO ÁN\Nhạc cụ\Trống con - Copy (4).jpg"/>
          <p:cNvPicPr>
            <a:picLocks noChangeAspect="1" noChangeArrowheads="1"/>
          </p:cNvPicPr>
          <p:nvPr/>
        </p:nvPicPr>
        <p:blipFill>
          <a:blip r:embed="rId4">
            <a:lum contrast="3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43088" y="2357438"/>
            <a:ext cx="7715250" cy="314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1" descr="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8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9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10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11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5" name="Text Box 10"/>
          <p:cNvSpPr txBox="1">
            <a:spLocks noChangeArrowheads="1"/>
          </p:cNvSpPr>
          <p:nvPr/>
        </p:nvSpPr>
        <p:spPr bwMode="auto">
          <a:xfrm>
            <a:off x="414338" y="157163"/>
            <a:ext cx="428625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FFFF00"/>
                </a:solidFill>
              </a:rPr>
              <a:t>BAN NHẠC ĐÔ-RÊ-MI</a:t>
            </a:r>
          </a:p>
        </p:txBody>
      </p:sp>
      <p:pic>
        <p:nvPicPr>
          <p:cNvPr id="12296" name="Picture 13" descr="D:\GIÁO ÁN 1 2020-2021\HÌNH SOẠN GIÁO ÁN\Đọc nhạc\BAN NHẠC ĐRM\Ban nhạc Đô Rê Mi.jpg"/>
          <p:cNvPicPr>
            <a:picLocks noChangeAspect="1" noChangeArrowheads="1"/>
          </p:cNvPicPr>
          <p:nvPr/>
        </p:nvPicPr>
        <p:blipFill>
          <a:blip r:embed="rId5">
            <a:lum contrast="3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7213" y="1143000"/>
            <a:ext cx="9929812" cy="421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BEAT BAN NHẠC ĐÔ RÊ MI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8006680" y="15716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1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0" descr="Kết quả hình ảnh cho nền powerpoint đẹp"/>
          <p:cNvPicPr>
            <a:picLocks noChangeAspect="1" noChangeArrowheads="1"/>
          </p:cNvPicPr>
          <p:nvPr/>
        </p:nvPicPr>
        <p:blipFill>
          <a:blip r:embed="rId2">
            <a:lum bright="10000" contrast="3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616" b="4849"/>
          <a:stretch>
            <a:fillRect/>
          </a:stretch>
        </p:blipFill>
        <p:spPr bwMode="auto">
          <a:xfrm>
            <a:off x="-19050" y="0"/>
            <a:ext cx="10991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271588" y="1500188"/>
            <a:ext cx="8443912" cy="180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5500" b="1">
                <a:solidFill>
                  <a:srgbClr val="0000FF"/>
                </a:solidFill>
                <a:cs typeface="Times New Roman" panose="02020603050405020304" pitchFamily="18" charset="0"/>
              </a:rPr>
              <a:t>ĐỌC NHẠC</a:t>
            </a:r>
          </a:p>
          <a:p>
            <a:pPr eaLnBrk="1" hangingPunct="1"/>
            <a:r>
              <a:rPr lang="en-US" altLang="en-US" sz="5500" b="1">
                <a:solidFill>
                  <a:srgbClr val="0000FF"/>
                </a:solidFill>
                <a:cs typeface="Times New Roman" panose="02020603050405020304" pitchFamily="18" charset="0"/>
              </a:rPr>
              <a:t>THEO KÍ HIỆU BÀN TAY</a:t>
            </a:r>
          </a:p>
        </p:txBody>
      </p:sp>
      <p:pic>
        <p:nvPicPr>
          <p:cNvPr id="13316" name="Picture 8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9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10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11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0" name="Text Box 10"/>
          <p:cNvSpPr txBox="1">
            <a:spLocks noChangeArrowheads="1"/>
          </p:cNvSpPr>
          <p:nvPr/>
        </p:nvSpPr>
        <p:spPr bwMode="auto">
          <a:xfrm>
            <a:off x="3343275" y="857250"/>
            <a:ext cx="428625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FF0000"/>
                </a:solidFill>
              </a:rPr>
              <a:t>BAN NHẠC ĐÔ-RÊ-MI</a:t>
            </a:r>
          </a:p>
        </p:txBody>
      </p:sp>
      <p:pic>
        <p:nvPicPr>
          <p:cNvPr id="12" name="Picture 2" descr="D:\GIÁO ÁN 1 2020-2021\HÌNH SOẠN GIÁO ÁN\Đọc nhạc\DO RE MI.jpg"/>
          <p:cNvPicPr>
            <a:picLocks noChangeAspect="1" noChangeArrowheads="1"/>
          </p:cNvPicPr>
          <p:nvPr/>
        </p:nvPicPr>
        <p:blipFill>
          <a:blip r:embed="rId4">
            <a:lum contrast="20000"/>
          </a:blip>
          <a:srcRect r="40234" b="36028"/>
          <a:stretch>
            <a:fillRect/>
          </a:stretch>
        </p:blipFill>
        <p:spPr bwMode="auto">
          <a:xfrm>
            <a:off x="2343128" y="3500438"/>
            <a:ext cx="6200780" cy="2143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9" descr="D:\GIÁO ÁN 1 2020-2021\HÌNH SOẠN GIÁO ÁN\Đọc nhạc\BAN NHẠC ĐRM\Picture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7770" b="21353"/>
          <a:stretch>
            <a:fillRect/>
          </a:stretch>
        </p:blipFill>
        <p:spPr bwMode="auto">
          <a:xfrm>
            <a:off x="295275" y="642938"/>
            <a:ext cx="10677525" cy="490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8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9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10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11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Text Box 10"/>
          <p:cNvSpPr txBox="1">
            <a:spLocks noChangeArrowheads="1"/>
          </p:cNvSpPr>
          <p:nvPr/>
        </p:nvSpPr>
        <p:spPr bwMode="auto">
          <a:xfrm>
            <a:off x="2343150" y="157163"/>
            <a:ext cx="6215063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>
                <a:solidFill>
                  <a:srgbClr val="FF0000"/>
                </a:solidFill>
              </a:rPr>
              <a:t>BAN NHẠC ĐÔ - RÊ - MI</a:t>
            </a:r>
          </a:p>
        </p:txBody>
      </p:sp>
      <p:pic>
        <p:nvPicPr>
          <p:cNvPr id="14344" name="Picture 10" descr="D:\GIÁO ÁN 1 2020-2021\HÌNH SOẠN GIÁO ÁN\Đọc nhạc\BAN NHẠC ĐRM\Picture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746375"/>
            <a:ext cx="722313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5" name="Picture 10" descr="D:\GIÁO ÁN 1 2020-2021\HÌNH SOẠN GIÁO ÁN\Đọc nhạc\BAN NHẠC ĐRM\Picture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72338" y="5429250"/>
            <a:ext cx="722312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6" name="Picture 10" descr="D:\GIÁO ÁN 1 2020-2021\HÌNH SOẠN GIÁO ÁN\Đọc nhạc\BAN NHẠC ĐRM\Picture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93213" y="5375275"/>
            <a:ext cx="722312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7" name="Picture 10" descr="D:\GIÁO ÁN 1 2020-2021\HÌNH SOẠN GIÁO ÁN\Đọc nhạc\BAN NHẠC ĐRM\Picture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85900" y="5429250"/>
            <a:ext cx="722313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8" name="Picture 10" descr="D:\GIÁO ÁN 1 2020-2021\HÌNH SOẠN GIÁO ÁN\Đọc nhạc\BAN NHẠC ĐRM\Picture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29400" y="2714625"/>
            <a:ext cx="722313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9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338" t="31725" r="64095" b="51193"/>
          <a:stretch>
            <a:fillRect/>
          </a:stretch>
        </p:blipFill>
        <p:spPr bwMode="auto">
          <a:xfrm>
            <a:off x="3303588" y="2825750"/>
            <a:ext cx="714375" cy="83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0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338" t="31725" r="64095" b="51193"/>
          <a:stretch>
            <a:fillRect/>
          </a:stretch>
        </p:blipFill>
        <p:spPr bwMode="auto">
          <a:xfrm>
            <a:off x="8058150" y="2786063"/>
            <a:ext cx="714375" cy="83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1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338" t="31725" r="64095" b="51193"/>
          <a:stretch>
            <a:fillRect/>
          </a:stretch>
        </p:blipFill>
        <p:spPr bwMode="auto">
          <a:xfrm>
            <a:off x="5772150" y="5500688"/>
            <a:ext cx="714375" cy="83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2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338" t="31725" r="64095" b="51193"/>
          <a:stretch>
            <a:fillRect/>
          </a:stretch>
        </p:blipFill>
        <p:spPr bwMode="auto">
          <a:xfrm>
            <a:off x="2914650" y="5491163"/>
            <a:ext cx="714375" cy="83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3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1618" t="31725" r="47670" b="51193"/>
          <a:stretch>
            <a:fillRect/>
          </a:stretch>
        </p:blipFill>
        <p:spPr bwMode="auto">
          <a:xfrm>
            <a:off x="5343525" y="2781300"/>
            <a:ext cx="928688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4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1618" t="31725" r="47670" b="51193"/>
          <a:stretch>
            <a:fillRect/>
          </a:stretch>
        </p:blipFill>
        <p:spPr bwMode="auto">
          <a:xfrm>
            <a:off x="9772650" y="2786063"/>
            <a:ext cx="928688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5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1618" t="31725" r="47670" b="51193"/>
          <a:stretch>
            <a:fillRect/>
          </a:stretch>
        </p:blipFill>
        <p:spPr bwMode="auto">
          <a:xfrm>
            <a:off x="4414838" y="5491163"/>
            <a:ext cx="928687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BEAT BAN NHẠC ĐÔ RÊ MI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9305925" y="26511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12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0" descr="Kết quả hình ảnh cho nền powerpoint đẹp"/>
          <p:cNvPicPr>
            <a:picLocks noChangeAspect="1" noChangeArrowheads="1"/>
          </p:cNvPicPr>
          <p:nvPr/>
        </p:nvPicPr>
        <p:blipFill>
          <a:blip r:embed="rId2">
            <a:lum bright="10000" contrast="3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616" b="4849"/>
          <a:stretch>
            <a:fillRect/>
          </a:stretch>
        </p:blipFill>
        <p:spPr bwMode="auto">
          <a:xfrm>
            <a:off x="-19050" y="0"/>
            <a:ext cx="10991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485900" y="2571750"/>
            <a:ext cx="7651750" cy="159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4800" b="1">
                <a:solidFill>
                  <a:srgbClr val="0000FF"/>
                </a:solidFill>
                <a:cs typeface="Times New Roman" panose="02020603050405020304" pitchFamily="18" charset="0"/>
              </a:rPr>
              <a:t>ĐỌC NHẠC</a:t>
            </a:r>
          </a:p>
          <a:p>
            <a:pPr eaLnBrk="1" hangingPunct="1"/>
            <a:r>
              <a:rPr lang="en-US" altLang="en-US" sz="4800" b="1">
                <a:solidFill>
                  <a:srgbClr val="0000FF"/>
                </a:solidFill>
                <a:cs typeface="Times New Roman" panose="02020603050405020304" pitchFamily="18" charset="0"/>
              </a:rPr>
              <a:t>KẾT HỢP BỘ GÕ CƠ THỂ</a:t>
            </a:r>
          </a:p>
        </p:txBody>
      </p:sp>
      <p:pic>
        <p:nvPicPr>
          <p:cNvPr id="15364" name="Picture 8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9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10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11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8" name="Text Box 10"/>
          <p:cNvSpPr txBox="1">
            <a:spLocks noChangeArrowheads="1"/>
          </p:cNvSpPr>
          <p:nvPr/>
        </p:nvSpPr>
        <p:spPr bwMode="auto">
          <a:xfrm>
            <a:off x="3128963" y="1285875"/>
            <a:ext cx="428625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FF0000"/>
                </a:solidFill>
              </a:rPr>
              <a:t>BAN NHẠC ĐÔ-RÊ-MI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1" descr="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8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9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10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11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1" name="Text Box 10"/>
          <p:cNvSpPr txBox="1">
            <a:spLocks noChangeArrowheads="1"/>
          </p:cNvSpPr>
          <p:nvPr/>
        </p:nvSpPr>
        <p:spPr bwMode="auto">
          <a:xfrm>
            <a:off x="414338" y="157163"/>
            <a:ext cx="428625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FFFF00"/>
                </a:solidFill>
              </a:rPr>
              <a:t>BAN NHẠC ĐÔ-RÊ-MI</a:t>
            </a:r>
          </a:p>
        </p:txBody>
      </p:sp>
      <p:pic>
        <p:nvPicPr>
          <p:cNvPr id="16392" name="Picture 3" descr="D:\GIÁO ÁN 1 2020-2021\HÌNH SOẠN GIÁO ÁN\Đọc nhạc\BAN NHẠC ĐRM\Picture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6349"/>
          <a:stretch>
            <a:fillRect/>
          </a:stretch>
        </p:blipFill>
        <p:spPr bwMode="auto">
          <a:xfrm>
            <a:off x="446088" y="1000125"/>
            <a:ext cx="10080625" cy="450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BEAT BAN NHẠC ĐÔ RÊ MI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8006680" y="15716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12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8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9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10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11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5" name="Rectangle 7"/>
          <p:cNvSpPr>
            <a:spLocks noChangeArrowheads="1"/>
          </p:cNvSpPr>
          <p:nvPr/>
        </p:nvSpPr>
        <p:spPr bwMode="auto">
          <a:xfrm>
            <a:off x="2433638" y="1109663"/>
            <a:ext cx="5929312" cy="140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200" b="1">
                <a:solidFill>
                  <a:srgbClr val="FF0000"/>
                </a:solidFill>
                <a:cs typeface="Times New Roman" panose="02020603050405020304" pitchFamily="18" charset="0"/>
              </a:rPr>
              <a:t>VẬN DỤNG SÁNG TẠO</a:t>
            </a:r>
          </a:p>
          <a:p>
            <a:endParaRPr lang="en-US" altLang="en-US" sz="1000" b="1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r>
              <a:rPr lang="en-US" altLang="en-US" sz="4000" b="1">
                <a:cs typeface="Times New Roman" panose="02020603050405020304" pitchFamily="18" charset="0"/>
              </a:rPr>
              <a:t>TO – NHỎ, CAO – THẤP</a:t>
            </a: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557338" y="3357563"/>
            <a:ext cx="7826375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4400" b="1">
                <a:solidFill>
                  <a:srgbClr val="0000FF"/>
                </a:solidFill>
                <a:cs typeface="Times New Roman" panose="02020603050405020304" pitchFamily="18" charset="0"/>
              </a:rPr>
              <a:t>NGHE NHẠC VÀ VẬN ĐỘNG</a:t>
            </a:r>
          </a:p>
          <a:p>
            <a:pPr eaLnBrk="1" hangingPunct="1"/>
            <a:r>
              <a:rPr lang="en-US" altLang="en-US" sz="4400" b="1">
                <a:solidFill>
                  <a:srgbClr val="0000FF"/>
                </a:solidFill>
                <a:cs typeface="Times New Roman" panose="02020603050405020304" pitchFamily="18" charset="0"/>
              </a:rPr>
              <a:t>THEO Ý THÍCH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1" descr="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8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9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10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11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9" name="Rectangle 7"/>
          <p:cNvSpPr>
            <a:spLocks noChangeArrowheads="1"/>
          </p:cNvSpPr>
          <p:nvPr/>
        </p:nvSpPr>
        <p:spPr bwMode="auto">
          <a:xfrm>
            <a:off x="-300038" y="71438"/>
            <a:ext cx="5929313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000" b="1">
                <a:solidFill>
                  <a:schemeClr val="bg1"/>
                </a:solidFill>
                <a:cs typeface="Times New Roman" panose="02020603050405020304" pitchFamily="18" charset="0"/>
              </a:rPr>
              <a:t>VẬN DỤNG SÁNG TẠO</a:t>
            </a:r>
          </a:p>
          <a:p>
            <a:r>
              <a:rPr lang="en-US" altLang="en-US" sz="2800" b="1">
                <a:solidFill>
                  <a:srgbClr val="FFFF00"/>
                </a:solidFill>
                <a:cs typeface="Times New Roman" panose="02020603050405020304" pitchFamily="18" charset="0"/>
              </a:rPr>
              <a:t>TO – NHỎ, CAO – THẤP</a:t>
            </a:r>
          </a:p>
        </p:txBody>
      </p:sp>
      <p:pic>
        <p:nvPicPr>
          <p:cNvPr id="18440" name="Picture 2" descr="D:\GIÁO ÁN 1 2020-2021\HÌNH SOẠN GIÁO ÁN\Vận dụng sáng tạo\to nhỏ cao thấp 2.jpg"/>
          <p:cNvPicPr>
            <a:picLocks noChangeAspect="1" noChangeArrowheads="1"/>
          </p:cNvPicPr>
          <p:nvPr/>
        </p:nvPicPr>
        <p:blipFill>
          <a:blip r:embed="rId5">
            <a:lum contrast="4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223" t="19484" r="10487" b="61754"/>
          <a:stretch>
            <a:fillRect/>
          </a:stretch>
        </p:blipFill>
        <p:spPr bwMode="auto">
          <a:xfrm>
            <a:off x="414338" y="1285875"/>
            <a:ext cx="10001250" cy="392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NGHE VÀ VẬN ĐỘNG TO NHỎ - CAO THẤP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8150696" y="19367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6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0" descr="Kết quả hình ảnh cho nền powerpoint đẹp"/>
          <p:cNvPicPr>
            <a:picLocks noChangeAspect="1" noChangeArrowheads="1"/>
          </p:cNvPicPr>
          <p:nvPr/>
        </p:nvPicPr>
        <p:blipFill>
          <a:blip r:embed="rId2">
            <a:lum bright="10000" contrast="3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616" b="4849"/>
          <a:stretch>
            <a:fillRect/>
          </a:stretch>
        </p:blipFill>
        <p:spPr bwMode="auto">
          <a:xfrm>
            <a:off x="-19050" y="0"/>
            <a:ext cx="10991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771650" y="2928938"/>
            <a:ext cx="7159625" cy="159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4800" b="1">
                <a:solidFill>
                  <a:srgbClr val="0000FF"/>
                </a:solidFill>
                <a:cs typeface="Times New Roman" panose="02020603050405020304" pitchFamily="18" charset="0"/>
              </a:rPr>
              <a:t>NGHE NHẠC KẾT HỢP</a:t>
            </a:r>
          </a:p>
          <a:p>
            <a:pPr eaLnBrk="1" hangingPunct="1"/>
            <a:r>
              <a:rPr lang="en-US" altLang="en-US" sz="4800" b="1">
                <a:solidFill>
                  <a:srgbClr val="0000FF"/>
                </a:solidFill>
                <a:cs typeface="Times New Roman" panose="02020603050405020304" pitchFamily="18" charset="0"/>
              </a:rPr>
              <a:t>VẬN ĐỘNG MINH HỌA</a:t>
            </a:r>
          </a:p>
        </p:txBody>
      </p:sp>
      <p:pic>
        <p:nvPicPr>
          <p:cNvPr id="19460" name="Picture 8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9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10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11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4" name="Rectangle 7"/>
          <p:cNvSpPr>
            <a:spLocks noChangeArrowheads="1"/>
          </p:cNvSpPr>
          <p:nvPr/>
        </p:nvSpPr>
        <p:spPr bwMode="auto">
          <a:xfrm>
            <a:off x="2433638" y="857250"/>
            <a:ext cx="5929312" cy="140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200" b="1">
                <a:solidFill>
                  <a:srgbClr val="FF0000"/>
                </a:solidFill>
                <a:cs typeface="Times New Roman" panose="02020603050405020304" pitchFamily="18" charset="0"/>
              </a:rPr>
              <a:t>VẬN DỤNG SÁNG TẠO</a:t>
            </a:r>
          </a:p>
          <a:p>
            <a:endParaRPr lang="en-US" altLang="en-US" sz="1000" b="1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r>
              <a:rPr lang="en-US" altLang="en-US" sz="4000" b="1">
                <a:cs typeface="Times New Roman" panose="02020603050405020304" pitchFamily="18" charset="0"/>
              </a:rPr>
              <a:t>TO – NHỎ, CAO – THẤP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1" descr="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8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9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10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11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7" name="Rectangle 7"/>
          <p:cNvSpPr>
            <a:spLocks noChangeArrowheads="1"/>
          </p:cNvSpPr>
          <p:nvPr/>
        </p:nvSpPr>
        <p:spPr bwMode="auto">
          <a:xfrm>
            <a:off x="-300038" y="71438"/>
            <a:ext cx="5929313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000" b="1">
                <a:solidFill>
                  <a:schemeClr val="bg1"/>
                </a:solidFill>
                <a:cs typeface="Times New Roman" panose="02020603050405020304" pitchFamily="18" charset="0"/>
              </a:rPr>
              <a:t>VẬN DỤNG SÁNG TẠO</a:t>
            </a:r>
          </a:p>
          <a:p>
            <a:r>
              <a:rPr lang="en-US" altLang="en-US" sz="2800" b="1">
                <a:solidFill>
                  <a:srgbClr val="FFFF00"/>
                </a:solidFill>
                <a:cs typeface="Times New Roman" panose="02020603050405020304" pitchFamily="18" charset="0"/>
              </a:rPr>
              <a:t>TO – NHỎ, CAO – THẤP</a:t>
            </a:r>
          </a:p>
        </p:txBody>
      </p:sp>
      <p:pic>
        <p:nvPicPr>
          <p:cNvPr id="20488" name="Picture 2" descr="D:\GIÁO ÁN 1 2020-2021\HÌNH SOẠN GIÁO ÁN\Vận dụng sáng tạo\to nhỏ cao thấp 2.jpg"/>
          <p:cNvPicPr>
            <a:picLocks noChangeAspect="1" noChangeArrowheads="1"/>
          </p:cNvPicPr>
          <p:nvPr/>
        </p:nvPicPr>
        <p:blipFill>
          <a:blip r:embed="rId5">
            <a:lum contrast="4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223" t="19484" r="10487" b="61754"/>
          <a:stretch>
            <a:fillRect/>
          </a:stretch>
        </p:blipFill>
        <p:spPr bwMode="auto">
          <a:xfrm>
            <a:off x="414338" y="1285875"/>
            <a:ext cx="10001250" cy="392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NGHE VÀ VẬN ĐỘNG TO NHỎ - CAO THẤP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8150696" y="19367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61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9" descr="Kết quả hình ảnh cho nền powerpoint đẹ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5"/>
          <p:cNvSpPr>
            <a:spLocks noChangeArrowheads="1"/>
          </p:cNvSpPr>
          <p:nvPr/>
        </p:nvSpPr>
        <p:spPr bwMode="auto">
          <a:xfrm>
            <a:off x="3771900" y="857250"/>
            <a:ext cx="3482975" cy="88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5000" b="1">
                <a:solidFill>
                  <a:srgbClr val="C00000"/>
                </a:solidFill>
                <a:cs typeface="Times New Roman" panose="02020603050405020304" pitchFamily="18" charset="0"/>
              </a:rPr>
              <a:t>ÂM NHẠC</a:t>
            </a: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1128713" y="2000250"/>
            <a:ext cx="9001125" cy="182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>
              <a:buFontTx/>
              <a:buChar char="-"/>
            </a:pPr>
            <a:endParaRPr lang="en-US" altLang="en-US" sz="1500" b="1">
              <a:solidFill>
                <a:srgbClr val="1713CB"/>
              </a:solidFill>
              <a:cs typeface="Times New Roman" panose="02020603050405020304" pitchFamily="18" charset="0"/>
            </a:endParaRPr>
          </a:p>
          <a:p>
            <a:r>
              <a:rPr lang="en-US" altLang="en-US" sz="9600" b="1">
                <a:solidFill>
                  <a:srgbClr val="1713CB"/>
                </a:solidFill>
                <a:cs typeface="Times New Roman" panose="02020603050405020304" pitchFamily="18" charset="0"/>
              </a:rPr>
              <a:t>KHỞI ĐỘNG</a:t>
            </a:r>
            <a:r>
              <a:rPr lang="en-US" altLang="en-US" sz="5400" b="1" i="1">
                <a:solidFill>
                  <a:srgbClr val="1713CB"/>
                </a:solidFill>
                <a:cs typeface="Times New Roman" panose="02020603050405020304" pitchFamily="18" charset="0"/>
              </a:rPr>
              <a:t>                                </a:t>
            </a:r>
            <a:endParaRPr lang="en-US" altLang="en-US" sz="6600" b="1" i="1">
              <a:solidFill>
                <a:srgbClr val="1713CB"/>
              </a:solidFill>
              <a:cs typeface="Times New Roman" panose="02020603050405020304" pitchFamily="18" charset="0"/>
            </a:endParaRPr>
          </a:p>
        </p:txBody>
      </p:sp>
      <p:pic>
        <p:nvPicPr>
          <p:cNvPr id="3077" name="Picture 4" descr="pcp_download_120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43275" y="714375"/>
            <a:ext cx="522288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4" descr="AG00130_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-7810778">
            <a:off x="6188869" y="4620419"/>
            <a:ext cx="1054100" cy="76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8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9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10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1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9" name="Picture 8" descr="000o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9" descr="000o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10" descr="000o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2" name="Picture 11" descr="000o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Box 10"/>
          <p:cNvSpPr txBox="1">
            <a:spLocks noChangeArrowheads="1"/>
          </p:cNvSpPr>
          <p:nvPr/>
        </p:nvSpPr>
        <p:spPr bwMode="auto">
          <a:xfrm>
            <a:off x="3352800" y="1371600"/>
            <a:ext cx="5029200" cy="1038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000" b="1" dirty="0" smtClean="0"/>
              <a:t> </a:t>
            </a:r>
            <a:r>
              <a:rPr lang="en-US" altLang="en-US" sz="3000" b="1" dirty="0" err="1" smtClean="0"/>
              <a:t>Thầy</a:t>
            </a:r>
            <a:r>
              <a:rPr lang="en-US" altLang="en-US" sz="3000" b="1" dirty="0" smtClean="0"/>
              <a:t> </a:t>
            </a:r>
            <a:r>
              <a:rPr lang="en-US" altLang="en-US" sz="3000" b="1" dirty="0" err="1" smtClean="0"/>
              <a:t>c</a:t>
            </a:r>
            <a:r>
              <a:rPr lang="en-US" altLang="en-US" sz="3000" b="1" dirty="0" err="1" smtClean="0"/>
              <a:t>húc</a:t>
            </a:r>
            <a:r>
              <a:rPr lang="en-US" altLang="en-US" sz="3000" b="1" dirty="0" smtClean="0"/>
              <a:t> </a:t>
            </a:r>
            <a:r>
              <a:rPr lang="en-US" altLang="en-US" sz="3000" b="1" dirty="0" err="1" smtClean="0"/>
              <a:t>các</a:t>
            </a:r>
            <a:r>
              <a:rPr lang="en-US" altLang="en-US" sz="3000" b="1" dirty="0" smtClean="0"/>
              <a:t> </a:t>
            </a:r>
            <a:r>
              <a:rPr lang="en-US" altLang="en-US" sz="3000" b="1" dirty="0" err="1" smtClean="0"/>
              <a:t>em</a:t>
            </a:r>
            <a:r>
              <a:rPr lang="en-US" altLang="en-US" sz="3000" b="1" dirty="0" smtClean="0"/>
              <a:t> </a:t>
            </a:r>
            <a:r>
              <a:rPr lang="en-US" altLang="en-US" sz="3000" b="1" dirty="0" err="1" smtClean="0"/>
              <a:t>học</a:t>
            </a:r>
            <a:r>
              <a:rPr lang="en-US" altLang="en-US" sz="3000" b="1" dirty="0" smtClean="0"/>
              <a:t> </a:t>
            </a:r>
            <a:r>
              <a:rPr lang="en-US" altLang="en-US" sz="3000" b="1" dirty="0" err="1" smtClean="0"/>
              <a:t>sinh</a:t>
            </a:r>
            <a:r>
              <a:rPr lang="en-US" altLang="en-US" sz="3000" b="1" dirty="0" smtClean="0"/>
              <a:t> </a:t>
            </a:r>
            <a:r>
              <a:rPr lang="en-US" altLang="en-US" sz="3000" b="1" dirty="0" err="1" smtClean="0"/>
              <a:t>học</a:t>
            </a:r>
            <a:r>
              <a:rPr lang="en-US" altLang="en-US" sz="3000" b="1" dirty="0" smtClean="0"/>
              <a:t> </a:t>
            </a:r>
            <a:r>
              <a:rPr lang="en-US" altLang="en-US" sz="3000" b="1" dirty="0" err="1" smtClean="0"/>
              <a:t>giỏi</a:t>
            </a:r>
            <a:r>
              <a:rPr lang="en-US" altLang="en-US" sz="3000" b="1" dirty="0" smtClean="0"/>
              <a:t>, </a:t>
            </a:r>
            <a:r>
              <a:rPr lang="en-US" altLang="en-US" sz="3000" b="1" dirty="0" err="1" smtClean="0"/>
              <a:t>chăm</a:t>
            </a:r>
            <a:r>
              <a:rPr lang="en-US" altLang="en-US" sz="3000" b="1" dirty="0" smtClean="0"/>
              <a:t> </a:t>
            </a:r>
            <a:r>
              <a:rPr lang="en-US" altLang="en-US" sz="3000" b="1" dirty="0" err="1" smtClean="0"/>
              <a:t>ngoan</a:t>
            </a:r>
            <a:endParaRPr lang="en-US" altLang="en-US" sz="3000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V.A – Đàn Gà Con (mp3cut.net).mp3">
            <a:hlinkClick r:id="" action="ppaction://media"/>
          </p:cNvPr>
          <p:cNvPicPr>
            <a:picLocks noRot="1"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link="rId5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3125" y="2571750"/>
            <a:ext cx="3651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Sang Xuan Doc Tau dan tranh - Linh Thao (mp3cut.net)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xmlns="" r:link="rId7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5032138" y="1046518"/>
            <a:ext cx="1064736" cy="8141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0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7938"/>
            <a:ext cx="10972800" cy="686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Rectangle 63"/>
          <p:cNvSpPr>
            <a:spLocks noChangeArrowheads="1"/>
          </p:cNvSpPr>
          <p:nvPr/>
        </p:nvSpPr>
        <p:spPr bwMode="gray">
          <a:xfrm rot="5400000">
            <a:off x="1678781" y="5450682"/>
            <a:ext cx="928687" cy="171450"/>
          </a:xfrm>
          <a:prstGeom prst="rect">
            <a:avLst/>
          </a:prstGeom>
          <a:gradFill rotWithShape="1">
            <a:gsLst>
              <a:gs pos="0">
                <a:srgbClr val="CFCFCF"/>
              </a:gs>
              <a:gs pos="100000">
                <a:srgbClr val="5F5F5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4102" name="Rectangle 63"/>
          <p:cNvSpPr>
            <a:spLocks noChangeArrowheads="1"/>
          </p:cNvSpPr>
          <p:nvPr/>
        </p:nvSpPr>
        <p:spPr bwMode="gray">
          <a:xfrm rot="5400000">
            <a:off x="7250906" y="1227932"/>
            <a:ext cx="928687" cy="171450"/>
          </a:xfrm>
          <a:prstGeom prst="rect">
            <a:avLst/>
          </a:prstGeom>
          <a:gradFill rotWithShape="1">
            <a:gsLst>
              <a:gs pos="0">
                <a:srgbClr val="CFCFCF"/>
              </a:gs>
              <a:gs pos="100000">
                <a:srgbClr val="5F5F5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grpSp>
        <p:nvGrpSpPr>
          <p:cNvPr id="2" name="Group 5"/>
          <p:cNvGrpSpPr/>
          <p:nvPr/>
        </p:nvGrpSpPr>
        <p:grpSpPr bwMode="auto">
          <a:xfrm>
            <a:off x="2753229" y="5937704"/>
            <a:ext cx="6086518" cy="636600"/>
            <a:chOff x="384" y="1344"/>
            <a:chExt cx="1294" cy="381"/>
          </a:xfr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6200000" scaled="1"/>
            <a:tileRect/>
          </a:gradFill>
        </p:grpSpPr>
        <p:sp>
          <p:nvSpPr>
            <p:cNvPr id="8198" name="AutoShape 6"/>
            <p:cNvSpPr>
              <a:spLocks noChangeArrowheads="1"/>
            </p:cNvSpPr>
            <p:nvPr/>
          </p:nvSpPr>
          <p:spPr bwMode="gray">
            <a:xfrm>
              <a:off x="384" y="1344"/>
              <a:ext cx="1294" cy="381"/>
            </a:xfrm>
            <a:prstGeom prst="roundRect">
              <a:avLst>
                <a:gd name="adj" fmla="val 10889"/>
              </a:avLst>
            </a:prstGeom>
            <a:grpFill/>
            <a:ln w="38100">
              <a:solidFill>
                <a:srgbClr val="FFFFFF"/>
              </a:solidFill>
              <a:rou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8200" name="Freeform 8"/>
            <p:cNvSpPr/>
            <p:nvPr/>
          </p:nvSpPr>
          <p:spPr bwMode="gray">
            <a:xfrm>
              <a:off x="488" y="1399"/>
              <a:ext cx="295" cy="156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6255" name="Text Box 10"/>
            <p:cNvSpPr txBox="1">
              <a:spLocks noChangeArrowheads="1"/>
            </p:cNvSpPr>
            <p:nvPr/>
          </p:nvSpPr>
          <p:spPr bwMode="gray">
            <a:xfrm>
              <a:off x="400" y="1382"/>
              <a:ext cx="1258" cy="313"/>
            </a:xfrm>
            <a:prstGeom prst="rect">
              <a:avLst/>
            </a:prstGeom>
            <a:grpFill/>
            <a:ln>
              <a:noFill/>
            </a:ln>
          </p:spPr>
          <p:txBody>
            <a:bodyPr>
              <a:spAutoFit/>
            </a:bodyPr>
            <a:lstStyle>
              <a:lvl1pPr eaLnBrk="0" hangingPunct="0">
                <a:defRPr sz="4400">
                  <a:solidFill>
                    <a:srgbClr val="0000FF"/>
                  </a:solidFill>
                  <a:latin typeface="Vni-Nguyenbinhkhiem" pitchFamily="2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4400">
                  <a:solidFill>
                    <a:srgbClr val="0000FF"/>
                  </a:solidFill>
                  <a:latin typeface="Vni-Nguyenbinhkhiem" pitchFamily="2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4400">
                  <a:solidFill>
                    <a:srgbClr val="0000FF"/>
                  </a:solidFill>
                  <a:latin typeface="Vni-Nguyenbinhkhiem" pitchFamily="2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4400">
                  <a:solidFill>
                    <a:srgbClr val="0000FF"/>
                  </a:solidFill>
                  <a:latin typeface="Vni-Nguyenbinhkhiem" pitchFamily="2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4400">
                  <a:solidFill>
                    <a:srgbClr val="0000FF"/>
                  </a:solidFill>
                  <a:latin typeface="Vni-Nguyenbinhkhiem" pitchFamily="2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0000FF"/>
                  </a:solidFill>
                  <a:latin typeface="Vni-Nguyenbinhkhiem" pitchFamily="2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0000FF"/>
                  </a:solidFill>
                  <a:latin typeface="Vni-Nguyenbinhkhiem" pitchFamily="2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0000FF"/>
                  </a:solidFill>
                  <a:latin typeface="Vni-Nguyenbinhkhiem" pitchFamily="2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0000FF"/>
                  </a:solidFill>
                  <a:latin typeface="Vni-Nguyenbinhkhiem" pitchFamily="2" charset="0"/>
                  <a:cs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en-US" sz="28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Lớp</a:t>
              </a:r>
              <a:r>
                <a:rPr lang="en-US" sz="28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8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thân</a:t>
              </a:r>
              <a:r>
                <a:rPr lang="en-US" sz="28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yêu</a:t>
              </a:r>
              <a:endPara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209" name="AutoShape 17"/>
          <p:cNvSpPr>
            <a:spLocks noChangeArrowheads="1"/>
          </p:cNvSpPr>
          <p:nvPr/>
        </p:nvSpPr>
        <p:spPr bwMode="gray">
          <a:xfrm>
            <a:off x="597552" y="214290"/>
            <a:ext cx="9824119" cy="928694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38100" cap="rnd" algn="ctr">
            <a:solidFill>
              <a:schemeClr val="tx1"/>
            </a:solidFill>
            <a:rou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h="12700"/>
            <a:bevelB/>
          </a:sp3d>
        </p:spPr>
        <p:txBody>
          <a:bodyPr lIns="36000" tIns="36000" rIns="36000" bIns="3600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4000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grpSp>
        <p:nvGrpSpPr>
          <p:cNvPr id="4107" name="Group 27"/>
          <p:cNvGrpSpPr/>
          <p:nvPr/>
        </p:nvGrpSpPr>
        <p:grpSpPr bwMode="auto">
          <a:xfrm>
            <a:off x="1543050" y="5848350"/>
            <a:ext cx="1190625" cy="930275"/>
            <a:chOff x="1872" y="1824"/>
            <a:chExt cx="2014" cy="1821"/>
          </a:xfrm>
        </p:grpSpPr>
        <p:sp>
          <p:nvSpPr>
            <p:cNvPr id="8220" name="AutoShape 28"/>
            <p:cNvSpPr>
              <a:spLocks noChangeArrowheads="1"/>
            </p:cNvSpPr>
            <p:nvPr/>
          </p:nvSpPr>
          <p:spPr bwMode="gray">
            <a:xfrm rot="16200000" flipH="1">
              <a:off x="1822" y="2704"/>
              <a:ext cx="308" cy="20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8221" name="AutoShape 29"/>
            <p:cNvSpPr>
              <a:spLocks noChangeArrowheads="1"/>
            </p:cNvSpPr>
            <p:nvPr/>
          </p:nvSpPr>
          <p:spPr bwMode="gray">
            <a:xfrm rot="5400000" flipH="1">
              <a:off x="3629" y="2670"/>
              <a:ext cx="308" cy="20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8222" name="AutoShape 30"/>
            <p:cNvSpPr>
              <a:spLocks noChangeArrowheads="1"/>
            </p:cNvSpPr>
            <p:nvPr/>
          </p:nvSpPr>
          <p:spPr bwMode="gray">
            <a:xfrm rot="10800000" flipH="1">
              <a:off x="2726" y="3440"/>
              <a:ext cx="306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4240" name="Oval 31"/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241" name="Oval 32"/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225" name="Oval 33"/>
            <p:cNvSpPr>
              <a:spLocks noChangeArrowheads="1"/>
            </p:cNvSpPr>
            <p:nvPr/>
          </p:nvSpPr>
          <p:spPr bwMode="gray">
            <a:xfrm>
              <a:off x="2256" y="2001"/>
              <a:ext cx="438" cy="1016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</a:ln>
            <a:effec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</p:grpSp>
      <p:sp>
        <p:nvSpPr>
          <p:cNvPr id="3084" name="Text Box 26"/>
          <p:cNvSpPr txBox="1">
            <a:spLocks noChangeArrowheads="1"/>
          </p:cNvSpPr>
          <p:nvPr/>
        </p:nvSpPr>
        <p:spPr bwMode="gray">
          <a:xfrm>
            <a:off x="1057275" y="342900"/>
            <a:ext cx="91090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200" b="1">
                <a:solidFill>
                  <a:srgbClr val="0000FF"/>
                </a:solidFill>
                <a:cs typeface="Times New Roman" panose="02020603050405020304" pitchFamily="18" charset="0"/>
              </a:rPr>
              <a:t>Nghe giai điệu đoán tên bài hát</a:t>
            </a:r>
          </a:p>
        </p:txBody>
      </p:sp>
      <p:sp>
        <p:nvSpPr>
          <p:cNvPr id="123" name="Rectangle 122"/>
          <p:cNvSpPr/>
          <p:nvPr/>
        </p:nvSpPr>
        <p:spPr>
          <a:xfrm>
            <a:off x="1543050" y="1239838"/>
            <a:ext cx="8143875" cy="447516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ea typeface="MS PGothic" panose="020B0600070205080204" pitchFamily="-105" charset="-128"/>
            </a:endParaRPr>
          </a:p>
        </p:txBody>
      </p:sp>
      <p:grpSp>
        <p:nvGrpSpPr>
          <p:cNvPr id="4110" name="Group 79"/>
          <p:cNvGrpSpPr/>
          <p:nvPr/>
        </p:nvGrpSpPr>
        <p:grpSpPr bwMode="auto">
          <a:xfrm>
            <a:off x="1800225" y="1293813"/>
            <a:ext cx="7629525" cy="4206875"/>
            <a:chOff x="2000726" y="634536"/>
            <a:chExt cx="4304139" cy="4878451"/>
          </a:xfrm>
        </p:grpSpPr>
        <p:sp>
          <p:nvSpPr>
            <p:cNvPr id="29744" name="Rectangle 18"/>
            <p:cNvSpPr>
              <a:spLocks noChangeArrowheads="1"/>
            </p:cNvSpPr>
            <p:nvPr/>
          </p:nvSpPr>
          <p:spPr bwMode="auto">
            <a:xfrm>
              <a:off x="2000726" y="890424"/>
              <a:ext cx="4304139" cy="462256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</a:ln>
            <a:effectLst>
              <a:outerShdw dist="22987" dir="5400000" algn="tl" rotWithShape="0">
                <a:srgbClr val="808080">
                  <a:alpha val="34998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grpSp>
          <p:nvGrpSpPr>
            <p:cNvPr id="4124" name="Group 6"/>
            <p:cNvGrpSpPr/>
            <p:nvPr/>
          </p:nvGrpSpPr>
          <p:grpSpPr bwMode="auto">
            <a:xfrm rot="5400000">
              <a:off x="4011106" y="-1209869"/>
              <a:ext cx="409004" cy="4097814"/>
              <a:chOff x="647700" y="1895914"/>
              <a:chExt cx="687637" cy="4092212"/>
            </a:xfrm>
          </p:grpSpPr>
          <p:grpSp>
            <p:nvGrpSpPr>
              <p:cNvPr id="4125" name="Gruppe 165"/>
              <p:cNvGrpSpPr/>
              <p:nvPr/>
            </p:nvGrpSpPr>
            <p:grpSpPr bwMode="auto">
              <a:xfrm rot="-5400000">
                <a:off x="-62911" y="2592803"/>
                <a:ext cx="2098530" cy="697975"/>
                <a:chOff x="2377545" y="1309160"/>
                <a:chExt cx="1969032" cy="428624"/>
              </a:xfrm>
            </p:grpSpPr>
            <p:grpSp>
              <p:nvGrpSpPr>
                <p:cNvPr id="4182" name="Gruppe 131"/>
                <p:cNvGrpSpPr/>
                <p:nvPr/>
              </p:nvGrpSpPr>
              <p:grpSpPr bwMode="auto">
                <a:xfrm>
                  <a:off x="4105406" y="1312335"/>
                  <a:ext cx="241171" cy="425449"/>
                  <a:chOff x="4003802" y="1329269"/>
                  <a:chExt cx="241171" cy="425449"/>
                </a:xfrm>
              </p:grpSpPr>
              <p:sp>
                <p:nvSpPr>
                  <p:cNvPr id="215" name="Freeform 149"/>
                  <p:cNvSpPr/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16" name="Freeform 191"/>
                  <p:cNvSpPr/>
                  <p:nvPr/>
                </p:nvSpPr>
                <p:spPr bwMode="auto">
                  <a:xfrm>
                    <a:off x="3954006" y="1317235"/>
                    <a:ext cx="267693" cy="412442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4183" name="Gruppe 132"/>
                <p:cNvGrpSpPr/>
                <p:nvPr/>
              </p:nvGrpSpPr>
              <p:grpSpPr bwMode="auto">
                <a:xfrm>
                  <a:off x="3934048" y="1312335"/>
                  <a:ext cx="242758" cy="425449"/>
                  <a:chOff x="4004898" y="1329269"/>
                  <a:chExt cx="242758" cy="425449"/>
                </a:xfrm>
              </p:grpSpPr>
              <p:sp>
                <p:nvSpPr>
                  <p:cNvPr id="213" name="Freeform 149"/>
                  <p:cNvSpPr/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14" name="Freeform 191"/>
                  <p:cNvSpPr/>
                  <p:nvPr/>
                </p:nvSpPr>
                <p:spPr bwMode="auto">
                  <a:xfrm>
                    <a:off x="3982125" y="1317235"/>
                    <a:ext cx="251749" cy="412442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4184" name="Gruppe 135"/>
                <p:cNvGrpSpPr/>
                <p:nvPr/>
              </p:nvGrpSpPr>
              <p:grpSpPr bwMode="auto">
                <a:xfrm>
                  <a:off x="3759517" y="1312335"/>
                  <a:ext cx="241171" cy="425449"/>
                  <a:chOff x="4002823" y="1329269"/>
                  <a:chExt cx="241171" cy="425449"/>
                </a:xfrm>
              </p:grpSpPr>
              <p:sp>
                <p:nvSpPr>
                  <p:cNvPr id="211" name="Freeform 149"/>
                  <p:cNvSpPr/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12" name="Freeform 191"/>
                  <p:cNvSpPr/>
                  <p:nvPr/>
                </p:nvSpPr>
                <p:spPr bwMode="auto">
                  <a:xfrm>
                    <a:off x="3963252" y="1317235"/>
                    <a:ext cx="271889" cy="412442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4185" name="Gruppe 138"/>
                <p:cNvGrpSpPr/>
                <p:nvPr/>
              </p:nvGrpSpPr>
              <p:grpSpPr bwMode="auto">
                <a:xfrm>
                  <a:off x="3586573" y="1312335"/>
                  <a:ext cx="241171" cy="425449"/>
                  <a:chOff x="4002335" y="1329269"/>
                  <a:chExt cx="241171" cy="425449"/>
                </a:xfrm>
              </p:grpSpPr>
              <p:sp>
                <p:nvSpPr>
                  <p:cNvPr id="209" name="Freeform 149"/>
                  <p:cNvSpPr/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10" name="Freeform 191"/>
                  <p:cNvSpPr/>
                  <p:nvPr/>
                </p:nvSpPr>
                <p:spPr bwMode="auto">
                  <a:xfrm>
                    <a:off x="3962001" y="1317235"/>
                    <a:ext cx="246714" cy="412442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4186" name="Gruppe 141"/>
                <p:cNvGrpSpPr/>
                <p:nvPr/>
              </p:nvGrpSpPr>
              <p:grpSpPr bwMode="auto">
                <a:xfrm>
                  <a:off x="3415214" y="1312335"/>
                  <a:ext cx="241171" cy="425449"/>
                  <a:chOff x="4003432" y="1329269"/>
                  <a:chExt cx="241171" cy="425449"/>
                </a:xfrm>
              </p:grpSpPr>
              <p:sp>
                <p:nvSpPr>
                  <p:cNvPr id="207" name="Freeform 149"/>
                  <p:cNvSpPr/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08" name="Freeform 191"/>
                  <p:cNvSpPr/>
                  <p:nvPr/>
                </p:nvSpPr>
                <p:spPr bwMode="auto">
                  <a:xfrm>
                    <a:off x="3964107" y="1317235"/>
                    <a:ext cx="263497" cy="412442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4187" name="Gruppe 144"/>
                <p:cNvGrpSpPr/>
                <p:nvPr/>
              </p:nvGrpSpPr>
              <p:grpSpPr bwMode="auto">
                <a:xfrm>
                  <a:off x="3239096" y="1309160"/>
                  <a:ext cx="241171" cy="428624"/>
                  <a:chOff x="3999770" y="1326094"/>
                  <a:chExt cx="241171" cy="428624"/>
                </a:xfrm>
              </p:grpSpPr>
              <p:sp>
                <p:nvSpPr>
                  <p:cNvPr id="205" name="Freeform 149"/>
                  <p:cNvSpPr/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06" name="Freeform 191"/>
                  <p:cNvSpPr/>
                  <p:nvPr/>
                </p:nvSpPr>
                <p:spPr bwMode="auto">
                  <a:xfrm>
                    <a:off x="3979640" y="1321037"/>
                    <a:ext cx="218182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4188" name="Gruppe 147"/>
                <p:cNvGrpSpPr/>
                <p:nvPr/>
              </p:nvGrpSpPr>
              <p:grpSpPr bwMode="auto">
                <a:xfrm>
                  <a:off x="3066152" y="1309160"/>
                  <a:ext cx="241171" cy="428624"/>
                  <a:chOff x="3999282" y="1326094"/>
                  <a:chExt cx="241171" cy="428624"/>
                </a:xfrm>
              </p:grpSpPr>
              <p:sp>
                <p:nvSpPr>
                  <p:cNvPr id="203" name="Freeform 149"/>
                  <p:cNvSpPr/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04" name="Freeform 191"/>
                  <p:cNvSpPr/>
                  <p:nvPr/>
                </p:nvSpPr>
                <p:spPr bwMode="auto">
                  <a:xfrm>
                    <a:off x="3949019" y="1321037"/>
                    <a:ext cx="285315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4189" name="Gruppe 150"/>
                <p:cNvGrpSpPr/>
                <p:nvPr/>
              </p:nvGrpSpPr>
              <p:grpSpPr bwMode="auto">
                <a:xfrm>
                  <a:off x="2894794" y="1309160"/>
                  <a:ext cx="241171" cy="428624"/>
                  <a:chOff x="4000380" y="1326094"/>
                  <a:chExt cx="241171" cy="428624"/>
                </a:xfrm>
              </p:grpSpPr>
              <p:sp>
                <p:nvSpPr>
                  <p:cNvPr id="201" name="Freeform 149"/>
                  <p:cNvSpPr/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02" name="Freeform 191"/>
                  <p:cNvSpPr/>
                  <p:nvPr/>
                </p:nvSpPr>
                <p:spPr bwMode="auto">
                  <a:xfrm>
                    <a:off x="3952803" y="1321037"/>
                    <a:ext cx="300420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4190" name="Gruppe 153"/>
                <p:cNvGrpSpPr/>
                <p:nvPr/>
              </p:nvGrpSpPr>
              <p:grpSpPr bwMode="auto">
                <a:xfrm>
                  <a:off x="2721849" y="1309160"/>
                  <a:ext cx="241171" cy="428624"/>
                  <a:chOff x="3999891" y="1326094"/>
                  <a:chExt cx="241171" cy="428624"/>
                </a:xfrm>
              </p:grpSpPr>
              <p:sp>
                <p:nvSpPr>
                  <p:cNvPr id="199" name="Freeform 149"/>
                  <p:cNvSpPr/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00" name="Freeform 191"/>
                  <p:cNvSpPr/>
                  <p:nvPr/>
                </p:nvSpPr>
                <p:spPr bwMode="auto">
                  <a:xfrm>
                    <a:off x="3975888" y="1321037"/>
                    <a:ext cx="227413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4191" name="Gruppe 156"/>
                <p:cNvGrpSpPr/>
                <p:nvPr/>
              </p:nvGrpSpPr>
              <p:grpSpPr bwMode="auto">
                <a:xfrm>
                  <a:off x="2550490" y="1309160"/>
                  <a:ext cx="241171" cy="428624"/>
                  <a:chOff x="4000988" y="1326094"/>
                  <a:chExt cx="241171" cy="428624"/>
                </a:xfrm>
              </p:grpSpPr>
              <p:sp>
                <p:nvSpPr>
                  <p:cNvPr id="196" name="Freeform 149"/>
                  <p:cNvSpPr/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198" name="Freeform 191"/>
                  <p:cNvSpPr/>
                  <p:nvPr/>
                </p:nvSpPr>
                <p:spPr bwMode="auto">
                  <a:xfrm>
                    <a:off x="3989742" y="1321037"/>
                    <a:ext cx="219861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4192" name="Gruppe 159"/>
                <p:cNvGrpSpPr/>
                <p:nvPr/>
              </p:nvGrpSpPr>
              <p:grpSpPr bwMode="auto">
                <a:xfrm>
                  <a:off x="2377545" y="1309160"/>
                  <a:ext cx="241171" cy="428624"/>
                  <a:chOff x="4000499" y="1326094"/>
                  <a:chExt cx="241171" cy="428624"/>
                </a:xfrm>
              </p:grpSpPr>
              <p:sp>
                <p:nvSpPr>
                  <p:cNvPr id="189" name="Freeform 149"/>
                  <p:cNvSpPr/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191" name="Freeform 191"/>
                  <p:cNvSpPr/>
                  <p:nvPr/>
                </p:nvSpPr>
                <p:spPr bwMode="auto">
                  <a:xfrm>
                    <a:off x="3990170" y="1321037"/>
                    <a:ext cx="204756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</p:grpSp>
          </p:grpSp>
          <p:grpSp>
            <p:nvGrpSpPr>
              <p:cNvPr id="4126" name="Gruppe 165"/>
              <p:cNvGrpSpPr/>
              <p:nvPr/>
            </p:nvGrpSpPr>
            <p:grpSpPr bwMode="auto">
              <a:xfrm rot="-5400000">
                <a:off x="-62900" y="4589867"/>
                <a:ext cx="2098530" cy="697979"/>
                <a:chOff x="2377546" y="1309160"/>
                <a:chExt cx="1969032" cy="428624"/>
              </a:xfrm>
            </p:grpSpPr>
            <p:grpSp>
              <p:nvGrpSpPr>
                <p:cNvPr id="4127" name="Gruppe 131"/>
                <p:cNvGrpSpPr/>
                <p:nvPr/>
              </p:nvGrpSpPr>
              <p:grpSpPr bwMode="auto">
                <a:xfrm>
                  <a:off x="4105407" y="1312335"/>
                  <a:ext cx="241171" cy="425449"/>
                  <a:chOff x="4003803" y="1329269"/>
                  <a:chExt cx="241171" cy="425449"/>
                </a:xfrm>
              </p:grpSpPr>
              <p:sp>
                <p:nvSpPr>
                  <p:cNvPr id="176" name="Freeform 149"/>
                  <p:cNvSpPr/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177" name="Freeform 191"/>
                  <p:cNvSpPr/>
                  <p:nvPr/>
                </p:nvSpPr>
                <p:spPr bwMode="auto">
                  <a:xfrm>
                    <a:off x="3985036" y="1321031"/>
                    <a:ext cx="222379" cy="4105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4128" name="Gruppe 132"/>
                <p:cNvGrpSpPr/>
                <p:nvPr/>
              </p:nvGrpSpPr>
              <p:grpSpPr bwMode="auto">
                <a:xfrm>
                  <a:off x="3934048" y="1312334"/>
                  <a:ext cx="242757" cy="425450"/>
                  <a:chOff x="4004898" y="1329268"/>
                  <a:chExt cx="242757" cy="425450"/>
                </a:xfrm>
              </p:grpSpPr>
              <p:sp>
                <p:nvSpPr>
                  <p:cNvPr id="174" name="Freeform 149"/>
                  <p:cNvSpPr/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175" name="Freeform 191"/>
                  <p:cNvSpPr/>
                  <p:nvPr/>
                </p:nvSpPr>
                <p:spPr bwMode="auto">
                  <a:xfrm>
                    <a:off x="3970358" y="1321031"/>
                    <a:ext cx="202238" cy="410539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4129" name="Gruppe 135"/>
                <p:cNvGrpSpPr/>
                <p:nvPr/>
              </p:nvGrpSpPr>
              <p:grpSpPr bwMode="auto">
                <a:xfrm>
                  <a:off x="3759517" y="1312335"/>
                  <a:ext cx="241171" cy="425449"/>
                  <a:chOff x="4002823" y="1329269"/>
                  <a:chExt cx="241171" cy="425449"/>
                </a:xfrm>
              </p:grpSpPr>
              <p:sp>
                <p:nvSpPr>
                  <p:cNvPr id="172" name="Freeform 149"/>
                  <p:cNvSpPr/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173" name="Freeform 191"/>
                  <p:cNvSpPr/>
                  <p:nvPr/>
                </p:nvSpPr>
                <p:spPr bwMode="auto">
                  <a:xfrm>
                    <a:off x="3946450" y="1321031"/>
                    <a:ext cx="268532" cy="4105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4130" name="Gruppe 138"/>
                <p:cNvGrpSpPr/>
                <p:nvPr/>
              </p:nvGrpSpPr>
              <p:grpSpPr bwMode="auto">
                <a:xfrm>
                  <a:off x="3586572" y="1312335"/>
                  <a:ext cx="241171" cy="425449"/>
                  <a:chOff x="4002334" y="1329269"/>
                  <a:chExt cx="241171" cy="425449"/>
                </a:xfrm>
              </p:grpSpPr>
              <p:sp>
                <p:nvSpPr>
                  <p:cNvPr id="170" name="Freeform 149"/>
                  <p:cNvSpPr/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171" name="Freeform 191"/>
                  <p:cNvSpPr/>
                  <p:nvPr/>
                </p:nvSpPr>
                <p:spPr bwMode="auto">
                  <a:xfrm>
                    <a:off x="3962822" y="1321031"/>
                    <a:ext cx="226574" cy="4105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4131" name="Gruppe 141"/>
                <p:cNvGrpSpPr/>
                <p:nvPr/>
              </p:nvGrpSpPr>
              <p:grpSpPr bwMode="auto">
                <a:xfrm>
                  <a:off x="3415214" y="1312335"/>
                  <a:ext cx="241171" cy="425449"/>
                  <a:chOff x="4003432" y="1329269"/>
                  <a:chExt cx="241171" cy="425449"/>
                </a:xfrm>
              </p:grpSpPr>
              <p:sp>
                <p:nvSpPr>
                  <p:cNvPr id="168" name="Freeform 149"/>
                  <p:cNvSpPr/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169" name="Freeform 191"/>
                  <p:cNvSpPr/>
                  <p:nvPr/>
                </p:nvSpPr>
                <p:spPr bwMode="auto">
                  <a:xfrm>
                    <a:off x="3966606" y="1321031"/>
                    <a:ext cx="227413" cy="4105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4132" name="Gruppe 144"/>
                <p:cNvGrpSpPr/>
                <p:nvPr/>
              </p:nvGrpSpPr>
              <p:grpSpPr bwMode="auto">
                <a:xfrm>
                  <a:off x="3239097" y="1309160"/>
                  <a:ext cx="241171" cy="428624"/>
                  <a:chOff x="3999771" y="1326094"/>
                  <a:chExt cx="241171" cy="428624"/>
                </a:xfrm>
              </p:grpSpPr>
              <p:sp>
                <p:nvSpPr>
                  <p:cNvPr id="166" name="Freeform 149"/>
                  <p:cNvSpPr/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167" name="Freeform 191"/>
                  <p:cNvSpPr/>
                  <p:nvPr/>
                </p:nvSpPr>
                <p:spPr bwMode="auto">
                  <a:xfrm>
                    <a:off x="3943537" y="1326732"/>
                    <a:ext cx="219021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4133" name="Gruppe 147"/>
                <p:cNvGrpSpPr/>
                <p:nvPr/>
              </p:nvGrpSpPr>
              <p:grpSpPr bwMode="auto">
                <a:xfrm>
                  <a:off x="3066152" y="1309160"/>
                  <a:ext cx="241171" cy="428624"/>
                  <a:chOff x="3999282" y="1326094"/>
                  <a:chExt cx="241171" cy="428624"/>
                </a:xfrm>
              </p:grpSpPr>
              <p:sp>
                <p:nvSpPr>
                  <p:cNvPr id="164" name="Freeform 149"/>
                  <p:cNvSpPr/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165" name="Freeform 191"/>
                  <p:cNvSpPr/>
                  <p:nvPr/>
                </p:nvSpPr>
                <p:spPr bwMode="auto">
                  <a:xfrm>
                    <a:off x="3969979" y="1326732"/>
                    <a:ext cx="213147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4134" name="Gruppe 150"/>
                <p:cNvGrpSpPr/>
                <p:nvPr/>
              </p:nvGrpSpPr>
              <p:grpSpPr bwMode="auto">
                <a:xfrm>
                  <a:off x="2894794" y="1309160"/>
                  <a:ext cx="241171" cy="428624"/>
                  <a:chOff x="4000380" y="1326094"/>
                  <a:chExt cx="241171" cy="428624"/>
                </a:xfrm>
              </p:grpSpPr>
              <p:sp>
                <p:nvSpPr>
                  <p:cNvPr id="162" name="Freeform 149"/>
                  <p:cNvSpPr/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163" name="Freeform 191"/>
                  <p:cNvSpPr/>
                  <p:nvPr/>
                </p:nvSpPr>
                <p:spPr bwMode="auto">
                  <a:xfrm>
                    <a:off x="3969568" y="1326732"/>
                    <a:ext cx="217343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4135" name="Gruppe 153"/>
                <p:cNvGrpSpPr/>
                <p:nvPr/>
              </p:nvGrpSpPr>
              <p:grpSpPr bwMode="auto">
                <a:xfrm>
                  <a:off x="2721850" y="1309160"/>
                  <a:ext cx="241171" cy="428624"/>
                  <a:chOff x="3999892" y="1326094"/>
                  <a:chExt cx="241171" cy="428624"/>
                </a:xfrm>
              </p:grpSpPr>
              <p:sp>
                <p:nvSpPr>
                  <p:cNvPr id="160" name="Freeform 149"/>
                  <p:cNvSpPr/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161" name="Freeform 191"/>
                  <p:cNvSpPr/>
                  <p:nvPr/>
                </p:nvSpPr>
                <p:spPr bwMode="auto">
                  <a:xfrm>
                    <a:off x="3943981" y="1326732"/>
                    <a:ext cx="259301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4136" name="Gruppe 156"/>
                <p:cNvGrpSpPr/>
                <p:nvPr/>
              </p:nvGrpSpPr>
              <p:grpSpPr bwMode="auto">
                <a:xfrm>
                  <a:off x="2550491" y="1309160"/>
                  <a:ext cx="241171" cy="428624"/>
                  <a:chOff x="4000989" y="1326094"/>
                  <a:chExt cx="241171" cy="428624"/>
                </a:xfrm>
              </p:grpSpPr>
              <p:sp>
                <p:nvSpPr>
                  <p:cNvPr id="158" name="Freeform 149"/>
                  <p:cNvSpPr/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159" name="Freeform 191"/>
                  <p:cNvSpPr/>
                  <p:nvPr/>
                </p:nvSpPr>
                <p:spPr bwMode="auto">
                  <a:xfrm>
                    <a:off x="3941052" y="1326732"/>
                    <a:ext cx="262658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4137" name="Gruppe 159"/>
                <p:cNvGrpSpPr/>
                <p:nvPr/>
              </p:nvGrpSpPr>
              <p:grpSpPr bwMode="auto">
                <a:xfrm>
                  <a:off x="2377546" y="1309160"/>
                  <a:ext cx="241171" cy="428624"/>
                  <a:chOff x="4000500" y="1326094"/>
                  <a:chExt cx="241171" cy="428624"/>
                </a:xfrm>
              </p:grpSpPr>
              <p:sp>
                <p:nvSpPr>
                  <p:cNvPr id="155" name="Freeform 149"/>
                  <p:cNvSpPr/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157" name="Freeform 191"/>
                  <p:cNvSpPr/>
                  <p:nvPr/>
                </p:nvSpPr>
                <p:spPr bwMode="auto">
                  <a:xfrm>
                    <a:off x="3951550" y="1326732"/>
                    <a:ext cx="246714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</p:grpSp>
          </p:grpSp>
        </p:grpSp>
      </p:grpSp>
      <p:pic>
        <p:nvPicPr>
          <p:cNvPr id="4111" name="Picture 13" descr="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5888" y="5643563"/>
            <a:ext cx="1368425" cy="112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2" name="Picture 12" descr="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429750" y="5332413"/>
            <a:ext cx="1477963" cy="143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3" name="Picture 12" descr="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788" y="100013"/>
            <a:ext cx="1193800" cy="115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4" name="Picture 13" descr="5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44100" y="117475"/>
            <a:ext cx="942975" cy="74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5" name="Picture 8" descr="000o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6" name="Picture 9" descr="000o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7" name="Picture 10" descr="000o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8" name="Picture 11" descr="000o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9" name="AutoShape 151" descr="Kết quả hình ảnh cho rong rắn lên mấy"/>
          <p:cNvSpPr>
            <a:spLocks noChangeAspect="1" noChangeArrowheads="1"/>
          </p:cNvSpPr>
          <p:nvPr/>
        </p:nvSpPr>
        <p:spPr bwMode="auto">
          <a:xfrm>
            <a:off x="5449888" y="-144463"/>
            <a:ext cx="366712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104" name="Rectangle 103"/>
          <p:cNvSpPr/>
          <p:nvPr/>
        </p:nvSpPr>
        <p:spPr>
          <a:xfrm>
            <a:off x="3414713" y="2500313"/>
            <a:ext cx="5429250" cy="4286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2414588" y="4429125"/>
            <a:ext cx="6572250" cy="285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pic>
        <p:nvPicPr>
          <p:cNvPr id="107" name="Picture 11" descr="D:\GIÁO ÁN 1 2020-2021\HÌNH SOẠN GIÁO ÁN\Học hát\Lớp 1 thân yêu\Các bạn nhỏ vui đến trường_HTS.png"/>
          <p:cNvPicPr>
            <a:picLocks noChangeAspect="1" noChangeArrowheads="1"/>
          </p:cNvPicPr>
          <p:nvPr/>
        </p:nvPicPr>
        <p:blipFill>
          <a:blip r:embed="rId15">
            <a:lum contrast="3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986"/>
          <a:stretch>
            <a:fillRect/>
          </a:stretch>
        </p:blipFill>
        <p:spPr bwMode="auto">
          <a:xfrm>
            <a:off x="1914525" y="1571625"/>
            <a:ext cx="7497763" cy="391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CÂU 3,4.wav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xmlns="" r:embed="rId16"/>
              </p:ext>
            </p:extLst>
          </p:nvPr>
        </p:nvPicPr>
        <p:blipFill>
          <a:blip r:embed="rId17" cstate="print"/>
          <a:stretch>
            <a:fillRect/>
          </a:stretch>
        </p:blipFill>
        <p:spPr>
          <a:xfrm>
            <a:off x="2672784" y="189071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9"/>
                </p:tgtEl>
              </p:cMediaNode>
            </p:audio>
            <p:audio>
              <p:cMediaNode>
                <p:cTn id="2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93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308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8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9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10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11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11" descr="D:\GIÁO ÁN 1 2020-2021\HÌNH SOẠN GIÁO ÁN\Học hát\Lớp 1 thân yêu\Các bạn nhỏ vui đến trường_HTS.png"/>
          <p:cNvPicPr>
            <a:picLocks noChangeAspect="1" noChangeArrowheads="1"/>
          </p:cNvPicPr>
          <p:nvPr/>
        </p:nvPicPr>
        <p:blipFill>
          <a:blip r:embed="rId4">
            <a:lum contrast="3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986"/>
          <a:stretch>
            <a:fillRect/>
          </a:stretch>
        </p:blipFill>
        <p:spPr bwMode="auto">
          <a:xfrm>
            <a:off x="391598" y="1097756"/>
            <a:ext cx="10215562" cy="469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Text Box 9"/>
          <p:cNvSpPr txBox="1">
            <a:spLocks noChangeArrowheads="1"/>
          </p:cNvSpPr>
          <p:nvPr/>
        </p:nvSpPr>
        <p:spPr bwMode="auto">
          <a:xfrm>
            <a:off x="771525" y="1071563"/>
            <a:ext cx="285750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000" b="1">
                <a:solidFill>
                  <a:srgbClr val="1713CB"/>
                </a:solidFill>
                <a:cs typeface="Times New Roman" panose="02020603050405020304" pitchFamily="18" charset="0"/>
              </a:rPr>
              <a:t>Ôn tập bài hát</a:t>
            </a:r>
            <a:endParaRPr lang="en-US" altLang="en-US" sz="4000" b="1">
              <a:solidFill>
                <a:srgbClr val="1713CB"/>
              </a:solidFill>
              <a:cs typeface="Times New Roman" panose="02020603050405020304" pitchFamily="18" charset="0"/>
            </a:endParaRPr>
          </a:p>
        </p:txBody>
      </p:sp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1057275" y="1785938"/>
            <a:ext cx="5429250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500" b="1"/>
              <a:t>LỚP MỘT THÂN YÊU</a:t>
            </a: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3557588" y="2428875"/>
            <a:ext cx="2500312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000" i="1">
                <a:solidFill>
                  <a:srgbClr val="FF0000"/>
                </a:solidFill>
                <a:cs typeface="Times New Roman" panose="02020603050405020304" pitchFamily="18" charset="0"/>
              </a:rPr>
              <a:t>Bùi Anh Tôn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0" grpId="0"/>
      <p:bldP spid="20490" grpId="0"/>
      <p:bldP spid="13" grpId="0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0" descr="D:\GIÁO ÁN 1 2020-2021\HÌNH SOẠN GIÁO ÁN\Học hát\Lớp 1 thân yêu\Nhịp - Copy.jpg"/>
          <p:cNvPicPr>
            <a:picLocks noChangeAspect="1" noChangeArrowheads="1"/>
          </p:cNvPicPr>
          <p:nvPr/>
        </p:nvPicPr>
        <p:blipFill>
          <a:blip r:embed="rId3">
            <a:lum contras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8275" y="73025"/>
            <a:ext cx="10501313" cy="664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8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9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10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11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BEAT LƠP MỘT THÂN YÊU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525960" y="33265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4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9090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0" descr="Kết quả hình ảnh cho nền powerpoint đẹp"/>
          <p:cNvPicPr>
            <a:picLocks noChangeAspect="1" noChangeArrowheads="1"/>
          </p:cNvPicPr>
          <p:nvPr/>
        </p:nvPicPr>
        <p:blipFill>
          <a:blip r:embed="rId2">
            <a:lum bright="10000" contras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616" b="4849"/>
          <a:stretch>
            <a:fillRect/>
          </a:stretch>
        </p:blipFill>
        <p:spPr bwMode="auto">
          <a:xfrm>
            <a:off x="-19050" y="-214313"/>
            <a:ext cx="1099185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6" descr="ag00373_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-1634405">
            <a:off x="6854825" y="4481513"/>
            <a:ext cx="2478088" cy="170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92213" y="4654550"/>
            <a:ext cx="2713037" cy="145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628775" y="2214563"/>
            <a:ext cx="7572375" cy="180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5500" b="1">
                <a:solidFill>
                  <a:srgbClr val="0000FF"/>
                </a:solidFill>
                <a:cs typeface="Times New Roman" panose="02020603050405020304" pitchFamily="18" charset="0"/>
              </a:rPr>
              <a:t>HÁT KẾT HỢP</a:t>
            </a:r>
          </a:p>
          <a:p>
            <a:pPr eaLnBrk="1" hangingPunct="1"/>
            <a:r>
              <a:rPr lang="en-US" altLang="en-US" sz="5500" b="1">
                <a:solidFill>
                  <a:srgbClr val="0000FF"/>
                </a:solidFill>
                <a:cs typeface="Times New Roman" panose="02020603050405020304" pitchFamily="18" charset="0"/>
              </a:rPr>
              <a:t>BỘ GÕ CƠ THỂ</a:t>
            </a:r>
          </a:p>
        </p:txBody>
      </p:sp>
      <p:pic>
        <p:nvPicPr>
          <p:cNvPr id="7174" name="Picture 8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9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10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11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7" descr="D:\GIÁO ÁN 1 2020-2021\HÌNH SOẠN GIÁO ÁN\Học hát\Lớp 1 thân yêu\bộ gõ cơ thể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28713" y="0"/>
            <a:ext cx="88582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8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9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10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11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BEAT LƠP MỘT THÂN YÊU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525960" y="33265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49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0" descr="Kết quả hình ảnh cho nền powerpoint đẹp"/>
          <p:cNvPicPr>
            <a:picLocks noChangeAspect="1" noChangeArrowheads="1"/>
          </p:cNvPicPr>
          <p:nvPr/>
        </p:nvPicPr>
        <p:blipFill>
          <a:blip r:embed="rId2">
            <a:lum bright="10000" contras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616" b="4849"/>
          <a:stretch>
            <a:fillRect/>
          </a:stretch>
        </p:blipFill>
        <p:spPr bwMode="auto">
          <a:xfrm>
            <a:off x="-19050" y="0"/>
            <a:ext cx="10991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714500" y="2714625"/>
            <a:ext cx="7499350" cy="180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5500" b="1">
                <a:solidFill>
                  <a:srgbClr val="0000FF"/>
                </a:solidFill>
                <a:cs typeface="Times New Roman" panose="02020603050405020304" pitchFamily="18" charset="0"/>
              </a:rPr>
              <a:t>HÁT THEO SẮC THÁI</a:t>
            </a:r>
          </a:p>
          <a:p>
            <a:pPr eaLnBrk="1" hangingPunct="1"/>
            <a:r>
              <a:rPr lang="en-US" altLang="en-US" sz="5500" b="1">
                <a:solidFill>
                  <a:srgbClr val="0000FF"/>
                </a:solidFill>
                <a:cs typeface="Times New Roman" panose="02020603050405020304" pitchFamily="18" charset="0"/>
              </a:rPr>
              <a:t>TO – NHỎ</a:t>
            </a:r>
          </a:p>
        </p:txBody>
      </p:sp>
      <p:pic>
        <p:nvPicPr>
          <p:cNvPr id="9220" name="Picture 8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9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10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11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0" descr="D:\GIÁO ÁN 1 2020-2021\HÌNH SOẠN GIÁO ÁN\Học hát\Lớp 1 thân yêu\Nhịp - Copy.jpg"/>
          <p:cNvPicPr>
            <a:picLocks noChangeAspect="1" noChangeArrowheads="1"/>
          </p:cNvPicPr>
          <p:nvPr/>
        </p:nvPicPr>
        <p:blipFill>
          <a:blip r:embed="rId3">
            <a:lum contras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8275" y="73025"/>
            <a:ext cx="10501313" cy="664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8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9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10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11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8" descr="Hình ảnh Loa Vector Biểu Tượng Nền Trắng, Lớn, Giọng Nói, Diễn Giả Vector  và PNG với nền trong suốt để tải xuống miễn phí"/>
          <p:cNvPicPr>
            <a:picLocks noChangeAspect="1" noChangeArrowheads="1"/>
          </p:cNvPicPr>
          <p:nvPr/>
        </p:nvPicPr>
        <p:blipFill>
          <a:blip r:embed="rId5" cstate="print">
            <a:lum contrast="3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547" t="11719" r="10938" b="10938"/>
          <a:stretch>
            <a:fillRect/>
          </a:stretch>
        </p:blipFill>
        <p:spPr bwMode="auto">
          <a:xfrm>
            <a:off x="842963" y="2357438"/>
            <a:ext cx="428625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8" descr="Hình ảnh Loa Vector Biểu Tượng Nền Trắng, Lớn, Giọng Nói, Diễn Giả Vector  và PNG với nền trong suốt để tải xuống miễn phí"/>
          <p:cNvPicPr>
            <a:picLocks noChangeAspect="1" noChangeArrowheads="1"/>
          </p:cNvPicPr>
          <p:nvPr/>
        </p:nvPicPr>
        <p:blipFill>
          <a:blip r:embed="rId6" cstate="print">
            <a:lum contrast="3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547" t="11719" r="10938" b="10938"/>
          <a:stretch>
            <a:fillRect/>
          </a:stretch>
        </p:blipFill>
        <p:spPr bwMode="auto">
          <a:xfrm>
            <a:off x="700088" y="3500438"/>
            <a:ext cx="650875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Picture 8" descr="Hình ảnh Loa Vector Biểu Tượng Nền Trắng, Lớn, Giọng Nói, Diễn Giả Vector  và PNG với nền trong suốt để tải xuống miễn phí"/>
          <p:cNvPicPr>
            <a:picLocks noChangeAspect="1" noChangeArrowheads="1"/>
          </p:cNvPicPr>
          <p:nvPr/>
        </p:nvPicPr>
        <p:blipFill>
          <a:blip r:embed="rId7" cstate="print">
            <a:lum contrast="3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547" t="11719" r="10938" b="10938"/>
          <a:stretch>
            <a:fillRect/>
          </a:stretch>
        </p:blipFill>
        <p:spPr bwMode="auto">
          <a:xfrm>
            <a:off x="700088" y="4786313"/>
            <a:ext cx="581025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0" name="Picture 8" descr="Hình ảnh Loa Vector Biểu Tượng Nền Trắng, Lớn, Giọng Nói, Diễn Giả Vector  và PNG với nền trong suốt để tải xuống miễn phí"/>
          <p:cNvPicPr>
            <a:picLocks noChangeAspect="1" noChangeArrowheads="1"/>
          </p:cNvPicPr>
          <p:nvPr/>
        </p:nvPicPr>
        <p:blipFill>
          <a:blip r:embed="rId5" cstate="print">
            <a:lum contrast="3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547" t="11719" r="10938" b="10938"/>
          <a:stretch>
            <a:fillRect/>
          </a:stretch>
        </p:blipFill>
        <p:spPr bwMode="auto">
          <a:xfrm>
            <a:off x="771525" y="6143625"/>
            <a:ext cx="428625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BEAT LƠP MỘT THÂN YÊU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8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1525960" y="33265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48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178</Words>
  <Application>Microsoft Office PowerPoint</Application>
  <PresentationFormat>Custom</PresentationFormat>
  <Paragraphs>42</Paragraphs>
  <Slides>20</Slides>
  <Notes>0</Notes>
  <HiddenSlides>0</HiddenSlides>
  <MMClips>11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Default Design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Admin</cp:lastModifiedBy>
  <cp:revision>602</cp:revision>
  <dcterms:created xsi:type="dcterms:W3CDTF">2010-04-30T18:19:00Z</dcterms:created>
  <dcterms:modified xsi:type="dcterms:W3CDTF">2024-12-12T03:32:47Z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A865E92AFB334B68BABBD35D63D6540C_12</vt:lpwstr>
  </property>
  <property fmtid="{D5CDD505-2E9C-101B-9397-08002B2CF9AE}" pid="3" name="KSOProductBuildVer">
    <vt:lpwstr>1033-12.2.0.17562</vt:lpwstr>
  </property>
</Properties>
</file>