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Oi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4f3Hm1CYcjS2MlW3AiA+BFiqw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"/>
            <a:ext cx="12192000" cy="6853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内页-1">
  <p:cSld name="1_内页-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/>
          <p:nvPr/>
        </p:nvSpPr>
        <p:spPr>
          <a:xfrm>
            <a:off x="544751" y="505839"/>
            <a:ext cx="11108987" cy="58657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58061" y="2801566"/>
            <a:ext cx="4546465" cy="454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0" y="-185636"/>
            <a:ext cx="26670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1"/>
          <p:cNvSpPr txBox="1"/>
          <p:nvPr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——请输入您的标题——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内页-1">
  <p:cSld name="2_内页-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/>
          <p:nvPr/>
        </p:nvSpPr>
        <p:spPr>
          <a:xfrm>
            <a:off x="697150" y="658238"/>
            <a:ext cx="11108987" cy="58657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3275611" cy="205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5455" y="4516429"/>
            <a:ext cx="3449219" cy="234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2908572"/>
            <a:ext cx="2727769" cy="403049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2"/>
          <p:cNvSpPr txBox="1"/>
          <p:nvPr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——请输入您的标题——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内页-1">
  <p:cSld name="3_内页-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/>
          <p:nvPr/>
        </p:nvSpPr>
        <p:spPr>
          <a:xfrm>
            <a:off x="697150" y="658238"/>
            <a:ext cx="11108987" cy="58657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7819" y="791184"/>
            <a:ext cx="4049600" cy="606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1555" y="249020"/>
            <a:ext cx="1920199" cy="207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0381" y="3920247"/>
            <a:ext cx="1851619" cy="301298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3"/>
          <p:cNvSpPr txBox="1"/>
          <p:nvPr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——请输入您的标题——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结束页">
  <p:cSld name="结束页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版权页">
  <p:cSld name="版权页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16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过度页1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4"/>
          <p:cNvPicPr preferRelativeResize="0"/>
          <p:nvPr/>
        </p:nvPicPr>
        <p:blipFill rotWithShape="1">
          <a:blip r:embed="rId2">
            <a:alphaModFix/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45111" y="106532"/>
            <a:ext cx="4267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首页">
  <p:cSld name="首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8"/>
          <p:cNvPicPr preferRelativeResize="0"/>
          <p:nvPr/>
        </p:nvPicPr>
        <p:blipFill rotWithShape="1">
          <a:blip r:embed="rId2">
            <a:alphaModFix/>
          </a:blip>
          <a:srcRect l="39760" r="53"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273" y="-150919"/>
            <a:ext cx="4799416" cy="195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目录页">
  <p:cSld name="目录页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内页-1">
  <p:cSld name="内页-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/>
          <p:nvPr/>
        </p:nvSpPr>
        <p:spPr>
          <a:xfrm>
            <a:off x="544751" y="505839"/>
            <a:ext cx="11108987" cy="58657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1375" y="1799618"/>
            <a:ext cx="3509608" cy="505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646" y="-87549"/>
            <a:ext cx="1356015" cy="169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7990" y="3943898"/>
            <a:ext cx="3879311" cy="458776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0"/>
          <p:cNvSpPr txBox="1"/>
          <p:nvPr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——请输入您的标题——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0"/>
          <p:cNvGrpSpPr/>
          <p:nvPr/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7" name="Google Shape;7;p10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7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" name="Google Shape;8;p10"/>
            <p:cNvSpPr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 extrusionOk="0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0" i="0" u="none" strike="noStrike" cap="none">
                <a:solidFill>
                  <a:srgbClr val="BFBFBF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" name="Google Shape;9;p10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 b="0" i="0" u="none" strike="noStrike" cap="none">
                <a:solidFill>
                  <a:schemeClr val="lt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0" name="Google Shape;10;p10"/>
          <p:cNvSpPr/>
          <p:nvPr/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Oi"/>
              <a:ea typeface="Oi"/>
              <a:cs typeface="Oi"/>
              <a:sym typeface="O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C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3" descr="A picture containing text, font, graphics, desig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170815" y="744279"/>
            <a:ext cx="1759245" cy="175924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/>
          <p:nvPr/>
        </p:nvSpPr>
        <p:spPr>
          <a:xfrm>
            <a:off x="21688" y="642937"/>
            <a:ext cx="8915400" cy="5553075"/>
          </a:xfrm>
          <a:prstGeom prst="cloud">
            <a:avLst/>
          </a:prstGeom>
          <a:solidFill>
            <a:schemeClr val="lt1">
              <a:alpha val="6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8575"/>
            <a:ext cx="2667000" cy="225361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 txBox="1"/>
          <p:nvPr/>
        </p:nvSpPr>
        <p:spPr>
          <a:xfrm>
            <a:off x="1545384" y="1318805"/>
            <a:ext cx="76871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Thứ</a:t>
            </a:r>
            <a:r>
              <a:rPr lang="vi-VN" sz="3600" dirty="0">
                <a:latin typeface="Calibri"/>
                <a:ea typeface="Calibri"/>
                <a:cs typeface="Calibri"/>
                <a:sym typeface="Calibri"/>
              </a:rPr>
              <a:t> Sáu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ngày 19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tháng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3600" dirty="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năm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2025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" descr="A picture containing cartoon, animated cartoon, smile, illustr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1009" y="2628921"/>
            <a:ext cx="5520991" cy="422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68848" y="1639876"/>
            <a:ext cx="3682303" cy="182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5801" y="2750488"/>
            <a:ext cx="5846571" cy="3066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/>
          <p:nvPr/>
        </p:nvSpPr>
        <p:spPr>
          <a:xfrm>
            <a:off x="383523" y="438584"/>
            <a:ext cx="11582400" cy="6019800"/>
          </a:xfrm>
          <a:custGeom>
            <a:avLst/>
            <a:gdLst/>
            <a:ahLst/>
            <a:cxnLst/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lt1">
              <a:alpha val="86666"/>
            </a:schemeClr>
          </a:solidFill>
          <a:ln w="38100" cap="flat" cmpd="sng">
            <a:solidFill>
              <a:srgbClr val="1C6E5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162" y="649035"/>
            <a:ext cx="11443184" cy="1072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2"/>
          <p:cNvGrpSpPr/>
          <p:nvPr/>
        </p:nvGrpSpPr>
        <p:grpSpPr>
          <a:xfrm>
            <a:off x="665529" y="1547045"/>
            <a:ext cx="5161113" cy="1228116"/>
            <a:chOff x="7066329" y="792133"/>
            <a:chExt cx="5078675" cy="1228116"/>
          </a:xfrm>
        </p:grpSpPr>
        <p:pic>
          <p:nvPicPr>
            <p:cNvPr id="86" name="Google Shape;8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66329" y="792133"/>
              <a:ext cx="5078675" cy="12281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2"/>
            <p:cNvSpPr txBox="1"/>
            <p:nvPr/>
          </p:nvSpPr>
          <p:spPr>
            <a:xfrm>
              <a:off x="7436618" y="882695"/>
              <a:ext cx="4390488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385623"/>
                  </a:solidFill>
                  <a:latin typeface="Calibri"/>
                  <a:ea typeface="Calibri"/>
                  <a:cs typeface="Calibri"/>
                  <a:sym typeface="Calibri"/>
                </a:rPr>
                <a:t>G. - Thần đồng đất Việt</a:t>
              </a:r>
              <a:endParaRPr sz="32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385623"/>
                  </a:solidFill>
                  <a:latin typeface="Calibri"/>
                  <a:ea typeface="Calibri"/>
                  <a:cs typeface="Calibri"/>
                  <a:sym typeface="Calibri"/>
                </a:rPr>
                <a:t>- Danh nhân thế giới</a:t>
              </a:r>
              <a:endParaRPr sz="3200" b="0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8" name="Google Shape;88;p2" descr="Hồi kết của 10 năm kiện tụng quanh bộ truyện Thần đồng đất Việ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6240" y="2925724"/>
            <a:ext cx="3359889" cy="3359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 descr="Sách - Danh Nhân Thế Giới - Trọn bộ 10 cuốn - Cuốn lẻ | Shopee Việt Na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90412" y="2955849"/>
            <a:ext cx="3402419" cy="3402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28602"/>
            <a:ext cx="8260515" cy="469816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"/>
          <p:cNvSpPr txBox="1"/>
          <p:nvPr/>
        </p:nvSpPr>
        <p:spPr>
          <a:xfrm>
            <a:off x="1638651" y="1054190"/>
            <a:ext cx="528801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Viết Phiếu đọc sách</a:t>
            </a:r>
            <a:endParaRPr sz="9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3856" y="2144798"/>
            <a:ext cx="5928144" cy="4779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/>
          <p:nvPr/>
        </p:nvSpPr>
        <p:spPr>
          <a:xfrm>
            <a:off x="341440" y="351017"/>
            <a:ext cx="11582400" cy="6019800"/>
          </a:xfrm>
          <a:custGeom>
            <a:avLst/>
            <a:gdLst/>
            <a:ahLst/>
            <a:cxnLst/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lt1">
              <a:alpha val="86666"/>
            </a:schemeClr>
          </a:solidFill>
          <a:ln w="38100" cap="flat" cmpd="sng">
            <a:solidFill>
              <a:srgbClr val="1C6E5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3852" y="4409391"/>
            <a:ext cx="2533204" cy="257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4075" y="0"/>
            <a:ext cx="6517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1116418" y="5592725"/>
            <a:ext cx="250928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Oi"/>
                <a:ea typeface="Oi"/>
                <a:cs typeface="Oi"/>
                <a:sym typeface="Oi"/>
              </a:rPr>
              <a:t>Thầy cô in phiếu đọc sách em đính kèm cho hs viết</a:t>
            </a:r>
            <a:endParaRPr sz="1800" b="0" i="0" u="none" strike="noStrike" cap="none">
              <a:solidFill>
                <a:srgbClr val="FF0000"/>
              </a:solidFill>
              <a:latin typeface="Oi"/>
              <a:ea typeface="Oi"/>
              <a:cs typeface="Oi"/>
              <a:sym typeface="O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28602"/>
            <a:ext cx="8260515" cy="46981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"/>
          <p:cNvSpPr txBox="1"/>
          <p:nvPr/>
        </p:nvSpPr>
        <p:spPr>
          <a:xfrm>
            <a:off x="892728" y="1520193"/>
            <a:ext cx="699251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Chia sẻ phiếu đọc sách trong nhóm</a:t>
            </a:r>
            <a:endParaRPr sz="60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3709" y="2755068"/>
            <a:ext cx="5781563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6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7172" y="99239"/>
            <a:ext cx="9906000" cy="156966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/>
          <p:nvPr/>
        </p:nvSpPr>
        <p:spPr>
          <a:xfrm>
            <a:off x="1710294" y="88243"/>
            <a:ext cx="873088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52D04"/>
                </a:solidFill>
                <a:latin typeface="Calibri"/>
                <a:ea typeface="Calibri"/>
                <a:cs typeface="Calibri"/>
                <a:sym typeface="Calibri"/>
              </a:rPr>
              <a:t>3. Trao đổi với bạn về nội dung câu chuyện em đã đọc.</a:t>
            </a:r>
            <a:endParaRPr/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200399"/>
            <a:ext cx="4707568" cy="35365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6"/>
          <p:cNvGrpSpPr/>
          <p:nvPr/>
        </p:nvGrpSpPr>
        <p:grpSpPr>
          <a:xfrm>
            <a:off x="4410177" y="1644855"/>
            <a:ext cx="7622335" cy="1321630"/>
            <a:chOff x="4401878" y="1862591"/>
            <a:chExt cx="7622335" cy="1805642"/>
          </a:xfrm>
        </p:grpSpPr>
        <p:pic>
          <p:nvPicPr>
            <p:cNvPr id="121" name="Google Shape;121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01878" y="2318444"/>
              <a:ext cx="7622335" cy="13497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6"/>
            <p:cNvSpPr txBox="1"/>
            <p:nvPr/>
          </p:nvSpPr>
          <p:spPr>
            <a:xfrm>
              <a:off x="4638345" y="1862591"/>
              <a:ext cx="7247112" cy="1005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Nội dung câu chuyện nói về điều gì?</a:t>
              </a:r>
              <a:endParaRPr/>
            </a:p>
          </p:txBody>
        </p:sp>
      </p:grpSp>
      <p:grpSp>
        <p:nvGrpSpPr>
          <p:cNvPr id="123" name="Google Shape;123;p6"/>
          <p:cNvGrpSpPr/>
          <p:nvPr/>
        </p:nvGrpSpPr>
        <p:grpSpPr>
          <a:xfrm>
            <a:off x="4729155" y="2984556"/>
            <a:ext cx="7349432" cy="1162141"/>
            <a:chOff x="4401878" y="2046087"/>
            <a:chExt cx="7622335" cy="1622146"/>
          </a:xfrm>
        </p:grpSpPr>
        <p:pic>
          <p:nvPicPr>
            <p:cNvPr id="124" name="Google Shape;124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01878" y="2318444"/>
              <a:ext cx="7622335" cy="13497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6"/>
            <p:cNvSpPr txBox="1"/>
            <p:nvPr/>
          </p:nvSpPr>
          <p:spPr>
            <a:xfrm>
              <a:off x="4670243" y="2046087"/>
              <a:ext cx="6853799" cy="1005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Nhân vật chính trong truyện là ai?</a:t>
              </a:r>
              <a:endParaRPr/>
            </a:p>
          </p:txBody>
        </p:sp>
      </p:grpSp>
      <p:grpSp>
        <p:nvGrpSpPr>
          <p:cNvPr id="126" name="Google Shape;126;p6"/>
          <p:cNvGrpSpPr/>
          <p:nvPr/>
        </p:nvGrpSpPr>
        <p:grpSpPr>
          <a:xfrm>
            <a:off x="4842568" y="4154138"/>
            <a:ext cx="7465923" cy="1162141"/>
            <a:chOff x="4401878" y="2046087"/>
            <a:chExt cx="7743152" cy="1622146"/>
          </a:xfrm>
        </p:grpSpPr>
        <p:pic>
          <p:nvPicPr>
            <p:cNvPr id="127" name="Google Shape;127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01878" y="2318444"/>
              <a:ext cx="7622335" cy="13497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6"/>
            <p:cNvSpPr txBox="1"/>
            <p:nvPr/>
          </p:nvSpPr>
          <p:spPr>
            <a:xfrm>
              <a:off x="4670243" y="2046087"/>
              <a:ext cx="7474787" cy="1330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Nhân vật đó có năng khiếu gì nổi bật?</a:t>
              </a:r>
              <a:endParaRPr/>
            </a:p>
          </p:txBody>
        </p:sp>
      </p:grpSp>
      <p:grpSp>
        <p:nvGrpSpPr>
          <p:cNvPr id="129" name="Google Shape;129;p6"/>
          <p:cNvGrpSpPr/>
          <p:nvPr/>
        </p:nvGrpSpPr>
        <p:grpSpPr>
          <a:xfrm>
            <a:off x="4916996" y="5657065"/>
            <a:ext cx="7349433" cy="991781"/>
            <a:chOff x="4401878" y="2318444"/>
            <a:chExt cx="7622335" cy="1384354"/>
          </a:xfrm>
        </p:grpSpPr>
        <p:pic>
          <p:nvPicPr>
            <p:cNvPr id="130" name="Google Shape;130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01878" y="2318444"/>
              <a:ext cx="7622335" cy="13497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6"/>
            <p:cNvSpPr txBox="1"/>
            <p:nvPr/>
          </p:nvSpPr>
          <p:spPr>
            <a:xfrm>
              <a:off x="4802571" y="2328070"/>
              <a:ext cx="7144449" cy="1374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Em hãy nêu tình cảm, cảm xúc của mình về nhân vật đó</a:t>
              </a:r>
              <a:endPara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3199" y="2543840"/>
            <a:ext cx="7933269" cy="431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3268" y="859505"/>
            <a:ext cx="7011008" cy="2353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 txBox="1"/>
          <p:nvPr/>
        </p:nvSpPr>
        <p:spPr>
          <a:xfrm>
            <a:off x="2103123" y="2090057"/>
            <a:ext cx="851880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Kể với người thân những câu chuyện của tác giả mà em yêu thích.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1093" y="2176364"/>
            <a:ext cx="535272" cy="535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6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0269" y="357188"/>
            <a:ext cx="10317139" cy="66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3657601"/>
            <a:ext cx="6933180" cy="307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2224" y="1876495"/>
            <a:ext cx="11821169" cy="1871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9Slide - 2021">
      <a:dk1>
        <a:srgbClr val="000000"/>
      </a:dk1>
      <a:lt1>
        <a:srgbClr val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Màn hình rộng</PresentationFormat>
  <Paragraphs>12</Paragraphs>
  <Slides>9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Calibri</vt:lpstr>
      <vt:lpstr>Oi</vt:lpstr>
      <vt:lpstr>Arial</vt:lpstr>
      <vt:lpstr>1_Office Theme</vt:lpstr>
      <vt:lpstr>1_PPT定制1801380800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Thao Tran</dc:creator>
  <cp:lastModifiedBy>truong dao vy</cp:lastModifiedBy>
  <cp:revision>1</cp:revision>
  <dcterms:created xsi:type="dcterms:W3CDTF">2023-06-26T13:14:08Z</dcterms:created>
  <dcterms:modified xsi:type="dcterms:W3CDTF">2025-10-29T07:01:36Z</dcterms:modified>
</cp:coreProperties>
</file>