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74" r:id="rId4"/>
    <p:sldId id="275" r:id="rId5"/>
    <p:sldId id="276" r:id="rId6"/>
    <p:sldId id="277" r:id="rId7"/>
    <p:sldId id="264" r:id="rId8"/>
    <p:sldId id="259" r:id="rId9"/>
    <p:sldId id="257" r:id="rId10"/>
    <p:sldId id="267" r:id="rId11"/>
    <p:sldId id="258" r:id="rId12"/>
    <p:sldId id="265" r:id="rId13"/>
    <p:sldId id="279" r:id="rId14"/>
    <p:sldId id="280" r:id="rId15"/>
    <p:sldId id="260" r:id="rId16"/>
    <p:sldId id="281" r:id="rId17"/>
    <p:sldId id="282" r:id="rId18"/>
    <p:sldId id="268" r:id="rId19"/>
    <p:sldId id="269" r:id="rId20"/>
    <p:sldId id="283" r:id="rId21"/>
    <p:sldId id="270" r:id="rId22"/>
    <p:sldId id="261" r:id="rId23"/>
    <p:sldId id="284" r:id="rId24"/>
    <p:sldId id="266" r:id="rId25"/>
    <p:sldId id="271" r:id="rId26"/>
  </p:sldIdLst>
  <p:sldSz cx="18288000" cy="10287000"/>
  <p:notesSz cx="6858000" cy="9144000"/>
  <p:embeddedFontLst>
    <p:embeddedFont>
      <p:font typeface="Cambria Math" panose="02040503050406030204" pitchFamily="18"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1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6" Type="http://schemas.openxmlformats.org/officeDocument/2006/relationships/image" Target="../media/image36.svg"/><Relationship Id="rId25"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 Id="rId24" Type="http://schemas.openxmlformats.org/officeDocument/2006/relationships/image" Target="../media/image45.png"/><Relationship Id="rId5" Type="http://schemas.openxmlformats.org/officeDocument/2006/relationships/image" Target="../media/image44.png"/><Relationship Id="rId23" Type="http://schemas.openxmlformats.org/officeDocument/2006/relationships/image" Target="NULL"/><Relationship Id="rId31" Type="http://schemas.openxmlformats.org/officeDocument/2006/relationships/image" Target="../media/image142.svg"/><Relationship Id="rId4" Type="http://schemas.openxmlformats.org/officeDocument/2006/relationships/image" Target="../media/image30.svg"/><Relationship Id="rId27"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50.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13" Type="http://schemas.openxmlformats.org/officeDocument/2006/relationships/image" Target="../media/image52.jpg"/><Relationship Id="rId3" Type="http://schemas.openxmlformats.org/officeDocument/2006/relationships/image" Target="../media/image6.svg"/><Relationship Id="rId12"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54.png"/><Relationship Id="rId4" Type="http://schemas.openxmlformats.org/officeDocument/2006/relationships/image" Target="../media/image7.pn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2.jp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38.svg"/><Relationship Id="rId7"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30.sv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12"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66.png"/><Relationship Id="rId10" Type="http://schemas.openxmlformats.org/officeDocument/2006/relationships/image" Target="../media/image65.png"/><Relationship Id="rId9" Type="http://schemas.openxmlformats.org/officeDocument/2006/relationships/image" Target="../media/image30.svg"/></Relationships>
</file>

<file path=ppt/slides/_rels/slide17.xml.rels><?xml version="1.0" encoding="UTF-8" standalone="yes"?>
<Relationships xmlns="http://schemas.openxmlformats.org/package/2006/relationships"><Relationship Id="rId13" Type="http://schemas.openxmlformats.org/officeDocument/2006/relationships/image" Target="../media/image68.jpg"/><Relationship Id="rId3" Type="http://schemas.openxmlformats.org/officeDocument/2006/relationships/image" Target="../media/image6.svg"/><Relationship Id="rId12" Type="http://schemas.openxmlformats.org/officeDocument/2006/relationships/image" Target="../media/image67.png"/><Relationship Id="rId2"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65.png"/><Relationship Id="rId10" Type="http://schemas.openxmlformats.org/officeDocument/2006/relationships/image" Target="../media/image3.png"/><Relationship Id="rId9" Type="http://schemas.openxmlformats.org/officeDocument/2006/relationships/image" Target="../media/image30.svg"/></Relationships>
</file>

<file path=ppt/slides/_rels/slide18.xml.rels><?xml version="1.0" encoding="UTF-8" standalone="yes"?>
<Relationships xmlns="http://schemas.openxmlformats.org/package/2006/relationships"><Relationship Id="rId7" Type="http://schemas.openxmlformats.org/officeDocument/2006/relationships/image" Target="../media/image69.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4.svg"/></Relationships>
</file>

<file path=ppt/slides/_rels/slide19.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56.svg"/><Relationship Id="rId7" Type="http://schemas.openxmlformats.org/officeDocument/2006/relationships/image" Target="../media/image72.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9.png"/><Relationship Id="rId12" Type="http://schemas.openxmlformats.org/officeDocument/2006/relationships/image" Target="../media/image3.svg"/><Relationship Id="rId17"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48.svg"/><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slideLayout" Target="../slideLayouts/slideLayout7.xml"/><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54.svg"/><Relationship Id="rId4" Type="http://schemas.openxmlformats.org/officeDocument/2006/relationships/audio" Target="../media/media2.mp3"/><Relationship Id="rId9" Type="http://schemas.openxmlformats.org/officeDocument/2006/relationships/image" Target="../media/image11.png"/><Relationship Id="rId1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12.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8.jpg"/><Relationship Id="rId5" Type="http://schemas.openxmlformats.org/officeDocument/2006/relationships/image" Target="../media/image60.sv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82.png"/><Relationship Id="rId5" Type="http://schemas.openxmlformats.org/officeDocument/2006/relationships/image" Target="../media/image36.svg"/><Relationship Id="rId10" Type="http://schemas.openxmlformats.org/officeDocument/2006/relationships/image" Target="../media/image81.jpg"/><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26" Type="http://schemas.openxmlformats.org/officeDocument/2006/relationships/image" Target="../media/image84.png"/><Relationship Id="rId3" Type="http://schemas.openxmlformats.org/officeDocument/2006/relationships/image" Target="../media/image44.png"/><Relationship Id="rId55" Type="http://schemas.openxmlformats.org/officeDocument/2006/relationships/image" Target="../media/image154.svg"/><Relationship Id="rId25" Type="http://schemas.openxmlformats.org/officeDocument/2006/relationships/image" Target="../media/image62.svg"/><Relationship Id="rId2" Type="http://schemas.openxmlformats.org/officeDocument/2006/relationships/image" Target="../media/image81.jpg"/><Relationship Id="rId1" Type="http://schemas.openxmlformats.org/officeDocument/2006/relationships/slideLayout" Target="../slideLayouts/slideLayout7.xml"/><Relationship Id="rId24" Type="http://schemas.openxmlformats.org/officeDocument/2006/relationships/image" Target="../media/image83.png"/><Relationship Id="rId23"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48.svg"/><Relationship Id="rId7" Type="http://schemas.openxmlformats.org/officeDocument/2006/relationships/image" Target="../media/image1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8.svg"/><Relationship Id="rId4" Type="http://schemas.openxmlformats.org/officeDocument/2006/relationships/image" Target="../media/image85.png"/><Relationship Id="rId9"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22.sv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64.sv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svg"/><Relationship Id="rId18"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14.svg"/><Relationship Id="rId2" Type="http://schemas.openxmlformats.org/officeDocument/2006/relationships/audio" Target="../media/media1.mp3"/><Relationship Id="rId16" Type="http://schemas.openxmlformats.org/officeDocument/2006/relationships/image" Target="../media/image7.png"/><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22.png"/><Relationship Id="rId19" Type="http://schemas.openxmlformats.org/officeDocument/2006/relationships/image" Target="../media/image58.svg"/><Relationship Id="rId4" Type="http://schemas.openxmlformats.org/officeDocument/2006/relationships/audio" Target="../media/media2.mp3"/><Relationship Id="rId9" Type="http://schemas.openxmlformats.org/officeDocument/2006/relationships/image" Target="../media/image2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26.png"/><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audio" Target="../media/media1.mp3"/><Relationship Id="rId16" Type="http://schemas.openxmlformats.org/officeDocument/2006/relationships/image" Target="../media/image28.png"/><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image" Target="../media/image3.svg"/><Relationship Id="rId5" Type="http://schemas.openxmlformats.org/officeDocument/2006/relationships/slideLayout" Target="../slideLayouts/slideLayout7.xml"/><Relationship Id="rId15" Type="http://schemas.openxmlformats.org/officeDocument/2006/relationships/image" Target="../media/image48.svg"/><Relationship Id="rId10" Type="http://schemas.openxmlformats.org/officeDocument/2006/relationships/image" Target="../media/image13.png"/><Relationship Id="rId19" Type="http://schemas.openxmlformats.org/officeDocument/2006/relationships/image" Target="../media/image54.svg"/><Relationship Id="rId4" Type="http://schemas.openxmlformats.org/officeDocument/2006/relationships/audio" Target="../media/media2.mp3"/><Relationship Id="rId9" Type="http://schemas.openxmlformats.org/officeDocument/2006/relationships/image" Target="../media/image12.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30.png"/><Relationship Id="rId12"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10.svg"/><Relationship Id="rId1" Type="http://schemas.microsoft.com/office/2007/relationships/media" Target="../media/media1.mp3"/><Relationship Id="rId6" Type="http://schemas.openxmlformats.org/officeDocument/2006/relationships/image" Target="../media/image29.png"/><Relationship Id="rId11" Type="http://schemas.openxmlformats.org/officeDocument/2006/relationships/image" Target="../media/image14.png"/><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image" Target="../media/image3.sv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2.png"/><Relationship Id="rId12" Type="http://schemas.openxmlformats.org/officeDocument/2006/relationships/image" Target="../media/image4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33.png"/><Relationship Id="rId5" Type="http://schemas.openxmlformats.org/officeDocument/2006/relationships/slideLayout" Target="../slideLayouts/slideLayout7.xml"/><Relationship Id="rId15" Type="http://schemas.openxmlformats.org/officeDocument/2006/relationships/image" Target="../media/image42.svg"/><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sv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6.svg"/><Relationship Id="rId10" Type="http://schemas.openxmlformats.org/officeDocument/2006/relationships/image" Target="../media/image40.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7245759"/>
            <a:chOff x="0" y="0"/>
            <a:chExt cx="8732589" cy="3898453"/>
          </a:xfrm>
        </p:grpSpPr>
        <p:sp>
          <p:nvSpPr>
            <p:cNvPr id="3" name="Freeform 3"/>
            <p:cNvSpPr/>
            <p:nvPr/>
          </p:nvSpPr>
          <p:spPr>
            <a:xfrm>
              <a:off x="0" y="0"/>
              <a:ext cx="8732589" cy="3898454"/>
            </a:xfrm>
            <a:custGeom>
              <a:avLst/>
              <a:gdLst/>
              <a:ahLst/>
              <a:cxnLst/>
              <a:rect l="l" t="t" r="r" b="b"/>
              <a:pathLst>
                <a:path w="8732589" h="3898454">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sp>
        <p:nvSpPr>
          <p:cNvPr id="5" name="TextBox 5"/>
          <p:cNvSpPr txBox="1"/>
          <p:nvPr/>
        </p:nvSpPr>
        <p:spPr>
          <a:xfrm>
            <a:off x="1817627" y="2347355"/>
            <a:ext cx="14652743" cy="3693319"/>
          </a:xfrm>
          <a:prstGeom prst="rect">
            <a:avLst/>
          </a:prstGeom>
        </p:spPr>
        <p:txBody>
          <a:bodyPr wrap="square" lIns="0" tIns="0" rIns="0" bIns="0" rtlCol="0" anchor="t">
            <a:spAutoFit/>
          </a:bodyPr>
          <a:lstStyle/>
          <a:p>
            <a:pPr algn="ctr">
              <a:lnSpc>
                <a:spcPct val="150000"/>
              </a:lnSpc>
            </a:pPr>
            <a:r>
              <a:rPr lang="en-US" sz="8000" b="1" dirty="0" smtClean="0">
                <a:solidFill>
                  <a:srgbClr val="1C4F59"/>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rgbClr val="1C4F59"/>
                </a:solidFill>
                <a:latin typeface="Arial" panose="020B0604020202020204" pitchFamily="34" charset="0"/>
                <a:cs typeface="Arial" panose="020B0604020202020204" pitchFamily="34" charset="0"/>
              </a:rPr>
              <a:t>ĐẾN VỚI TIẾT HỌC HÔM NAY!</a:t>
            </a:r>
            <a:endParaRPr lang="en-US" sz="8000" b="1" dirty="0">
              <a:solidFill>
                <a:srgbClr val="1C4F59"/>
              </a:solidFill>
              <a:latin typeface="Arial" panose="020B0604020202020204" pitchFamily="34" charset="0"/>
              <a:cs typeface="Arial" panose="020B0604020202020204" pitchFamily="34" charset="0"/>
            </a:endParaRPr>
          </a:p>
        </p:txBody>
      </p:sp>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02374" y="6679877"/>
            <a:ext cx="5283251" cy="318916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13044">
            <a:off x="793109" y="6292883"/>
            <a:ext cx="3626896" cy="287513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3684" y="1265158"/>
            <a:ext cx="3149468" cy="324383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48435">
            <a:off x="15996545" y="1346681"/>
            <a:ext cx="3652766" cy="24174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66238" y="-809340"/>
            <a:ext cx="2493303" cy="2839165"/>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46248" y="-1554296"/>
            <a:ext cx="3057724" cy="310859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445633" y="6749961"/>
            <a:ext cx="3169477" cy="2812191"/>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16" name="Freeform 8"/>
          <p:cNvSpPr/>
          <p:nvPr/>
        </p:nvSpPr>
        <p:spPr>
          <a:xfrm>
            <a:off x="1028700" y="2829559"/>
            <a:ext cx="16230600" cy="6288371"/>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chemeClr val="accent5">
              <a:lumMod val="40000"/>
              <a:lumOff val="60000"/>
            </a:schemeClr>
          </a:solidFill>
        </p:spPr>
      </p:sp>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77776">
            <a:off x="13863521" y="341149"/>
            <a:ext cx="1533802" cy="1814174"/>
          </a:xfrm>
          <a:prstGeom prst="rect">
            <a:avLst/>
          </a:prstGeom>
        </p:spPr>
      </p:pic>
      <p:grpSp>
        <p:nvGrpSpPr>
          <p:cNvPr id="11" name="Group 10"/>
          <p:cNvGrpSpPr/>
          <p:nvPr/>
        </p:nvGrpSpPr>
        <p:grpSpPr>
          <a:xfrm>
            <a:off x="1951184" y="389838"/>
            <a:ext cx="3790580" cy="2514600"/>
            <a:chOff x="847136" y="1028699"/>
            <a:chExt cx="3790580" cy="3128289"/>
          </a:xfrm>
        </p:grpSpPr>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47136" y="1028699"/>
              <a:ext cx="3790580" cy="3128289"/>
            </a:xfrm>
            <a:prstGeom prst="rect">
              <a:avLst/>
            </a:prstGeom>
          </p:spPr>
        </p:pic>
        <p:sp>
          <p:nvSpPr>
            <p:cNvPr id="13" name="TextBox 12"/>
            <p:cNvSpPr txBox="1"/>
            <p:nvPr/>
          </p:nvSpPr>
          <p:spPr>
            <a:xfrm>
              <a:off x="1780593" y="2095500"/>
              <a:ext cx="2170163"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Ghi</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nhớ</a:t>
              </a:r>
              <a:endParaRPr lang="en-US" sz="4000" b="1" dirty="0">
                <a:solidFill>
                  <a:srgbClr val="C00000"/>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4" name="Rectangle 13"/>
              <p:cNvSpPr/>
              <p:nvPr/>
            </p:nvSpPr>
            <p:spPr>
              <a:xfrm>
                <a:off x="1478788" y="2979317"/>
                <a:ext cx="16081502" cy="5839547"/>
              </a:xfrm>
              <a:prstGeom prst="rect">
                <a:avLst/>
              </a:prstGeom>
            </p:spPr>
            <p:txBody>
              <a:bodyPr wrap="square">
                <a:spAutoFit/>
              </a:bodyPr>
              <a:lstStyle/>
              <a:p>
                <a:pPr>
                  <a:lnSpc>
                    <a:spcPct val="150000"/>
                  </a:lnSpc>
                  <a:spcBef>
                    <a:spcPts val="600"/>
                  </a:spcBef>
                  <a:spcAft>
                    <a:spcPts val="800"/>
                  </a:spcAft>
                </a:pPr>
                <a:r>
                  <a:rPr lang="fr-FR" sz="4000" b="1" dirty="0" err="1">
                    <a:latin typeface="Arial" panose="020B0604020202020204" pitchFamily="34" charset="0"/>
                    <a:ea typeface="Calibri" panose="020F0502020204030204" pitchFamily="34" charset="0"/>
                    <a:cs typeface="Arial" panose="020B0604020202020204" pitchFamily="34" charset="0"/>
                  </a:rPr>
                  <a:t>Định</a:t>
                </a:r>
                <a:r>
                  <a:rPr lang="fr-FR" sz="4000" b="1" dirty="0">
                    <a:latin typeface="Arial" panose="020B0604020202020204" pitchFamily="34" charset="0"/>
                    <a:ea typeface="Calibri" panose="020F0502020204030204" pitchFamily="34" charset="0"/>
                    <a:cs typeface="Arial" panose="020B0604020202020204" pitchFamily="34" charset="0"/>
                  </a:rPr>
                  <a:t> </a:t>
                </a:r>
                <a:r>
                  <a:rPr lang="fr-FR" sz="4000" b="1" dirty="0" err="1">
                    <a:latin typeface="Arial" panose="020B0604020202020204" pitchFamily="34" charset="0"/>
                    <a:ea typeface="Calibri" panose="020F0502020204030204" pitchFamily="34" charset="0"/>
                    <a:cs typeface="Arial" panose="020B0604020202020204" pitchFamily="34" charset="0"/>
                  </a:rPr>
                  <a:t>nghĩa</a:t>
                </a:r>
                <a:r>
                  <a:rPr lang="fr-FR" sz="4000" b="1"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r>
                      <a:rPr lang="fr-FR" sz="40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r>
                      <a:rPr lang="fr-FR" sz="40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r>
                      <a:rPr lang="fr-FR"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r>
                        <a:rPr lang="fr-FR"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num>
                        <m:den>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den>
                      </m:f>
                      <m:r>
                        <a:rPr lang="fr-FR"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fr-FR"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r>
                        <a:rPr lang="fr-FR" sz="40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0">
                          <a:effectLst/>
                          <a:latin typeface="Cambria Math" panose="02040503050406030204" pitchFamily="18" charset="0"/>
                          <a:ea typeface="Calibri" panose="020F0502020204030204" pitchFamily="34" charset="0"/>
                          <a:cs typeface="Times New Roman" panose="02020603050405020304" pitchFamily="18" charset="0"/>
                        </a:rPr>
                        <m:t>)</m:t>
                      </m:r>
                    </m:oMath>
                    <m:oMath xmlns:m="http://schemas.openxmlformats.org/officeDocument/2006/math">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r>
                        <a:rPr lang="fr-FR"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num>
                        <m:den>
                          <m:sSub>
                            <m:sSub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b>
                          </m:sSub>
                        </m:den>
                      </m:f>
                      <m:r>
                        <a:rPr lang="fr-FR"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fr-FR"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r>
                        <a:rPr lang="fr-FR" sz="4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α</m:t>
                      </m:r>
                      <m:r>
                        <a:rPr lang="fr-FR" sz="4000" i="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fr-FR" sz="4000" b="1" dirty="0">
                    <a:effectLst/>
                    <a:latin typeface="Arial" panose="020B0604020202020204" pitchFamily="34" charset="0"/>
                    <a:ea typeface="Calibri" panose="020F0502020204030204" pitchFamily="34" charset="0"/>
                    <a:cs typeface="Arial" panose="020B0604020202020204" pitchFamily="34" charset="0"/>
                  </a:rPr>
                  <a:t>Hai </a:t>
                </a:r>
                <a:r>
                  <a:rPr lang="fr-FR" sz="4000" b="1" dirty="0" err="1">
                    <a:effectLst/>
                    <a:latin typeface="Arial" panose="020B0604020202020204" pitchFamily="34" charset="0"/>
                    <a:ea typeface="Calibri" panose="020F0502020204030204" pitchFamily="34" charset="0"/>
                    <a:cs typeface="Arial" panose="020B0604020202020204" pitchFamily="34" charset="0"/>
                  </a:rPr>
                  <a:t>góc</a:t>
                </a:r>
                <a:r>
                  <a:rPr lang="fr-FR" sz="4000" b="1" dirty="0">
                    <a:effectLst/>
                    <a:latin typeface="Arial" panose="020B0604020202020204" pitchFamily="34" charset="0"/>
                    <a:ea typeface="Calibri" panose="020F0502020204030204" pitchFamily="34" charset="0"/>
                    <a:cs typeface="Arial" panose="020B0604020202020204" pitchFamily="34" charset="0"/>
                  </a:rPr>
                  <a:t> </a:t>
                </a:r>
                <a:r>
                  <a:rPr lang="fr-FR" sz="4000" b="1" dirty="0" err="1">
                    <a:effectLst/>
                    <a:latin typeface="Arial" panose="020B0604020202020204" pitchFamily="34" charset="0"/>
                    <a:ea typeface="Calibri" panose="020F0502020204030204" pitchFamily="34" charset="0"/>
                    <a:cs typeface="Arial" panose="020B0604020202020204" pitchFamily="34" charset="0"/>
                  </a:rPr>
                  <a:t>bù</a:t>
                </a:r>
                <a:r>
                  <a:rPr lang="fr-FR" sz="4000" b="1" dirty="0">
                    <a:effectLst/>
                    <a:latin typeface="Arial" panose="020B0604020202020204" pitchFamily="34" charset="0"/>
                    <a:ea typeface="Calibri" panose="020F0502020204030204" pitchFamily="34" charset="0"/>
                    <a:cs typeface="Arial" panose="020B0604020202020204" pitchFamily="34" charset="0"/>
                  </a:rPr>
                  <a:t> </a:t>
                </a:r>
                <a:r>
                  <a:rPr lang="fr-FR" sz="4000" b="1" dirty="0" err="1">
                    <a:effectLst/>
                    <a:latin typeface="Arial" panose="020B0604020202020204" pitchFamily="34" charset="0"/>
                    <a:ea typeface="Calibri" panose="020F0502020204030204" pitchFamily="34" charset="0"/>
                    <a:cs typeface="Arial" panose="020B0604020202020204" pitchFamily="34" charset="0"/>
                  </a:rPr>
                  <a:t>nhau</a:t>
                </a:r>
                <a:r>
                  <a:rPr lang="fr-FR" sz="4000" dirty="0">
                    <a:effectLst/>
                    <a:latin typeface="Arial" panose="020B0604020202020204" pitchFamily="34" charset="0"/>
                    <a:ea typeface="Calibri" panose="020F0502020204030204" pitchFamily="34" charset="0"/>
                    <a:cs typeface="Arial" panose="020B0604020202020204" pitchFamily="34" charset="0"/>
                  </a:rPr>
                  <a:t>: sin </a:t>
                </a:r>
                <a:r>
                  <a:rPr lang="fr-FR" sz="4000" dirty="0" err="1">
                    <a:effectLst/>
                    <a:latin typeface="Arial" panose="020B0604020202020204" pitchFamily="34" charset="0"/>
                    <a:ea typeface="Calibri" panose="020F0502020204030204" pitchFamily="34" charset="0"/>
                    <a:cs typeface="Arial" panose="020B0604020202020204" pitchFamily="34" charset="0"/>
                  </a:rPr>
                  <a:t>bằng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nhau</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còn</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côsin</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tang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cô</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tang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đối</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nhau</a:t>
                </a:r>
                <a:r>
                  <a:rPr lang="fr-F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478788" y="2979317"/>
                <a:ext cx="16081502" cy="5839547"/>
              </a:xfrm>
              <a:prstGeom prst="rect">
                <a:avLst/>
              </a:prstGeom>
              <a:blipFill rotWithShape="0">
                <a:blip r:embed="rId24"/>
                <a:stretch>
                  <a:fillRect l="-1365" b="-1566"/>
                </a:stretch>
              </a:blipFill>
            </p:spPr>
            <p:txBody>
              <a:bodyPr/>
              <a:lstStyle/>
              <a:p>
                <a:r>
                  <a:rPr lang="en-US">
                    <a:noFill/>
                  </a:rPr>
                  <a:t> </a:t>
                </a:r>
              </a:p>
            </p:txBody>
          </p:sp>
        </mc:Fallback>
      </mc:AlternateContent>
      <p:pic>
        <p:nvPicPr>
          <p:cNvPr id="15" name="Picture 19"/>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4830815" y="958524"/>
            <a:ext cx="3030465" cy="3069532"/>
          </a:xfrm>
          <a:prstGeom prst="rect">
            <a:avLst/>
          </a:prstGeom>
        </p:spPr>
      </p:pic>
      <p:pic>
        <p:nvPicPr>
          <p:cNvPr id="17"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21455" y="6643049"/>
            <a:ext cx="1814489" cy="32507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7" name="Group 7"/>
          <p:cNvGrpSpPr/>
          <p:nvPr/>
        </p:nvGrpSpPr>
        <p:grpSpPr>
          <a:xfrm>
            <a:off x="1028700" y="1028700"/>
            <a:ext cx="16230600" cy="7848600"/>
            <a:chOff x="0" y="0"/>
            <a:chExt cx="8732589" cy="2870189"/>
          </a:xfrm>
        </p:grpSpPr>
        <p:sp>
          <p:nvSpPr>
            <p:cNvPr id="8"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mc:AlternateContent xmlns:mc="http://schemas.openxmlformats.org/markup-compatibility/2006">
        <mc:Choice xmlns:a14="http://schemas.microsoft.com/office/drawing/2010/main" Requires="a14">
          <p:sp>
            <p:nvSpPr>
              <p:cNvPr id="14" name="Rectangle 13"/>
              <p:cNvSpPr/>
              <p:nvPr/>
            </p:nvSpPr>
            <p:spPr>
              <a:xfrm>
                <a:off x="1600200" y="1720031"/>
                <a:ext cx="6096000" cy="6465937"/>
              </a:xfrm>
              <a:prstGeom prst="rect">
                <a:avLst/>
              </a:prstGeom>
            </p:spPr>
            <p:txBody>
              <a:bodyPr wrap="square">
                <a:spAutoFit/>
              </a:bodyPr>
              <a:lstStyle/>
              <a:p>
                <a:pPr algn="just">
                  <a:lnSpc>
                    <a:spcPct val="150000"/>
                  </a:lnSpc>
                  <a:spcAft>
                    <a:spcPts val="800"/>
                  </a:spcAft>
                  <a:tabLst>
                    <a:tab pos="2399665" algn="l"/>
                  </a:tabLst>
                </a:pPr>
                <a:r>
                  <a:rPr lang="fr-FR" sz="4000" b="1" dirty="0" err="1">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Định</a:t>
                </a:r>
                <a:r>
                  <a:rPr lang="fr-FR" sz="4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lí</a:t>
                </a:r>
                <a:r>
                  <a:rPr lang="fr-FR" sz="4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côsin</a:t>
                </a:r>
                <a:r>
                  <a:rPr lang="fr-FR" sz="4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r>
                  <a:rPr lang="fr-FR" sz="40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endParaRPr lang="fr-FR" sz="4000" dirty="0" smtClean="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2399665" algn="l"/>
                  </a:tabLst>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a</a:t>
                </a:r>
                <a:r>
                  <a:rPr lang="en-US" sz="4000" baseline="30000" dirty="0" smtClean="0">
                    <a:effectLst/>
                    <a:latin typeface="Arial" panose="020B0604020202020204" pitchFamily="34" charset="0"/>
                    <a:ea typeface="Times New Roman" panose="02020603050405020304" pitchFamily="18" charset="0"/>
                    <a:cs typeface="Arial" panose="020B0604020202020204" pitchFamily="34" charset="0"/>
                  </a:rPr>
                  <a:t>2</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Times New Roman" panose="02020603050405020304" pitchFamily="18" charset="0"/>
                    <a:cs typeface="Arial" panose="020B0604020202020204" pitchFamily="34" charset="0"/>
                  </a:rPr>
                  <a:t>= b</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c</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- 2bc </a:t>
                </a:r>
                <a:r>
                  <a:rPr lang="en-US" sz="4000" dirty="0" err="1">
                    <a:effectLst/>
                    <a:latin typeface="Arial" panose="020B0604020202020204" pitchFamily="34" charset="0"/>
                    <a:ea typeface="Times New Roman" panose="02020603050405020304" pitchFamily="18" charset="0"/>
                    <a:cs typeface="Arial" panose="020B0604020202020204" pitchFamily="34" charset="0"/>
                  </a:rPr>
                  <a:t>cosA</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2399665"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b</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c</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a</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 </a:t>
                </a:r>
                <a:r>
                  <a:rPr lang="en-US" sz="4000" dirty="0">
                    <a:effectLst/>
                    <a:latin typeface="Arial" panose="020B0604020202020204" pitchFamily="34" charset="0"/>
                    <a:ea typeface="Times New Roman" panose="02020603050405020304" pitchFamily="18" charset="0"/>
                    <a:cs typeface="Arial" panose="020B0604020202020204" pitchFamily="34" charset="0"/>
                  </a:rPr>
                  <a:t> - 2ca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cosB</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a</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b</a:t>
                </a:r>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- 2ab </a:t>
                </a:r>
                <a:r>
                  <a:rPr lang="en-US" sz="4000" dirty="0" err="1">
                    <a:effectLst/>
                    <a:latin typeface="Arial" panose="020B0604020202020204" pitchFamily="34" charset="0"/>
                    <a:ea typeface="Times New Roman" panose="02020603050405020304" pitchFamily="18" charset="0"/>
                    <a:cs typeface="Arial" panose="020B0604020202020204" pitchFamily="34" charset="0"/>
                  </a:rPr>
                  <a:t>cosC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800"/>
                  </a:spcAft>
                </a:pPr>
                <a:r>
                  <a:rPr lang="en-US" sz="4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Định</a:t>
                </a:r>
                <a:r>
                  <a:rPr lang="en-US" sz="4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lí</a:t>
                </a:r>
                <a:r>
                  <a:rPr lang="en-US" sz="4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sin</a:t>
                </a:r>
                <a:r>
                  <a:rPr lang="en-US" sz="4000" b="1"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30000"/>
                  </a:lnSpc>
                  <a:spcAft>
                    <a:spcPts val="800"/>
                  </a:spcAft>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sinA</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b</m:t>
                        </m:r>
                      </m:num>
                      <m:den>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sinB</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c</m:t>
                        </m:r>
                      </m:num>
                      <m:den>
                        <m:r>
                          <m:rPr>
                            <m:sty m:val="p"/>
                          </m:rPr>
                          <a:rPr lang="nl-NL" sz="4400" i="0">
                            <a:effectLst/>
                            <a:latin typeface="Cambria Math" panose="02040503050406030204" pitchFamily="18" charset="0"/>
                            <a:ea typeface="Times New Roman" panose="02020603050405020304" pitchFamily="18" charset="0"/>
                            <a:cs typeface="Times New Roman" panose="02020603050405020304" pitchFamily="18" charset="0"/>
                          </a:rPr>
                          <m:t>sinC</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 2R</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600200" y="1720031"/>
                <a:ext cx="6096000" cy="6465937"/>
              </a:xfrm>
              <a:prstGeom prst="rect">
                <a:avLst/>
              </a:prstGeom>
              <a:blipFill rotWithShape="0">
                <a:blip r:embed="rId2"/>
                <a:stretch>
                  <a:fillRect l="-3600"/>
                </a:stretch>
              </a:blipFill>
            </p:spPr>
            <p:txBody>
              <a:bodyPr/>
              <a:lstStyle/>
              <a:p>
                <a:r>
                  <a:rPr lang="en-US">
                    <a:noFill/>
                  </a:rPr>
                  <a:t> </a:t>
                </a:r>
              </a:p>
            </p:txBody>
          </p:sp>
        </mc:Fallback>
      </mc:AlternateContent>
      <p:grpSp>
        <p:nvGrpSpPr>
          <p:cNvPr id="24" name="Group 23"/>
          <p:cNvGrpSpPr/>
          <p:nvPr/>
        </p:nvGrpSpPr>
        <p:grpSpPr>
          <a:xfrm>
            <a:off x="8298180" y="1800500"/>
            <a:ext cx="8996680" cy="6511719"/>
            <a:chOff x="8298180" y="1800500"/>
            <a:chExt cx="8996680" cy="6511719"/>
          </a:xfrm>
        </p:grpSpPr>
        <p:sp>
          <p:nvSpPr>
            <p:cNvPr id="16" name="Rectangle 15"/>
            <p:cNvSpPr/>
            <p:nvPr/>
          </p:nvSpPr>
          <p:spPr>
            <a:xfrm>
              <a:off x="8577580" y="1800500"/>
              <a:ext cx="8717280" cy="901593"/>
            </a:xfrm>
            <a:prstGeom prst="rect">
              <a:avLst/>
            </a:prstGeom>
          </p:spPr>
          <p:txBody>
            <a:bodyPr wrap="square">
              <a:spAutoFit/>
            </a:bodyPr>
            <a:lstStyle/>
            <a:p>
              <a:pPr>
                <a:lnSpc>
                  <a:spcPct val="150000"/>
                </a:lnSpc>
                <a:spcBef>
                  <a:spcPts val="600"/>
                </a:spcBef>
                <a:spcAft>
                  <a:spcPts val="800"/>
                </a:spcAft>
              </a:pPr>
              <a:r>
                <a:rPr lang="fr-FR" sz="40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Công</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thức</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tính</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diện</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tích</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tam</a:t>
              </a:r>
              <a:r>
                <a:rPr lang="fr-FR"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giác</a:t>
              </a:r>
              <a:r>
                <a:rPr lang="fr-FR" sz="40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t>
              </a:r>
              <a:r>
                <a:rPr lang="fr-FR"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a:t>
              </a:r>
              <a:endParaRPr lang="fr-FR" sz="4000" dirty="0" smtClean="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Rectangle 16"/>
                <p:cNvSpPr/>
                <p:nvPr/>
              </p:nvSpPr>
              <p:spPr>
                <a:xfrm>
                  <a:off x="8298180" y="2702093"/>
                  <a:ext cx="7034530" cy="561012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sSub>
                          <m:sSub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e>
                          <m:sub>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sub>
                        </m:sSub>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ab</m:t>
                        </m:r>
                        <m:func>
                          <m:func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C</m:t>
                            </m:r>
                          </m:e>
                        </m:func>
                      </m:oMath>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abc</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R</m:t>
                            </m:r>
                          </m:den>
                        </m:f>
                      </m:oMath>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pr</m:t>
                        </m:r>
                      </m:oMath>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c</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rad>
                      </m:oMath>
                    </m:oMathPara>
                  </a14:m>
                  <a:endParaRPr lang="en-US" dirty="0"/>
                </a:p>
              </p:txBody>
            </p:sp>
          </mc:Choice>
          <mc:Fallback>
            <p:sp>
              <p:nvSpPr>
                <p:cNvPr id="17" name="Rectangle 16"/>
                <p:cNvSpPr>
                  <a:spLocks noRot="1" noChangeAspect="1" noMove="1" noResize="1" noEditPoints="1" noAdjustHandles="1" noChangeArrowheads="1" noChangeShapeType="1" noTextEdit="1"/>
                </p:cNvSpPr>
                <p:nvPr/>
              </p:nvSpPr>
              <p:spPr>
                <a:xfrm>
                  <a:off x="8298180" y="2702093"/>
                  <a:ext cx="7034530" cy="5610126"/>
                </a:xfrm>
                <a:prstGeom prst="rect">
                  <a:avLst/>
                </a:prstGeom>
                <a:blipFill rotWithShape="0">
                  <a:blip r:embed="rId3"/>
                  <a:stretch>
                    <a:fillRect/>
                  </a:stretch>
                </a:blipFill>
              </p:spPr>
              <p:txBody>
                <a:bodyPr/>
                <a:lstStyle/>
                <a:p>
                  <a:r>
                    <a:rPr lang="en-US">
                      <a:noFill/>
                    </a:rPr>
                    <a:t> </a:t>
                  </a:r>
                </a:p>
              </p:txBody>
            </p:sp>
          </mc:Fallback>
        </mc:AlternateContent>
      </p:gr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6580" y="2927115"/>
            <a:ext cx="2758850" cy="7331945"/>
          </a:xfrm>
          <a:prstGeom prst="rect">
            <a:avLst/>
          </a:prstGeom>
        </p:spPr>
      </p:pic>
      <p:pic>
        <p:nvPicPr>
          <p:cNvPr id="23"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6174955" y="136172"/>
            <a:ext cx="1509181" cy="178505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990600" y="2171700"/>
            <a:ext cx="16230600" cy="7476333"/>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94314">
            <a:off x="15725110" y="496600"/>
            <a:ext cx="2445377" cy="2518646"/>
          </a:xfrm>
          <a:prstGeom prst="rect">
            <a:avLst/>
          </a:prstGeom>
        </p:spPr>
      </p:pic>
      <p:grpSp>
        <p:nvGrpSpPr>
          <p:cNvPr id="13" name="Group 13"/>
          <p:cNvGrpSpPr/>
          <p:nvPr/>
        </p:nvGrpSpPr>
        <p:grpSpPr>
          <a:xfrm>
            <a:off x="0" y="9564192"/>
            <a:ext cx="18288000" cy="722807"/>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6"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16721" y="8287871"/>
            <a:ext cx="2133880" cy="1893333"/>
          </a:xfrm>
          <a:prstGeom prst="rect">
            <a:avLst/>
          </a:prstGeom>
        </p:spPr>
      </p:pic>
      <p:sp>
        <p:nvSpPr>
          <p:cNvPr id="17" name="TextBox 16"/>
          <p:cNvSpPr txBox="1"/>
          <p:nvPr/>
        </p:nvSpPr>
        <p:spPr>
          <a:xfrm>
            <a:off x="5067300" y="873768"/>
            <a:ext cx="8077200" cy="1015663"/>
          </a:xfrm>
          <a:prstGeom prst="rect">
            <a:avLst/>
          </a:prstGeom>
          <a:noFill/>
        </p:spPr>
        <p:txBody>
          <a:bodyPr wrap="square" rtlCol="0">
            <a:spAutoFit/>
          </a:bodyPr>
          <a:lstStyle/>
          <a:p>
            <a:pPr algn="ctr"/>
            <a:r>
              <a:rPr lang="en-US" sz="60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1981200" y="2174240"/>
            <a:ext cx="5105400" cy="1066800"/>
            <a:chOff x="1981200" y="2174240"/>
            <a:chExt cx="5105400" cy="1066800"/>
          </a:xfrm>
        </p:grpSpPr>
        <p:sp>
          <p:nvSpPr>
            <p:cNvPr id="18" name="Round Same Side Corner Rectangle 17"/>
            <p:cNvSpPr/>
            <p:nvPr/>
          </p:nvSpPr>
          <p:spPr>
            <a:xfrm flipV="1">
              <a:off x="1981200" y="2174240"/>
              <a:ext cx="5105400" cy="1066800"/>
            </a:xfrm>
            <a:prstGeom prst="round2SameRect">
              <a:avLst>
                <a:gd name="adj1" fmla="val 43334"/>
                <a:gd name="adj2" fmla="val 0"/>
              </a:avLst>
            </a:prstGeom>
            <a:solidFill>
              <a:srgbClr val="189F87"/>
            </a:solidFill>
            <a:ln>
              <a:solidFill>
                <a:srgbClr val="189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86000" y="2347695"/>
              <a:ext cx="4800600" cy="646331"/>
            </a:xfrm>
            <a:prstGeom prst="rect">
              <a:avLst/>
            </a:prstGeom>
            <a:noFill/>
          </p:spPr>
          <p:txBody>
            <a:bodyPr wrap="square" rtlCol="0">
              <a:spAutoFit/>
            </a:bodyPr>
            <a:lstStyle/>
            <a:p>
              <a:r>
                <a:rPr lang="en-US" sz="3600" b="1" dirty="0" err="1" smtClean="0">
                  <a:solidFill>
                    <a:schemeClr val="bg1"/>
                  </a:solidFill>
                  <a:latin typeface="Arial" panose="020B0604020202020204" pitchFamily="34" charset="0"/>
                  <a:cs typeface="Arial" panose="020B0604020202020204" pitchFamily="34" charset="0"/>
                </a:rPr>
                <a:t>Bài</a:t>
              </a:r>
              <a:r>
                <a:rPr lang="en-US" sz="3600" b="1" dirty="0" smtClean="0">
                  <a:solidFill>
                    <a:schemeClr val="bg1"/>
                  </a:solidFill>
                  <a:latin typeface="Arial" panose="020B0604020202020204" pitchFamily="34" charset="0"/>
                  <a:cs typeface="Arial" panose="020B0604020202020204" pitchFamily="34" charset="0"/>
                </a:rPr>
                <a:t> 3.15 (SGK - tr44)</a:t>
              </a:r>
              <a:endParaRPr lang="en-US" sz="36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1" name="Rectangle 20"/>
              <p:cNvSpPr/>
              <p:nvPr/>
            </p:nvSpPr>
            <p:spPr>
              <a:xfrm>
                <a:off x="1717159" y="3486953"/>
                <a:ext cx="14853682" cy="728789"/>
              </a:xfrm>
              <a:prstGeom prst="rect">
                <a:avLst/>
              </a:prstGeom>
            </p:spPr>
            <p:txBody>
              <a:bodyPr wrap="none">
                <a:spAutoFit/>
              </a:bodyPr>
              <a:lstStyle/>
              <a:p>
                <a:r>
                  <a:rPr lang="pt-BR" sz="4000" dirty="0" smtClean="0">
                    <a:latin typeface="Arial" panose="020B0604020202020204" pitchFamily="34" charset="0"/>
                    <a:cs typeface="Arial" panose="020B0604020202020204" pitchFamily="34" charset="0"/>
                  </a:rPr>
                  <a:t> Cho tam giác ABC có </a:t>
                </a:r>
                <a14:m>
                  <m:oMath xmlns:m="http://schemas.openxmlformats.org/officeDocument/2006/math">
                    <m:acc>
                      <m:accPr>
                        <m:chr m:val="̂"/>
                        <m:ctrlPr>
                          <a:rPr lang="pt-BR"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m:t>
                        </m:r>
                      </m:e>
                    </m:acc>
                  </m:oMath>
                </a14:m>
                <a:r>
                  <a:rPr lang="pt-BR" sz="4000" dirty="0" smtClean="0">
                    <a:latin typeface="Arial" panose="020B0604020202020204" pitchFamily="34" charset="0"/>
                    <a:cs typeface="Arial" panose="020B0604020202020204" pitchFamily="34" charset="0"/>
                  </a:rPr>
                  <a:t> = 60</a:t>
                </a:r>
                <a:r>
                  <a:rPr lang="pt-BR" sz="4000" baseline="30000" dirty="0" smtClean="0">
                    <a:latin typeface="Arial" panose="020B0604020202020204" pitchFamily="34" charset="0"/>
                    <a:cs typeface="Arial" panose="020B0604020202020204" pitchFamily="34" charset="0"/>
                  </a:rPr>
                  <a:t>o</a:t>
                </a:r>
                <a:r>
                  <a:rPr lang="pt-BR"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pt-BR"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m:t>
                        </m:r>
                      </m:e>
                    </m:acc>
                  </m:oMath>
                </a14:m>
                <a:r>
                  <a:rPr lang="pt-BR" sz="4000" dirty="0" smtClean="0">
                    <a:latin typeface="Arial" panose="020B0604020202020204" pitchFamily="34" charset="0"/>
                    <a:cs typeface="Arial" panose="020B0604020202020204" pitchFamily="34" charset="0"/>
                  </a:rPr>
                  <a:t> = 45</a:t>
                </a:r>
                <a:r>
                  <a:rPr lang="pt-BR" sz="4000" baseline="30000" dirty="0" smtClean="0">
                    <a:latin typeface="Arial" panose="020B0604020202020204" pitchFamily="34" charset="0"/>
                    <a:cs typeface="Arial" panose="020B0604020202020204" pitchFamily="34" charset="0"/>
                  </a:rPr>
                  <a:t>o</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AC = 10. Tính a, R, S, r.</a:t>
                </a:r>
                <a:endParaRPr lang="en-US" sz="4000" dirty="0">
                  <a:latin typeface="Arial" panose="020B060402020202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717159" y="3486953"/>
                <a:ext cx="14853682" cy="728789"/>
              </a:xfrm>
              <a:prstGeom prst="rect">
                <a:avLst/>
              </a:prstGeom>
              <a:blipFill rotWithShape="0">
                <a:blip r:embed="rId12"/>
                <a:stretch>
                  <a:fillRect l="-534" t="-11667" b="-35000"/>
                </a:stretch>
              </a:blipFill>
            </p:spPr>
            <p:txBody>
              <a:bodyPr/>
              <a:lstStyle/>
              <a:p>
                <a:r>
                  <a:rPr lang="en-US">
                    <a:noFill/>
                  </a:rPr>
                  <a:t> </a:t>
                </a:r>
              </a:p>
            </p:txBody>
          </p:sp>
        </mc:Fallback>
      </mc:AlternateContent>
      <p:sp>
        <p:nvSpPr>
          <p:cNvPr id="22" name="TextBox 21"/>
          <p:cNvSpPr txBox="1"/>
          <p:nvPr/>
        </p:nvSpPr>
        <p:spPr>
          <a:xfrm>
            <a:off x="1717159" y="4494675"/>
            <a:ext cx="1295400" cy="646331"/>
          </a:xfrm>
          <a:prstGeom prst="rect">
            <a:avLst/>
          </a:prstGeom>
          <a:noFill/>
        </p:spPr>
        <p:txBody>
          <a:bodyPr wrap="square" rtlCol="0">
            <a:spAutoFit/>
          </a:bodyPr>
          <a:lstStyle/>
          <a:p>
            <a:pPr algn="ctr"/>
            <a:r>
              <a:rPr lang="en-US" sz="3600" b="1" dirty="0" err="1" smtClean="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110434" y="5421684"/>
            <a:ext cx="4975149" cy="3421267"/>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1850596" y="5138603"/>
                <a:ext cx="10290318" cy="841449"/>
              </a:xfrm>
              <a:prstGeom prst="rect">
                <a:avLst/>
              </a:prstGeom>
            </p:spPr>
            <p:txBody>
              <a:bodyPr wrap="none">
                <a:spAutoFit/>
              </a:bodyPr>
              <a:lstStyle/>
              <a:p>
                <a:pPr algn="just">
                  <a:lnSpc>
                    <a:spcPct val="150000"/>
                  </a:lnSpc>
                  <a:spcBef>
                    <a:spcPts val="600"/>
                  </a:spcBef>
                  <a:spcAft>
                    <a:spcPts val="800"/>
                  </a:spcAft>
                </a:pPr>
                <a:r>
                  <a:rPr lang="en-US" sz="3600" dirty="0">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C</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0">
                            <a:effectLst/>
                            <a:latin typeface="Cambria Math" panose="02040503050406030204" pitchFamily="18" charset="0"/>
                            <a:ea typeface="Calibri" panose="020F0502020204030204" pitchFamily="34" charset="0"/>
                            <a:cs typeface="Times New Roman" panose="02020603050405020304" pitchFamily="18" charset="0"/>
                          </a:rPr>
                          <m:t>180</m:t>
                        </m:r>
                      </m:e>
                      <m:sup>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0">
                            <a:effectLst/>
                            <a:latin typeface="Cambria Math" panose="02040503050406030204" pitchFamily="18" charset="0"/>
                            <a:ea typeface="Calibri" panose="020F0502020204030204" pitchFamily="34" charset="0"/>
                            <a:cs typeface="Times New Roman" panose="02020603050405020304" pitchFamily="18" charset="0"/>
                          </a:rPr>
                          <m:t>180</m:t>
                        </m:r>
                      </m:e>
                      <m:sup>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C</m:t>
                        </m:r>
                      </m:e>
                    </m:acc>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0">
                            <a:effectLst/>
                            <a:latin typeface="Cambria Math" panose="02040503050406030204" pitchFamily="18" charset="0"/>
                            <a:ea typeface="Calibri" panose="020F0502020204030204" pitchFamily="34" charset="0"/>
                            <a:cs typeface="Times New Roman" panose="02020603050405020304" pitchFamily="18" charset="0"/>
                          </a:rPr>
                          <m:t>75</m:t>
                        </m:r>
                      </m:e>
                      <m:sup>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up>
                    </m:sSup>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850596" y="5138603"/>
                <a:ext cx="10290318" cy="841449"/>
              </a:xfrm>
              <a:prstGeom prst="rect">
                <a:avLst/>
              </a:prstGeom>
              <a:blipFill rotWithShape="0">
                <a:blip r:embed="rId14"/>
                <a:stretch>
                  <a:fillRect l="-1836" b="-268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p:cNvSpPr/>
              <p:nvPr/>
            </p:nvSpPr>
            <p:spPr>
              <a:xfrm>
                <a:off x="1845516" y="6207348"/>
                <a:ext cx="10405774" cy="3440685"/>
              </a:xfrm>
              <a:prstGeom prst="rect">
                <a:avLst/>
              </a:prstGeom>
            </p:spPr>
            <p:txBody>
              <a:bodyPr wrap="square">
                <a:spAutoFit/>
              </a:bodyPr>
              <a:lstStyle/>
              <a:p>
                <a:pPr>
                  <a:spcAft>
                    <a:spcPts val="1200"/>
                  </a:spcAft>
                </a:pPr>
                <a:r>
                  <a:rPr lang="en-US" sz="3600" dirty="0" smtClean="0">
                    <a:latin typeface="Arial" panose="020B0604020202020204" pitchFamily="34" charset="0"/>
                    <a:ea typeface="Calibri" panose="020F0502020204030204" pitchFamily="34" charset="0"/>
                    <a:cs typeface="Arial" panose="020B0604020202020204" pitchFamily="34" charset="0"/>
                  </a:rPr>
                  <a:t>Theo </a:t>
                </a:r>
                <a:r>
                  <a:rPr lang="en-US" sz="3600" dirty="0" err="1">
                    <a:latin typeface="Arial" panose="020B0604020202020204" pitchFamily="34" charset="0"/>
                    <a:ea typeface="Calibri" panose="020F0502020204030204" pitchFamily="34" charset="0"/>
                    <a:cs typeface="Arial" panose="020B0604020202020204" pitchFamily="34" charset="0"/>
                  </a:rPr>
                  <a:t>định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lí</a:t>
                </a:r>
                <a:r>
                  <a:rPr lang="en-US" sz="3600" dirty="0">
                    <a:latin typeface="Arial" panose="020B0604020202020204" pitchFamily="34" charset="0"/>
                    <a:ea typeface="Calibri" panose="020F0502020204030204" pitchFamily="34" charset="0"/>
                    <a:cs typeface="Arial" panose="020B0604020202020204" pitchFamily="34" charset="0"/>
                  </a:rPr>
                  <a:t> sin, ta </a:t>
                </a:r>
                <a:r>
                  <a:rPr lang="en-US" sz="3600" dirty="0" err="1">
                    <a:latin typeface="Arial" panose="020B0604020202020204" pitchFamily="34" charset="0"/>
                    <a:ea typeface="Calibri" panose="020F0502020204030204" pitchFamily="34" charset="0"/>
                    <a:cs typeface="Arial" panose="020B0604020202020204" pitchFamily="34" charset="0"/>
                  </a:rPr>
                  <a:t>được</a:t>
                </a:r>
                <a:r>
                  <a:rPr lang="en-US" sz="3600" dirty="0">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14:m>
                  <m:oMathPara xmlns:m="http://schemas.openxmlformats.org/officeDocument/2006/math">
                    <m:oMathParaPr>
                      <m:jc m:val="left"/>
                    </m:oMathParaPr>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𝑏</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func>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num>
                        <m:den>
                          <m:func>
                            <m:func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fName>
                            <m:e>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e>
                          </m:func>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fName>
                        <m:e>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75</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e>
                      </m:func>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effectLst/>
                                  <a:latin typeface="Cambria Math" panose="02040503050406030204" pitchFamily="18" charset="0"/>
                                  <a:ea typeface="Calibri" panose="020F0502020204030204" pitchFamily="34" charset="0"/>
                                  <a:cs typeface="Times New Roman" panose="02020603050405020304" pitchFamily="18" charset="0"/>
                                </a:rPr>
                                <m:t>6</m:t>
                              </m:r>
                            </m:e>
                          </m:rad>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15</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i="1" dirty="0" smtClean="0">
                  <a:effectLst/>
                  <a:latin typeface="Cambria Math" panose="02040503050406030204" pitchFamily="18" charset="0"/>
                  <a:ea typeface="Calibri" panose="020F0502020204030204" pitchFamily="34" charset="0"/>
                  <a:cs typeface="Times New Roman" panose="02020603050405020304" pitchFamily="18" charset="0"/>
                </a:endParaRPr>
              </a:p>
              <a:p>
                <a:pPr>
                  <a:spcAft>
                    <a:spcPts val="1200"/>
                  </a:spcAft>
                </a:pPr>
                <a14:m>
                  <m:oMathPara xmlns:m="http://schemas.openxmlformats.org/officeDocument/2006/math">
                    <m:oMathParaPr>
                      <m:jc m:val="left"/>
                    </m:oMathParaPr>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𝑐</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𝑏</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45</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effectLst/>
                                  <a:latin typeface="Cambria Math" panose="02040503050406030204" pitchFamily="18" charset="0"/>
                                  <a:ea typeface="Calibri" panose="020F0502020204030204" pitchFamily="34" charset="0"/>
                                  <a:cs typeface="Times New Roman" panose="02020603050405020304" pitchFamily="18" charset="0"/>
                                </a:rPr>
                                <m:t>6</m:t>
                              </m:r>
                            </m:e>
                          </m:rad>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1845516" y="6207348"/>
                <a:ext cx="10405774" cy="3440685"/>
              </a:xfrm>
              <a:prstGeom prst="rect">
                <a:avLst/>
              </a:prstGeom>
              <a:blipFill rotWithShape="0">
                <a:blip r:embed="rId15"/>
                <a:stretch>
                  <a:fillRect l="-1816" t="-2655"/>
                </a:stretch>
              </a:blipFill>
            </p:spPr>
            <p:txBody>
              <a:bodyPr/>
              <a:lstStyle/>
              <a:p>
                <a:r>
                  <a:rPr lang="en-US">
                    <a:noFill/>
                  </a:rPr>
                  <a:t> </a:t>
                </a:r>
              </a:p>
            </p:txBody>
          </p:sp>
        </mc:Fallback>
      </mc:AlternateContent>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strVal val="#ppt_x"/>
                                          </p:val>
                                        </p:tav>
                                        <p:tav tm="100000">
                                          <p:val>
                                            <p:strVal val="#ppt_x"/>
                                          </p:val>
                                        </p:tav>
                                      </p:tavLst>
                                    </p:anim>
                                    <p:anim calcmode="lin" valueType="num">
                                      <p:cBhvr>
                                        <p:cTn id="29" dur="5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11" name="Group 7"/>
          <p:cNvGrpSpPr/>
          <p:nvPr/>
        </p:nvGrpSpPr>
        <p:grpSpPr>
          <a:xfrm>
            <a:off x="1028700" y="1028700"/>
            <a:ext cx="16230600" cy="7848600"/>
            <a:chOff x="0" y="0"/>
            <a:chExt cx="8732589" cy="2870189"/>
          </a:xfrm>
        </p:grpSpPr>
        <p:sp>
          <p:nvSpPr>
            <p:cNvPr id="12"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428265">
            <a:off x="-130587" y="192399"/>
            <a:ext cx="2318572" cy="219632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811794">
            <a:off x="15912878" y="7152294"/>
            <a:ext cx="2386581" cy="2260743"/>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2133600" y="901424"/>
                <a:ext cx="14705622" cy="4057970"/>
              </a:xfrm>
              <a:prstGeom prst="rect">
                <a:avLst/>
              </a:prstGeom>
            </p:spPr>
            <p:txBody>
              <a:bodyPr wrap="square">
                <a:spAutoFit/>
              </a:bodyPr>
              <a:lstStyle/>
              <a:p>
                <a:pPr>
                  <a:lnSpc>
                    <a:spcPct val="150000"/>
                  </a:lnSpc>
                  <a:spcAft>
                    <a:spcPts val="1200"/>
                  </a:spcAft>
                </a:pPr>
                <a14:m>
                  <m:oMath xmlns:m="http://schemas.openxmlformats.org/officeDocument/2006/math">
                    <m:r>
                      <m:rPr>
                        <m:sty m:val="p"/>
                      </m:rPr>
                      <a:rPr lang="en-US" sz="4000" i="0">
                        <a:latin typeface="Cambria Math" panose="02040503050406030204" pitchFamily="18" charset="0"/>
                        <a:ea typeface="Calibri" panose="020F0502020204030204" pitchFamily="34" charset="0"/>
                        <a:cs typeface="Times New Roman" panose="02020603050405020304" pitchFamily="18" charset="0"/>
                      </a:rPr>
                      <m:t>R</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sin</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B</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den>
                        </m:f>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smtClean="0">
                    <a:latin typeface="Arial" panose="020B0604020202020204" pitchFamily="34" charset="0"/>
                    <a:ea typeface="Calibri" panose="020F0502020204030204" pitchFamily="34" charset="0"/>
                    <a:cs typeface="Arial" panose="020B0604020202020204" pitchFamily="34" charset="0"/>
                  </a:rPr>
                  <a:t>s</a:t>
                </a:r>
                <a:r>
                  <a:rPr lang="en-US" sz="3600" dirty="0" smtClean="0">
                    <a:effectLst/>
                    <a:latin typeface="Arial" panose="020B0604020202020204" pitchFamily="34" charset="0"/>
                    <a:ea typeface="Calibri" panose="020F0502020204030204" pitchFamily="34" charset="0"/>
                    <a:cs typeface="Arial" panose="020B0604020202020204" pitchFamily="34" charset="0"/>
                  </a:rPr>
                  <a:t>uy </a:t>
                </a:r>
                <a:r>
                  <a:rPr lang="en-US" sz="3600" dirty="0" err="1">
                    <a:effectLst/>
                    <a:latin typeface="Arial" panose="020B0604020202020204" pitchFamily="34" charset="0"/>
                    <a:ea typeface="Calibri" panose="020F0502020204030204" pitchFamily="34" charset="0"/>
                    <a:cs typeface="Arial" panose="020B0604020202020204" pitchFamily="34" charset="0"/>
                  </a:rPr>
                  <a:t>ra</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S</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abc</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R</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6</m:t>
                                </m:r>
                              </m:e>
                            </m:rad>
                            <m:r>
                              <a:rPr lang="en-US" sz="4000" i="0">
                                <a:effectLst/>
                                <a:latin typeface="Cambria Math" panose="02040503050406030204" pitchFamily="18" charset="0"/>
                                <a:ea typeface="Calibri" panose="020F0502020204030204" pitchFamily="34" charset="0"/>
                                <a:cs typeface="Times New Roman" panose="02020603050405020304" pitchFamily="18" charset="0"/>
                              </a:rPr>
                              <m:t>+15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6</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4⋅</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25(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e>
                        </m:rad>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Từ</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đó</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smtClean="0">
                    <a:effectLst/>
                    <a:latin typeface="Arial" panose="020B0604020202020204" pitchFamily="34" charset="0"/>
                    <a:ea typeface="Calibri" panose="020F0502020204030204" pitchFamily="34" charset="0"/>
                    <a:cs typeface="Arial" panose="020B0604020202020204" pitchFamily="34" charset="0"/>
                  </a:rPr>
                  <a:t>vì</a:t>
                </a:r>
                <a:r>
                  <a:rPr lang="en-US" sz="3600" dirty="0" smtClean="0">
                    <a:effectLst/>
                    <a:latin typeface="Arial" panose="020B0604020202020204" pitchFamily="34" charset="0"/>
                    <a:ea typeface="Calibri" panose="020F0502020204030204" pitchFamily="34" charset="0"/>
                    <a:cs typeface="Arial" panose="020B0604020202020204" pitchFamily="34" charset="0"/>
                  </a:rPr>
                  <a:t> a + b + c = </a:t>
                </a:r>
                <a14:m>
                  <m:oMath xmlns:m="http://schemas.openxmlformats.org/officeDocument/2006/math">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6</m:t>
                            </m:r>
                          </m:e>
                        </m:rad>
                        <m:r>
                          <a:rPr lang="en-US" sz="4000" i="0">
                            <a:effectLst/>
                            <a:latin typeface="Cambria Math" panose="02040503050406030204" pitchFamily="18" charset="0"/>
                            <a:ea typeface="Calibri" panose="020F0502020204030204" pitchFamily="34" charset="0"/>
                            <a:cs typeface="Times New Roman" panose="02020603050405020304" pitchFamily="18" charset="0"/>
                          </a:rPr>
                          <m:t>+15</m:t>
                        </m:r>
                        <m:rad>
                          <m:radPr>
                            <m:degHide m:val="on"/>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600" dirty="0" smtClean="0">
                    <a:effectLst/>
                    <a:latin typeface="Arial" panose="020B0604020202020204" pitchFamily="34" charset="0"/>
                    <a:ea typeface="Calibri" panose="020F0502020204030204" pitchFamily="34" charset="0"/>
                    <a:cs typeface="Arial" panose="020B0604020202020204" pitchFamily="34" charset="0"/>
                  </a:rPr>
                  <a:t>+ 10 + </a:t>
                </a:r>
                <a14:m>
                  <m:oMath xmlns:m="http://schemas.openxmlformats.org/officeDocument/2006/math">
                    <m:f>
                      <m:fPr>
                        <m:ctrlPr>
                          <a:rPr lang="en-US" sz="3600" i="1">
                            <a:latin typeface="Cambria Math" panose="02040503050406030204" pitchFamily="18" charset="0"/>
                            <a:ea typeface="Calibri" panose="020F0502020204030204" pitchFamily="34" charset="0"/>
                            <a:cs typeface="Times New Roman" panose="02020603050405020304" pitchFamily="18" charset="0"/>
                          </a:rPr>
                        </m:ctrlPr>
                      </m:fPr>
                      <m:num>
                        <m:r>
                          <a:rPr lang="en-US" sz="3600">
                            <a:latin typeface="Cambria Math" panose="02040503050406030204" pitchFamily="18" charset="0"/>
                            <a:ea typeface="Calibri" panose="020F0502020204030204" pitchFamily="34" charset="0"/>
                            <a:cs typeface="Times New Roman" panose="02020603050405020304" pitchFamily="18" charset="0"/>
                          </a:rPr>
                          <m:t>10</m:t>
                        </m:r>
                        <m:rad>
                          <m:radPr>
                            <m:degHide m:val="on"/>
                            <m:ctrlPr>
                              <a:rPr lang="en-US" sz="3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latin typeface="Cambria Math" panose="02040503050406030204" pitchFamily="18" charset="0"/>
                                <a:ea typeface="Calibri" panose="020F0502020204030204" pitchFamily="34" charset="0"/>
                                <a:cs typeface="Times New Roman" panose="02020603050405020304" pitchFamily="18" charset="0"/>
                              </a:rPr>
                              <m:t>6</m:t>
                            </m:r>
                          </m:e>
                        </m:rad>
                      </m:num>
                      <m:den>
                        <m:r>
                          <a:rPr lang="en-US" sz="3600">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smtClean="0">
                    <a:effectLst/>
                    <a:latin typeface="Arial" panose="020B0604020202020204" pitchFamily="34" charset="0"/>
                    <a:ea typeface="Calibri" panose="020F0502020204030204" pitchFamily="34" charset="0"/>
                    <a:cs typeface="Arial" panose="020B0604020202020204" pitchFamily="34" charset="0"/>
                  </a:rPr>
                  <a:t> </a:t>
                </a:r>
                <a:r>
                  <a:rPr lang="en-US" sz="3600" dirty="0" smtClean="0">
                    <a:effectLst/>
                    <a:latin typeface="Arial" panose="020B0604020202020204" pitchFamily="34" charset="0"/>
                    <a:ea typeface="Calibri" panose="020F0502020204030204" pitchFamily="34" charset="0"/>
                    <a:cs typeface="Arial" panose="020B0604020202020204" pitchFamily="34" charset="0"/>
                  </a:rPr>
                  <a:t>= 5(</a:t>
                </a:r>
                <a14:m>
                  <m:oMath xmlns:m="http://schemas.openxmlformats.org/officeDocument/2006/math">
                    <m:rad>
                      <m:radPr>
                        <m:degHide m:val="on"/>
                        <m:ctrlPr>
                          <a:rPr lang="en-US" sz="3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latin typeface="Cambria Math" panose="02040503050406030204" pitchFamily="18" charset="0"/>
                            <a:ea typeface="Calibri" panose="020F0502020204030204" pitchFamily="34" charset="0"/>
                            <a:cs typeface="Times New Roman" panose="02020603050405020304" pitchFamily="18" charset="0"/>
                          </a:rPr>
                          <m:t>2</m:t>
                        </m:r>
                      </m:e>
                    </m:rad>
                    <m:r>
                      <a:rPr lang="en-US" sz="3600">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600" i="1">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latin typeface="Cambria Math" panose="02040503050406030204" pitchFamily="18" charset="0"/>
                            <a:ea typeface="Calibri" panose="020F0502020204030204" pitchFamily="34" charset="0"/>
                            <a:cs typeface="Times New Roman" panose="02020603050405020304" pitchFamily="18" charset="0"/>
                          </a:rPr>
                          <m:t>6</m:t>
                        </m:r>
                      </m:e>
                    </m:rad>
                    <m:r>
                      <a:rPr lang="en-US" sz="3600">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smtClean="0">
                    <a:effectLst/>
                    <a:latin typeface="Arial" panose="020B0604020202020204" pitchFamily="34" charset="0"/>
                    <a:ea typeface="Calibri" panose="020F0502020204030204" pitchFamily="34" charset="0"/>
                    <a:cs typeface="Arial" panose="020B0604020202020204" pitchFamily="34" charset="0"/>
                  </a:rPr>
                  <a:t> </a:t>
                </a:r>
                <a:r>
                  <a:rPr lang="en-US" sz="3600" dirty="0" smtClean="0">
                    <a:effectLst/>
                    <a:latin typeface="Arial" panose="020B0604020202020204" pitchFamily="34" charset="0"/>
                    <a:ea typeface="Calibri" panose="020F0502020204030204" pitchFamily="34" charset="0"/>
                    <a:cs typeface="Arial" panose="020B0604020202020204" pitchFamily="34" charset="0"/>
                  </a:rPr>
                  <a:t>2)</a:t>
                </a:r>
                <a:r>
                  <a:rPr lang="en-US" sz="3200" dirty="0" smtClean="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2133600" y="901424"/>
                <a:ext cx="14705622" cy="4057970"/>
              </a:xfrm>
              <a:prstGeom prst="rect">
                <a:avLst/>
              </a:prstGeom>
              <a:blipFill rotWithShape="0">
                <a:blip r:embed="rId4"/>
                <a:stretch>
                  <a:fillRect l="-12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2133600" y="4758153"/>
                <a:ext cx="5649688" cy="3898440"/>
              </a:xfrm>
              <a:prstGeom prst="rect">
                <a:avLst/>
              </a:prstGeom>
            </p:spPr>
            <p:txBody>
              <a:bodyPr wrap="none">
                <a:spAutoFit/>
              </a:bodyPr>
              <a:lstStyle/>
              <a:p>
                <a:pPr>
                  <a:lnSpc>
                    <a:spcPct val="150000"/>
                  </a:lnSpc>
                </a:pPr>
                <a:r>
                  <a:rPr lang="en-US" sz="3600" dirty="0" smtClean="0">
                    <a:latin typeface="Arial" panose="020B0604020202020204" pitchFamily="34" charset="0"/>
                    <a:cs typeface="Arial" panose="020B0604020202020204" pitchFamily="34" charset="0"/>
                  </a:rPr>
                  <a:t> r </a:t>
                </a:r>
                <a14:m>
                  <m:oMath xmlns:m="http://schemas.openxmlformats.org/officeDocument/2006/math">
                    <m:r>
                      <a:rPr lang="en-US" sz="4400" i="0" smtClean="0">
                        <a:latin typeface="Cambria Math" panose="02040503050406030204" pitchFamily="18" charset="0"/>
                      </a:rPr>
                      <m:t>=</m:t>
                    </m:r>
                    <m:f>
                      <m:fPr>
                        <m:ctrlPr>
                          <a:rPr lang="en-US" sz="4400">
                            <a:latin typeface="Cambria Math" panose="02040503050406030204" pitchFamily="18" charset="0"/>
                          </a:rPr>
                        </m:ctrlPr>
                      </m:fPr>
                      <m:num>
                        <m:r>
                          <a:rPr lang="en-US" sz="4400" i="0">
                            <a:latin typeface="Cambria Math" panose="02040503050406030204" pitchFamily="18" charset="0"/>
                          </a:rPr>
                          <m:t>2</m:t>
                        </m:r>
                        <m:r>
                          <m:rPr>
                            <m:sty m:val="p"/>
                          </m:rPr>
                          <a:rPr lang="en-US" sz="4400" i="0">
                            <a:latin typeface="Cambria Math" panose="02040503050406030204" pitchFamily="18" charset="0"/>
                          </a:rPr>
                          <m:t>S</m:t>
                        </m:r>
                      </m:num>
                      <m:den>
                        <m:r>
                          <m:rPr>
                            <m:sty m:val="p"/>
                          </m:rPr>
                          <a:rPr lang="en-US" sz="4400" i="0">
                            <a:latin typeface="Cambria Math" panose="02040503050406030204" pitchFamily="18" charset="0"/>
                          </a:rPr>
                          <m:t>a</m:t>
                        </m:r>
                        <m:r>
                          <a:rPr lang="en-US" sz="4400" i="0">
                            <a:latin typeface="Cambria Math" panose="02040503050406030204" pitchFamily="18" charset="0"/>
                          </a:rPr>
                          <m:t>+</m:t>
                        </m:r>
                        <m:r>
                          <m:rPr>
                            <m:sty m:val="p"/>
                          </m:rPr>
                          <a:rPr lang="en-US" sz="4400" i="0">
                            <a:latin typeface="Cambria Math" panose="02040503050406030204" pitchFamily="18" charset="0"/>
                          </a:rPr>
                          <m:t>b</m:t>
                        </m:r>
                        <m:r>
                          <a:rPr lang="en-US" sz="4400" i="0">
                            <a:latin typeface="Cambria Math" panose="02040503050406030204" pitchFamily="18" charset="0"/>
                          </a:rPr>
                          <m:t>+</m:t>
                        </m:r>
                        <m:r>
                          <m:rPr>
                            <m:sty m:val="p"/>
                          </m:rPr>
                          <a:rPr lang="en-US" sz="4400" i="0">
                            <a:latin typeface="Cambria Math" panose="02040503050406030204" pitchFamily="18" charset="0"/>
                          </a:rPr>
                          <m:t>c</m:t>
                        </m:r>
                      </m:den>
                    </m:f>
                    <m:r>
                      <a:rPr lang="en-US" sz="4400" i="0">
                        <a:latin typeface="Cambria Math" panose="02040503050406030204" pitchFamily="18" charset="0"/>
                      </a:rPr>
                      <m:t>=</m:t>
                    </m:r>
                    <m:f>
                      <m:fPr>
                        <m:ctrlPr>
                          <a:rPr lang="en-US" sz="4400">
                            <a:latin typeface="Cambria Math" panose="02040503050406030204" pitchFamily="18" charset="0"/>
                          </a:rPr>
                        </m:ctrlPr>
                      </m:fPr>
                      <m:num>
                        <m:f>
                          <m:fPr>
                            <m:ctrlPr>
                              <a:rPr lang="en-US" sz="4400">
                                <a:latin typeface="Cambria Math" panose="02040503050406030204" pitchFamily="18" charset="0"/>
                              </a:rPr>
                            </m:ctrlPr>
                          </m:fPr>
                          <m:num>
                            <m:d>
                              <m:dPr>
                                <m:begChr m:val=""/>
                                <m:ctrlPr>
                                  <a:rPr lang="en-US" sz="4400">
                                    <a:latin typeface="Cambria Math" panose="02040503050406030204" pitchFamily="18" charset="0"/>
                                  </a:rPr>
                                </m:ctrlPr>
                              </m:dPr>
                              <m:e>
                                <m:r>
                                  <a:rPr lang="en-US" sz="4400" i="0">
                                    <a:latin typeface="Cambria Math" panose="02040503050406030204" pitchFamily="18" charset="0"/>
                                  </a:rPr>
                                  <m:t>50(</m:t>
                                </m:r>
                                <m:rad>
                                  <m:radPr>
                                    <m:degHide m:val="on"/>
                                    <m:ctrlPr>
                                      <a:rPr lang="en-US" sz="4400">
                                        <a:latin typeface="Cambria Math" panose="02040503050406030204" pitchFamily="18" charset="0"/>
                                      </a:rPr>
                                    </m:ctrlPr>
                                  </m:radPr>
                                  <m:deg/>
                                  <m:e>
                                    <m:r>
                                      <a:rPr lang="en-US" sz="4400" i="0">
                                        <a:latin typeface="Cambria Math" panose="02040503050406030204" pitchFamily="18" charset="0"/>
                                      </a:rPr>
                                      <m:t>3</m:t>
                                    </m:r>
                                  </m:e>
                                </m:rad>
                                <m:r>
                                  <a:rPr lang="en-US" sz="4400" i="0">
                                    <a:latin typeface="Cambria Math" panose="02040503050406030204" pitchFamily="18" charset="0"/>
                                  </a:rPr>
                                  <m:t>+3</m:t>
                                </m:r>
                              </m:e>
                            </m:d>
                          </m:num>
                          <m:den>
                            <m:r>
                              <a:rPr lang="en-US" sz="4400" i="0">
                                <a:latin typeface="Cambria Math" panose="02040503050406030204" pitchFamily="18" charset="0"/>
                              </a:rPr>
                              <m:t>3</m:t>
                            </m:r>
                          </m:den>
                        </m:f>
                      </m:num>
                      <m:den>
                        <m:d>
                          <m:dPr>
                            <m:begChr m:val=""/>
                            <m:ctrlPr>
                              <a:rPr lang="en-US" sz="4400">
                                <a:latin typeface="Cambria Math" panose="02040503050406030204" pitchFamily="18" charset="0"/>
                              </a:rPr>
                            </m:ctrlPr>
                          </m:dPr>
                          <m:e>
                            <m:r>
                              <a:rPr lang="en-US" sz="4400" i="0">
                                <a:latin typeface="Cambria Math" panose="02040503050406030204" pitchFamily="18" charset="0"/>
                              </a:rPr>
                              <m:t>5(</m:t>
                            </m:r>
                            <m:rad>
                              <m:radPr>
                                <m:degHide m:val="on"/>
                                <m:ctrlPr>
                                  <a:rPr lang="en-US" sz="4400">
                                    <a:latin typeface="Cambria Math" panose="02040503050406030204" pitchFamily="18" charset="0"/>
                                  </a:rPr>
                                </m:ctrlPr>
                              </m:radPr>
                              <m:deg/>
                              <m:e>
                                <m:r>
                                  <a:rPr lang="en-US" sz="4400" i="0">
                                    <a:latin typeface="Cambria Math" panose="02040503050406030204" pitchFamily="18" charset="0"/>
                                  </a:rPr>
                                  <m:t>2</m:t>
                                </m:r>
                              </m:e>
                            </m:rad>
                            <m:r>
                              <a:rPr lang="en-US" sz="4400" i="0">
                                <a:latin typeface="Cambria Math" panose="02040503050406030204" pitchFamily="18" charset="0"/>
                              </a:rPr>
                              <m:t>+</m:t>
                            </m:r>
                            <m:rad>
                              <m:radPr>
                                <m:degHide m:val="on"/>
                                <m:ctrlPr>
                                  <a:rPr lang="en-US" sz="4400">
                                    <a:latin typeface="Cambria Math" panose="02040503050406030204" pitchFamily="18" charset="0"/>
                                  </a:rPr>
                                </m:ctrlPr>
                              </m:radPr>
                              <m:deg/>
                              <m:e>
                                <m:r>
                                  <a:rPr lang="en-US" sz="4400" i="0">
                                    <a:latin typeface="Cambria Math" panose="02040503050406030204" pitchFamily="18" charset="0"/>
                                  </a:rPr>
                                  <m:t>6</m:t>
                                </m:r>
                              </m:e>
                            </m:rad>
                            <m:r>
                              <a:rPr lang="en-US" sz="4400" i="0">
                                <a:latin typeface="Cambria Math" panose="02040503050406030204" pitchFamily="18" charset="0"/>
                              </a:rPr>
                              <m:t>+2</m:t>
                            </m:r>
                          </m:e>
                        </m:d>
                      </m:den>
                    </m:f>
                  </m:oMath>
                </a14:m>
                <a:endParaRPr lang="en-US" sz="3600"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200" i="0">
                          <a:latin typeface="Cambria Math" panose="02040503050406030204" pitchFamily="18" charset="0"/>
                        </a:rPr>
                        <m:t>=</m:t>
                      </m:r>
                      <m:f>
                        <m:fPr>
                          <m:ctrlPr>
                            <a:rPr lang="en-US" sz="3200">
                              <a:latin typeface="Cambria Math" panose="02040503050406030204" pitchFamily="18" charset="0"/>
                            </a:rPr>
                          </m:ctrlPr>
                        </m:fPr>
                        <m:num>
                          <m:d>
                            <m:dPr>
                              <m:begChr m:val=""/>
                              <m:ctrlPr>
                                <a:rPr lang="en-US" sz="3200">
                                  <a:latin typeface="Cambria Math" panose="02040503050406030204" pitchFamily="18" charset="0"/>
                                </a:rPr>
                              </m:ctrlPr>
                            </m:dPr>
                            <m:e>
                              <m:r>
                                <a:rPr lang="en-US" sz="3200" i="0">
                                  <a:latin typeface="Cambria Math" panose="02040503050406030204" pitchFamily="18" charset="0"/>
                                </a:rPr>
                                <m:t>5</m:t>
                              </m:r>
                              <m:rad>
                                <m:radPr>
                                  <m:degHide m:val="on"/>
                                  <m:ctrlPr>
                                    <a:rPr lang="en-US" sz="3200">
                                      <a:latin typeface="Cambria Math" panose="02040503050406030204" pitchFamily="18" charset="0"/>
                                    </a:rPr>
                                  </m:ctrlPr>
                                </m:radPr>
                                <m:deg/>
                                <m:e>
                                  <m:r>
                                    <a:rPr lang="en-US" sz="3200" i="0">
                                      <a:latin typeface="Cambria Math" panose="02040503050406030204" pitchFamily="18" charset="0"/>
                                    </a:rPr>
                                    <m:t>6</m:t>
                                  </m:r>
                                </m:e>
                              </m:rad>
                              <m:r>
                                <a:rPr lang="en-US" sz="3200" i="0">
                                  <a:latin typeface="Cambria Math" panose="02040503050406030204" pitchFamily="18" charset="0"/>
                                </a:rPr>
                                <m:t>(1−</m:t>
                              </m:r>
                              <m:rad>
                                <m:radPr>
                                  <m:degHide m:val="on"/>
                                  <m:ctrlPr>
                                    <a:rPr lang="en-US" sz="3200">
                                      <a:latin typeface="Cambria Math" panose="02040503050406030204" pitchFamily="18" charset="0"/>
                                    </a:rPr>
                                  </m:ctrlPr>
                                </m:radPr>
                                <m:deg/>
                                <m:e>
                                  <m:r>
                                    <a:rPr lang="en-US" sz="3200" i="0">
                                      <a:latin typeface="Cambria Math" panose="02040503050406030204" pitchFamily="18" charset="0"/>
                                    </a:rPr>
                                    <m:t>2</m:t>
                                  </m:r>
                                </m:e>
                              </m:rad>
                              <m:r>
                                <a:rPr lang="en-US" sz="3200" i="0">
                                  <a:latin typeface="Cambria Math" panose="02040503050406030204" pitchFamily="18" charset="0"/>
                                </a:rPr>
                                <m:t>+</m:t>
                              </m:r>
                              <m:rad>
                                <m:radPr>
                                  <m:degHide m:val="on"/>
                                  <m:ctrlPr>
                                    <a:rPr lang="en-US" sz="3200">
                                      <a:latin typeface="Cambria Math" panose="02040503050406030204" pitchFamily="18" charset="0"/>
                                    </a:rPr>
                                  </m:ctrlPr>
                                </m:radPr>
                                <m:deg/>
                                <m:e>
                                  <m:r>
                                    <a:rPr lang="en-US" sz="3200" i="0">
                                      <a:latin typeface="Cambria Math" panose="02040503050406030204" pitchFamily="18" charset="0"/>
                                    </a:rPr>
                                    <m:t>3</m:t>
                                  </m:r>
                                </m:e>
                              </m:rad>
                            </m:e>
                          </m:d>
                        </m:num>
                        <m:den>
                          <m:r>
                            <a:rPr lang="en-US" sz="3200" i="0">
                              <a:latin typeface="Cambria Math" panose="02040503050406030204" pitchFamily="18" charset="0"/>
                            </a:rPr>
                            <m:t>6</m:t>
                          </m:r>
                        </m:den>
                      </m:f>
                    </m:oMath>
                  </m:oMathPara>
                </a14:m>
                <a:endParaRPr lang="en-US" sz="3600" dirty="0" smtClean="0">
                  <a:latin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2133600" y="4758153"/>
                <a:ext cx="5649688" cy="3898440"/>
              </a:xfrm>
              <a:prstGeom prst="rect">
                <a:avLst/>
              </a:prstGeom>
              <a:blipFill rotWithShape="0">
                <a:blip r:embed="rId5"/>
                <a:stretch>
                  <a:fillRect l="-971"/>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0296" y="4880392"/>
            <a:ext cx="4975149" cy="3421267"/>
          </a:xfrm>
          <a:prstGeom prst="rect">
            <a:avLst/>
          </a:prstGeom>
        </p:spPr>
      </p:pic>
    </p:spTree>
    <p:extLst>
      <p:ext uri="{BB962C8B-B14F-4D97-AF65-F5344CB8AC3E}">
        <p14:creationId xmlns:p14="http://schemas.microsoft.com/office/powerpoint/2010/main" val="26913941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3"/>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11" name="Group 7"/>
          <p:cNvGrpSpPr/>
          <p:nvPr/>
        </p:nvGrpSpPr>
        <p:grpSpPr>
          <a:xfrm>
            <a:off x="1028700" y="1028700"/>
            <a:ext cx="16230600" cy="7848600"/>
            <a:chOff x="0" y="0"/>
            <a:chExt cx="8732589" cy="2870189"/>
          </a:xfrm>
        </p:grpSpPr>
        <p:sp>
          <p:nvSpPr>
            <p:cNvPr id="12"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428265">
            <a:off x="-130587" y="192399"/>
            <a:ext cx="2318572" cy="219632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811794">
            <a:off x="15912878" y="7152294"/>
            <a:ext cx="2386581" cy="2260743"/>
          </a:xfrm>
          <a:prstGeom prst="rect">
            <a:avLst/>
          </a:prstGeom>
        </p:spPr>
      </p:pic>
      <p:grpSp>
        <p:nvGrpSpPr>
          <p:cNvPr id="4" name="Group 3"/>
          <p:cNvGrpSpPr/>
          <p:nvPr/>
        </p:nvGrpSpPr>
        <p:grpSpPr>
          <a:xfrm>
            <a:off x="2590800" y="299959"/>
            <a:ext cx="2922660" cy="1981200"/>
            <a:chOff x="2590800" y="439098"/>
            <a:chExt cx="2922660" cy="19812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439098"/>
              <a:ext cx="2922660" cy="1981200"/>
            </a:xfrm>
            <a:prstGeom prst="rect">
              <a:avLst/>
            </a:prstGeom>
          </p:spPr>
        </p:pic>
        <p:sp>
          <p:nvSpPr>
            <p:cNvPr id="3" name="TextBox 2"/>
            <p:cNvSpPr txBox="1"/>
            <p:nvPr/>
          </p:nvSpPr>
          <p:spPr>
            <a:xfrm>
              <a:off x="2832930" y="936616"/>
              <a:ext cx="24384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1828800" y="1790700"/>
            <a:ext cx="15024453" cy="6458371"/>
            <a:chOff x="1828800" y="1790700"/>
            <a:chExt cx="15024453" cy="6458371"/>
          </a:xfrm>
        </p:grpSpPr>
        <p:grpSp>
          <p:nvGrpSpPr>
            <p:cNvPr id="18" name="Group 17"/>
            <p:cNvGrpSpPr/>
            <p:nvPr/>
          </p:nvGrpSpPr>
          <p:grpSpPr>
            <a:xfrm>
              <a:off x="1828800" y="2094965"/>
              <a:ext cx="14506868" cy="6154106"/>
              <a:chOff x="1828800" y="2094965"/>
              <a:chExt cx="14506868" cy="6154106"/>
            </a:xfrm>
          </p:grpSpPr>
          <mc:AlternateContent xmlns:mc="http://schemas.openxmlformats.org/markup-compatibility/2006">
            <mc:Choice xmlns:a14="http://schemas.microsoft.com/office/drawing/2010/main" Requires="a14">
              <p:sp>
                <p:nvSpPr>
                  <p:cNvPr id="5" name="Rectangle 4"/>
                  <p:cNvSpPr/>
                  <p:nvPr/>
                </p:nvSpPr>
                <p:spPr>
                  <a:xfrm>
                    <a:off x="1828800" y="2094965"/>
                    <a:ext cx="9144000" cy="5034776"/>
                  </a:xfrm>
                  <a:prstGeom prst="rect">
                    <a:avLst/>
                  </a:prstGeom>
                </p:spPr>
                <p:txBody>
                  <a:bodyPr>
                    <a:spAutoFit/>
                  </a:bodyPr>
                  <a:lstStyle/>
                  <a:p>
                    <a:pPr algn="just">
                      <a:lnSpc>
                        <a:spcPct val="150000"/>
                      </a:lnSpc>
                    </a:pPr>
                    <a:r>
                      <a:rPr lang="vi-VN" sz="3600" dirty="0" smtClean="0">
                        <a:latin typeface="Arial" panose="020B0604020202020204" pitchFamily="34" charset="0"/>
                        <a:cs typeface="Arial" panose="020B0604020202020204" pitchFamily="34" charset="0"/>
                      </a:rPr>
                      <a:t>Cũng có thể tính r như sau:</a:t>
                    </a:r>
                  </a:p>
                  <a:p>
                    <a:pPr algn="just">
                      <a:lnSpc>
                        <a:spcPct val="150000"/>
                      </a:lnSpc>
                    </a:pPr>
                    <a:r>
                      <a:rPr lang="vi-VN" sz="3600" dirty="0">
                        <a:latin typeface="Arial" panose="020B0604020202020204" pitchFamily="34" charset="0"/>
                        <a:cs typeface="Arial" panose="020B0604020202020204" pitchFamily="34" charset="0"/>
                      </a:rPr>
                      <a:t>Gọi I là tâm đường tròn nội tiếp của tam giác và F là tiếp điểm của đường tròn nội tiếp với cạnh AB. Khi đó BI là phân giác </a:t>
                    </a:r>
                    <a:r>
                      <a:rPr lang="vi-VN" sz="3600" dirty="0" smtClean="0">
                        <a:latin typeface="Arial" panose="020B0604020202020204" pitchFamily="34" charset="0"/>
                        <a:cs typeface="Arial" panose="020B0604020202020204" pitchFamily="34" charset="0"/>
                      </a:rPr>
                      <a:t>của</a:t>
                    </a:r>
                    <a:endParaRPr lang="en-US" sz="3600" dirty="0" smtClean="0">
                      <a:latin typeface="Arial" panose="020B060402020202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𝐴𝐵𝐶</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BF = p -  b = </a:t>
                    </a:r>
                    <a14:m>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400" i="1">
                                    <a:effectLst/>
                                    <a:latin typeface="Cambria Math" panose="02040503050406030204" pitchFamily="18" charset="0"/>
                                    <a:cs typeface="Times New Roman" panose="02020603050405020304" pitchFamily="18" charset="0"/>
                                  </a:rPr>
                                </m:ctrlPr>
                              </m:radPr>
                              <m:deg/>
                              <m:e>
                                <m:r>
                                  <a:rPr lang="en-US" sz="4400">
                                    <a:effectLst/>
                                    <a:latin typeface="Cambria Math" panose="02040503050406030204" pitchFamily="18" charset="0"/>
                                    <a:ea typeface="Calibri" panose="020F0502020204030204" pitchFamily="34" charset="0"/>
                                    <a:cs typeface="Times New Roman" panose="02020603050405020304" pitchFamily="18" charset="0"/>
                                  </a:rPr>
                                  <m:t>2</m:t>
                                </m:r>
                              </m:e>
                            </m:rad>
                            <m:r>
                              <a:rPr lang="en-US" sz="4400">
                                <a:effectLst/>
                                <a:latin typeface="Cambria Math" panose="02040503050406030204" pitchFamily="18" charset="0"/>
                                <a:ea typeface="Calibri" panose="020F0502020204030204" pitchFamily="34" charset="0"/>
                                <a:cs typeface="Times New Roman" panose="02020603050405020304" pitchFamily="18" charset="0"/>
                              </a:rPr>
                              <m:t>(1</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cs typeface="Times New Roman" panose="02020603050405020304" pitchFamily="18" charset="0"/>
                                  </a:rPr>
                                </m:ctrlPr>
                              </m:radPr>
                              <m:deg/>
                              <m:e>
                                <m:r>
                                  <a:rPr lang="en-US" sz="4400">
                                    <a:effectLst/>
                                    <a:latin typeface="Cambria Math" panose="02040503050406030204" pitchFamily="18" charset="0"/>
                                    <a:ea typeface="Calibri" panose="020F0502020204030204" pitchFamily="34" charset="0"/>
                                    <a:cs typeface="Times New Roman" panose="02020603050405020304" pitchFamily="18" charset="0"/>
                                  </a:rPr>
                                  <m:t>2</m:t>
                                </m:r>
                              </m:e>
                            </m:rad>
                            <m:r>
                              <a:rPr lang="en-US" sz="44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cs typeface="Times New Roman" panose="02020603050405020304" pitchFamily="18" charset="0"/>
                                  </a:rPr>
                                </m:ctrlPr>
                              </m:radPr>
                              <m:deg/>
                              <m:e>
                                <m:r>
                                  <a:rPr lang="en-US" sz="4400">
                                    <a:effectLst/>
                                    <a:latin typeface="Cambria Math" panose="02040503050406030204" pitchFamily="18" charset="0"/>
                                    <a:ea typeface="Calibri" panose="020F0502020204030204" pitchFamily="34" charset="0"/>
                                    <a:cs typeface="Times New Roman" panose="02020603050405020304" pitchFamily="18" charset="0"/>
                                  </a:rPr>
                                  <m:t>3</m:t>
                                </m:r>
                              </m:e>
                            </m:rad>
                            <m:r>
                              <a:rPr lang="en-US" sz="440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dirty="0" smtClean="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828800" y="2094965"/>
                    <a:ext cx="9144000" cy="5034776"/>
                  </a:xfrm>
                  <a:prstGeom prst="rect">
                    <a:avLst/>
                  </a:prstGeom>
                  <a:blipFill rotWithShape="0">
                    <a:blip r:embed="rId5"/>
                    <a:stretch>
                      <a:fillRect l="-2000" r="-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828800" y="7380869"/>
                    <a:ext cx="6458884" cy="660950"/>
                  </a:xfrm>
                  <a:prstGeom prst="rect">
                    <a:avLst/>
                  </a:prstGeom>
                </p:spPr>
                <p:txBody>
                  <a:bodyPr wrap="none">
                    <a:spAutoFit/>
                  </a:bodyPr>
                  <a:lstStyle/>
                  <a:p>
                    <a:r>
                      <a:rPr lang="en-US" sz="3600" dirty="0" err="1">
                        <a:latin typeface="Arial" panose="020B0604020202020204" pitchFamily="34" charset="0"/>
                        <a:ea typeface="Calibri" panose="020F0502020204030204" pitchFamily="34" charset="0"/>
                        <a:cs typeface="Arial" panose="020B0604020202020204" pitchFamily="34" charset="0"/>
                      </a:rPr>
                      <a:t>Suy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ra</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𝑟</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𝐼𝐹</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𝐵𝐹</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tan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𝐼𝐵𝐹</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latin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828800" y="7380869"/>
                    <a:ext cx="6458884" cy="660950"/>
                  </a:xfrm>
                  <a:prstGeom prst="rect">
                    <a:avLst/>
                  </a:prstGeom>
                  <a:blipFill rotWithShape="0">
                    <a:blip r:embed="rId6"/>
                    <a:stretch>
                      <a:fillRect l="-2830" t="-12963" b="-342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8201903" y="7027005"/>
                    <a:ext cx="8133765" cy="122206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num>
                            <m:den>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den>
                          </m:f>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prstClr val="black"/>
                                      </a:solidFill>
                                      <a:latin typeface="Cambria Math" panose="02040503050406030204" pitchFamily="18" charset="0"/>
                                      <a:cs typeface="Times New Roman" panose="02020603050405020304" pitchFamily="18" charset="0"/>
                                    </a:rPr>
                                  </m:ctrlPr>
                                </m:radPr>
                                <m:deg/>
                                <m:e>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num>
                            <m:den>
                              <m:r>
                                <a:rPr lang="en-US" sz="32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oMath>
                      </m:oMathPara>
                    </a14:m>
                    <a:endParaRPr lang="en-US" sz="1600" dirty="0"/>
                  </a:p>
                </p:txBody>
              </p:sp>
            </mc:Choice>
            <mc:Fallback>
              <p:sp>
                <p:nvSpPr>
                  <p:cNvPr id="17" name="Rectangle 16"/>
                  <p:cNvSpPr>
                    <a:spLocks noRot="1" noChangeAspect="1" noMove="1" noResize="1" noEditPoints="1" noAdjustHandles="1" noChangeArrowheads="1" noChangeShapeType="1" noTextEdit="1"/>
                  </p:cNvSpPr>
                  <p:nvPr/>
                </p:nvSpPr>
                <p:spPr>
                  <a:xfrm>
                    <a:off x="8201903" y="7027005"/>
                    <a:ext cx="8133765" cy="1222066"/>
                  </a:xfrm>
                  <a:prstGeom prst="rect">
                    <a:avLst/>
                  </a:prstGeom>
                  <a:blipFill rotWithShape="0">
                    <a:blip r:embed="rId7"/>
                    <a:stretch>
                      <a:fillRect/>
                    </a:stretch>
                  </a:blipFill>
                </p:spPr>
                <p:txBody>
                  <a:bodyPr/>
                  <a:lstStyle/>
                  <a:p>
                    <a:r>
                      <a:rPr lang="en-US">
                        <a:noFill/>
                      </a:rPr>
                      <a:t> </a:t>
                    </a:r>
                  </a:p>
                </p:txBody>
              </p:sp>
            </mc:Fallback>
          </mc:AlternateContent>
        </p:gr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3800" y="1790700"/>
              <a:ext cx="5499453" cy="3626667"/>
            </a:xfrm>
            <a:prstGeom prst="rect">
              <a:avLst/>
            </a:prstGeom>
          </p:spPr>
        </p:pic>
      </p:grpSp>
    </p:spTree>
    <p:extLst>
      <p:ext uri="{BB962C8B-B14F-4D97-AF65-F5344CB8AC3E}">
        <p14:creationId xmlns:p14="http://schemas.microsoft.com/office/powerpoint/2010/main" val="647572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12" name="Group 12"/>
          <p:cNvGrpSpPr/>
          <p:nvPr/>
        </p:nvGrpSpPr>
        <p:grpSpPr>
          <a:xfrm>
            <a:off x="762000" y="1104900"/>
            <a:ext cx="16687800" cy="8001000"/>
            <a:chOff x="0" y="0"/>
            <a:chExt cx="2393585" cy="2283865"/>
          </a:xfrm>
        </p:grpSpPr>
        <p:sp>
          <p:nvSpPr>
            <p:cNvPr id="13" name="Freeform 13"/>
            <p:cNvSpPr/>
            <p:nvPr/>
          </p:nvSpPr>
          <p:spPr>
            <a:xfrm>
              <a:off x="0" y="0"/>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01420" y="267276"/>
            <a:ext cx="1548380" cy="1831417"/>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08366">
            <a:off x="83179" y="214549"/>
            <a:ext cx="1853783" cy="1756038"/>
          </a:xfrm>
          <a:prstGeom prst="rect">
            <a:avLst/>
          </a:prstGeom>
        </p:spPr>
      </p:pic>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24"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54400" y="7319173"/>
            <a:ext cx="1869303" cy="2178212"/>
          </a:xfrm>
          <a:prstGeom prst="rect">
            <a:avLst/>
          </a:prstGeom>
        </p:spPr>
      </p:pic>
      <p:grpSp>
        <p:nvGrpSpPr>
          <p:cNvPr id="25" name="Group 24"/>
          <p:cNvGrpSpPr/>
          <p:nvPr/>
        </p:nvGrpSpPr>
        <p:grpSpPr>
          <a:xfrm>
            <a:off x="1981200" y="1104900"/>
            <a:ext cx="5105400" cy="1066800"/>
            <a:chOff x="1981200" y="2174240"/>
            <a:chExt cx="5105400" cy="1066800"/>
          </a:xfrm>
        </p:grpSpPr>
        <p:sp>
          <p:nvSpPr>
            <p:cNvPr id="26" name="Round Same Side Corner Rectangle 25"/>
            <p:cNvSpPr/>
            <p:nvPr/>
          </p:nvSpPr>
          <p:spPr>
            <a:xfrm flipV="1">
              <a:off x="1981200" y="2174240"/>
              <a:ext cx="5105400" cy="1066800"/>
            </a:xfrm>
            <a:prstGeom prst="round2SameRect">
              <a:avLst>
                <a:gd name="adj1" fmla="val 43334"/>
                <a:gd name="adj2" fmla="val 0"/>
              </a:avLst>
            </a:prstGeom>
            <a:solidFill>
              <a:srgbClr val="189F87"/>
            </a:solidFill>
            <a:ln>
              <a:solidFill>
                <a:srgbClr val="189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86000" y="2347695"/>
              <a:ext cx="4800600" cy="646331"/>
            </a:xfrm>
            <a:prstGeom prst="rect">
              <a:avLst/>
            </a:prstGeom>
            <a:noFill/>
          </p:spPr>
          <p:txBody>
            <a:bodyPr wrap="square" rtlCol="0">
              <a:spAutoFit/>
            </a:bodyPr>
            <a:lstStyle/>
            <a:p>
              <a:r>
                <a:rPr lang="en-US" sz="3600" b="1" dirty="0" err="1" smtClean="0">
                  <a:solidFill>
                    <a:schemeClr val="bg1"/>
                  </a:solidFill>
                  <a:latin typeface="Arial" panose="020B0604020202020204" pitchFamily="34" charset="0"/>
                  <a:cs typeface="Arial" panose="020B0604020202020204" pitchFamily="34" charset="0"/>
                </a:rPr>
                <a:t>Bài</a:t>
              </a:r>
              <a:r>
                <a:rPr lang="en-US" sz="3600" b="1" dirty="0" smtClean="0">
                  <a:solidFill>
                    <a:schemeClr val="bg1"/>
                  </a:solidFill>
                  <a:latin typeface="Arial" panose="020B0604020202020204" pitchFamily="34" charset="0"/>
                  <a:cs typeface="Arial" panose="020B0604020202020204" pitchFamily="34" charset="0"/>
                </a:rPr>
                <a:t> 3.16 (SGK - tr44)</a:t>
              </a:r>
              <a:endParaRPr lang="en-US" sz="36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8" name="Rectangle 27"/>
              <p:cNvSpPr/>
              <p:nvPr/>
            </p:nvSpPr>
            <p:spPr>
              <a:xfrm>
                <a:off x="1981200" y="2762310"/>
                <a:ext cx="14416493" cy="5645969"/>
              </a:xfrm>
              <a:prstGeom prst="rect">
                <a:avLst/>
              </a:prstGeom>
            </p:spPr>
            <p:txBody>
              <a:bodyPr wrap="square">
                <a:spAutoFit/>
              </a:bodyPr>
              <a:lstStyle/>
              <a:p>
                <a:pPr>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Cho tam </a:t>
                </a:r>
                <a:r>
                  <a:rPr lang="en-US" sz="4000" dirty="0" err="1">
                    <a:solidFill>
                      <a:schemeClr val="tx1">
                        <a:lumMod val="95000"/>
                        <a:lumOff val="5000"/>
                      </a:schemeClr>
                    </a:solidFill>
                    <a:latin typeface="Arial" panose="020B0604020202020204" pitchFamily="34" charset="0"/>
                    <a:cs typeface="Arial" panose="020B0604020202020204" pitchFamily="34" charset="0"/>
                  </a:rPr>
                  <a:t>giác</a:t>
                </a:r>
                <a:r>
                  <a:rPr lang="en-US" sz="4000" dirty="0">
                    <a:solidFill>
                      <a:schemeClr val="tx1">
                        <a:lumMod val="95000"/>
                        <a:lumOff val="5000"/>
                      </a:schemeClr>
                    </a:solidFill>
                    <a:latin typeface="Arial" panose="020B0604020202020204" pitchFamily="34" charset="0"/>
                    <a:cs typeface="Arial" panose="020B0604020202020204" pitchFamily="34" charset="0"/>
                  </a:rPr>
                  <a:t> ABC </a:t>
                </a:r>
                <a:r>
                  <a:rPr lang="en-US" sz="4000" dirty="0" err="1">
                    <a:solidFill>
                      <a:schemeClr val="tx1">
                        <a:lumMod val="95000"/>
                        <a:lumOff val="5000"/>
                      </a:schemeClr>
                    </a:solidFill>
                    <a:latin typeface="Arial" panose="020B0604020202020204" pitchFamily="34" charset="0"/>
                    <a:cs typeface="Arial" panose="020B0604020202020204" pitchFamily="34" charset="0"/>
                  </a:rPr>
                  <a:t>có</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trung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tuyến</a:t>
                </a:r>
                <a:r>
                  <a:rPr lang="en-US" sz="4000" dirty="0">
                    <a:solidFill>
                      <a:schemeClr val="tx1">
                        <a:lumMod val="95000"/>
                        <a:lumOff val="5000"/>
                      </a:schemeClr>
                    </a:solidFill>
                    <a:latin typeface="Arial" panose="020B0604020202020204" pitchFamily="34" charset="0"/>
                    <a:cs typeface="Arial" panose="020B0604020202020204" pitchFamily="34" charset="0"/>
                  </a:rPr>
                  <a:t> AM. </a:t>
                </a:r>
                <a:r>
                  <a:rPr lang="en-US" sz="4000" dirty="0" err="1">
                    <a:solidFill>
                      <a:schemeClr val="tx1">
                        <a:lumMod val="95000"/>
                        <a:lumOff val="5000"/>
                      </a:schemeClr>
                    </a:solidFill>
                    <a:latin typeface="Arial" panose="020B0604020202020204" pitchFamily="34" charset="0"/>
                    <a:cs typeface="Arial" panose="020B0604020202020204" pitchFamily="34" charset="0"/>
                  </a:rPr>
                  <a:t>Chứng</a:t>
                </a:r>
                <a:r>
                  <a:rPr lang="en-US" sz="4000" dirty="0">
                    <a:solidFill>
                      <a:schemeClr val="tx1">
                        <a:lumMod val="95000"/>
                        <a:lumOff val="5000"/>
                      </a:schemeClr>
                    </a:solidFill>
                    <a:latin typeface="Arial" panose="020B0604020202020204" pitchFamily="34" charset="0"/>
                    <a:cs typeface="Arial" panose="020B0604020202020204" pitchFamily="34" charset="0"/>
                  </a:rPr>
                  <a:t> minh </a:t>
                </a:r>
                <a:r>
                  <a:rPr lang="en-US" sz="4000" dirty="0" err="1">
                    <a:solidFill>
                      <a:schemeClr val="tx1">
                        <a:lumMod val="95000"/>
                        <a:lumOff val="5000"/>
                      </a:schemeClr>
                    </a:solidFill>
                    <a:latin typeface="Arial" panose="020B0604020202020204" pitchFamily="34" charset="0"/>
                    <a:cs typeface="Arial" panose="020B0604020202020204" pitchFamily="34" charset="0"/>
                  </a:rPr>
                  <a:t>rằng</a:t>
                </a:r>
                <a:r>
                  <a:rPr lang="en-US" sz="4000" dirty="0" smtClean="0">
                    <a:solidFill>
                      <a:schemeClr val="tx1">
                        <a:lumMod val="95000"/>
                        <a:lumOff val="5000"/>
                      </a:schemeClr>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a)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cos</a:t>
                </a:r>
                <a14:m>
                  <m:oMath xmlns:m="http://schemas.openxmlformats.org/officeDocument/2006/math">
                    <m:acc>
                      <m:accPr>
                        <m:chr m:val="̂"/>
                        <m:ctrlPr>
                          <a:rPr lang="en-US" sz="4000" i="1" smtClean="0">
                            <a:solidFill>
                              <a:schemeClr val="tx1">
                                <a:lumMod val="95000"/>
                                <a:lumOff val="5000"/>
                              </a:schemeClr>
                            </a:solidFill>
                            <a:latin typeface="Cambria Math" panose="02040503050406030204" pitchFamily="18" charset="0"/>
                            <a:cs typeface="Arial" panose="020B0604020202020204" pitchFamily="34" charset="0"/>
                          </a:rPr>
                        </m:ctrlPr>
                      </m:accPr>
                      <m:e>
                        <m:r>
                          <a:rPr lang="en-US" sz="4000" b="0" i="1" smtClean="0">
                            <a:solidFill>
                              <a:schemeClr val="tx1">
                                <a:lumMod val="95000"/>
                                <a:lumOff val="5000"/>
                              </a:schemeClr>
                            </a:solidFill>
                            <a:latin typeface="Cambria Math" panose="02040503050406030204" pitchFamily="18" charset="0"/>
                            <a:cs typeface="Arial" panose="020B0604020202020204" pitchFamily="34" charset="0"/>
                          </a:rPr>
                          <m:t>𝐴𝑀𝐵</m:t>
                        </m:r>
                      </m:e>
                    </m:acc>
                  </m:oMath>
                </a14:m>
                <a:r>
                  <a:rPr lang="en-US" sz="4000" dirty="0" smtClean="0">
                    <a:solidFill>
                      <a:schemeClr val="tx1">
                        <a:lumMod val="95000"/>
                        <a:lumOff val="5000"/>
                      </a:schemeClr>
                    </a:solidFill>
                    <a:latin typeface="Arial" panose="020B0604020202020204" pitchFamily="34" charset="0"/>
                    <a:cs typeface="Arial" panose="020B0604020202020204" pitchFamily="34" charset="0"/>
                  </a:rPr>
                  <a:t> +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cos</a:t>
                </a:r>
                <a:r>
                  <a:rPr lang="en-US" sz="4000" dirty="0">
                    <a:solidFill>
                      <a:schemeClr val="tx1">
                        <a:lumMod val="95000"/>
                        <a:lumOff val="5000"/>
                      </a:schemeClr>
                    </a:solidFill>
                    <a:cs typeface="Arial" panose="020B0604020202020204" pitchFamily="34" charset="0"/>
                  </a:rPr>
                  <a:t> </a:t>
                </a:r>
                <a14:m>
                  <m:oMath xmlns:m="http://schemas.openxmlformats.org/officeDocument/2006/math">
                    <m:acc>
                      <m:accPr>
                        <m:chr m:val="̂"/>
                        <m:ctrlPr>
                          <a:rPr lang="en-US" sz="4000" i="1" smtClean="0">
                            <a:solidFill>
                              <a:schemeClr val="tx1">
                                <a:lumMod val="95000"/>
                                <a:lumOff val="5000"/>
                              </a:schemeClr>
                            </a:solidFill>
                            <a:latin typeface="Cambria Math" panose="02040503050406030204" pitchFamily="18" charset="0"/>
                            <a:cs typeface="Arial" panose="020B0604020202020204" pitchFamily="34" charset="0"/>
                          </a:rPr>
                        </m:ctrlPr>
                      </m:accPr>
                      <m:e>
                        <m:r>
                          <a:rPr lang="en-US" sz="4000" b="0" i="1" smtClean="0">
                            <a:solidFill>
                              <a:schemeClr val="tx1">
                                <a:lumMod val="95000"/>
                                <a:lumOff val="5000"/>
                              </a:schemeClr>
                            </a:solidFill>
                            <a:latin typeface="Cambria Math" panose="02040503050406030204" pitchFamily="18" charset="0"/>
                            <a:cs typeface="Arial" panose="020B0604020202020204" pitchFamily="34" charset="0"/>
                          </a:rPr>
                          <m:t>𝐴𝑀𝐶</m:t>
                        </m:r>
                      </m:e>
                    </m:acc>
                  </m:oMath>
                </a14:m>
                <a:r>
                  <a:rPr lang="en-US" sz="4000" dirty="0" smtClean="0">
                    <a:solidFill>
                      <a:schemeClr val="tx1">
                        <a:lumMod val="95000"/>
                        <a:lumOff val="5000"/>
                      </a:schemeClr>
                    </a:solidFill>
                    <a:latin typeface="Arial" panose="020B0604020202020204" pitchFamily="34" charset="0"/>
                    <a:cs typeface="Arial" panose="020B0604020202020204" pitchFamily="34" charset="0"/>
                  </a:rPr>
                  <a:t> = 0;</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b) MA</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 </a:t>
                </a:r>
                <a:r>
                  <a:rPr lang="en-US" sz="4000" dirty="0" smtClean="0">
                    <a:solidFill>
                      <a:schemeClr val="tx1">
                        <a:lumMod val="95000"/>
                        <a:lumOff val="5000"/>
                      </a:schemeClr>
                    </a:solidFill>
                    <a:latin typeface="Arial" panose="020B0604020202020204" pitchFamily="34" charset="0"/>
                    <a:cs typeface="Arial" panose="020B0604020202020204" pitchFamily="34" charset="0"/>
                  </a:rPr>
                  <a:t>+ MB</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 AB</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 2MA.MB.cos</a:t>
                </a:r>
                <a:r>
                  <a:rPr lang="en-US" sz="4000" dirty="0">
                    <a:solidFill>
                      <a:schemeClr val="tx1">
                        <a:lumMod val="95000"/>
                        <a:lumOff val="5000"/>
                      </a:schemeClr>
                    </a:solidFill>
                    <a:cs typeface="Arial" panose="020B0604020202020204" pitchFamily="34" charset="0"/>
                  </a:rPr>
                  <a:t> </a:t>
                </a:r>
                <a14:m>
                  <m:oMath xmlns:m="http://schemas.openxmlformats.org/officeDocument/2006/math">
                    <m:acc>
                      <m:accPr>
                        <m:chr m:val="̂"/>
                        <m:ctrlPr>
                          <a:rPr lang="en-US" sz="4000" i="1" smtClean="0">
                            <a:solidFill>
                              <a:schemeClr val="tx1">
                                <a:lumMod val="95000"/>
                                <a:lumOff val="5000"/>
                              </a:schemeClr>
                            </a:solidFill>
                            <a:latin typeface="Cambria Math" panose="02040503050406030204" pitchFamily="18" charset="0"/>
                            <a:cs typeface="Arial" panose="020B0604020202020204" pitchFamily="34" charset="0"/>
                          </a:rPr>
                        </m:ctrlPr>
                      </m:accPr>
                      <m:e>
                        <m:r>
                          <a:rPr lang="en-US" sz="4000" b="0" i="1" smtClean="0">
                            <a:solidFill>
                              <a:schemeClr val="tx1">
                                <a:lumMod val="95000"/>
                                <a:lumOff val="5000"/>
                              </a:schemeClr>
                            </a:solidFill>
                            <a:latin typeface="Cambria Math" panose="02040503050406030204" pitchFamily="18" charset="0"/>
                            <a:cs typeface="Arial" panose="020B0604020202020204" pitchFamily="34" charset="0"/>
                          </a:rPr>
                          <m:t>𝐴𝑀𝐵</m:t>
                        </m:r>
                      </m:e>
                    </m:acc>
                  </m:oMath>
                </a14:m>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p>
              <a:p>
                <a:pPr algn="just">
                  <a:lnSpc>
                    <a:spcPct val="150000"/>
                  </a:lnSpc>
                </a:pPr>
                <a:r>
                  <a:rPr lang="en-US" sz="4000" dirty="0" err="1" smtClean="0">
                    <a:solidFill>
                      <a:schemeClr val="tx1">
                        <a:lumMod val="95000"/>
                        <a:lumOff val="5000"/>
                      </a:schemeClr>
                    </a:solidFill>
                    <a:latin typeface="Arial" panose="020B0604020202020204" pitchFamily="34" charset="0"/>
                    <a:cs typeface="Arial" panose="020B0604020202020204" pitchFamily="34" charset="0"/>
                  </a:rPr>
                  <a:t>và</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MA</a:t>
                </a:r>
                <a:r>
                  <a:rPr lang="en-US" sz="4000" baseline="30000" dirty="0">
                    <a:solidFill>
                      <a:schemeClr val="tx1">
                        <a:lumMod val="95000"/>
                        <a:lumOff val="5000"/>
                      </a:schemeClr>
                    </a:solidFill>
                    <a:latin typeface="Arial" panose="020B0604020202020204" pitchFamily="34" charset="0"/>
                    <a:cs typeface="Arial" panose="020B0604020202020204" pitchFamily="34" charset="0"/>
                  </a:rPr>
                  <a:t>2 </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MC</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AC</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2MA.MC.cos</a:t>
                </a:r>
                <a:r>
                  <a:rPr lang="en-US" sz="4000" dirty="0" smtClean="0">
                    <a:solidFill>
                      <a:schemeClr val="tx1">
                        <a:lumMod val="95000"/>
                        <a:lumOff val="5000"/>
                      </a:schemeClr>
                    </a:solidFill>
                    <a:cs typeface="Arial" panose="020B0604020202020204" pitchFamily="34" charset="0"/>
                  </a:rPr>
                  <a:t> </a:t>
                </a:r>
                <a14:m>
                  <m:oMath xmlns:m="http://schemas.openxmlformats.org/officeDocument/2006/math">
                    <m:acc>
                      <m:accPr>
                        <m:chr m:val="̂"/>
                        <m:ctrlPr>
                          <a:rPr lang="en-US" sz="4000" i="1">
                            <a:solidFill>
                              <a:schemeClr val="tx1">
                                <a:lumMod val="95000"/>
                                <a:lumOff val="5000"/>
                              </a:schemeClr>
                            </a:solidFill>
                            <a:latin typeface="Cambria Math" panose="02040503050406030204" pitchFamily="18" charset="0"/>
                            <a:cs typeface="Arial" panose="020B0604020202020204" pitchFamily="34" charset="0"/>
                          </a:rPr>
                        </m:ctrlPr>
                      </m:accPr>
                      <m:e>
                        <m:r>
                          <a:rPr lang="en-US" sz="4000" i="1">
                            <a:solidFill>
                              <a:schemeClr val="tx1">
                                <a:lumMod val="95000"/>
                                <a:lumOff val="5000"/>
                              </a:schemeClr>
                            </a:solidFill>
                            <a:latin typeface="Cambria Math" panose="02040503050406030204" pitchFamily="18" charset="0"/>
                            <a:cs typeface="Arial" panose="020B0604020202020204" pitchFamily="34" charset="0"/>
                          </a:rPr>
                          <m:t>𝐴𝑀</m:t>
                        </m:r>
                        <m:r>
                          <a:rPr lang="en-US" sz="4000" b="0" i="1" smtClean="0">
                            <a:solidFill>
                              <a:schemeClr val="tx1">
                                <a:lumMod val="95000"/>
                                <a:lumOff val="5000"/>
                              </a:schemeClr>
                            </a:solidFill>
                            <a:latin typeface="Cambria Math" panose="02040503050406030204" pitchFamily="18" charset="0"/>
                            <a:cs typeface="Arial" panose="020B0604020202020204" pitchFamily="34" charset="0"/>
                          </a:rPr>
                          <m:t>𝐶</m:t>
                        </m:r>
                      </m:e>
                    </m:acc>
                  </m:oMath>
                </a14:m>
                <a:r>
                  <a:rPr lang="en-US" sz="4000" dirty="0">
                    <a:solidFill>
                      <a:schemeClr val="tx1">
                        <a:lumMod val="95000"/>
                        <a:lumOff val="5000"/>
                      </a:schemeClr>
                    </a:solidFill>
                    <a:latin typeface="Arial" panose="020B0604020202020204" pitchFamily="34" charset="0"/>
                    <a:cs typeface="Arial" panose="020B0604020202020204" pitchFamily="34" charset="0"/>
                  </a:rPr>
                  <a:t> </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c) MA</a:t>
                </a:r>
                <a:r>
                  <a:rPr lang="en-US" sz="4000" baseline="30000" dirty="0" smtClean="0">
                    <a:solidFill>
                      <a:schemeClr val="tx1">
                        <a:lumMod val="95000"/>
                        <a:lumOff val="5000"/>
                      </a:schemeClr>
                    </a:solidFill>
                    <a:latin typeface="Arial" panose="020B0604020202020204" pitchFamily="34" charset="0"/>
                    <a:cs typeface="Arial" panose="020B0604020202020204" pitchFamily="34" charset="0"/>
                  </a:rPr>
                  <a:t>2</a:t>
                </a:r>
                <a:r>
                  <a:rPr lang="en-US" sz="4000" dirty="0" smtClean="0">
                    <a:solidFill>
                      <a:schemeClr val="tx1">
                        <a:lumMod val="95000"/>
                        <a:lumOff val="5000"/>
                      </a:schemeClr>
                    </a:solidFill>
                    <a:latin typeface="Arial" panose="020B0604020202020204" pitchFamily="34" charset="0"/>
                    <a:cs typeface="Arial" panose="020B0604020202020204" pitchFamily="34" charset="0"/>
                  </a:rPr>
                  <a:t> = </a:t>
                </a:r>
                <a14:m>
                  <m:oMath xmlns:m="http://schemas.openxmlformats.org/officeDocument/2006/math">
                    <m:f>
                      <m:fPr>
                        <m:ctrlPr>
                          <a:rPr lang="en-US" sz="4800" smtClean="0">
                            <a:solidFill>
                              <a:schemeClr val="tx1">
                                <a:lumMod val="95000"/>
                                <a:lumOff val="5000"/>
                              </a:schemeClr>
                            </a:solidFill>
                            <a:latin typeface="Cambria Math" panose="02040503050406030204" pitchFamily="18" charset="0"/>
                            <a:cs typeface="Arial" panose="020B0604020202020204" pitchFamily="34" charset="0"/>
                          </a:rPr>
                        </m:ctrlPr>
                      </m:fPr>
                      <m:num>
                        <m:r>
                          <a:rPr lang="en-US" sz="4800" b="0" i="0" smtClean="0">
                            <a:solidFill>
                              <a:schemeClr val="tx1">
                                <a:lumMod val="95000"/>
                                <a:lumOff val="5000"/>
                              </a:schemeClr>
                            </a:solidFill>
                            <a:latin typeface="Cambria Math" panose="02040503050406030204" pitchFamily="18" charset="0"/>
                            <a:cs typeface="Arial" panose="020B0604020202020204" pitchFamily="34" charset="0"/>
                          </a:rPr>
                          <m:t>2</m:t>
                        </m:r>
                        <m:d>
                          <m:dPr>
                            <m:ctrlPr>
                              <a:rPr lang="en-US" sz="4800" b="0" smtClean="0">
                                <a:solidFill>
                                  <a:schemeClr val="tx1">
                                    <a:lumMod val="95000"/>
                                    <a:lumOff val="5000"/>
                                  </a:schemeClr>
                                </a:solidFill>
                                <a:latin typeface="Cambria Math" panose="02040503050406030204" pitchFamily="18" charset="0"/>
                                <a:cs typeface="Arial" panose="020B0604020202020204" pitchFamily="34" charset="0"/>
                              </a:rPr>
                            </m:ctrlPr>
                          </m:dPr>
                          <m:e>
                            <m:sSup>
                              <m:sSupPr>
                                <m:ctrlPr>
                                  <a:rPr lang="en-US" sz="4800" b="0" smtClean="0">
                                    <a:solidFill>
                                      <a:schemeClr val="tx1">
                                        <a:lumMod val="95000"/>
                                        <a:lumOff val="5000"/>
                                      </a:schemeClr>
                                    </a:solidFill>
                                    <a:latin typeface="Cambria Math" panose="02040503050406030204" pitchFamily="18" charset="0"/>
                                    <a:cs typeface="Arial" panose="020B0604020202020204" pitchFamily="34" charset="0"/>
                                  </a:rPr>
                                </m:ctrlPr>
                              </m:sSupPr>
                              <m:e>
                                <m:r>
                                  <m:rPr>
                                    <m:sty m:val="p"/>
                                  </m:rPr>
                                  <a:rPr lang="en-US" sz="4800" b="0" i="0" smtClean="0">
                                    <a:solidFill>
                                      <a:schemeClr val="tx1">
                                        <a:lumMod val="95000"/>
                                        <a:lumOff val="5000"/>
                                      </a:schemeClr>
                                    </a:solidFill>
                                    <a:latin typeface="Cambria Math" panose="02040503050406030204" pitchFamily="18" charset="0"/>
                                    <a:cs typeface="Arial" panose="020B0604020202020204" pitchFamily="34" charset="0"/>
                                  </a:rPr>
                                  <m:t>AB</m:t>
                                </m:r>
                              </m:e>
                              <m:sup>
                                <m:r>
                                  <a:rPr lang="en-US" sz="4800" b="0" i="0" smtClean="0">
                                    <a:solidFill>
                                      <a:schemeClr val="tx1">
                                        <a:lumMod val="95000"/>
                                        <a:lumOff val="5000"/>
                                      </a:schemeClr>
                                    </a:solidFill>
                                    <a:latin typeface="Cambria Math" panose="02040503050406030204" pitchFamily="18" charset="0"/>
                                    <a:cs typeface="Arial" panose="020B0604020202020204" pitchFamily="34" charset="0"/>
                                  </a:rPr>
                                  <m:t>2</m:t>
                                </m:r>
                              </m:sup>
                            </m:sSup>
                            <m:r>
                              <a:rPr lang="en-US" sz="4800" b="0" i="0" smtClean="0">
                                <a:solidFill>
                                  <a:schemeClr val="tx1">
                                    <a:lumMod val="95000"/>
                                    <a:lumOff val="5000"/>
                                  </a:schemeClr>
                                </a:solidFill>
                                <a:latin typeface="Cambria Math" panose="02040503050406030204" pitchFamily="18" charset="0"/>
                                <a:cs typeface="Arial" panose="020B0604020202020204" pitchFamily="34" charset="0"/>
                              </a:rPr>
                              <m:t>+ </m:t>
                            </m:r>
                            <m:sSup>
                              <m:sSupPr>
                                <m:ctrlPr>
                                  <a:rPr lang="en-US" sz="4800" b="0" smtClean="0">
                                    <a:solidFill>
                                      <a:schemeClr val="tx1">
                                        <a:lumMod val="95000"/>
                                        <a:lumOff val="5000"/>
                                      </a:schemeClr>
                                    </a:solidFill>
                                    <a:latin typeface="Cambria Math" panose="02040503050406030204" pitchFamily="18" charset="0"/>
                                    <a:cs typeface="Arial" panose="020B0604020202020204" pitchFamily="34" charset="0"/>
                                  </a:rPr>
                                </m:ctrlPr>
                              </m:sSupPr>
                              <m:e>
                                <m:r>
                                  <m:rPr>
                                    <m:sty m:val="p"/>
                                  </m:rPr>
                                  <a:rPr lang="en-US" sz="4800" b="0" i="0" smtClean="0">
                                    <a:solidFill>
                                      <a:schemeClr val="tx1">
                                        <a:lumMod val="95000"/>
                                        <a:lumOff val="5000"/>
                                      </a:schemeClr>
                                    </a:solidFill>
                                    <a:latin typeface="Cambria Math" panose="02040503050406030204" pitchFamily="18" charset="0"/>
                                    <a:cs typeface="Arial" panose="020B0604020202020204" pitchFamily="34" charset="0"/>
                                  </a:rPr>
                                  <m:t>AC</m:t>
                                </m:r>
                              </m:e>
                              <m:sup>
                                <m:r>
                                  <a:rPr lang="en-US" sz="4800" b="0" i="0" smtClean="0">
                                    <a:solidFill>
                                      <a:schemeClr val="tx1">
                                        <a:lumMod val="95000"/>
                                        <a:lumOff val="5000"/>
                                      </a:schemeClr>
                                    </a:solidFill>
                                    <a:latin typeface="Cambria Math" panose="02040503050406030204" pitchFamily="18" charset="0"/>
                                    <a:cs typeface="Arial" panose="020B0604020202020204" pitchFamily="34" charset="0"/>
                                  </a:rPr>
                                  <m:t>2</m:t>
                                </m:r>
                              </m:sup>
                            </m:sSup>
                          </m:e>
                        </m:d>
                        <m:r>
                          <a:rPr lang="en-US" sz="4800" b="0" i="0" smtClean="0">
                            <a:solidFill>
                              <a:schemeClr val="tx1">
                                <a:lumMod val="95000"/>
                                <a:lumOff val="5000"/>
                              </a:schemeClr>
                            </a:solidFill>
                            <a:latin typeface="Cambria Math" panose="02040503050406030204" pitchFamily="18" charset="0"/>
                            <a:cs typeface="Arial" panose="020B0604020202020204" pitchFamily="34" charset="0"/>
                          </a:rPr>
                          <m:t> − </m:t>
                        </m:r>
                        <m:sSup>
                          <m:sSupPr>
                            <m:ctrlPr>
                              <a:rPr lang="en-US" sz="4800" b="0" smtClean="0">
                                <a:solidFill>
                                  <a:schemeClr val="tx1">
                                    <a:lumMod val="95000"/>
                                    <a:lumOff val="5000"/>
                                  </a:schemeClr>
                                </a:solidFill>
                                <a:latin typeface="Cambria Math" panose="02040503050406030204" pitchFamily="18" charset="0"/>
                                <a:cs typeface="Arial" panose="020B0604020202020204" pitchFamily="34" charset="0"/>
                              </a:rPr>
                            </m:ctrlPr>
                          </m:sSupPr>
                          <m:e>
                            <m:r>
                              <m:rPr>
                                <m:sty m:val="p"/>
                              </m:rPr>
                              <a:rPr lang="en-US" sz="4800" b="0" i="0" smtClean="0">
                                <a:solidFill>
                                  <a:schemeClr val="tx1">
                                    <a:lumMod val="95000"/>
                                    <a:lumOff val="5000"/>
                                  </a:schemeClr>
                                </a:solidFill>
                                <a:latin typeface="Cambria Math" panose="02040503050406030204" pitchFamily="18" charset="0"/>
                                <a:cs typeface="Arial" panose="020B0604020202020204" pitchFamily="34" charset="0"/>
                              </a:rPr>
                              <m:t>BC</m:t>
                            </m:r>
                          </m:e>
                          <m:sup>
                            <m:r>
                              <a:rPr lang="en-US" sz="4800" b="0" i="0" smtClean="0">
                                <a:solidFill>
                                  <a:schemeClr val="tx1">
                                    <a:lumMod val="95000"/>
                                    <a:lumOff val="5000"/>
                                  </a:schemeClr>
                                </a:solidFill>
                                <a:latin typeface="Cambria Math" panose="02040503050406030204" pitchFamily="18" charset="0"/>
                                <a:cs typeface="Arial" panose="020B0604020202020204" pitchFamily="34" charset="0"/>
                              </a:rPr>
                              <m:t>2</m:t>
                            </m:r>
                          </m:sup>
                        </m:sSup>
                      </m:num>
                      <m:den>
                        <m:r>
                          <a:rPr lang="en-US" sz="4800" b="0" i="0" smtClean="0">
                            <a:solidFill>
                              <a:schemeClr val="tx1">
                                <a:lumMod val="95000"/>
                                <a:lumOff val="5000"/>
                              </a:schemeClr>
                            </a:solidFill>
                            <a:latin typeface="Cambria Math" panose="02040503050406030204" pitchFamily="18" charset="0"/>
                            <a:cs typeface="Arial" panose="020B0604020202020204" pitchFamily="34" charset="0"/>
                          </a:rPr>
                          <m:t>4</m:t>
                        </m:r>
                      </m:den>
                    </m:f>
                  </m:oMath>
                </a14:m>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công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thức</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đường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trung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tuyến</a:t>
                </a:r>
                <a:r>
                  <a:rPr lang="en-US" sz="4000" dirty="0" smtClean="0">
                    <a:solidFill>
                      <a:schemeClr val="tx1">
                        <a:lumMod val="95000"/>
                        <a:lumOff val="5000"/>
                      </a:schemeClr>
                    </a:solidFill>
                    <a:latin typeface="Arial" panose="020B0604020202020204" pitchFamily="34" charset="0"/>
                    <a:cs typeface="Arial" panose="020B0604020202020204" pitchFamily="34" charset="0"/>
                  </a:rPr>
                  <a:t>)</a:t>
                </a:r>
              </a:p>
            </p:txBody>
          </p:sp>
        </mc:Choice>
        <mc:Fallback>
          <p:sp>
            <p:nvSpPr>
              <p:cNvPr id="28" name="Rectangle 27"/>
              <p:cNvSpPr>
                <a:spLocks noRot="1" noChangeAspect="1" noMove="1" noResize="1" noEditPoints="1" noAdjustHandles="1" noChangeArrowheads="1" noChangeShapeType="1" noTextEdit="1"/>
              </p:cNvSpPr>
              <p:nvPr/>
            </p:nvSpPr>
            <p:spPr>
              <a:xfrm>
                <a:off x="1981200" y="2762310"/>
                <a:ext cx="14416493" cy="5645969"/>
              </a:xfrm>
              <a:prstGeom prst="rect">
                <a:avLst/>
              </a:prstGeom>
              <a:blipFill rotWithShape="0">
                <a:blip r:embed="rId9"/>
                <a:stretch>
                  <a:fillRect l="-148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downRigh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838200" y="1012522"/>
            <a:ext cx="16611600" cy="8454380"/>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16104173" y="179485"/>
            <a:ext cx="1540089" cy="1821610"/>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grpSp>
        <p:nvGrpSpPr>
          <p:cNvPr id="20" name="Group 19"/>
          <p:cNvGrpSpPr/>
          <p:nvPr/>
        </p:nvGrpSpPr>
        <p:grpSpPr>
          <a:xfrm>
            <a:off x="1600200" y="373096"/>
            <a:ext cx="2575797" cy="1958851"/>
            <a:chOff x="1310403" y="441449"/>
            <a:chExt cx="2575797" cy="1958851"/>
          </a:xfrm>
        </p:grpSpPr>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5963" y="441449"/>
              <a:ext cx="2515338" cy="1958851"/>
            </a:xfrm>
            <a:prstGeom prst="rect">
              <a:avLst/>
            </a:prstGeom>
          </p:spPr>
        </p:pic>
        <p:sp>
          <p:nvSpPr>
            <p:cNvPr id="19" name="TextBox 18"/>
            <p:cNvSpPr txBox="1"/>
            <p:nvPr/>
          </p:nvSpPr>
          <p:spPr>
            <a:xfrm>
              <a:off x="1310403" y="987164"/>
              <a:ext cx="2575797"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1" name="Rectangle 20"/>
              <p:cNvSpPr/>
              <p:nvPr/>
            </p:nvSpPr>
            <p:spPr>
              <a:xfrm>
                <a:off x="2415864" y="2321271"/>
                <a:ext cx="14569131" cy="7076553"/>
              </a:xfrm>
              <a:prstGeom prst="rect">
                <a:avLst/>
              </a:prstGeom>
            </p:spPr>
            <p:txBody>
              <a:bodyPr wrap="square">
                <a:spAutoFit/>
              </a:bodyPr>
              <a:lstStyle/>
              <a:p>
                <a:pPr marL="514350" indent="-514350">
                  <a:lnSpc>
                    <a:spcPct val="130000"/>
                  </a:lnSpc>
                  <a:spcAft>
                    <a:spcPts val="1200"/>
                  </a:spcAft>
                  <a:buAutoNum type="alphaLcParenR"/>
                </a:pPr>
                <a:r>
                  <a:rPr lang="en-US" sz="3600" dirty="0" err="1" smtClean="0">
                    <a:latin typeface="Arial" panose="020B0604020202020204" pitchFamily="34" charset="0"/>
                    <a:ea typeface="Calibri" panose="020F0502020204030204" pitchFamily="34" charset="0"/>
                    <a:cs typeface="Arial" panose="020B0604020202020204" pitchFamily="34" charset="0"/>
                  </a:rPr>
                  <a:t>Hai</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góc</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𝐴𝑀𝐵</m:t>
                        </m:r>
                      </m:e>
                    </m:acc>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𝐴𝑀𝐶</m:t>
                        </m:r>
                      </m:e>
                    </m:acc>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bù</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e>
                    </m:func>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e>
                    </m:func>
                  </m:oMath>
                </a14:m>
                <a:r>
                  <a:rPr lang="fr-FR" sz="3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hay</a:t>
                </a:r>
              </a:p>
              <a:p>
                <a:pPr algn="ctr">
                  <a:lnSpc>
                    <a:spcPct val="130000"/>
                  </a:lnSpc>
                  <a:spcAft>
                    <a:spcPts val="1200"/>
                  </a:spcAft>
                </a:pPr>
                <a:r>
                  <a:rPr lang="fr-FR" sz="3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e>
                    </m:func>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e>
                    </m:func>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b) </a:t>
                </a:r>
                <a:r>
                  <a:rPr lang="en-US" sz="3600" dirty="0" err="1">
                    <a:effectLst/>
                    <a:latin typeface="Arial" panose="020B0604020202020204" pitchFamily="34" charset="0"/>
                    <a:ea typeface="Calibri" panose="020F0502020204030204" pitchFamily="34" charset="0"/>
                    <a:cs typeface="Arial" panose="020B0604020202020204" pitchFamily="34" charset="0"/>
                  </a:rPr>
                  <a:t>Áp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dụng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định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lí</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côsin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cho</a:t>
                </a:r>
                <a:r>
                  <a:rPr lang="en-US" sz="3600" dirty="0">
                    <a:effectLst/>
                    <a:latin typeface="Arial" panose="020B0604020202020204" pitchFamily="34" charset="0"/>
                    <a:ea typeface="Calibri" panose="020F0502020204030204" pitchFamily="34" charset="0"/>
                    <a:cs typeface="Arial" panose="020B0604020202020204" pitchFamily="34" charset="0"/>
                  </a:rPr>
                  <a:t> tam </a:t>
                </a:r>
                <a:r>
                  <a:rPr lang="en-US" sz="3600" dirty="0" err="1">
                    <a:effectLst/>
                    <a:latin typeface="Arial" panose="020B0604020202020204" pitchFamily="34" charset="0"/>
                    <a:ea typeface="Calibri" panose="020F0502020204030204" pitchFamily="34" charset="0"/>
                    <a:cs typeface="Arial" panose="020B0604020202020204" pitchFamily="34" charset="0"/>
                  </a:rPr>
                  <a:t>giác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𝐴𝑀𝐵</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Aft>
                    <a:spcPts val="12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𝑀𝐴</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𝑀𝐵</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e>
                      </m:func>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12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𝑀𝐴</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𝑀𝐵</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e>
                      </m:func>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1200"/>
                  </a:spcAft>
                </a:pP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Áp</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định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côsin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AMC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12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𝑀𝐴</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𝑀𝐶</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e>
                      </m:func>
                    </m:oMath>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𝑀𝐴</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𝑀𝐶</m:t>
                      </m:r>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acc>
                            <m:accPr>
                              <m:chr m:val="̂"/>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e>
                      </m:func>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2415864" y="2321271"/>
                <a:ext cx="14569131" cy="7076553"/>
              </a:xfrm>
              <a:prstGeom prst="rect">
                <a:avLst/>
              </a:prstGeom>
              <a:blipFill rotWithShape="0">
                <a:blip r:embed="rId11"/>
                <a:stretch>
                  <a:fillRect l="-1255"/>
                </a:stretch>
              </a:blipFill>
            </p:spPr>
            <p:txBody>
              <a:bodyPr/>
              <a:lstStyle/>
              <a:p>
                <a:r>
                  <a:rPr lang="en-US">
                    <a:noFill/>
                  </a:rPr>
                  <a:t> </a:t>
                </a:r>
              </a:p>
            </p:txBody>
          </p:sp>
        </mc:Fallback>
      </mc:AlternateContent>
      <p:pic>
        <p:nvPicPr>
          <p:cNvPr id="22"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092835">
            <a:off x="-141305" y="7466361"/>
            <a:ext cx="2445377" cy="2518646"/>
          </a:xfrm>
          <a:prstGeom prst="rect">
            <a:avLst/>
          </a:prstGeom>
        </p:spPr>
      </p:pic>
    </p:spTree>
    <p:extLst>
      <p:ext uri="{BB962C8B-B14F-4D97-AF65-F5344CB8AC3E}">
        <p14:creationId xmlns:p14="http://schemas.microsoft.com/office/powerpoint/2010/main" val="80465559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 calcmode="lin" valueType="num">
                                      <p:cBhvr additive="base">
                                        <p:cTn id="12"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1">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 calcmode="lin" valueType="num">
                                      <p:cBhvr additive="base">
                                        <p:cTn id="16"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wipe(left)">
                                      <p:cBhvr>
                                        <p:cTn id="22" dur="500"/>
                                        <p:tgtEl>
                                          <p:spTgt spid="21">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Effect transition="in" filter="wipe(left)">
                                      <p:cBhvr>
                                        <p:cTn id="25" dur="500"/>
                                        <p:tgtEl>
                                          <p:spTgt spid="21">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1">
                                            <p:txEl>
                                              <p:pRg st="4" end="4"/>
                                            </p:txEl>
                                          </p:spTgt>
                                        </p:tgtEl>
                                        <p:attrNameLst>
                                          <p:attrName>style.visibility</p:attrName>
                                        </p:attrNameLst>
                                      </p:cBhvr>
                                      <p:to>
                                        <p:strVal val="visible"/>
                                      </p:to>
                                    </p:set>
                                    <p:animEffect transition="in" filter="wipe(left)">
                                      <p:cBhvr>
                                        <p:cTn id="28" dur="500"/>
                                        <p:tgtEl>
                                          <p:spTgt spid="21">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animEffect transition="in" filter="wipe(left)">
                                      <p:cBhvr>
                                        <p:cTn id="31" dur="500"/>
                                        <p:tgtEl>
                                          <p:spTgt spid="21">
                                            <p:txEl>
                                              <p:pRg st="5" end="5"/>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xEl>
                                              <p:pRg st="6" end="6"/>
                                            </p:txEl>
                                          </p:spTgt>
                                        </p:tgtEl>
                                        <p:attrNameLst>
                                          <p:attrName>style.visibility</p:attrName>
                                        </p:attrNameLst>
                                      </p:cBhvr>
                                      <p:to>
                                        <p:strVal val="visible"/>
                                      </p:to>
                                    </p:set>
                                    <p:animEffect transition="in" filter="wipe(left)">
                                      <p:cBhvr>
                                        <p:cTn id="34"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838200" y="1012522"/>
            <a:ext cx="16611600" cy="8454380"/>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16104173" y="179485"/>
            <a:ext cx="1540089" cy="1821610"/>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092835">
            <a:off x="-141305" y="7466361"/>
            <a:ext cx="2445377" cy="2518646"/>
          </a:xfrm>
          <a:prstGeom prst="rect">
            <a:avLst/>
          </a:prstGeom>
        </p:spPr>
      </p:pic>
      <p:grpSp>
        <p:nvGrpSpPr>
          <p:cNvPr id="20" name="Group 19"/>
          <p:cNvGrpSpPr/>
          <p:nvPr/>
        </p:nvGrpSpPr>
        <p:grpSpPr>
          <a:xfrm>
            <a:off x="1600200" y="373096"/>
            <a:ext cx="2575797" cy="1958851"/>
            <a:chOff x="1310403" y="441449"/>
            <a:chExt cx="2575797" cy="1958851"/>
          </a:xfrm>
        </p:grpSpPr>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5963" y="441449"/>
              <a:ext cx="2515338" cy="1958851"/>
            </a:xfrm>
            <a:prstGeom prst="rect">
              <a:avLst/>
            </a:prstGeom>
          </p:spPr>
        </p:pic>
        <p:sp>
          <p:nvSpPr>
            <p:cNvPr id="19" name="TextBox 18"/>
            <p:cNvSpPr txBox="1"/>
            <p:nvPr/>
          </p:nvSpPr>
          <p:spPr>
            <a:xfrm>
              <a:off x="1310403" y="987164"/>
              <a:ext cx="2575797"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1943100" y="2423072"/>
                <a:ext cx="14401800" cy="6762364"/>
              </a:xfrm>
              <a:prstGeom prst="rect">
                <a:avLst/>
              </a:prstGeom>
            </p:spPr>
            <p:txBody>
              <a:bodyPr wrap="square">
                <a:spAutoFit/>
              </a:bodyPr>
              <a:lstStyle/>
              <a:p>
                <a:pPr algn="just">
                  <a:lnSpc>
                    <a:spcPct val="130000"/>
                  </a:lnSpc>
                  <a:spcAft>
                    <a:spcPts val="1200"/>
                  </a:spcAft>
                </a:pPr>
                <a:r>
                  <a:rPr lang="en-US" sz="3600" dirty="0">
                    <a:latin typeface="Arial" panose="020B0604020202020204" pitchFamily="34" charset="0"/>
                    <a:ea typeface="Calibri" panose="020F0502020204030204" pitchFamily="34" charset="0"/>
                    <a:cs typeface="Arial" panose="020B0604020202020204" pitchFamily="34" charset="0"/>
                  </a:rPr>
                  <a:t>c) </a:t>
                </a:r>
                <a:r>
                  <a:rPr lang="en-US" sz="3600" dirty="0" err="1">
                    <a:latin typeface="Arial" panose="020B0604020202020204" pitchFamily="34" charset="0"/>
                    <a:ea typeface="Calibri" panose="020F0502020204030204" pitchFamily="34" charset="0"/>
                    <a:cs typeface="Arial" panose="020B0604020202020204" pitchFamily="34" charset="0"/>
                  </a:rPr>
                  <a:t>Từ</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kết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quả</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câu</a:t>
                </a:r>
                <a:r>
                  <a:rPr lang="en-US" sz="3600" dirty="0">
                    <a:latin typeface="Arial" panose="020B0604020202020204" pitchFamily="34" charset="0"/>
                    <a:ea typeface="Calibri" panose="020F0502020204030204" pitchFamily="34" charset="0"/>
                    <a:cs typeface="Arial" panose="020B0604020202020204" pitchFamily="34" charset="0"/>
                  </a:rPr>
                  <a:t> b </a:t>
                </a:r>
                <a:r>
                  <a:rPr lang="en-US" sz="3600" dirty="0" err="1">
                    <a:latin typeface="Arial" panose="020B0604020202020204" pitchFamily="34" charset="0"/>
                    <a:ea typeface="Calibri" panose="020F0502020204030204" pitchFamily="34" charset="0"/>
                    <a:cs typeface="Arial" panose="020B0604020202020204" pitchFamily="34" charset="0"/>
                  </a:rPr>
                  <a:t>suy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ra</a:t>
                </a:r>
                <a:r>
                  <a:rPr lang="en-US" sz="3600" dirty="0">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1200"/>
                  </a:spcAft>
                </a:pPr>
                <a14:m>
                  <m:oMathPara xmlns:m="http://schemas.openxmlformats.org/officeDocument/2006/math">
                    <m:oMathParaPr>
                      <m:jc m:val="centerGroup"/>
                    </m:oMathParaPr>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e>
                      </m:d>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𝑀𝐴</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cos</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𝐴𝑀𝐵</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𝑀𝐴</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cos</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𝐴𝑀𝐶</m:t>
                                </m:r>
                              </m:e>
                            </m:acc>
                            <m:r>
                              <m:rPr>
                                <m:nor/>
                              </m:rPr>
                              <a:rPr lang="en-US" sz="3600">
                                <a:effectLst/>
                                <a:latin typeface="Arial" panose="020B0604020202020204" pitchFamily="34" charset="0"/>
                                <a:ea typeface="Calibri" panose="020F0502020204030204" pitchFamily="34" charset="0"/>
                                <a:cs typeface="Arial" panose="020B0604020202020204" pitchFamily="34" charset="0"/>
                              </a:rPr>
                              <m:t>.</m:t>
                            </m:r>
                            <m:r>
                              <m:rPr>
                                <m:nor/>
                              </m:rPr>
                              <a:rPr lang="en-US" sz="3600" i="1">
                                <a:effectLst/>
                                <a:latin typeface="Arial" panose="020B0604020202020204" pitchFamily="34" charset="0"/>
                                <a:ea typeface="Calibri" panose="020F0502020204030204" pitchFamily="34" charset="0"/>
                                <a:cs typeface="Arial" panose="020B0604020202020204" pitchFamily="34" charset="0"/>
                              </a:rPr>
                              <m:t> </m:t>
                            </m:r>
                          </m:e>
                        </m:mr>
                      </m:m>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Từ</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đó</a:t>
                </a:r>
                <a:r>
                  <a:rPr lang="en-US" sz="3600" dirty="0">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𝑀𝐵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𝐵𝐶</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theo</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kết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quả</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câu</a:t>
                </a:r>
                <a:r>
                  <a:rPr lang="en-US" sz="3600" dirty="0">
                    <a:effectLst/>
                    <a:latin typeface="Arial" panose="020B0604020202020204" pitchFamily="34" charset="0"/>
                    <a:ea typeface="Calibri" panose="020F0502020204030204" pitchFamily="34" charset="0"/>
                    <a:cs typeface="Arial" panose="020B0604020202020204" pitchFamily="34" charset="0"/>
                  </a:rPr>
                  <a:t> a, ta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Aft>
                    <a:spcPts val="1200"/>
                  </a:spcAft>
                </a:pPr>
                <a14:m>
                  <m:oMathPara xmlns:m="http://schemas.openxmlformats.org/officeDocument/2006/math">
                    <m:oMathParaPr>
                      <m:jc m:val="centerGroup"/>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𝑀𝐴</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𝑀𝐵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cos</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𝐴𝑀𝐵</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cos</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𝐴𝑀𝐶</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0</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Từ</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đó</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suy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ra</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600" dirty="0" smtClean="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3600" dirty="0" smtClean="0">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43100" y="2423072"/>
                <a:ext cx="14401800" cy="6762364"/>
              </a:xfrm>
              <a:prstGeom prst="rect">
                <a:avLst/>
              </a:prstGeom>
              <a:blipFill rotWithShape="0">
                <a:blip r:embed="rId12"/>
                <a:stretch>
                  <a:fillRect l="-1312"/>
                </a:stretch>
              </a:blipFill>
            </p:spPr>
            <p:txBody>
              <a:bodyPr/>
              <a:lstStyle/>
              <a:p>
                <a:r>
                  <a:rPr lang="en-US">
                    <a:noFill/>
                  </a:rPr>
                  <a:t> </a:t>
                </a:r>
              </a:p>
            </p:txBody>
          </p:sp>
        </mc:Fallback>
      </mc:AlternateContent>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3471"/>
          <a:stretch/>
        </p:blipFill>
        <p:spPr>
          <a:xfrm>
            <a:off x="14047790" y="2705100"/>
            <a:ext cx="3402010" cy="3047352"/>
          </a:xfrm>
          <a:prstGeom prst="rect">
            <a:avLst/>
          </a:prstGeom>
        </p:spPr>
      </p:pic>
    </p:spTree>
    <p:extLst>
      <p:ext uri="{BB962C8B-B14F-4D97-AF65-F5344CB8AC3E}">
        <p14:creationId xmlns:p14="http://schemas.microsoft.com/office/powerpoint/2010/main" val="26384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57200" y="658122"/>
            <a:ext cx="2019610" cy="973085"/>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14" name="Group 4"/>
          <p:cNvGrpSpPr/>
          <p:nvPr/>
        </p:nvGrpSpPr>
        <p:grpSpPr>
          <a:xfrm>
            <a:off x="838200" y="1866900"/>
            <a:ext cx="16611600" cy="7617782"/>
            <a:chOff x="0" y="0"/>
            <a:chExt cx="7457039" cy="1526168"/>
          </a:xfrm>
        </p:grpSpPr>
        <p:sp>
          <p:nvSpPr>
            <p:cNvPr id="1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sp>
        <p:nvSpPr>
          <p:cNvPr id="16" name="TextBox 15"/>
          <p:cNvSpPr txBox="1"/>
          <p:nvPr/>
        </p:nvSpPr>
        <p:spPr>
          <a:xfrm>
            <a:off x="5105400" y="615544"/>
            <a:ext cx="80772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VẬN DỤNG</a:t>
            </a:r>
            <a:endParaRPr lang="en-US" sz="6000" b="1" dirty="0">
              <a:solidFill>
                <a:schemeClr val="bg1"/>
              </a:solidFill>
              <a:latin typeface="Arial" panose="020B0604020202020204" pitchFamily="34" charset="0"/>
              <a:cs typeface="Arial" panose="020B0604020202020204" pitchFamily="34" charset="0"/>
            </a:endParaRPr>
          </a:p>
        </p:txBody>
      </p:sp>
      <p:grpSp>
        <p:nvGrpSpPr>
          <p:cNvPr id="17" name="Group 16"/>
          <p:cNvGrpSpPr/>
          <p:nvPr/>
        </p:nvGrpSpPr>
        <p:grpSpPr>
          <a:xfrm>
            <a:off x="1588925" y="1866900"/>
            <a:ext cx="5105400" cy="1066800"/>
            <a:chOff x="1981200" y="2174240"/>
            <a:chExt cx="5105400" cy="1066800"/>
          </a:xfrm>
          <a:solidFill>
            <a:schemeClr val="accent4">
              <a:lumMod val="75000"/>
            </a:schemeClr>
          </a:solidFill>
        </p:grpSpPr>
        <p:sp>
          <p:nvSpPr>
            <p:cNvPr id="18" name="Round Same Side Corner Rectangle 17"/>
            <p:cNvSpPr/>
            <p:nvPr/>
          </p:nvSpPr>
          <p:spPr>
            <a:xfrm flipV="1">
              <a:off x="1981200" y="2174240"/>
              <a:ext cx="5105400" cy="1066800"/>
            </a:xfrm>
            <a:prstGeom prst="round2SameRect">
              <a:avLst>
                <a:gd name="adj1" fmla="val 43334"/>
                <a:gd name="adj2"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133600" y="2369232"/>
              <a:ext cx="4800600" cy="615553"/>
            </a:xfrm>
            <a:prstGeom prst="rect">
              <a:avLst/>
            </a:prstGeom>
            <a:noFill/>
            <a:ln>
              <a:noFill/>
            </a:ln>
          </p:spPr>
          <p:txBody>
            <a:bodyPr wrap="square" rtlCol="0">
              <a:spAutoFit/>
            </a:bodyPr>
            <a:lstStyle/>
            <a:p>
              <a:pPr algn="ctr"/>
              <a:r>
                <a:rPr lang="en-US" sz="3400" b="1" dirty="0" err="1" smtClean="0">
                  <a:solidFill>
                    <a:schemeClr val="bg1"/>
                  </a:solidFill>
                  <a:latin typeface="Arial" panose="020B0604020202020204" pitchFamily="34" charset="0"/>
                  <a:cs typeface="Arial" panose="020B0604020202020204" pitchFamily="34" charset="0"/>
                </a:rPr>
                <a:t>Bài</a:t>
              </a:r>
              <a:r>
                <a:rPr lang="en-US" sz="3400" b="1" dirty="0" smtClean="0">
                  <a:solidFill>
                    <a:schemeClr val="bg1"/>
                  </a:solidFill>
                  <a:latin typeface="Arial" panose="020B0604020202020204" pitchFamily="34" charset="0"/>
                  <a:cs typeface="Arial" panose="020B0604020202020204" pitchFamily="34" charset="0"/>
                </a:rPr>
                <a:t> 3.18 (SGK - tr45)</a:t>
              </a:r>
              <a:endParaRPr lang="en-US" sz="3400" b="1" dirty="0">
                <a:solidFill>
                  <a:schemeClr val="bg1"/>
                </a:solidFill>
                <a:latin typeface="Arial" panose="020B0604020202020204" pitchFamily="34" charset="0"/>
                <a:cs typeface="Arial" panose="020B0604020202020204" pitchFamily="34" charset="0"/>
              </a:endParaRPr>
            </a:p>
          </p:txBody>
        </p:sp>
      </p:grpSp>
      <p:sp>
        <p:nvSpPr>
          <p:cNvPr id="20" name="Rectangle 19"/>
          <p:cNvSpPr/>
          <p:nvPr/>
        </p:nvSpPr>
        <p:spPr>
          <a:xfrm>
            <a:off x="1482245" y="3014813"/>
            <a:ext cx="10302240" cy="6370975"/>
          </a:xfrm>
          <a:prstGeom prst="rect">
            <a:avLst/>
          </a:prstGeom>
        </p:spPr>
        <p:txBody>
          <a:bodyPr wrap="square">
            <a:spAutoFit/>
          </a:bodyPr>
          <a:lstStyle/>
          <a:p>
            <a:pPr algn="just">
              <a:lnSpc>
                <a:spcPct val="150000"/>
              </a:lnSpc>
            </a:pPr>
            <a:r>
              <a:rPr lang="vi-VN" sz="3400" dirty="0">
                <a:latin typeface="Arial" panose="020B0604020202020204" pitchFamily="34" charset="0"/>
                <a:cs typeface="Arial" panose="020B0604020202020204" pitchFamily="34" charset="0"/>
              </a:rPr>
              <a:t>Trên biển, tàu B ở vị trí cách tàu A 53km về hướng </a:t>
            </a:r>
            <a:r>
              <a:rPr lang="vi-VN" sz="3400" dirty="0" smtClean="0">
                <a:latin typeface="Arial" panose="020B0604020202020204" pitchFamily="34" charset="0"/>
                <a:cs typeface="Arial" panose="020B0604020202020204" pitchFamily="34" charset="0"/>
              </a:rPr>
              <a:t>N34</a:t>
            </a:r>
            <a:r>
              <a:rPr lang="en-US" sz="3400" baseline="30000" dirty="0" smtClean="0">
                <a:latin typeface="Arial" panose="020B0604020202020204" pitchFamily="34" charset="0"/>
                <a:cs typeface="Arial" panose="020B0604020202020204" pitchFamily="34" charset="0"/>
              </a:rPr>
              <a:t>o</a:t>
            </a:r>
            <a:r>
              <a:rPr lang="vi-VN" sz="3400" dirty="0" smtClean="0">
                <a:latin typeface="Arial" panose="020B0604020202020204" pitchFamily="34" charset="0"/>
                <a:cs typeface="Arial" panose="020B0604020202020204" pitchFamily="34" charset="0"/>
              </a:rPr>
              <a:t>E</a:t>
            </a:r>
            <a:r>
              <a:rPr lang="vi-VN" sz="3400" dirty="0">
                <a:latin typeface="Arial" panose="020B0604020202020204" pitchFamily="34" charset="0"/>
                <a:cs typeface="Arial" panose="020B0604020202020204" pitchFamily="34" charset="0"/>
              </a:rPr>
              <a:t>. Sau đó, tàu B chuyển động thẳng đều với vận tốc có độ lớn 30km/h về hướng đông và tàu A chuyển động thẳng đều với vận tốc có độ lớn 50 km/h để đuổi kịp tàu B</a:t>
            </a:r>
            <a:r>
              <a:rPr lang="vi-VN" sz="3400" dirty="0" smtClean="0">
                <a:latin typeface="Arial" panose="020B0604020202020204" pitchFamily="34" charset="0"/>
                <a:cs typeface="Arial" panose="020B0604020202020204" pitchFamily="34" charset="0"/>
              </a:rPr>
              <a:t>.</a:t>
            </a:r>
            <a:endParaRPr lang="vi-VN" sz="3400" dirty="0">
              <a:latin typeface="Arial" panose="020B0604020202020204" pitchFamily="34" charset="0"/>
              <a:cs typeface="Arial" panose="020B0604020202020204" pitchFamily="34" charset="0"/>
            </a:endParaRPr>
          </a:p>
          <a:p>
            <a:pPr algn="just">
              <a:lnSpc>
                <a:spcPct val="150000"/>
              </a:lnSpc>
            </a:pPr>
            <a:r>
              <a:rPr lang="vi-VN" sz="3400" dirty="0" smtClean="0">
                <a:latin typeface="Arial" panose="020B0604020202020204" pitchFamily="34" charset="0"/>
                <a:cs typeface="Arial" panose="020B0604020202020204" pitchFamily="34" charset="0"/>
              </a:rPr>
              <a:t>a</a:t>
            </a:r>
            <a:r>
              <a:rPr lang="en-US" sz="3400" dirty="0" smtClean="0">
                <a:latin typeface="Arial" panose="020B0604020202020204" pitchFamily="34" charset="0"/>
                <a:cs typeface="Arial" panose="020B0604020202020204" pitchFamily="34" charset="0"/>
              </a:rPr>
              <a:t>)</a:t>
            </a:r>
            <a:r>
              <a:rPr lang="vi-VN" sz="3400" dirty="0" smtClean="0">
                <a:latin typeface="Arial" panose="020B0604020202020204" pitchFamily="34" charset="0"/>
                <a:cs typeface="Arial" panose="020B0604020202020204" pitchFamily="34" charset="0"/>
              </a:rPr>
              <a:t> Hỏi </a:t>
            </a:r>
            <a:r>
              <a:rPr lang="vi-VN" sz="3400" dirty="0">
                <a:latin typeface="Arial" panose="020B0604020202020204" pitchFamily="34" charset="0"/>
                <a:cs typeface="Arial" panose="020B0604020202020204" pitchFamily="34" charset="0"/>
              </a:rPr>
              <a:t>tàu A cần phải chuyển động theo hướng nào</a:t>
            </a:r>
            <a:r>
              <a:rPr lang="vi-VN" sz="3400" dirty="0" smtClean="0">
                <a:latin typeface="Arial" panose="020B0604020202020204" pitchFamily="34" charset="0"/>
                <a:cs typeface="Arial" panose="020B0604020202020204" pitchFamily="34" charset="0"/>
              </a:rPr>
              <a:t>?</a:t>
            </a:r>
            <a:endParaRPr lang="vi-VN" sz="3400" dirty="0">
              <a:latin typeface="Arial" panose="020B0604020202020204" pitchFamily="34" charset="0"/>
              <a:cs typeface="Arial" panose="020B0604020202020204" pitchFamily="34" charset="0"/>
            </a:endParaRPr>
          </a:p>
          <a:p>
            <a:pPr algn="just">
              <a:lnSpc>
                <a:spcPct val="150000"/>
              </a:lnSpc>
            </a:pPr>
            <a:r>
              <a:rPr lang="vi-VN" sz="3400" dirty="0" smtClean="0">
                <a:latin typeface="Arial" panose="020B0604020202020204" pitchFamily="34" charset="0"/>
                <a:cs typeface="Arial" panose="020B0604020202020204" pitchFamily="34" charset="0"/>
              </a:rPr>
              <a:t>b</a:t>
            </a:r>
            <a:r>
              <a:rPr lang="en-US" sz="3400" dirty="0" smtClean="0">
                <a:latin typeface="Arial" panose="020B0604020202020204" pitchFamily="34" charset="0"/>
                <a:cs typeface="Arial" panose="020B0604020202020204" pitchFamily="34" charset="0"/>
              </a:rPr>
              <a:t>)</a:t>
            </a:r>
            <a:r>
              <a:rPr lang="vi-VN" sz="3400" dirty="0" smtClean="0">
                <a:latin typeface="Arial" panose="020B0604020202020204" pitchFamily="34" charset="0"/>
                <a:cs typeface="Arial" panose="020B0604020202020204" pitchFamily="34" charset="0"/>
              </a:rPr>
              <a:t> </a:t>
            </a:r>
            <a:r>
              <a:rPr lang="vi-VN" sz="3400" dirty="0">
                <a:latin typeface="Arial" panose="020B0604020202020204" pitchFamily="34" charset="0"/>
                <a:cs typeface="Arial" panose="020B0604020202020204" pitchFamily="34" charset="0"/>
              </a:rPr>
              <a:t>Với hướng chuyển động đó thì sau bao lâu tàu A đuổi kịp tàu B?</a:t>
            </a:r>
            <a:endParaRPr lang="en-US" sz="34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36885" y="2326930"/>
            <a:ext cx="5208115" cy="6876339"/>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5" name="Group 5"/>
          <p:cNvGrpSpPr/>
          <p:nvPr/>
        </p:nvGrpSpPr>
        <p:grpSpPr>
          <a:xfrm>
            <a:off x="990600" y="1562100"/>
            <a:ext cx="16154400" cy="7904802"/>
            <a:chOff x="0" y="0"/>
            <a:chExt cx="3982260" cy="2789783"/>
          </a:xfrm>
          <a:solidFill>
            <a:schemeClr val="accent5">
              <a:lumMod val="40000"/>
              <a:lumOff val="60000"/>
            </a:schemeClr>
          </a:solidFill>
        </p:grpSpPr>
        <p:sp>
          <p:nvSpPr>
            <p:cNvPr id="6" name="Freeform 6"/>
            <p:cNvSpPr/>
            <p:nvPr/>
          </p:nvSpPr>
          <p:spPr>
            <a:xfrm>
              <a:off x="0" y="0"/>
              <a:ext cx="3982260" cy="2789783"/>
            </a:xfrm>
            <a:custGeom>
              <a:avLst/>
              <a:gdLst/>
              <a:ahLst/>
              <a:cxnLst/>
              <a:rect l="l" t="t" r="r" b="b"/>
              <a:pathLst>
                <a:path w="3982260" h="2789783">
                  <a:moveTo>
                    <a:pt x="3857800" y="2789783"/>
                  </a:moveTo>
                  <a:lnTo>
                    <a:pt x="124460" y="2789783"/>
                  </a:lnTo>
                  <a:cubicBezTo>
                    <a:pt x="55880" y="2789783"/>
                    <a:pt x="0" y="2733903"/>
                    <a:pt x="0" y="2665323"/>
                  </a:cubicBezTo>
                  <a:lnTo>
                    <a:pt x="0" y="124460"/>
                  </a:lnTo>
                  <a:cubicBezTo>
                    <a:pt x="0" y="55880"/>
                    <a:pt x="55880" y="0"/>
                    <a:pt x="124460" y="0"/>
                  </a:cubicBezTo>
                  <a:lnTo>
                    <a:pt x="3857801" y="0"/>
                  </a:lnTo>
                  <a:cubicBezTo>
                    <a:pt x="3926380" y="0"/>
                    <a:pt x="3982260" y="55880"/>
                    <a:pt x="3982260" y="124460"/>
                  </a:cubicBezTo>
                  <a:lnTo>
                    <a:pt x="3982260" y="2665323"/>
                  </a:lnTo>
                  <a:cubicBezTo>
                    <a:pt x="3982260" y="2733903"/>
                    <a:pt x="3926380" y="2789783"/>
                    <a:pt x="3857801" y="2789783"/>
                  </a:cubicBezTo>
                  <a:close/>
                </a:path>
              </a:pathLst>
            </a:custGeom>
            <a:solidFill>
              <a:schemeClr val="bg1"/>
            </a:solidFill>
          </p:spPr>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32287">
            <a:off x="67940" y="8564938"/>
            <a:ext cx="2284598" cy="133337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14604" flipH="1">
            <a:off x="16519059" y="751668"/>
            <a:ext cx="2471082" cy="2512191"/>
          </a:xfrm>
          <a:prstGeom prst="rect">
            <a:avLst/>
          </a:prstGeom>
        </p:spPr>
      </p:pic>
      <p:grpSp>
        <p:nvGrpSpPr>
          <p:cNvPr id="28" name="Group 27"/>
          <p:cNvGrpSpPr/>
          <p:nvPr/>
        </p:nvGrpSpPr>
        <p:grpSpPr>
          <a:xfrm>
            <a:off x="2450959" y="475082"/>
            <a:ext cx="2286000" cy="1642321"/>
            <a:chOff x="1311619" y="441449"/>
            <a:chExt cx="2575797" cy="1958851"/>
          </a:xfrm>
        </p:grpSpPr>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5963" y="441449"/>
              <a:ext cx="2515338" cy="1958851"/>
            </a:xfrm>
            <a:prstGeom prst="rect">
              <a:avLst/>
            </a:prstGeom>
          </p:spPr>
        </p:pic>
        <p:sp>
          <p:nvSpPr>
            <p:cNvPr id="30" name="TextBox 29"/>
            <p:cNvSpPr txBox="1"/>
            <p:nvPr/>
          </p:nvSpPr>
          <p:spPr>
            <a:xfrm>
              <a:off x="1311619" y="859865"/>
              <a:ext cx="2575797" cy="646331"/>
            </a:xfrm>
            <a:prstGeom prst="rect">
              <a:avLst/>
            </a:prstGeom>
            <a:noFill/>
          </p:spPr>
          <p:txBody>
            <a:bodyPr wrap="square" rtlCol="0">
              <a:spAutoFit/>
            </a:bodyPr>
            <a:lstStyle/>
            <a:p>
              <a:pPr algn="ctr"/>
              <a:r>
                <a:rPr lang="en-US" sz="3600" b="1" dirty="0" err="1" smtClean="0">
                  <a:latin typeface="Arial" panose="020B0604020202020204" pitchFamily="34" charset="0"/>
                  <a:cs typeface="Arial" panose="020B0604020202020204" pitchFamily="34" charset="0"/>
                </a:rPr>
                <a:t>Giải</a:t>
              </a:r>
              <a:endParaRPr lang="en-US" sz="36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Rectangle 30"/>
              <p:cNvSpPr/>
              <p:nvPr/>
            </p:nvSpPr>
            <p:spPr>
              <a:xfrm>
                <a:off x="1635759" y="2007763"/>
                <a:ext cx="15140941" cy="2369175"/>
              </a:xfrm>
              <a:prstGeom prst="rect">
                <a:avLst/>
              </a:prstGeom>
            </p:spPr>
            <p:txBody>
              <a:bodyPr wrap="square">
                <a:spAutoFit/>
              </a:bodyPr>
              <a:lstStyle/>
              <a:p>
                <a:pPr algn="just">
                  <a:lnSpc>
                    <a:spcPct val="150000"/>
                  </a:lnSpc>
                </a:pPr>
                <a:r>
                  <a:rPr lang="vi-VN" sz="3400" dirty="0" smtClean="0">
                    <a:latin typeface="Arial" panose="020B0604020202020204" pitchFamily="34" charset="0"/>
                    <a:cs typeface="Arial" panose="020B0604020202020204" pitchFamily="34" charset="0"/>
                  </a:rPr>
                  <a:t>a) Giả sử sau t giờ, tàu A gặp tàu B ở điểm C. Khi đó BC</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30t,</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AC</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50t</a:t>
                </a:r>
                <a:r>
                  <a:rPr lang="vi-VN" sz="3400" dirty="0">
                    <a:latin typeface="Arial" panose="020B0604020202020204" pitchFamily="34" charset="0"/>
                    <a:cs typeface="Arial" panose="020B0604020202020204" pitchFamily="34" charset="0"/>
                  </a:rPr>
                  <a:t>. Do tàu B ở vị trí cách tàu A về hướng </a:t>
                </a:r>
                <a:r>
                  <a:rPr lang="vi-VN" sz="3400" dirty="0" smtClean="0">
                    <a:latin typeface="Arial" panose="020B0604020202020204" pitchFamily="34" charset="0"/>
                    <a:cs typeface="Arial" panose="020B0604020202020204" pitchFamily="34" charset="0"/>
                  </a:rPr>
                  <a:t>N34</a:t>
                </a:r>
                <a:r>
                  <a:rPr lang="en-US" sz="3400" baseline="30000" dirty="0" smtClean="0">
                    <a:latin typeface="Arial" panose="020B0604020202020204" pitchFamily="34" charset="0"/>
                    <a:cs typeface="Arial" panose="020B0604020202020204" pitchFamily="34" charset="0"/>
                  </a:rPr>
                  <a:t>o</a:t>
                </a:r>
                <a:r>
                  <a:rPr lang="vi-VN" sz="3400" dirty="0" smtClean="0">
                    <a:latin typeface="Arial" panose="020B0604020202020204" pitchFamily="34" charset="0"/>
                    <a:cs typeface="Arial" panose="020B0604020202020204" pitchFamily="34" charset="0"/>
                  </a:rPr>
                  <a:t>E </a:t>
                </a:r>
                <a:r>
                  <a:rPr lang="vi-VN" sz="3400" dirty="0">
                    <a:latin typeface="Arial" panose="020B0604020202020204" pitchFamily="34" charset="0"/>
                    <a:cs typeface="Arial" panose="020B0604020202020204" pitchFamily="34" charset="0"/>
                  </a:rPr>
                  <a:t>và tàu B chạy về hướng đông nên </a:t>
                </a:r>
                <a14:m>
                  <m:oMath xmlns:m="http://schemas.openxmlformats.org/officeDocument/2006/math">
                    <m:acc>
                      <m:accPr>
                        <m:chr m:val="̂"/>
                        <m:ctrlPr>
                          <a:rPr lang="vi-VN" sz="3400" i="1" smtClean="0">
                            <a:latin typeface="Cambria Math" panose="02040503050406030204" pitchFamily="18" charset="0"/>
                            <a:cs typeface="Arial" panose="020B0604020202020204" pitchFamily="34" charset="0"/>
                          </a:rPr>
                        </m:ctrlPr>
                      </m:accPr>
                      <m:e>
                        <m:r>
                          <a:rPr lang="en-US" sz="3400" b="0" i="1" smtClean="0">
                            <a:latin typeface="Cambria Math" panose="02040503050406030204" pitchFamily="18" charset="0"/>
                            <a:cs typeface="Arial" panose="020B0604020202020204" pitchFamily="34" charset="0"/>
                          </a:rPr>
                          <m:t>𝐴𝐵𝐶</m:t>
                        </m:r>
                      </m:e>
                    </m:acc>
                  </m:oMath>
                </a14:m>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124</a:t>
                </a:r>
                <a:r>
                  <a:rPr lang="en-US" sz="3400" baseline="30000" dirty="0" smtClean="0">
                    <a:latin typeface="Arial" panose="020B0604020202020204" pitchFamily="34" charset="0"/>
                    <a:cs typeface="Arial" panose="020B0604020202020204" pitchFamily="34" charset="0"/>
                  </a:rPr>
                  <a:t>o</a:t>
                </a:r>
                <a:r>
                  <a:rPr lang="vi-VN" sz="3400" dirty="0" smtClean="0">
                    <a:latin typeface="Arial" panose="020B0604020202020204" pitchFamily="34" charset="0"/>
                    <a:cs typeface="Arial" panose="020B0604020202020204" pitchFamily="34" charset="0"/>
                  </a:rPr>
                  <a:t>. </a:t>
                </a:r>
                <a:r>
                  <a:rPr lang="vi-VN" sz="3400" dirty="0">
                    <a:latin typeface="Arial" panose="020B0604020202020204" pitchFamily="34" charset="0"/>
                    <a:cs typeface="Arial" panose="020B0604020202020204" pitchFamily="34" charset="0"/>
                  </a:rPr>
                  <a:t>Đặt </a:t>
                </a:r>
                <a14:m>
                  <m:oMath xmlns:m="http://schemas.openxmlformats.org/officeDocument/2006/math">
                    <m:acc>
                      <m:accPr>
                        <m:chr m:val="̂"/>
                        <m:ctrlPr>
                          <a:rPr lang="vi-VN" sz="3400" i="1" smtClean="0">
                            <a:latin typeface="Cambria Math" panose="02040503050406030204" pitchFamily="18" charset="0"/>
                            <a:cs typeface="Arial" panose="020B0604020202020204" pitchFamily="34" charset="0"/>
                          </a:rPr>
                        </m:ctrlPr>
                      </m:accPr>
                      <m:e>
                        <m:r>
                          <a:rPr lang="en-US" sz="3400" b="0" i="1" smtClean="0">
                            <a:latin typeface="Cambria Math" panose="02040503050406030204" pitchFamily="18" charset="0"/>
                            <a:cs typeface="Arial" panose="020B0604020202020204" pitchFamily="34" charset="0"/>
                          </a:rPr>
                          <m:t>𝐶𝐴𝐵</m:t>
                        </m:r>
                      </m:e>
                    </m:acc>
                  </m:oMath>
                </a14:m>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14:m>
                  <m:oMath xmlns:m="http://schemas.openxmlformats.org/officeDocument/2006/math">
                    <m:r>
                      <a:rPr lang="en-US" sz="3400" i="1" smtClean="0">
                        <a:latin typeface="Cambria Math" panose="02040503050406030204" pitchFamily="18" charset="0"/>
                        <a:ea typeface="Cambria Math" panose="02040503050406030204" pitchFamily="18" charset="0"/>
                        <a:cs typeface="Arial" panose="020B0604020202020204" pitchFamily="34" charset="0"/>
                      </a:rPr>
                      <m:t>𝛼</m:t>
                    </m:r>
                  </m:oMath>
                </a14:m>
                <a:r>
                  <a:rPr lang="el-GR" sz="3400" dirty="0" smtClean="0">
                    <a:latin typeface="Arial" panose="020B0604020202020204" pitchFamily="34" charset="0"/>
                    <a:cs typeface="Arial" panose="020B0604020202020204" pitchFamily="34" charset="0"/>
                  </a:rPr>
                  <a:t>. </a:t>
                </a:r>
                <a:r>
                  <a:rPr lang="vi-VN" sz="3400" dirty="0">
                    <a:latin typeface="Arial" panose="020B0604020202020204" pitchFamily="34" charset="0"/>
                    <a:cs typeface="Arial" panose="020B0604020202020204" pitchFamily="34" charset="0"/>
                  </a:rPr>
                  <a:t>Khi đó, tàu A chạy từ A, theo hướng </a:t>
                </a:r>
                <a:r>
                  <a:rPr lang="vi-VN" sz="3400" dirty="0" smtClean="0">
                    <a:latin typeface="Arial" panose="020B0604020202020204" pitchFamily="34" charset="0"/>
                    <a:cs typeface="Arial" panose="020B0604020202020204" pitchFamily="34" charset="0"/>
                  </a:rPr>
                  <a:t>N(34</a:t>
                </a:r>
                <a:r>
                  <a:rPr lang="en-US" sz="3400" dirty="0" smtClean="0">
                    <a:latin typeface="Arial" panose="020B0604020202020204" pitchFamily="34" charset="0"/>
                    <a:cs typeface="Arial" panose="020B0604020202020204" pitchFamily="34" charset="0"/>
                  </a:rPr>
                  <a:t> </a:t>
                </a:r>
                <a:r>
                  <a:rPr lang="vi-VN" sz="3400" dirty="0" smtClean="0">
                    <a:latin typeface="Arial" panose="020B0604020202020204" pitchFamily="34" charset="0"/>
                    <a:cs typeface="Arial" panose="020B0604020202020204" pitchFamily="34" charset="0"/>
                  </a:rPr>
                  <a:t>+</a:t>
                </a:r>
                <a:r>
                  <a:rPr lang="en-US" sz="3400" dirty="0" smtClean="0">
                    <a:latin typeface="Arial" panose="020B0604020202020204" pitchFamily="34" charset="0"/>
                    <a:cs typeface="Arial" panose="020B0604020202020204" pitchFamily="34" charset="0"/>
                  </a:rPr>
                  <a:t> </a:t>
                </a:r>
                <a14:m>
                  <m:oMath xmlns:m="http://schemas.openxmlformats.org/officeDocument/2006/math">
                    <m:r>
                      <a:rPr lang="en-US" sz="3400" i="1" smtClean="0">
                        <a:latin typeface="Cambria Math" panose="02040503050406030204" pitchFamily="18" charset="0"/>
                        <a:ea typeface="Cambria Math" panose="02040503050406030204" pitchFamily="18" charset="0"/>
                        <a:cs typeface="Arial" panose="020B0604020202020204" pitchFamily="34" charset="0"/>
                      </a:rPr>
                      <m:t>𝛼</m:t>
                    </m:r>
                  </m:oMath>
                </a14:m>
                <a:r>
                  <a:rPr lang="el-GR" sz="3400" dirty="0" smtClean="0">
                    <a:latin typeface="Arial" panose="020B0604020202020204" pitchFamily="34" charset="0"/>
                    <a:cs typeface="Arial" panose="020B0604020202020204" pitchFamily="34" charset="0"/>
                  </a:rPr>
                  <a:t>)</a:t>
                </a:r>
                <a:r>
                  <a:rPr lang="en-US" sz="3400" baseline="30000" dirty="0" smtClean="0">
                    <a:latin typeface="Arial" panose="020B0604020202020204" pitchFamily="34" charset="0"/>
                    <a:cs typeface="Arial" panose="020B0604020202020204" pitchFamily="34" charset="0"/>
                  </a:rPr>
                  <a:t>o</a:t>
                </a:r>
                <a:r>
                  <a:rPr lang="vi-VN" sz="3400" dirty="0" smtClean="0">
                    <a:latin typeface="Arial" panose="020B0604020202020204" pitchFamily="34" charset="0"/>
                    <a:cs typeface="Arial" panose="020B0604020202020204" pitchFamily="34" charset="0"/>
                  </a:rPr>
                  <a:t>E</a:t>
                </a:r>
                <a:r>
                  <a:rPr lang="vi-VN" sz="3400" dirty="0">
                    <a:latin typeface="Arial" panose="020B0604020202020204" pitchFamily="34" charset="0"/>
                    <a:cs typeface="Arial" panose="020B0604020202020204" pitchFamily="34" charset="0"/>
                  </a:rPr>
                  <a:t>.</a:t>
                </a:r>
                <a:endParaRPr lang="en-US" sz="3400" dirty="0">
                  <a:latin typeface="Arial" panose="020B060402020202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635759" y="2007763"/>
                <a:ext cx="15140941" cy="2369175"/>
              </a:xfrm>
              <a:prstGeom prst="rect">
                <a:avLst/>
              </a:prstGeom>
              <a:blipFill rotWithShape="0">
                <a:blip r:embed="rId7"/>
                <a:stretch>
                  <a:fillRect l="-1127" r="-1127" b="-8226"/>
                </a:stretch>
              </a:blipFill>
            </p:spPr>
            <p:txBody>
              <a:bodyPr/>
              <a:lstStyle/>
              <a:p>
                <a:r>
                  <a:rPr lang="en-US">
                    <a:noFill/>
                  </a:rPr>
                  <a:t> </a:t>
                </a:r>
              </a:p>
            </p:txBody>
          </p:sp>
        </mc:Fallback>
      </mc:AlternateContent>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9129" y="4497762"/>
            <a:ext cx="6934200" cy="2861896"/>
          </a:xfrm>
          <a:prstGeom prst="rect">
            <a:avLst/>
          </a:prstGeom>
        </p:spPr>
      </p:pic>
      <mc:AlternateContent xmlns:mc="http://schemas.openxmlformats.org/markup-compatibility/2006">
        <mc:Choice xmlns:a14="http://schemas.microsoft.com/office/drawing/2010/main" Requires="a14">
          <p:sp>
            <p:nvSpPr>
              <p:cNvPr id="33" name="Rectangle 32"/>
              <p:cNvSpPr/>
              <p:nvPr/>
            </p:nvSpPr>
            <p:spPr>
              <a:xfrm>
                <a:off x="1713158" y="7128223"/>
                <a:ext cx="14709284" cy="1991892"/>
              </a:xfrm>
              <a:prstGeom prst="rect">
                <a:avLst/>
              </a:prstGeom>
            </p:spPr>
            <p:txBody>
              <a:bodyPr wrap="square">
                <a:spAutoFit/>
              </a:bodyPr>
              <a:lstStyle/>
              <a:p>
                <a:pPr algn="just">
                  <a:lnSpc>
                    <a:spcPct val="150000"/>
                  </a:lnSpc>
                  <a:spcAft>
                    <a:spcPts val="1200"/>
                  </a:spcAft>
                </a:pPr>
                <a:r>
                  <a:rPr lang="en-US" sz="3400" dirty="0" err="1">
                    <a:latin typeface="Arial" panose="020B0604020202020204" pitchFamily="34" charset="0"/>
                    <a:ea typeface="Calibri" panose="020F0502020204030204" pitchFamily="34" charset="0"/>
                    <a:cs typeface="Arial" panose="020B0604020202020204" pitchFamily="34" charset="0"/>
                  </a:rPr>
                  <a:t>Áp</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dụng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định</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lí</a:t>
                </a:r>
                <a:r>
                  <a:rPr lang="en-US" sz="3400" dirty="0">
                    <a:latin typeface="Arial" panose="020B0604020202020204" pitchFamily="34" charset="0"/>
                    <a:ea typeface="Calibri" panose="020F0502020204030204" pitchFamily="34" charset="0"/>
                    <a:cs typeface="Arial" panose="020B0604020202020204" pitchFamily="34" charset="0"/>
                  </a:rPr>
                  <a:t> sin </a:t>
                </a:r>
                <a:r>
                  <a:rPr lang="en-US" sz="3400" dirty="0" err="1">
                    <a:latin typeface="Arial" panose="020B0604020202020204" pitchFamily="34" charset="0"/>
                    <a:ea typeface="Calibri" panose="020F0502020204030204" pitchFamily="34" charset="0"/>
                    <a:cs typeface="Arial" panose="020B0604020202020204" pitchFamily="34" charset="0"/>
                  </a:rPr>
                  <a:t>cho</a:t>
                </a:r>
                <a:r>
                  <a:rPr lang="en-US" sz="3400" dirty="0">
                    <a:latin typeface="Arial" panose="020B0604020202020204" pitchFamily="34" charset="0"/>
                    <a:ea typeface="Calibri" panose="020F0502020204030204" pitchFamily="34" charset="0"/>
                    <a:cs typeface="Arial" panose="020B0604020202020204" pitchFamily="34" charset="0"/>
                  </a:rPr>
                  <a:t> tam </a:t>
                </a:r>
                <a:r>
                  <a:rPr lang="en-US" sz="3400" dirty="0" err="1">
                    <a:latin typeface="Arial" panose="020B0604020202020204" pitchFamily="34" charset="0"/>
                    <a:ea typeface="Calibri" panose="020F0502020204030204" pitchFamily="34" charset="0"/>
                    <a:cs typeface="Arial" panose="020B0604020202020204" pitchFamily="34" charset="0"/>
                  </a:rPr>
                  <a:t>giác</a:t>
                </a:r>
                <a:r>
                  <a:rPr lang="en-US" sz="3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400" dirty="0">
                    <a:effectLst/>
                    <a:latin typeface="Arial" panose="020B0604020202020204" pitchFamily="34" charset="0"/>
                    <a:ea typeface="Calibri" panose="020F0502020204030204" pitchFamily="34" charset="0"/>
                    <a:cs typeface="Arial" panose="020B0604020202020204" pitchFamily="34" charset="0"/>
                  </a:rPr>
                  <a:t>, ta </a:t>
                </a:r>
                <a:r>
                  <a:rPr lang="en-US" sz="3400" dirty="0" err="1">
                    <a:effectLst/>
                    <a:latin typeface="Arial" panose="020B0604020202020204" pitchFamily="34" charset="0"/>
                    <a:ea typeface="Calibri" panose="020F0502020204030204" pitchFamily="34" charset="0"/>
                    <a:cs typeface="Arial" panose="020B0604020202020204" pitchFamily="34" charset="0"/>
                  </a:rPr>
                  <a:t>được</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400">
                        <a:effectLst/>
                        <a:latin typeface="Cambria Math" panose="02040503050406030204" pitchFamily="18" charset="0"/>
                        <a:ea typeface="Calibri" panose="020F0502020204030204" pitchFamily="34" charset="0"/>
                        <a:cs typeface="Times New Roman" panose="02020603050405020304" pitchFamily="18" charset="0"/>
                      </a:rPr>
                      <m:t>sin</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𝛼</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400">
                            <a:effectLst/>
                            <a:latin typeface="Cambria Math" panose="02040503050406030204" pitchFamily="18" charset="0"/>
                            <a:ea typeface="Calibri" panose="020F0502020204030204" pitchFamily="34" charset="0"/>
                            <a:cs typeface="Times New Roman" panose="02020603050405020304" pitchFamily="18" charset="0"/>
                          </a:rPr>
                          <m:t>30</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𝑡</m:t>
                        </m:r>
                      </m:num>
                      <m:den>
                        <m:r>
                          <a:rPr lang="en-US" sz="3400">
                            <a:effectLst/>
                            <a:latin typeface="Cambria Math" panose="02040503050406030204" pitchFamily="18" charset="0"/>
                            <a:ea typeface="Calibri" panose="020F0502020204030204" pitchFamily="34" charset="0"/>
                            <a:cs typeface="Times New Roman" panose="02020603050405020304" pitchFamily="18" charset="0"/>
                          </a:rPr>
                          <m:t>50</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𝑡</m:t>
                        </m:r>
                      </m:den>
                    </m:f>
                    <m:r>
                      <a:rPr lang="en-US" sz="3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400">
                        <a:effectLst/>
                        <a:latin typeface="Cambria Math" panose="02040503050406030204" pitchFamily="18" charset="0"/>
                        <a:ea typeface="Calibri" panose="020F0502020204030204" pitchFamily="34" charset="0"/>
                        <a:cs typeface="Times New Roman" panose="02020603050405020304" pitchFamily="18" charset="0"/>
                      </a:rPr>
                      <m:t>sin</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400">
                            <a:effectLst/>
                            <a:latin typeface="Cambria Math" panose="02040503050406030204" pitchFamily="18" charset="0"/>
                            <a:ea typeface="Calibri" panose="020F0502020204030204" pitchFamily="34" charset="0"/>
                            <a:cs typeface="Times New Roman" panose="02020603050405020304" pitchFamily="18" charset="0"/>
                          </a:rPr>
                          <m:t>124</m:t>
                        </m:r>
                      </m:e>
                      <m:sup>
                        <m:r>
                          <a:rPr lang="en-US" sz="34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400">
                        <a:effectLst/>
                        <a:latin typeface="Cambria Math" panose="02040503050406030204" pitchFamily="18" charset="0"/>
                        <a:ea typeface="Calibri" panose="020F0502020204030204" pitchFamily="34" charset="0"/>
                        <a:cs typeface="Times New Roman" panose="02020603050405020304" pitchFamily="18" charset="0"/>
                      </a:rPr>
                      <m:t>≈0,5</m:t>
                    </m:r>
                  </m:oMath>
                </a14:m>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Suy</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ra</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𝛼</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4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34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3400" dirty="0">
                    <a:effectLst/>
                    <a:latin typeface="Arial" panose="020B0604020202020204" pitchFamily="34" charset="0"/>
                    <a:ea typeface="Calibri" panose="020F0502020204030204" pitchFamily="34" charset="0"/>
                    <a:cs typeface="Arial" panose="020B0604020202020204" pitchFamily="34" charset="0"/>
                  </a:rPr>
                  <a:t>. Do </a:t>
                </a:r>
                <a:r>
                  <a:rPr lang="en-US" sz="3400" dirty="0" err="1">
                    <a:effectLst/>
                    <a:latin typeface="Arial" panose="020B0604020202020204" pitchFamily="34" charset="0"/>
                    <a:ea typeface="Calibri" panose="020F0502020204030204" pitchFamily="34" charset="0"/>
                    <a:cs typeface="Arial" panose="020B0604020202020204" pitchFamily="34" charset="0"/>
                  </a:rPr>
                  <a:t>đó</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tàu</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cần</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chạy</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theo</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hướng</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𝑁</m:t>
                    </m:r>
                    <m:sSup>
                      <m:sSupPr>
                        <m:ctrlPr>
                          <a:rPr lang="en-US" sz="3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400">
                            <a:effectLst/>
                            <a:latin typeface="Cambria Math" panose="02040503050406030204" pitchFamily="18" charset="0"/>
                            <a:ea typeface="Calibri" panose="020F0502020204030204" pitchFamily="34" charset="0"/>
                            <a:cs typeface="Times New Roman" panose="02020603050405020304" pitchFamily="18" charset="0"/>
                          </a:rPr>
                          <m:t>64</m:t>
                        </m:r>
                      </m:e>
                      <m:sup>
                        <m:r>
                          <a:rPr lang="en-US" sz="34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4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để</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gặp</a:t>
                </a:r>
                <a:r>
                  <a:rPr lang="en-US" sz="3400" dirty="0">
                    <a:effectLst/>
                    <a:latin typeface="Arial" panose="020B0604020202020204" pitchFamily="34" charset="0"/>
                    <a:ea typeface="Calibri" panose="020F0502020204030204" pitchFamily="34" charset="0"/>
                    <a:cs typeface="Arial" panose="020B0604020202020204" pitchFamily="34" charset="0"/>
                  </a:rPr>
                  <a:t> </a:t>
                </a:r>
                <a:r>
                  <a:rPr lang="en-US" sz="3400" dirty="0" err="1">
                    <a:effectLst/>
                    <a:latin typeface="Arial" panose="020B0604020202020204" pitchFamily="34" charset="0"/>
                    <a:ea typeface="Calibri" panose="020F0502020204030204" pitchFamily="34" charset="0"/>
                    <a:cs typeface="Arial" panose="020B0604020202020204" pitchFamily="34" charset="0"/>
                  </a:rPr>
                  <a:t>tàu</a:t>
                </a:r>
                <a:r>
                  <a:rPr lang="en-US" sz="3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4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3" name="Rectangle 32"/>
              <p:cNvSpPr>
                <a:spLocks noRot="1" noChangeAspect="1" noMove="1" noResize="1" noEditPoints="1" noAdjustHandles="1" noChangeArrowheads="1" noChangeShapeType="1" noTextEdit="1"/>
              </p:cNvSpPr>
              <p:nvPr/>
            </p:nvSpPr>
            <p:spPr>
              <a:xfrm>
                <a:off x="1713158" y="7128223"/>
                <a:ext cx="14709284" cy="1991892"/>
              </a:xfrm>
              <a:prstGeom prst="rect">
                <a:avLst/>
              </a:prstGeom>
              <a:blipFill rotWithShape="0">
                <a:blip r:embed="rId9"/>
                <a:stretch>
                  <a:fillRect l="-1160" r="-1160" b="-5199"/>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strVal val="#ppt_w+.3"/>
                                          </p:val>
                                        </p:tav>
                                        <p:tav tm="100000">
                                          <p:val>
                                            <p:strVal val="#ppt_w"/>
                                          </p:val>
                                        </p:tav>
                                      </p:tavLst>
                                    </p:anim>
                                    <p:anim calcmode="lin" valueType="num">
                                      <p:cBhvr>
                                        <p:cTn id="15" dur="500" fill="hold"/>
                                        <p:tgtEl>
                                          <p:spTgt spid="31"/>
                                        </p:tgtEl>
                                        <p:attrNameLst>
                                          <p:attrName>ppt_h</p:attrName>
                                        </p:attrNameLst>
                                      </p:cBhvr>
                                      <p:tavLst>
                                        <p:tav tm="0">
                                          <p:val>
                                            <p:strVal val="#ppt_h"/>
                                          </p:val>
                                        </p:tav>
                                        <p:tav tm="100000">
                                          <p:val>
                                            <p:strVal val="#ppt_h"/>
                                          </p:val>
                                        </p:tav>
                                      </p:tavLst>
                                    </p:anim>
                                    <p:animEffect transition="in" filter="fade">
                                      <p:cBhvr>
                                        <p:cTn id="16" dur="500"/>
                                        <p:tgtEl>
                                          <p:spTgt spid="31"/>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strVal val="#ppt_w+.3"/>
                                          </p:val>
                                        </p:tav>
                                        <p:tav tm="100000">
                                          <p:val>
                                            <p:strVal val="#ppt_w"/>
                                          </p:val>
                                        </p:tav>
                                      </p:tavLst>
                                    </p:anim>
                                    <p:anim calcmode="lin" valueType="num">
                                      <p:cBhvr>
                                        <p:cTn id="20" dur="500" fill="hold"/>
                                        <p:tgtEl>
                                          <p:spTgt spid="32"/>
                                        </p:tgtEl>
                                        <p:attrNameLst>
                                          <p:attrName>ppt_h</p:attrName>
                                        </p:attrNameLst>
                                      </p:cBhvr>
                                      <p:tavLst>
                                        <p:tav tm="0">
                                          <p:val>
                                            <p:strVal val="#ppt_h"/>
                                          </p:val>
                                        </p:tav>
                                        <p:tav tm="100000">
                                          <p:val>
                                            <p:strVal val="#ppt_h"/>
                                          </p:val>
                                        </p:tav>
                                      </p:tavLst>
                                    </p:anim>
                                    <p:animEffect transition="in" filter="fade">
                                      <p:cBhvr>
                                        <p:cTn id="21" dur="500"/>
                                        <p:tgtEl>
                                          <p:spTgt spid="32"/>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strVal val="#ppt_w+.3"/>
                                          </p:val>
                                        </p:tav>
                                        <p:tav tm="100000">
                                          <p:val>
                                            <p:strVal val="#ppt_w"/>
                                          </p:val>
                                        </p:tav>
                                      </p:tavLst>
                                    </p:anim>
                                    <p:anim calcmode="lin" valueType="num">
                                      <p:cBhvr>
                                        <p:cTn id="25" dur="500" fill="hold"/>
                                        <p:tgtEl>
                                          <p:spTgt spid="33"/>
                                        </p:tgtEl>
                                        <p:attrNameLst>
                                          <p:attrName>ppt_h</p:attrName>
                                        </p:attrNameLst>
                                      </p:cBhvr>
                                      <p:tavLst>
                                        <p:tav tm="0">
                                          <p:val>
                                            <p:strVal val="#ppt_h"/>
                                          </p:val>
                                        </p:tav>
                                        <p:tav tm="100000">
                                          <p:val>
                                            <p:strVal val="#ppt_h"/>
                                          </p:val>
                                        </p:tav>
                                      </p:tavLst>
                                    </p:anim>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 name="Đáp án đúng">
                <a:extLst>
                  <a:ext uri="{FF2B5EF4-FFF2-40B4-BE49-F238E27FC236}">
                    <a16:creationId xmlns:a16="http://schemas.microsoft.com/office/drawing/2014/main" xmlns="" id="{8B66CBE4-2DB9-BCF7-D1C4-281B894BFE17}"/>
                  </a:ext>
                </a:extLst>
              </p:cNvPr>
              <p:cNvSpPr/>
              <p:nvPr/>
            </p:nvSpPr>
            <p:spPr>
              <a:xfrm>
                <a:off x="9543998" y="7305984"/>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en-US" sz="4000" noProof="1" smtClean="0">
                    <a:solidFill>
                      <a:schemeClr val="tx1"/>
                    </a:solidFill>
                    <a:latin typeface="Arial" panose="020B0604020202020204" pitchFamily="34" charset="0"/>
                    <a:cs typeface="Arial" panose="020B0604020202020204" pitchFamily="34" charset="0"/>
                  </a:rPr>
                  <a:t>S = </a:t>
                </a:r>
                <a14:m>
                  <m:oMath xmlns:m="http://schemas.openxmlformats.org/officeDocument/2006/math">
                    <m:f>
                      <m:fPr>
                        <m:ctrlPr>
                          <a:rPr lang="en-US" sz="4800" i="1" noProof="1">
                            <a:solidFill>
                              <a:schemeClr val="tx1"/>
                            </a:solidFill>
                            <a:latin typeface="Cambria Math" panose="02040503050406030204" pitchFamily="18" charset="0"/>
                            <a:cs typeface="Arial" panose="020B0604020202020204" pitchFamily="34" charset="0"/>
                          </a:rPr>
                        </m:ctrlPr>
                      </m:fPr>
                      <m:num>
                        <m:rad>
                          <m:radPr>
                            <m:degHide m:val="on"/>
                            <m:ctrlPr>
                              <a:rPr lang="en-US" sz="4800" i="1" noProof="1">
                                <a:solidFill>
                                  <a:schemeClr val="tx1"/>
                                </a:solidFill>
                                <a:latin typeface="Cambria Math" panose="02040503050406030204" pitchFamily="18" charset="0"/>
                                <a:cs typeface="Arial" panose="020B0604020202020204" pitchFamily="34" charset="0"/>
                              </a:rPr>
                            </m:ctrlPr>
                          </m:radPr>
                          <m:deg/>
                          <m:e>
                            <m:r>
                              <a:rPr lang="en-US" sz="4800" i="1" noProof="1">
                                <a:solidFill>
                                  <a:schemeClr val="tx1"/>
                                </a:solidFill>
                                <a:latin typeface="Cambria Math" panose="02040503050406030204" pitchFamily="18" charset="0"/>
                                <a:cs typeface="Arial" panose="020B0604020202020204" pitchFamily="34" charset="0"/>
                              </a:rPr>
                              <m:t>2</m:t>
                            </m:r>
                          </m:e>
                        </m:rad>
                      </m:num>
                      <m:den>
                        <m:r>
                          <a:rPr lang="en-US" sz="4800" i="1" noProof="1">
                            <a:solidFill>
                              <a:schemeClr val="tx1"/>
                            </a:solidFill>
                            <a:latin typeface="Cambria Math" panose="02040503050406030204" pitchFamily="18" charset="0"/>
                            <a:cs typeface="Arial" panose="020B0604020202020204" pitchFamily="34" charset="0"/>
                          </a:rPr>
                          <m:t>4</m:t>
                        </m:r>
                      </m:den>
                    </m:f>
                  </m:oMath>
                </a14:m>
                <a:r>
                  <a:rPr lang="en-US" sz="3600" noProof="1" smtClean="0">
                    <a:solidFill>
                      <a:schemeClr val="tx1"/>
                    </a:solidFill>
                    <a:latin typeface="Arial" panose="020B0604020202020204" pitchFamily="34" charset="0"/>
                    <a:cs typeface="Arial" panose="020B0604020202020204" pitchFamily="34" charset="0"/>
                  </a:rPr>
                  <a:t>ca</a:t>
                </a:r>
                <a:r>
                  <a:rPr lang="en-US" sz="4000" noProof="1" smtClean="0">
                    <a:solidFill>
                      <a:schemeClr val="tx1"/>
                    </a:solidFill>
                    <a:latin typeface="Arial" panose="020B0604020202020204" pitchFamily="34" charset="0"/>
                    <a:cs typeface="Arial" panose="020B0604020202020204" pitchFamily="34" charset="0"/>
                  </a:rPr>
                  <a:t> </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3" name="Đáp án đúng">
                <a:extLst>
                  <a:ext uri="{FF2B5EF4-FFF2-40B4-BE49-F238E27FC236}">
                    <a16:creationId xmlns:a16="http://schemas.microsoft.com/office/drawing/2014/main" xmlns="" id="{8B66CBE4-2DB9-BCF7-D1C4-281B894BFE17}"/>
                  </a:ext>
                </a:extLst>
              </p:cNvPr>
              <p:cNvSpPr>
                <a:spLocks noRot="1" noChangeAspect="1" noMove="1" noResize="1" noEditPoints="1" noAdjustHandles="1" noChangeArrowheads="1" noChangeShapeType="1" noTextEdit="1"/>
              </p:cNvSpPr>
              <p:nvPr/>
            </p:nvSpPr>
            <p:spPr>
              <a:xfrm>
                <a:off x="9543998" y="7305984"/>
                <a:ext cx="7700819" cy="2102435"/>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Đáp án sai 1">
                <a:extLst>
                  <a:ext uri="{FF2B5EF4-FFF2-40B4-BE49-F238E27FC236}">
                    <a16:creationId xmlns:a16="http://schemas.microsoft.com/office/drawing/2014/main" xmlns="" id="{3FCD9830-5FD1-BD44-878B-228BD96CE996}"/>
                  </a:ext>
                </a:extLst>
              </p:cNvPr>
              <p:cNvSpPr/>
              <p:nvPr/>
            </p:nvSpPr>
            <p:spPr>
              <a:xfrm>
                <a:off x="968946" y="4991100"/>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smtClean="0">
                    <a:solidFill>
                      <a:schemeClr val="tx1"/>
                    </a:solidFill>
                    <a:latin typeface="Arial" panose="020B0604020202020204" pitchFamily="34" charset="0"/>
                    <a:cs typeface="Arial" panose="020B0604020202020204" pitchFamily="34" charset="0"/>
                  </a:rPr>
                  <a:t>A. S = </a:t>
                </a:r>
                <a14:m>
                  <m:oMath xmlns:m="http://schemas.openxmlformats.org/officeDocument/2006/math">
                    <m:f>
                      <m:fPr>
                        <m:ctrlPr>
                          <a:rPr lang="en-US" sz="4800" i="1" noProof="1" smtClean="0">
                            <a:solidFill>
                              <a:schemeClr val="tx1"/>
                            </a:solidFill>
                            <a:latin typeface="Cambria Math" panose="02040503050406030204" pitchFamily="18" charset="0"/>
                            <a:cs typeface="Arial" panose="020B0604020202020204" pitchFamily="34" charset="0"/>
                          </a:rPr>
                        </m:ctrlPr>
                      </m:fPr>
                      <m:num>
                        <m:r>
                          <a:rPr lang="en-US" sz="4800" b="0" i="1" noProof="1" smtClean="0">
                            <a:solidFill>
                              <a:schemeClr val="tx1"/>
                            </a:solidFill>
                            <a:latin typeface="Cambria Math" panose="02040503050406030204" pitchFamily="18" charset="0"/>
                            <a:cs typeface="Arial" panose="020B0604020202020204" pitchFamily="34" charset="0"/>
                          </a:rPr>
                          <m:t>1</m:t>
                        </m:r>
                      </m:num>
                      <m:den>
                        <m:r>
                          <a:rPr lang="en-US" sz="4800" b="0" i="1" noProof="1" smtClean="0">
                            <a:solidFill>
                              <a:schemeClr val="tx1"/>
                            </a:solidFill>
                            <a:latin typeface="Cambria Math" panose="02040503050406030204" pitchFamily="18" charset="0"/>
                            <a:cs typeface="Arial" panose="020B0604020202020204" pitchFamily="34" charset="0"/>
                          </a:rPr>
                          <m:t>2</m:t>
                        </m:r>
                      </m:den>
                    </m:f>
                  </m:oMath>
                </a14:m>
                <a:r>
                  <a:rPr lang="en-US" sz="4000" noProof="1" smtClean="0">
                    <a:solidFill>
                      <a:schemeClr val="tx1"/>
                    </a:solidFill>
                    <a:latin typeface="Arial" panose="020B0604020202020204" pitchFamily="34" charset="0"/>
                    <a:cs typeface="Arial" panose="020B0604020202020204" pitchFamily="34" charset="0"/>
                  </a:rPr>
                  <a:t>ca</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4"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968946" y="4991100"/>
                <a:ext cx="7700819" cy="2102435"/>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Đáp án sai 2">
                <a:extLst>
                  <a:ext uri="{FF2B5EF4-FFF2-40B4-BE49-F238E27FC236}">
                    <a16:creationId xmlns:a16="http://schemas.microsoft.com/office/drawing/2014/main" xmlns="" id="{6A919885-0285-0403-1E09-FA94D8BC080B}"/>
                  </a:ext>
                </a:extLst>
              </p:cNvPr>
              <p:cNvSpPr/>
              <p:nvPr/>
            </p:nvSpPr>
            <p:spPr>
              <a:xfrm>
                <a:off x="968946" y="7305984"/>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smtClean="0">
                    <a:solidFill>
                      <a:schemeClr val="tx1"/>
                    </a:solidFill>
                    <a:latin typeface="Arial" panose="020B0604020202020204" pitchFamily="34" charset="0"/>
                    <a:cs typeface="Arial" panose="020B0604020202020204" pitchFamily="34" charset="0"/>
                  </a:rPr>
                  <a:t>B. S = </a:t>
                </a:r>
                <a14:m>
                  <m:oMath xmlns:m="http://schemas.openxmlformats.org/officeDocument/2006/math">
                    <m:f>
                      <m:fPr>
                        <m:ctrlPr>
                          <a:rPr lang="en-US" sz="4800" i="1" noProof="1">
                            <a:solidFill>
                              <a:schemeClr val="tx1"/>
                            </a:solidFill>
                            <a:latin typeface="Cambria Math" panose="02040503050406030204" pitchFamily="18" charset="0"/>
                            <a:cs typeface="Arial" panose="020B0604020202020204" pitchFamily="34" charset="0"/>
                          </a:rPr>
                        </m:ctrlPr>
                      </m:fPr>
                      <m:num>
                        <m:r>
                          <a:rPr lang="en-US" sz="4800" b="0" i="1" noProof="1" smtClean="0">
                            <a:solidFill>
                              <a:schemeClr val="tx1"/>
                            </a:solidFill>
                            <a:latin typeface="Cambria Math" panose="02040503050406030204" pitchFamily="18" charset="0"/>
                            <a:cs typeface="Arial" panose="020B0604020202020204" pitchFamily="34" charset="0"/>
                          </a:rPr>
                          <m:t>−</m:t>
                        </m:r>
                        <m:rad>
                          <m:radPr>
                            <m:degHide m:val="on"/>
                            <m:ctrlPr>
                              <a:rPr lang="en-US" sz="4800" b="0" i="1" noProof="1" smtClean="0">
                                <a:solidFill>
                                  <a:schemeClr val="tx1"/>
                                </a:solidFill>
                                <a:latin typeface="Cambria Math" panose="02040503050406030204" pitchFamily="18" charset="0"/>
                                <a:cs typeface="Arial" panose="020B0604020202020204" pitchFamily="34" charset="0"/>
                              </a:rPr>
                            </m:ctrlPr>
                          </m:radPr>
                          <m:deg/>
                          <m:e>
                            <m:r>
                              <a:rPr lang="en-US" sz="4800" b="0" i="1" noProof="1" smtClean="0">
                                <a:solidFill>
                                  <a:schemeClr val="tx1"/>
                                </a:solidFill>
                                <a:latin typeface="Cambria Math" panose="02040503050406030204" pitchFamily="18" charset="0"/>
                                <a:cs typeface="Arial" panose="020B0604020202020204" pitchFamily="34" charset="0"/>
                              </a:rPr>
                              <m:t>2</m:t>
                            </m:r>
                          </m:e>
                        </m:rad>
                      </m:num>
                      <m:den>
                        <m:r>
                          <a:rPr lang="en-US" sz="4800" b="0" i="1" noProof="1" smtClean="0">
                            <a:solidFill>
                              <a:schemeClr val="tx1"/>
                            </a:solidFill>
                            <a:latin typeface="Cambria Math" panose="02040503050406030204" pitchFamily="18" charset="0"/>
                            <a:cs typeface="Arial" panose="020B0604020202020204" pitchFamily="34" charset="0"/>
                          </a:rPr>
                          <m:t>4</m:t>
                        </m:r>
                      </m:den>
                    </m:f>
                  </m:oMath>
                </a14:m>
                <a:r>
                  <a:rPr lang="en-US" sz="4000" noProof="1" smtClean="0">
                    <a:solidFill>
                      <a:schemeClr val="tx1"/>
                    </a:solidFill>
                    <a:latin typeface="Arial" panose="020B0604020202020204" pitchFamily="34" charset="0"/>
                    <a:cs typeface="Arial" panose="020B0604020202020204" pitchFamily="34" charset="0"/>
                  </a:rPr>
                  <a:t>ac</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5" name="Đáp án sai 2">
                <a:extLst>
                  <a:ext uri="{FF2B5EF4-FFF2-40B4-BE49-F238E27FC236}">
                    <a16:creationId xmlns:a16="http://schemas.microsoft.com/office/drawing/2014/main" xmlns="" id="{6A919885-0285-0403-1E09-FA94D8BC080B}"/>
                  </a:ext>
                </a:extLst>
              </p:cNvPr>
              <p:cNvSpPr>
                <a:spLocks noRot="1" noChangeAspect="1" noMove="1" noResize="1" noEditPoints="1" noAdjustHandles="1" noChangeArrowheads="1" noChangeShapeType="1" noTextEdit="1"/>
              </p:cNvSpPr>
              <p:nvPr/>
            </p:nvSpPr>
            <p:spPr>
              <a:xfrm>
                <a:off x="968946" y="7305984"/>
                <a:ext cx="7700819" cy="2102435"/>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Đáp án sai 3">
                <a:extLst>
                  <a:ext uri="{FF2B5EF4-FFF2-40B4-BE49-F238E27FC236}">
                    <a16:creationId xmlns:a16="http://schemas.microsoft.com/office/drawing/2014/main" xmlns="" id="{2E7D83A4-3758-8699-4DD0-010A80780539}"/>
                  </a:ext>
                </a:extLst>
              </p:cNvPr>
              <p:cNvSpPr/>
              <p:nvPr/>
            </p:nvSpPr>
            <p:spPr>
              <a:xfrm>
                <a:off x="9543998" y="4991099"/>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en-US" sz="4000" noProof="1" smtClean="0">
                    <a:solidFill>
                      <a:schemeClr val="tx1"/>
                    </a:solidFill>
                    <a:latin typeface="Arial" panose="020B0604020202020204" pitchFamily="34" charset="0"/>
                    <a:cs typeface="Arial" panose="020B0604020202020204" pitchFamily="34" charset="0"/>
                  </a:rPr>
                  <a:t>S = </a:t>
                </a:r>
                <a14:m>
                  <m:oMath xmlns:m="http://schemas.openxmlformats.org/officeDocument/2006/math">
                    <m:f>
                      <m:fPr>
                        <m:ctrlPr>
                          <a:rPr lang="en-US" sz="4800" i="1" noProof="1">
                            <a:solidFill>
                              <a:schemeClr val="tx1"/>
                            </a:solidFill>
                            <a:latin typeface="Cambria Math" panose="02040503050406030204" pitchFamily="18" charset="0"/>
                            <a:cs typeface="Arial" panose="020B0604020202020204" pitchFamily="34" charset="0"/>
                          </a:rPr>
                        </m:ctrlPr>
                      </m:fPr>
                      <m:num>
                        <m:rad>
                          <m:radPr>
                            <m:degHide m:val="on"/>
                            <m:ctrlPr>
                              <a:rPr lang="en-US" sz="4800" i="1" noProof="1">
                                <a:solidFill>
                                  <a:schemeClr val="tx1"/>
                                </a:solidFill>
                                <a:latin typeface="Cambria Math" panose="02040503050406030204" pitchFamily="18" charset="0"/>
                                <a:cs typeface="Arial" panose="020B0604020202020204" pitchFamily="34" charset="0"/>
                              </a:rPr>
                            </m:ctrlPr>
                          </m:radPr>
                          <m:deg/>
                          <m:e>
                            <m:r>
                              <a:rPr lang="en-US" sz="4800" i="1" noProof="1">
                                <a:solidFill>
                                  <a:schemeClr val="tx1"/>
                                </a:solidFill>
                                <a:latin typeface="Cambria Math" panose="02040503050406030204" pitchFamily="18" charset="0"/>
                                <a:cs typeface="Arial" panose="020B0604020202020204" pitchFamily="34" charset="0"/>
                              </a:rPr>
                              <m:t>2</m:t>
                            </m:r>
                          </m:e>
                        </m:rad>
                      </m:num>
                      <m:den>
                        <m:r>
                          <a:rPr lang="en-US" sz="4800" i="1" noProof="1">
                            <a:solidFill>
                              <a:schemeClr val="tx1"/>
                            </a:solidFill>
                            <a:latin typeface="Cambria Math" panose="02040503050406030204" pitchFamily="18" charset="0"/>
                            <a:cs typeface="Arial" panose="020B0604020202020204" pitchFamily="34" charset="0"/>
                          </a:rPr>
                          <m:t>4</m:t>
                        </m:r>
                      </m:den>
                    </m:f>
                  </m:oMath>
                </a14:m>
                <a:r>
                  <a:rPr lang="en-US" sz="4000" noProof="1" smtClean="0">
                    <a:solidFill>
                      <a:schemeClr val="tx1"/>
                    </a:solidFill>
                    <a:latin typeface="Arial" panose="020B0604020202020204" pitchFamily="34" charset="0"/>
                    <a:cs typeface="Arial" panose="020B0604020202020204" pitchFamily="34" charset="0"/>
                  </a:rPr>
                  <a:t>bc</a:t>
                </a:r>
                <a:r>
                  <a:rPr lang="en-US" sz="4000" noProof="1" smtClean="0">
                    <a:solidFill>
                      <a:schemeClr val="tx1"/>
                    </a:solidFill>
                    <a:latin typeface="Arial" panose="020B0604020202020204" pitchFamily="34" charset="0"/>
                    <a:cs typeface="Arial" panose="020B0604020202020204" pitchFamily="34" charset="0"/>
                  </a:rPr>
                  <a:t> </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6"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9543998" y="4991099"/>
                <a:ext cx="7700819" cy="2102435"/>
              </a:xfrm>
              <a:prstGeom prst="roundRect">
                <a:avLst/>
              </a:prstGeom>
              <a:blipFill rotWithShape="0">
                <a:blip r:embed="rId9"/>
                <a:stretch>
                  <a:fillRect/>
                </a:stretch>
              </a:blipFill>
              <a:ln>
                <a:noFill/>
              </a:ln>
            </p:spPr>
            <p:txBody>
              <a:bodyPr/>
              <a:lstStyle/>
              <a:p>
                <a:r>
                  <a:rPr lang="en-US">
                    <a:noFill/>
                  </a:rPr>
                  <a:t> </a:t>
                </a:r>
              </a:p>
            </p:txBody>
          </p:sp>
        </mc:Fallback>
      </mc:AlternateContent>
      <p:pic>
        <p:nvPicPr>
          <p:cNvPr id="1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2" y="-637266"/>
            <a:ext cx="519622" cy="519622"/>
          </a:xfrm>
          <a:prstGeom prst="rect">
            <a:avLst/>
          </a:prstGeom>
        </p:spPr>
      </p:pic>
      <p:pic>
        <p:nvPicPr>
          <p:cNvPr id="1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164560" y="7548808"/>
            <a:ext cx="1349809" cy="1174878"/>
          </a:xfrm>
          <a:prstGeom prst="rect">
            <a:avLst/>
          </a:prstGeom>
        </p:spPr>
      </p:pic>
      <p:pic>
        <p:nvPicPr>
          <p:cNvPr id="19" name="Picture 18">
            <a:extLst>
              <a:ext uri="{FF2B5EF4-FFF2-40B4-BE49-F238E27FC236}">
                <a16:creationId xmlns:a16="http://schemas.microsoft.com/office/drawing/2014/main" xmlns=""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616256" y="7641491"/>
            <a:ext cx="1345182" cy="1198434"/>
          </a:xfrm>
          <a:prstGeom prst="rect">
            <a:avLst/>
          </a:prstGeom>
        </p:spPr>
      </p:pic>
      <p:pic>
        <p:nvPicPr>
          <p:cNvPr id="2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154400" y="5319905"/>
            <a:ext cx="1345182" cy="1198434"/>
          </a:xfrm>
          <a:prstGeom prst="rect">
            <a:avLst/>
          </a:prstGeom>
        </p:spPr>
      </p:pic>
      <p:pic>
        <p:nvPicPr>
          <p:cNvPr id="2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616256" y="5317365"/>
            <a:ext cx="1345182" cy="1198434"/>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5" y="-637266"/>
            <a:ext cx="519622" cy="519622"/>
          </a:xfrm>
          <a:prstGeom prst="rect">
            <a:avLst/>
          </a:prstGeom>
        </p:spPr>
      </p:pic>
      <p:sp>
        <p:nvSpPr>
          <p:cNvPr id="23" name="TextBox 22"/>
          <p:cNvSpPr txBox="1"/>
          <p:nvPr/>
        </p:nvSpPr>
        <p:spPr>
          <a:xfrm>
            <a:off x="3878911" y="901221"/>
            <a:ext cx="10268245" cy="1015663"/>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KHỞI ĐỘNG</a:t>
            </a:r>
            <a:endParaRPr lang="en-US" sz="6000" b="1" dirty="0">
              <a:latin typeface="Arial" panose="020B0604020202020204" pitchFamily="34" charset="0"/>
              <a:cs typeface="Arial" panose="020B0604020202020204" pitchFamily="34" charset="0"/>
            </a:endParaRPr>
          </a:p>
        </p:txBody>
      </p:sp>
      <p:pic>
        <p:nvPicPr>
          <p:cNvPr id="25"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196655" flipH="1">
            <a:off x="14962315" y="180791"/>
            <a:ext cx="2978261" cy="1971067"/>
          </a:xfrm>
          <a:prstGeom prst="rect">
            <a:avLst/>
          </a:prstGeom>
        </p:spPr>
      </p:pic>
      <p:grpSp>
        <p:nvGrpSpPr>
          <p:cNvPr id="27" name="Group 26"/>
          <p:cNvGrpSpPr/>
          <p:nvPr/>
        </p:nvGrpSpPr>
        <p:grpSpPr>
          <a:xfrm>
            <a:off x="974026" y="2394493"/>
            <a:ext cx="16270791" cy="2384156"/>
            <a:chOff x="974026" y="2394493"/>
            <a:chExt cx="16270791" cy="2384156"/>
          </a:xfrm>
        </p:grpSpPr>
        <mc:AlternateContent xmlns:mc="http://schemas.openxmlformats.org/markup-compatibility/2006">
          <mc:Choice xmlns:a14="http://schemas.microsoft.com/office/drawing/2010/main" Requires="a14">
            <p:sp>
              <p:nvSpPr>
                <p:cNvPr id="12" name="Câu hỏi">
                  <a:extLst>
                    <a:ext uri="{FF2B5EF4-FFF2-40B4-BE49-F238E27FC236}">
                      <a16:creationId xmlns:a16="http://schemas.microsoft.com/office/drawing/2014/main" xmlns="" id="{4ADFFF1A-F500-CC57-185E-00F4826D0836}"/>
                    </a:ext>
                  </a:extLst>
                </p:cNvPr>
                <p:cNvSpPr/>
                <p:nvPr/>
              </p:nvSpPr>
              <p:spPr>
                <a:xfrm>
                  <a:off x="974026" y="2394493"/>
                  <a:ext cx="16270791" cy="2384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noProof="1" smtClean="0">
                      <a:solidFill>
                        <a:schemeClr val="tx1"/>
                      </a:solidFill>
                      <a:latin typeface="Arial" panose="020B0604020202020204" pitchFamily="34" charset="0"/>
                      <a:cs typeface="Arial" panose="020B0604020202020204" pitchFamily="34" charset="0"/>
                    </a:rPr>
                    <a:t>Bài 3.12a</a:t>
                  </a:r>
                  <a:r>
                    <a:rPr lang="en-US" sz="4000" noProof="1" smtClean="0">
                      <a:solidFill>
                        <a:schemeClr val="tx1"/>
                      </a:solidFill>
                      <a:latin typeface="Arial" panose="020B0604020202020204" pitchFamily="34" charset="0"/>
                      <a:cs typeface="Arial" panose="020B0604020202020204" pitchFamily="34" charset="0"/>
                    </a:rPr>
                    <a:t>. Cho tam giác ABC có </a:t>
                  </a:r>
                  <a14:m>
                    <m:oMath xmlns:m="http://schemas.openxmlformats.org/officeDocument/2006/math">
                      <m:acc>
                        <m:accPr>
                          <m:chr m:val="̂"/>
                          <m:ctrlPr>
                            <a:rPr lang="en-US" sz="4000" i="1" noProof="1" smtClean="0">
                              <a:solidFill>
                                <a:schemeClr val="tx1"/>
                              </a:solidFill>
                              <a:latin typeface="Cambria Math" panose="02040503050406030204" pitchFamily="18" charset="0"/>
                              <a:cs typeface="Arial" panose="020B0604020202020204" pitchFamily="34" charset="0"/>
                            </a:rPr>
                          </m:ctrlPr>
                        </m:accPr>
                        <m:e>
                          <m:r>
                            <a:rPr lang="en-US" sz="4000" b="0" i="1" noProof="1" smtClean="0">
                              <a:solidFill>
                                <a:schemeClr val="tx1"/>
                              </a:solidFill>
                              <a:latin typeface="Cambria Math" panose="02040503050406030204" pitchFamily="18" charset="0"/>
                              <a:cs typeface="Arial" panose="020B0604020202020204" pitchFamily="34" charset="0"/>
                            </a:rPr>
                            <m:t>𝐵</m:t>
                          </m:r>
                        </m:e>
                      </m:acc>
                    </m:oMath>
                  </a14:m>
                  <a:r>
                    <a:rPr lang="en-US" sz="4000" noProof="1" smtClean="0">
                      <a:solidFill>
                        <a:schemeClr val="tx1"/>
                      </a:solidFill>
                      <a:latin typeface="Arial" panose="020B0604020202020204" pitchFamily="34" charset="0"/>
                      <a:cs typeface="Arial" panose="020B0604020202020204" pitchFamily="34" charset="0"/>
                    </a:rPr>
                    <a:t> = 135</a:t>
                  </a:r>
                  <a:r>
                    <a:rPr lang="en-US" sz="4000" baseline="30000" noProof="1" smtClean="0">
                      <a:solidFill>
                        <a:schemeClr val="tx1"/>
                      </a:solidFill>
                      <a:latin typeface="Arial" panose="020B0604020202020204" pitchFamily="34" charset="0"/>
                      <a:cs typeface="Arial" panose="020B0604020202020204" pitchFamily="34" charset="0"/>
                    </a:rPr>
                    <a:t>o</a:t>
                  </a:r>
                  <a:r>
                    <a:rPr lang="en-US" sz="4000" noProof="1" smtClean="0">
                      <a:solidFill>
                        <a:schemeClr val="tx1"/>
                      </a:solidFill>
                      <a:latin typeface="Arial" panose="020B0604020202020204" pitchFamily="34" charset="0"/>
                      <a:cs typeface="Arial" panose="020B0604020202020204" pitchFamily="34" charset="0"/>
                    </a:rPr>
                    <a:t>. </a:t>
                  </a:r>
                </a:p>
                <a:p>
                  <a:pPr algn="ctr">
                    <a:lnSpc>
                      <a:spcPct val="150000"/>
                    </a:lnSpc>
                  </a:pPr>
                  <a:r>
                    <a:rPr lang="en-US" sz="4000" noProof="1" smtClean="0">
                      <a:solidFill>
                        <a:schemeClr val="tx1"/>
                      </a:solidFill>
                      <a:latin typeface="Arial" panose="020B0604020202020204" pitchFamily="34" charset="0"/>
                      <a:cs typeface="Arial" panose="020B0604020202020204" pitchFamily="34" charset="0"/>
                    </a:rPr>
                    <a:t>Khẳng định nào sau đây là đúng?</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12" name="Câu hỏi">
                  <a:extLst>
                    <a:ext uri="{FF2B5EF4-FFF2-40B4-BE49-F238E27FC236}">
                      <a16:creationId xmlns:a16="http://schemas.microsoft.com/office/drawing/2014/main" xmlns="" id="{4ADFFF1A-F500-CC57-185E-00F4826D0836}"/>
                    </a:ext>
                  </a:extLst>
                </p:cNvPr>
                <p:cNvSpPr>
                  <a:spLocks noRot="1" noChangeAspect="1" noMove="1" noResize="1" noEditPoints="1" noAdjustHandles="1" noChangeArrowheads="1" noChangeShapeType="1" noTextEdit="1"/>
                </p:cNvSpPr>
                <p:nvPr/>
              </p:nvSpPr>
              <p:spPr>
                <a:xfrm>
                  <a:off x="974026" y="2394493"/>
                  <a:ext cx="16270791" cy="2384156"/>
                </a:xfrm>
                <a:prstGeom prst="roundRect">
                  <a:avLst/>
                </a:prstGeom>
                <a:blipFill rotWithShape="0">
                  <a:blip r:embed="rId17"/>
                  <a:stretch>
                    <a:fillRect/>
                  </a:stretch>
                </a:blipFill>
                <a:ln>
                  <a:noFill/>
                </a:ln>
              </p:spPr>
              <p:txBody>
                <a:bodyPr/>
                <a:lstStyle/>
                <a:p>
                  <a:r>
                    <a:rPr lang="en-US">
                      <a:noFill/>
                    </a:rPr>
                    <a:t> </a:t>
                  </a:r>
                </a:p>
              </p:txBody>
            </p:sp>
          </mc:Fallback>
        </mc:AlternateContent>
        <p:pic>
          <p:nvPicPr>
            <p:cNvPr id="26"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096859" y="2922468"/>
              <a:ext cx="2756652" cy="132820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500"/>
                                        <p:tgtEl>
                                          <p:spTgt spid="1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down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3"/>
                                        </p:tgtEl>
                                        <p:attrNameLst>
                                          <p:attrName>fillcolor</p:attrName>
                                        </p:attrNameLst>
                                      </p:cBhvr>
                                      <p:to>
                                        <a:srgbClr val="92D050"/>
                                      </p:to>
                                    </p:animClr>
                                    <p:set>
                                      <p:cBhvr>
                                        <p:cTn id="29" dur="500" fill="hold"/>
                                        <p:tgtEl>
                                          <p:spTgt spid="13"/>
                                        </p:tgtEl>
                                        <p:attrNameLst>
                                          <p:attrName>fill.type</p:attrName>
                                        </p:attrNameLst>
                                      </p:cBhvr>
                                      <p:to>
                                        <p:strVal val="solid"/>
                                      </p:to>
                                    </p:set>
                                    <p:set>
                                      <p:cBhvr>
                                        <p:cTn id="30" dur="500" fill="hold"/>
                                        <p:tgtEl>
                                          <p:spTgt spid="1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4"/>
                                        </p:tgtEl>
                                        <p:attrNameLst>
                                          <p:attrName>fillcolor</p:attrName>
                                        </p:attrNameLst>
                                      </p:cBhvr>
                                      <p:to>
                                        <a:srgbClr val="D99694"/>
                                      </p:to>
                                    </p:animClr>
                                    <p:set>
                                      <p:cBhvr>
                                        <p:cTn id="43" dur="500" fill="hold"/>
                                        <p:tgtEl>
                                          <p:spTgt spid="14"/>
                                        </p:tgtEl>
                                        <p:attrNameLst>
                                          <p:attrName>fill.type</p:attrName>
                                        </p:attrNameLst>
                                      </p:cBhvr>
                                      <p:to>
                                        <p:strVal val="solid"/>
                                      </p:to>
                                    </p:set>
                                    <p:set>
                                      <p:cBhvr>
                                        <p:cTn id="44" dur="500" fill="hold"/>
                                        <p:tgtEl>
                                          <p:spTgt spid="1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2"/>
                                        </p:tgtEl>
                                      </p:cBhvr>
                                    </p:cmd>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4"/>
                                        </p:tgtEl>
                                      </p:cBhvr>
                                    </p:animEffect>
                                    <p:animScale>
                                      <p:cBhvr>
                                        <p:cTn id="51"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5"/>
                                        </p:tgtEl>
                                        <p:attrNameLst>
                                          <p:attrName>fillcolor</p:attrName>
                                        </p:attrNameLst>
                                      </p:cBhvr>
                                      <p:to>
                                        <a:srgbClr val="D99694"/>
                                      </p:to>
                                    </p:animClr>
                                    <p:set>
                                      <p:cBhvr>
                                        <p:cTn id="57" dur="500" fill="hold"/>
                                        <p:tgtEl>
                                          <p:spTgt spid="15"/>
                                        </p:tgtEl>
                                        <p:attrNameLst>
                                          <p:attrName>fill.type</p:attrName>
                                        </p:attrNameLst>
                                      </p:cBhvr>
                                      <p:to>
                                        <p:strVal val="solid"/>
                                      </p:to>
                                    </p:set>
                                    <p:set>
                                      <p:cBhvr>
                                        <p:cTn id="58" dur="500" fill="hold"/>
                                        <p:tgtEl>
                                          <p:spTgt spid="1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2"/>
                                        </p:tgtEl>
                                      </p:cBhvr>
                                    </p:cmd>
                                  </p:childTnLst>
                                </p:cTn>
                              </p:par>
                              <p:par>
                                <p:cTn id="61" presetID="1" presetClass="entr" presetSubtype="0" fill="hold" nodeType="withEffect">
                                  <p:stCondLst>
                                    <p:cond delay="0"/>
                                  </p:stCondLst>
                                  <p:childTnLst>
                                    <p:set>
                                      <p:cBhvr>
                                        <p:cTn id="62" dur="1" fill="hold">
                                          <p:stCondLst>
                                            <p:cond delay="9"/>
                                          </p:stCondLst>
                                        </p:cTn>
                                        <p:tgtEl>
                                          <p:spTgt spid="1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5"/>
                                        </p:tgtEl>
                                      </p:cBhvr>
                                    </p:animEffect>
                                    <p:animScale>
                                      <p:cBhvr>
                                        <p:cTn id="65"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6"/>
                                        </p:tgtEl>
                                        <p:attrNameLst>
                                          <p:attrName>fillcolor</p:attrName>
                                        </p:attrNameLst>
                                      </p:cBhvr>
                                      <p:to>
                                        <a:srgbClr val="D99694"/>
                                      </p:to>
                                    </p:animClr>
                                    <p:set>
                                      <p:cBhvr>
                                        <p:cTn id="71" dur="500" fill="hold"/>
                                        <p:tgtEl>
                                          <p:spTgt spid="16"/>
                                        </p:tgtEl>
                                        <p:attrNameLst>
                                          <p:attrName>fill.type</p:attrName>
                                        </p:attrNameLst>
                                      </p:cBhvr>
                                      <p:to>
                                        <p:strVal val="solid"/>
                                      </p:to>
                                    </p:set>
                                    <p:set>
                                      <p:cBhvr>
                                        <p:cTn id="72" dur="500" fill="hold"/>
                                        <p:tgtEl>
                                          <p:spTgt spid="1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par>
                                <p:cTn id="75" presetID="1" presetClass="entr" presetSubtype="0" fill="hold" nodeType="withEffect">
                                  <p:stCondLst>
                                    <p:cond delay="0"/>
                                  </p:stCondLst>
                                  <p:childTnLst>
                                    <p:set>
                                      <p:cBhvr>
                                        <p:cTn id="76" dur="1" fill="hold">
                                          <p:stCondLst>
                                            <p:cond delay="9"/>
                                          </p:stCondLst>
                                        </p:cTn>
                                        <p:tgtEl>
                                          <p:spTgt spid="2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6"/>
                                        </p:tgtEl>
                                      </p:cBhvr>
                                    </p:animEffect>
                                    <p:animScale>
                                      <p:cBhvr>
                                        <p:cTn id="79" dur="250" autoRev="1" fill="hold"/>
                                        <p:tgtEl>
                                          <p:spTgt spid="16"/>
                                        </p:tgtEl>
                                      </p:cBhvr>
                                      <p:by x="105000" y="105000"/>
                                    </p:animScale>
                                  </p:childTnLst>
                                </p:cTn>
                              </p:par>
                            </p:childTnLst>
                          </p:cTn>
                        </p:par>
                      </p:childTnLst>
                    </p:cTn>
                  </p:par>
                </p:childTnLst>
              </p:cTn>
              <p:nextCondLst>
                <p:cond evt="onClick" delay="0">
                  <p:tgtEl>
                    <p:spTgt spid="16"/>
                  </p:tgtEl>
                </p:cond>
              </p:nextCondLst>
            </p:seq>
            <p:audio>
              <p:cMediaNode vol="80000">
                <p:cTn id="80" fill="hold" display="0">
                  <p:stCondLst>
                    <p:cond delay="indefinite"/>
                  </p:stCondLst>
                  <p:endCondLst>
                    <p:cond evt="onStopAudio" delay="0">
                      <p:tgtEl>
                        <p:sldTgt/>
                      </p:tgtEl>
                    </p:cond>
                  </p:endCondLst>
                </p:cTn>
                <p:tgtEl>
                  <p:spTgt spid="17"/>
                </p:tgtEl>
              </p:cMediaNode>
            </p:audio>
            <p:audio>
              <p:cMediaNode vol="80000">
                <p:cTn id="81" fill="hold" display="0">
                  <p:stCondLst>
                    <p:cond delay="indefinite"/>
                  </p:stCondLst>
                  <p:endCondLst>
                    <p:cond evt="onStopAudio" delay="0">
                      <p:tgtEl>
                        <p:sldTgt/>
                      </p:tgtEl>
                    </p:cond>
                  </p:endCondLst>
                </p:cTn>
                <p:tgtEl>
                  <p:spTgt spid="22"/>
                </p:tgtEl>
              </p:cMediaNode>
            </p:audio>
          </p:childTnLst>
        </p:cTn>
      </p:par>
    </p:tnLst>
    <p:bldLst>
      <p:bldP spid="13" grpId="0" animBg="1"/>
      <p:bldP spid="13" grpId="1" animBg="1"/>
      <p:bldP spid="14" grpId="0" animBg="1"/>
      <p:bldP spid="14" grpId="1" animBg="1"/>
      <p:bldP spid="15" grpId="0" animBg="1"/>
      <p:bldP spid="15" grpId="1" animBg="1"/>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5" name="Group 5"/>
          <p:cNvGrpSpPr/>
          <p:nvPr/>
        </p:nvGrpSpPr>
        <p:grpSpPr>
          <a:xfrm>
            <a:off x="990600" y="1562100"/>
            <a:ext cx="16154400" cy="7904802"/>
            <a:chOff x="0" y="0"/>
            <a:chExt cx="3982260" cy="2789783"/>
          </a:xfrm>
          <a:solidFill>
            <a:schemeClr val="accent5">
              <a:lumMod val="40000"/>
              <a:lumOff val="60000"/>
            </a:schemeClr>
          </a:solidFill>
        </p:grpSpPr>
        <p:sp>
          <p:nvSpPr>
            <p:cNvPr id="6" name="Freeform 6"/>
            <p:cNvSpPr/>
            <p:nvPr/>
          </p:nvSpPr>
          <p:spPr>
            <a:xfrm>
              <a:off x="0" y="0"/>
              <a:ext cx="3982260" cy="2789783"/>
            </a:xfrm>
            <a:custGeom>
              <a:avLst/>
              <a:gdLst/>
              <a:ahLst/>
              <a:cxnLst/>
              <a:rect l="l" t="t" r="r" b="b"/>
              <a:pathLst>
                <a:path w="3982260" h="2789783">
                  <a:moveTo>
                    <a:pt x="3857800" y="2789783"/>
                  </a:moveTo>
                  <a:lnTo>
                    <a:pt x="124460" y="2789783"/>
                  </a:lnTo>
                  <a:cubicBezTo>
                    <a:pt x="55880" y="2789783"/>
                    <a:pt x="0" y="2733903"/>
                    <a:pt x="0" y="2665323"/>
                  </a:cubicBezTo>
                  <a:lnTo>
                    <a:pt x="0" y="124460"/>
                  </a:lnTo>
                  <a:cubicBezTo>
                    <a:pt x="0" y="55880"/>
                    <a:pt x="55880" y="0"/>
                    <a:pt x="124460" y="0"/>
                  </a:cubicBezTo>
                  <a:lnTo>
                    <a:pt x="3857801" y="0"/>
                  </a:lnTo>
                  <a:cubicBezTo>
                    <a:pt x="3926380" y="0"/>
                    <a:pt x="3982260" y="55880"/>
                    <a:pt x="3982260" y="124460"/>
                  </a:cubicBezTo>
                  <a:lnTo>
                    <a:pt x="3982260" y="2665323"/>
                  </a:lnTo>
                  <a:cubicBezTo>
                    <a:pt x="3982260" y="2733903"/>
                    <a:pt x="3926380" y="2789783"/>
                    <a:pt x="3857801" y="2789783"/>
                  </a:cubicBezTo>
                  <a:close/>
                </a:path>
              </a:pathLst>
            </a:custGeom>
            <a:solidFill>
              <a:schemeClr val="bg1"/>
            </a:solidFill>
          </p:spPr>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32287">
            <a:off x="67940" y="8564938"/>
            <a:ext cx="2284598" cy="133337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14604" flipH="1">
            <a:off x="16519059" y="751668"/>
            <a:ext cx="2471082" cy="2512191"/>
          </a:xfrm>
          <a:prstGeom prst="rect">
            <a:avLst/>
          </a:prstGeom>
        </p:spPr>
      </p:pic>
      <p:grpSp>
        <p:nvGrpSpPr>
          <p:cNvPr id="28" name="Group 27"/>
          <p:cNvGrpSpPr/>
          <p:nvPr/>
        </p:nvGrpSpPr>
        <p:grpSpPr>
          <a:xfrm>
            <a:off x="2450959" y="491745"/>
            <a:ext cx="2286000" cy="1642321"/>
            <a:chOff x="1311619" y="441449"/>
            <a:chExt cx="2575797" cy="1958851"/>
          </a:xfrm>
        </p:grpSpPr>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5963" y="441449"/>
              <a:ext cx="2515338" cy="1958851"/>
            </a:xfrm>
            <a:prstGeom prst="rect">
              <a:avLst/>
            </a:prstGeom>
          </p:spPr>
        </p:pic>
        <p:sp>
          <p:nvSpPr>
            <p:cNvPr id="30" name="TextBox 29"/>
            <p:cNvSpPr txBox="1"/>
            <p:nvPr/>
          </p:nvSpPr>
          <p:spPr>
            <a:xfrm>
              <a:off x="1311619" y="859865"/>
              <a:ext cx="2575797" cy="646331"/>
            </a:xfrm>
            <a:prstGeom prst="rect">
              <a:avLst/>
            </a:prstGeom>
            <a:noFill/>
          </p:spPr>
          <p:txBody>
            <a:bodyPr wrap="square" rtlCol="0">
              <a:spAutoFit/>
            </a:bodyPr>
            <a:lstStyle/>
            <a:p>
              <a:pPr algn="ctr"/>
              <a:r>
                <a:rPr lang="en-US" sz="3600" b="1" dirty="0" err="1" smtClean="0">
                  <a:latin typeface="Arial" panose="020B0604020202020204" pitchFamily="34" charset="0"/>
                  <a:cs typeface="Arial" panose="020B0604020202020204" pitchFamily="34" charset="0"/>
                </a:rPr>
                <a:t>Giải</a:t>
              </a:r>
              <a:endParaRPr lang="en-US" sz="36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2657541" y="2695524"/>
                <a:ext cx="13411200" cy="5637954"/>
              </a:xfrm>
              <a:prstGeom prst="rect">
                <a:avLst/>
              </a:prstGeom>
            </p:spPr>
            <p:txBody>
              <a:bodyPr wrap="square">
                <a:spAutoFit/>
              </a:bodyPr>
              <a:lstStyle/>
              <a:p>
                <a:pPr>
                  <a:lnSpc>
                    <a:spcPct val="150000"/>
                  </a:lnSpc>
                  <a:spcAft>
                    <a:spcPts val="1200"/>
                  </a:spcAft>
                </a:pPr>
                <a:r>
                  <a:rPr lang="en-US" sz="3600" dirty="0">
                    <a:latin typeface="Arial" panose="020B0604020202020204" pitchFamily="34" charset="0"/>
                    <a:ea typeface="Calibri" panose="020F0502020204030204" pitchFamily="34" charset="0"/>
                    <a:cs typeface="Arial" panose="020B0604020202020204" pitchFamily="34" charset="0"/>
                  </a:rPr>
                  <a:t>b) Do </a:t>
                </a:r>
                <a:r>
                  <a:rPr lang="en-US" sz="3600" dirty="0" err="1">
                    <a:latin typeface="Arial" panose="020B0604020202020204" pitchFamily="34" charset="0"/>
                    <a:ea typeface="Calibri" panose="020F0502020204030204" pitchFamily="34" charset="0"/>
                    <a:cs typeface="Arial" panose="020B0604020202020204" pitchFamily="34" charset="0"/>
                  </a:rPr>
                  <a:t>tổng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góc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của</a:t>
                </a:r>
                <a:r>
                  <a:rPr lang="en-US" sz="3600" dirty="0">
                    <a:latin typeface="Arial" panose="020B0604020202020204" pitchFamily="34" charset="0"/>
                    <a:ea typeface="Calibri" panose="020F0502020204030204" pitchFamily="34" charset="0"/>
                    <a:cs typeface="Arial" panose="020B0604020202020204" pitchFamily="34" charset="0"/>
                  </a:rPr>
                  <a:t> tam </a:t>
                </a:r>
                <a:r>
                  <a:rPr lang="en-US" sz="3600" dirty="0" err="1">
                    <a:latin typeface="Arial" panose="020B0604020202020204" pitchFamily="34" charset="0"/>
                    <a:ea typeface="Calibri" panose="020F0502020204030204" pitchFamily="34" charset="0"/>
                    <a:cs typeface="Arial" panose="020B0604020202020204" pitchFamily="34" charset="0"/>
                  </a:rPr>
                  <a:t>giác</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bằng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180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suy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𝐵𝐶𝐴</m:t>
                          </m:r>
                        </m:e>
                      </m:acc>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180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124</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26</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m:rPr>
                          <m:nor/>
                        </m:rPr>
                        <a:rPr lang="en-US" sz="3600">
                          <a:effectLst/>
                          <a:latin typeface="Arial" panose="020B0604020202020204" pitchFamily="34" charset="0"/>
                          <a:ea typeface="Calibri" panose="020F0502020204030204" pitchFamily="34" charset="0"/>
                          <a:cs typeface="Arial" panose="020B0604020202020204" pitchFamily="34" charset="0"/>
                        </a:rPr>
                        <m:t>.</m:t>
                      </m:r>
                      <m:r>
                        <m:rPr>
                          <m:nor/>
                        </m:rPr>
                        <a:rPr lang="en-US" sz="36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Áp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dụng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định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lí</a:t>
                </a:r>
                <a:r>
                  <a:rPr lang="en-US" sz="3600" dirty="0">
                    <a:effectLst/>
                    <a:latin typeface="Arial" panose="020B0604020202020204" pitchFamily="34" charset="0"/>
                    <a:ea typeface="Calibri" panose="020F0502020204030204" pitchFamily="34" charset="0"/>
                    <a:cs typeface="Arial" panose="020B0604020202020204" pitchFamily="34" charset="0"/>
                  </a:rPr>
                  <a:t> sin </a:t>
                </a:r>
                <a:r>
                  <a:rPr lang="en-US" sz="3600" dirty="0" err="1">
                    <a:effectLst/>
                    <a:latin typeface="Arial" panose="020B0604020202020204" pitchFamily="34" charset="0"/>
                    <a:ea typeface="Calibri" panose="020F0502020204030204" pitchFamily="34" charset="0"/>
                    <a:cs typeface="Arial" panose="020B0604020202020204" pitchFamily="34" charset="0"/>
                  </a:rPr>
                  <a:t>cho</a:t>
                </a:r>
                <a:r>
                  <a:rPr lang="en-US" sz="3600" dirty="0">
                    <a:effectLst/>
                    <a:latin typeface="Arial" panose="020B0604020202020204" pitchFamily="34" charset="0"/>
                    <a:ea typeface="Calibri" panose="020F0502020204030204" pitchFamily="34" charset="0"/>
                    <a:cs typeface="Arial" panose="020B0604020202020204" pitchFamily="34" charset="0"/>
                  </a:rPr>
                  <a:t> tam </a:t>
                </a:r>
                <a:r>
                  <a:rPr lang="en-US" sz="3600" dirty="0" err="1">
                    <a:effectLst/>
                    <a:latin typeface="Arial" panose="020B0604020202020204" pitchFamily="34" charset="0"/>
                    <a:ea typeface="Calibri" panose="020F0502020204030204" pitchFamily="34" charset="0"/>
                    <a:cs typeface="Arial" panose="020B0604020202020204" pitchFamily="34" charset="0"/>
                  </a:rPr>
                  <a:t>giác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𝐴𝐶</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53</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26</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50</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𝑡</m:t>
                          </m:r>
                        </m:num>
                        <m:den>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124</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𝑡</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53⋅</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124</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3600">
                              <a:effectLst/>
                              <a:latin typeface="Cambria Math" panose="02040503050406030204" pitchFamily="18" charset="0"/>
                              <a:ea typeface="Calibri" panose="020F0502020204030204" pitchFamily="34" charset="0"/>
                              <a:cs typeface="Times New Roman" panose="02020603050405020304" pitchFamily="18" charset="0"/>
                            </a:rPr>
                            <m:t>50⋅</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sin</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26</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600">
                          <a:effectLst/>
                          <a:latin typeface="Cambria Math" panose="02040503050406030204" pitchFamily="18" charset="0"/>
                          <a:ea typeface="Calibri" panose="020F0502020204030204" pitchFamily="34" charset="0"/>
                          <a:cs typeface="Times New Roman" panose="02020603050405020304" pitchFamily="18" charset="0"/>
                        </a:rPr>
                        <m:t>≈2(</m:t>
                      </m:r>
                      <m:r>
                        <m:rPr>
                          <m:nor/>
                        </m:rPr>
                        <a:rPr lang="en-US" sz="3600" i="1">
                          <a:effectLst/>
                          <a:latin typeface="Arial" panose="020B0604020202020204" pitchFamily="34" charset="0"/>
                          <a:ea typeface="Calibri" panose="020F0502020204030204" pitchFamily="34" charset="0"/>
                          <a:cs typeface="Arial" panose="020B0604020202020204" pitchFamily="34" charset="0"/>
                        </a:rPr>
                        <m:t> </m:t>
                      </m:r>
                      <m:r>
                        <m:rPr>
                          <m:nor/>
                        </m:rPr>
                        <a:rPr lang="en-US" sz="3600">
                          <a:effectLst/>
                          <a:latin typeface="Arial" panose="020B0604020202020204" pitchFamily="34" charset="0"/>
                          <a:ea typeface="Calibri" panose="020F0502020204030204" pitchFamily="34" charset="0"/>
                          <a:cs typeface="Arial" panose="020B0604020202020204" pitchFamily="34" charset="0"/>
                        </a:rPr>
                        <m:t>gi</m:t>
                      </m:r>
                      <m:r>
                        <m:rPr>
                          <m:nor/>
                        </m:rPr>
                        <a:rPr lang="en-US" sz="3600">
                          <a:effectLst/>
                          <a:latin typeface="Arial" panose="020B0604020202020204" pitchFamily="34" charset="0"/>
                          <a:ea typeface="Calibri" panose="020F0502020204030204" pitchFamily="34" charset="0"/>
                          <a:cs typeface="Arial" panose="020B0604020202020204" pitchFamily="34" charset="0"/>
                        </a:rPr>
                        <m:t>ờ</m:t>
                      </m:r>
                      <m:r>
                        <m:rPr>
                          <m:nor/>
                        </m:rPr>
                        <a:rPr lang="en-US" sz="3600" i="1">
                          <a:effectLst/>
                          <a:latin typeface="Arial" panose="020B0604020202020204" pitchFamily="34" charset="0"/>
                          <a:ea typeface="Calibri" panose="020F0502020204030204" pitchFamily="34" charset="0"/>
                          <a:cs typeface="Arial" panose="020B0604020202020204" pitchFamily="34" charset="0"/>
                        </a:rPr>
                        <m:t> </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sau</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giờ</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chạy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theo</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hướng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𝑁</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a:effectLst/>
                            <a:latin typeface="Cambria Math" panose="02040503050406030204" pitchFamily="18" charset="0"/>
                            <a:ea typeface="Calibri" panose="020F0502020204030204" pitchFamily="34" charset="0"/>
                            <a:cs typeface="Times New Roman" panose="02020603050405020304" pitchFamily="18" charset="0"/>
                          </a:rPr>
                          <m:t>64</m:t>
                        </m:r>
                      </m:e>
                      <m:sup>
                        <m:r>
                          <a:rPr lang="en-US" sz="36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thì</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tàu</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gặp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tàu</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 name="Rectangle 1"/>
              <p:cNvSpPr>
                <a:spLocks noRot="1" noChangeAspect="1" noMove="1" noResize="1" noEditPoints="1" noAdjustHandles="1" noChangeArrowheads="1" noChangeShapeType="1" noTextEdit="1"/>
              </p:cNvSpPr>
              <p:nvPr/>
            </p:nvSpPr>
            <p:spPr>
              <a:xfrm>
                <a:off x="2657541" y="2695524"/>
                <a:ext cx="13411200" cy="5637954"/>
              </a:xfrm>
              <a:prstGeom prst="rect">
                <a:avLst/>
              </a:prstGeom>
              <a:blipFill rotWithShape="0">
                <a:blip r:embed="rId7"/>
                <a:stretch>
                  <a:fillRect l="-1409" b="-1297"/>
                </a:stretch>
              </a:blipFill>
            </p:spPr>
            <p:txBody>
              <a:bodyPr/>
              <a:lstStyle/>
              <a:p>
                <a:r>
                  <a:rPr lang="en-US">
                    <a:noFill/>
                  </a:rPr>
                  <a:t> </a:t>
                </a:r>
              </a:p>
            </p:txBody>
          </p:sp>
        </mc:Fallback>
      </mc:AlternateContent>
    </p:spTree>
    <p:extLst>
      <p:ext uri="{BB962C8B-B14F-4D97-AF65-F5344CB8AC3E}">
        <p14:creationId xmlns:p14="http://schemas.microsoft.com/office/powerpoint/2010/main" val="37274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17" name="Group 17"/>
          <p:cNvGrpSpPr/>
          <p:nvPr/>
        </p:nvGrpSpPr>
        <p:grpSpPr>
          <a:xfrm>
            <a:off x="762001" y="890055"/>
            <a:ext cx="16764000" cy="8901645"/>
            <a:chOff x="0" y="0"/>
            <a:chExt cx="3715773" cy="1212833"/>
          </a:xfrm>
        </p:grpSpPr>
        <p:sp>
          <p:nvSpPr>
            <p:cNvPr id="18" name="Freeform 18"/>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sp>
      </p:grpSp>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36420">
            <a:off x="16374762" y="220620"/>
            <a:ext cx="1281335" cy="1515557"/>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84593" y="8021674"/>
            <a:ext cx="1903407" cy="1803046"/>
          </a:xfrm>
          <a:prstGeom prst="rect">
            <a:avLst/>
          </a:prstGeom>
        </p:spPr>
      </p:pic>
      <p:grpSp>
        <p:nvGrpSpPr>
          <p:cNvPr id="29" name="Group 28"/>
          <p:cNvGrpSpPr/>
          <p:nvPr/>
        </p:nvGrpSpPr>
        <p:grpSpPr>
          <a:xfrm>
            <a:off x="1447800" y="890055"/>
            <a:ext cx="5105400" cy="1066800"/>
            <a:chOff x="1981200" y="2174240"/>
            <a:chExt cx="5105400" cy="1066800"/>
          </a:xfrm>
          <a:solidFill>
            <a:schemeClr val="accent4">
              <a:lumMod val="75000"/>
            </a:schemeClr>
          </a:solidFill>
        </p:grpSpPr>
        <p:sp>
          <p:nvSpPr>
            <p:cNvPr id="30" name="Round Same Side Corner Rectangle 29"/>
            <p:cNvSpPr/>
            <p:nvPr/>
          </p:nvSpPr>
          <p:spPr>
            <a:xfrm flipV="1">
              <a:off x="1981200" y="2174240"/>
              <a:ext cx="5105400" cy="1066800"/>
            </a:xfrm>
            <a:prstGeom prst="round2SameRect">
              <a:avLst>
                <a:gd name="adj1" fmla="val 43334"/>
                <a:gd name="adj2"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33600" y="2369232"/>
              <a:ext cx="4800600" cy="615553"/>
            </a:xfrm>
            <a:prstGeom prst="rect">
              <a:avLst/>
            </a:prstGeom>
            <a:noFill/>
            <a:ln>
              <a:noFill/>
            </a:ln>
          </p:spPr>
          <p:txBody>
            <a:bodyPr wrap="square" rtlCol="0">
              <a:spAutoFit/>
            </a:bodyPr>
            <a:lstStyle/>
            <a:p>
              <a:pPr algn="ctr"/>
              <a:r>
                <a:rPr lang="en-US" sz="3400" b="1" dirty="0" err="1" smtClean="0">
                  <a:solidFill>
                    <a:schemeClr val="bg1"/>
                  </a:solidFill>
                  <a:latin typeface="Arial" panose="020B0604020202020204" pitchFamily="34" charset="0"/>
                  <a:cs typeface="Arial" panose="020B0604020202020204" pitchFamily="34" charset="0"/>
                </a:rPr>
                <a:t>Bài</a:t>
              </a:r>
              <a:r>
                <a:rPr lang="en-US" sz="3400" b="1" dirty="0" smtClean="0">
                  <a:solidFill>
                    <a:schemeClr val="bg1"/>
                  </a:solidFill>
                  <a:latin typeface="Arial" panose="020B0604020202020204" pitchFamily="34" charset="0"/>
                  <a:cs typeface="Arial" panose="020B0604020202020204" pitchFamily="34" charset="0"/>
                </a:rPr>
                <a:t> 3.19 (SGK - tr45)</a:t>
              </a:r>
              <a:endParaRPr lang="en-US" sz="3400" b="1" dirty="0">
                <a:solidFill>
                  <a:schemeClr val="bg1"/>
                </a:solidFill>
                <a:latin typeface="Arial" panose="020B0604020202020204" pitchFamily="34" charset="0"/>
                <a:cs typeface="Arial" panose="020B0604020202020204" pitchFamily="34" charset="0"/>
              </a:endParaRPr>
            </a:p>
          </p:txBody>
        </p:sp>
      </p:grpSp>
      <p:sp>
        <p:nvSpPr>
          <p:cNvPr id="32" name="Rectangle 31"/>
          <p:cNvSpPr/>
          <p:nvPr/>
        </p:nvSpPr>
        <p:spPr>
          <a:xfrm>
            <a:off x="1252221" y="2109018"/>
            <a:ext cx="15783560" cy="4016484"/>
          </a:xfrm>
          <a:prstGeom prst="rect">
            <a:avLst/>
          </a:prstGeom>
        </p:spPr>
        <p:txBody>
          <a:bodyPr wrap="square">
            <a:spAutoFit/>
          </a:bodyPr>
          <a:lstStyle/>
          <a:p>
            <a:pPr algn="just">
              <a:lnSpc>
                <a:spcPct val="150000"/>
              </a:lnSpc>
            </a:pPr>
            <a:r>
              <a:rPr lang="vi-VN" sz="3400" dirty="0">
                <a:latin typeface="Arial" panose="020B0604020202020204" pitchFamily="34" charset="0"/>
                <a:cs typeface="Arial" panose="020B0604020202020204" pitchFamily="34" charset="0"/>
              </a:rPr>
              <a:t>Trên sân bóng chày cho nam, các vị trí gôn Nhà (Home plate), gôn 1 (First base), gôn 2 (Second base), gôn 3 (Third base) là bốn đỉnh của một hình vuông có cạnh dài 27,4. Vị trí đứng ném bóng (Pitcher's mound) nầm trên đường nối gôn Nhà với gôn 2, và cách gôn Nhà 18,44 m. Tính khoảng cách từ vị trí đứng ném bóng tới các gôn 1 và gôn 3.</a:t>
            </a:r>
            <a:endParaRPr lang="en-US" sz="3400" dirty="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6730" y="5340877"/>
            <a:ext cx="9384148" cy="4450823"/>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028" y="5867637"/>
            <a:ext cx="4419363" cy="441936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par>
                                <p:cTn id="14" presetID="9"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par>
                                <p:cTn id="17" presetID="9"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2" name="Group 2"/>
          <p:cNvGrpSpPr/>
          <p:nvPr/>
        </p:nvGrpSpPr>
        <p:grpSpPr>
          <a:xfrm>
            <a:off x="838200" y="723900"/>
            <a:ext cx="16687800" cy="8534399"/>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4768" flipH="1">
            <a:off x="15564736" y="318369"/>
            <a:ext cx="2642102" cy="1748591"/>
          </a:xfrm>
          <a:prstGeom prst="rect">
            <a:avLst/>
          </a:prstGeom>
        </p:spPr>
      </p:pic>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25"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16241" y="7880080"/>
            <a:ext cx="2330426" cy="2360468"/>
          </a:xfrm>
          <a:prstGeom prst="rect">
            <a:avLst/>
          </a:prstGeom>
        </p:spPr>
      </p:pic>
      <p:grpSp>
        <p:nvGrpSpPr>
          <p:cNvPr id="26" name="Group 25"/>
          <p:cNvGrpSpPr/>
          <p:nvPr/>
        </p:nvGrpSpPr>
        <p:grpSpPr>
          <a:xfrm>
            <a:off x="609600" y="332995"/>
            <a:ext cx="2209800" cy="1719341"/>
            <a:chOff x="2590800" y="439098"/>
            <a:chExt cx="2922660" cy="1981200"/>
          </a:xfrm>
        </p:grpSpPr>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0800" y="439098"/>
              <a:ext cx="2922660" cy="1981200"/>
            </a:xfrm>
            <a:prstGeom prst="rect">
              <a:avLst/>
            </a:prstGeom>
          </p:spPr>
        </p:pic>
        <p:sp>
          <p:nvSpPr>
            <p:cNvPr id="28" name="TextBox 27"/>
            <p:cNvSpPr txBox="1"/>
            <p:nvPr/>
          </p:nvSpPr>
          <p:spPr>
            <a:xfrm>
              <a:off x="2832929" y="904173"/>
              <a:ext cx="24384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grpSp>
      <p:sp>
        <p:nvSpPr>
          <p:cNvPr id="29" name="Rectangle 28"/>
          <p:cNvSpPr/>
          <p:nvPr/>
        </p:nvSpPr>
        <p:spPr>
          <a:xfrm>
            <a:off x="2811874" y="1254003"/>
            <a:ext cx="12649200" cy="1754326"/>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Gọi H,F,S,T theo thứ tự là vị trí gôn Nhà, gôn 1, gôn 2, gôn 3 và gọi P là vị trí đứng ném bóng (như hình vẽ).</a:t>
            </a:r>
            <a:endParaRPr lang="en-US" sz="36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8400" y="3222245"/>
            <a:ext cx="4861560" cy="4071557"/>
          </a:xfrm>
          <a:prstGeom prst="rect">
            <a:avLst/>
          </a:prstGeom>
        </p:spPr>
      </p:pic>
      <mc:AlternateContent xmlns:mc="http://schemas.openxmlformats.org/markup-compatibility/2006">
        <mc:Choice xmlns:a14="http://schemas.microsoft.com/office/drawing/2010/main" Requires="a14">
          <p:sp>
            <p:nvSpPr>
              <p:cNvPr id="32" name="Rectangle 31"/>
              <p:cNvSpPr/>
              <p:nvPr/>
            </p:nvSpPr>
            <p:spPr>
              <a:xfrm>
                <a:off x="6014720" y="3216932"/>
                <a:ext cx="11115040" cy="5516767"/>
              </a:xfrm>
              <a:prstGeom prst="rect">
                <a:avLst/>
              </a:prstGeom>
            </p:spPr>
            <p:txBody>
              <a:bodyPr wrap="square">
                <a:spAutoFit/>
              </a:bodyPr>
              <a:lstStyle/>
              <a:p>
                <a:pPr algn="just">
                  <a:lnSpc>
                    <a:spcPct val="150000"/>
                  </a:lnSpc>
                </a:pPr>
                <a:r>
                  <a:rPr lang="vi-VN" sz="3600" dirty="0" smtClean="0"/>
                  <a:t>Từ giả thiết suy ra HF</a:t>
                </a:r>
                <a:r>
                  <a:rPr lang="en-US" sz="3600" dirty="0" smtClean="0"/>
                  <a:t> </a:t>
                </a:r>
                <a:r>
                  <a:rPr lang="vi-VN" sz="3600" dirty="0" smtClean="0"/>
                  <a:t>=</a:t>
                </a:r>
                <a:r>
                  <a:rPr lang="en-US" sz="3600" dirty="0" smtClean="0"/>
                  <a:t> </a:t>
                </a:r>
                <a:r>
                  <a:rPr lang="vi-VN" sz="3600" dirty="0" smtClean="0"/>
                  <a:t>27,4(m),</a:t>
                </a:r>
                <a:r>
                  <a:rPr lang="en-US" sz="3600" dirty="0" smtClean="0"/>
                  <a:t> </a:t>
                </a:r>
                <a:r>
                  <a:rPr lang="vi-VN" sz="3600" dirty="0" smtClean="0"/>
                  <a:t>HP</a:t>
                </a:r>
                <a:r>
                  <a:rPr lang="en-US" sz="3600" dirty="0" smtClean="0"/>
                  <a:t> </a:t>
                </a:r>
                <a:r>
                  <a:rPr lang="vi-VN" sz="3600" dirty="0" smtClean="0"/>
                  <a:t>=</a:t>
                </a:r>
                <a:r>
                  <a:rPr lang="en-US" sz="3600" dirty="0" smtClean="0"/>
                  <a:t> </a:t>
                </a:r>
                <a:r>
                  <a:rPr lang="vi-VN" sz="3600" dirty="0" smtClean="0"/>
                  <a:t>18,44(m</a:t>
                </a:r>
                <a:r>
                  <a:rPr lang="vi-VN" sz="3600" dirty="0"/>
                  <a:t>) và </a:t>
                </a:r>
                <a14:m>
                  <m:oMath xmlns:m="http://schemas.openxmlformats.org/officeDocument/2006/math">
                    <m:acc>
                      <m:accPr>
                        <m:chr m:val="̂"/>
                        <m:ctrlPr>
                          <a:rPr lang="vi-VN" sz="3600" i="1" smtClean="0">
                            <a:latin typeface="Cambria Math" panose="02040503050406030204" pitchFamily="18" charset="0"/>
                          </a:rPr>
                        </m:ctrlPr>
                      </m:accPr>
                      <m:e>
                        <m:r>
                          <a:rPr lang="en-US" sz="3600" b="0" i="1" smtClean="0">
                            <a:latin typeface="Cambria Math" panose="02040503050406030204" pitchFamily="18" charset="0"/>
                          </a:rPr>
                          <m:t>𝐹𝐻𝑃</m:t>
                        </m:r>
                      </m:e>
                    </m:acc>
                  </m:oMath>
                </a14:m>
                <a:r>
                  <a:rPr lang="en-US" sz="3600" dirty="0" smtClean="0"/>
                  <a:t> </a:t>
                </a:r>
                <a:r>
                  <a:rPr lang="vi-VN" sz="3600" dirty="0" smtClean="0"/>
                  <a:t>=</a:t>
                </a:r>
                <a:r>
                  <a:rPr lang="en-US" sz="3600" dirty="0" smtClean="0"/>
                  <a:t> </a:t>
                </a:r>
                <a:r>
                  <a:rPr lang="vi-VN" sz="3600" dirty="0" smtClean="0"/>
                  <a:t>45</a:t>
                </a:r>
                <a:r>
                  <a:rPr lang="en-US" sz="3600" baseline="30000" dirty="0" smtClean="0"/>
                  <a:t>o</a:t>
                </a:r>
                <a:r>
                  <a:rPr lang="en-US" sz="3600" dirty="0" smtClean="0"/>
                  <a:t> </a:t>
                </a:r>
                <a:r>
                  <a:rPr lang="vi-VN" sz="3600" dirty="0" smtClean="0"/>
                  <a:t>. </a:t>
                </a:r>
                <a:r>
                  <a:rPr lang="vi-VN" sz="3600" dirty="0"/>
                  <a:t>Áp dụng định lí côsin cho tam giác FHP, ta được</a:t>
                </a:r>
                <a:r>
                  <a:rPr lang="vi-VN" sz="3600" dirty="0" smtClean="0"/>
                  <a:t>:</a:t>
                </a:r>
                <a:endParaRPr lang="en-US" sz="3600" dirty="0" smtClean="0"/>
              </a:p>
              <a:p>
                <a:pPr algn="just">
                  <a:lnSpc>
                    <a:spcPct val="150000"/>
                  </a:lnSpc>
                </a:pPr>
                <a:r>
                  <a:rPr lang="en-US" sz="3600" dirty="0" smtClean="0">
                    <a:latin typeface="Arial" panose="020B0604020202020204" pitchFamily="34" charset="0"/>
                    <a:cs typeface="Arial" panose="020B0604020202020204" pitchFamily="34" charset="0"/>
                  </a:rPr>
                  <a:t>PF</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HP</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HF</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- 2. HP. HF. </a:t>
                </a:r>
                <a:r>
                  <a:rPr lang="en-US" sz="3600" dirty="0" err="1" smtClean="0">
                    <a:latin typeface="Arial" panose="020B0604020202020204" pitchFamily="34" charset="0"/>
                    <a:cs typeface="Arial" panose="020B0604020202020204" pitchFamily="34" charset="0"/>
                  </a:rPr>
                  <a:t>cos</a:t>
                </a:r>
                <a14:m>
                  <m:oMath xmlns:m="http://schemas.openxmlformats.org/officeDocument/2006/math">
                    <m:acc>
                      <m:accPr>
                        <m:chr m:val="̂"/>
                        <m:ctrlPr>
                          <a:rPr lang="vi-VN" sz="3600" i="1">
                            <a:latin typeface="Cambria Math" panose="02040503050406030204" pitchFamily="18" charset="0"/>
                          </a:rPr>
                        </m:ctrlPr>
                      </m:accPr>
                      <m:e>
                        <m:r>
                          <a:rPr lang="en-US" sz="3600" i="1">
                            <a:latin typeface="Cambria Math" panose="02040503050406030204" pitchFamily="18" charset="0"/>
                          </a:rPr>
                          <m:t>𝐹𝐻𝑃</m:t>
                        </m:r>
                      </m:e>
                    </m:acc>
                  </m:oMath>
                </a14:m>
                <a:endParaRPr lang="en-US" sz="3600" dirty="0" smtClean="0">
                  <a:latin typeface="Arial" panose="020B0604020202020204" pitchFamily="34" charset="0"/>
                  <a:cs typeface="Arial" panose="020B0604020202020204" pitchFamily="34" charset="0"/>
                </a:endParaRPr>
              </a:p>
              <a:p>
                <a:pPr algn="just">
                  <a:lnSpc>
                    <a:spcPct val="150000"/>
                  </a:lnSpc>
                </a:pP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      = 18,44</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+ 27,4</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- 2. 18,44. 27,4. </a:t>
                </a:r>
                <a14:m>
                  <m:oMath xmlns:m="http://schemas.openxmlformats.org/officeDocument/2006/math">
                    <m:f>
                      <m:fPr>
                        <m:ctrlPr>
                          <a:rPr lang="en-US" sz="3600" i="1" smtClean="0">
                            <a:latin typeface="Cambria Math" panose="02040503050406030204" pitchFamily="18" charset="0"/>
                            <a:cs typeface="Arial" panose="020B0604020202020204" pitchFamily="34" charset="0"/>
                          </a:rPr>
                        </m:ctrlPr>
                      </m:fPr>
                      <m:num>
                        <m:r>
                          <a:rPr lang="en-US" sz="3600" b="0" i="1" smtClean="0">
                            <a:latin typeface="Cambria Math" panose="02040503050406030204" pitchFamily="18" charset="0"/>
                            <a:cs typeface="Arial" panose="020B0604020202020204" pitchFamily="34" charset="0"/>
                          </a:rPr>
                          <m:t>1</m:t>
                        </m:r>
                      </m:num>
                      <m:den>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376,2537</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smtClean="0"/>
                  <a:t>Suy </a:t>
                </a:r>
                <a:r>
                  <a:rPr lang="vi-VN" sz="3600" dirty="0"/>
                  <a:t>ra </a:t>
                </a:r>
                <a:r>
                  <a:rPr lang="vi-VN" sz="3600" dirty="0" smtClean="0"/>
                  <a:t>PF</a:t>
                </a:r>
                <a:r>
                  <a:rPr lang="en-US" sz="3600" dirty="0" smtClean="0"/>
                  <a:t> </a:t>
                </a:r>
                <a:r>
                  <a:rPr lang="vi-VN" sz="3600" dirty="0" smtClean="0"/>
                  <a:t>≈</a:t>
                </a:r>
                <a:r>
                  <a:rPr lang="en-US" sz="3600" dirty="0" smtClean="0"/>
                  <a:t> </a:t>
                </a:r>
                <a:r>
                  <a:rPr lang="vi-VN" sz="3600" dirty="0" smtClean="0"/>
                  <a:t>19,3973</a:t>
                </a:r>
                <a:r>
                  <a:rPr lang="en-US" sz="3600" dirty="0" smtClean="0"/>
                  <a:t> </a:t>
                </a:r>
                <a:r>
                  <a:rPr lang="vi-VN" sz="3600" dirty="0" smtClean="0"/>
                  <a:t>(m</a:t>
                </a:r>
                <a:r>
                  <a:rPr lang="vi-VN" sz="3600" dirty="0"/>
                  <a:t>).</a:t>
                </a:r>
              </a:p>
            </p:txBody>
          </p:sp>
        </mc:Choice>
        <mc:Fallback>
          <p:sp>
            <p:nvSpPr>
              <p:cNvPr id="32" name="Rectangle 31"/>
              <p:cNvSpPr>
                <a:spLocks noRot="1" noChangeAspect="1" noMove="1" noResize="1" noEditPoints="1" noAdjustHandles="1" noChangeArrowheads="1" noChangeShapeType="1" noTextEdit="1"/>
              </p:cNvSpPr>
              <p:nvPr/>
            </p:nvSpPr>
            <p:spPr>
              <a:xfrm>
                <a:off x="6014720" y="3216932"/>
                <a:ext cx="11115040" cy="5516767"/>
              </a:xfrm>
              <a:prstGeom prst="rect">
                <a:avLst/>
              </a:prstGeom>
              <a:blipFill rotWithShape="0">
                <a:blip r:embed="rId11"/>
                <a:stretch>
                  <a:fillRect l="-1700" r="-1646" b="-1326"/>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2" name="Group 2"/>
          <p:cNvGrpSpPr/>
          <p:nvPr/>
        </p:nvGrpSpPr>
        <p:grpSpPr>
          <a:xfrm>
            <a:off x="838200" y="723900"/>
            <a:ext cx="16687800" cy="8534399"/>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36801"/>
            <a:ext cx="4861560" cy="4071557"/>
          </a:xfrm>
          <a:prstGeom prst="rect">
            <a:avLst/>
          </a:prstGeom>
        </p:spPr>
      </p:pic>
      <p:sp>
        <p:nvSpPr>
          <p:cNvPr id="4" name="Rectangle 3"/>
          <p:cNvSpPr/>
          <p:nvPr/>
        </p:nvSpPr>
        <p:spPr>
          <a:xfrm>
            <a:off x="6324600" y="1294765"/>
            <a:ext cx="10483227"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Do đó khoảng cách từ vị trí đứng ném bóng đến gôn 1 xấp xỉ bằng </a:t>
            </a:r>
            <a:r>
              <a:rPr lang="vi-VN" sz="4000" dirty="0" smtClean="0">
                <a:latin typeface="Arial" panose="020B0604020202020204" pitchFamily="34" charset="0"/>
                <a:cs typeface="Arial" panose="020B0604020202020204" pitchFamily="34" charset="0"/>
              </a:rPr>
              <a:t>19,4</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(m</a:t>
            </a:r>
            <a:r>
              <a:rPr lang="vi-VN" sz="4000" dirty="0">
                <a:latin typeface="Arial" panose="020B0604020202020204" pitchFamily="34" charset="0"/>
                <a:cs typeface="Arial" panose="020B0604020202020204" pitchFamily="34" charset="0"/>
              </a:rPr>
              <a:t>).</a:t>
            </a:r>
          </a:p>
          <a:p>
            <a:pPr algn="just">
              <a:lnSpc>
                <a:spcPct val="150000"/>
              </a:lnSpc>
            </a:pPr>
            <a:r>
              <a:rPr lang="vi-VN" sz="4000" dirty="0">
                <a:latin typeface="Arial" panose="020B0604020202020204" pitchFamily="34" charset="0"/>
                <a:cs typeface="Arial" panose="020B0604020202020204" pitchFamily="34" charset="0"/>
              </a:rPr>
              <a:t>Tương tự, khoảng cách từ vị trí đứng ném bóng đến gôn 3 xấp xỉ bằng </a:t>
            </a:r>
            <a:r>
              <a:rPr lang="vi-VN" sz="4000" dirty="0" smtClean="0">
                <a:latin typeface="Arial" panose="020B0604020202020204" pitchFamily="34" charset="0"/>
                <a:cs typeface="Arial" panose="020B0604020202020204" pitchFamily="34" charset="0"/>
              </a:rPr>
              <a:t>19,4</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m</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5" name="Rectangle 4"/>
          <p:cNvSpPr/>
          <p:nvPr/>
        </p:nvSpPr>
        <p:spPr>
          <a:xfrm>
            <a:off x="4920627" y="5794078"/>
            <a:ext cx="11887200" cy="2862322"/>
          </a:xfrm>
          <a:prstGeom prst="rect">
            <a:avLst/>
          </a:prstGeom>
        </p:spPr>
        <p:txBody>
          <a:bodyPr wrap="square">
            <a:spAutoFit/>
          </a:bodyPr>
          <a:lstStyle/>
          <a:p>
            <a:pPr algn="just">
              <a:lnSpc>
                <a:spcPct val="150000"/>
              </a:lnSpc>
            </a:pPr>
            <a:r>
              <a:rPr lang="en-US" sz="4000" dirty="0" err="1" smtClean="0">
                <a:latin typeface="Arial" panose="020B0604020202020204" pitchFamily="34" charset="0"/>
                <a:cs typeface="Arial" panose="020B0604020202020204" pitchFamily="34" charset="0"/>
              </a:rPr>
              <a:t>Cũng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PT = PF. 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côsin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FHP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PF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đủ</a:t>
            </a:r>
            <a:r>
              <a:rPr lang="en-US" sz="4000" dirty="0">
                <a:latin typeface="Arial" panose="020B0604020202020204" pitchFamily="34" charset="0"/>
                <a:cs typeface="Arial" panose="020B0604020202020204" pitchFamily="34" charset="0"/>
              </a:rPr>
              <a:t>.</a:t>
            </a:r>
          </a:p>
        </p:txBody>
      </p:sp>
      <p:grpSp>
        <p:nvGrpSpPr>
          <p:cNvPr id="16" name="Group 15"/>
          <p:cNvGrpSpPr/>
          <p:nvPr/>
        </p:nvGrpSpPr>
        <p:grpSpPr>
          <a:xfrm>
            <a:off x="953644" y="5454279"/>
            <a:ext cx="3790580" cy="2514600"/>
            <a:chOff x="847136" y="1028699"/>
            <a:chExt cx="3790580" cy="3128289"/>
          </a:xfrm>
        </p:grpSpPr>
        <p:pic>
          <p:nvPicPr>
            <p:cNvPr id="1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47136" y="1028699"/>
              <a:ext cx="3790580" cy="3128289"/>
            </a:xfrm>
            <a:prstGeom prst="rect">
              <a:avLst/>
            </a:prstGeom>
          </p:spPr>
        </p:pic>
        <p:sp>
          <p:nvSpPr>
            <p:cNvPr id="18" name="TextBox 17"/>
            <p:cNvSpPr txBox="1"/>
            <p:nvPr/>
          </p:nvSpPr>
          <p:spPr>
            <a:xfrm>
              <a:off x="1780593" y="2095500"/>
              <a:ext cx="2170163" cy="88064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grpSp>
      <p:pic>
        <p:nvPicPr>
          <p:cNvPr id="1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5583904">
            <a:off x="15734892" y="7676896"/>
            <a:ext cx="2762443" cy="2616786"/>
          </a:xfrm>
          <a:prstGeom prst="rect">
            <a:avLst/>
          </a:prstGeom>
        </p:spPr>
      </p:pic>
      <p:pic>
        <p:nvPicPr>
          <p:cNvPr id="21" name="Picture 3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rot="4666171">
            <a:off x="402446" y="7330252"/>
            <a:ext cx="2204808" cy="2241488"/>
          </a:xfrm>
          <a:prstGeom prst="rect">
            <a:avLst/>
          </a:prstGeom>
        </p:spPr>
      </p:pic>
    </p:spTree>
    <p:extLst>
      <p:ext uri="{BB962C8B-B14F-4D97-AF65-F5344CB8AC3E}">
        <p14:creationId xmlns:p14="http://schemas.microsoft.com/office/powerpoint/2010/main" val="283405467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96655" flipH="1">
            <a:off x="14783786" y="749541"/>
            <a:ext cx="2494069" cy="1650620"/>
          </a:xfrm>
          <a:prstGeom prst="rect">
            <a:avLst/>
          </a:prstGeom>
        </p:spPr>
      </p:pic>
      <p:sp>
        <p:nvSpPr>
          <p:cNvPr id="18" name="TextBox 18"/>
          <p:cNvSpPr txBox="1"/>
          <p:nvPr/>
        </p:nvSpPr>
        <p:spPr>
          <a:xfrm>
            <a:off x="1676400" y="1116969"/>
            <a:ext cx="13919842" cy="915764"/>
          </a:xfrm>
          <a:prstGeom prst="rect">
            <a:avLst/>
          </a:prstGeom>
        </p:spPr>
        <p:txBody>
          <a:bodyPr wrap="square" lIns="0" tIns="0" rIns="0" bIns="0" rtlCol="0" anchor="t">
            <a:spAutoFit/>
          </a:bodyPr>
          <a:lstStyle/>
          <a:p>
            <a:pPr algn="ctr">
              <a:lnSpc>
                <a:spcPts val="7679"/>
              </a:lnSpc>
            </a:pPr>
            <a:r>
              <a:rPr lang="en-US" sz="6000" b="1" dirty="0" smtClean="0">
                <a:latin typeface="Arial" panose="020B0604020202020204" pitchFamily="34" charset="0"/>
                <a:cs typeface="Arial" panose="020B0604020202020204" pitchFamily="34" charset="0"/>
              </a:rPr>
              <a:t>HƯỚNG DẪN VỀ NHÀ</a:t>
            </a:r>
            <a:endParaRPr lang="en-US" sz="6000" b="1" dirty="0">
              <a:latin typeface="Arial" panose="020B0604020202020204" pitchFamily="34" charset="0"/>
              <a:cs typeface="Arial" panose="020B0604020202020204" pitchFamily="34" charset="0"/>
            </a:endParaRPr>
          </a:p>
        </p:txBody>
      </p:sp>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grpSp>
        <p:nvGrpSpPr>
          <p:cNvPr id="43" name="Group 42"/>
          <p:cNvGrpSpPr/>
          <p:nvPr/>
        </p:nvGrpSpPr>
        <p:grpSpPr>
          <a:xfrm>
            <a:off x="1371600" y="2638091"/>
            <a:ext cx="4448774" cy="5712672"/>
            <a:chOff x="1371600" y="2638091"/>
            <a:chExt cx="4448774" cy="5712672"/>
          </a:xfrm>
        </p:grpSpPr>
        <p:grpSp>
          <p:nvGrpSpPr>
            <p:cNvPr id="2" name="Group 2"/>
            <p:cNvGrpSpPr/>
            <p:nvPr/>
          </p:nvGrpSpPr>
          <p:grpSpPr>
            <a:xfrm>
              <a:off x="1371600" y="3148872"/>
              <a:ext cx="4448774" cy="5201891"/>
              <a:chOff x="0" y="0"/>
              <a:chExt cx="2393585" cy="2798786"/>
            </a:xfrm>
          </p:grpSpPr>
          <p:sp>
            <p:nvSpPr>
              <p:cNvPr id="3" name="Freeform 3"/>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sp>
          <p:nvSpPr>
            <p:cNvPr id="34" name="TextBox 33"/>
            <p:cNvSpPr txBox="1"/>
            <p:nvPr/>
          </p:nvSpPr>
          <p:spPr>
            <a:xfrm>
              <a:off x="1656080" y="4235804"/>
              <a:ext cx="4066529"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chương</a:t>
              </a:r>
              <a:r>
                <a:rPr lang="en-US" sz="4000" dirty="0" smtClean="0">
                  <a:latin typeface="Arial" panose="020B0604020202020204" pitchFamily="34" charset="0"/>
                  <a:cs typeface="Arial" panose="020B0604020202020204" pitchFamily="34" charset="0"/>
                </a:rPr>
                <a:t> III</a:t>
              </a:r>
              <a:endParaRPr lang="en-US" sz="4000" dirty="0">
                <a:latin typeface="Arial" panose="020B0604020202020204" pitchFamily="34" charset="0"/>
                <a:cs typeface="Arial" panose="020B0604020202020204" pitchFamily="34" charset="0"/>
              </a:endParaRPr>
            </a:p>
          </p:txBody>
        </p:sp>
        <p:pic>
          <p:nvPicPr>
            <p:cNvPr id="37"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47316">
              <a:off x="2857824" y="7025766"/>
              <a:ext cx="1663039" cy="970610"/>
            </a:xfrm>
            <a:prstGeom prst="rect">
              <a:avLst/>
            </a:prstGeom>
          </p:spPr>
        </p:pic>
        <p:sp>
          <p:nvSpPr>
            <p:cNvPr id="40" name="Oval 39"/>
            <p:cNvSpPr/>
            <p:nvPr/>
          </p:nvSpPr>
          <p:spPr>
            <a:xfrm>
              <a:off x="3024487" y="2638091"/>
              <a:ext cx="1143000" cy="1143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01</a:t>
              </a:r>
              <a:endParaRPr lang="en-US" sz="4000" b="1" dirty="0">
                <a:solidFill>
                  <a:schemeClr val="bg1"/>
                </a:solidFill>
                <a:latin typeface="Arial" panose="020B0604020202020204" pitchFamily="34" charset="0"/>
                <a:cs typeface="Arial" panose="020B0604020202020204" pitchFamily="34" charset="0"/>
              </a:endParaRPr>
            </a:p>
          </p:txBody>
        </p:sp>
      </p:grpSp>
      <p:grpSp>
        <p:nvGrpSpPr>
          <p:cNvPr id="44" name="Group 43"/>
          <p:cNvGrpSpPr/>
          <p:nvPr/>
        </p:nvGrpSpPr>
        <p:grpSpPr>
          <a:xfrm>
            <a:off x="6844842" y="2640959"/>
            <a:ext cx="4548799" cy="6458185"/>
            <a:chOff x="6844842" y="2640959"/>
            <a:chExt cx="4548799" cy="6458185"/>
          </a:xfrm>
        </p:grpSpPr>
        <p:grpSp>
          <p:nvGrpSpPr>
            <p:cNvPr id="4" name="Group 4"/>
            <p:cNvGrpSpPr/>
            <p:nvPr/>
          </p:nvGrpSpPr>
          <p:grpSpPr>
            <a:xfrm>
              <a:off x="6894855" y="3148872"/>
              <a:ext cx="4448774" cy="5201891"/>
              <a:chOff x="0" y="0"/>
              <a:chExt cx="2393585" cy="2798786"/>
            </a:xfrm>
          </p:grpSpPr>
          <p:sp>
            <p:nvSpPr>
              <p:cNvPr id="5" name="Freeform 5"/>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sp>
          <p:nvSpPr>
            <p:cNvPr id="35" name="TextBox 34"/>
            <p:cNvSpPr txBox="1"/>
            <p:nvPr/>
          </p:nvSpPr>
          <p:spPr>
            <a:xfrm>
              <a:off x="6844842" y="4231182"/>
              <a:ext cx="4548799" cy="378565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pic>
          <p:nvPicPr>
            <p:cNvPr id="39"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42233" y="7389480"/>
              <a:ext cx="1501396" cy="1709664"/>
            </a:xfrm>
            <a:prstGeom prst="rect">
              <a:avLst/>
            </a:prstGeom>
          </p:spPr>
        </p:pic>
        <p:sp>
          <p:nvSpPr>
            <p:cNvPr id="41" name="Oval 40"/>
            <p:cNvSpPr/>
            <p:nvPr/>
          </p:nvSpPr>
          <p:spPr>
            <a:xfrm>
              <a:off x="8547741" y="2640959"/>
              <a:ext cx="1143000" cy="1143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02</a:t>
              </a:r>
              <a:endParaRPr lang="en-US" sz="4000" b="1" dirty="0">
                <a:solidFill>
                  <a:schemeClr val="bg1"/>
                </a:solidFill>
                <a:latin typeface="Arial" panose="020B0604020202020204" pitchFamily="34" charset="0"/>
                <a:cs typeface="Arial" panose="020B0604020202020204" pitchFamily="34" charset="0"/>
              </a:endParaRPr>
            </a:p>
          </p:txBody>
        </p:sp>
      </p:grpSp>
      <p:grpSp>
        <p:nvGrpSpPr>
          <p:cNvPr id="45" name="Group 44"/>
          <p:cNvGrpSpPr/>
          <p:nvPr/>
        </p:nvGrpSpPr>
        <p:grpSpPr>
          <a:xfrm>
            <a:off x="12343155" y="2638091"/>
            <a:ext cx="4448774" cy="5712672"/>
            <a:chOff x="12343155" y="2638091"/>
            <a:chExt cx="4448774" cy="5712672"/>
          </a:xfrm>
        </p:grpSpPr>
        <p:grpSp>
          <p:nvGrpSpPr>
            <p:cNvPr id="10" name="Group 10"/>
            <p:cNvGrpSpPr/>
            <p:nvPr/>
          </p:nvGrpSpPr>
          <p:grpSpPr>
            <a:xfrm>
              <a:off x="12343155" y="3148872"/>
              <a:ext cx="4448774" cy="5201891"/>
              <a:chOff x="0" y="0"/>
              <a:chExt cx="2393585" cy="2798786"/>
            </a:xfrm>
          </p:grpSpPr>
          <p:sp>
            <p:nvSpPr>
              <p:cNvPr id="11" name="Freeform 11"/>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sp>
          <p:nvSpPr>
            <p:cNvPr id="36" name="Rectangle 35"/>
            <p:cNvSpPr/>
            <p:nvPr/>
          </p:nvSpPr>
          <p:spPr>
            <a:xfrm>
              <a:off x="12550465" y="4235804"/>
              <a:ext cx="4053187" cy="1938992"/>
            </a:xfrm>
            <a:prstGeom prst="rect">
              <a:avLst/>
            </a:prstGeom>
          </p:spPr>
          <p:txBody>
            <a:bodyPr wrap="square">
              <a:spAutoFit/>
            </a:bodyPr>
            <a:lstStyle/>
            <a:p>
              <a:pPr algn="ctr">
                <a:lnSpc>
                  <a:spcPct val="150000"/>
                </a:lnSpc>
              </a:pPr>
              <a:r>
                <a:rPr lang="vi-VN" sz="4000" dirty="0" smtClean="0">
                  <a:latin typeface="Arial" panose="020B0604020202020204" pitchFamily="34" charset="0"/>
                  <a:cs typeface="Arial" panose="020B0604020202020204" pitchFamily="34" charset="0"/>
                </a:rPr>
                <a:t>Chuẩn </a:t>
              </a:r>
              <a:r>
                <a:rPr lang="vi-VN" sz="4000" dirty="0">
                  <a:latin typeface="Arial" panose="020B0604020202020204" pitchFamily="34" charset="0"/>
                  <a:cs typeface="Arial" panose="020B0604020202020204" pitchFamily="34" charset="0"/>
                </a:rPr>
                <a:t>bị bài mới “</a:t>
              </a:r>
              <a:r>
                <a:rPr lang="vi-VN" sz="4000" b="1" i="1" dirty="0"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38"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148867" flipH="1">
              <a:off x="13878788" y="6493120"/>
              <a:ext cx="1776173" cy="1805720"/>
            </a:xfrm>
            <a:prstGeom prst="rect">
              <a:avLst/>
            </a:prstGeom>
          </p:spPr>
        </p:pic>
        <p:sp>
          <p:nvSpPr>
            <p:cNvPr id="42" name="Oval 41"/>
            <p:cNvSpPr/>
            <p:nvPr/>
          </p:nvSpPr>
          <p:spPr>
            <a:xfrm>
              <a:off x="14070995" y="2638091"/>
              <a:ext cx="1143000" cy="11430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03</a:t>
              </a:r>
              <a:endParaRPr lang="en-US" sz="40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strVal val="#ppt_w+.3"/>
                                          </p:val>
                                        </p:tav>
                                        <p:tav tm="100000">
                                          <p:val>
                                            <p:strVal val="#ppt_w"/>
                                          </p:val>
                                        </p:tav>
                                      </p:tavLst>
                                    </p:anim>
                                    <p:anim calcmode="lin" valueType="num">
                                      <p:cBhvr>
                                        <p:cTn id="14" dur="500" fill="hold"/>
                                        <p:tgtEl>
                                          <p:spTgt spid="44"/>
                                        </p:tgtEl>
                                        <p:attrNameLst>
                                          <p:attrName>ppt_h</p:attrName>
                                        </p:attrNameLst>
                                      </p:cBhvr>
                                      <p:tavLst>
                                        <p:tav tm="0">
                                          <p:val>
                                            <p:strVal val="#ppt_h"/>
                                          </p:val>
                                        </p:tav>
                                        <p:tav tm="100000">
                                          <p:val>
                                            <p:strVal val="#ppt_h"/>
                                          </p:val>
                                        </p:tav>
                                      </p:tavLst>
                                    </p:anim>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500" fill="hold"/>
                                        <p:tgtEl>
                                          <p:spTgt spid="45"/>
                                        </p:tgtEl>
                                        <p:attrNameLst>
                                          <p:attrName>ppt_w</p:attrName>
                                        </p:attrNameLst>
                                      </p:cBhvr>
                                      <p:tavLst>
                                        <p:tav tm="0">
                                          <p:val>
                                            <p:fltVal val="0"/>
                                          </p:val>
                                        </p:tav>
                                        <p:tav tm="100000">
                                          <p:val>
                                            <p:strVal val="#ppt_w"/>
                                          </p:val>
                                        </p:tav>
                                      </p:tavLst>
                                    </p:anim>
                                    <p:anim calcmode="lin" valueType="num">
                                      <p:cBhvr>
                                        <p:cTn id="21" dur="500" fill="hold"/>
                                        <p:tgtEl>
                                          <p:spTgt spid="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sp>
        <p:nvSpPr>
          <p:cNvPr id="3" name="TextBox 3"/>
          <p:cNvSpPr txBox="1"/>
          <p:nvPr/>
        </p:nvSpPr>
        <p:spPr>
          <a:xfrm>
            <a:off x="1351251" y="2235301"/>
            <a:ext cx="15585498" cy="3693319"/>
          </a:xfrm>
          <a:prstGeom prst="rect">
            <a:avLst/>
          </a:prstGeom>
        </p:spPr>
        <p:txBody>
          <a:bodyPr wrap="square" lIns="0" tIns="0" rIns="0" bIns="0" rtlCol="0" anchor="t">
            <a:spAutoFit/>
          </a:bodyPr>
          <a:lstStyle/>
          <a:p>
            <a:pPr algn="ctr">
              <a:lnSpc>
                <a:spcPct val="150000"/>
              </a:lnSpc>
            </a:pPr>
            <a:r>
              <a:rPr lang="en-US" sz="8000" b="1" dirty="0" smtClean="0">
                <a:solidFill>
                  <a:schemeClr val="bg1"/>
                </a:solidFill>
                <a:latin typeface="Arial" panose="020B0604020202020204" pitchFamily="34" charset="0"/>
                <a:cs typeface="Arial" panose="020B0604020202020204" pitchFamily="34" charset="0"/>
              </a:rPr>
              <a:t>CẢM ƠN CÁC EM ĐÃ THAM GIA BUỔI HỌC NGÀY HÔM NAY!</a:t>
            </a:r>
            <a:endParaRPr lang="en-US" sz="8000" b="1" dirty="0">
              <a:solidFill>
                <a:schemeClr val="bg1"/>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308366">
            <a:off x="-236487" y="-229928"/>
            <a:ext cx="2799114" cy="265152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172708">
            <a:off x="16006786" y="5718038"/>
            <a:ext cx="3267029" cy="3094767"/>
          </a:xfrm>
          <a:prstGeom prst="rect">
            <a:avLst/>
          </a:prstGeom>
        </p:spPr>
      </p:pic>
      <p:grpSp>
        <p:nvGrpSpPr>
          <p:cNvPr id="8" name="Group 8"/>
          <p:cNvGrpSpPr/>
          <p:nvPr/>
        </p:nvGrpSpPr>
        <p:grpSpPr>
          <a:xfrm>
            <a:off x="0" y="9466902"/>
            <a:ext cx="18288000" cy="820098"/>
            <a:chOff x="0" y="0"/>
            <a:chExt cx="6555032" cy="293951"/>
          </a:xfrm>
        </p:grpSpPr>
        <p:sp>
          <p:nvSpPr>
            <p:cNvPr id="9" name="Freeform 9"/>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953777" y="6139583"/>
            <a:ext cx="5404918" cy="375641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687917" y="7514551"/>
            <a:ext cx="1985355" cy="21882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4" name="Câu hỏi">
                <a:extLst>
                  <a:ext uri="{FF2B5EF4-FFF2-40B4-BE49-F238E27FC236}">
                    <a16:creationId xmlns:a16="http://schemas.microsoft.com/office/drawing/2014/main" xmlns="" id="{4ADFFF1A-F500-CC57-185E-00F4826D0836}"/>
                  </a:ext>
                </a:extLst>
              </p:cNvPr>
              <p:cNvSpPr/>
              <p:nvPr/>
            </p:nvSpPr>
            <p:spPr>
              <a:xfrm>
                <a:off x="1553510" y="1417150"/>
                <a:ext cx="14987625" cy="23788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noProof="1">
                    <a:solidFill>
                      <a:prstClr val="black"/>
                    </a:solidFill>
                    <a:latin typeface="Arial" panose="020B0604020202020204" pitchFamily="34" charset="0"/>
                    <a:cs typeface="Arial" panose="020B0604020202020204" pitchFamily="34" charset="0"/>
                  </a:rPr>
                  <a:t>Bài </a:t>
                </a:r>
                <a:r>
                  <a:rPr lang="en-US" sz="4400" b="1" noProof="1" smtClean="0">
                    <a:solidFill>
                      <a:prstClr val="black"/>
                    </a:solidFill>
                    <a:latin typeface="Arial" panose="020B0604020202020204" pitchFamily="34" charset="0"/>
                    <a:cs typeface="Arial" panose="020B0604020202020204" pitchFamily="34" charset="0"/>
                  </a:rPr>
                  <a:t>3.12b</a:t>
                </a:r>
                <a:r>
                  <a:rPr lang="en-US" sz="4400" noProof="1" smtClean="0">
                    <a:solidFill>
                      <a:prstClr val="black"/>
                    </a:solidFill>
                    <a:latin typeface="Arial" panose="020B0604020202020204" pitchFamily="34" charset="0"/>
                    <a:cs typeface="Arial" panose="020B0604020202020204" pitchFamily="34" charset="0"/>
                  </a:rPr>
                  <a:t>. </a:t>
                </a:r>
                <a:r>
                  <a:rPr lang="en-US" sz="4400" noProof="1">
                    <a:solidFill>
                      <a:prstClr val="black"/>
                    </a:solidFill>
                    <a:latin typeface="Arial" panose="020B0604020202020204" pitchFamily="34" charset="0"/>
                    <a:cs typeface="Arial" panose="020B0604020202020204" pitchFamily="34" charset="0"/>
                  </a:rPr>
                  <a:t>Cho tam giác ABC có </a:t>
                </a:r>
                <a14:m>
                  <m:oMath xmlns:m="http://schemas.openxmlformats.org/officeDocument/2006/math">
                    <m:acc>
                      <m:accPr>
                        <m:chr m:val="̂"/>
                        <m:ctrlPr>
                          <a:rPr lang="en-US" sz="4400" i="1" noProof="1">
                            <a:solidFill>
                              <a:prstClr val="black"/>
                            </a:solidFill>
                            <a:latin typeface="Cambria Math" panose="02040503050406030204" pitchFamily="18" charset="0"/>
                            <a:cs typeface="Arial" panose="020B0604020202020204" pitchFamily="34" charset="0"/>
                          </a:rPr>
                        </m:ctrlPr>
                      </m:accPr>
                      <m:e>
                        <m:r>
                          <a:rPr lang="en-US" sz="4400" i="1" noProof="1">
                            <a:solidFill>
                              <a:prstClr val="black"/>
                            </a:solidFill>
                            <a:latin typeface="Cambria Math" panose="02040503050406030204" pitchFamily="18" charset="0"/>
                            <a:cs typeface="Arial" panose="020B0604020202020204" pitchFamily="34" charset="0"/>
                          </a:rPr>
                          <m:t>𝐵</m:t>
                        </m:r>
                      </m:e>
                    </m:acc>
                  </m:oMath>
                </a14:m>
                <a:r>
                  <a:rPr lang="en-US" sz="4400" noProof="1">
                    <a:solidFill>
                      <a:prstClr val="black"/>
                    </a:solidFill>
                    <a:latin typeface="Arial" panose="020B0604020202020204" pitchFamily="34" charset="0"/>
                    <a:cs typeface="Arial" panose="020B0604020202020204" pitchFamily="34" charset="0"/>
                  </a:rPr>
                  <a:t> = 135</a:t>
                </a:r>
                <a:r>
                  <a:rPr lang="en-US" sz="4400" baseline="30000" noProof="1">
                    <a:solidFill>
                      <a:prstClr val="black"/>
                    </a:solidFill>
                    <a:latin typeface="Arial" panose="020B0604020202020204" pitchFamily="34" charset="0"/>
                    <a:cs typeface="Arial" panose="020B0604020202020204" pitchFamily="34" charset="0"/>
                  </a:rPr>
                  <a:t>o</a:t>
                </a:r>
                <a:r>
                  <a:rPr lang="en-US" sz="4400" noProof="1">
                    <a:solidFill>
                      <a:prstClr val="black"/>
                    </a:solidFill>
                    <a:latin typeface="Arial" panose="020B0604020202020204" pitchFamily="34" charset="0"/>
                    <a:cs typeface="Arial" panose="020B0604020202020204" pitchFamily="34" charset="0"/>
                  </a:rPr>
                  <a:t>. </a:t>
                </a:r>
              </a:p>
              <a:p>
                <a:pPr lvl="0" algn="ctr">
                  <a:lnSpc>
                    <a:spcPct val="150000"/>
                  </a:lnSpc>
                </a:pPr>
                <a:r>
                  <a:rPr lang="en-US" sz="4400" noProof="1">
                    <a:solidFill>
                      <a:prstClr val="black"/>
                    </a:solidFill>
                    <a:latin typeface="Arial" panose="020B0604020202020204" pitchFamily="34" charset="0"/>
                    <a:cs typeface="Arial" panose="020B0604020202020204" pitchFamily="34" charset="0"/>
                  </a:rPr>
                  <a:t>Khẳng định nào sau đây là đúng?</a:t>
                </a:r>
                <a:endParaRPr lang="vi-VN" sz="4400" noProof="1">
                  <a:solidFill>
                    <a:prstClr val="black"/>
                  </a:solidFill>
                  <a:cs typeface="Arial" panose="020B0604020202020204" pitchFamily="34" charset="0"/>
                </a:endParaRPr>
              </a:p>
            </p:txBody>
          </p:sp>
        </mc:Choice>
        <mc:Fallback>
          <p:sp>
            <p:nvSpPr>
              <p:cNvPr id="24" name="Câu hỏi">
                <a:extLst>
                  <a:ext uri="{FF2B5EF4-FFF2-40B4-BE49-F238E27FC236}">
                    <a16:creationId xmlns:a16="http://schemas.microsoft.com/office/drawing/2014/main" xmlns="" id="{4ADFFF1A-F500-CC57-185E-00F4826D0836}"/>
                  </a:ext>
                </a:extLst>
              </p:cNvPr>
              <p:cNvSpPr>
                <a:spLocks noRot="1" noChangeAspect="1" noMove="1" noResize="1" noEditPoints="1" noAdjustHandles="1" noChangeArrowheads="1" noChangeShapeType="1" noTextEdit="1"/>
              </p:cNvSpPr>
              <p:nvPr/>
            </p:nvSpPr>
            <p:spPr>
              <a:xfrm>
                <a:off x="1553510" y="1417150"/>
                <a:ext cx="14987625" cy="2378836"/>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Đáp án đúng">
                <a:extLst>
                  <a:ext uri="{FF2B5EF4-FFF2-40B4-BE49-F238E27FC236}">
                    <a16:creationId xmlns:a16="http://schemas.microsoft.com/office/drawing/2014/main" xmlns="" id="{8B66CBE4-2DB9-BCF7-D1C4-281B894BFE17}"/>
                  </a:ext>
                </a:extLst>
              </p:cNvPr>
              <p:cNvSpPr/>
              <p:nvPr/>
            </p:nvSpPr>
            <p:spPr>
              <a:xfrm>
                <a:off x="1658628" y="7061451"/>
                <a:ext cx="6359238"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R = </a:t>
                </a:r>
                <a14:m>
                  <m:oMath xmlns:m="http://schemas.openxmlformats.org/officeDocument/2006/math">
                    <m:f>
                      <m:fPr>
                        <m:ctrlPr>
                          <a:rPr lang="en-US" sz="5400" i="1" noProof="1" smtClean="0">
                            <a:solidFill>
                              <a:schemeClr val="tx1"/>
                            </a:solidFill>
                            <a:latin typeface="Cambria Math" panose="02040503050406030204" pitchFamily="18" charset="0"/>
                            <a:cs typeface="Arial" panose="020B0604020202020204" pitchFamily="34" charset="0"/>
                          </a:rPr>
                        </m:ctrlPr>
                      </m:fPr>
                      <m:num>
                        <m:rad>
                          <m:radPr>
                            <m:degHide m:val="on"/>
                            <m:ctrlPr>
                              <a:rPr lang="en-US" sz="5400" i="1" noProof="1" smtClean="0">
                                <a:solidFill>
                                  <a:schemeClr val="tx1"/>
                                </a:solidFill>
                                <a:latin typeface="Cambria Math" panose="02040503050406030204" pitchFamily="18" charset="0"/>
                                <a:cs typeface="Arial" panose="020B0604020202020204" pitchFamily="34" charset="0"/>
                              </a:rPr>
                            </m:ctrlPr>
                          </m:radPr>
                          <m:deg/>
                          <m:e>
                            <m:r>
                              <a:rPr lang="en-US" sz="5400" b="0" i="1" noProof="1" smtClean="0">
                                <a:solidFill>
                                  <a:schemeClr val="tx1"/>
                                </a:solidFill>
                                <a:latin typeface="Cambria Math" panose="02040503050406030204" pitchFamily="18" charset="0"/>
                                <a:cs typeface="Arial" panose="020B0604020202020204" pitchFamily="34" charset="0"/>
                              </a:rPr>
                              <m:t>2</m:t>
                            </m:r>
                          </m:e>
                        </m:rad>
                      </m:num>
                      <m:den>
                        <m:r>
                          <a:rPr lang="en-US" sz="5400" b="0" i="1" noProof="1" smtClean="0">
                            <a:solidFill>
                              <a:schemeClr val="tx1"/>
                            </a:solidFill>
                            <a:latin typeface="Cambria Math" panose="02040503050406030204" pitchFamily="18" charset="0"/>
                            <a:cs typeface="Arial" panose="020B0604020202020204" pitchFamily="34" charset="0"/>
                          </a:rPr>
                          <m:t>2</m:t>
                        </m:r>
                      </m:den>
                    </m:f>
                  </m:oMath>
                </a14:m>
                <a:r>
                  <a:rPr lang="en-US" sz="4400" noProof="1" smtClean="0">
                    <a:solidFill>
                      <a:schemeClr val="tx1"/>
                    </a:solidFill>
                    <a:latin typeface="Arial" panose="020B0604020202020204" pitchFamily="34" charset="0"/>
                    <a:cs typeface="Arial" panose="020B0604020202020204" pitchFamily="34" charset="0"/>
                  </a:rPr>
                  <a:t>b</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28" name="Đáp án đúng">
                <a:extLst>
                  <a:ext uri="{FF2B5EF4-FFF2-40B4-BE49-F238E27FC236}">
                    <a16:creationId xmlns:a16="http://schemas.microsoft.com/office/drawing/2014/main" xmlns="" id="{8B66CBE4-2DB9-BCF7-D1C4-281B894BFE17}"/>
                  </a:ext>
                </a:extLst>
              </p:cNvPr>
              <p:cNvSpPr>
                <a:spLocks noRot="1" noChangeAspect="1" noMove="1" noResize="1" noEditPoints="1" noAdjustHandles="1" noChangeArrowheads="1" noChangeShapeType="1" noTextEdit="1"/>
              </p:cNvSpPr>
              <p:nvPr/>
            </p:nvSpPr>
            <p:spPr>
              <a:xfrm>
                <a:off x="1658628" y="7061451"/>
                <a:ext cx="6359238" cy="1879602"/>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sai 1">
                <a:extLst>
                  <a:ext uri="{FF2B5EF4-FFF2-40B4-BE49-F238E27FC236}">
                    <a16:creationId xmlns:a16="http://schemas.microsoft.com/office/drawing/2014/main" xmlns="" id="{3FCD9830-5FD1-BD44-878B-228BD96CE996}"/>
                  </a:ext>
                </a:extLst>
              </p:cNvPr>
              <p:cNvSpPr/>
              <p:nvPr/>
            </p:nvSpPr>
            <p:spPr>
              <a:xfrm>
                <a:off x="1618932" y="4358385"/>
                <a:ext cx="6359238"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A. R = </a:t>
                </a:r>
                <a14:m>
                  <m:oMath xmlns:m="http://schemas.openxmlformats.org/officeDocument/2006/math">
                    <m:f>
                      <m:fPr>
                        <m:ctrlPr>
                          <a:rPr lang="en-US" sz="5400" noProof="1" smtClean="0">
                            <a:solidFill>
                              <a:schemeClr val="tx1"/>
                            </a:solidFill>
                            <a:latin typeface="Cambria Math" panose="02040503050406030204" pitchFamily="18" charset="0"/>
                            <a:cs typeface="Arial" panose="020B0604020202020204" pitchFamily="34" charset="0"/>
                          </a:rPr>
                        </m:ctrlPr>
                      </m:fPr>
                      <m:num>
                        <m:r>
                          <m:rPr>
                            <m:sty m:val="p"/>
                          </m:rPr>
                          <a:rPr lang="en-US" sz="5400" b="0" i="0" noProof="1" smtClean="0">
                            <a:solidFill>
                              <a:schemeClr val="tx1"/>
                            </a:solidFill>
                            <a:latin typeface="Cambria Math" panose="02040503050406030204" pitchFamily="18" charset="0"/>
                            <a:cs typeface="Arial" panose="020B0604020202020204" pitchFamily="34" charset="0"/>
                          </a:rPr>
                          <m:t>a</m:t>
                        </m:r>
                      </m:num>
                      <m:den>
                        <m:r>
                          <m:rPr>
                            <m:sty m:val="p"/>
                          </m:rPr>
                          <a:rPr lang="en-US" sz="5400" b="0" i="0" noProof="1" smtClean="0">
                            <a:solidFill>
                              <a:schemeClr val="tx1"/>
                            </a:solidFill>
                            <a:latin typeface="Cambria Math" panose="02040503050406030204" pitchFamily="18" charset="0"/>
                            <a:cs typeface="Arial" panose="020B0604020202020204" pitchFamily="34" charset="0"/>
                          </a:rPr>
                          <m:t>sinA</m:t>
                        </m:r>
                      </m:den>
                    </m:f>
                  </m:oMath>
                </a14:m>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29"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1618932" y="4358385"/>
                <a:ext cx="6359238" cy="1879602"/>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Đáp án sai 2">
                <a:extLst>
                  <a:ext uri="{FF2B5EF4-FFF2-40B4-BE49-F238E27FC236}">
                    <a16:creationId xmlns:a16="http://schemas.microsoft.com/office/drawing/2014/main" xmlns="" id="{6A919885-0285-0403-1E09-FA94D8BC080B}"/>
                  </a:ext>
                </a:extLst>
              </p:cNvPr>
              <p:cNvSpPr/>
              <p:nvPr/>
            </p:nvSpPr>
            <p:spPr>
              <a:xfrm>
                <a:off x="10152387" y="4357618"/>
                <a:ext cx="6359238"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R =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ad>
                          <m:radPr>
                            <m:degHide m:val="on"/>
                            <m:ctrlPr>
                              <a:rPr lang="en-US" sz="5400" i="1" noProof="1">
                                <a:solidFill>
                                  <a:schemeClr val="tx1"/>
                                </a:solidFill>
                                <a:latin typeface="Cambria Math" panose="02040503050406030204" pitchFamily="18" charset="0"/>
                                <a:cs typeface="Arial" panose="020B0604020202020204" pitchFamily="34" charset="0"/>
                              </a:rPr>
                            </m:ctrlPr>
                          </m:radPr>
                          <m:deg/>
                          <m:e>
                            <m:r>
                              <a:rPr lang="en-US" sz="5400" i="1" noProof="1">
                                <a:solidFill>
                                  <a:schemeClr val="tx1"/>
                                </a:solidFill>
                                <a:latin typeface="Cambria Math" panose="02040503050406030204" pitchFamily="18" charset="0"/>
                                <a:cs typeface="Arial" panose="020B0604020202020204" pitchFamily="34" charset="0"/>
                              </a:rPr>
                              <m:t>2</m:t>
                            </m:r>
                          </m:e>
                        </m:rad>
                      </m:num>
                      <m:den>
                        <m:r>
                          <a:rPr lang="en-US" sz="5400" i="1" noProof="1">
                            <a:solidFill>
                              <a:schemeClr val="tx1"/>
                            </a:solidFill>
                            <a:latin typeface="Cambria Math" panose="02040503050406030204" pitchFamily="18" charset="0"/>
                            <a:cs typeface="Arial" panose="020B0604020202020204" pitchFamily="34" charset="0"/>
                          </a:rPr>
                          <m:t>2</m:t>
                        </m:r>
                      </m:den>
                    </m:f>
                  </m:oMath>
                </a14:m>
                <a:r>
                  <a:rPr lang="en-US" sz="4400" noProof="1" smtClean="0">
                    <a:solidFill>
                      <a:schemeClr val="tx1"/>
                    </a:solidFill>
                    <a:latin typeface="Arial" panose="020B0604020202020204" pitchFamily="34" charset="0"/>
                    <a:cs typeface="Arial" panose="020B0604020202020204" pitchFamily="34" charset="0"/>
                  </a:rPr>
                  <a:t>c</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30" name="Đáp án sai 2">
                <a:extLst>
                  <a:ext uri="{FF2B5EF4-FFF2-40B4-BE49-F238E27FC236}">
                    <a16:creationId xmlns:a16="http://schemas.microsoft.com/office/drawing/2014/main" xmlns="" id="{6A919885-0285-0403-1E09-FA94D8BC080B}"/>
                  </a:ext>
                </a:extLst>
              </p:cNvPr>
              <p:cNvSpPr>
                <a:spLocks noRot="1" noChangeAspect="1" noMove="1" noResize="1" noEditPoints="1" noAdjustHandles="1" noChangeArrowheads="1" noChangeShapeType="1" noTextEdit="1"/>
              </p:cNvSpPr>
              <p:nvPr/>
            </p:nvSpPr>
            <p:spPr>
              <a:xfrm>
                <a:off x="10152387" y="4357618"/>
                <a:ext cx="6359238" cy="1879602"/>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Đáp án sai 3">
                <a:extLst>
                  <a:ext uri="{FF2B5EF4-FFF2-40B4-BE49-F238E27FC236}">
                    <a16:creationId xmlns:a16="http://schemas.microsoft.com/office/drawing/2014/main" xmlns="" id="{2E7D83A4-3758-8699-4DD0-010A80780539}"/>
                  </a:ext>
                </a:extLst>
              </p:cNvPr>
              <p:cNvSpPr/>
              <p:nvPr/>
            </p:nvSpPr>
            <p:spPr>
              <a:xfrm>
                <a:off x="10152387" y="7063991"/>
                <a:ext cx="6359238"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R =</a:t>
                </a:r>
                <a:r>
                  <a:rPr lang="en-US" sz="5400" noProof="1"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ad>
                          <m:radPr>
                            <m:degHide m:val="on"/>
                            <m:ctrlPr>
                              <a:rPr lang="en-US" sz="5400" i="1" noProof="1">
                                <a:solidFill>
                                  <a:schemeClr val="tx1"/>
                                </a:solidFill>
                                <a:latin typeface="Cambria Math" panose="02040503050406030204" pitchFamily="18" charset="0"/>
                                <a:cs typeface="Arial" panose="020B0604020202020204" pitchFamily="34" charset="0"/>
                              </a:rPr>
                            </m:ctrlPr>
                          </m:radPr>
                          <m:deg/>
                          <m:e>
                            <m:r>
                              <a:rPr lang="en-US" sz="5400" i="1" noProof="1">
                                <a:solidFill>
                                  <a:schemeClr val="tx1"/>
                                </a:solidFill>
                                <a:latin typeface="Cambria Math" panose="02040503050406030204" pitchFamily="18" charset="0"/>
                                <a:cs typeface="Arial" panose="020B0604020202020204" pitchFamily="34" charset="0"/>
                              </a:rPr>
                              <m:t>2</m:t>
                            </m:r>
                          </m:e>
                        </m:rad>
                      </m:num>
                      <m:den>
                        <m:r>
                          <a:rPr lang="en-US" sz="5400" i="1" noProof="1">
                            <a:solidFill>
                              <a:schemeClr val="tx1"/>
                            </a:solidFill>
                            <a:latin typeface="Cambria Math" panose="02040503050406030204" pitchFamily="18" charset="0"/>
                            <a:cs typeface="Arial" panose="020B0604020202020204" pitchFamily="34" charset="0"/>
                          </a:rPr>
                          <m:t>2</m:t>
                        </m:r>
                      </m:den>
                    </m:f>
                  </m:oMath>
                </a14:m>
                <a:r>
                  <a:rPr lang="en-US" sz="4400" noProof="1" smtClean="0">
                    <a:solidFill>
                      <a:schemeClr val="tx1"/>
                    </a:solidFill>
                    <a:latin typeface="Arial" panose="020B0604020202020204" pitchFamily="34" charset="0"/>
                    <a:cs typeface="Arial" panose="020B0604020202020204" pitchFamily="34" charset="0"/>
                  </a:rPr>
                  <a:t>a </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31"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10152387" y="7063991"/>
                <a:ext cx="6359238" cy="1879602"/>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32"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3" name="Picture 5">
            <a:extLst>
              <a:ext uri="{FF2B5EF4-FFF2-40B4-BE49-F238E27FC236}">
                <a16:creationId xmlns:a16="http://schemas.microsoft.com/office/drawing/2014/main" xmlns=""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972186" y="7290051"/>
            <a:ext cx="1205523" cy="1049291"/>
          </a:xfrm>
          <a:prstGeom prst="rect">
            <a:avLst/>
          </a:prstGeom>
        </p:spPr>
      </p:pic>
      <p:pic>
        <p:nvPicPr>
          <p:cNvPr id="34" name="Picture 33">
            <a:extLst>
              <a:ext uri="{FF2B5EF4-FFF2-40B4-BE49-F238E27FC236}">
                <a16:creationId xmlns:a16="http://schemas.microsoft.com/office/drawing/2014/main" xmlns=""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370225" y="4683150"/>
            <a:ext cx="1201390" cy="1070329"/>
          </a:xfrm>
          <a:prstGeom prst="rect">
            <a:avLst/>
          </a:prstGeom>
        </p:spPr>
      </p:pic>
      <p:pic>
        <p:nvPicPr>
          <p:cNvPr id="35"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370225" y="7290051"/>
            <a:ext cx="1201390" cy="1070329"/>
          </a:xfrm>
          <a:prstGeom prst="rect">
            <a:avLst/>
          </a:prstGeom>
        </p:spPr>
      </p:pic>
      <p:pic>
        <p:nvPicPr>
          <p:cNvPr id="36"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972186" y="4750976"/>
            <a:ext cx="1201390" cy="1070329"/>
          </a:xfrm>
          <a:prstGeom prst="rect">
            <a:avLst/>
          </a:prstGeom>
        </p:spPr>
      </p:pic>
      <p:pic>
        <p:nvPicPr>
          <p:cNvPr id="37"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pic>
        <p:nvPicPr>
          <p:cNvPr id="38"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160" y="7886603"/>
            <a:ext cx="2705366" cy="2400397"/>
          </a:xfrm>
          <a:prstGeom prst="rect">
            <a:avLst/>
          </a:prstGeom>
        </p:spPr>
      </p:pic>
      <p:pic>
        <p:nvPicPr>
          <p:cNvPr id="39"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836420">
            <a:off x="15690664" y="491618"/>
            <a:ext cx="1513353" cy="1789987"/>
          </a:xfrm>
          <a:prstGeom prst="rect">
            <a:avLst/>
          </a:prstGeom>
        </p:spPr>
      </p:pic>
    </p:spTree>
    <p:extLst>
      <p:ext uri="{BB962C8B-B14F-4D97-AF65-F5344CB8AC3E}">
        <p14:creationId xmlns:p14="http://schemas.microsoft.com/office/powerpoint/2010/main" val="1852101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trips(downLeft)">
                                      <p:cBhvr>
                                        <p:cTn id="11" dur="500"/>
                                        <p:tgtEl>
                                          <p:spTgt spid="29"/>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downLeft)">
                                      <p:cBhvr>
                                        <p:cTn id="19" dur="500"/>
                                        <p:tgtEl>
                                          <p:spTgt spid="30"/>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strips(downLeft)">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8"/>
                                        </p:tgtEl>
                                        <p:attrNameLst>
                                          <p:attrName>fillcolor</p:attrName>
                                        </p:attrNameLst>
                                      </p:cBhvr>
                                      <p:to>
                                        <a:srgbClr val="92D050"/>
                                      </p:to>
                                    </p:animClr>
                                    <p:set>
                                      <p:cBhvr>
                                        <p:cTn id="29" dur="500" fill="hold"/>
                                        <p:tgtEl>
                                          <p:spTgt spid="28"/>
                                        </p:tgtEl>
                                        <p:attrNameLst>
                                          <p:attrName>fill.type</p:attrName>
                                        </p:attrNameLst>
                                      </p:cBhvr>
                                      <p:to>
                                        <p:strVal val="solid"/>
                                      </p:to>
                                    </p:set>
                                    <p:set>
                                      <p:cBhvr>
                                        <p:cTn id="30" dur="500" fill="hold"/>
                                        <p:tgtEl>
                                          <p:spTgt spid="2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2"/>
                                        </p:tgtEl>
                                      </p:cBhvr>
                                    </p:cmd>
                                  </p:childTnLst>
                                </p:cTn>
                              </p:par>
                              <p:par>
                                <p:cTn id="33" presetID="1" presetClass="entr" presetSubtype="0" fill="hold" nodeType="withEffect">
                                  <p:stCondLst>
                                    <p:cond delay="0"/>
                                  </p:stCondLst>
                                  <p:childTnLst>
                                    <p:set>
                                      <p:cBhvr>
                                        <p:cTn id="34" dur="1" fill="hold">
                                          <p:stCondLst>
                                            <p:cond delay="9"/>
                                          </p:stCondLst>
                                        </p:cTn>
                                        <p:tgtEl>
                                          <p:spTgt spid="3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8"/>
                                        </p:tgtEl>
                                      </p:cBhvr>
                                    </p:animEffect>
                                    <p:animScale>
                                      <p:cBhvr>
                                        <p:cTn id="37" dur="250" autoRev="1" fill="hold"/>
                                        <p:tgtEl>
                                          <p:spTgt spid="28"/>
                                        </p:tgtEl>
                                      </p:cBhvr>
                                      <p:by x="105000" y="105000"/>
                                    </p:animScale>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9"/>
                                        </p:tgtEl>
                                        <p:attrNameLst>
                                          <p:attrName>fillcolor</p:attrName>
                                        </p:attrNameLst>
                                      </p:cBhvr>
                                      <p:to>
                                        <a:srgbClr val="D99694"/>
                                      </p:to>
                                    </p:animClr>
                                    <p:set>
                                      <p:cBhvr>
                                        <p:cTn id="43" dur="500" fill="hold"/>
                                        <p:tgtEl>
                                          <p:spTgt spid="29"/>
                                        </p:tgtEl>
                                        <p:attrNameLst>
                                          <p:attrName>fill.type</p:attrName>
                                        </p:attrNameLst>
                                      </p:cBhvr>
                                      <p:to>
                                        <p:strVal val="solid"/>
                                      </p:to>
                                    </p:set>
                                    <p:set>
                                      <p:cBhvr>
                                        <p:cTn id="44" dur="500" fill="hold"/>
                                        <p:tgtEl>
                                          <p:spTgt spid="2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7"/>
                                        </p:tgtEl>
                                      </p:cBhvr>
                                    </p:cmd>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9"/>
                                        </p:tgtEl>
                                      </p:cBhvr>
                                    </p:animEffect>
                                    <p:animScale>
                                      <p:cBhvr>
                                        <p:cTn id="51"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52" restart="whenNotActive" fill="hold" evtFilter="cancelBubble" nodeType="interactiveSeq">
                <p:stCondLst>
                  <p:cond evt="onClick" delay="0">
                    <p:tgtEl>
                      <p:spTgt spid="3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0"/>
                                        </p:tgtEl>
                                        <p:attrNameLst>
                                          <p:attrName>fillcolor</p:attrName>
                                        </p:attrNameLst>
                                      </p:cBhvr>
                                      <p:to>
                                        <a:srgbClr val="D99694"/>
                                      </p:to>
                                    </p:animClr>
                                    <p:set>
                                      <p:cBhvr>
                                        <p:cTn id="57" dur="500" fill="hold"/>
                                        <p:tgtEl>
                                          <p:spTgt spid="30"/>
                                        </p:tgtEl>
                                        <p:attrNameLst>
                                          <p:attrName>fill.type</p:attrName>
                                        </p:attrNameLst>
                                      </p:cBhvr>
                                      <p:to>
                                        <p:strVal val="solid"/>
                                      </p:to>
                                    </p:set>
                                    <p:set>
                                      <p:cBhvr>
                                        <p:cTn id="58" dur="500" fill="hold"/>
                                        <p:tgtEl>
                                          <p:spTgt spid="3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7"/>
                                        </p:tgtEl>
                                      </p:cBhvr>
                                    </p:cmd>
                                  </p:childTnLst>
                                </p:cTn>
                              </p:par>
                              <p:par>
                                <p:cTn id="61" presetID="1" presetClass="entr" presetSubtype="0" fill="hold" nodeType="withEffect">
                                  <p:stCondLst>
                                    <p:cond delay="0"/>
                                  </p:stCondLst>
                                  <p:childTnLst>
                                    <p:set>
                                      <p:cBhvr>
                                        <p:cTn id="62" dur="1" fill="hold">
                                          <p:stCondLst>
                                            <p:cond delay="9"/>
                                          </p:stCondLst>
                                        </p:cTn>
                                        <p:tgtEl>
                                          <p:spTgt spid="3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1"/>
                                        </p:tgtEl>
                                        <p:attrNameLst>
                                          <p:attrName>fillcolor</p:attrName>
                                        </p:attrNameLst>
                                      </p:cBhvr>
                                      <p:to>
                                        <a:srgbClr val="D99694"/>
                                      </p:to>
                                    </p:animClr>
                                    <p:set>
                                      <p:cBhvr>
                                        <p:cTn id="71" dur="500" fill="hold"/>
                                        <p:tgtEl>
                                          <p:spTgt spid="31"/>
                                        </p:tgtEl>
                                        <p:attrNameLst>
                                          <p:attrName>fill.type</p:attrName>
                                        </p:attrNameLst>
                                      </p:cBhvr>
                                      <p:to>
                                        <p:strVal val="solid"/>
                                      </p:to>
                                    </p:set>
                                    <p:set>
                                      <p:cBhvr>
                                        <p:cTn id="72" dur="500" fill="hold"/>
                                        <p:tgtEl>
                                          <p:spTgt spid="3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7"/>
                                        </p:tgtEl>
                                      </p:cBhvr>
                                    </p:cmd>
                                  </p:childTnLst>
                                </p:cTn>
                              </p:par>
                              <p:par>
                                <p:cTn id="75" presetID="1" presetClass="entr" presetSubtype="0" fill="hold" nodeType="withEffect">
                                  <p:stCondLst>
                                    <p:cond delay="0"/>
                                  </p:stCondLst>
                                  <p:childTnLst>
                                    <p:set>
                                      <p:cBhvr>
                                        <p:cTn id="76" dur="1" fill="hold">
                                          <p:stCondLst>
                                            <p:cond delay="9"/>
                                          </p:stCondLst>
                                        </p:cTn>
                                        <p:tgtEl>
                                          <p:spTgt spid="35"/>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1"/>
                                        </p:tgtEl>
                                      </p:cBhvr>
                                    </p:animEffect>
                                    <p:animScale>
                                      <p:cBhvr>
                                        <p:cTn id="79" dur="250" autoRev="1" fill="hold"/>
                                        <p:tgtEl>
                                          <p:spTgt spid="31"/>
                                        </p:tgtEl>
                                      </p:cBhvr>
                                      <p:by x="105000" y="105000"/>
                                    </p:animScale>
                                  </p:childTnLst>
                                </p:cTn>
                              </p:par>
                            </p:childTnLst>
                          </p:cTn>
                        </p:par>
                      </p:childTnLst>
                    </p:cTn>
                  </p:par>
                </p:childTnLst>
              </p:cTn>
              <p:nextCondLst>
                <p:cond evt="onClick" delay="0">
                  <p:tgtEl>
                    <p:spTgt spid="31"/>
                  </p:tgtEl>
                </p:cond>
              </p:nextCondLst>
            </p:seq>
            <p:audio>
              <p:cMediaNode vol="80000">
                <p:cTn id="80" fill="hold" display="0">
                  <p:stCondLst>
                    <p:cond delay="indefinite"/>
                  </p:stCondLst>
                  <p:endCondLst>
                    <p:cond evt="onStopAudio" delay="0">
                      <p:tgtEl>
                        <p:sldTgt/>
                      </p:tgtEl>
                    </p:cond>
                  </p:endCondLst>
                </p:cTn>
                <p:tgtEl>
                  <p:spTgt spid="32"/>
                </p:tgtEl>
              </p:cMediaNode>
            </p:audio>
            <p:audio>
              <p:cMediaNode vol="80000">
                <p:cTn id="81" fill="hold" display="0">
                  <p:stCondLst>
                    <p:cond delay="indefinite"/>
                  </p:stCondLst>
                  <p:endCondLst>
                    <p:cond evt="onStopAudio" delay="0">
                      <p:tgtEl>
                        <p:sldTgt/>
                      </p:tgtEl>
                    </p:cond>
                  </p:endCondLst>
                </p:cTn>
                <p:tgtEl>
                  <p:spTgt spid="37"/>
                </p:tgtEl>
              </p:cMediaNode>
            </p:audio>
          </p:childTnLst>
        </p:cTn>
      </p:par>
    </p:tnLst>
    <p:bldLst>
      <p:bldP spid="24" grpId="0"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2" name="Đáp án đúng">
            <a:extLst>
              <a:ext uri="{FF2B5EF4-FFF2-40B4-BE49-F238E27FC236}">
                <a16:creationId xmlns:a16="http://schemas.microsoft.com/office/drawing/2014/main" xmlns="" id="{8B66CBE4-2DB9-BCF7-D1C4-281B894BFE17}"/>
              </a:ext>
            </a:extLst>
          </p:cNvPr>
          <p:cNvSpPr/>
          <p:nvPr/>
        </p:nvSpPr>
        <p:spPr>
          <a:xfrm>
            <a:off x="9543998" y="6798512"/>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b</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c</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a</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- 2ca.cos135</a:t>
            </a:r>
            <a:r>
              <a:rPr lang="en-US" sz="4400" baseline="30000" noProof="1" smtClean="0">
                <a:solidFill>
                  <a:schemeClr val="tx1"/>
                </a:solidFill>
                <a:latin typeface="Arial" panose="020B0604020202020204" pitchFamily="34" charset="0"/>
                <a:cs typeface="Arial" panose="020B0604020202020204" pitchFamily="34" charset="0"/>
              </a:rPr>
              <a:t>o</a:t>
            </a:r>
            <a:endParaRPr lang="vi-VN" sz="44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Đáp án sai 1">
                <a:extLst>
                  <a:ext uri="{FF2B5EF4-FFF2-40B4-BE49-F238E27FC236}">
                    <a16:creationId xmlns:a16="http://schemas.microsoft.com/office/drawing/2014/main" xmlns="" id="{3FCD9830-5FD1-BD44-878B-228BD96CE996}"/>
                  </a:ext>
                </a:extLst>
              </p:cNvPr>
              <p:cNvSpPr/>
              <p:nvPr/>
            </p:nvSpPr>
            <p:spPr>
              <a:xfrm>
                <a:off x="979106" y="4153066"/>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A. a</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b</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c</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4400" i="1" noProof="1" smtClean="0">
                            <a:solidFill>
                              <a:schemeClr val="tx1"/>
                            </a:solidFill>
                            <a:latin typeface="Cambria Math" panose="02040503050406030204" pitchFamily="18" charset="0"/>
                            <a:cs typeface="Arial" panose="020B0604020202020204" pitchFamily="34" charset="0"/>
                          </a:rPr>
                        </m:ctrlPr>
                      </m:radPr>
                      <m:deg/>
                      <m:e>
                        <m:r>
                          <a:rPr lang="en-US" sz="4400" b="0" i="1" noProof="1" smtClean="0">
                            <a:solidFill>
                              <a:schemeClr val="tx1"/>
                            </a:solidFill>
                            <a:latin typeface="Cambria Math" panose="02040503050406030204" pitchFamily="18" charset="0"/>
                            <a:cs typeface="Arial" panose="020B0604020202020204" pitchFamily="34" charset="0"/>
                          </a:rPr>
                          <m:t>2</m:t>
                        </m:r>
                      </m:e>
                    </m:rad>
                  </m:oMath>
                </a14:m>
                <a:r>
                  <a:rPr lang="en-US" sz="4400" noProof="1" smtClean="0">
                    <a:solidFill>
                      <a:schemeClr val="tx1"/>
                    </a:solidFill>
                    <a:latin typeface="Arial" panose="020B0604020202020204" pitchFamily="34" charset="0"/>
                    <a:cs typeface="Arial" panose="020B0604020202020204" pitchFamily="34" charset="0"/>
                  </a:rPr>
                  <a:t>ab</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3"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979106" y="4153066"/>
                <a:ext cx="7700819" cy="2102435"/>
              </a:xfrm>
              <a:prstGeom prst="roundRect">
                <a:avLst/>
              </a:prstGeom>
              <a:blipFill rotWithShape="0">
                <a:blip r:embed="rId6"/>
                <a:stretch>
                  <a:fillRect l="-19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Đáp án sai 2">
                <a:extLst>
                  <a:ext uri="{FF2B5EF4-FFF2-40B4-BE49-F238E27FC236}">
                    <a16:creationId xmlns:a16="http://schemas.microsoft.com/office/drawing/2014/main" xmlns="" id="{6A919885-0285-0403-1E09-FA94D8BC080B}"/>
                  </a:ext>
                </a:extLst>
              </p:cNvPr>
              <p:cNvSpPr/>
              <p:nvPr/>
            </p:nvSpPr>
            <p:spPr>
              <a:xfrm>
                <a:off x="968946" y="6798512"/>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𝑏</m:t>
                        </m:r>
                      </m:num>
                      <m:den>
                        <m:r>
                          <a:rPr lang="en-US" sz="5400" b="0" i="1" noProof="1" smtClean="0">
                            <a:solidFill>
                              <a:schemeClr val="tx1"/>
                            </a:solidFill>
                            <a:latin typeface="Cambria Math" panose="02040503050406030204" pitchFamily="18" charset="0"/>
                            <a:cs typeface="Arial" panose="020B0604020202020204" pitchFamily="34" charset="0"/>
                          </a:rPr>
                          <m:t>𝑠𝑖𝑛𝐴</m:t>
                        </m:r>
                      </m:den>
                    </m:f>
                  </m:oMath>
                </a14:m>
                <a:r>
                  <a:rPr lang="en-US" sz="4400" noProof="1"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𝑎</m:t>
                        </m:r>
                      </m:num>
                      <m:den>
                        <m:r>
                          <a:rPr lang="en-US" sz="5400" i="1" noProof="1">
                            <a:solidFill>
                              <a:schemeClr val="tx1"/>
                            </a:solidFill>
                            <a:latin typeface="Cambria Math" panose="02040503050406030204" pitchFamily="18" charset="0"/>
                            <a:cs typeface="Arial" panose="020B0604020202020204" pitchFamily="34" charset="0"/>
                          </a:rPr>
                          <m:t>𝑠𝑖𝑛</m:t>
                        </m:r>
                        <m:r>
                          <a:rPr lang="en-US" sz="5400" b="0" i="1" noProof="1" smtClean="0">
                            <a:solidFill>
                              <a:schemeClr val="tx1"/>
                            </a:solidFill>
                            <a:latin typeface="Cambria Math" panose="02040503050406030204" pitchFamily="18" charset="0"/>
                            <a:cs typeface="Arial" panose="020B0604020202020204" pitchFamily="34" charset="0"/>
                          </a:rPr>
                          <m:t>𝐵</m:t>
                        </m:r>
                      </m:den>
                    </m:f>
                  </m:oMath>
                </a14:m>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4" name="Đáp án sai 2">
                <a:extLst>
                  <a:ext uri="{FF2B5EF4-FFF2-40B4-BE49-F238E27FC236}">
                    <a16:creationId xmlns:a16="http://schemas.microsoft.com/office/drawing/2014/main" xmlns="" id="{6A919885-0285-0403-1E09-FA94D8BC080B}"/>
                  </a:ext>
                </a:extLst>
              </p:cNvPr>
              <p:cNvSpPr>
                <a:spLocks noRot="1" noChangeAspect="1" noMove="1" noResize="1" noEditPoints="1" noAdjustHandles="1" noChangeArrowheads="1" noChangeShapeType="1" noTextEdit="1"/>
              </p:cNvSpPr>
              <p:nvPr/>
            </p:nvSpPr>
            <p:spPr>
              <a:xfrm>
                <a:off x="968946" y="6798512"/>
                <a:ext cx="7700819" cy="2102435"/>
              </a:xfrm>
              <a:prstGeom prst="roundRect">
                <a:avLst/>
              </a:prstGeom>
              <a:blipFill rotWithShape="0">
                <a:blip r:embed="rId7"/>
                <a:stretch>
                  <a:fillRect l="-19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Đáp án sai 3">
                <a:extLst>
                  <a:ext uri="{FF2B5EF4-FFF2-40B4-BE49-F238E27FC236}">
                    <a16:creationId xmlns:a16="http://schemas.microsoft.com/office/drawing/2014/main" xmlns="" id="{2E7D83A4-3758-8699-4DD0-010A80780539}"/>
                  </a:ext>
                </a:extLst>
              </p:cNvPr>
              <p:cNvSpPr/>
              <p:nvPr/>
            </p:nvSpPr>
            <p:spPr>
              <a:xfrm>
                <a:off x="9554158" y="4153065"/>
                <a:ext cx="7700819" cy="2102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sinB</a:t>
                </a:r>
                <a:r>
                  <a:rPr lang="en-US" sz="4400" noProof="1" smtClean="0">
                    <a:solidFill>
                      <a:schemeClr val="tx1"/>
                    </a:solidFill>
                    <a:latin typeface="Arial" panose="020B0604020202020204" pitchFamily="34" charset="0"/>
                    <a:cs typeface="Arial" panose="020B0604020202020204" pitchFamily="34" charset="0"/>
                  </a:rPr>
                  <a:t> = -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ad>
                          <m:radPr>
                            <m:degHide m:val="on"/>
                            <m:ctrlPr>
                              <a:rPr lang="en-US" sz="5400" i="1" noProof="1">
                                <a:solidFill>
                                  <a:schemeClr val="tx1"/>
                                </a:solidFill>
                                <a:latin typeface="Cambria Math" panose="02040503050406030204" pitchFamily="18" charset="0"/>
                                <a:cs typeface="Arial" panose="020B0604020202020204" pitchFamily="34" charset="0"/>
                              </a:rPr>
                            </m:ctrlPr>
                          </m:radPr>
                          <m:deg/>
                          <m:e>
                            <m:r>
                              <a:rPr lang="en-US" sz="5400" i="1" noProof="1">
                                <a:solidFill>
                                  <a:schemeClr val="tx1"/>
                                </a:solidFill>
                                <a:latin typeface="Cambria Math" panose="02040503050406030204" pitchFamily="18" charset="0"/>
                                <a:cs typeface="Arial" panose="020B0604020202020204" pitchFamily="34" charset="0"/>
                              </a:rPr>
                              <m:t>2</m:t>
                            </m:r>
                          </m:e>
                        </m:rad>
                      </m:num>
                      <m:den>
                        <m:r>
                          <a:rPr lang="en-US" sz="5400" b="0" i="1" noProof="1" smtClean="0">
                            <a:solidFill>
                              <a:schemeClr val="tx1"/>
                            </a:solidFill>
                            <a:latin typeface="Cambria Math" panose="02040503050406030204" pitchFamily="18" charset="0"/>
                            <a:cs typeface="Arial" panose="020B0604020202020204" pitchFamily="34" charset="0"/>
                          </a:rPr>
                          <m:t>2</m:t>
                        </m:r>
                      </m:den>
                    </m:f>
                  </m:oMath>
                </a14:m>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5"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9554158" y="4153065"/>
                <a:ext cx="7700819" cy="2102435"/>
              </a:xfrm>
              <a:prstGeom prst="roundRect">
                <a:avLst/>
              </a:prstGeom>
              <a:blipFill rotWithShape="0">
                <a:blip r:embed="rId8"/>
                <a:stretch>
                  <a:fillRect l="-1820"/>
                </a:stretch>
              </a:blipFill>
              <a:ln>
                <a:noFill/>
              </a:ln>
            </p:spPr>
            <p:txBody>
              <a:bodyPr/>
              <a:lstStyle/>
              <a:p>
                <a:r>
                  <a:rPr lang="en-US">
                    <a:noFill/>
                  </a:rPr>
                  <a:t> </a:t>
                </a:r>
              </a:p>
            </p:txBody>
          </p:sp>
        </mc:Fallback>
      </mc:AlternateContent>
      <p:pic>
        <p:nvPicPr>
          <p:cNvPr id="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2" y="-637266"/>
            <a:ext cx="519622" cy="519622"/>
          </a:xfrm>
          <a:prstGeom prst="rect">
            <a:avLst/>
          </a:prstGeom>
        </p:spPr>
      </p:pic>
      <p:pic>
        <p:nvPicPr>
          <p:cNvPr id="7" name="Picture 5">
            <a:extLst>
              <a:ext uri="{FF2B5EF4-FFF2-40B4-BE49-F238E27FC236}">
                <a16:creationId xmlns:a16="http://schemas.microsoft.com/office/drawing/2014/main" xmlns=""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64560" y="7041336"/>
            <a:ext cx="1349809" cy="1174878"/>
          </a:xfrm>
          <a:prstGeom prst="rect">
            <a:avLst/>
          </a:prstGeom>
        </p:spPr>
      </p:pic>
      <p:pic>
        <p:nvPicPr>
          <p:cNvPr id="8" name="Picture 7">
            <a:extLst>
              <a:ext uri="{FF2B5EF4-FFF2-40B4-BE49-F238E27FC236}">
                <a16:creationId xmlns:a16="http://schemas.microsoft.com/office/drawing/2014/main" xmlns="" id="{4B31FD67-694B-8D1E-89C7-5C3C61578F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16256" y="7134019"/>
            <a:ext cx="1345182" cy="1198434"/>
          </a:xfrm>
          <a:prstGeom prst="rect">
            <a:avLst/>
          </a:prstGeom>
        </p:spPr>
      </p:pic>
      <p:pic>
        <p:nvPicPr>
          <p:cNvPr id="9"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64560" y="4481871"/>
            <a:ext cx="1345182" cy="1198434"/>
          </a:xfrm>
          <a:prstGeom prst="rect">
            <a:avLst/>
          </a:prstGeom>
        </p:spPr>
      </p:pic>
      <p:pic>
        <p:nvPicPr>
          <p:cNvPr id="10"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26416" y="4479331"/>
            <a:ext cx="1345182" cy="1198434"/>
          </a:xfrm>
          <a:prstGeom prst="rect">
            <a:avLst/>
          </a:prstGeom>
        </p:spPr>
      </p:pic>
      <p:pic>
        <p:nvPicPr>
          <p:cNvPr id="1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5" y="-637266"/>
            <a:ext cx="519622" cy="519622"/>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96655" flipH="1">
            <a:off x="15533455" y="8316352"/>
            <a:ext cx="2978261" cy="1971067"/>
          </a:xfrm>
          <a:prstGeom prst="rect">
            <a:avLst/>
          </a:prstGeom>
        </p:spPr>
      </p:pic>
      <p:grpSp>
        <p:nvGrpSpPr>
          <p:cNvPr id="13" name="Group 12"/>
          <p:cNvGrpSpPr/>
          <p:nvPr/>
        </p:nvGrpSpPr>
        <p:grpSpPr>
          <a:xfrm>
            <a:off x="533400" y="1185671"/>
            <a:ext cx="16686017" cy="2384156"/>
            <a:chOff x="558800" y="2394493"/>
            <a:chExt cx="16686017" cy="2384156"/>
          </a:xfrm>
        </p:grpSpPr>
        <mc:AlternateContent xmlns:mc="http://schemas.openxmlformats.org/markup-compatibility/2006">
          <mc:Choice xmlns:a14="http://schemas.microsoft.com/office/drawing/2010/main" Requires="a14">
            <p:sp>
              <p:nvSpPr>
                <p:cNvPr id="14" name="Câu hỏi">
                  <a:extLst>
                    <a:ext uri="{FF2B5EF4-FFF2-40B4-BE49-F238E27FC236}">
                      <a16:creationId xmlns:a16="http://schemas.microsoft.com/office/drawing/2014/main" xmlns="" id="{4ADFFF1A-F500-CC57-185E-00F4826D0836}"/>
                    </a:ext>
                  </a:extLst>
                </p:cNvPr>
                <p:cNvSpPr/>
                <p:nvPr/>
              </p:nvSpPr>
              <p:spPr>
                <a:xfrm>
                  <a:off x="974026" y="2394493"/>
                  <a:ext cx="16270791" cy="2384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noProof="1" smtClean="0">
                      <a:solidFill>
                        <a:schemeClr val="tx1"/>
                      </a:solidFill>
                      <a:latin typeface="Arial" panose="020B0604020202020204" pitchFamily="34" charset="0"/>
                      <a:cs typeface="Arial" panose="020B0604020202020204" pitchFamily="34" charset="0"/>
                    </a:rPr>
                    <a:t>Bài 3.12c</a:t>
                  </a:r>
                  <a:r>
                    <a:rPr lang="en-US" sz="4400" noProof="1" smtClean="0">
                      <a:solidFill>
                        <a:schemeClr val="tx1"/>
                      </a:solidFill>
                      <a:latin typeface="Arial" panose="020B0604020202020204" pitchFamily="34" charset="0"/>
                      <a:cs typeface="Arial" panose="020B0604020202020204" pitchFamily="34" charset="0"/>
                    </a:rPr>
                    <a:t>. Cho tam giác ABC có </a:t>
                  </a:r>
                  <a14:m>
                    <m:oMath xmlns:m="http://schemas.openxmlformats.org/officeDocument/2006/math">
                      <m:acc>
                        <m:accPr>
                          <m:chr m:val="̂"/>
                          <m:ctrlPr>
                            <a:rPr lang="en-US" sz="4400" i="1" noProof="1" smtClean="0">
                              <a:solidFill>
                                <a:schemeClr val="tx1"/>
                              </a:solidFill>
                              <a:latin typeface="Cambria Math" panose="02040503050406030204" pitchFamily="18" charset="0"/>
                              <a:cs typeface="Arial" panose="020B0604020202020204" pitchFamily="34" charset="0"/>
                            </a:rPr>
                          </m:ctrlPr>
                        </m:accPr>
                        <m:e>
                          <m:r>
                            <a:rPr lang="en-US" sz="4400" b="0" i="1" noProof="1" smtClean="0">
                              <a:solidFill>
                                <a:schemeClr val="tx1"/>
                              </a:solidFill>
                              <a:latin typeface="Cambria Math" panose="02040503050406030204" pitchFamily="18" charset="0"/>
                              <a:cs typeface="Arial" panose="020B0604020202020204" pitchFamily="34" charset="0"/>
                            </a:rPr>
                            <m:t>𝐵</m:t>
                          </m:r>
                        </m:e>
                      </m:acc>
                    </m:oMath>
                  </a14:m>
                  <a:r>
                    <a:rPr lang="en-US" sz="4400" noProof="1" smtClean="0">
                      <a:solidFill>
                        <a:schemeClr val="tx1"/>
                      </a:solidFill>
                      <a:latin typeface="Arial" panose="020B0604020202020204" pitchFamily="34" charset="0"/>
                      <a:cs typeface="Arial" panose="020B0604020202020204" pitchFamily="34" charset="0"/>
                    </a:rPr>
                    <a:t> = 135</a:t>
                  </a:r>
                  <a:r>
                    <a:rPr lang="en-US" sz="4400" baseline="30000" noProof="1" smtClean="0">
                      <a:solidFill>
                        <a:schemeClr val="tx1"/>
                      </a:solidFill>
                      <a:latin typeface="Arial" panose="020B0604020202020204" pitchFamily="34" charset="0"/>
                      <a:cs typeface="Arial" panose="020B0604020202020204" pitchFamily="34" charset="0"/>
                    </a:rPr>
                    <a:t>o</a:t>
                  </a:r>
                  <a:r>
                    <a:rPr lang="en-US" sz="4400" noProof="1" smtClean="0">
                      <a:solidFill>
                        <a:schemeClr val="tx1"/>
                      </a:solidFill>
                      <a:latin typeface="Arial" panose="020B0604020202020204" pitchFamily="34" charset="0"/>
                      <a:cs typeface="Arial" panose="020B0604020202020204" pitchFamily="34" charset="0"/>
                    </a:rPr>
                    <a:t>. </a:t>
                  </a:r>
                </a:p>
                <a:p>
                  <a:pPr algn="ctr">
                    <a:lnSpc>
                      <a:spcPct val="150000"/>
                    </a:lnSpc>
                  </a:pPr>
                  <a:r>
                    <a:rPr lang="en-US" sz="4400" noProof="1" smtClean="0">
                      <a:solidFill>
                        <a:schemeClr val="tx1"/>
                      </a:solidFill>
                      <a:latin typeface="Arial" panose="020B0604020202020204" pitchFamily="34" charset="0"/>
                      <a:cs typeface="Arial" panose="020B0604020202020204" pitchFamily="34" charset="0"/>
                    </a:rPr>
                    <a:t>Khẳng định nào sau đây là đúng?</a:t>
                  </a:r>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14" name="Câu hỏi">
                  <a:extLst>
                    <a:ext uri="{FF2B5EF4-FFF2-40B4-BE49-F238E27FC236}">
                      <a16:creationId xmlns:a16="http://schemas.microsoft.com/office/drawing/2014/main" xmlns="" id="{4ADFFF1A-F500-CC57-185E-00F4826D0836}"/>
                    </a:ext>
                  </a:extLst>
                </p:cNvPr>
                <p:cNvSpPr>
                  <a:spLocks noRot="1" noChangeAspect="1" noMove="1" noResize="1" noEditPoints="1" noAdjustHandles="1" noChangeArrowheads="1" noChangeShapeType="1" noTextEdit="1"/>
                </p:cNvSpPr>
                <p:nvPr/>
              </p:nvSpPr>
              <p:spPr>
                <a:xfrm>
                  <a:off x="974026" y="2394493"/>
                  <a:ext cx="16270791" cy="2384156"/>
                </a:xfrm>
                <a:prstGeom prst="roundRect">
                  <a:avLst/>
                </a:prstGeom>
                <a:blipFill rotWithShape="0">
                  <a:blip r:embed="rId16"/>
                  <a:stretch>
                    <a:fillRect/>
                  </a:stretch>
                </a:blipFill>
                <a:ln>
                  <a:noFill/>
                </a:ln>
              </p:spPr>
              <p:txBody>
                <a:bodyPr/>
                <a:lstStyle/>
                <a:p>
                  <a:r>
                    <a:rPr lang="en-US">
                      <a:noFill/>
                    </a:rPr>
                    <a:t> </a:t>
                  </a:r>
                </a:p>
              </p:txBody>
            </p:sp>
          </mc:Fallback>
        </mc:AlternateContent>
        <p:pic>
          <p:nvPicPr>
            <p:cNvPr id="15"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58800" y="3241092"/>
              <a:ext cx="2756652" cy="1328206"/>
            </a:xfrm>
            <a:prstGeom prst="rect">
              <a:avLst/>
            </a:prstGeom>
          </p:spPr>
        </p:pic>
      </p:grpSp>
    </p:spTree>
    <p:extLst>
      <p:ext uri="{BB962C8B-B14F-4D97-AF65-F5344CB8AC3E}">
        <p14:creationId xmlns:p14="http://schemas.microsoft.com/office/powerpoint/2010/main" val="2067978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down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
                                        </p:tgtEl>
                                        <p:attrNameLst>
                                          <p:attrName>fillcolor</p:attrName>
                                        </p:attrNameLst>
                                      </p:cBhvr>
                                      <p:to>
                                        <a:srgbClr val="92D050"/>
                                      </p:to>
                                    </p:animClr>
                                    <p:set>
                                      <p:cBhvr>
                                        <p:cTn id="29" dur="500" fill="hold"/>
                                        <p:tgtEl>
                                          <p:spTgt spid="2"/>
                                        </p:tgtEl>
                                        <p:attrNameLst>
                                          <p:attrName>fill.type</p:attrName>
                                        </p:attrNameLst>
                                      </p:cBhvr>
                                      <p:to>
                                        <p:strVal val="solid"/>
                                      </p:to>
                                    </p:set>
                                    <p:set>
                                      <p:cBhvr>
                                        <p:cTn id="30" dur="500" fill="hold"/>
                                        <p:tgtEl>
                                          <p:spTgt spid="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6"/>
                                        </p:tgtEl>
                                      </p:cBhvr>
                                    </p:cmd>
                                  </p:childTnLst>
                                </p:cTn>
                              </p:par>
                              <p:par>
                                <p:cTn id="33" presetID="1" presetClass="entr" presetSubtype="0" fill="hold" nodeType="withEffect">
                                  <p:stCondLst>
                                    <p:cond delay="0"/>
                                  </p:stCondLst>
                                  <p:childTnLst>
                                    <p:set>
                                      <p:cBhvr>
                                        <p:cTn id="34" dur="1" fill="hold">
                                          <p:stCondLst>
                                            <p:cond delay="9"/>
                                          </p:stCondLst>
                                        </p:cTn>
                                        <p:tgtEl>
                                          <p:spTgt spid="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
                                        </p:tgtEl>
                                      </p:cBhvr>
                                    </p:animEffect>
                                    <p:animScale>
                                      <p:cBhvr>
                                        <p:cTn id="37" dur="250" autoRev="1" fill="hold"/>
                                        <p:tgtEl>
                                          <p:spTgt spid="2"/>
                                        </p:tgtEl>
                                      </p:cBhvr>
                                      <p:by x="105000" y="105000"/>
                                    </p:animScale>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
                                        </p:tgtEl>
                                        <p:attrNameLst>
                                          <p:attrName>fillcolor</p:attrName>
                                        </p:attrNameLst>
                                      </p:cBhvr>
                                      <p:to>
                                        <a:srgbClr val="D99694"/>
                                      </p:to>
                                    </p:animClr>
                                    <p:set>
                                      <p:cBhvr>
                                        <p:cTn id="43" dur="500" fill="hold"/>
                                        <p:tgtEl>
                                          <p:spTgt spid="3"/>
                                        </p:tgtEl>
                                        <p:attrNameLst>
                                          <p:attrName>fill.type</p:attrName>
                                        </p:attrNameLst>
                                      </p:cBhvr>
                                      <p:to>
                                        <p:strVal val="solid"/>
                                      </p:to>
                                    </p:set>
                                    <p:set>
                                      <p:cBhvr>
                                        <p:cTn id="44" dur="500" fill="hold"/>
                                        <p:tgtEl>
                                          <p:spTgt spid="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1"/>
                                        </p:tgtEl>
                                      </p:cBhvr>
                                    </p:cmd>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
                                        </p:tgtEl>
                                      </p:cBhvr>
                                    </p:animEffect>
                                    <p:animScale>
                                      <p:cBhvr>
                                        <p:cTn id="51"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4"/>
                                        </p:tgtEl>
                                        <p:attrNameLst>
                                          <p:attrName>fillcolor</p:attrName>
                                        </p:attrNameLst>
                                      </p:cBhvr>
                                      <p:to>
                                        <a:srgbClr val="D99694"/>
                                      </p:to>
                                    </p:animClr>
                                    <p:set>
                                      <p:cBhvr>
                                        <p:cTn id="57" dur="500" fill="hold"/>
                                        <p:tgtEl>
                                          <p:spTgt spid="4"/>
                                        </p:tgtEl>
                                        <p:attrNameLst>
                                          <p:attrName>fill.type</p:attrName>
                                        </p:attrNameLst>
                                      </p:cBhvr>
                                      <p:to>
                                        <p:strVal val="solid"/>
                                      </p:to>
                                    </p:set>
                                    <p:set>
                                      <p:cBhvr>
                                        <p:cTn id="58" dur="500" fill="hold"/>
                                        <p:tgtEl>
                                          <p:spTgt spid="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1"/>
                                        </p:tgtEl>
                                      </p:cBhvr>
                                    </p:cmd>
                                  </p:childTnLst>
                                </p:cTn>
                              </p:par>
                              <p:par>
                                <p:cTn id="61" presetID="1" presetClass="entr" presetSubtype="0" fill="hold" nodeType="withEffect">
                                  <p:stCondLst>
                                    <p:cond delay="0"/>
                                  </p:stCondLst>
                                  <p:childTnLst>
                                    <p:set>
                                      <p:cBhvr>
                                        <p:cTn id="62" dur="1" fill="hold">
                                          <p:stCondLst>
                                            <p:cond delay="9"/>
                                          </p:stCondLst>
                                        </p:cTn>
                                        <p:tgtEl>
                                          <p:spTgt spid="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4"/>
                                        </p:tgtEl>
                                      </p:cBhvr>
                                    </p:animEffect>
                                    <p:animScale>
                                      <p:cBhvr>
                                        <p:cTn id="65"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66" restart="whenNotActive" fill="hold" evtFilter="cancelBubble" nodeType="interactiveSeq">
                <p:stCondLst>
                  <p:cond evt="onClick" delay="0">
                    <p:tgtEl>
                      <p:spTgt spid="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5"/>
                                        </p:tgtEl>
                                        <p:attrNameLst>
                                          <p:attrName>fillcolor</p:attrName>
                                        </p:attrNameLst>
                                      </p:cBhvr>
                                      <p:to>
                                        <a:srgbClr val="D99694"/>
                                      </p:to>
                                    </p:animClr>
                                    <p:set>
                                      <p:cBhvr>
                                        <p:cTn id="71" dur="500" fill="hold"/>
                                        <p:tgtEl>
                                          <p:spTgt spid="5"/>
                                        </p:tgtEl>
                                        <p:attrNameLst>
                                          <p:attrName>fill.type</p:attrName>
                                        </p:attrNameLst>
                                      </p:cBhvr>
                                      <p:to>
                                        <p:strVal val="solid"/>
                                      </p:to>
                                    </p:set>
                                    <p:set>
                                      <p:cBhvr>
                                        <p:cTn id="72" dur="500" fill="hold"/>
                                        <p:tgtEl>
                                          <p:spTgt spid="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1"/>
                                        </p:tgtEl>
                                      </p:cBhvr>
                                    </p:cmd>
                                  </p:childTnLst>
                                </p:cTn>
                              </p:par>
                              <p:par>
                                <p:cTn id="75" presetID="1" presetClass="entr" presetSubtype="0" fill="hold" nodeType="withEffect">
                                  <p:stCondLst>
                                    <p:cond delay="0"/>
                                  </p:stCondLst>
                                  <p:childTnLst>
                                    <p:set>
                                      <p:cBhvr>
                                        <p:cTn id="76" dur="1" fill="hold">
                                          <p:stCondLst>
                                            <p:cond delay="9"/>
                                          </p:stCondLst>
                                        </p:cTn>
                                        <p:tgtEl>
                                          <p:spTgt spid="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5"/>
                                        </p:tgtEl>
                                      </p:cBhvr>
                                    </p:animEffect>
                                    <p:animScale>
                                      <p:cBhvr>
                                        <p:cTn id="79"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80" fill="hold" display="0">
                  <p:stCondLst>
                    <p:cond delay="indefinite"/>
                  </p:stCondLst>
                  <p:endCondLst>
                    <p:cond evt="onStopAudio" delay="0">
                      <p:tgtEl>
                        <p:sldTgt/>
                      </p:tgtEl>
                    </p:cond>
                  </p:endCondLst>
                </p:cTn>
                <p:tgtEl>
                  <p:spTgt spid="6"/>
                </p:tgtEl>
              </p:cMediaNode>
            </p:audio>
            <p:audio>
              <p:cMediaNode vol="80000">
                <p:cTn id="81" fill="hold" display="0">
                  <p:stCondLst>
                    <p:cond delay="indefinite"/>
                  </p:stCondLst>
                  <p:endCondLst>
                    <p:cond evt="onStopAudio" delay="0">
                      <p:tgtEl>
                        <p:sldTgt/>
                      </p:tgtEl>
                    </p:cond>
                  </p:endCondLst>
                </p:cTn>
                <p:tgtEl>
                  <p:spTgt spid="11"/>
                </p:tgtEl>
              </p:cMediaNode>
            </p:audio>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1553510" y="1417150"/>
            <a:ext cx="14987625" cy="23788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b="1" noProof="1">
                <a:solidFill>
                  <a:prstClr val="black"/>
                </a:solidFill>
                <a:latin typeface="Arial" panose="020B0604020202020204" pitchFamily="34" charset="0"/>
                <a:cs typeface="Arial" panose="020B0604020202020204" pitchFamily="34" charset="0"/>
              </a:rPr>
              <a:t>Bài </a:t>
            </a:r>
            <a:r>
              <a:rPr lang="en-US" sz="4400" b="1" noProof="1" smtClean="0">
                <a:solidFill>
                  <a:prstClr val="black"/>
                </a:solidFill>
                <a:latin typeface="Arial" panose="020B0604020202020204" pitchFamily="34" charset="0"/>
                <a:cs typeface="Arial" panose="020B0604020202020204" pitchFamily="34" charset="0"/>
              </a:rPr>
              <a:t>3.13a</a:t>
            </a:r>
            <a:r>
              <a:rPr lang="en-US" sz="4400" noProof="1" smtClean="0">
                <a:solidFill>
                  <a:prstClr val="black"/>
                </a:solidFill>
                <a:latin typeface="Arial" panose="020B0604020202020204" pitchFamily="34" charset="0"/>
                <a:cs typeface="Arial" panose="020B0604020202020204" pitchFamily="34" charset="0"/>
              </a:rPr>
              <a:t>. </a:t>
            </a:r>
            <a:r>
              <a:rPr lang="en-US" sz="4400" noProof="1">
                <a:solidFill>
                  <a:prstClr val="black"/>
                </a:solidFill>
                <a:latin typeface="Arial" panose="020B0604020202020204" pitchFamily="34" charset="0"/>
                <a:cs typeface="Arial" panose="020B0604020202020204" pitchFamily="34" charset="0"/>
              </a:rPr>
              <a:t>Cho tam </a:t>
            </a:r>
            <a:r>
              <a:rPr lang="en-US" sz="4400" noProof="1">
                <a:solidFill>
                  <a:prstClr val="black"/>
                </a:solidFill>
                <a:latin typeface="Arial" panose="020B0604020202020204" pitchFamily="34" charset="0"/>
                <a:cs typeface="Arial" panose="020B0604020202020204" pitchFamily="34" charset="0"/>
              </a:rPr>
              <a:t>giác </a:t>
            </a:r>
            <a:r>
              <a:rPr lang="en-US" sz="4400" noProof="1" smtClean="0">
                <a:solidFill>
                  <a:prstClr val="black"/>
                </a:solidFill>
                <a:latin typeface="Arial" panose="020B0604020202020204" pitchFamily="34" charset="0"/>
                <a:cs typeface="Arial" panose="020B0604020202020204" pitchFamily="34" charset="0"/>
              </a:rPr>
              <a:t>ABC. Khẳng </a:t>
            </a:r>
            <a:r>
              <a:rPr lang="en-US" sz="4400" noProof="1">
                <a:solidFill>
                  <a:prstClr val="black"/>
                </a:solidFill>
                <a:latin typeface="Arial" panose="020B0604020202020204" pitchFamily="34" charset="0"/>
                <a:cs typeface="Arial" panose="020B0604020202020204" pitchFamily="34" charset="0"/>
              </a:rPr>
              <a:t>định </a:t>
            </a:r>
            <a:r>
              <a:rPr lang="en-US" sz="4400" noProof="1">
                <a:solidFill>
                  <a:prstClr val="black"/>
                </a:solidFill>
                <a:latin typeface="Arial" panose="020B0604020202020204" pitchFamily="34" charset="0"/>
                <a:cs typeface="Arial" panose="020B0604020202020204" pitchFamily="34" charset="0"/>
              </a:rPr>
              <a:t>nào </a:t>
            </a:r>
            <a:endParaRPr lang="en-US" sz="4400" noProof="1"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4400" noProof="1" smtClean="0">
                <a:solidFill>
                  <a:prstClr val="black"/>
                </a:solidFill>
                <a:latin typeface="Arial" panose="020B0604020202020204" pitchFamily="34" charset="0"/>
                <a:cs typeface="Arial" panose="020B0604020202020204" pitchFamily="34" charset="0"/>
              </a:rPr>
              <a:t>sau </a:t>
            </a:r>
            <a:r>
              <a:rPr lang="en-US" sz="4400" noProof="1">
                <a:solidFill>
                  <a:prstClr val="black"/>
                </a:solidFill>
                <a:latin typeface="Arial" panose="020B0604020202020204" pitchFamily="34" charset="0"/>
                <a:cs typeface="Arial" panose="020B0604020202020204" pitchFamily="34" charset="0"/>
              </a:rPr>
              <a:t>đây là đúng?</a:t>
            </a:r>
            <a:endParaRPr lang="vi-VN" sz="4400" noProof="1">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3" name="Đáp án đúng">
                <a:extLst>
                  <a:ext uri="{FF2B5EF4-FFF2-40B4-BE49-F238E27FC236}">
                    <a16:creationId xmlns:a16="http://schemas.microsoft.com/office/drawing/2014/main" xmlns="" id="{8B66CBE4-2DB9-BCF7-D1C4-281B894BFE17}"/>
                  </a:ext>
                </a:extLst>
              </p:cNvPr>
              <p:cNvSpPr/>
              <p:nvPr/>
            </p:nvSpPr>
            <p:spPr>
              <a:xfrm>
                <a:off x="1567806" y="7063991"/>
                <a:ext cx="6986625"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a:t>
                </a:r>
                <a:r>
                  <a:rPr lang="en-US" sz="4400" noProof="1">
                    <a:solidFill>
                      <a:schemeClr val="tx1"/>
                    </a:solidFill>
                    <a:latin typeface="Arial" panose="020B0604020202020204" pitchFamily="34" charset="0"/>
                    <a:cs typeface="Arial" panose="020B0604020202020204" pitchFamily="34" charset="0"/>
                  </a:rPr>
                  <a:t>r</a:t>
                </a:r>
                <a:r>
                  <a:rPr lang="en-US" sz="4400" noProof="1"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5400" noProof="1" smtClean="0">
                            <a:solidFill>
                              <a:schemeClr val="tx1"/>
                            </a:solidFill>
                            <a:latin typeface="Cambria Math" panose="02040503050406030204" pitchFamily="18" charset="0"/>
                            <a:cs typeface="Arial" panose="020B0604020202020204" pitchFamily="34" charset="0"/>
                          </a:rPr>
                        </m:ctrlPr>
                      </m:fPr>
                      <m:num>
                        <m:r>
                          <a:rPr lang="en-US" sz="5400" b="0" i="0" noProof="1" smtClean="0">
                            <a:solidFill>
                              <a:schemeClr val="tx1"/>
                            </a:solidFill>
                            <a:latin typeface="Cambria Math" panose="02040503050406030204" pitchFamily="18" charset="0"/>
                            <a:cs typeface="Arial" panose="020B0604020202020204" pitchFamily="34" charset="0"/>
                          </a:rPr>
                          <m:t>2</m:t>
                        </m:r>
                        <m:r>
                          <m:rPr>
                            <m:sty m:val="p"/>
                          </m:rPr>
                          <a:rPr lang="en-US" sz="5400" b="0" i="0" noProof="1" smtClean="0">
                            <a:solidFill>
                              <a:schemeClr val="tx1"/>
                            </a:solidFill>
                            <a:latin typeface="Cambria Math" panose="02040503050406030204" pitchFamily="18" charset="0"/>
                            <a:cs typeface="Arial" panose="020B0604020202020204" pitchFamily="34" charset="0"/>
                          </a:rPr>
                          <m:t>S</m:t>
                        </m:r>
                      </m:num>
                      <m:den>
                        <m:r>
                          <m:rPr>
                            <m:sty m:val="p"/>
                          </m:rPr>
                          <a:rPr lang="en-US" sz="5400" b="0" i="0" noProof="1" smtClean="0">
                            <a:solidFill>
                              <a:schemeClr val="tx1"/>
                            </a:solidFill>
                            <a:latin typeface="Cambria Math" panose="02040503050406030204" pitchFamily="18" charset="0"/>
                            <a:cs typeface="Arial" panose="020B0604020202020204" pitchFamily="34" charset="0"/>
                          </a:rPr>
                          <m:t>a</m:t>
                        </m:r>
                        <m:r>
                          <a:rPr lang="en-US" sz="5400" b="0" i="0" noProof="1" smtClean="0">
                            <a:solidFill>
                              <a:schemeClr val="tx1"/>
                            </a:solidFill>
                            <a:latin typeface="Cambria Math" panose="02040503050406030204" pitchFamily="18" charset="0"/>
                            <a:cs typeface="Arial" panose="020B0604020202020204" pitchFamily="34" charset="0"/>
                          </a:rPr>
                          <m:t>+</m:t>
                        </m:r>
                        <m:r>
                          <m:rPr>
                            <m:sty m:val="p"/>
                          </m:rPr>
                          <a:rPr lang="en-US" sz="5400" b="0" i="0" noProof="1" smtClean="0">
                            <a:solidFill>
                              <a:schemeClr val="tx1"/>
                            </a:solidFill>
                            <a:latin typeface="Cambria Math" panose="02040503050406030204" pitchFamily="18" charset="0"/>
                            <a:cs typeface="Arial" panose="020B0604020202020204" pitchFamily="34" charset="0"/>
                          </a:rPr>
                          <m:t>b</m:t>
                        </m:r>
                        <m:r>
                          <a:rPr lang="en-US" sz="5400" b="0" i="0" noProof="1" smtClean="0">
                            <a:solidFill>
                              <a:schemeClr val="tx1"/>
                            </a:solidFill>
                            <a:latin typeface="Cambria Math" panose="02040503050406030204" pitchFamily="18" charset="0"/>
                            <a:cs typeface="Arial" panose="020B0604020202020204" pitchFamily="34" charset="0"/>
                          </a:rPr>
                          <m:t>+</m:t>
                        </m:r>
                        <m:r>
                          <m:rPr>
                            <m:sty m:val="p"/>
                          </m:rPr>
                          <a:rPr lang="en-US" sz="5400" b="0" i="0" noProof="1" smtClean="0">
                            <a:solidFill>
                              <a:schemeClr val="tx1"/>
                            </a:solidFill>
                            <a:latin typeface="Cambria Math" panose="02040503050406030204" pitchFamily="18" charset="0"/>
                            <a:cs typeface="Arial" panose="020B0604020202020204" pitchFamily="34" charset="0"/>
                          </a:rPr>
                          <m:t>c</m:t>
                        </m:r>
                      </m:den>
                    </m:f>
                  </m:oMath>
                </a14:m>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3" name="Đáp án đúng">
                <a:extLst>
                  <a:ext uri="{FF2B5EF4-FFF2-40B4-BE49-F238E27FC236}">
                    <a16:creationId xmlns:a16="http://schemas.microsoft.com/office/drawing/2014/main" xmlns="" id="{8B66CBE4-2DB9-BCF7-D1C4-281B894BFE17}"/>
                  </a:ext>
                </a:extLst>
              </p:cNvPr>
              <p:cNvSpPr>
                <a:spLocks noRot="1" noChangeAspect="1" noMove="1" noResize="1" noEditPoints="1" noAdjustHandles="1" noChangeArrowheads="1" noChangeShapeType="1" noTextEdit="1"/>
              </p:cNvSpPr>
              <p:nvPr/>
            </p:nvSpPr>
            <p:spPr>
              <a:xfrm>
                <a:off x="1567806" y="7063991"/>
                <a:ext cx="6986625" cy="1879602"/>
              </a:xfrm>
              <a:prstGeom prst="roundRect">
                <a:avLst/>
              </a:prstGeom>
              <a:blipFill rotWithShape="0">
                <a:blip r:embed="rId6"/>
                <a:stretch>
                  <a:fillRect l="-218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Đáp án sai 1">
                <a:extLst>
                  <a:ext uri="{FF2B5EF4-FFF2-40B4-BE49-F238E27FC236}">
                    <a16:creationId xmlns:a16="http://schemas.microsoft.com/office/drawing/2014/main" xmlns="" id="{3FCD9830-5FD1-BD44-878B-228BD96CE996}"/>
                  </a:ext>
                </a:extLst>
              </p:cNvPr>
              <p:cNvSpPr/>
              <p:nvPr/>
            </p:nvSpPr>
            <p:spPr>
              <a:xfrm>
                <a:off x="1528110" y="4360925"/>
                <a:ext cx="6986625"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A. S = </a:t>
                </a:r>
                <a14:m>
                  <m:oMath xmlns:m="http://schemas.openxmlformats.org/officeDocument/2006/math">
                    <m:f>
                      <m:fPr>
                        <m:ctrlPr>
                          <a:rPr lang="en-US" sz="5400" noProof="1" smtClean="0">
                            <a:solidFill>
                              <a:schemeClr val="tx1"/>
                            </a:solidFill>
                            <a:latin typeface="Cambria Math" panose="02040503050406030204" pitchFamily="18" charset="0"/>
                            <a:cs typeface="Arial" panose="020B0604020202020204" pitchFamily="34" charset="0"/>
                          </a:rPr>
                        </m:ctrlPr>
                      </m:fPr>
                      <m:num>
                        <m:r>
                          <m:rPr>
                            <m:sty m:val="p"/>
                          </m:rPr>
                          <a:rPr lang="en-US" sz="5400" b="0" i="0" noProof="1" smtClean="0">
                            <a:solidFill>
                              <a:schemeClr val="tx1"/>
                            </a:solidFill>
                            <a:latin typeface="Cambria Math" panose="02040503050406030204" pitchFamily="18" charset="0"/>
                            <a:cs typeface="Arial" panose="020B0604020202020204" pitchFamily="34" charset="0"/>
                          </a:rPr>
                          <m:t>abc</m:t>
                        </m:r>
                      </m:num>
                      <m:den>
                        <m:r>
                          <a:rPr lang="en-US" sz="5400" b="0" i="0" noProof="1" smtClean="0">
                            <a:solidFill>
                              <a:schemeClr val="tx1"/>
                            </a:solidFill>
                            <a:latin typeface="Cambria Math" panose="02040503050406030204" pitchFamily="18" charset="0"/>
                            <a:cs typeface="Arial" panose="020B0604020202020204" pitchFamily="34" charset="0"/>
                          </a:rPr>
                          <m:t>4</m:t>
                        </m:r>
                        <m:r>
                          <m:rPr>
                            <m:sty m:val="p"/>
                          </m:rPr>
                          <a:rPr lang="en-US" sz="5400" b="0" i="0" noProof="1" smtClean="0">
                            <a:solidFill>
                              <a:schemeClr val="tx1"/>
                            </a:solidFill>
                            <a:latin typeface="Cambria Math" panose="02040503050406030204" pitchFamily="18" charset="0"/>
                            <a:cs typeface="Arial" panose="020B0604020202020204" pitchFamily="34" charset="0"/>
                          </a:rPr>
                          <m:t>R</m:t>
                        </m:r>
                      </m:den>
                    </m:f>
                  </m:oMath>
                </a14:m>
                <a:endParaRPr lang="vi-VN" sz="4400" noProof="1">
                  <a:solidFill>
                    <a:schemeClr val="tx1"/>
                  </a:solidFill>
                  <a:latin typeface="Arial" panose="020B0604020202020204" pitchFamily="34" charset="0"/>
                  <a:cs typeface="Arial" panose="020B0604020202020204" pitchFamily="34" charset="0"/>
                </a:endParaRPr>
              </a:p>
            </p:txBody>
          </p:sp>
        </mc:Choice>
        <mc:Fallback>
          <p:sp>
            <p:nvSpPr>
              <p:cNvPr id="4"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1528110" y="4360925"/>
                <a:ext cx="6986625" cy="1879602"/>
              </a:xfrm>
              <a:prstGeom prst="roundRect">
                <a:avLst/>
              </a:prstGeom>
              <a:blipFill rotWithShape="0">
                <a:blip r:embed="rId7"/>
                <a:stretch>
                  <a:fillRect l="-2269"/>
                </a:stretch>
              </a:blipFill>
              <a:ln>
                <a:noFill/>
              </a:ln>
            </p:spPr>
            <p:txBody>
              <a:bodyPr/>
              <a:lstStyle/>
              <a:p>
                <a:r>
                  <a:rPr lang="en-US">
                    <a:noFill/>
                  </a:rPr>
                  <a:t> </a:t>
                </a:r>
              </a:p>
            </p:txBody>
          </p:sp>
        </mc:Fallback>
      </mc:AlternateContent>
      <p:sp>
        <p:nvSpPr>
          <p:cNvPr id="5" name="Đáp án sai 2">
            <a:extLst>
              <a:ext uri="{FF2B5EF4-FFF2-40B4-BE49-F238E27FC236}">
                <a16:creationId xmlns:a16="http://schemas.microsoft.com/office/drawing/2014/main" xmlns="" id="{6A919885-0285-0403-1E09-FA94D8BC080B}"/>
              </a:ext>
            </a:extLst>
          </p:cNvPr>
          <p:cNvSpPr/>
          <p:nvPr/>
        </p:nvSpPr>
        <p:spPr>
          <a:xfrm>
            <a:off x="9525000" y="4357618"/>
            <a:ext cx="6986625"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a</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b</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c</a:t>
            </a:r>
            <a:r>
              <a:rPr lang="en-US" sz="4400" baseline="30000" noProof="1" smtClean="0">
                <a:solidFill>
                  <a:schemeClr val="tx1"/>
                </a:solidFill>
                <a:latin typeface="Arial" panose="020B0604020202020204" pitchFamily="34" charset="0"/>
                <a:cs typeface="Arial" panose="020B0604020202020204" pitchFamily="34" charset="0"/>
              </a:rPr>
              <a:t>2</a:t>
            </a:r>
            <a:r>
              <a:rPr lang="en-US" sz="4400" noProof="1" smtClean="0">
                <a:solidFill>
                  <a:schemeClr val="tx1"/>
                </a:solidFill>
                <a:latin typeface="Arial" panose="020B0604020202020204" pitchFamily="34" charset="0"/>
                <a:cs typeface="Arial" panose="020B0604020202020204" pitchFamily="34" charset="0"/>
              </a:rPr>
              <a:t> + 2bc.cosA</a:t>
            </a:r>
            <a:endParaRPr lang="vi-VN" sz="44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xmlns="" id="{2E7D83A4-3758-8699-4DD0-010A80780539}"/>
              </a:ext>
            </a:extLst>
          </p:cNvPr>
          <p:cNvSpPr/>
          <p:nvPr/>
        </p:nvSpPr>
        <p:spPr>
          <a:xfrm>
            <a:off x="9525000" y="7063991"/>
            <a:ext cx="6986625" cy="187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S = r(a + b + c)</a:t>
            </a:r>
            <a:endParaRPr lang="vi-VN" sz="44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2362" y="-637266"/>
            <a:ext cx="487363" cy="487363"/>
          </a:xfrm>
          <a:prstGeom prst="rect">
            <a:avLst/>
          </a:prstGeom>
        </p:spPr>
      </p:pic>
      <p:pic>
        <p:nvPicPr>
          <p:cNvPr id="8" name="Picture 5">
            <a:extLst>
              <a:ext uri="{FF2B5EF4-FFF2-40B4-BE49-F238E27FC236}">
                <a16:creationId xmlns:a16="http://schemas.microsoft.com/office/drawing/2014/main" xmlns=""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508751" y="7292591"/>
            <a:ext cx="1205523" cy="1049291"/>
          </a:xfrm>
          <a:prstGeom prst="rect">
            <a:avLst/>
          </a:prstGeom>
        </p:spPr>
      </p:pic>
      <p:pic>
        <p:nvPicPr>
          <p:cNvPr id="9" name="Picture 8">
            <a:extLst>
              <a:ext uri="{FF2B5EF4-FFF2-40B4-BE49-F238E27FC236}">
                <a16:creationId xmlns:a16="http://schemas.microsoft.com/office/drawing/2014/main" xmlns=""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70225" y="4683150"/>
            <a:ext cx="1201390" cy="1070329"/>
          </a:xfrm>
          <a:prstGeom prst="rect">
            <a:avLst/>
          </a:prstGeom>
        </p:spPr>
      </p:pic>
      <p:pic>
        <p:nvPicPr>
          <p:cNvPr id="1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70225" y="7290051"/>
            <a:ext cx="1201390" cy="1070329"/>
          </a:xfrm>
          <a:prstGeom prst="rect">
            <a:avLst/>
          </a:prstGeom>
        </p:spPr>
      </p:pic>
      <p:pic>
        <p:nvPicPr>
          <p:cNvPr id="1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08751" y="4753516"/>
            <a:ext cx="1201390" cy="1070329"/>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69225" y="-637266"/>
            <a:ext cx="487363" cy="487363"/>
          </a:xfrm>
          <a:prstGeom prst="rect">
            <a:avLst/>
          </a:prstGeom>
        </p:spPr>
      </p:pic>
      <p:pic>
        <p:nvPicPr>
          <p:cNvPr id="13"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85110" y="452000"/>
            <a:ext cx="2286000" cy="2354494"/>
          </a:xfrm>
          <a:prstGeom prst="rect">
            <a:avLst/>
          </a:prstGeom>
        </p:spPr>
      </p:pic>
      <p:pic>
        <p:nvPicPr>
          <p:cNvPr id="14"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970920" y="727688"/>
            <a:ext cx="2124225" cy="2418890"/>
          </a:xfrm>
          <a:prstGeom prst="rect">
            <a:avLst/>
          </a:prstGeom>
        </p:spPr>
      </p:pic>
    </p:spTree>
    <p:extLst>
      <p:ext uri="{BB962C8B-B14F-4D97-AF65-F5344CB8AC3E}">
        <p14:creationId xmlns:p14="http://schemas.microsoft.com/office/powerpoint/2010/main" val="2069658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
                                        </p:tgtEl>
                                        <p:attrNameLst>
                                          <p:attrName>fillcolor</p:attrName>
                                        </p:attrNameLst>
                                      </p:cBhvr>
                                      <p:to>
                                        <a:srgbClr val="92D050"/>
                                      </p:to>
                                    </p:animClr>
                                    <p:set>
                                      <p:cBhvr>
                                        <p:cTn id="29" dur="500" fill="hold"/>
                                        <p:tgtEl>
                                          <p:spTgt spid="3"/>
                                        </p:tgtEl>
                                        <p:attrNameLst>
                                          <p:attrName>fill.type</p:attrName>
                                        </p:attrNameLst>
                                      </p:cBhvr>
                                      <p:to>
                                        <p:strVal val="solid"/>
                                      </p:to>
                                    </p:set>
                                    <p:set>
                                      <p:cBhvr>
                                        <p:cTn id="30" dur="500" fill="hold"/>
                                        <p:tgtEl>
                                          <p:spTgt spid="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7"/>
                                        </p:tgtEl>
                                      </p:cBhvr>
                                    </p:cmd>
                                  </p:childTnLst>
                                </p:cTn>
                              </p:par>
                              <p:par>
                                <p:cTn id="33" presetID="1" presetClass="entr" presetSubtype="0" fill="hold" nodeType="withEffect">
                                  <p:stCondLst>
                                    <p:cond delay="0"/>
                                  </p:stCondLst>
                                  <p:childTnLst>
                                    <p:set>
                                      <p:cBhvr>
                                        <p:cTn id="34" dur="1" fill="hold">
                                          <p:stCondLst>
                                            <p:cond delay="9"/>
                                          </p:stCondLst>
                                        </p:cTn>
                                        <p:tgtEl>
                                          <p:spTgt spid="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
                                        </p:tgtEl>
                                      </p:cBhvr>
                                    </p:animEffect>
                                    <p:animScale>
                                      <p:cBhvr>
                                        <p:cTn id="37"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4"/>
                                        </p:tgtEl>
                                        <p:attrNameLst>
                                          <p:attrName>fillcolor</p:attrName>
                                        </p:attrNameLst>
                                      </p:cBhvr>
                                      <p:to>
                                        <a:srgbClr val="D99694"/>
                                      </p:to>
                                    </p:animClr>
                                    <p:set>
                                      <p:cBhvr>
                                        <p:cTn id="43" dur="500" fill="hold"/>
                                        <p:tgtEl>
                                          <p:spTgt spid="4"/>
                                        </p:tgtEl>
                                        <p:attrNameLst>
                                          <p:attrName>fill.type</p:attrName>
                                        </p:attrNameLst>
                                      </p:cBhvr>
                                      <p:to>
                                        <p:strVal val="solid"/>
                                      </p:to>
                                    </p:set>
                                    <p:set>
                                      <p:cBhvr>
                                        <p:cTn id="44" dur="500" fill="hold"/>
                                        <p:tgtEl>
                                          <p:spTgt spid="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2"/>
                                        </p:tgtEl>
                                      </p:cBhvr>
                                    </p:cmd>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4"/>
                                        </p:tgtEl>
                                      </p:cBhvr>
                                    </p:animEffect>
                                    <p:animScale>
                                      <p:cBhvr>
                                        <p:cTn id="51"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
                                        </p:tgtEl>
                                        <p:attrNameLst>
                                          <p:attrName>fillcolor</p:attrName>
                                        </p:attrNameLst>
                                      </p:cBhvr>
                                      <p:to>
                                        <a:srgbClr val="D99694"/>
                                      </p:to>
                                    </p:animClr>
                                    <p:set>
                                      <p:cBhvr>
                                        <p:cTn id="57" dur="500" fill="hold"/>
                                        <p:tgtEl>
                                          <p:spTgt spid="5"/>
                                        </p:tgtEl>
                                        <p:attrNameLst>
                                          <p:attrName>fill.type</p:attrName>
                                        </p:attrNameLst>
                                      </p:cBhvr>
                                      <p:to>
                                        <p:strVal val="solid"/>
                                      </p:to>
                                    </p:set>
                                    <p:set>
                                      <p:cBhvr>
                                        <p:cTn id="58" dur="500" fill="hold"/>
                                        <p:tgtEl>
                                          <p:spTgt spid="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2"/>
                                        </p:tgtEl>
                                      </p:cBhvr>
                                    </p:cmd>
                                  </p:childTnLst>
                                </p:cTn>
                              </p:par>
                              <p:par>
                                <p:cTn id="61" presetID="1" presetClass="entr" presetSubtype="0" fill="hold" nodeType="withEffect">
                                  <p:stCondLst>
                                    <p:cond delay="0"/>
                                  </p:stCondLst>
                                  <p:childTnLst>
                                    <p:set>
                                      <p:cBhvr>
                                        <p:cTn id="62" dur="1" fill="hold">
                                          <p:stCondLst>
                                            <p:cond delay="9"/>
                                          </p:stCondLst>
                                        </p:cTn>
                                        <p:tgtEl>
                                          <p:spTgt spid="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
                                        </p:tgtEl>
                                      </p:cBhvr>
                                    </p:animEffect>
                                    <p:animScale>
                                      <p:cBhvr>
                                        <p:cTn id="6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6"/>
                                        </p:tgtEl>
                                        <p:attrNameLst>
                                          <p:attrName>fillcolor</p:attrName>
                                        </p:attrNameLst>
                                      </p:cBhvr>
                                      <p:to>
                                        <a:srgbClr val="D99694"/>
                                      </p:to>
                                    </p:animClr>
                                    <p:set>
                                      <p:cBhvr>
                                        <p:cTn id="71" dur="500" fill="hold"/>
                                        <p:tgtEl>
                                          <p:spTgt spid="6"/>
                                        </p:tgtEl>
                                        <p:attrNameLst>
                                          <p:attrName>fill.type</p:attrName>
                                        </p:attrNameLst>
                                      </p:cBhvr>
                                      <p:to>
                                        <p:strVal val="solid"/>
                                      </p:to>
                                    </p:set>
                                    <p:set>
                                      <p:cBhvr>
                                        <p:cTn id="72" dur="500" fill="hold"/>
                                        <p:tgtEl>
                                          <p:spTgt spid="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2"/>
                                        </p:tgtEl>
                                      </p:cBhvr>
                                    </p:cmd>
                                  </p:childTnLst>
                                </p:cTn>
                              </p:par>
                              <p:par>
                                <p:cTn id="75" presetID="1" presetClass="entr" presetSubtype="0" fill="hold" nodeType="withEffect">
                                  <p:stCondLst>
                                    <p:cond delay="0"/>
                                  </p:stCondLst>
                                  <p:childTnLst>
                                    <p:set>
                                      <p:cBhvr>
                                        <p:cTn id="76" dur="1" fill="hold">
                                          <p:stCondLst>
                                            <p:cond delay="9"/>
                                          </p:stCondLst>
                                        </p:cTn>
                                        <p:tgtEl>
                                          <p:spTgt spid="1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80" fill="hold" display="0">
                  <p:stCondLst>
                    <p:cond delay="indefinite"/>
                  </p:stCondLst>
                  <p:endCondLst>
                    <p:cond evt="onStopAudio" delay="0">
                      <p:tgtEl>
                        <p:sldTgt/>
                      </p:tgtEl>
                    </p:cond>
                  </p:endCondLst>
                </p:cTn>
                <p:tgtEl>
                  <p:spTgt spid="7"/>
                </p:tgtEl>
              </p:cMediaNode>
            </p:audio>
            <p:audio>
              <p:cMediaNode vol="80000">
                <p:cTn id="81"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xmlns="" id="{4ADFFF1A-F500-CC57-185E-00F4826D0836}"/>
              </a:ext>
            </a:extLst>
          </p:cNvPr>
          <p:cNvSpPr/>
          <p:nvPr/>
        </p:nvSpPr>
        <p:spPr>
          <a:xfrm>
            <a:off x="1854010" y="1399310"/>
            <a:ext cx="14436628" cy="2312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chemeClr val="tx1"/>
                </a:solidFill>
                <a:latin typeface="Arial" panose="020B0604020202020204" pitchFamily="34" charset="0"/>
                <a:cs typeface="Arial" panose="020B0604020202020204" pitchFamily="34" charset="0"/>
              </a:rPr>
              <a:t>Bài </a:t>
            </a:r>
            <a:r>
              <a:rPr lang="vi-VN" sz="4400" b="1" noProof="1" smtClean="0">
                <a:solidFill>
                  <a:schemeClr val="tx1"/>
                </a:solidFill>
                <a:latin typeface="Arial" panose="020B0604020202020204" pitchFamily="34" charset="0"/>
                <a:cs typeface="Arial" panose="020B0604020202020204" pitchFamily="34" charset="0"/>
              </a:rPr>
              <a:t>3.13</a:t>
            </a:r>
            <a:r>
              <a:rPr lang="en-US" sz="4400" b="1" noProof="1" smtClean="0">
                <a:solidFill>
                  <a:schemeClr val="tx1"/>
                </a:solidFill>
                <a:latin typeface="Arial" panose="020B0604020202020204" pitchFamily="34" charset="0"/>
                <a:cs typeface="Arial" panose="020B0604020202020204" pitchFamily="34" charset="0"/>
              </a:rPr>
              <a:t>b</a:t>
            </a:r>
            <a:r>
              <a:rPr lang="vi-VN" sz="4400" b="1" noProof="1" smtClean="0">
                <a:solidFill>
                  <a:schemeClr val="tx1"/>
                </a:solidFill>
                <a:latin typeface="Arial" panose="020B0604020202020204" pitchFamily="34" charset="0"/>
                <a:cs typeface="Arial" panose="020B0604020202020204" pitchFamily="34" charset="0"/>
              </a:rPr>
              <a:t>. </a:t>
            </a:r>
            <a:r>
              <a:rPr lang="vi-VN" sz="4400" noProof="1">
                <a:solidFill>
                  <a:schemeClr val="tx1"/>
                </a:solidFill>
                <a:latin typeface="Arial" panose="020B0604020202020204" pitchFamily="34" charset="0"/>
                <a:cs typeface="Arial" panose="020B0604020202020204" pitchFamily="34" charset="0"/>
              </a:rPr>
              <a:t>Cho tam giác ABC. Khẳng định nào </a:t>
            </a:r>
          </a:p>
          <a:p>
            <a:pPr algn="ctr">
              <a:lnSpc>
                <a:spcPct val="150000"/>
              </a:lnSpc>
            </a:pPr>
            <a:r>
              <a:rPr lang="vi-VN" sz="4400" noProof="1">
                <a:solidFill>
                  <a:schemeClr val="tx1"/>
                </a:solidFill>
                <a:latin typeface="Arial" panose="020B0604020202020204" pitchFamily="34" charset="0"/>
                <a:cs typeface="Arial" panose="020B0604020202020204" pitchFamily="34" charset="0"/>
              </a:rPr>
              <a:t>sau đây là đúng?</a:t>
            </a:r>
            <a:endParaRPr lang="vi-VN" sz="4400" noProof="1">
              <a:solidFill>
                <a:schemeClr val="tx1"/>
              </a:solidFill>
              <a:latin typeface="Arial" panose="020B0604020202020204" pitchFamily="34" charset="0"/>
              <a:cs typeface="Arial" panose="020B0604020202020204" pitchFamily="34" charset="0"/>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1858819" y="4402281"/>
            <a:ext cx="6511638" cy="2095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 </a:t>
            </a:r>
            <a:r>
              <a:rPr lang="en-US" sz="4400" noProof="1" smtClean="0">
                <a:solidFill>
                  <a:schemeClr val="tx1"/>
                </a:solidFill>
                <a:latin typeface="Arial" panose="020B0604020202020204" pitchFamily="34" charset="0"/>
                <a:cs typeface="Arial" panose="020B0604020202020204" pitchFamily="34" charset="0"/>
              </a:rPr>
              <a:t>sinA = sin(B + C)</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xmlns="" id="{3FCD9830-5FD1-BD44-878B-228BD96CE996}"/>
              </a:ext>
            </a:extLst>
          </p:cNvPr>
          <p:cNvSpPr/>
          <p:nvPr/>
        </p:nvSpPr>
        <p:spPr>
          <a:xfrm>
            <a:off x="1793050" y="6889174"/>
            <a:ext cx="6511638" cy="2095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cosA = cos(B + C)</a:t>
            </a:r>
            <a:endParaRPr lang="vi-VN" sz="44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xmlns="" id="{6A919885-0285-0403-1E09-FA94D8BC080B}"/>
              </a:ext>
            </a:extLst>
          </p:cNvPr>
          <p:cNvSpPr/>
          <p:nvPr/>
        </p:nvSpPr>
        <p:spPr>
          <a:xfrm>
            <a:off x="9753600" y="4402281"/>
            <a:ext cx="6511638" cy="2095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cosA &gt; 0</a:t>
            </a:r>
            <a:endParaRPr lang="vi-VN" sz="44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xmlns="" id="{2E7D83A4-3758-8699-4DD0-010A80780539}"/>
              </a:ext>
            </a:extLst>
          </p:cNvPr>
          <p:cNvSpPr/>
          <p:nvPr/>
        </p:nvSpPr>
        <p:spPr>
          <a:xfrm>
            <a:off x="9718040" y="6901874"/>
            <a:ext cx="6511638" cy="2095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sinA ≤ 0</a:t>
            </a:r>
            <a:endParaRPr lang="vi-VN" sz="4400" noProof="1">
              <a:solidFill>
                <a:schemeClr val="tx1"/>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239137" y="4721960"/>
            <a:ext cx="1343994" cy="1169817"/>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9359" y="4681218"/>
            <a:ext cx="1339388" cy="1193272"/>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63800" y="7195820"/>
            <a:ext cx="1339388" cy="1193272"/>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43743" y="7195820"/>
            <a:ext cx="1339388" cy="1193272"/>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pic>
        <p:nvPicPr>
          <p:cNvPr id="14"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37902">
            <a:off x="15730773" y="528627"/>
            <a:ext cx="2329362" cy="2109132"/>
          </a:xfrm>
          <a:prstGeom prst="rect">
            <a:avLst/>
          </a:prstGeom>
        </p:spPr>
      </p:pic>
      <p:pic>
        <p:nvPicPr>
          <p:cNvPr id="15"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69378" y="7195820"/>
            <a:ext cx="4367969" cy="3112178"/>
          </a:xfrm>
          <a:prstGeom prst="rect">
            <a:avLst/>
          </a:prstGeom>
        </p:spPr>
      </p:pic>
    </p:spTree>
    <p:extLst>
      <p:ext uri="{BB962C8B-B14F-4D97-AF65-F5344CB8AC3E}">
        <p14:creationId xmlns:p14="http://schemas.microsoft.com/office/powerpoint/2010/main" val="1024650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sp>
        <p:nvSpPr>
          <p:cNvPr id="2" name="TextBox 2"/>
          <p:cNvSpPr txBox="1"/>
          <p:nvPr/>
        </p:nvSpPr>
        <p:spPr>
          <a:xfrm>
            <a:off x="1290320" y="795510"/>
            <a:ext cx="14561866" cy="987450"/>
          </a:xfrm>
          <a:prstGeom prst="rect">
            <a:avLst/>
          </a:prstGeom>
        </p:spPr>
        <p:txBody>
          <a:bodyPr wrap="square" lIns="0" tIns="0" rIns="0" bIns="0" rtlCol="0" anchor="t">
            <a:spAutoFit/>
          </a:bodyPr>
          <a:lstStyle/>
          <a:p>
            <a:pPr>
              <a:lnSpc>
                <a:spcPts val="768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3.14 (SGK - tr44) </a:t>
            </a:r>
            <a:r>
              <a:rPr lang="en-US" sz="4000" dirty="0" err="1" smtClean="0">
                <a:solidFill>
                  <a:schemeClr val="bg1"/>
                </a:solidFill>
                <a:latin typeface="Arial" panose="020B0604020202020204" pitchFamily="34" charset="0"/>
                <a:cs typeface="Arial" panose="020B0604020202020204" pitchFamily="34" charset="0"/>
              </a:rPr>
              <a:t>Tính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giá</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của</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biểu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grpSp>
        <p:nvGrpSpPr>
          <p:cNvPr id="3" name="Group 3"/>
          <p:cNvGrpSpPr/>
          <p:nvPr/>
        </p:nvGrpSpPr>
        <p:grpSpPr>
          <a:xfrm>
            <a:off x="1028700" y="1943100"/>
            <a:ext cx="16230600" cy="6556647"/>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91894">
            <a:off x="15667945" y="1349725"/>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sp>
        <p:nvSpPr>
          <p:cNvPr id="14" name="TextBox 13"/>
          <p:cNvSpPr txBox="1"/>
          <p:nvPr/>
        </p:nvSpPr>
        <p:spPr>
          <a:xfrm>
            <a:off x="1295400" y="2533010"/>
            <a:ext cx="6934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M = sin45</a:t>
            </a:r>
            <a:r>
              <a:rPr lang="en-US" sz="4000" baseline="30000" dirty="0" smtClean="0">
                <a:latin typeface="Arial" panose="020B0604020202020204" pitchFamily="34" charset="0"/>
                <a:cs typeface="Arial" panose="020B0604020202020204" pitchFamily="34" charset="0"/>
              </a:rPr>
              <a:t>o</a:t>
            </a:r>
            <a:r>
              <a:rPr lang="en-US" sz="4000" dirty="0" smtClean="0">
                <a:latin typeface="Arial" panose="020B0604020202020204" pitchFamily="34" charset="0"/>
                <a:cs typeface="Arial" panose="020B0604020202020204" pitchFamily="34" charset="0"/>
              </a:rPr>
              <a:t>.cos45</a:t>
            </a:r>
            <a:r>
              <a:rPr lang="en-US" sz="4000" baseline="30000" dirty="0" smtClean="0">
                <a:latin typeface="Arial" panose="020B0604020202020204" pitchFamily="34" charset="0"/>
                <a:cs typeface="Arial" panose="020B0604020202020204" pitchFamily="34" charset="0"/>
              </a:rPr>
              <a:t>o</a:t>
            </a:r>
            <a:r>
              <a:rPr lang="en-US" sz="4000" baseline="-25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sin30</a:t>
            </a:r>
            <a:r>
              <a:rPr lang="en-US" sz="4000" baseline="30000" dirty="0" smtClean="0">
                <a:latin typeface="Arial" panose="020B0604020202020204" pitchFamily="34" charset="0"/>
                <a:cs typeface="Arial" panose="020B0604020202020204" pitchFamily="34" charset="0"/>
              </a:rPr>
              <a:t>o</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p:cNvSpPr/>
              <p:nvPr/>
            </p:nvSpPr>
            <p:spPr>
              <a:xfrm>
                <a:off x="8229600" y="2132453"/>
                <a:ext cx="5558445" cy="125598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600">
                          <a:latin typeface="Cambria Math" panose="02040503050406030204" pitchFamily="18" charset="0"/>
                        </a:rPr>
                        <m:t>=</m:t>
                      </m:r>
                      <m:f>
                        <m:fPr>
                          <m:ctrlPr>
                            <a:rPr lang="en-US" sz="3600" i="1">
                              <a:latin typeface="Cambria Math" panose="02040503050406030204" pitchFamily="18" charset="0"/>
                            </a:rPr>
                          </m:ctrlPr>
                        </m:fPr>
                        <m:num>
                          <m:rad>
                            <m:radPr>
                              <m:degHide m:val="on"/>
                              <m:ctrlPr>
                                <a:rPr lang="en-US" sz="3600" i="1">
                                  <a:latin typeface="Cambria Math" panose="02040503050406030204" pitchFamily="18" charset="0"/>
                                </a:rPr>
                              </m:ctrlPr>
                            </m:radPr>
                            <m:deg/>
                            <m:e>
                              <m:r>
                                <a:rPr lang="en-US" sz="3600" i="0">
                                  <a:latin typeface="Cambria Math" panose="02040503050406030204" pitchFamily="18" charset="0"/>
                                </a:rPr>
                                <m:t>2</m:t>
                              </m:r>
                            </m:e>
                          </m:rad>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ad>
                            <m:radPr>
                              <m:degHide m:val="on"/>
                              <m:ctrlPr>
                                <a:rPr lang="en-US" sz="3600" i="1">
                                  <a:latin typeface="Cambria Math" panose="02040503050406030204" pitchFamily="18" charset="0"/>
                                </a:rPr>
                              </m:ctrlPr>
                            </m:radPr>
                            <m:deg/>
                            <m:e>
                              <m:r>
                                <a:rPr lang="en-US" sz="3600" i="0">
                                  <a:latin typeface="Cambria Math" panose="02040503050406030204" pitchFamily="18" charset="0"/>
                                </a:rPr>
                                <m:t>2</m:t>
                              </m:r>
                            </m:e>
                          </m:rad>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=1</m:t>
                      </m:r>
                    </m:oMath>
                  </m:oMathPara>
                </a14:m>
                <a:endParaRPr lang="en-US" sz="3600" dirty="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8229600" y="2132453"/>
                <a:ext cx="5558445" cy="125598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1295400" y="3668642"/>
                <a:ext cx="6172200" cy="1139927"/>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d) Q = </a:t>
                </a:r>
                <a14:m>
                  <m:oMath xmlns:m="http://schemas.openxmlformats.org/officeDocument/2006/math">
                    <m:f>
                      <m:fPr>
                        <m:ctrlPr>
                          <a:rPr lang="en-US" sz="4800" smtClean="0">
                            <a:latin typeface="Cambria Math" panose="02040503050406030204" pitchFamily="18" charset="0"/>
                            <a:cs typeface="Arial" panose="020B0604020202020204" pitchFamily="34" charset="0"/>
                          </a:rPr>
                        </m:ctrlPr>
                      </m:fPr>
                      <m:num>
                        <m:r>
                          <a:rPr lang="en-US" sz="4800" b="0" i="0" smtClean="0">
                            <a:latin typeface="Cambria Math" panose="02040503050406030204" pitchFamily="18" charset="0"/>
                            <a:cs typeface="Arial" panose="020B0604020202020204" pitchFamily="34" charset="0"/>
                          </a:rPr>
                          <m:t>1</m:t>
                        </m:r>
                      </m:num>
                      <m:den>
                        <m:sSup>
                          <m:sSupPr>
                            <m:ctrlPr>
                              <a:rPr lang="en-US" sz="4800" smtClean="0">
                                <a:latin typeface="Cambria Math" panose="02040503050406030204" pitchFamily="18" charset="0"/>
                                <a:cs typeface="Arial" panose="020B0604020202020204" pitchFamily="34" charset="0"/>
                              </a:rPr>
                            </m:ctrlPr>
                          </m:sSupPr>
                          <m:e>
                            <m:r>
                              <m:rPr>
                                <m:sty m:val="p"/>
                              </m:rPr>
                              <a:rPr lang="en-US" sz="4800" b="0" i="0" smtClean="0">
                                <a:latin typeface="Cambria Math" panose="02040503050406030204" pitchFamily="18" charset="0"/>
                                <a:cs typeface="Arial" panose="020B0604020202020204" pitchFamily="34" charset="0"/>
                              </a:rPr>
                              <m:t>sin</m:t>
                            </m:r>
                          </m:e>
                          <m:sup>
                            <m:r>
                              <a:rPr lang="en-US" sz="4800" b="0" i="0" smtClean="0">
                                <a:latin typeface="Cambria Math" panose="02040503050406030204" pitchFamily="18" charset="0"/>
                                <a:cs typeface="Arial" panose="020B0604020202020204" pitchFamily="34" charset="0"/>
                              </a:rPr>
                              <m:t>2</m:t>
                            </m:r>
                          </m:sup>
                        </m:sSup>
                        <m:r>
                          <a:rPr lang="en-US" sz="4800" b="0" i="0" smtClean="0">
                            <a:latin typeface="Cambria Math" panose="02040503050406030204" pitchFamily="18" charset="0"/>
                            <a:cs typeface="Arial" panose="020B0604020202020204" pitchFamily="34" charset="0"/>
                          </a:rPr>
                          <m:t>120</m:t>
                        </m:r>
                        <m:r>
                          <a:rPr lang="en-US" sz="4800" b="0" i="0" smtClean="0">
                            <a:latin typeface="Cambria Math" panose="02040503050406030204" pitchFamily="18" charset="0"/>
                            <a:ea typeface="Cambria Math" panose="02040503050406030204" pitchFamily="18" charset="0"/>
                            <a:cs typeface="Arial" panose="020B0604020202020204" pitchFamily="34" charset="0"/>
                          </a:rPr>
                          <m:t>°</m:t>
                        </m:r>
                      </m:den>
                    </m:f>
                  </m:oMath>
                </a14:m>
                <a:r>
                  <a:rPr lang="en-US" sz="4000" dirty="0" smtClean="0">
                    <a:latin typeface="Arial" panose="020B0604020202020204" pitchFamily="34" charset="0"/>
                    <a:cs typeface="Arial" panose="020B0604020202020204" pitchFamily="34" charset="0"/>
                  </a:rPr>
                  <a:t> - cot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120</a:t>
                </a:r>
                <a:r>
                  <a:rPr lang="en-US" sz="4000" baseline="30000" dirty="0" smtClean="0">
                    <a:latin typeface="Arial" panose="020B0604020202020204" pitchFamily="34" charset="0"/>
                    <a:cs typeface="Arial" panose="020B0604020202020204" pitchFamily="34" charset="0"/>
                  </a:rPr>
                  <a:t>o</a:t>
                </a:r>
                <a:endParaRPr lang="en-US" sz="4000" dirty="0">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295400" y="3668642"/>
                <a:ext cx="6172200" cy="1139927"/>
              </a:xfrm>
              <a:prstGeom prst="rect">
                <a:avLst/>
              </a:prstGeom>
              <a:blipFill rotWithShape="0">
                <a:blip r:embed="rId7"/>
                <a:stretch>
                  <a:fillRect l="-3557" b="-4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295400" y="4867536"/>
                <a:ext cx="15580034" cy="1663725"/>
              </a:xfrm>
              <a:prstGeom prst="rect">
                <a:avLst/>
              </a:prstGeom>
            </p:spPr>
            <p:txBody>
              <a:bodyPr wrap="none">
                <a:spAutoFit/>
              </a:bodyPr>
              <a:lstStyle/>
              <a:p>
                <a:pPr>
                  <a:lnSpc>
                    <a:spcPct val="150000"/>
                  </a:lnSpc>
                  <a:spcAft>
                    <a:spcPts val="1200"/>
                  </a:spcAft>
                </a:pPr>
                <a:r>
                  <a:rPr lang="en-US" sz="40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Cách</a:t>
                </a:r>
                <a:r>
                  <a:rPr lang="en-US" sz="40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0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1: </a:t>
                </a:r>
                <a:r>
                  <a:rPr lang="en-US" sz="4000" dirty="0" smtClean="0">
                    <a:latin typeface="Arial" panose="020B0604020202020204" pitchFamily="34" charset="0"/>
                    <a:ea typeface="Calibri" panose="020F0502020204030204" pitchFamily="34" charset="0"/>
                    <a:cs typeface="Arial" panose="020B0604020202020204" pitchFamily="34" charset="0"/>
                  </a:rPr>
                  <a:t>Q = </a:t>
                </a:r>
                <a14:m>
                  <m:oMath xmlns:m="http://schemas.openxmlformats.org/officeDocument/2006/math">
                    <m:f>
                      <m:fPr>
                        <m:ctrlPr>
                          <a:rPr lang="en-US" sz="48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8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800" i="0">
                                <a:effectLst/>
                                <a:latin typeface="Cambria Math" panose="02040503050406030204" pitchFamily="18" charset="0"/>
                                <a:ea typeface="Calibri" panose="020F0502020204030204" pitchFamily="34" charset="0"/>
                                <a:cs typeface="Times New Roman" panose="02020603050405020304" pitchFamily="18" charset="0"/>
                              </a:rPr>
                              <m:t>sin</m:t>
                            </m:r>
                          </m:e>
                          <m:sup>
                            <m:r>
                              <a:rPr lang="en-US" sz="4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i="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4800" i="0">
                                <a:effectLst/>
                                <a:latin typeface="Cambria Math" panose="02040503050406030204" pitchFamily="18" charset="0"/>
                                <a:ea typeface="Calibri" panose="020F0502020204030204" pitchFamily="34" charset="0"/>
                                <a:cs typeface="Times New Roman" panose="02020603050405020304" pitchFamily="18" charset="0"/>
                              </a:rPr>
                              <m:t>∘</m:t>
                            </m:r>
                          </m:sup>
                        </m:sSup>
                      </m:den>
                    </m:f>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latin typeface="Cambria Math" panose="02040503050406030204" pitchFamily="18" charset="0"/>
                            <a:ea typeface="Calibri" panose="020F0502020204030204" pitchFamily="34" charset="0"/>
                            <a:cs typeface="Times New Roman" panose="02020603050405020304" pitchFamily="18" charset="0"/>
                          </a:rPr>
                          <m:t>cot</m:t>
                        </m:r>
                      </m:e>
                      <m:sup>
                        <m:r>
                          <a:rPr lang="en-US" sz="4000">
                            <a:latin typeface="Cambria Math" panose="02040503050406030204" pitchFamily="18" charset="0"/>
                            <a:ea typeface="Calibri" panose="020F0502020204030204" pitchFamily="34" charset="0"/>
                            <a:cs typeface="Times New Roman" panose="02020603050405020304" pitchFamily="18" charset="0"/>
                          </a:rPr>
                          <m:t>2</m:t>
                        </m:r>
                      </m:sup>
                    </m:sSup>
                    <m:r>
                      <a:rPr lang="en-US"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120</m:t>
                        </m:r>
                      </m:e>
                      <m:sup>
                        <m:r>
                          <a:rPr lang="en-US" sz="4000">
                            <a:latin typeface="Cambria Math" panose="02040503050406030204" pitchFamily="18" charset="0"/>
                            <a:ea typeface="Calibri" panose="020F0502020204030204" pitchFamily="34" charset="0"/>
                            <a:cs typeface="Times New Roman" panose="02020603050405020304" pitchFamily="18" charset="0"/>
                          </a:rPr>
                          <m:t>∘</m:t>
                        </m:r>
                      </m:sup>
                    </m:sSup>
                    <m:r>
                      <a:rPr lang="en-US" sz="4000">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latin typeface="Cambria Math" panose="02040503050406030204" pitchFamily="18" charset="0"/>
                                <a:ea typeface="Calibri" panose="020F0502020204030204" pitchFamily="34" charset="0"/>
                                <a:cs typeface="Times New Roman" panose="02020603050405020304" pitchFamily="18" charset="0"/>
                              </a:rPr>
                              <m:t>cot</m:t>
                            </m:r>
                          </m:e>
                          <m:sup>
                            <m:r>
                              <a:rPr lang="en-US" sz="4000">
                                <a:latin typeface="Cambria Math" panose="02040503050406030204" pitchFamily="18" charset="0"/>
                                <a:ea typeface="Calibri" panose="020F0502020204030204" pitchFamily="34" charset="0"/>
                                <a:cs typeface="Times New Roman" panose="02020603050405020304" pitchFamily="18" charset="0"/>
                              </a:rPr>
                              <m:t>2</m:t>
                            </m:r>
                          </m:sup>
                        </m:sSup>
                        <m:r>
                          <a:rPr lang="en-US"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120</m:t>
                            </m:r>
                          </m:e>
                          <m:sup>
                            <m:r>
                              <a:rPr lang="en-US" sz="4000">
                                <a:latin typeface="Cambria Math" panose="02040503050406030204" pitchFamily="18" charset="0"/>
                                <a:ea typeface="Calibri" panose="020F0502020204030204" pitchFamily="34" charset="0"/>
                                <a:cs typeface="Times New Roman" panose="02020603050405020304" pitchFamily="18" charset="0"/>
                              </a:rPr>
                              <m:t>∘</m:t>
                            </m:r>
                          </m:sup>
                        </m:sSup>
                      </m:e>
                    </m:d>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latin typeface="Cambria Math" panose="02040503050406030204" pitchFamily="18" charset="0"/>
                            <a:ea typeface="Calibri" panose="020F0502020204030204" pitchFamily="34" charset="0"/>
                            <a:cs typeface="Times New Roman" panose="02020603050405020304" pitchFamily="18" charset="0"/>
                          </a:rPr>
                          <m:t>cot</m:t>
                        </m:r>
                      </m:e>
                      <m:sup>
                        <m:r>
                          <a:rPr lang="en-US" sz="4000">
                            <a:latin typeface="Cambria Math" panose="02040503050406030204" pitchFamily="18" charset="0"/>
                            <a:ea typeface="Calibri" panose="020F0502020204030204" pitchFamily="34" charset="0"/>
                            <a:cs typeface="Times New Roman" panose="02020603050405020304" pitchFamily="18" charset="0"/>
                          </a:rPr>
                          <m:t>2</m:t>
                        </m:r>
                      </m:sup>
                    </m:sSup>
                    <m:r>
                      <a:rPr lang="en-US"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120</m:t>
                        </m:r>
                      </m:e>
                      <m:sup>
                        <m:r>
                          <a:rPr lang="en-US" sz="4000">
                            <a:latin typeface="Cambria Math" panose="02040503050406030204" pitchFamily="18" charset="0"/>
                            <a:ea typeface="Calibri" panose="020F0502020204030204" pitchFamily="34" charset="0"/>
                            <a:cs typeface="Times New Roman" panose="02020603050405020304" pitchFamily="18" charset="0"/>
                          </a:rPr>
                          <m:t>∘</m:t>
                        </m:r>
                      </m:sup>
                    </m:sSup>
                    <m:r>
                      <a:rPr lang="en-US" sz="4000">
                        <a:latin typeface="Cambria Math" panose="02040503050406030204" pitchFamily="18" charset="0"/>
                        <a:ea typeface="Calibri" panose="020F0502020204030204" pitchFamily="34" charset="0"/>
                        <a:cs typeface="Times New Roman" panose="02020603050405020304" pitchFamily="18" charset="0"/>
                      </a:rPr>
                      <m:t>=1</m:t>
                    </m:r>
                  </m:oMath>
                </a14:m>
                <a:r>
                  <a:rPr lang="en-US" sz="3200" dirty="0" smtClean="0">
                    <a:latin typeface="Arial" panose="020B0604020202020204" pitchFamily="34" charset="0"/>
                    <a:ea typeface="Calibri" panose="020F0502020204030204" pitchFamily="34" charset="0"/>
                    <a:cs typeface="Arial" panose="020B0604020202020204" pitchFamily="34" charset="0"/>
                  </a:rPr>
                  <a:t>.</a:t>
                </a:r>
                <a:endParaRPr lang="en-US" sz="4000" dirty="0" smtClean="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295400" y="4867536"/>
                <a:ext cx="15580034" cy="1663725"/>
              </a:xfrm>
              <a:prstGeom prst="rect">
                <a:avLst/>
              </a:prstGeom>
              <a:blipFill rotWithShape="0">
                <a:blip r:embed="rId8"/>
                <a:stretch>
                  <a:fillRect l="-1409" r="-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1295400" y="5664983"/>
                <a:ext cx="15139143" cy="2749214"/>
              </a:xfrm>
              <a:prstGeom prst="rect">
                <a:avLst/>
              </a:prstGeom>
            </p:spPr>
            <p:txBody>
              <a:bodyPr wrap="square">
                <a:spAutoFit/>
              </a:bodyPr>
              <a:lstStyle/>
              <a:p>
                <a:pPr lvl="0">
                  <a:lnSpc>
                    <a:spcPct val="150000"/>
                  </a:lnSpc>
                  <a:spcAft>
                    <a:spcPts val="1200"/>
                  </a:spcAft>
                </a:pPr>
                <a:r>
                  <a:rPr lang="en-US" sz="4000" b="1" dirty="0" err="1"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Cách</a:t>
                </a:r>
                <a:r>
                  <a:rPr lang="en-US" sz="40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2: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Q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sin</m:t>
                            </m:r>
                          </m:e>
                          <m:sup>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120</m:t>
                            </m:r>
                          </m:e>
                          <m:sup>
                            <m: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den>
                    </m:f>
                  </m:oMath>
                </a14:m>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cot</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120</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prstClr val="black"/>
                            </a:solidFill>
                            <a:latin typeface="Cambria Math" panose="02040503050406030204" pitchFamily="18" charset="0"/>
                          </a:rPr>
                        </m:ctrlPr>
                      </m:fPr>
                      <m:num>
                        <m:r>
                          <a:rPr lang="en-US" sz="4400">
                            <a:solidFill>
                              <a:prstClr val="black"/>
                            </a:solidFill>
                            <a:latin typeface="Cambria Math" panose="02040503050406030204" pitchFamily="18" charset="0"/>
                          </a:rPr>
                          <m:t>1</m:t>
                        </m:r>
                      </m:num>
                      <m:den>
                        <m:sSup>
                          <m:sSupPr>
                            <m:ctrlPr>
                              <a:rPr lang="en-US" sz="4400" i="1">
                                <a:solidFill>
                                  <a:prstClr val="black"/>
                                </a:solidFill>
                                <a:latin typeface="Cambria Math" panose="02040503050406030204" pitchFamily="18" charset="0"/>
                              </a:rPr>
                            </m:ctrlPr>
                          </m:sSupPr>
                          <m:e>
                            <m:d>
                              <m:dPr>
                                <m:ctrlPr>
                                  <a:rPr lang="en-US" sz="4400" i="1">
                                    <a:solidFill>
                                      <a:prstClr val="black"/>
                                    </a:solidFill>
                                    <a:latin typeface="Cambria Math" panose="02040503050406030204" pitchFamily="18" charset="0"/>
                                  </a:rPr>
                                </m:ctrlPr>
                              </m:dPr>
                              <m:e>
                                <m:f>
                                  <m:fPr>
                                    <m:ctrlPr>
                                      <a:rPr lang="en-US" sz="4400" i="1">
                                        <a:solidFill>
                                          <a:prstClr val="black"/>
                                        </a:solidFill>
                                        <a:latin typeface="Cambria Math" panose="02040503050406030204" pitchFamily="18" charset="0"/>
                                      </a:rPr>
                                    </m:ctrlPr>
                                  </m:fPr>
                                  <m:num>
                                    <m:rad>
                                      <m:radPr>
                                        <m:degHide m:val="on"/>
                                        <m:ctrlPr>
                                          <a:rPr lang="en-US" sz="4400" i="1">
                                            <a:solidFill>
                                              <a:prstClr val="black"/>
                                            </a:solidFill>
                                            <a:latin typeface="Cambria Math" panose="02040503050406030204" pitchFamily="18" charset="0"/>
                                          </a:rPr>
                                        </m:ctrlPr>
                                      </m:radPr>
                                      <m:deg/>
                                      <m:e>
                                        <m:r>
                                          <a:rPr lang="en-US" sz="4400">
                                            <a:solidFill>
                                              <a:prstClr val="black"/>
                                            </a:solidFill>
                                            <a:latin typeface="Cambria Math" panose="02040503050406030204" pitchFamily="18" charset="0"/>
                                          </a:rPr>
                                          <m:t>3</m:t>
                                        </m:r>
                                      </m:e>
                                    </m:rad>
                                  </m:num>
                                  <m:den>
                                    <m:r>
                                      <a:rPr lang="en-US" sz="4400">
                                        <a:solidFill>
                                          <a:prstClr val="black"/>
                                        </a:solidFill>
                                        <a:latin typeface="Cambria Math" panose="02040503050406030204" pitchFamily="18" charset="0"/>
                                      </a:rPr>
                                      <m:t>2</m:t>
                                    </m:r>
                                  </m:den>
                                </m:f>
                              </m:e>
                            </m:d>
                          </m:e>
                          <m:sup>
                            <m:r>
                              <a:rPr lang="en-US" sz="4400">
                                <a:solidFill>
                                  <a:prstClr val="black"/>
                                </a:solidFill>
                                <a:latin typeface="Cambria Math" panose="02040503050406030204" pitchFamily="18" charset="0"/>
                              </a:rPr>
                              <m:t>2</m:t>
                            </m:r>
                          </m:sup>
                        </m:sSup>
                      </m:den>
                    </m:f>
                    <m:r>
                      <a:rPr lang="en-US" sz="4400" i="1">
                        <a:solidFill>
                          <a:prstClr val="black"/>
                        </a:solidFill>
                        <a:latin typeface="Cambria Math" panose="02040503050406030204" pitchFamily="18" charset="0"/>
                      </a:rPr>
                      <m:t>−</m:t>
                    </m:r>
                    <m:sSup>
                      <m:sSupPr>
                        <m:ctrlPr>
                          <a:rPr lang="en-US" sz="4400" i="1">
                            <a:solidFill>
                              <a:prstClr val="black"/>
                            </a:solidFill>
                            <a:latin typeface="Cambria Math" panose="02040503050406030204" pitchFamily="18" charset="0"/>
                          </a:rPr>
                        </m:ctrlPr>
                      </m:sSupPr>
                      <m:e>
                        <m:d>
                          <m:dPr>
                            <m:ctrlPr>
                              <a:rPr lang="en-US" sz="4400" i="1">
                                <a:solidFill>
                                  <a:prstClr val="black"/>
                                </a:solidFill>
                                <a:latin typeface="Cambria Math" panose="02040503050406030204" pitchFamily="18" charset="0"/>
                              </a:rPr>
                            </m:ctrlPr>
                          </m:dPr>
                          <m:e>
                            <m:r>
                              <a:rPr lang="en-US" sz="4400" i="1">
                                <a:solidFill>
                                  <a:prstClr val="black"/>
                                </a:solidFill>
                                <a:latin typeface="Cambria Math" panose="02040503050406030204" pitchFamily="18" charset="0"/>
                              </a:rPr>
                              <m:t>−</m:t>
                            </m:r>
                            <m:f>
                              <m:fPr>
                                <m:ctrlPr>
                                  <a:rPr lang="en-US" sz="4400" i="1">
                                    <a:solidFill>
                                      <a:prstClr val="black"/>
                                    </a:solidFill>
                                    <a:latin typeface="Cambria Math" panose="02040503050406030204" pitchFamily="18" charset="0"/>
                                  </a:rPr>
                                </m:ctrlPr>
                              </m:fPr>
                              <m:num>
                                <m:rad>
                                  <m:radPr>
                                    <m:degHide m:val="on"/>
                                    <m:ctrlPr>
                                      <a:rPr lang="en-US" sz="4400" i="1">
                                        <a:solidFill>
                                          <a:prstClr val="black"/>
                                        </a:solidFill>
                                        <a:latin typeface="Cambria Math" panose="02040503050406030204" pitchFamily="18" charset="0"/>
                                      </a:rPr>
                                    </m:ctrlPr>
                                  </m:radPr>
                                  <m:deg/>
                                  <m:e>
                                    <m:r>
                                      <a:rPr lang="en-US" sz="4400">
                                        <a:solidFill>
                                          <a:prstClr val="black"/>
                                        </a:solidFill>
                                        <a:latin typeface="Cambria Math" panose="02040503050406030204" pitchFamily="18" charset="0"/>
                                      </a:rPr>
                                      <m:t>3</m:t>
                                    </m:r>
                                  </m:e>
                                </m:rad>
                              </m:num>
                              <m:den>
                                <m:r>
                                  <a:rPr lang="en-US" sz="4400">
                                    <a:solidFill>
                                      <a:prstClr val="black"/>
                                    </a:solidFill>
                                    <a:latin typeface="Cambria Math" panose="02040503050406030204" pitchFamily="18" charset="0"/>
                                  </a:rPr>
                                  <m:t>3</m:t>
                                </m:r>
                              </m:den>
                            </m:f>
                          </m:e>
                        </m:d>
                      </m:e>
                      <m:sup>
                        <m:r>
                          <a:rPr lang="en-US" sz="4400">
                            <a:solidFill>
                              <a:prstClr val="black"/>
                            </a:solidFill>
                            <a:latin typeface="Cambria Math" panose="02040503050406030204" pitchFamily="18" charset="0"/>
                          </a:rPr>
                          <m:t>2</m:t>
                        </m:r>
                      </m:sup>
                    </m:sSup>
                    <m:r>
                      <a:rPr lang="en-US" sz="4400">
                        <a:solidFill>
                          <a:prstClr val="black"/>
                        </a:solidFill>
                        <a:latin typeface="Cambria Math" panose="02040503050406030204" pitchFamily="18" charset="0"/>
                      </a:rPr>
                      <m:t>=</m:t>
                    </m:r>
                    <m:f>
                      <m:fPr>
                        <m:ctrlPr>
                          <a:rPr lang="en-US" sz="4400" i="1">
                            <a:solidFill>
                              <a:prstClr val="black"/>
                            </a:solidFill>
                            <a:latin typeface="Cambria Math" panose="02040503050406030204" pitchFamily="18" charset="0"/>
                          </a:rPr>
                        </m:ctrlPr>
                      </m:fPr>
                      <m:num>
                        <m:r>
                          <a:rPr lang="en-US" sz="4400">
                            <a:solidFill>
                              <a:prstClr val="black"/>
                            </a:solidFill>
                            <a:latin typeface="Cambria Math" panose="02040503050406030204" pitchFamily="18" charset="0"/>
                          </a:rPr>
                          <m:t>4</m:t>
                        </m:r>
                      </m:num>
                      <m:den>
                        <m:r>
                          <a:rPr lang="en-US" sz="4400">
                            <a:solidFill>
                              <a:prstClr val="black"/>
                            </a:solidFill>
                            <a:latin typeface="Cambria Math" panose="02040503050406030204" pitchFamily="18" charset="0"/>
                          </a:rPr>
                          <m:t>3</m:t>
                        </m:r>
                      </m:den>
                    </m:f>
                    <m:r>
                      <a:rPr lang="en-US" sz="4400" i="1">
                        <a:solidFill>
                          <a:prstClr val="black"/>
                        </a:solidFill>
                        <a:latin typeface="Cambria Math" panose="02040503050406030204" pitchFamily="18" charset="0"/>
                      </a:rPr>
                      <m:t>−</m:t>
                    </m:r>
                    <m:f>
                      <m:fPr>
                        <m:ctrlPr>
                          <a:rPr lang="en-US" sz="4400" i="1">
                            <a:solidFill>
                              <a:prstClr val="black"/>
                            </a:solidFill>
                            <a:latin typeface="Cambria Math" panose="02040503050406030204" pitchFamily="18" charset="0"/>
                          </a:rPr>
                        </m:ctrlPr>
                      </m:fPr>
                      <m:num>
                        <m:r>
                          <a:rPr lang="en-US" sz="4400">
                            <a:solidFill>
                              <a:prstClr val="black"/>
                            </a:solidFill>
                            <a:latin typeface="Cambria Math" panose="02040503050406030204" pitchFamily="18" charset="0"/>
                          </a:rPr>
                          <m:t>1</m:t>
                        </m:r>
                      </m:num>
                      <m:den>
                        <m:r>
                          <a:rPr lang="en-US" sz="4400">
                            <a:solidFill>
                              <a:prstClr val="black"/>
                            </a:solidFill>
                            <a:latin typeface="Cambria Math" panose="02040503050406030204" pitchFamily="18" charset="0"/>
                          </a:rPr>
                          <m:t>3</m:t>
                        </m:r>
                      </m:den>
                    </m:f>
                    <m:r>
                      <a:rPr lang="en-US" sz="4400">
                        <a:solidFill>
                          <a:prstClr val="black"/>
                        </a:solidFill>
                        <a:latin typeface="Cambria Math" panose="02040503050406030204" pitchFamily="18" charset="0"/>
                      </a:rPr>
                      <m:t>=1</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1295400" y="5664983"/>
                <a:ext cx="15139143" cy="2749214"/>
              </a:xfrm>
              <a:prstGeom prst="rect">
                <a:avLst/>
              </a:prstGeom>
              <a:blipFill rotWithShape="0">
                <a:blip r:embed="rId9"/>
                <a:stretch>
                  <a:fillRect l="-1450"/>
                </a:stretch>
              </a:blipFill>
            </p:spPr>
            <p:txBody>
              <a:bodyPr/>
              <a:lstStyle/>
              <a:p>
                <a:r>
                  <a:rPr lang="en-US">
                    <a:noFill/>
                  </a:rPr>
                  <a:t> </a:t>
                </a:r>
              </a:p>
            </p:txBody>
          </p:sp>
        </mc:Fallback>
      </mc:AlternateContent>
      <p:pic>
        <p:nvPicPr>
          <p:cNvPr id="19"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0" y="7678851"/>
            <a:ext cx="1950677" cy="22730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68782" y="723900"/>
            <a:ext cx="14550435" cy="7086600"/>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4"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85466" y="1770494"/>
            <a:ext cx="3810000" cy="8513966"/>
          </a:xfrm>
          <a:prstGeom prst="rect">
            <a:avLst/>
          </a:prstGeom>
        </p:spPr>
      </p:pic>
      <p:sp>
        <p:nvSpPr>
          <p:cNvPr id="16" name="Rectangle 15"/>
          <p:cNvSpPr/>
          <p:nvPr/>
        </p:nvSpPr>
        <p:spPr>
          <a:xfrm>
            <a:off x="3829991" y="2095500"/>
            <a:ext cx="6228409" cy="3931977"/>
          </a:xfrm>
          <a:prstGeom prst="rect">
            <a:avLst/>
          </a:prstGeom>
          <a:solidFill>
            <a:srgbClr val="189F87"/>
          </a:solidFill>
          <a:ln>
            <a:solidFill>
              <a:srgbClr val="189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67099" y="2210007"/>
            <a:ext cx="11353800" cy="3139321"/>
          </a:xfrm>
          <a:prstGeom prst="rect">
            <a:avLst/>
          </a:prstGeom>
          <a:noFill/>
        </p:spPr>
        <p:txBody>
          <a:bodyPr wrap="square" rtlCol="0">
            <a:spAutoFit/>
          </a:bodyPr>
          <a:lstStyle/>
          <a:p>
            <a:pPr algn="ctr">
              <a:lnSpc>
                <a:spcPct val="150000"/>
              </a:lnSpc>
            </a:pPr>
            <a:r>
              <a:rPr lang="en-US" sz="6600" b="1" dirty="0" smtClean="0">
                <a:solidFill>
                  <a:schemeClr val="bg1"/>
                </a:solidFill>
                <a:latin typeface="Arial" panose="020B0604020202020204" pitchFamily="34" charset="0"/>
                <a:cs typeface="Arial" panose="020B0604020202020204" pitchFamily="34" charset="0"/>
              </a:rPr>
              <a:t>BÀI TẬP CUỐI CHƯƠNG III</a:t>
            </a:r>
          </a:p>
          <a:p>
            <a:pPr algn="ctr">
              <a:lnSpc>
                <a:spcPct val="150000"/>
              </a:lnSpc>
            </a:pPr>
            <a:r>
              <a:rPr lang="en-US" sz="6600" b="1" dirty="0" smtClean="0">
                <a:solidFill>
                  <a:schemeClr val="bg1"/>
                </a:solidFill>
                <a:latin typeface="Arial" panose="020B0604020202020204" pitchFamily="34" charset="0"/>
                <a:cs typeface="Arial" panose="020B0604020202020204" pitchFamily="34" charset="0"/>
              </a:rPr>
              <a:t>(1 </a:t>
            </a:r>
            <a:r>
              <a:rPr lang="en-US" sz="6600" b="1" dirty="0" err="1" smtClean="0">
                <a:solidFill>
                  <a:schemeClr val="bg1"/>
                </a:solidFill>
                <a:latin typeface="Arial" panose="020B0604020202020204" pitchFamily="34" charset="0"/>
                <a:cs typeface="Arial" panose="020B0604020202020204" pitchFamily="34" charset="0"/>
              </a:rPr>
              <a:t>Tiết</a:t>
            </a:r>
            <a:r>
              <a:rPr lang="en-US" sz="6600" b="1" dirty="0" smtClean="0">
                <a:solidFill>
                  <a:schemeClr val="bg1"/>
                </a:solidFill>
                <a:latin typeface="Arial" panose="020B0604020202020204" pitchFamily="34" charset="0"/>
                <a:cs typeface="Arial" panose="020B0604020202020204" pitchFamily="34" charset="0"/>
              </a:rPr>
              <a:t>) </a:t>
            </a:r>
            <a:endParaRPr lang="en-US" sz="66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9" name="Group 9"/>
          <p:cNvGrpSpPr/>
          <p:nvPr/>
        </p:nvGrpSpPr>
        <p:grpSpPr>
          <a:xfrm>
            <a:off x="609600" y="3545088"/>
            <a:ext cx="17145000" cy="6170412"/>
            <a:chOff x="0" y="0"/>
            <a:chExt cx="4366295" cy="2458038"/>
          </a:xfrm>
        </p:grpSpPr>
        <p:sp>
          <p:nvSpPr>
            <p:cNvPr id="10" name="Freeform 10"/>
            <p:cNvSpPr/>
            <p:nvPr/>
          </p:nvSpPr>
          <p:spPr>
            <a:xfrm>
              <a:off x="0" y="0"/>
              <a:ext cx="4366295" cy="2458038"/>
            </a:xfrm>
            <a:custGeom>
              <a:avLst/>
              <a:gdLst/>
              <a:ahLst/>
              <a:cxnLst/>
              <a:rect l="l" t="t" r="r" b="b"/>
              <a:pathLst>
                <a:path w="4366295" h="2458038">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p:spPr>
        </p:sp>
      </p:grpSp>
      <p:grpSp>
        <p:nvGrpSpPr>
          <p:cNvPr id="18" name="Group 17"/>
          <p:cNvGrpSpPr/>
          <p:nvPr/>
        </p:nvGrpSpPr>
        <p:grpSpPr>
          <a:xfrm>
            <a:off x="8893656" y="340784"/>
            <a:ext cx="6629400" cy="3230314"/>
            <a:chOff x="8077200" y="466521"/>
            <a:chExt cx="6629400" cy="3230314"/>
          </a:xfrm>
        </p:grpSpPr>
        <p:sp>
          <p:nvSpPr>
            <p:cNvPr id="16" name="Cloud Callout 15"/>
            <p:cNvSpPr/>
            <p:nvPr/>
          </p:nvSpPr>
          <p:spPr>
            <a:xfrm>
              <a:off x="8077200" y="466521"/>
              <a:ext cx="6629400" cy="3230314"/>
            </a:xfrm>
            <a:prstGeom prst="cloudCallout">
              <a:avLst>
                <a:gd name="adj1" fmla="val -73296"/>
                <a:gd name="adj2" fmla="val 2687"/>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13344" y="1070464"/>
              <a:ext cx="4876800" cy="1938992"/>
            </a:xfrm>
            <a:prstGeom prst="rect">
              <a:avLst/>
            </a:prstGeom>
            <a:noFill/>
          </p:spPr>
          <p:txBody>
            <a:bodyPr wrap="square" rtlCol="0">
              <a:spAutoFit/>
            </a:bodyPr>
            <a:lstStyle/>
            <a:p>
              <a:pPr algn="ctr">
                <a:lnSpc>
                  <a:spcPct val="150000"/>
                </a:lnSpc>
              </a:pPr>
              <a:r>
                <a:rPr lang="en-US" sz="4000" i="1" dirty="0" err="1" smtClean="0">
                  <a:latin typeface="Arial" panose="020B0604020202020204" pitchFamily="34" charset="0"/>
                  <a:cs typeface="Arial" panose="020B0604020202020204" pitchFamily="34" charset="0"/>
                </a:rPr>
                <a:t>Em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hãy</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sơ</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đồ</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sau</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grpSp>
      <p:grpSp>
        <p:nvGrpSpPr>
          <p:cNvPr id="20" name="Group 19"/>
          <p:cNvGrpSpPr/>
          <p:nvPr/>
        </p:nvGrpSpPr>
        <p:grpSpPr>
          <a:xfrm>
            <a:off x="1057755" y="510313"/>
            <a:ext cx="5539433" cy="3315669"/>
            <a:chOff x="1013766" y="592257"/>
            <a:chExt cx="5539433" cy="3315669"/>
          </a:xfrm>
        </p:grpSpPr>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13766" y="592257"/>
              <a:ext cx="5539433" cy="3315669"/>
            </a:xfrm>
            <a:prstGeom prst="rect">
              <a:avLst/>
            </a:prstGeom>
          </p:spPr>
        </p:pic>
        <p:sp>
          <p:nvSpPr>
            <p:cNvPr id="22" name="Rectangle 21"/>
            <p:cNvSpPr/>
            <p:nvPr/>
          </p:nvSpPr>
          <p:spPr>
            <a:xfrm>
              <a:off x="1687982" y="1028700"/>
              <a:ext cx="41910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21282" y="1132714"/>
              <a:ext cx="4724400" cy="1998176"/>
            </a:xfrm>
            <a:prstGeom prst="rect">
              <a:avLst/>
            </a:prstGeom>
            <a:noFill/>
          </p:spPr>
          <p:txBody>
            <a:bodyPr wrap="square" rtlCol="0">
              <a:spAutoFit/>
            </a:bodyPr>
            <a:lstStyle/>
            <a:p>
              <a:pPr algn="ctr">
                <a:lnSpc>
                  <a:spcPct val="150000"/>
                </a:lnSpc>
              </a:pPr>
              <a:r>
                <a:rPr lang="en-US" sz="4400" b="1" dirty="0" err="1" smtClean="0">
                  <a:solidFill>
                    <a:schemeClr val="tx2">
                      <a:lumMod val="75000"/>
                    </a:schemeClr>
                  </a:solidFill>
                  <a:latin typeface="Arial" panose="020B0604020202020204" pitchFamily="34" charset="0"/>
                  <a:cs typeface="Arial" panose="020B0604020202020204" pitchFamily="34" charset="0"/>
                </a:rPr>
                <a:t>Ôn</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tập</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kiến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thức</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chương</a:t>
              </a:r>
              <a:r>
                <a:rPr lang="en-US" sz="4400" b="1" dirty="0" smtClean="0">
                  <a:solidFill>
                    <a:schemeClr val="tx2">
                      <a:lumMod val="75000"/>
                    </a:schemeClr>
                  </a:solidFill>
                  <a:latin typeface="Arial" panose="020B0604020202020204" pitchFamily="34" charset="0"/>
                  <a:cs typeface="Arial" panose="020B0604020202020204" pitchFamily="34" charset="0"/>
                </a:rPr>
                <a:t> III</a:t>
              </a:r>
              <a:endParaRPr lang="en-US" sz="4400" b="1" dirty="0">
                <a:solidFill>
                  <a:schemeClr val="tx2">
                    <a:lumMod val="75000"/>
                  </a:schemeClr>
                </a:solidFill>
                <a:latin typeface="Arial" panose="020B0604020202020204" pitchFamily="34" charset="0"/>
                <a:cs typeface="Arial" panose="020B0604020202020204" pitchFamily="34" charset="0"/>
              </a:endParaRPr>
            </a:p>
          </p:txBody>
        </p:sp>
      </p:grpSp>
      <p:grpSp>
        <p:nvGrpSpPr>
          <p:cNvPr id="73" name="Group 72"/>
          <p:cNvGrpSpPr/>
          <p:nvPr/>
        </p:nvGrpSpPr>
        <p:grpSpPr>
          <a:xfrm>
            <a:off x="762000" y="3782189"/>
            <a:ext cx="16992600" cy="5641137"/>
            <a:chOff x="762000" y="3782189"/>
            <a:chExt cx="16992600" cy="5641137"/>
          </a:xfrm>
        </p:grpSpPr>
        <p:sp>
          <p:nvSpPr>
            <p:cNvPr id="24" name="Rounded Rectangle 23"/>
            <p:cNvSpPr/>
            <p:nvPr/>
          </p:nvSpPr>
          <p:spPr>
            <a:xfrm>
              <a:off x="762000" y="5834444"/>
              <a:ext cx="4114800" cy="1828800"/>
            </a:xfrm>
            <a:prstGeom prst="round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dirty="0" smtClean="0">
                  <a:solidFill>
                    <a:schemeClr val="bg1"/>
                  </a:solidFill>
                  <a:latin typeface="Arial" panose="020B0604020202020204" pitchFamily="34" charset="0"/>
                  <a:cs typeface="Arial" panose="020B0604020202020204" pitchFamily="34" charset="0"/>
                </a:rPr>
                <a:t>HỆ THỨC LƯỢNG TRONG TAM GIÁC</a:t>
              </a:r>
              <a:endParaRPr lang="en-US" sz="3200" b="1" dirty="0">
                <a:solidFill>
                  <a:schemeClr val="bg1"/>
                </a:solidFill>
                <a:latin typeface="Arial" panose="020B0604020202020204" pitchFamily="34" charset="0"/>
                <a:cs typeface="Arial" panose="020B0604020202020204" pitchFamily="34" charset="0"/>
              </a:endParaRPr>
            </a:p>
          </p:txBody>
        </p:sp>
        <p:sp>
          <p:nvSpPr>
            <p:cNvPr id="25" name="Rounded Rectangle 24"/>
            <p:cNvSpPr/>
            <p:nvPr/>
          </p:nvSpPr>
          <p:spPr>
            <a:xfrm>
              <a:off x="5450840" y="4011938"/>
              <a:ext cx="6324600" cy="1408733"/>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dirty="0" err="1" smtClean="0">
                  <a:solidFill>
                    <a:schemeClr val="tx1"/>
                  </a:solidFill>
                  <a:latin typeface="Arial" panose="020B0604020202020204" pitchFamily="34" charset="0"/>
                  <a:cs typeface="Arial" panose="020B0604020202020204" pitchFamily="34" charset="0"/>
                </a:rPr>
                <a:t>Giá</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trị</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lượng</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giác</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của</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một</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góc</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từ</a:t>
              </a:r>
              <a:r>
                <a:rPr lang="en-US" sz="3200" dirty="0" smtClean="0">
                  <a:solidFill>
                    <a:schemeClr val="tx1"/>
                  </a:solidFill>
                  <a:latin typeface="Arial" panose="020B0604020202020204" pitchFamily="34" charset="0"/>
                  <a:cs typeface="Arial" panose="020B0604020202020204" pitchFamily="34" charset="0"/>
                </a:rPr>
                <a:t> 0 </a:t>
              </a:r>
              <a:r>
                <a:rPr lang="en-US" sz="3200" dirty="0" err="1" smtClean="0">
                  <a:solidFill>
                    <a:schemeClr val="tx1"/>
                  </a:solidFill>
                  <a:latin typeface="Arial" panose="020B0604020202020204" pitchFamily="34" charset="0"/>
                  <a:cs typeface="Arial" panose="020B0604020202020204" pitchFamily="34" charset="0"/>
                </a:rPr>
                <a:t>đến</a:t>
              </a:r>
              <a:r>
                <a:rPr lang="en-US" sz="3200" dirty="0" smtClean="0">
                  <a:solidFill>
                    <a:schemeClr val="tx1"/>
                  </a:solidFill>
                  <a:latin typeface="Arial" panose="020B0604020202020204" pitchFamily="34" charset="0"/>
                  <a:cs typeface="Arial" panose="020B0604020202020204" pitchFamily="34" charset="0"/>
                </a:rPr>
                <a:t> 180</a:t>
              </a:r>
              <a:r>
                <a:rPr lang="en-US" sz="3200" baseline="30000" dirty="0" smtClean="0">
                  <a:solidFill>
                    <a:schemeClr val="tx1"/>
                  </a:solidFill>
                  <a:latin typeface="Arial" panose="020B0604020202020204" pitchFamily="34" charset="0"/>
                  <a:cs typeface="Arial" panose="020B0604020202020204" pitchFamily="34" charset="0"/>
                </a:rPr>
                <a:t>o</a:t>
              </a:r>
              <a:endParaRPr lang="en-US" sz="3200" dirty="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5450840" y="5792583"/>
              <a:ext cx="6324600" cy="95626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dirty="0" err="1" smtClean="0">
                  <a:solidFill>
                    <a:schemeClr val="tx1"/>
                  </a:solidFill>
                  <a:latin typeface="Arial" panose="020B0604020202020204" pitchFamily="34" charset="0"/>
                  <a:cs typeface="Arial" panose="020B0604020202020204" pitchFamily="34" charset="0"/>
                </a:rPr>
                <a:t>Định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lí</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côsin</a:t>
              </a:r>
              <a:endParaRPr lang="en-US" sz="3200" dirty="0">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5486400" y="7120756"/>
              <a:ext cx="6324600" cy="95626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dirty="0" err="1" smtClean="0">
                  <a:solidFill>
                    <a:schemeClr val="tx1"/>
                  </a:solidFill>
                  <a:latin typeface="Arial" panose="020B0604020202020204" pitchFamily="34" charset="0"/>
                  <a:cs typeface="Arial" panose="020B0604020202020204" pitchFamily="34" charset="0"/>
                </a:rPr>
                <a:t>Định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lí</a:t>
              </a:r>
              <a:r>
                <a:rPr lang="en-US" sz="3200" dirty="0" smtClean="0">
                  <a:solidFill>
                    <a:schemeClr val="tx1"/>
                  </a:solidFill>
                  <a:latin typeface="Arial" panose="020B0604020202020204" pitchFamily="34" charset="0"/>
                  <a:cs typeface="Arial" panose="020B0604020202020204" pitchFamily="34" charset="0"/>
                </a:rPr>
                <a:t> sin</a:t>
              </a:r>
              <a:endParaRPr lang="en-US" sz="3200" dirty="0">
                <a:solidFill>
                  <a:schemeClr val="tx1"/>
                </a:solidFill>
                <a:latin typeface="Arial" panose="020B0604020202020204" pitchFamily="34" charset="0"/>
                <a:cs typeface="Arial" panose="020B0604020202020204" pitchFamily="34" charset="0"/>
              </a:endParaRPr>
            </a:p>
          </p:txBody>
        </p:sp>
        <p:sp>
          <p:nvSpPr>
            <p:cNvPr id="28" name="Rounded Rectangle 27"/>
            <p:cNvSpPr/>
            <p:nvPr/>
          </p:nvSpPr>
          <p:spPr>
            <a:xfrm>
              <a:off x="5486400" y="8467065"/>
              <a:ext cx="6324600" cy="95626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dirty="0" err="1" smtClean="0">
                  <a:solidFill>
                    <a:schemeClr val="tx1"/>
                  </a:solidFill>
                  <a:latin typeface="Arial" panose="020B0604020202020204" pitchFamily="34" charset="0"/>
                  <a:cs typeface="Arial" panose="020B0604020202020204" pitchFamily="34" charset="0"/>
                </a:rPr>
                <a:t>Công</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thức</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tính</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diện</a:t>
              </a:r>
              <a:r>
                <a:rPr lang="en-US" sz="3200" dirty="0" smtClean="0">
                  <a:solidFill>
                    <a:schemeClr val="tx1"/>
                  </a:solidFill>
                  <a:latin typeface="Arial" panose="020B0604020202020204" pitchFamily="34" charset="0"/>
                  <a:cs typeface="Arial" panose="020B0604020202020204" pitchFamily="34" charset="0"/>
                </a:rPr>
                <a:t> </a:t>
              </a:r>
              <a:r>
                <a:rPr lang="en-US" sz="3200" dirty="0" err="1" smtClean="0">
                  <a:solidFill>
                    <a:schemeClr val="tx1"/>
                  </a:solidFill>
                  <a:latin typeface="Arial" panose="020B0604020202020204" pitchFamily="34" charset="0"/>
                  <a:cs typeface="Arial" panose="020B0604020202020204" pitchFamily="34" charset="0"/>
                </a:rPr>
                <a:t>tích</a:t>
              </a:r>
              <a:r>
                <a:rPr lang="en-US" sz="3200" dirty="0" smtClean="0">
                  <a:solidFill>
                    <a:schemeClr val="tx1"/>
                  </a:solidFill>
                  <a:latin typeface="Arial" panose="020B0604020202020204" pitchFamily="34" charset="0"/>
                  <a:cs typeface="Arial" panose="020B0604020202020204" pitchFamily="34" charset="0"/>
                </a:rPr>
                <a:t> tam </a:t>
              </a:r>
              <a:r>
                <a:rPr lang="en-US" sz="3200" dirty="0" err="1" smtClean="0">
                  <a:solidFill>
                    <a:schemeClr val="tx1"/>
                  </a:solidFill>
                  <a:latin typeface="Arial" panose="020B0604020202020204" pitchFamily="34" charset="0"/>
                  <a:cs typeface="Arial" panose="020B0604020202020204" pitchFamily="34" charset="0"/>
                </a:rPr>
                <a:t>giác</a:t>
              </a:r>
              <a:endParaRPr lang="en-US" sz="3200" dirty="0">
                <a:solidFill>
                  <a:schemeClr val="tx1"/>
                </a:solidFill>
                <a:latin typeface="Arial" panose="020B0604020202020204" pitchFamily="34" charset="0"/>
                <a:cs typeface="Arial" panose="020B0604020202020204" pitchFamily="34" charset="0"/>
              </a:endParaRPr>
            </a:p>
          </p:txBody>
        </p:sp>
        <p:cxnSp>
          <p:nvCxnSpPr>
            <p:cNvPr id="47" name="Straight Arrow Connector 46"/>
            <p:cNvCxnSpPr>
              <a:stCxn id="24" idx="3"/>
              <a:endCxn id="25" idx="1"/>
            </p:cNvCxnSpPr>
            <p:nvPr/>
          </p:nvCxnSpPr>
          <p:spPr>
            <a:xfrm flipV="1">
              <a:off x="4876800" y="4716305"/>
              <a:ext cx="574040" cy="203253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894580" y="6209458"/>
              <a:ext cx="556260" cy="53938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7" idx="1"/>
            </p:cNvCxnSpPr>
            <p:nvPr/>
          </p:nvCxnSpPr>
          <p:spPr>
            <a:xfrm>
              <a:off x="4876800" y="6748844"/>
              <a:ext cx="609600" cy="8500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4" idx="3"/>
              <a:endCxn id="28" idx="1"/>
            </p:cNvCxnSpPr>
            <p:nvPr/>
          </p:nvCxnSpPr>
          <p:spPr>
            <a:xfrm>
              <a:off x="4876800" y="6748844"/>
              <a:ext cx="609600" cy="219635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2649200" y="3891952"/>
              <a:ext cx="2873856"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nghĩa</a:t>
              </a:r>
              <a:endParaRPr lang="en-US" sz="3200" dirty="0">
                <a:latin typeface="Arial" panose="020B0604020202020204" pitchFamily="34" charset="0"/>
                <a:cs typeface="Arial" panose="020B0604020202020204" pitchFamily="34" charset="0"/>
              </a:endParaRPr>
            </a:p>
          </p:txBody>
        </p:sp>
        <p:sp>
          <p:nvSpPr>
            <p:cNvPr id="55" name="TextBox 54"/>
            <p:cNvSpPr txBox="1"/>
            <p:nvPr/>
          </p:nvSpPr>
          <p:spPr>
            <a:xfrm>
              <a:off x="12684760" y="4799649"/>
              <a:ext cx="3241040"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Hai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góc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bù</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nhau</a:t>
              </a:r>
              <a:endParaRPr lang="en-US" sz="3200" dirty="0">
                <a:latin typeface="Arial" panose="020B0604020202020204" pitchFamily="34" charset="0"/>
                <a:cs typeface="Arial" panose="020B0604020202020204" pitchFamily="34" charset="0"/>
              </a:endParaRPr>
            </a:p>
          </p:txBody>
        </p:sp>
        <p:cxnSp>
          <p:nvCxnSpPr>
            <p:cNvPr id="57" name="Straight Arrow Connector 56"/>
            <p:cNvCxnSpPr>
              <a:stCxn id="25" idx="3"/>
              <a:endCxn id="54" idx="1"/>
            </p:cNvCxnSpPr>
            <p:nvPr/>
          </p:nvCxnSpPr>
          <p:spPr>
            <a:xfrm flipV="1">
              <a:off x="11775440" y="4184340"/>
              <a:ext cx="873760" cy="53196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5" idx="3"/>
              <a:endCxn id="55" idx="1"/>
            </p:cNvCxnSpPr>
            <p:nvPr/>
          </p:nvCxnSpPr>
          <p:spPr>
            <a:xfrm>
              <a:off x="11775440" y="4716305"/>
              <a:ext cx="909320" cy="37573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1789256" y="6305676"/>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1789256" y="7595957"/>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1811000" y="8945195"/>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5910560" y="4184339"/>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5910560" y="5092036"/>
              <a:ext cx="914400" cy="2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6797020" y="3782189"/>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69" name="TextBox 68"/>
            <p:cNvSpPr txBox="1"/>
            <p:nvPr/>
          </p:nvSpPr>
          <p:spPr>
            <a:xfrm>
              <a:off x="16824960" y="4712785"/>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70" name="TextBox 69"/>
            <p:cNvSpPr txBox="1"/>
            <p:nvPr/>
          </p:nvSpPr>
          <p:spPr>
            <a:xfrm>
              <a:off x="12906452" y="5903169"/>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71" name="TextBox 70"/>
            <p:cNvSpPr txBox="1"/>
            <p:nvPr/>
          </p:nvSpPr>
          <p:spPr>
            <a:xfrm>
              <a:off x="12942012" y="7242014"/>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72" name="TextBox 71"/>
            <p:cNvSpPr txBox="1"/>
            <p:nvPr/>
          </p:nvSpPr>
          <p:spPr>
            <a:xfrm>
              <a:off x="12942012" y="8563143"/>
              <a:ext cx="92964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strVal val="#ppt_w+.3"/>
                                          </p:val>
                                        </p:tav>
                                        <p:tav tm="100000">
                                          <p:val>
                                            <p:strVal val="#ppt_w"/>
                                          </p:val>
                                        </p:tav>
                                      </p:tavLst>
                                    </p:anim>
                                    <p:anim calcmode="lin" valueType="num">
                                      <p:cBhvr>
                                        <p:cTn id="13" dur="500" fill="hold"/>
                                        <p:tgtEl>
                                          <p:spTgt spid="73"/>
                                        </p:tgtEl>
                                        <p:attrNameLst>
                                          <p:attrName>ppt_h</p:attrName>
                                        </p:attrNameLst>
                                      </p:cBhvr>
                                      <p:tavLst>
                                        <p:tav tm="0">
                                          <p:val>
                                            <p:strVal val="#ppt_h"/>
                                          </p:val>
                                        </p:tav>
                                        <p:tav tm="100000">
                                          <p:val>
                                            <p:strVal val="#ppt_h"/>
                                          </p:val>
                                        </p:tav>
                                      </p:tavLst>
                                    </p:anim>
                                    <p:animEffect transition="in" filter="fade">
                                      <p:cBhvr>
                                        <p:cTn id="1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908</Words>
  <Application>Microsoft Office PowerPoint</Application>
  <PresentationFormat>Custom</PresentationFormat>
  <Paragraphs>140</Paragraphs>
  <Slides>25</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Cambria Math</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lá trắng</dc:title>
  <dc:creator>User</dc:creator>
  <cp:lastModifiedBy>Microsoft account</cp:lastModifiedBy>
  <cp:revision>29</cp:revision>
  <dcterms:created xsi:type="dcterms:W3CDTF">2006-08-16T00:00:00Z</dcterms:created>
  <dcterms:modified xsi:type="dcterms:W3CDTF">2022-08-23T09:31:52Z</dcterms:modified>
  <dc:identifier>DAFKAcg35zU</dc:identifier>
</cp:coreProperties>
</file>