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1"/>
  </p:notesMasterIdLst>
  <p:sldIdLst>
    <p:sldId id="256" r:id="rId3"/>
    <p:sldId id="260" r:id="rId4"/>
    <p:sldId id="257" r:id="rId5"/>
    <p:sldId id="259" r:id="rId6"/>
    <p:sldId id="268" r:id="rId7"/>
    <p:sldId id="269" r:id="rId8"/>
    <p:sldId id="270" r:id="rId9"/>
    <p:sldId id="273" r:id="rId10"/>
    <p:sldId id="274" r:id="rId11"/>
    <p:sldId id="275" r:id="rId12"/>
    <p:sldId id="272" r:id="rId13"/>
    <p:sldId id="276" r:id="rId14"/>
    <p:sldId id="278"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6" r:id="rId35"/>
    <p:sldId id="300" r:id="rId36"/>
    <p:sldId id="308" r:id="rId37"/>
    <p:sldId id="305" r:id="rId38"/>
    <p:sldId id="309" r:id="rId39"/>
    <p:sldId id="310" r:id="rId40"/>
    <p:sldId id="311" r:id="rId41"/>
    <p:sldId id="313" r:id="rId42"/>
    <p:sldId id="314" r:id="rId43"/>
    <p:sldId id="315" r:id="rId44"/>
    <p:sldId id="316" r:id="rId45"/>
    <p:sldId id="317" r:id="rId46"/>
    <p:sldId id="320" r:id="rId47"/>
    <p:sldId id="321" r:id="rId48"/>
    <p:sldId id="322" r:id="rId49"/>
    <p:sldId id="323" r:id="rId50"/>
    <p:sldId id="324" r:id="rId51"/>
    <p:sldId id="326" r:id="rId52"/>
    <p:sldId id="327" r:id="rId53"/>
    <p:sldId id="328" r:id="rId54"/>
    <p:sldId id="329" r:id="rId55"/>
    <p:sldId id="330" r:id="rId56"/>
    <p:sldId id="331" r:id="rId57"/>
    <p:sldId id="332" r:id="rId58"/>
    <p:sldId id="340" r:id="rId59"/>
    <p:sldId id="333" r:id="rId60"/>
    <p:sldId id="334" r:id="rId61"/>
    <p:sldId id="335" r:id="rId62"/>
    <p:sldId id="337" r:id="rId63"/>
    <p:sldId id="341" r:id="rId64"/>
    <p:sldId id="343" r:id="rId65"/>
    <p:sldId id="345" r:id="rId66"/>
    <p:sldId id="346" r:id="rId67"/>
    <p:sldId id="347" r:id="rId68"/>
    <p:sldId id="348" r:id="rId69"/>
    <p:sldId id="349" r:id="rId70"/>
    <p:sldId id="338" r:id="rId71"/>
    <p:sldId id="350" r:id="rId72"/>
    <p:sldId id="339" r:id="rId73"/>
    <p:sldId id="351" r:id="rId74"/>
    <p:sldId id="352" r:id="rId75"/>
    <p:sldId id="353" r:id="rId76"/>
    <p:sldId id="354" r:id="rId77"/>
    <p:sldId id="356" r:id="rId78"/>
    <p:sldId id="357" r:id="rId79"/>
    <p:sldId id="358" r:id="rId80"/>
    <p:sldId id="359" r:id="rId81"/>
    <p:sldId id="360" r:id="rId82"/>
    <p:sldId id="258" r:id="rId83"/>
    <p:sldId id="261" r:id="rId84"/>
    <p:sldId id="362" r:id="rId85"/>
    <p:sldId id="262" r:id="rId86"/>
    <p:sldId id="363" r:id="rId87"/>
    <p:sldId id="364" r:id="rId88"/>
    <p:sldId id="263" r:id="rId89"/>
    <p:sldId id="365" r:id="rId90"/>
    <p:sldId id="366" r:id="rId91"/>
    <p:sldId id="369" r:id="rId92"/>
    <p:sldId id="372" r:id="rId93"/>
    <p:sldId id="370" r:id="rId94"/>
    <p:sldId id="375" r:id="rId95"/>
    <p:sldId id="371" r:id="rId96"/>
    <p:sldId id="376" r:id="rId97"/>
    <p:sldId id="378" r:id="rId98"/>
    <p:sldId id="264" r:id="rId99"/>
    <p:sldId id="379" r:id="rId100"/>
  </p:sldIdLst>
  <p:sldSz cx="18288000" cy="10287000"/>
  <p:notesSz cx="6858000" cy="9144000"/>
  <p:embeddedFontLst>
    <p:embeddedFont>
      <p:font typeface="Dotum" panose="020B0600000101010101" pitchFamily="34" charset="-127"/>
      <p:regular r:id="rId102"/>
    </p:embeddedFont>
    <p:embeddedFont>
      <p:font typeface="Cambria Math" panose="02040503050406030204" pitchFamily="18" charset="0"/>
      <p:regular r:id="rId103"/>
    </p:embeddedFont>
    <p:embeddedFont>
      <p:font typeface="Anton" panose="020B0604020202020204" charset="0"/>
      <p:regular r:id="rId104"/>
    </p:embeddedFont>
    <p:embeddedFont>
      <p:font typeface="Calibri Light" panose="020F0302020204030204" pitchFamily="34" charset="0"/>
      <p:regular r:id="rId105"/>
      <p:italic r:id="rId106"/>
    </p:embeddedFont>
    <p:embeddedFont>
      <p:font typeface="Calibri" panose="020F0502020204030204" pitchFamily="34" charset="0"/>
      <p:regular r:id="rId107"/>
      <p:bold r:id="rId108"/>
      <p:italic r:id="rId109"/>
      <p:boldItalic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3" d="100"/>
          <a:sy n="43" d="100"/>
        </p:scale>
        <p:origin x="1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fntdata"/><Relationship Id="rId110" Type="http://schemas.openxmlformats.org/officeDocument/2006/relationships/font" Target="fonts/font9.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113"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fntdata"/><Relationship Id="rId10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5.fntdata"/><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svg"/><Relationship Id="rId10" Type="http://schemas.microsoft.com/office/2007/relationships/hdphoto" Target="../media/hdphoto4.wdp"/><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18" Type="http://schemas.openxmlformats.org/officeDocument/2006/relationships/image" Target="../media/image38.png"/><Relationship Id="rId3" Type="http://schemas.openxmlformats.org/officeDocument/2006/relationships/image" Target="../media/image35.png"/><Relationship Id="rId17" Type="http://schemas.openxmlformats.org/officeDocument/2006/relationships/image" Target="../media/image37.png"/><Relationship Id="rId2" Type="http://schemas.openxmlformats.org/officeDocument/2006/relationships/image" Target="../media/image2.jpeg"/><Relationship Id="rId16" Type="http://schemas.microsoft.com/office/2007/relationships/hdphoto" Target="../media/hdphoto5.wdp"/><Relationship Id="rId20" Type="http://schemas.openxmlformats.org/officeDocument/2006/relationships/image" Target="../media/image40.png"/><Relationship Id="rId1" Type="http://schemas.openxmlformats.org/officeDocument/2006/relationships/slideLayout" Target="../slideLayouts/slideLayout7.xml"/><Relationship Id="rId15" Type="http://schemas.openxmlformats.org/officeDocument/2006/relationships/image" Target="../media/image36.png"/><Relationship Id="rId19" Type="http://schemas.openxmlformats.org/officeDocument/2006/relationships/image" Target="../media/image39.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8.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4.wdp"/><Relationship Id="rId10" Type="http://schemas.openxmlformats.org/officeDocument/2006/relationships/image" Target="../media/image34.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jpeg"/><Relationship Id="rId16" Type="http://schemas.openxmlformats.org/officeDocument/2006/relationships/image" Target="../media/image56.png"/><Relationship Id="rId1" Type="http://schemas.openxmlformats.org/officeDocument/2006/relationships/slideLayout" Target="../slideLayouts/slideLayout7.xml"/><Relationship Id="rId15" Type="http://schemas.openxmlformats.org/officeDocument/2006/relationships/image" Target="../media/image55.png"/><Relationship Id="rId14"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10.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8" Type="http://schemas.openxmlformats.org/officeDocument/2006/relationships/image" Target="../media/image6.png"/><Relationship Id="rId3" Type="http://schemas.openxmlformats.org/officeDocument/2006/relationships/image" Target="../media/image4.png"/><Relationship Id="rId17" Type="http://schemas.openxmlformats.org/officeDocument/2006/relationships/image" Target="../media/image510.png"/><Relationship Id="rId2" Type="http://schemas.openxmlformats.org/officeDocument/2006/relationships/image" Target="../media/image2.jpeg"/><Relationship Id="rId16" Type="http://schemas.openxmlformats.org/officeDocument/2006/relationships/image" Target="../media/image5.png"/><Relationship Id="rId20"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1.svg"/><Relationship Id="rId1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8" Type="http://schemas.openxmlformats.org/officeDocument/2006/relationships/image" Target="../media/image75.png"/><Relationship Id="rId3" Type="http://schemas.openxmlformats.org/officeDocument/2006/relationships/image" Target="../media/image35.png"/><Relationship Id="rId17" Type="http://schemas.openxmlformats.org/officeDocument/2006/relationships/image" Target="../media/image74.png"/><Relationship Id="rId2" Type="http://schemas.openxmlformats.org/officeDocument/2006/relationships/image" Target="../media/image2.jpeg"/><Relationship Id="rId16" Type="http://schemas.openxmlformats.org/officeDocument/2006/relationships/image" Target="../media/image73.png"/><Relationship Id="rId20" Type="http://schemas.openxmlformats.org/officeDocument/2006/relationships/image" Target="../media/image69.png"/><Relationship Id="rId1" Type="http://schemas.openxmlformats.org/officeDocument/2006/relationships/slideLayout" Target="../slideLayouts/slideLayout7.xml"/><Relationship Id="rId15" Type="http://schemas.openxmlformats.org/officeDocument/2006/relationships/image" Target="../media/image40.png"/><Relationship Id="rId19" Type="http://schemas.openxmlformats.org/officeDocument/2006/relationships/image" Target="../media/image76.png"/><Relationship Id="rId1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6.wdp"/><Relationship Id="rId7" Type="http://schemas.openxmlformats.org/officeDocument/2006/relationships/image" Target="../media/image8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46.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3.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image" Target="../media/image20.png"/><Relationship Id="rId12"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17.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0.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94.png"/><Relationship Id="rId15" Type="http://schemas.openxmlformats.org/officeDocument/2006/relationships/image" Target="../media/image97.png"/><Relationship Id="rId10" Type="http://schemas.openxmlformats.org/officeDocument/2006/relationships/image" Target="../media/image37.sv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9.wdp"/><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4.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8" Type="http://schemas.openxmlformats.org/officeDocument/2006/relationships/image" Target="../media/image106.png"/><Relationship Id="rId17" Type="http://schemas.openxmlformats.org/officeDocument/2006/relationships/image" Target="../media/image107.png"/><Relationship Id="rId2" Type="http://schemas.openxmlformats.org/officeDocument/2006/relationships/image" Target="../media/image35.png"/><Relationship Id="rId16" Type="http://schemas.openxmlformats.org/officeDocument/2006/relationships/image" Target="../media/image40.png"/><Relationship Id="rId1" Type="http://schemas.openxmlformats.org/officeDocument/2006/relationships/slideLayout" Target="../slideLayouts/slideLayout7.xml"/><Relationship Id="rId15" Type="http://schemas.openxmlformats.org/officeDocument/2006/relationships/image" Target="../media/image105.png"/><Relationship Id="rId19" Type="http://schemas.microsoft.com/office/2007/relationships/hdphoto" Target="../media/hdphoto12.wdp"/><Relationship Id="rId14" Type="http://schemas.openxmlformats.org/officeDocument/2006/relationships/image" Target="../media/image45.svg"/></Relationships>
</file>

<file path=ppt/slides/_rels/slide36.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10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1.png"/><Relationship Id="rId5" Type="http://schemas.openxmlformats.org/officeDocument/2006/relationships/image" Target="../media/image47.png"/><Relationship Id="rId10" Type="http://schemas.openxmlformats.org/officeDocument/2006/relationships/image" Target="../media/image20.png"/><Relationship Id="rId4" Type="http://schemas.openxmlformats.org/officeDocument/2006/relationships/image" Target="../media/image109.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hdphoto" Target="../media/hdphoto6.wdp"/><Relationship Id="rId7"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45.png"/><Relationship Id="rId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109.png"/><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5.png"/><Relationship Id="rId10"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0.png"/><Relationship Id="rId7"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116.png"/><Relationship Id="rId5" Type="http://schemas.openxmlformats.org/officeDocument/2006/relationships/image" Target="../media/image114.png"/><Relationship Id="rId10" Type="http://schemas.openxmlformats.org/officeDocument/2006/relationships/image" Target="../media/image120.png"/><Relationship Id="rId4" Type="http://schemas.openxmlformats.org/officeDocument/2006/relationships/image" Target="../media/image8.pn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jpe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0.svg"/><Relationship Id="rId15"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png"/><Relationship Id="rId7" Type="http://schemas.openxmlformats.org/officeDocument/2006/relationships/image" Target="../media/image12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3.png"/><Relationship Id="rId7" Type="http://schemas.microsoft.com/office/2007/relationships/hdphoto" Target="../media/hdphoto1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7.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28.png"/><Relationship Id="rId7" Type="http://schemas.openxmlformats.org/officeDocument/2006/relationships/image" Target="../media/image12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86.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33.png"/><Relationship Id="rId10" Type="http://schemas.openxmlformats.org/officeDocument/2006/relationships/image" Target="../media/image20.png"/><Relationship Id="rId4" Type="http://schemas.openxmlformats.org/officeDocument/2006/relationships/image" Target="../media/image132.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35.png"/><Relationship Id="rId7" Type="http://schemas.openxmlformats.org/officeDocument/2006/relationships/image" Target="../media/image13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59.png"/><Relationship Id="rId4" Type="http://schemas.openxmlformats.org/officeDocument/2006/relationships/image" Target="../media/image137.png"/><Relationship Id="rId9" Type="http://schemas.openxmlformats.org/officeDocument/2006/relationships/image" Target="../media/image136.png"/></Relationships>
</file>

<file path=ppt/slides/_rels/slide4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7.png"/><Relationship Id="rId4" Type="http://schemas.microsoft.com/office/2007/relationships/hdphoto" Target="../media/hdphoto21.wdp"/></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1.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22.wdp"/><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50.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hdphoto" Target="../media/hdphoto6.wdp"/><Relationship Id="rId7" Type="http://schemas.openxmlformats.org/officeDocument/2006/relationships/image" Target="../media/image149.png"/><Relationship Id="rId12"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20.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24.wdp"/></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6.wdp"/><Relationship Id="rId7" Type="http://schemas.openxmlformats.org/officeDocument/2006/relationships/image" Target="../media/image153.png"/><Relationship Id="rId12" Type="http://schemas.microsoft.com/office/2007/relationships/hdphoto" Target="../media/hdphoto25.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5.png"/><Relationship Id="rId5" Type="http://schemas.openxmlformats.org/officeDocument/2006/relationships/image" Target="../media/image20.png"/><Relationship Id="rId10" Type="http://schemas.openxmlformats.org/officeDocument/2006/relationships/image" Target="../media/image61.png"/><Relationship Id="rId4" Type="http://schemas.openxmlformats.org/officeDocument/2006/relationships/image" Target="../media/image147.png"/><Relationship Id="rId9" Type="http://schemas.openxmlformats.org/officeDocument/2006/relationships/image" Target="../media/image152.png"/></Relationships>
</file>

<file path=ppt/slides/_rels/slide52.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hdphoto" Target="../media/hdphoto6.wdp"/><Relationship Id="rId7"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8.png"/><Relationship Id="rId4" Type="http://schemas.openxmlformats.org/officeDocument/2006/relationships/image" Target="../media/image20.png"/><Relationship Id="rId9" Type="http://schemas.microsoft.com/office/2007/relationships/hdphoto" Target="../media/hdphoto26.wdp"/></Relationships>
</file>

<file path=ppt/slides/_rels/slide53.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6.wdp"/><Relationship Id="rId7" Type="http://schemas.openxmlformats.org/officeDocument/2006/relationships/image" Target="../media/image158.png"/><Relationship Id="rId12"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60.png"/><Relationship Id="rId5" Type="http://schemas.openxmlformats.org/officeDocument/2006/relationships/image" Target="../media/image20.png"/><Relationship Id="rId10" Type="http://schemas.openxmlformats.org/officeDocument/2006/relationships/image" Target="../media/image61.png"/><Relationship Id="rId4" Type="http://schemas.openxmlformats.org/officeDocument/2006/relationships/image" Target="../media/image15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4.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5.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8" Type="http://schemas.openxmlformats.org/officeDocument/2006/relationships/image" Target="../media/image169.png"/><Relationship Id="rId3" Type="http://schemas.openxmlformats.org/officeDocument/2006/relationships/image" Target="../media/image35.png"/><Relationship Id="rId21" Type="http://schemas.openxmlformats.org/officeDocument/2006/relationships/image" Target="../media/image172.png"/><Relationship Id="rId17" Type="http://schemas.openxmlformats.org/officeDocument/2006/relationships/image" Target="../media/image168.png"/><Relationship Id="rId2" Type="http://schemas.openxmlformats.org/officeDocument/2006/relationships/image" Target="../media/image2.jpeg"/><Relationship Id="rId16" Type="http://schemas.openxmlformats.org/officeDocument/2006/relationships/image" Target="../media/image40.png"/><Relationship Id="rId20" Type="http://schemas.openxmlformats.org/officeDocument/2006/relationships/image" Target="../media/image171.png"/><Relationship Id="rId1" Type="http://schemas.openxmlformats.org/officeDocument/2006/relationships/slideLayout" Target="../slideLayouts/slideLayout7.xml"/><Relationship Id="rId15" Type="http://schemas.openxmlformats.org/officeDocument/2006/relationships/image" Target="../media/image167.png"/><Relationship Id="rId19" Type="http://schemas.openxmlformats.org/officeDocument/2006/relationships/image" Target="../media/image17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6.wdp"/><Relationship Id="rId7" Type="http://schemas.openxmlformats.org/officeDocument/2006/relationships/image" Target="../media/image17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82.png"/><Relationship Id="rId9" Type="http://schemas.openxmlformats.org/officeDocument/2006/relationships/image" Target="../media/image177.png"/></Relationships>
</file>

<file path=ppt/slides/_rels/slide6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8.png"/><Relationship Id="rId7" Type="http://schemas.openxmlformats.org/officeDocument/2006/relationships/image" Target="../media/image17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4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0.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20.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6.png"/><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5.png"/><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microsoft.com/office/2007/relationships/hdphoto" Target="../media/hdphoto28.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26.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microsoft.com/office/2007/relationships/hdphoto" Target="../media/hdphoto29.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26.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83.png"/><Relationship Id="rId7" Type="http://schemas.openxmlformats.org/officeDocument/2006/relationships/image" Target="../media/image1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3.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57.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35.png"/><Relationship Id="rId10" Type="http://schemas.openxmlformats.org/officeDocument/2006/relationships/image" Target="../media/image200.png"/><Relationship Id="rId4" Type="http://schemas.openxmlformats.org/officeDocument/2006/relationships/image" Target="../media/image134.png"/><Relationship Id="rId9" Type="http://schemas.openxmlformats.org/officeDocument/2006/relationships/image" Target="../media/image199.png"/></Relationships>
</file>

<file path=ppt/slides/_rels/slide71.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111.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202.png"/><Relationship Id="rId10" Type="http://schemas.openxmlformats.org/officeDocument/2006/relationships/image" Target="../media/image37.svg"/></Relationships>
</file>

<file path=ppt/slides/_rels/slide72.xml.rels><?xml version="1.0" encoding="UTF-8" standalone="yes"?>
<Relationships xmlns="http://schemas.openxmlformats.org/package/2006/relationships"><Relationship Id="rId13" Type="http://schemas.openxmlformats.org/officeDocument/2006/relationships/image" Target="../media/image204.png"/><Relationship Id="rId3" Type="http://schemas.openxmlformats.org/officeDocument/2006/relationships/image" Target="../media/image93.png"/><Relationship Id="rId12" Type="http://schemas.openxmlformats.org/officeDocument/2006/relationships/image" Target="../media/image203.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111.png"/><Relationship Id="rId10" Type="http://schemas.openxmlformats.org/officeDocument/2006/relationships/image" Target="../media/image37.svg"/></Relationships>
</file>

<file path=ppt/slides/_rels/slide73.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205.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111.png"/><Relationship Id="rId10" Type="http://schemas.openxmlformats.org/officeDocument/2006/relationships/image" Target="../media/image37.svg"/><Relationship Id="rId14" Type="http://schemas.openxmlformats.org/officeDocument/2006/relationships/image" Target="../media/image206.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8.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7.png"/><Relationship Id="rId4" Type="http://schemas.openxmlformats.org/officeDocument/2006/relationships/image" Target="../media/image209.png"/></Relationships>
</file>

<file path=ppt/slides/_rels/slide7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09.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7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09.png"/></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9.png"/><Relationship Id="rId12" Type="http://schemas.openxmlformats.org/officeDocument/2006/relationships/image" Target="../media/image43.sv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svg"/><Relationship Id="rId1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209.png"/></Relationships>
</file>

<file path=ppt/slides/_rels/slide8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8.png"/><Relationship Id="rId7" Type="http://schemas.openxmlformats.org/officeDocument/2006/relationships/image" Target="../media/image23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233.png"/></Relationships>
</file>

<file path=ppt/slides/_rels/slide83.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57.png"/><Relationship Id="rId7" Type="http://schemas.openxmlformats.org/officeDocument/2006/relationships/image" Target="../media/image2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0.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7.png"/><Relationship Id="rId7" Type="http://schemas.openxmlformats.org/officeDocument/2006/relationships/image" Target="../media/image240.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30.wdp"/><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11.png"/><Relationship Id="rId7" Type="http://schemas.openxmlformats.org/officeDocument/2006/relationships/image" Target="../media/image2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24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87.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41.png"/><Relationship Id="rId4" Type="http://schemas.openxmlformats.org/officeDocument/2006/relationships/image" Target="../media/image248.png"/></Relationships>
</file>

<file path=ppt/slides/_rels/slide8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10" Type="http://schemas.openxmlformats.org/officeDocument/2006/relationships/image" Target="../media/image134.png"/><Relationship Id="rId4" Type="http://schemas.openxmlformats.org/officeDocument/2006/relationships/image" Target="../media/image250.png"/><Relationship Id="rId9" Type="http://schemas.openxmlformats.org/officeDocument/2006/relationships/image" Target="../media/image141.png"/></Relationships>
</file>

<file path=ppt/slides/_rels/slide8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55.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8.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41.png"/><Relationship Id="rId7" Type="http://schemas.openxmlformats.org/officeDocument/2006/relationships/image" Target="../media/image2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31.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31.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7.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8.png"/></Relationships>
</file>

<file path=ppt/slides/_rels/slide97.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4.png"/><Relationship Id="rId2" Type="http://schemas.openxmlformats.org/officeDocument/2006/relationships/image" Target="../media/image2.jpeg"/><Relationship Id="rId16"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49.svg"/><Relationship Id="rId15" Type="http://schemas.openxmlformats.org/officeDocument/2006/relationships/image" Target="../media/image11.svg"/></Relationships>
</file>

<file path=ppt/slides/_rels/slide9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554819"/>
          </a:xfrm>
          <a:prstGeom prst="rect">
            <a:avLst/>
          </a:prstGeom>
        </p:spPr>
        <p:txBody>
          <a:bodyPr wrap="square">
            <a:spAutoFit/>
          </a:bodyPr>
          <a:lstStyle/>
          <a:p>
            <a:pPr lvl="0" algn="ctr">
              <a:lnSpc>
                <a:spcPct val="150000"/>
              </a:lnSpc>
              <a:defRPr/>
            </a:pPr>
            <a:r>
              <a:rPr lang="en-US" sz="7500" b="1" kern="0">
                <a:solidFill>
                  <a:srgbClr val="C00000"/>
                </a:solidFill>
                <a:latin typeface="Arial"/>
                <a:cs typeface="Arial"/>
                <a:sym typeface="Anton"/>
              </a:rPr>
              <a:t>CHÀO MỪNG CÁC EM </a:t>
            </a:r>
          </a:p>
          <a:p>
            <a:pPr lvl="0" algn="ctr">
              <a:lnSpc>
                <a:spcPct val="150000"/>
              </a:lnSpc>
              <a:defRPr/>
            </a:pPr>
            <a:r>
              <a:rPr lang="en-US" sz="7500" b="1" kern="0">
                <a:solidFill>
                  <a:srgbClr val="C00000"/>
                </a:solidFill>
                <a:latin typeface="Arial"/>
                <a:cs typeface="Arial"/>
                <a:sym typeface="Anton"/>
              </a:rPr>
              <a:t>ĐẾN VỚI BUỔI HỌC HÔM NAY!</a:t>
            </a:r>
            <a:endParaRPr lang="en-US" sz="7500"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066800" y="206678"/>
                <a:ext cx="16002000" cy="69942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b="1" i="1" u="sng" smtClean="0">
                    <a:solidFill>
                      <a:srgbClr val="C00000"/>
                    </a:solidFill>
                    <a:ea typeface="Times New Roman" panose="02020603050405020304" pitchFamily="18" charset="0"/>
                    <a:cs typeface="Arial" panose="020B0604020202020204" pitchFamily="34" charset="0"/>
                  </a:rPr>
                  <a:t>Số </a:t>
                </a:r>
                <a:r>
                  <a:rPr lang="vi-VN" sz="4000" b="1" i="1" u="sng">
                    <a:solidFill>
                      <a:srgbClr val="C00000"/>
                    </a:solidFill>
                    <a:ea typeface="Times New Roman" panose="02020603050405020304" pitchFamily="18" charset="0"/>
                    <a:cs typeface="Arial" panose="020B0604020202020204" pitchFamily="34" charset="0"/>
                  </a:rPr>
                  <a:t>đo của góc lượng giác</a:t>
                </a:r>
                <a:r>
                  <a:rPr lang="vi-VN" sz="4000" b="1" i="1" u="sng" smtClean="0">
                    <a:solidFill>
                      <a:srgbClr val="C00000"/>
                    </a:solidFill>
                    <a:ea typeface="Times New Roman" panose="02020603050405020304" pitchFamily="18" charset="0"/>
                    <a:cs typeface="Arial" panose="020B0604020202020204" pitchFamily="34" charset="0"/>
                  </a:rPr>
                  <a:t>:</a:t>
                </a:r>
                <a:endParaRPr lang="en-US" sz="4000" b="1" i="1" u="sng" smtClean="0">
                  <a:solidFill>
                    <a:srgbClr val="C00000"/>
                  </a:solidFill>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3700" smtClean="0">
                    <a:latin typeface="Arial" panose="020B0604020202020204" pitchFamily="34" charset="0"/>
                    <a:ea typeface="Times New Roman" panose="02020603050405020304" pitchFamily="18" charset="0"/>
                    <a:cs typeface="Arial" panose="020B0604020202020204" pitchFamily="34" charset="0"/>
                  </a:rPr>
                  <a:t>Nếu </a:t>
                </a:r>
                <a:r>
                  <a:rPr lang="en-US" sz="3700">
                    <a:latin typeface="Arial" panose="020B0604020202020204" pitchFamily="34" charset="0"/>
                    <a:ea typeface="Times New Roman" panose="02020603050405020304" pitchFamily="18" charset="0"/>
                    <a:cs typeface="Arial" panose="020B0604020202020204" pitchFamily="34" charset="0"/>
                  </a:rPr>
                  <a:t>tia Om quay theo chiều dương đúng một vòng ta nói tia Om quay góc 360º, quay đúng 2 vòng ta nói nó quay góc 720º; quay theo chiều âm nửa vòng ta nói nó quay góc -180º, quay theo chiều âm 1,5 vòng ta nói nó quay góc -1,5.360º = -540º</a:t>
                </a:r>
                <a:r>
                  <a:rPr lang="en-US" sz="370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tia Om quay góc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thì ta nói góc lượng giác mà tia đó quét nên có số đo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b="1">
                    <a:solidFill>
                      <a:prstClr val="black"/>
                    </a:solidFill>
                    <a:latin typeface="Arial" panose="020B0604020202020204" pitchFamily="34" charset="0"/>
                    <a:ea typeface="Times New Roman" panose="02020603050405020304" pitchFamily="18" charset="0"/>
                    <a:cs typeface="Arial" panose="020B0604020202020204" pitchFamily="34" charset="0"/>
                  </a:rPr>
                  <a:t>Số đo lượng giác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có tia đầu Ou, tia cuối Ov được kí hiệu là sđ(Ou, Ov</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66800" y="206678"/>
                <a:ext cx="16002000" cy="6994222"/>
              </a:xfrm>
              <a:prstGeom prst="rect">
                <a:avLst/>
              </a:prstGeom>
              <a:blipFill>
                <a:blip r:embed="rId3"/>
                <a:stretch>
                  <a:fillRect l="-1219" r="-1181" b="-95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flipH="1">
            <a:off x="16992600" y="190500"/>
            <a:ext cx="944203" cy="914400"/>
          </a:xfrm>
          <a:prstGeom prst="rect">
            <a:avLst/>
          </a:prstGeom>
        </p:spPr>
      </p:pic>
      <p:pic>
        <p:nvPicPr>
          <p:cNvPr id="21" name="Picture 20"/>
          <p:cNvPicPr>
            <a:picLocks noChangeAspect="1"/>
          </p:cNvPicPr>
          <p:nvPr/>
        </p:nvPicPr>
        <p:blipFill>
          <a:blip r:embed="rId5"/>
          <a:stretch>
            <a:fillRect/>
          </a:stretch>
        </p:blipFill>
        <p:spPr>
          <a:xfrm flipH="1">
            <a:off x="16223925" y="7492831"/>
            <a:ext cx="1712878" cy="247578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2426" y="7177777"/>
            <a:ext cx="11990747" cy="2537723"/>
          </a:xfrm>
          <a:prstGeom prst="rect">
            <a:avLst/>
          </a:prstGeom>
        </p:spPr>
      </p:pic>
      <p:pic>
        <p:nvPicPr>
          <p:cNvPr id="10" name="Picture 9"/>
          <p:cNvPicPr>
            <a:picLocks noChangeAspect="1"/>
          </p:cNvPicPr>
          <p:nvPr/>
        </p:nvPicPr>
        <p:blipFill>
          <a:blip r:embed="rId8"/>
          <a:stretch>
            <a:fillRect/>
          </a:stretch>
        </p:blipFill>
        <p:spPr>
          <a:xfrm rot="19876387">
            <a:off x="394148" y="9177032"/>
            <a:ext cx="1677758" cy="1118505"/>
          </a:xfrm>
          <a:prstGeom prst="rect">
            <a:avLst/>
          </a:prstGeom>
        </p:spPr>
      </p:pic>
    </p:spTree>
    <p:extLst>
      <p:ext uri="{BB962C8B-B14F-4D97-AF65-F5344CB8AC3E}">
        <p14:creationId xmlns:p14="http://schemas.microsoft.com/office/powerpoint/2010/main" val="414541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3647152"/>
          </a:xfrm>
          <a:prstGeom prst="rect">
            <a:avLst/>
          </a:prstGeom>
        </p:spPr>
        <p:txBody>
          <a:bodyPr wrap="square">
            <a:spAutoFit/>
          </a:bodyPr>
          <a:lstStyle/>
          <a:p>
            <a:pPr algn="just">
              <a:lnSpc>
                <a:spcPct val="150000"/>
              </a:lnSpc>
            </a:pPr>
            <a:r>
              <a:rPr lang="en-US" sz="4000" b="1" u="sng">
                <a:solidFill>
                  <a:schemeClr val="tx2"/>
                </a:solidFill>
                <a:latin typeface="Arial" panose="020B0604020202020204" pitchFamily="34" charset="0"/>
                <a:ea typeface="Times New Roman" panose="02020603050405020304" pitchFamily="18" charset="0"/>
                <a:cs typeface="Arial" panose="020B0604020202020204" pitchFamily="34" charset="0"/>
              </a:rPr>
              <a:t>Chú </a:t>
            </a:r>
            <a:r>
              <a:rPr lang="en-US" sz="4000" b="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ý:</a:t>
            </a:r>
            <a:endParaRPr lang="en-US" sz="4000"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Cho hai tia Ou, Ov có vô số góc lượng giác tia đầu Ou, tia cuối </a:t>
            </a:r>
            <a:r>
              <a:rPr lang="en-US" sz="3800" smtClean="0">
                <a:latin typeface="Arial" panose="020B0604020202020204" pitchFamily="34" charset="0"/>
                <a:ea typeface="Times New Roman" panose="02020603050405020304" pitchFamily="18" charset="0"/>
                <a:cs typeface="Arial" panose="020B0604020202020204" pitchFamily="34" charset="0"/>
              </a:rPr>
              <a:t>Ov</a:t>
            </a:r>
            <a:r>
              <a:rPr lang="en-US" sz="3800">
                <a:latin typeface="Arial" panose="020B0604020202020204" pitchFamily="34" charset="0"/>
                <a:ea typeface="Times New Roman" panose="02020603050405020304" pitchFamily="18" charset="0"/>
                <a:cs typeface="Arial" panose="020B0604020202020204" pitchFamily="34" charset="0"/>
              </a:rPr>
              <a:t>. </a:t>
            </a:r>
            <a:r>
              <a:rPr lang="en-US" sz="3800" smtClean="0">
                <a:latin typeface="Arial" panose="020B0604020202020204" pitchFamily="34" charset="0"/>
                <a:ea typeface="Times New Roman" panose="02020603050405020304" pitchFamily="18" charset="0"/>
                <a:cs typeface="Arial" panose="020B0604020202020204" pitchFamily="34" charset="0"/>
              </a:rPr>
              <a:t>               Mỗi </a:t>
            </a:r>
            <a:r>
              <a:rPr lang="en-US" sz="3800">
                <a:latin typeface="Arial" panose="020B0604020202020204" pitchFamily="34" charset="0"/>
                <a:ea typeface="Times New Roman" panose="02020603050405020304" pitchFamily="18" charset="0"/>
                <a:cs typeface="Arial" panose="020B0604020202020204" pitchFamily="34" charset="0"/>
              </a:rPr>
              <a:t>góc lượng giác </a:t>
            </a:r>
            <a:r>
              <a:rPr lang="en-US" sz="3800" smtClean="0">
                <a:latin typeface="Arial" panose="020B0604020202020204" pitchFamily="34" charset="0"/>
                <a:ea typeface="Times New Roman" panose="02020603050405020304" pitchFamily="18" charset="0"/>
                <a:cs typeface="Arial" panose="020B0604020202020204" pitchFamily="34" charset="0"/>
              </a:rPr>
              <a:t>như thế đều kí hiệu </a:t>
            </a:r>
            <a:r>
              <a:rPr lang="en-US" sz="3800">
                <a:latin typeface="Arial" panose="020B0604020202020204" pitchFamily="34" charset="0"/>
                <a:ea typeface="Times New Roman" panose="02020603050405020304" pitchFamily="18" charset="0"/>
                <a:cs typeface="Arial" panose="020B0604020202020204" pitchFamily="34" charset="0"/>
              </a:rPr>
              <a:t>là (Ou, Ov).</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này sai khác nhau một bội nguyên của 360º.</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7"/>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8"/>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25618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5244334" y="3136607"/>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15" cstate="print">
            <a:extLst>
              <a:ext uri="{BEBA8EAE-BF5A-486C-A8C5-ECC9F3942E4B}">
                <a14:imgProps xmlns:a14="http://schemas.microsoft.com/office/drawing/2010/main">
                  <a14:imgLayer r:embed="rId1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15800" y="3789099"/>
            <a:ext cx="5221899" cy="4570566"/>
          </a:xfrm>
          <a:prstGeom prst="rect">
            <a:avLst/>
          </a:prstGeom>
        </p:spPr>
      </p:pic>
      <p:grpSp>
        <p:nvGrpSpPr>
          <p:cNvPr id="20" name="Group 19"/>
          <p:cNvGrpSpPr/>
          <p:nvPr/>
        </p:nvGrpSpPr>
        <p:grpSpPr>
          <a:xfrm>
            <a:off x="1180946" y="899287"/>
            <a:ext cx="15624239" cy="1882013"/>
            <a:chOff x="1127759" y="1028700"/>
            <a:chExt cx="15624239" cy="1882013"/>
          </a:xfrm>
        </p:grpSpPr>
        <p:grpSp>
          <p:nvGrpSpPr>
            <p:cNvPr id="12" name="Group 11"/>
            <p:cNvGrpSpPr/>
            <p:nvPr/>
          </p:nvGrpSpPr>
          <p:grpSpPr>
            <a:xfrm>
              <a:off x="1143000" y="1028700"/>
              <a:ext cx="5377717" cy="1066800"/>
              <a:chOff x="304800" y="190500"/>
              <a:chExt cx="5017367"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Rectangle 13"/>
              <p:cNvSpPr/>
              <p:nvPr/>
            </p:nvSpPr>
            <p:spPr>
              <a:xfrm>
                <a:off x="461541"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 tr7)</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27759" y="1085790"/>
                  <a:ext cx="15624239" cy="182492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                                      Cho góc hình học </a:t>
                  </a:r>
                  <a14:m>
                    <m:oMath xmlns:m="http://schemas.openxmlformats.org/officeDocument/2006/math">
                      <m:r>
                        <a:rPr lang="en-US" sz="4000" i="1" smtClean="0">
                          <a:latin typeface="Cambria Math" panose="02040503050406030204" pitchFamily="18" charset="0"/>
                          <a:cs typeface="Arial" panose="020B0604020202020204" pitchFamily="34" charset="0"/>
                        </a:rPr>
                        <m:t>𝑢𝑂𝑣</m:t>
                      </m:r>
                    </m:oMath>
                  </a14:m>
                  <a:r>
                    <a:rPr lang="en-US" sz="4000" smtClean="0">
                      <a:latin typeface="Arial" panose="020B0604020202020204" pitchFamily="34" charset="0"/>
                      <a:cs typeface="Arial" panose="020B0604020202020204" pitchFamily="34" charset="0"/>
                    </a:rPr>
                    <a:t> có số đo </a:t>
                  </a:r>
                  <a14:m>
                    <m:oMath xmlns:m="http://schemas.openxmlformats.org/officeDocument/2006/math">
                      <m:r>
                        <a:rPr lang="en-US" sz="4000" b="0" i="0" smtClean="0">
                          <a:latin typeface="Cambria Math" panose="02040503050406030204" pitchFamily="18" charset="0"/>
                          <a:ea typeface="Cambria Math" panose="02040503050406030204" pitchFamily="18" charset="0"/>
                          <a:cs typeface="Arial" panose="020B0604020202020204" pitchFamily="34" charset="0"/>
                        </a:rPr>
                        <m:t>60</m:t>
                      </m:r>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(H.1.4). Xác định số đo của các góc lượng giác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 </m:t>
                      </m:r>
                    </m:oMath>
                  </a14:m>
                  <a:r>
                    <a:rPr lang="en-US" sz="4000" smtClean="0">
                      <a:latin typeface="Arial" panose="020B0604020202020204" pitchFamily="34" charset="0"/>
                      <a:cs typeface="Arial" panose="020B0604020202020204" pitchFamily="34" charset="0"/>
                    </a:rPr>
                    <a:t>và </a:t>
                  </a:r>
                  <a14:m>
                    <m:oMath xmlns:m="http://schemas.openxmlformats.org/officeDocument/2006/math">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e>
                      </m:d>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27759" y="1085790"/>
                  <a:ext cx="15624239" cy="1824923"/>
                </a:xfrm>
                <a:prstGeom prst="rect">
                  <a:avLst/>
                </a:prstGeom>
                <a:blipFill>
                  <a:blip r:embed="rId17"/>
                  <a:stretch>
                    <a:fillRect l="-1405" r="-780" b="-137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196187" y="3864025"/>
                <a:ext cx="10843413" cy="6232475"/>
              </a:xfrm>
              <a:prstGeom prst="rect">
                <a:avLst/>
              </a:prstGeom>
            </p:spPr>
            <p:txBody>
              <a:bodyPr wrap="square">
                <a:spAutoFit/>
              </a:bodyPr>
              <a:lstStyle/>
              <a:p>
                <a:pPr>
                  <a:lnSpc>
                    <a:spcPct val="150000"/>
                  </a:lnSpc>
                </a:pPr>
                <a:r>
                  <a:rPr lang="en-US" sz="3800" smtClean="0">
                    <a:solidFill>
                      <a:prstClr val="black"/>
                    </a:solidFill>
                    <a:latin typeface="Arial" panose="020B0604020202020204" pitchFamily="34" charset="0"/>
                    <a:cs typeface="Arial" panose="020B0604020202020204" pitchFamily="34" charset="0"/>
                  </a:rPr>
                  <a:t>Ta có:</a:t>
                </a:r>
              </a:p>
              <a:p>
                <a:pPr marL="571500" indent="-571500">
                  <a:lnSpc>
                    <a:spcPct val="150000"/>
                  </a:lnSpc>
                  <a:buFontTx/>
                  <a:buChar char="-"/>
                </a:pPr>
                <a:r>
                  <a:rPr lang="en-US" sz="3800" smtClean="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𝑂𝑢</m:t>
                    </m:r>
                  </m:oMath>
                </a14:m>
                <a:r>
                  <a:rPr lang="en-US" sz="3800" smtClean="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𝑂𝑣</m:t>
                    </m:r>
                    <m:r>
                      <a:rPr lang="en-US" sz="3800" i="1">
                        <a:solidFill>
                          <a:prstClr val="black"/>
                        </a:solidFill>
                        <a:latin typeface="Cambria Math" panose="02040503050406030204" pitchFamily="18" charset="0"/>
                        <a:cs typeface="Arial" panose="020B0604020202020204" pitchFamily="34" charset="0"/>
                      </a:rPr>
                      <m:t> </m:t>
                    </m:r>
                  </m:oMath>
                </a14:m>
                <a:r>
                  <a:rPr lang="en-US" sz="3800" smtClean="0">
                    <a:solidFill>
                      <a:prstClr val="black"/>
                    </a:solidFill>
                    <a:latin typeface="Arial" panose="020B0604020202020204" pitchFamily="34" charset="0"/>
                    <a:cs typeface="Arial" panose="020B0604020202020204" pitchFamily="34" charset="0"/>
                  </a:rPr>
                  <a:t>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𝑠</m:t>
                      </m:r>
                      <m:r>
                        <a:rPr lang="en-US" sz="3800" i="1" smtClean="0">
                          <a:solidFill>
                            <a:prstClr val="black"/>
                          </a:solidFill>
                          <a:latin typeface="Cambria Math" panose="02040503050406030204" pitchFamily="18" charset="0"/>
                          <a:cs typeface="Arial" panose="020B0604020202020204" pitchFamily="34" charset="0"/>
                        </a:rPr>
                        <m:t>đ</m:t>
                      </m:r>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i="1" smtClean="0">
                              <a:latin typeface="Cambria Math" panose="02040503050406030204" pitchFamily="18" charset="0"/>
                              <a:cs typeface="Arial" panose="020B0604020202020204" pitchFamily="34" charset="0"/>
                            </a:rPr>
                            <m:t>𝑂𝑢</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𝑂𝑣</m:t>
                          </m:r>
                        </m:e>
                      </m:d>
                      <m:r>
                        <a:rPr lang="en-US" sz="3800" i="1"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k</m:t>
                      </m:r>
                      <m:r>
                        <a:rPr lang="en-US" sz="3800" b="0" i="0" smtClean="0">
                          <a:latin typeface="Cambria Math" panose="02040503050406030204" pitchFamily="18" charset="0"/>
                          <a:ea typeface="Cambria Math" panose="02040503050406030204" pitchFamily="18" charset="0"/>
                          <a:cs typeface="Arial" panose="020B0604020202020204" pitchFamily="34" charset="0"/>
                        </a:rPr>
                        <m:t>3</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r>
                            <a:rPr lang="en-US" sz="3800" b="0" i="1" smtClean="0">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smtClean="0">
                  <a:latin typeface="Arial" panose="020B0604020202020204" pitchFamily="34" charset="0"/>
                  <a:ea typeface="Cambria Math" panose="02040503050406030204" pitchFamily="18" charset="0"/>
                  <a:cs typeface="Arial" panose="020B0604020202020204" pitchFamily="34" charset="0"/>
                </a:endParaRP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𝑣</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có số đo là </a:t>
                </a:r>
                <a:endParaRPr lang="en-US" sz="3800" smtClean="0">
                  <a:solidFill>
                    <a:prstClr val="black"/>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𝑣</m:t>
                          </m:r>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𝑢</m:t>
                          </m:r>
                        </m:e>
                      </m:d>
                      <m:r>
                        <a:rPr lang="en-US" sz="3800" i="1">
                          <a:latin typeface="Cambria Math" panose="02040503050406030204" pitchFamily="18" charset="0"/>
                          <a:cs typeface="Arial" panose="020B0604020202020204" pitchFamily="34" charset="0"/>
                        </a:rPr>
                        <m:t>=</m:t>
                      </m:r>
                      <m:r>
                        <a:rPr lang="en-US" sz="3800" b="0" i="0"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latin typeface="Cambria Math" panose="02040503050406030204" pitchFamily="18" charset="0"/>
                          <a:ea typeface="Cambria Math" panose="02040503050406030204" pitchFamily="18" charset="0"/>
                          <a:cs typeface="Arial" panose="020B0604020202020204" pitchFamily="34" charset="0"/>
                        </a:rPr>
                        <m:t>360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a:latin typeface="Cambria Math" panose="02040503050406030204" pitchFamily="18" charset="0"/>
                              <a:ea typeface="Cambria Math" panose="02040503050406030204" pitchFamily="18" charset="0"/>
                              <a:cs typeface="Arial" panose="020B0604020202020204" pitchFamily="34" charset="0"/>
                            </a:rPr>
                          </m:ctrlPr>
                        </m:dPr>
                        <m:e>
                          <m:r>
                            <a:rPr lang="en-US" sz="3800" i="1">
                              <a:latin typeface="Cambria Math" panose="02040503050406030204" pitchFamily="18" charset="0"/>
                              <a:ea typeface="Cambria Math" panose="02040503050406030204" pitchFamily="18" charset="0"/>
                              <a:cs typeface="Arial" panose="020B0604020202020204" pitchFamily="34" charset="0"/>
                            </a:rPr>
                            <m:t>𝑘</m:t>
                          </m:r>
                          <m:r>
                            <a:rPr lang="en-US" sz="3800" i="1">
                              <a:latin typeface="Cambria Math" panose="02040503050406030204" pitchFamily="18" charset="0"/>
                              <a:ea typeface="Cambria Math" panose="02040503050406030204" pitchFamily="18" charset="0"/>
                              <a:cs typeface="Arial" panose="020B0604020202020204" pitchFamily="34" charset="0"/>
                            </a:rPr>
                            <m:t>𝜖</m:t>
                          </m:r>
                          <m:r>
                            <a:rPr lang="en-US" sz="3800" i="1">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96187" y="3864025"/>
                <a:ext cx="10843413" cy="6232475"/>
              </a:xfrm>
              <a:prstGeom prst="rect">
                <a:avLst/>
              </a:prstGeom>
              <a:blipFill>
                <a:blip r:embed="rId18"/>
                <a:stretch>
                  <a:fillRect l="-1855"/>
                </a:stretch>
              </a:blipFill>
            </p:spPr>
            <p:txBody>
              <a:bodyPr/>
              <a:lstStyle/>
              <a:p>
                <a:r>
                  <a:rPr lang="en-US">
                    <a:noFill/>
                  </a:rPr>
                  <a:t> </a:t>
                </a:r>
              </a:p>
            </p:txBody>
          </p:sp>
        </mc:Fallback>
      </mc:AlternateContent>
      <p:pic>
        <p:nvPicPr>
          <p:cNvPr id="22" name="Picture 21"/>
          <p:cNvPicPr>
            <a:picLocks noChangeAspect="1"/>
          </p:cNvPicPr>
          <p:nvPr/>
        </p:nvPicPr>
        <p:blipFill>
          <a:blip r:embed="rId19"/>
          <a:stretch>
            <a:fillRect/>
          </a:stretch>
        </p:blipFill>
        <p:spPr>
          <a:xfrm rot="2162202">
            <a:off x="16863319" y="100282"/>
            <a:ext cx="1115665" cy="1061295"/>
          </a:xfrm>
          <a:prstGeom prst="rect">
            <a:avLst/>
          </a:prstGeom>
        </p:spPr>
      </p:pic>
      <p:pic>
        <p:nvPicPr>
          <p:cNvPr id="23" name="Picture 22"/>
          <p:cNvPicPr>
            <a:picLocks noChangeAspect="1"/>
          </p:cNvPicPr>
          <p:nvPr/>
        </p:nvPicPr>
        <p:blipFill>
          <a:blip r:embed="rId20"/>
          <a:stretch>
            <a:fillRect/>
          </a:stretch>
        </p:blipFill>
        <p:spPr>
          <a:xfrm rot="12653521">
            <a:off x="-522011" y="8240683"/>
            <a:ext cx="1756822" cy="1717120"/>
          </a:xfrm>
          <a:prstGeom prst="rect">
            <a:avLst/>
          </a:prstGeom>
        </p:spPr>
      </p:pic>
    </p:spTree>
    <p:extLst>
      <p:ext uri="{BB962C8B-B14F-4D97-AF65-F5344CB8AC3E}">
        <p14:creationId xmlns:p14="http://schemas.microsoft.com/office/powerpoint/2010/main" val="118675890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xEl>
                                              <p:pRg st="4" end="4"/>
                                            </p:txEl>
                                          </p:spTgt>
                                        </p:tgtEl>
                                        <p:attrNameLst>
                                          <p:attrName>style.visibility</p:attrName>
                                        </p:attrNameLst>
                                      </p:cBhvr>
                                      <p:to>
                                        <p:strVal val="visible"/>
                                      </p:to>
                                    </p:set>
                                    <p:animEffect transition="in" filter="wipe(left)">
                                      <p:cBhvr>
                                        <p:cTn id="3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smtClean="0">
                    <a:solidFill>
                      <a:srgbClr val="00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a:t>
                </a:r>
                <a:r>
                  <a:rPr lang="vi-VN" sz="4000" smtClean="0">
                    <a:solidFill>
                      <a:srgbClr val="000000"/>
                    </a:solidFill>
                    <a:latin typeface="Arial" panose="020B0604020202020204" pitchFamily="34" charset="0"/>
                    <a:cs typeface="Arial" panose="020B0604020202020204" pitchFamily="34" charset="0"/>
                  </a:rPr>
                  <a:t>giác</a:t>
                </a:r>
                <a:endParaRPr lang="en-US" sz="4000" smtClean="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r>
                  <a:rPr lang="vi-VN" sz="4000" smtClean="0">
                    <a:solidFill>
                      <a:srgbClr val="00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Góc </a:t>
                </a:r>
                <a:r>
                  <a:rPr lang="en-US" sz="4000">
                    <a:latin typeface="Arial" panose="020B0604020202020204" pitchFamily="34" charset="0"/>
                    <a:ea typeface="Times New Roman" panose="02020603050405020304" pitchFamily="18" charset="0"/>
                    <a:cs typeface="Arial" panose="020B0604020202020204" pitchFamily="34" charset="0"/>
                  </a:rPr>
                  <a:t>lượng giác tia đầu Ou, </a:t>
                </a:r>
                <a:r>
                  <a:rPr lang="en-US" sz="4000" smtClean="0">
                    <a:latin typeface="Arial" panose="020B0604020202020204" pitchFamily="34" charset="0"/>
                    <a:ea typeface="Times New Roman" panose="02020603050405020304" pitchFamily="18" charset="0"/>
                    <a:cs typeface="Arial" panose="020B0604020202020204" pitchFamily="34" charset="0"/>
                  </a:rPr>
                  <a:t>tia </a:t>
                </a:r>
                <a:r>
                  <a:rPr lang="en-US" sz="4000">
                    <a:latin typeface="Arial" panose="020B0604020202020204" pitchFamily="34" charset="0"/>
                    <a:ea typeface="Times New Roman" panose="02020603050405020304" pitchFamily="18" charset="0"/>
                    <a:cs typeface="Arial" panose="020B0604020202020204" pitchFamily="34" charset="0"/>
                  </a:rPr>
                  <a:t>cuối Ov, quay theo chiều dương có số đo </a:t>
                </a:r>
                <a:r>
                  <a:rPr lang="en-US" sz="40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giác</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smtClean="0">
                    <a:solidFill>
                      <a:prstClr val="black"/>
                    </a:solidFill>
                    <a:ea typeface="Times New Roman" panose="02020603050405020304" pitchFamily="18" charset="0"/>
                    <a:cs typeface="Arial" panose="020B0604020202020204" pitchFamily="34" charset="0"/>
                  </a:rPr>
                  <a:t>Góc lượng giác có tia đầu Ou, tia cuối Ov, quay theo chiều âm có số </a:t>
                </a:r>
                <a:r>
                  <a:rPr lang="vi-VN" sz="4000">
                    <a:solidFill>
                      <a:prstClr val="black"/>
                    </a:solidFill>
                    <a:ea typeface="Times New Roman" panose="02020603050405020304" pitchFamily="18" charset="0"/>
                    <a:cs typeface="Arial" panose="020B0604020202020204" pitchFamily="34" charset="0"/>
                  </a:rPr>
                  <a:t>đo </a:t>
                </a:r>
                <a:r>
                  <a:rPr lang="vi-VN" sz="4000" smtClean="0">
                    <a:solidFill>
                      <a:prstClr val="black"/>
                    </a:solidFill>
                    <a:ea typeface="Times New Roman" panose="02020603050405020304" pitchFamily="18" charset="0"/>
                    <a:cs typeface="Arial" panose="020B0604020202020204" pitchFamily="34" charset="0"/>
                  </a:rPr>
                  <a:t>là</a:t>
                </a:r>
                <a:r>
                  <a:rPr lang="en-US" sz="4000" smtClean="0">
                    <a:solidFill>
                      <a:prstClr val="black"/>
                    </a:solidFill>
                    <a:ea typeface="Times New Roman" panose="02020603050405020304" pitchFamily="18" charset="0"/>
                    <a:cs typeface="Arial" panose="020B0604020202020204" pitchFamily="34" charset="0"/>
                  </a:rPr>
                  <a:t>:</a:t>
                </a:r>
                <a:r>
                  <a:rPr lang="vi-VN" sz="40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smtClean="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smtClean="0">
                    <a:solidFill>
                      <a:srgbClr val="000000"/>
                    </a:solidFill>
                    <a:latin typeface="Arial" panose="020B0604020202020204" pitchFamily="34" charset="0"/>
                    <a:cs typeface="Arial" panose="020B0604020202020204" pitchFamily="34" charset="0"/>
                  </a:rPr>
                  <a:t>với </a:t>
                </a:r>
                <a:r>
                  <a:rPr lang="vi-VN" sz="3800">
                    <a:solidFill>
                      <a:srgbClr val="000000"/>
                    </a:solidFill>
                    <a:latin typeface="Arial" panose="020B0604020202020204" pitchFamily="34" charset="0"/>
                    <a:cs typeface="Arial" panose="020B0604020202020204" pitchFamily="34" charset="0"/>
                  </a:rPr>
                  <a:t>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endParaRPr lang="en-US" sz="3800" smtClean="0">
                  <a:solidFill>
                    <a:srgbClr val="00000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a:t>
            </a:r>
            <a:r>
              <a:rPr lang="en-US" sz="3800" smtClean="0">
                <a:latin typeface="Arial" panose="020B0604020202020204" pitchFamily="34" charset="0"/>
                <a:ea typeface="Times New Roman" panose="02020603050405020304" pitchFamily="18" charset="0"/>
                <a:cs typeface="Arial" panose="020B0604020202020204" pitchFamily="34" charset="0"/>
              </a:rPr>
              <a:t>°; sđ(Ov</a:t>
            </a:r>
            <a:r>
              <a:rPr lang="en-US" sz="3800">
                <a:latin typeface="Arial" panose="020B0604020202020204" pitchFamily="34" charset="0"/>
                <a:ea typeface="Times New Roman" panose="02020603050405020304" pitchFamily="18" charset="0"/>
                <a:cs typeface="Arial" panose="020B0604020202020204" pitchFamily="34" charset="0"/>
              </a:rPr>
              <a:t>,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sđ(Ou</a:t>
            </a:r>
            <a:r>
              <a:rPr lang="en-US" sz="3800">
                <a:latin typeface="Arial" panose="020B0604020202020204" pitchFamily="34" charset="0"/>
                <a:ea typeface="Times New Roman" panose="02020603050405020304" pitchFamily="18" charset="0"/>
                <a:cs typeface="Arial" panose="020B0604020202020204" pitchFamily="34" charset="0"/>
              </a:rPr>
              <a:t>,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sđ(Ou</a:t>
            </a:r>
            <a:r>
              <a:rPr lang="en-US" sz="3800">
                <a:latin typeface="Arial" panose="020B0604020202020204" pitchFamily="34" charset="0"/>
                <a:ea typeface="Times New Roman" panose="02020603050405020304" pitchFamily="18" charset="0"/>
                <a:cs typeface="Arial" panose="020B0604020202020204" pitchFamily="34" charset="0"/>
              </a:rPr>
              <a:t>, Ov) + sđ(Ov, Ow) = sđ(Ou, Ow) + k360</a:t>
            </a:r>
            <a:r>
              <a:rPr lang="en-US" sz="3800" smtClean="0">
                <a:latin typeface="Arial" panose="020B0604020202020204" pitchFamily="34" charset="0"/>
                <a:ea typeface="Times New Roman" panose="02020603050405020304" pitchFamily="18" charset="0"/>
                <a:cs typeface="Arial" panose="020B0604020202020204" pitchFamily="34" charset="0"/>
              </a:rPr>
              <a:t>°.a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a:t>
                  </a: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Chasles:</a:t>
                  </a:r>
                  <a:r>
                    <a:rPr lang="en-US" sz="4000" smtClean="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Với </a:t>
                  </a:r>
                  <a:r>
                    <a:rPr lang="en-US" sz="4000">
                      <a:effectLst/>
                      <a:latin typeface="Arial" panose="020B0604020202020204" pitchFamily="34" charset="0"/>
                      <a:ea typeface="Times New Roman" panose="02020603050405020304" pitchFamily="18" charset="0"/>
                      <a:cs typeface="Arial" panose="020B0604020202020204" pitchFamily="34" charset="0"/>
                    </a:rPr>
                    <a:t>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36112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xét</a:t>
                </a:r>
                <a:r>
                  <a:rPr kumimoji="0" lang="en-US" sz="37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Times New Roman" panose="02020603050405020304" pitchFamily="18" charset="0"/>
                    <a:cs typeface="Arial" panose="020B0604020202020204" pitchFamily="34" charset="0"/>
                  </a:rPr>
                  <a:t>Từ </a:t>
                </a:r>
                <a:r>
                  <a:rPr lang="en-US" sz="3700">
                    <a:latin typeface="Arial" panose="020B0604020202020204" pitchFamily="34" charset="0"/>
                    <a:ea typeface="Times New Roman" panose="02020603050405020304" pitchFamily="18" charset="0"/>
                    <a:cs typeface="Arial" panose="020B0604020202020204" pitchFamily="34" charset="0"/>
                  </a:rPr>
                  <a:t>hệ thức Chasles, ta suy ra: Với ba tia tùy ý Ox, Ou, Ov ta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Sđ(Ou, Ov) = sđ(Ox, Ov) – sđ(Ox,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Hệ t thực này đống vai trò quan trọng trong việc tính toán số đo của góc lượng giác.</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3611245"/>
              </a:xfrm>
              <a:prstGeom prst="rect">
                <a:avLst/>
              </a:prstGeom>
              <a:blipFill>
                <a:blip r:embed="rId8"/>
                <a:stretch>
                  <a:fillRect l="-1164" r="-1127" b="-2703"/>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1" dur="500"/>
                                        <p:tgtEl>
                                          <p:spTgt spid="21">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4"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31404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312483" y="4146539"/>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295400" y="8763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83550"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72917" y="2095500"/>
                <a:ext cx="15819683" cy="1846659"/>
              </a:xfrm>
              <a:prstGeom prst="rect">
                <a:avLst/>
              </a:prstGeom>
              <a:noFill/>
            </p:spPr>
            <p:txBody>
              <a:bodyPr wrap="square" rtlCol="0">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Cho một</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góc lượng giác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có</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−270</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và một góc lượng giác </a:t>
                </a:r>
                <a14:m>
                  <m:oMath xmlns:m="http://schemas.openxmlformats.org/officeDocument/2006/math">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có</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135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Tính</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 của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72917" y="2095500"/>
                <a:ext cx="15819683" cy="1846659"/>
              </a:xfrm>
              <a:prstGeom prst="rect">
                <a:avLst/>
              </a:prstGeom>
              <a:blipFill>
                <a:blip r:embed="rId15"/>
                <a:stretch>
                  <a:fillRect l="-1271" r="-770"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42213" y="5389751"/>
                <a:ext cx="15003609" cy="44781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smtClean="0">
                    <a:solidFill>
                      <a:prstClr val="black"/>
                    </a:solidFill>
                    <a:latin typeface="Arial" panose="020B0604020202020204" pitchFamily="34" charset="0"/>
                    <a:cs typeface="Arial" panose="020B0604020202020204" pitchFamily="34" charset="0"/>
                  </a:rPr>
                  <a:t>Số đo của c</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ác góc lượng giác tia đầu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tia cuối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a:t>
                </a:r>
              </a:p>
              <a:p>
                <a:pPr lvl="0">
                  <a:lnSpc>
                    <a:spcPct val="150000"/>
                  </a:lnSpc>
                </a:pPr>
                <a14:m>
                  <m:oMathPara xmlns:m="http://schemas.openxmlformats.org/officeDocument/2006/math">
                    <m:oMathParaPr>
                      <m:jc m:val="left"/>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đ</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𝑂𝑣</m:t>
                          </m:r>
                        </m:e>
                      </m:d>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𝑂𝑢</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k</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3</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noProof="0" smtClean="0">
                        <a:solidFill>
                          <a:prstClr val="black"/>
                        </a:solidFill>
                        <a:latin typeface="Cambria Math" panose="02040503050406030204" pitchFamily="18" charset="0"/>
                        <a:cs typeface="Arial" panose="020B0604020202020204" pitchFamily="34" charset="0"/>
                      </a:rPr>
                      <m:t>1</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−270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d>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latin typeface="Arial" panose="020B0604020202020204" pitchFamily="34" charset="0"/>
                    <a:ea typeface="Cambria Math" panose="02040503050406030204" pitchFamily="18" charset="0"/>
                    <a:cs typeface="Arial" panose="020B0604020202020204" pitchFamily="34" charset="0"/>
                  </a:rPr>
                  <a:t>Vậy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có</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số đo là </a:t>
                </a:r>
                <a14:m>
                  <m:oMath xmlns:m="http://schemas.openxmlformats.org/officeDocument/2006/math">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242213" y="5389751"/>
                <a:ext cx="15003609" cy="4478149"/>
              </a:xfrm>
              <a:prstGeom prst="rect">
                <a:avLst/>
              </a:prstGeom>
              <a:blipFill>
                <a:blip r:embed="rId16"/>
                <a:stretch>
                  <a:fillRect l="-1341" b="-2177"/>
                </a:stretch>
              </a:blipFill>
            </p:spPr>
            <p:txBody>
              <a:bodyPr/>
              <a:lstStyle/>
              <a:p>
                <a:r>
                  <a:rPr lang="en-US">
                    <a:noFill/>
                  </a:rPr>
                  <a:t> </a:t>
                </a:r>
              </a:p>
            </p:txBody>
          </p:sp>
        </mc:Fallback>
      </mc:AlternateContent>
      <p:pic>
        <p:nvPicPr>
          <p:cNvPr id="23" name="Picture 22"/>
          <p:cNvPicPr>
            <a:picLocks noChangeAspect="1"/>
          </p:cNvPicPr>
          <p:nvPr/>
        </p:nvPicPr>
        <p:blipFill>
          <a:blip r:embed="rId17"/>
          <a:stretch>
            <a:fillRect/>
          </a:stretch>
        </p:blipFill>
        <p:spPr>
          <a:xfrm rot="12653521">
            <a:off x="-64810" y="3712792"/>
            <a:ext cx="1756822" cy="1717120"/>
          </a:xfrm>
          <a:prstGeom prst="rect">
            <a:avLst/>
          </a:prstGeom>
        </p:spPr>
      </p:pic>
      <p:pic>
        <p:nvPicPr>
          <p:cNvPr id="5" name="Picture 4"/>
          <p:cNvPicPr>
            <a:picLocks noChangeAspect="1"/>
          </p:cNvPicPr>
          <p:nvPr/>
        </p:nvPicPr>
        <p:blipFill>
          <a:blip r:embed="rId18"/>
          <a:stretch>
            <a:fillRect/>
          </a:stretch>
        </p:blipFill>
        <p:spPr>
          <a:xfrm>
            <a:off x="16349416" y="376498"/>
            <a:ext cx="1286367" cy="1286367"/>
          </a:xfrm>
          <a:prstGeom prst="rect">
            <a:avLst/>
          </a:prstGeom>
        </p:spPr>
      </p:pic>
    </p:spTree>
    <p:extLst>
      <p:ext uri="{BB962C8B-B14F-4D97-AF65-F5344CB8AC3E}">
        <p14:creationId xmlns:p14="http://schemas.microsoft.com/office/powerpoint/2010/main" val="531442087"/>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8" dur="500"/>
                                        <p:tgtEl>
                                          <p:spTgt spid="2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1" dur="500"/>
                                        <p:tgtEl>
                                          <p:spTgt spid="21">
                                            <p:txEl>
                                              <p:pRg st="3" end="3"/>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wipe(down)">
                                      <p:cBhvr>
                                        <p:cTn id="35"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smtClean="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smtClean="0">
                    <a:solidFill>
                      <a:srgbClr val="000000"/>
                    </a:solidFill>
                  </a:rPr>
                  <a:t>có </a:t>
                </a:r>
                <a:r>
                  <a:rPr lang="vi-VN" sz="3800">
                    <a:solidFill>
                      <a:srgbClr val="000000"/>
                    </a:solidFill>
                  </a:rPr>
                  <a:t>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smtClean="0">
                    <a:solidFill>
                      <a:prstClr val="black"/>
                    </a:solidFill>
                    <a:ea typeface="Times New Roman" panose="02020603050405020304" pitchFamily="18" charset="0"/>
                    <a:cs typeface="Arial" panose="020B0604020202020204" pitchFamily="34" charset="0"/>
                  </a:rPr>
                  <a:t>°</a:t>
                </a:r>
                <a:r>
                  <a:rPr lang="en-US" sz="3800" smtClean="0">
                    <a:solidFill>
                      <a:srgbClr val="000000"/>
                    </a:solidFill>
                  </a:rPr>
                  <a:t> </a:t>
                </a:r>
                <a:r>
                  <a:rPr lang="vi-VN" sz="3800" smtClean="0">
                    <a:solidFill>
                      <a:srgbClr val="000000"/>
                    </a:solidFill>
                  </a:rPr>
                  <a:t>và </a:t>
                </a:r>
                <a:r>
                  <a:rPr lang="vi-VN" sz="3800">
                    <a:solidFill>
                      <a:srgbClr val="000000"/>
                    </a:solidFill>
                  </a:rPr>
                  <a:t>một góc lượng </a:t>
                </a:r>
                <a:r>
                  <a:rPr lang="vi-VN" sz="3800" smtClean="0">
                    <a:solidFill>
                      <a:srgbClr val="000000"/>
                    </a:solidFill>
                  </a:rPr>
                  <a:t>giác</a:t>
                </a:r>
                <a:r>
                  <a:rPr lang="en-US" sz="3800" smtClean="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smtClean="0">
                  <a:solidFill>
                    <a:srgbClr val="000000"/>
                  </a:solidFill>
                </a:endParaRPr>
              </a:p>
              <a:p>
                <a:pPr lvl="0" algn="just">
                  <a:lnSpc>
                    <a:spcPct val="150000"/>
                  </a:lnSpc>
                </a:pPr>
                <a:r>
                  <a:rPr lang="vi-VN" sz="3800" smtClean="0">
                    <a:solidFill>
                      <a:srgbClr val="000000"/>
                    </a:solidFill>
                  </a:rPr>
                  <a:t>có </a:t>
                </a:r>
                <a:r>
                  <a:rPr lang="vi-VN" sz="3800">
                    <a:solidFill>
                      <a:srgbClr val="000000"/>
                    </a:solidFill>
                  </a:rPr>
                  <a:t>số đo</a:t>
                </a:r>
                <a:r>
                  <a:rPr lang="en-US" sz="3800" smtClean="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smtClean="0">
                    <a:solidFill>
                      <a:srgbClr val="000000"/>
                    </a:solidFill>
                  </a:rPr>
                  <a:t>.</a:t>
                </a:r>
                <a:r>
                  <a:rPr lang="en-US" sz="3800" smtClean="0">
                    <a:solidFill>
                      <a:srgbClr val="000000"/>
                    </a:solidFill>
                  </a:rPr>
                  <a:t> </a:t>
                </a:r>
                <a:r>
                  <a:rPr lang="vi-VN" sz="3800" smtClean="0">
                    <a:solidFill>
                      <a:srgbClr val="000000"/>
                    </a:solidFill>
                  </a:rPr>
                  <a:t>Tính </a:t>
                </a:r>
                <a:r>
                  <a:rPr lang="vi-VN" sz="3800">
                    <a:solidFill>
                      <a:srgbClr val="000000"/>
                    </a:solidFill>
                  </a:rPr>
                  <a:t>số đo của các góc </a:t>
                </a:r>
                <a:r>
                  <a:rPr lang="vi-VN" sz="3800" smtClean="0">
                    <a:solidFill>
                      <a:srgbClr val="000000"/>
                    </a:solidFill>
                  </a:rPr>
                  <a:t>lượng</a:t>
                </a:r>
                <a:r>
                  <a:rPr lang="en-US" sz="3800" smtClean="0">
                    <a:solidFill>
                      <a:srgbClr val="000000"/>
                    </a:solidFill>
                  </a:rPr>
                  <a:t> </a:t>
                </a:r>
                <a:r>
                  <a:rPr lang="vi-VN" sz="3800" smtClean="0">
                    <a:solidFill>
                      <a:srgbClr val="000000"/>
                    </a:solidFill>
                  </a:rPr>
                  <a:t>giác</a:t>
                </a:r>
                <a:r>
                  <a:rPr lang="vi-VN" sz="3800">
                    <a:solidFill>
                      <a:srgbClr val="000000"/>
                    </a:solidFill>
                  </a:rPr>
                  <a:t>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10" name="Picture 9"/>
          <p:cNvPicPr>
            <a:picLocks noChangeAspect="1"/>
          </p:cNvPicPr>
          <p:nvPr/>
        </p:nvPicPr>
        <p:blipFill>
          <a:blip r:embed="rId7"/>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8"/>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1" dur="500"/>
                                        <p:tgtEl>
                                          <p:spTgt spid="7">
                                            <p:txEl>
                                              <p:pRg st="3" end="3"/>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a:t>
            </a:r>
            <a:r>
              <a:rPr lang="en-US" sz="3700" smtClean="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smtClean="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a:t>
                </a: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bẹt.</a:t>
                </a:r>
              </a:p>
              <a:p>
                <a:pPr marL="571500" indent="-571500">
                  <a:lnSpc>
                    <a:spcPct val="150000"/>
                  </a:lnSpc>
                  <a:buFontTx/>
                  <a:buChar char="-"/>
                </a:pP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a:t>
                </a: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 độ được chia thành những đơn vị nhỏ hơn: </a:t>
                </a:r>
                <a:endPar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200" smtClean="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smtClean="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a:t>
            </a:r>
            <a:r>
              <a:rPr lang="en-US" sz="45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 calcmode="lin" valueType="num">
                                      <p:cBhvr additive="base">
                                        <p:cTn id="2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 calcmode="lin" valueType="num">
                                      <p:cBhvr additive="base">
                                        <p:cTn id="2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 calcmode="lin" valueType="num">
                                      <p:cBhvr additive="base">
                                        <p:cTn id="3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Cho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smtClean="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anim calcmode="lin" valueType="num">
                                      <p:cBhvr>
                                        <p:cTn id="2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355264" y="9394413"/>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827542" y="4552008"/>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830669" y="9525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3: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1830669" y="5509865"/>
            <a:ext cx="1084341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Ta có:</a:t>
            </a:r>
          </a:p>
        </p:txBody>
      </p:sp>
      <p:pic>
        <p:nvPicPr>
          <p:cNvPr id="23" name="Picture 22"/>
          <p:cNvPicPr>
            <a:picLocks noChangeAspect="1"/>
          </p:cNvPicPr>
          <p:nvPr/>
        </p:nvPicPr>
        <p:blipFill>
          <a:blip r:embed="rId15"/>
          <a:stretch>
            <a:fillRect/>
          </a:stretch>
        </p:blipFill>
        <p:spPr>
          <a:xfrm rot="12329789">
            <a:off x="-735088" y="3318960"/>
            <a:ext cx="2523115" cy="2466096"/>
          </a:xfrm>
          <a:prstGeom prst="rect">
            <a:avLst/>
          </a:prstGeom>
        </p:spPr>
      </p:pic>
      <p:grpSp>
        <p:nvGrpSpPr>
          <p:cNvPr id="5" name="Group 4"/>
          <p:cNvGrpSpPr/>
          <p:nvPr/>
        </p:nvGrpSpPr>
        <p:grpSpPr>
          <a:xfrm>
            <a:off x="1833167" y="2266008"/>
            <a:ext cx="11559693" cy="2098495"/>
            <a:chOff x="1302999" y="2115533"/>
            <a:chExt cx="11559693" cy="2098495"/>
          </a:xfrm>
        </p:grpSpPr>
        <mc:AlternateContent xmlns:mc="http://schemas.openxmlformats.org/markup-compatibility/2006" xmlns:a14="http://schemas.microsoft.com/office/drawing/2010/main">
          <mc:Choice Requires="a14">
            <p:sp>
              <p:nvSpPr>
                <p:cNvPr id="19" name="TextBox 18"/>
                <p:cNvSpPr txBox="1"/>
                <p:nvPr/>
              </p:nvSpPr>
              <p:spPr>
                <a:xfrm>
                  <a:off x="1302999" y="2115533"/>
                  <a:ext cx="1155969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°;150°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02999" y="2115533"/>
                  <a:ext cx="11559693" cy="1938992"/>
                </a:xfrm>
                <a:prstGeom prst="rect">
                  <a:avLst/>
                </a:prstGeom>
                <a:blipFill>
                  <a:blip r:embed="rId16"/>
                  <a:stretch>
                    <a:fillRect l="-189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134600" y="295272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34600" y="2952721"/>
                  <a:ext cx="1884323" cy="1261307"/>
                </a:xfrm>
                <a:prstGeom prst="rect">
                  <a:avLst/>
                </a:prstGeom>
                <a:blipFill>
                  <a:blip r:embed="rId17"/>
                  <a:stretch>
                    <a:fillRect/>
                  </a:stretch>
                </a:blipFill>
              </p:spPr>
              <p:txBody>
                <a:bodyPr/>
                <a:lstStyle/>
                <a:p>
                  <a:r>
                    <a:rPr lang="en-US">
                      <a:noFill/>
                    </a:rPr>
                    <a:t> </a:t>
                  </a:r>
                </a:p>
              </p:txBody>
            </p:sp>
          </mc:Fallback>
        </mc:AlternateContent>
      </p:grpSp>
      <p:sp>
        <p:nvSpPr>
          <p:cNvPr id="24" name="Rectangle 23"/>
          <p:cNvSpPr/>
          <p:nvPr/>
        </p:nvSpPr>
        <p:spPr>
          <a:xfrm>
            <a:off x="1830669" y="7654470"/>
            <a:ext cx="2646791"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smtClean="0">
                <a:solidFill>
                  <a:prstClr val="black"/>
                </a:solidFill>
                <a:latin typeface="Arial" panose="020B0604020202020204" pitchFamily="34" charset="0"/>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có:</a:t>
            </a:r>
          </a:p>
        </p:txBody>
      </p:sp>
      <mc:AlternateContent xmlns:mc="http://schemas.openxmlformats.org/markup-compatibility/2006" xmlns:a14="http://schemas.microsoft.com/office/drawing/2010/main">
        <mc:Choice Requires="a14">
          <p:sp>
            <p:nvSpPr>
              <p:cNvPr id="6" name="Rectangle 5"/>
              <p:cNvSpPr/>
              <p:nvPr/>
            </p:nvSpPr>
            <p:spPr>
              <a:xfrm>
                <a:off x="5076394" y="6243878"/>
                <a:ext cx="9165330" cy="1144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r>
                        <a:rPr lang="en-US" sz="3600" b="0" i="0" smtClean="0">
                          <a:solidFill>
                            <a:prstClr val="black"/>
                          </a:solidFill>
                          <a:latin typeface="Cambria Math" panose="02040503050406030204" pitchFamily="18" charset="0"/>
                          <a:cs typeface="Arial" panose="020B0604020202020204" pitchFamily="34" charset="0"/>
                        </a:rPr>
                        <m:t>      </m:t>
                      </m:r>
                      <m:r>
                        <a:rPr lang="en-US" sz="360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°=150.</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076394" y="6243878"/>
                <a:ext cx="9165330" cy="114435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07898" y="7982332"/>
                <a:ext cx="11963400" cy="2056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=60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=225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07898" y="7982332"/>
                <a:ext cx="11963400" cy="2056076"/>
              </a:xfrm>
              <a:prstGeom prst="rect">
                <a:avLst/>
              </a:prstGeom>
              <a:blipFill>
                <a:blip r:embed="rId19"/>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20"/>
          <a:stretch>
            <a:fillRect/>
          </a:stretch>
        </p:blipFill>
        <p:spPr>
          <a:xfrm>
            <a:off x="14478000" y="1162840"/>
            <a:ext cx="2156760" cy="2828326"/>
          </a:xfrm>
          <a:prstGeom prst="rect">
            <a:avLst/>
          </a:prstGeom>
        </p:spPr>
      </p:pic>
    </p:spTree>
    <p:extLst>
      <p:ext uri="{BB962C8B-B14F-4D97-AF65-F5344CB8AC3E}">
        <p14:creationId xmlns:p14="http://schemas.microsoft.com/office/powerpoint/2010/main" val="258201789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3800" smtClean="0">
                                    <a:effectLst/>
                                    <a:latin typeface="Cambria Math" panose="02040503050406030204" pitchFamily="18" charset="0"/>
                                    <a:ea typeface="Times New Roman" panose="02020603050405020304" pitchFamily="18" charset="0"/>
                                    <a:cs typeface="Times New Roman" panose="02020603050405020304" pitchFamily="18" charset="0"/>
                                  </a:rPr>
                                  <m:t>π</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55556" r="-2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55556" r="-1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55556" r="-101108"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501667" t="-55556" r="-1389" b="-166667"/>
                          </a:stretch>
                        </a:blipFill>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93056" t="-190604" r="-4100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190604" r="-2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190604" r="-1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190604" r="-101108" b="-1342"/>
                          </a:stretch>
                        </a:blipFill>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Fallback>
      </mc:AlternateContent>
      <mc:AlternateContent xmlns:mc="http://schemas.openxmlformats.org/markup-compatibility/2006" xmlns:a14="http://schemas.microsoft.com/office/drawing/2010/main">
        <mc:Choice Requires="a14">
          <p:sp>
            <p:nvSpPr>
              <p:cNvPr id="16" name="Rectangle 15"/>
              <p:cNvSpPr/>
              <p:nvPr/>
            </p:nvSpPr>
            <p:spPr>
              <a:xfrm>
                <a:off x="1447800" y="986091"/>
                <a:ext cx="15392400" cy="290848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200" i="1"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Dưới đây là bảng tương ứng giữa số đo bằng độ và số đo bằng rađian của các góc đặc biệt trong phạm vi từ </a:t>
                </a:r>
                <a14:m>
                  <m:oMath xmlns:m="http://schemas.openxmlformats.org/officeDocument/2006/math">
                    <m:r>
                      <a:rPr lang="en-US" sz="40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đến </a:t>
                </a:r>
                <a14:m>
                  <m:oMath xmlns:m="http://schemas.openxmlformats.org/officeDocument/2006/math">
                    <m:r>
                      <a:rPr lang="en-US" sz="40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18</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47800" y="986091"/>
                <a:ext cx="15392400" cy="2908489"/>
              </a:xfrm>
              <a:prstGeom prst="rect">
                <a:avLst/>
              </a:prstGeom>
              <a:blipFill>
                <a:blip r:embed="rId4"/>
                <a:stretch>
                  <a:fillRect l="-1426" r="-1386" b="-419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16002000" y="800100"/>
            <a:ext cx="1336588" cy="1027271"/>
          </a:xfrm>
          <a:prstGeom prst="rect">
            <a:avLst/>
          </a:prstGeom>
        </p:spPr>
      </p:pic>
      <p:pic>
        <p:nvPicPr>
          <p:cNvPr id="18" name="Picture 17"/>
          <p:cNvPicPr>
            <a:picLocks noChangeAspect="1"/>
          </p:cNvPicPr>
          <p:nvPr/>
        </p:nvPicPr>
        <p:blipFill>
          <a:blip r:embed="rId6"/>
          <a:stretch>
            <a:fillRect/>
          </a:stretch>
        </p:blipFill>
        <p:spPr>
          <a:xfrm>
            <a:off x="15274317" y="7734723"/>
            <a:ext cx="1565883" cy="2228427"/>
          </a:xfrm>
          <a:prstGeom prst="rect">
            <a:avLst/>
          </a:prstGeom>
        </p:spPr>
      </p:pic>
      <p:pic>
        <p:nvPicPr>
          <p:cNvPr id="19" name="Picture 18"/>
          <p:cNvPicPr>
            <a:picLocks noChangeAspect="1"/>
          </p:cNvPicPr>
          <p:nvPr/>
        </p:nvPicPr>
        <p:blipFill>
          <a:blip r:embed="rId7">
            <a:duotone>
              <a:prstClr val="black"/>
              <a:schemeClr val="accent5">
                <a:tint val="45000"/>
                <a:satMod val="400000"/>
              </a:schemeClr>
            </a:duotone>
          </a:blip>
          <a:stretch>
            <a:fillRect/>
          </a:stretch>
        </p:blipFill>
        <p:spPr>
          <a:xfrm rot="10800000" flipV="1">
            <a:off x="1676400" y="5873058"/>
            <a:ext cx="1163369" cy="1217732"/>
          </a:xfrm>
          <a:prstGeom prst="rect">
            <a:avLst/>
          </a:prstGeom>
        </p:spPr>
      </p:pic>
    </p:spTree>
    <p:extLst>
      <p:ext uri="{BB962C8B-B14F-4D97-AF65-F5344CB8AC3E}">
        <p14:creationId xmlns:p14="http://schemas.microsoft.com/office/powerpoint/2010/main" val="424012068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anim calcmode="lin" valueType="num">
                                      <p:cBhvr>
                                        <p:cTn id="16"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6">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3868"/>
            <a:ext cx="18288000" cy="10287000"/>
          </a:xfrm>
          <a:prstGeom prst="rect">
            <a:avLst/>
          </a:prstGeom>
        </p:spPr>
      </p:pic>
      <p:sp>
        <p:nvSpPr>
          <p:cNvPr id="17" name="Rectangle 16"/>
          <p:cNvSpPr/>
          <p:nvPr/>
        </p:nvSpPr>
        <p:spPr>
          <a:xfrm>
            <a:off x="6089912" y="723900"/>
            <a:ext cx="6162676"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Độ dài cung tròn</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smtClean="0">
                    <a:solidFill>
                      <a:srgbClr val="000000"/>
                    </a:solidFill>
                    <a:latin typeface="Arial" panose="020B0604020202020204" pitchFamily="34" charset="0"/>
                    <a:cs typeface="Arial" panose="020B0604020202020204" pitchFamily="34" charset="0"/>
                  </a:rPr>
                  <a:t>a</a:t>
                </a:r>
                <a:r>
                  <a:rPr lang="vi-VN" sz="3800">
                    <a:solidFill>
                      <a:srgbClr val="000000"/>
                    </a:solidFill>
                    <a:latin typeface="Arial" panose="020B0604020202020204" pitchFamily="34" charset="0"/>
                    <a:cs typeface="Arial" panose="020B0604020202020204" pitchFamily="34" charset="0"/>
                  </a:rPr>
                  <a:t>)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a:t>
                </a:r>
                <a:r>
                  <a:rPr lang="vi-VN" sz="3800" smtClean="0">
                    <a:solidFill>
                      <a:srgbClr val="000000"/>
                    </a:solidFill>
                    <a:latin typeface="Arial" panose="020B0604020202020204" pitchFamily="34" charset="0"/>
                    <a:cs typeface="Arial" panose="020B0604020202020204" pitchFamily="34" charset="0"/>
                  </a:rPr>
                  <a:t>nhiêu</a:t>
                </a:r>
                <a:r>
                  <a:rPr lang="en-US"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342915" y="191589"/>
            <a:ext cx="1384263" cy="2076394"/>
          </a:xfrm>
          <a:prstGeom prst="rect">
            <a:avLst/>
          </a:prstGeom>
        </p:spPr>
      </p:pic>
      <p:pic>
        <p:nvPicPr>
          <p:cNvPr id="28" name="Picture 27"/>
          <p:cNvPicPr>
            <a:picLocks noChangeAspect="1"/>
          </p:cNvPicPr>
          <p:nvPr/>
        </p:nvPicPr>
        <p:blipFill>
          <a:blip r:embed="rId7"/>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a:t>
                </a:r>
                <a:r>
                  <a:rPr lang="en-US" sz="40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Một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14" grpId="0" animBg="1"/>
      <p:bldP spid="6"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4841" y="5011412"/>
            <a:ext cx="1898317" cy="102213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539240" y="1379085"/>
            <a:ext cx="5531823" cy="1066800"/>
            <a:chOff x="304800" y="190500"/>
            <a:chExt cx="4987853"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28698" y="190500"/>
              <a:ext cx="4863955"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 </a:t>
              </a:r>
              <a:r>
                <a:rPr kumimoji="0" lang="nl-NL" sz="43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296103" y="6616797"/>
            <a:ext cx="15003609" cy="9622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300" smtClean="0">
                <a:solidFill>
                  <a:prstClr val="black"/>
                </a:solidFill>
                <a:latin typeface="Arial" panose="020B0604020202020204" pitchFamily="34" charset="0"/>
                <a:cs typeface="Arial" panose="020B0604020202020204" pitchFamily="34" charset="0"/>
              </a:rPr>
              <a:t>Độ dài của cung tròn đó là:</a:t>
            </a: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6350078" y="961533"/>
            <a:ext cx="1286367" cy="1286367"/>
          </a:xfrm>
          <a:prstGeom prst="rect">
            <a:avLst/>
          </a:prstGeom>
        </p:spPr>
      </p:pic>
      <p:grpSp>
        <p:nvGrpSpPr>
          <p:cNvPr id="6" name="Group 5"/>
          <p:cNvGrpSpPr/>
          <p:nvPr/>
        </p:nvGrpSpPr>
        <p:grpSpPr>
          <a:xfrm>
            <a:off x="1477717" y="2737508"/>
            <a:ext cx="15819683" cy="2329792"/>
            <a:chOff x="1172917" y="2095500"/>
            <a:chExt cx="15819683" cy="2329792"/>
          </a:xfrm>
        </p:grpSpPr>
        <p:sp>
          <p:nvSpPr>
            <p:cNvPr id="19" name="TextBox 18"/>
            <p:cNvSpPr txBox="1"/>
            <p:nvPr/>
          </p:nvSpPr>
          <p:spPr>
            <a:xfrm>
              <a:off x="1172917" y="2095500"/>
              <a:ext cx="15819683" cy="21087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đường</a:t>
              </a:r>
              <a:r>
                <a:rPr kumimoji="0" lang="en-US" sz="43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tròn bán kính 2 cm. Tính độ dài cung tròn có số đo                   </a:t>
              </a: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4300">
                  <a:solidFill>
                    <a:prstClr val="black"/>
                  </a:solidFill>
                  <a:latin typeface="Arial" panose="020B0604020202020204" pitchFamily="34" charset="0"/>
                  <a:cs typeface="Arial" panose="020B0604020202020204" pitchFamily="34" charset="0"/>
                </a:rPr>
                <a:t> </a:t>
              </a:r>
              <a:r>
                <a:rPr lang="en-US" sz="4300" smtClean="0">
                  <a:solidFill>
                    <a:prstClr val="black"/>
                  </a:solidFill>
                  <a:latin typeface="Arial" panose="020B0604020202020204" pitchFamily="34" charset="0"/>
                  <a:cs typeface="Arial" panose="020B0604020202020204" pitchFamily="34" charset="0"/>
                </a:rPr>
                <a:t>     </a:t>
              </a:r>
              <a:r>
                <a:rPr kumimoji="0" lang="en-US" sz="43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của đường tròn đó.</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219200" y="3182131"/>
                  <a:ext cx="797334" cy="1243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4300" i="1" smtClean="0">
                                <a:latin typeface="Cambria Math" panose="02040503050406030204" pitchFamily="18" charset="0"/>
                              </a:rPr>
                            </m:ctrlPr>
                          </m:fPr>
                          <m:num>
                            <m:r>
                              <a:rPr lang="en-US" sz="4300" b="0" i="1" smtClean="0">
                                <a:latin typeface="Cambria Math" panose="02040503050406030204" pitchFamily="18" charset="0"/>
                              </a:rPr>
                              <m:t>2</m:t>
                            </m:r>
                            <m:r>
                              <a:rPr lang="el-GR" sz="4300" i="1" smtClean="0">
                                <a:latin typeface="Cambria Math" panose="02040503050406030204" pitchFamily="18" charset="0"/>
                              </a:rPr>
                              <m:t>𝜋</m:t>
                            </m:r>
                          </m:num>
                          <m:den>
                            <m:r>
                              <a:rPr lang="en-US" sz="4300" b="0" i="1" smtClean="0">
                                <a:latin typeface="Cambria Math" panose="02040503050406030204" pitchFamily="18" charset="0"/>
                              </a:rPr>
                              <m:t>3</m:t>
                            </m:r>
                          </m:den>
                        </m:f>
                      </m:oMath>
                    </m:oMathPara>
                  </a14:m>
                  <a:endParaRPr lang="en-US" sz="43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3182131"/>
                  <a:ext cx="797334" cy="1243161"/>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6810217" y="7818838"/>
                <a:ext cx="6577442" cy="133549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300" b="0" i="1" smtClean="0">
                          <a:solidFill>
                            <a:prstClr val="black"/>
                          </a:solidFill>
                          <a:latin typeface="Cambria Math" panose="02040503050406030204" pitchFamily="18" charset="0"/>
                        </a:rPr>
                        <m:t>𝑙</m:t>
                      </m:r>
                      <m:r>
                        <a:rPr lang="en-US" sz="4300" b="0" i="1" smtClean="0">
                          <a:solidFill>
                            <a:prstClr val="black"/>
                          </a:solidFill>
                          <a:latin typeface="Cambria Math" panose="02040503050406030204" pitchFamily="18" charset="0"/>
                        </a:rPr>
                        <m:t>=</m:t>
                      </m:r>
                      <m:r>
                        <a:rPr lang="en-US" sz="4300" b="0" i="1" smtClean="0">
                          <a:solidFill>
                            <a:prstClr val="black"/>
                          </a:solidFill>
                          <a:latin typeface="Cambria Math" panose="02040503050406030204" pitchFamily="18" charset="0"/>
                        </a:rPr>
                        <m:t>𝑅</m:t>
                      </m:r>
                      <m:r>
                        <a:rPr lang="en-US" sz="4300" b="0" i="1" smtClean="0">
                          <a:solidFill>
                            <a:prstClr val="black"/>
                          </a:solidFill>
                          <a:latin typeface="Cambria Math" panose="02040503050406030204" pitchFamily="18" charset="0"/>
                          <a:ea typeface="Cambria Math" panose="02040503050406030204" pitchFamily="18" charset="0"/>
                        </a:rPr>
                        <m:t>𝛼</m:t>
                      </m:r>
                      <m:r>
                        <a:rPr lang="en-US" sz="4300" b="0" i="1" smtClean="0">
                          <a:solidFill>
                            <a:prstClr val="black"/>
                          </a:solidFill>
                          <a:latin typeface="Cambria Math" panose="02040503050406030204" pitchFamily="18" charset="0"/>
                          <a:ea typeface="Cambria Math" panose="02040503050406030204" pitchFamily="18" charset="0"/>
                        </a:rPr>
                        <m:t>=2.</m:t>
                      </m:r>
                      <m:f>
                        <m:fPr>
                          <m:ctrlPr>
                            <a:rPr lang="el-GR" sz="4300" i="1">
                              <a:solidFill>
                                <a:prstClr val="black"/>
                              </a:solidFill>
                              <a:latin typeface="Cambria Math" panose="02040503050406030204" pitchFamily="18" charset="0"/>
                            </a:rPr>
                          </m:ctrlPr>
                        </m:fPr>
                        <m:num>
                          <m:r>
                            <a:rPr lang="en-US" sz="4300" i="1">
                              <a:solidFill>
                                <a:prstClr val="black"/>
                              </a:solidFill>
                              <a:latin typeface="Cambria Math" panose="02040503050406030204" pitchFamily="18" charset="0"/>
                            </a:rPr>
                            <m:t>2</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m:t>
                      </m:r>
                      <m:f>
                        <m:fPr>
                          <m:ctrlPr>
                            <a:rPr lang="el-GR" sz="4300" i="1">
                              <a:solidFill>
                                <a:prstClr val="black"/>
                              </a:solidFill>
                              <a:latin typeface="Cambria Math" panose="02040503050406030204" pitchFamily="18" charset="0"/>
                            </a:rPr>
                          </m:ctrlPr>
                        </m:fPr>
                        <m:num>
                          <m:r>
                            <a:rPr lang="en-US" sz="4300" b="0" i="1" smtClean="0">
                              <a:solidFill>
                                <a:prstClr val="black"/>
                              </a:solidFill>
                              <a:latin typeface="Cambria Math" panose="02040503050406030204" pitchFamily="18" charset="0"/>
                            </a:rPr>
                            <m:t>4</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 (</m:t>
                      </m:r>
                      <m:r>
                        <a:rPr lang="en-US" sz="4300" b="0" i="1" smtClean="0">
                          <a:solidFill>
                            <a:prstClr val="black"/>
                          </a:solidFill>
                          <a:latin typeface="Cambria Math" panose="02040503050406030204" pitchFamily="18" charset="0"/>
                        </a:rPr>
                        <m:t>𝑐𝑚</m:t>
                      </m:r>
                      <m:r>
                        <a:rPr lang="en-US" sz="4300" b="0" i="1" smtClean="0">
                          <a:solidFill>
                            <a:prstClr val="black"/>
                          </a:solidFill>
                          <a:latin typeface="Cambria Math" panose="02040503050406030204" pitchFamily="18" charset="0"/>
                        </a:rPr>
                        <m:t>)</m:t>
                      </m:r>
                    </m:oMath>
                  </m:oMathPara>
                </a14:m>
                <a:endParaRPr lang="en-US" sz="43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10217" y="7818838"/>
                <a:ext cx="6577442" cy="1335494"/>
              </a:xfrm>
              <a:prstGeom prst="rect">
                <a:avLst/>
              </a:prstGeom>
              <a:blipFill>
                <a:blip r:embed="rId6"/>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rot="5695983">
            <a:off x="15181397" y="8223870"/>
            <a:ext cx="2920237" cy="957155"/>
          </a:xfrm>
          <a:prstGeom prst="rect">
            <a:avLst/>
          </a:prstGeom>
        </p:spPr>
      </p:pic>
    </p:spTree>
    <p:extLst>
      <p:ext uri="{BB962C8B-B14F-4D97-AF65-F5344CB8AC3E}">
        <p14:creationId xmlns:p14="http://schemas.microsoft.com/office/powerpoint/2010/main" val="295572706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Giải bài toán ở </a:t>
            </a:r>
            <a:r>
              <a:rPr lang="en-US" sz="4000" i="1" smtClean="0">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smtClean="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=6 400+400=6 800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smtClean="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=6 800.</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≈5340,708≈5341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 calcmode="lin" valueType="num">
                                      <p:cBhvr>
                                        <p:cTn id="33"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5">
                                            <p:txEl>
                                              <p:pRg st="2" end="2"/>
                                            </p:txEl>
                                          </p:spTgt>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6"/>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smtClean="0">
                    <a:solidFill>
                      <a:srgbClr val="000000"/>
                    </a:solidFill>
                  </a:rPr>
                  <a:t>Trong mặt phẳng tọa độ vẽ đường tròn tâm </a:t>
                </a:r>
                <a:r>
                  <a:rPr lang="vi-VN" sz="3800" i="1" smtClean="0">
                    <a:solidFill>
                      <a:srgbClr val="000000"/>
                    </a:solidFill>
                  </a:rPr>
                  <a:t>O </a:t>
                </a:r>
                <a:r>
                  <a:rPr lang="vi-VN" sz="3800" smtClean="0">
                    <a:solidFill>
                      <a:srgbClr val="000000"/>
                    </a:solidFill>
                  </a:rPr>
                  <a:t>bán kính </a:t>
                </a:r>
                <a:r>
                  <a:rPr lang="vi-VN" sz="3800" i="1" smtClean="0">
                    <a:solidFill>
                      <a:srgbClr val="000000"/>
                    </a:solidFill>
                  </a:rPr>
                  <a:t>R = 1.</a:t>
                </a:r>
                <a:r>
                  <a:rPr lang="vi-VN" sz="3800" smtClean="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smtClean="0">
                    <a:solidFill>
                      <a:srgbClr val="000000"/>
                    </a:solidFill>
                  </a:rPr>
                  <a:t>a) </a:t>
                </a:r>
                <a:r>
                  <a:rPr lang="vi-VN" sz="3800" smtClean="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smtClean="0">
                  <a:solidFill>
                    <a:srgbClr val="000000"/>
                  </a:solidFill>
                </a:endParaRPr>
              </a:p>
              <a:p>
                <a:pPr algn="just">
                  <a:lnSpc>
                    <a:spcPct val="150000"/>
                  </a:lnSpc>
                </a:pPr>
                <a:r>
                  <a:rPr lang="vi-VN" sz="3800" smtClean="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smtClean="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a:t>
                </a:r>
                <a:r>
                  <a:rPr lang="en-US" sz="4000" smtClean="0">
                    <a:effectLst/>
                    <a:latin typeface="Arial" panose="020B0604020202020204" pitchFamily="34" charset="0"/>
                    <a:ea typeface="Times New Roman" panose="02020603050405020304" pitchFamily="18" charset="0"/>
                    <a:cs typeface="Arial" panose="020B0604020202020204" pitchFamily="34" charset="0"/>
                  </a:rPr>
                  <a:t>vẽ:</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3866" flipH="1">
            <a:off x="14951381" y="651709"/>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2">
              <a:extLst>
                <a:ext uri="{96DAC541-7B7A-43D3-8B79-37D633B846F1}">
                  <asvg:svgBlip xmlns:asvg="http://schemas.microsoft.com/office/drawing/2016/SVG/main" xmlns="" r:embed="rId14"/>
                </a:ext>
              </a:extLst>
            </a:blip>
            <a:stretch>
              <a:fillRect/>
            </a:stretch>
          </a:blipFill>
        </p:spPr>
      </p:sp>
      <p:grpSp>
        <p:nvGrpSpPr>
          <p:cNvPr id="14" name="Group 13"/>
          <p:cNvGrpSpPr/>
          <p:nvPr/>
        </p:nvGrpSpPr>
        <p:grpSpPr>
          <a:xfrm>
            <a:off x="6449234" y="5715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5: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762000" y="4582864"/>
                <a:ext cx="10635043" cy="5422446"/>
              </a:xfrm>
              <a:prstGeom prst="rect">
                <a:avLst/>
              </a:prstGeom>
            </p:spPr>
            <p:txBody>
              <a:bodyPr wrap="square">
                <a:spAutoFit/>
              </a:bodyPr>
              <a:lstStyle/>
              <a:p>
                <a:pPr lvl="0" algn="just">
                  <a:lnSpc>
                    <a:spcPct val="150000"/>
                  </a:lnSpc>
                  <a:defRPr/>
                </a:pPr>
                <a:r>
                  <a:rPr lang="en-US" sz="3600" noProof="0" smtClean="0">
                    <a:solidFill>
                      <a:prstClr val="black"/>
                    </a:solidFill>
                    <a:latin typeface="Arial" panose="020B0604020202020204" pitchFamily="34" charset="0"/>
                    <a:cs typeface="Arial" panose="020B0604020202020204" pitchFamily="34" charset="0"/>
                  </a:rPr>
                  <a:t>Điểm M trên đường tròn lượng giác biểu diễn góc lượng giác có số đo bằng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13</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4</m:t>
                        </m:r>
                      </m:den>
                    </m:f>
                  </m:oMath>
                </a14:m>
                <a:r>
                  <a:rPr lang="en-US" sz="3600" noProof="0" smtClean="0">
                    <a:solidFill>
                      <a:prstClr val="black"/>
                    </a:solidFill>
                    <a:latin typeface="Arial" panose="020B0604020202020204" pitchFamily="34" charset="0"/>
                    <a:cs typeface="Arial" panose="020B0604020202020204" pitchFamily="34" charset="0"/>
                  </a:rPr>
                  <a:t> được xác định trong hình.</a:t>
                </a:r>
              </a:p>
              <a:p>
                <a:pPr algn="just">
                  <a:lnSpc>
                    <a:spcPct val="150000"/>
                  </a:lnSpc>
                  <a:defRPr/>
                </a:pPr>
                <a:r>
                  <a:rPr lang="en-US" sz="3600" noProof="0" smtClean="0">
                    <a:solidFill>
                      <a:prstClr val="black"/>
                    </a:solidFill>
                    <a:latin typeface="Arial" panose="020B0604020202020204" pitchFamily="34" charset="0"/>
                    <a:cs typeface="Arial" panose="020B0604020202020204" pitchFamily="34" charset="0"/>
                  </a:rPr>
                  <a:t>Điểm N </a:t>
                </a:r>
                <a:r>
                  <a:rPr lang="en-US" sz="3600">
                    <a:solidFill>
                      <a:prstClr val="black"/>
                    </a:solidFill>
                    <a:latin typeface="Arial" panose="020B0604020202020204" pitchFamily="34" charset="0"/>
                    <a:cs typeface="Arial" panose="020B0604020202020204" pitchFamily="34" charset="0"/>
                  </a:rPr>
                  <a:t>trên đường tròn lượng giác biểu diễn góc lượng giác có số đo bằng</a:t>
                </a:r>
                <a:r>
                  <a:rPr lang="en-US" sz="36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−150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prstClr val="black"/>
                    </a:solidFill>
                    <a:latin typeface="Arial" panose="020B0604020202020204" pitchFamily="34" charset="0"/>
                    <a:cs typeface="Arial" panose="020B0604020202020204" pitchFamily="34" charset="0"/>
                  </a:rPr>
                  <a:t> </a:t>
                </a:r>
                <a:r>
                  <a:rPr lang="en-US" sz="3600">
                    <a:solidFill>
                      <a:prstClr val="black"/>
                    </a:solidFill>
                    <a:latin typeface="Arial" panose="020B0604020202020204" pitchFamily="34" charset="0"/>
                    <a:cs typeface="Arial" panose="020B0604020202020204" pitchFamily="34" charset="0"/>
                  </a:rPr>
                  <a:t>được xác định trong hình</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62000" y="4582864"/>
                <a:ext cx="10635043" cy="5422446"/>
              </a:xfrm>
              <a:prstGeom prst="rect">
                <a:avLst/>
              </a:prstGeom>
              <a:blipFill>
                <a:blip r:embed="rId15"/>
                <a:stretch>
                  <a:fillRect l="-1719" r="-1719" b="-1462"/>
                </a:stretch>
              </a:blipFill>
            </p:spPr>
            <p:txBody>
              <a:bodyPr/>
              <a:lstStyle/>
              <a:p>
                <a:r>
                  <a:rPr lang="en-US">
                    <a:noFill/>
                  </a:rPr>
                  <a:t> </a:t>
                </a:r>
              </a:p>
            </p:txBody>
          </p:sp>
        </mc:Fallback>
      </mc:AlternateContent>
      <p:pic>
        <p:nvPicPr>
          <p:cNvPr id="18" name="Picture 17"/>
          <p:cNvPicPr>
            <a:picLocks noChangeAspect="1"/>
          </p:cNvPicPr>
          <p:nvPr/>
        </p:nvPicPr>
        <p:blipFill>
          <a:blip r:embed="rId16"/>
          <a:stretch>
            <a:fillRect/>
          </a:stretch>
        </p:blipFill>
        <p:spPr>
          <a:xfrm rot="9106546">
            <a:off x="203846" y="1890"/>
            <a:ext cx="2075183" cy="202828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794957" y="1714500"/>
                <a:ext cx="16698084" cy="2053639"/>
              </a:xfrm>
              <a:prstGeom prst="rect">
                <a:avLst/>
              </a:prstGeom>
              <a:noFill/>
            </p:spPr>
            <p:txBody>
              <a:bodyPr wrap="square" rtlCol="0">
                <a:spAutoFit/>
              </a:bodyPr>
              <a:lstStyle/>
              <a:p>
                <a:pPr lvl="0">
                  <a:lnSpc>
                    <a:spcPct val="150000"/>
                  </a:lnSpc>
                  <a:defRPr/>
                </a:pPr>
                <a:r>
                  <a:rPr lang="en-US" sz="3700" smtClean="0">
                    <a:solidFill>
                      <a:prstClr val="black"/>
                    </a:solidFill>
                    <a:latin typeface="Arial" panose="020B0604020202020204" pitchFamily="34" charset="0"/>
                    <a:cs typeface="Arial" panose="020B0604020202020204" pitchFamily="34" charset="0"/>
                  </a:rPr>
                  <a:t>Xác định các điểm M và N trên đường tròn lượng giác lần lượt biểu diễn các góc lượng giác có số đo bằng </a:t>
                </a:r>
                <a14:m>
                  <m:oMath xmlns:m="http://schemas.openxmlformats.org/officeDocument/2006/math">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13</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cs typeface="Arial" panose="020B0604020202020204" pitchFamily="34" charset="0"/>
                      </a:rPr>
                      <m:t>;−150</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smtClean="0">
                    <a:solidFill>
                      <a:prstClr val="black"/>
                    </a:solidFill>
                    <a:latin typeface="Arial" panose="020B0604020202020204" pitchFamily="34" charset="0"/>
                    <a:cs typeface="Arial" panose="020B0604020202020204" pitchFamily="34" charset="0"/>
                  </a:rPr>
                  <a:t>.</a:t>
                </a:r>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94957" y="1714500"/>
                <a:ext cx="16698084" cy="2053639"/>
              </a:xfrm>
              <a:prstGeom prst="rect">
                <a:avLst/>
              </a:prstGeom>
              <a:blipFill>
                <a:blip r:embed="rId17"/>
                <a:stretch>
                  <a:fillRect l="-1131" b="-4154"/>
                </a:stretch>
              </a:blipFill>
            </p:spPr>
            <p:txBody>
              <a:bodyPr/>
              <a:lstStyle/>
              <a:p>
                <a:r>
                  <a:rPr lang="en-US">
                    <a:noFill/>
                  </a:rPr>
                  <a:t> </a:t>
                </a:r>
              </a:p>
            </p:txBody>
          </p:sp>
        </mc:Fallback>
      </mc:AlternateContent>
      <p:pic>
        <p:nvPicPr>
          <p:cNvPr id="20" name="Picture 19"/>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028204" y="4597854"/>
            <a:ext cx="5497796" cy="4896474"/>
          </a:xfrm>
          <a:prstGeom prst="rect">
            <a:avLst/>
          </a:prstGeom>
        </p:spPr>
      </p:pic>
      <p:sp>
        <p:nvSpPr>
          <p:cNvPr id="22" name="Rectangle 21"/>
          <p:cNvSpPr/>
          <p:nvPr/>
        </p:nvSpPr>
        <p:spPr>
          <a:xfrm>
            <a:off x="8525079" y="3856792"/>
            <a:ext cx="1237839" cy="677108"/>
          </a:xfrm>
          <a:prstGeom prst="rect">
            <a:avLst/>
          </a:prstGeom>
        </p:spPr>
        <p:txBody>
          <a:bodyPr wrap="none">
            <a:spAutoFit/>
          </a:bodyPr>
          <a:lstStyle/>
          <a:p>
            <a:pPr lvl="0" algn="ctr">
              <a:defRPr/>
            </a:pPr>
            <a:r>
              <a:rPr lang="vi-VN" sz="3800" b="1" u="sng" smtClean="0">
                <a:solidFill>
                  <a:srgbClr val="C00000"/>
                </a:solidFill>
              </a:rPr>
              <a:t>Giải</a:t>
            </a:r>
            <a:r>
              <a:rPr lang="en-US" sz="3800" b="1" u="sng" smtClean="0">
                <a:solidFill>
                  <a:srgbClr val="C00000"/>
                </a:solidFill>
              </a:rPr>
              <a:t>:</a:t>
            </a:r>
            <a:endParaRPr lang="en-US" sz="3800" b="1" u="sng" dirty="0">
              <a:solidFill>
                <a:srgbClr val="C00000"/>
              </a:solidFill>
            </a:endParaRPr>
          </a:p>
        </p:txBody>
      </p:sp>
    </p:spTree>
    <p:extLst>
      <p:ext uri="{BB962C8B-B14F-4D97-AF65-F5344CB8AC3E}">
        <p14:creationId xmlns:p14="http://schemas.microsoft.com/office/powerpoint/2010/main" val="66982563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500"/>
                                        <p:tgtEl>
                                          <p:spTgt spid="1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smtClean="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smtClean="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smtClean="0">
                    <a:solidFill>
                      <a:srgbClr val="000000"/>
                    </a:solidFill>
                    <a:latin typeface="OpenSans"/>
                  </a:rPr>
                  <a:t> </a:t>
                </a:r>
                <a:r>
                  <a:rPr lang="vi-VN" sz="4300" smtClean="0">
                    <a:solidFill>
                      <a:srgbClr val="000000"/>
                    </a:solidFill>
                    <a:latin typeface="OpenSans"/>
                  </a:rPr>
                  <a:t>của </a:t>
                </a:r>
                <a:r>
                  <a:rPr lang="vi-VN" sz="4300">
                    <a:solidFill>
                      <a:srgbClr val="000000"/>
                    </a:solidFill>
                    <a:latin typeface="OpenSans"/>
                  </a:rPr>
                  <a:t>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smtClean="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e>
                    </m:d>
                  </m:oMath>
                </a14:m>
                <a:r>
                  <a:rPr lang="en-US" sz="4300" smtClean="0">
                    <a:solidFill>
                      <a:srgbClr val="000000"/>
                    </a:solidFill>
                    <a:latin typeface="MJXc-TeX-main-R"/>
                  </a:rPr>
                  <a:t> </a:t>
                </a:r>
                <a:r>
                  <a:rPr lang="vi-VN" sz="4300" smtClean="0">
                    <a:solidFill>
                      <a:srgbClr val="000000"/>
                    </a:solidFill>
                    <a:latin typeface="OpenSans"/>
                  </a:rPr>
                  <a:t>đã </a:t>
                </a:r>
                <a:r>
                  <a:rPr lang="vi-VN" sz="4300">
                    <a:solidFill>
                      <a:srgbClr val="000000"/>
                    </a:solidFill>
                    <a:latin typeface="OpenSans"/>
                  </a:rPr>
                  <a:t>học ở lớp </a:t>
                </a:r>
                <a:r>
                  <a:rPr lang="vi-VN" sz="4300" smtClean="0">
                    <a:solidFill>
                      <a:srgbClr val="000000"/>
                    </a:solidFill>
                    <a:latin typeface="OpenSans"/>
                  </a:rPr>
                  <a:t>10</a:t>
                </a:r>
                <a:r>
                  <a:rPr lang="en-US" sz="4300" smtClean="0">
                    <a:solidFill>
                      <a:srgbClr val="000000"/>
                    </a:solidFill>
                    <a:latin typeface="OpenSans"/>
                  </a:rPr>
                  <a:t>.</a:t>
                </a:r>
                <a:endParaRPr kumimoji="0" lang="el-GR" sz="4300" b="0" i="0" u="none" strike="noStrike" kern="1200" cap="none" spc="0" normalizeH="0" baseline="0" noProof="0" smtClean="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smtClean="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a:t>
            </a:r>
            <a:r>
              <a:rPr kumimoji="0" lang="en-US" sz="3600" b="0" i="0" u="none" strike="noStrike" kern="1200" cap="none" spc="0" normalizeH="0" baseline="-2500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a:t>
            </a:r>
            <a:r>
              <a:rPr kumimoji="0" lang="en-US" sz="3600" b="0" i="0" u="none" strike="noStrike" kern="1200" cap="none" spc="0" normalizeH="0" baseline="-2500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a:t>
            </a:r>
            <a:r>
              <a:rPr lang="vi-VN" sz="4500" b="1" smtClean="0">
                <a:solidFill>
                  <a:prstClr val="black"/>
                </a:solidFill>
                <a:ea typeface="Times New Roman" panose="02020603050405020304" pitchFamily="18" charset="0"/>
              </a:rPr>
              <a:t>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2</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3</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4</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56" name="Picture 55"/>
          <p:cNvPicPr>
            <a:picLocks noChangeAspect="1"/>
          </p:cNvPicPr>
          <p:nvPr/>
        </p:nvPicPr>
        <p:blipFill>
          <a:blip r:embed="rId16"/>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Hoành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smtClean="0">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kí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smtClean="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smtClean="0">
                <a:solidFill>
                  <a:prstClr val="black"/>
                </a:solidFill>
                <a:ea typeface="Times New Roman" panose="02020603050405020304" pitchFamily="18" charset="0"/>
                <a:cs typeface="Arial" panose="020B0604020202020204" pitchFamily="34" charset="0"/>
              </a:rPr>
              <a:t>Dấu </a:t>
            </a:r>
            <a:r>
              <a:rPr lang="vi-VN" sz="4000">
                <a:solidFill>
                  <a:prstClr val="black"/>
                </a:solidFill>
                <a:ea typeface="Times New Roman" panose="02020603050405020304" pitchFamily="18" charset="0"/>
                <a:cs typeface="Arial" panose="020B0604020202020204" pitchFamily="34" charset="0"/>
              </a:rPr>
              <a:t>của các giá trị lượng giác của một góc lượng giác phụ thuộc vào vị trí điểm biểu diễn M trên đường tròn lượng giác</a:t>
            </a:r>
            <a:r>
              <a:rPr lang="vi-VN" sz="4000" smtClean="0">
                <a:solidFill>
                  <a:prstClr val="black"/>
                </a:solidFill>
                <a:ea typeface="Times New Roman" panose="02020603050405020304" pitchFamily="18" charset="0"/>
                <a:cs typeface="Arial" panose="020B0604020202020204" pitchFamily="34" charset="0"/>
              </a:rPr>
              <a:t>.</a:t>
            </a:r>
            <a:endParaRPr lang="en-US" sz="4000" smtClean="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81768" y="5102839"/>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126473" y="952500"/>
            <a:ext cx="5836623" cy="1084912"/>
            <a:chOff x="236093" y="190500"/>
            <a:chExt cx="5262681" cy="1084912"/>
          </a:xfrm>
        </p:grpSpPr>
        <p:sp>
          <p:nvSpPr>
            <p:cNvPr id="13" name="Rectangle 12"/>
            <p:cNvSpPr/>
            <p:nvPr/>
          </p:nvSpPr>
          <p:spPr>
            <a:xfrm>
              <a:off x="236093" y="190500"/>
              <a:ext cx="5262681"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72322" y="190500"/>
              <a:ext cx="4976706"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6: </a:t>
              </a:r>
              <a:r>
                <a:rPr kumimoji="0" lang="nl-NL" sz="43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tr12)</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1070365" y="6243692"/>
                <a:ext cx="9202999" cy="3014608"/>
              </a:xfrm>
              <a:prstGeom prst="rect">
                <a:avLst/>
              </a:prstGeom>
            </p:spPr>
            <p:txBody>
              <a:bodyPr wrap="square">
                <a:spAutoFit/>
              </a:bodyPr>
              <a:lstStyle/>
              <a:p>
                <a:pPr lvl="0" algn="just">
                  <a:lnSpc>
                    <a:spcPct val="150000"/>
                  </a:lnSpc>
                  <a:defRPr/>
                </a:pPr>
                <a:r>
                  <a:rPr lang="en-US" sz="3800" smtClean="0">
                    <a:solidFill>
                      <a:prstClr val="black"/>
                    </a:solidFill>
                    <a:latin typeface="Arial" panose="020B0604020202020204" pitchFamily="34" charset="0"/>
                    <a:cs typeface="Arial" panose="020B0604020202020204" pitchFamily="34" charset="0"/>
                  </a:rPr>
                  <a:t>a) Điểm </a:t>
                </a:r>
                <a:r>
                  <a:rPr lang="en-US" sz="3800">
                    <a:solidFill>
                      <a:prstClr val="black"/>
                    </a:solidFill>
                    <a:latin typeface="Arial" panose="020B0604020202020204" pitchFamily="34" charset="0"/>
                    <a:cs typeface="Arial" panose="020B0604020202020204" pitchFamily="34" charset="0"/>
                  </a:rPr>
                  <a:t>M trên đường tròn lượng giác biểu diễn góc lượng giác </a:t>
                </a:r>
                <a:r>
                  <a:rPr lang="en-US" sz="3800" smtClean="0">
                    <a:solidFill>
                      <a:prstClr val="black"/>
                    </a:solidFill>
                    <a:latin typeface="Arial" panose="020B0604020202020204" pitchFamily="34" charset="0"/>
                    <a:cs typeface="Arial" panose="020B0604020202020204" pitchFamily="34" charset="0"/>
                  </a:rPr>
                  <a:t>có số đo là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được</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xác định trong hình</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0365" y="6243692"/>
                <a:ext cx="9202999" cy="3014608"/>
              </a:xfrm>
              <a:prstGeom prst="rect">
                <a:avLst/>
              </a:prstGeom>
              <a:blipFill>
                <a:blip r:embed="rId3"/>
                <a:stretch>
                  <a:fillRect l="-2187" r="-2187" b="-3636"/>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94075">
            <a:off x="16365468" y="4307839"/>
            <a:ext cx="1756822" cy="1717120"/>
          </a:xfrm>
          <a:prstGeom prst="rect">
            <a:avLst/>
          </a:prstGeom>
        </p:spPr>
      </p:pic>
      <p:pic>
        <p:nvPicPr>
          <p:cNvPr id="5" name="Picture 4"/>
          <p:cNvPicPr>
            <a:picLocks noChangeAspect="1"/>
          </p:cNvPicPr>
          <p:nvPr/>
        </p:nvPicPr>
        <p:blipFill>
          <a:blip r:embed="rId5"/>
          <a:stretch>
            <a:fillRect/>
          </a:stretch>
        </p:blipFill>
        <p:spPr>
          <a:xfrm>
            <a:off x="16441488" y="299164"/>
            <a:ext cx="1286367" cy="1286367"/>
          </a:xfrm>
          <a:prstGeom prst="rect">
            <a:avLst/>
          </a:prstGeom>
        </p:spPr>
      </p:pic>
      <p:sp>
        <p:nvSpPr>
          <p:cNvPr id="19" name="TextBox 18"/>
          <p:cNvSpPr txBox="1"/>
          <p:nvPr/>
        </p:nvSpPr>
        <p:spPr>
          <a:xfrm>
            <a:off x="1078417" y="2151331"/>
            <a:ext cx="16165462" cy="2723823"/>
          </a:xfrm>
          <a:prstGeom prst="rect">
            <a:avLst/>
          </a:prstGeom>
          <a:noFill/>
        </p:spPr>
        <p:txBody>
          <a:bodyPr wrap="square" rtlCol="0">
            <a:spAutoFit/>
          </a:bodyPr>
          <a:lstStyle/>
          <a:p>
            <a:pPr>
              <a:lnSpc>
                <a:spcPct val="150000"/>
              </a:lnSpc>
              <a:defRPr/>
            </a:pPr>
            <a:r>
              <a:rPr lang="en-US" sz="3800" smtClean="0">
                <a:solidFill>
                  <a:prstClr val="black"/>
                </a:solidFill>
                <a:latin typeface="Arial" panose="020B0604020202020204" pitchFamily="34" charset="0"/>
                <a:cs typeface="Arial" panose="020B0604020202020204" pitchFamily="34" charset="0"/>
              </a:rPr>
              <a:t>a) Xác định điểm M trên đường tròn lượng giác biểu diễn góc lượng giác đã cho.</a:t>
            </a:r>
          </a:p>
          <a:p>
            <a:pPr>
              <a:lnSpc>
                <a:spcPct val="150000"/>
              </a:lnSpc>
              <a:defRPr/>
            </a:pPr>
            <a:r>
              <a:rPr lang="en-US" sz="3800" smtClean="0">
                <a:solidFill>
                  <a:prstClr val="black"/>
                </a:solidFill>
                <a:latin typeface="Arial" panose="020B0604020202020204" pitchFamily="34" charset="0"/>
                <a:cs typeface="Arial" panose="020B0604020202020204" pitchFamily="34" charset="0"/>
              </a:rPr>
              <a:t>b) Tính các giá trị lượng giác của góc lượng giác đã cho.</a:t>
            </a:r>
          </a:p>
        </p:txBody>
      </p:sp>
      <mc:AlternateContent xmlns:mc="http://schemas.openxmlformats.org/markup-compatibility/2006" xmlns:a14="http://schemas.microsoft.com/office/drawing/2010/main">
        <mc:Choice Requires="a14">
          <p:sp>
            <p:nvSpPr>
              <p:cNvPr id="3" name="Rectangle 2"/>
              <p:cNvSpPr/>
              <p:nvPr/>
            </p:nvSpPr>
            <p:spPr>
              <a:xfrm>
                <a:off x="7039296" y="876300"/>
                <a:ext cx="8656729" cy="1260281"/>
              </a:xfrm>
              <a:prstGeom prst="rect">
                <a:avLst/>
              </a:prstGeom>
            </p:spPr>
            <p:txBody>
              <a:bodyPr wrap="none">
                <a:spAutoFit/>
              </a:bodyPr>
              <a:lstStyle/>
              <a:p>
                <a:pPr lvl="0">
                  <a:lnSpc>
                    <a:spcPct val="150000"/>
                  </a:lnSpc>
                  <a:spcBef>
                    <a:spcPts val="600"/>
                  </a:spcBef>
                  <a:spcAft>
                    <a:spcPts val="600"/>
                  </a:spcAft>
                  <a:defRPr/>
                </a:pPr>
                <a:r>
                  <a:rPr lang="en-US" sz="3800">
                    <a:solidFill>
                      <a:prstClr val="black"/>
                    </a:solidFill>
                    <a:latin typeface="Arial" panose="020B0604020202020204" pitchFamily="34" charset="0"/>
                    <a:cs typeface="Arial" panose="020B0604020202020204" pitchFamily="34" charset="0"/>
                  </a:rPr>
                  <a:t>Cho góc lượng giác có số đo bằng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a:rPr lang="en-US" sz="3800">
                        <a:solidFill>
                          <a:prstClr val="black"/>
                        </a:solidFill>
                        <a:latin typeface="Cambria Math" panose="020405030504060302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39296" y="876300"/>
                <a:ext cx="8656729" cy="1260281"/>
              </a:xfrm>
              <a:prstGeom prst="rect">
                <a:avLst/>
              </a:prstGeom>
              <a:blipFill>
                <a:blip r:embed="rId6"/>
                <a:stretch>
                  <a:fillRect l="-2324" b="-485"/>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703280" y="5457641"/>
            <a:ext cx="5362653" cy="4638859"/>
          </a:xfrm>
          <a:prstGeom prst="rect">
            <a:avLst/>
          </a:prstGeom>
        </p:spPr>
      </p:pic>
      <p:pic>
        <p:nvPicPr>
          <p:cNvPr id="20" name="Picture 19"/>
          <p:cNvPicPr>
            <a:picLocks noChangeAspect="1"/>
          </p:cNvPicPr>
          <p:nvPr/>
        </p:nvPicPr>
        <p:blipFill>
          <a:blip r:embed="rId9"/>
          <a:stretch>
            <a:fillRect/>
          </a:stretch>
        </p:blipFill>
        <p:spPr>
          <a:xfrm flipH="1">
            <a:off x="308007" y="9646719"/>
            <a:ext cx="1837226" cy="602181"/>
          </a:xfrm>
          <a:prstGeom prst="rect">
            <a:avLst/>
          </a:prstGeom>
        </p:spPr>
      </p:pic>
    </p:spTree>
    <p:extLst>
      <p:ext uri="{BB962C8B-B14F-4D97-AF65-F5344CB8AC3E}">
        <p14:creationId xmlns:p14="http://schemas.microsoft.com/office/powerpoint/2010/main" val="3124647860"/>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2232" y="1007550"/>
            <a:ext cx="1558759" cy="84835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5931519" y="299165"/>
            <a:ext cx="1796336" cy="1796336"/>
          </a:xfrm>
          <a:prstGeom prst="rect">
            <a:avLst/>
          </a:prstGeom>
        </p:spPr>
      </p:pic>
      <p:pic>
        <p:nvPicPr>
          <p:cNvPr id="9" name="Picture 8"/>
          <p:cNvPicPr>
            <a:picLocks noChangeAspect="1"/>
          </p:cNvPicPr>
          <p:nvPr/>
        </p:nvPicPr>
        <p:blipFill>
          <a:blip r:embed="rId5"/>
          <a:stretch>
            <a:fillRect/>
          </a:stretch>
        </p:blipFill>
        <p:spPr>
          <a:xfrm>
            <a:off x="15853276" y="9452395"/>
            <a:ext cx="2012275" cy="659556"/>
          </a:xfrm>
          <a:prstGeom prst="rect">
            <a:avLst/>
          </a:prstGeom>
        </p:spPr>
      </p:pic>
      <p:sp>
        <p:nvSpPr>
          <p:cNvPr id="8" name="Rectangle 7"/>
          <p:cNvSpPr/>
          <p:nvPr/>
        </p:nvSpPr>
        <p:spPr>
          <a:xfrm>
            <a:off x="2261693" y="2095500"/>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4" name="Rectangle 3"/>
              <p:cNvSpPr/>
              <p:nvPr/>
            </p:nvSpPr>
            <p:spPr>
              <a:xfrm>
                <a:off x="4399612" y="2322630"/>
                <a:ext cx="9144000" cy="7459543"/>
              </a:xfrm>
              <a:prstGeom prst="rect">
                <a:avLst/>
              </a:prstGeom>
            </p:spPr>
            <p:txBody>
              <a:bodyPr>
                <a:spAutoFit/>
              </a:bodyPr>
              <a:lstStyle/>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2</m:t>
                          </m:r>
                        </m:den>
                      </m:f>
                      <m:r>
                        <a:rPr lang="en-US" sz="3800" i="1">
                          <a:solidFill>
                            <a:prstClr val="black"/>
                          </a:solidFill>
                          <a:latin typeface="Cambria Math" panose="02040503050406030204" pitchFamily="18" charset="0"/>
                        </a:rPr>
                        <m:t>;</m:t>
                      </m:r>
                      <m:r>
                        <a:rPr lang="en-US" sz="3800" b="0" i="1" smtClean="0">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num>
                        <m:den>
                          <m:r>
                            <a:rPr lang="en-US" sz="3800" i="1">
                              <a:solidFill>
                                <a:prstClr val="black"/>
                              </a:solidFill>
                              <a:latin typeface="Cambria Math" panose="02040503050406030204" pitchFamily="18" charset="0"/>
                            </a:rPr>
                            <m:t>2</m:t>
                          </m:r>
                        </m:den>
                      </m:f>
                      <m:r>
                        <a:rPr lang="en-US" sz="3800">
                          <a:solidFill>
                            <a:prstClr val="black"/>
                          </a:solidFill>
                          <a:latin typeface="Cambria Math" panose="02040503050406030204" pitchFamily="18" charset="0"/>
                        </a:rPr>
                        <m:t>;</m:t>
                      </m:r>
                    </m:oMath>
                  </m:oMathPara>
                </a14:m>
                <a:endParaRPr lang="en-US" sz="3800">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tan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r>
                        <a:rPr lang="en-US" sz="3800" i="1">
                          <a:solidFill>
                            <a:prstClr val="black"/>
                          </a:solidFill>
                          <a:latin typeface="Cambria Math" panose="02040503050406030204" pitchFamily="18" charset="0"/>
                        </a:rPr>
                        <m:t>;</m:t>
                      </m:r>
                    </m:oMath>
                  </m:oMathPara>
                </a14:m>
                <a:endParaRPr lang="en-US" sz="3800" i="1">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cot</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a:rPr lang="en-US" sz="3800" i="1">
                              <a:solidFill>
                                <a:prstClr val="black"/>
                              </a:solidFill>
                              <a:latin typeface="Cambria Math" panose="02040503050406030204" pitchFamily="18" charset="0"/>
                            </a:rPr>
                            <m:t>𝑠𝑖𝑛</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den>
                      </m:f>
                    </m:oMath>
                  </m:oMathPara>
                </a14:m>
                <a:endParaRPr lang="en-US" sz="3800">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399612" y="2322630"/>
                <a:ext cx="9144000" cy="74595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7634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53285" y="3225775"/>
            <a:ext cx="14124541" cy="6032525"/>
          </a:xfrm>
          <a:prstGeom prst="rect">
            <a:avLst/>
          </a:prstGeom>
        </p:spPr>
      </p:pic>
      <p:pic>
        <p:nvPicPr>
          <p:cNvPr id="16" name="Picture 15"/>
          <p:cNvPicPr>
            <a:picLocks noChangeAspect="1"/>
          </p:cNvPicPr>
          <p:nvPr/>
        </p:nvPicPr>
        <p:blipFill>
          <a:blip r:embed="rId5"/>
          <a:stretch>
            <a:fillRect/>
          </a:stretch>
        </p:blipFill>
        <p:spPr>
          <a:xfrm rot="10800000" flipV="1">
            <a:off x="1371600" y="2997175"/>
            <a:ext cx="1163369" cy="1217732"/>
          </a:xfrm>
          <a:prstGeom prst="rect">
            <a:avLst/>
          </a:prstGeom>
        </p:spPr>
      </p:pic>
      <p:pic>
        <p:nvPicPr>
          <p:cNvPr id="18" name="Picture 17"/>
          <p:cNvPicPr>
            <a:picLocks noChangeAspect="1"/>
          </p:cNvPicPr>
          <p:nvPr/>
        </p:nvPicPr>
        <p:blipFill>
          <a:blip r:embed="rId6"/>
          <a:stretch>
            <a:fillRect/>
          </a:stretch>
        </p:blipFill>
        <p:spPr>
          <a:xfrm>
            <a:off x="16132245" y="7753828"/>
            <a:ext cx="1679783" cy="2342672"/>
          </a:xfrm>
          <a:prstGeom prst="rect">
            <a:avLst/>
          </a:prstGeom>
        </p:spPr>
      </p:pic>
      <p:pic>
        <p:nvPicPr>
          <p:cNvPr id="8" name="Picture 7"/>
          <p:cNvPicPr>
            <a:picLocks noChangeAspect="1"/>
          </p:cNvPicPr>
          <p:nvPr/>
        </p:nvPicPr>
        <p:blipFill>
          <a:blip r:embed="rId7"/>
          <a:stretch>
            <a:fillRect/>
          </a:stretch>
        </p:blipFill>
        <p:spPr>
          <a:xfrm>
            <a:off x="15911320" y="485597"/>
            <a:ext cx="1612598" cy="1397309"/>
          </a:xfrm>
          <a:prstGeom prst="rect">
            <a:avLst/>
          </a:prstGeom>
        </p:spPr>
      </p:pic>
      <p:pic>
        <p:nvPicPr>
          <p:cNvPr id="9" name="Picture 8"/>
          <p:cNvPicPr>
            <a:picLocks noChangeAspect="1"/>
          </p:cNvPicPr>
          <p:nvPr/>
        </p:nvPicPr>
        <p:blipFill>
          <a:blip r:embed="rId8"/>
          <a:stretch>
            <a:fillRect/>
          </a:stretch>
        </p:blipFill>
        <p:spPr>
          <a:xfrm>
            <a:off x="344605" y="8933258"/>
            <a:ext cx="1231598" cy="1067174"/>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219200" y="2413107"/>
            <a:ext cx="5145961" cy="901593"/>
          </a:xfrm>
          <a:prstGeom prst="rect">
            <a:avLst/>
          </a:prstGeom>
        </p:spPr>
        <p:txBody>
          <a:bodyPr wrap="none">
            <a:spAutoFit/>
          </a:bodyPr>
          <a:lstStyle/>
          <a:p>
            <a:pPr lvl="0" algn="just">
              <a:lnSpc>
                <a:spcPct val="150000"/>
              </a:lnSpc>
              <a:spcAft>
                <a:spcPts val="800"/>
              </a:spcAft>
              <a:defRPr/>
            </a:pP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Ví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dụ </a:t>
            </a:r>
            <a:r>
              <a:rPr lang="nl-NL"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7: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nl-NL"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tr13)</a:t>
            </a:r>
            <a:endParaRPr lang="en-US" sz="40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1197963" y="3012454"/>
                <a:ext cx="15499025" cy="2173928"/>
              </a:xfrm>
              <a:prstGeom prst="rect">
                <a:avLst/>
              </a:prstGeom>
              <a:noFill/>
            </p:spPr>
            <p:txBody>
              <a:bodyPr wrap="square" rtlCol="0">
                <a:spAutoFit/>
              </a:bodyPr>
              <a:lstStyle/>
              <a:p>
                <a:pPr algn="just">
                  <a:lnSpc>
                    <a:spcPct val="150000"/>
                  </a:lnSpc>
                </a:pPr>
                <a:r>
                  <a:rPr lang="en-US" sz="3800" smtClean="0">
                    <a:latin typeface="Arial" panose="020B0604020202020204" pitchFamily="34" charset="0"/>
                    <a:cs typeface="Arial" panose="020B0604020202020204" pitchFamily="34" charset="0"/>
                  </a:rPr>
                  <a:t>Sử dụng máy tính cầm tay để tính: </a:t>
                </a:r>
                <a14:m>
                  <m:oMath xmlns:m="http://schemas.openxmlformats.org/officeDocument/2006/math">
                    <m:r>
                      <a:rPr lang="en-US" sz="3800" b="0" i="1" smtClean="0">
                        <a:latin typeface="Cambria Math" panose="02040503050406030204" pitchFamily="18" charset="0"/>
                        <a:cs typeface="Arial" panose="020B0604020202020204" pitchFamily="34" charset="0"/>
                      </a:rPr>
                      <m:t>𝑠𝑖𝑛</m:t>
                    </m:r>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9</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3800" b="0" i="1" smtClean="0">
                                <a:latin typeface="Cambria Math" panose="02040503050406030204" pitchFamily="18" charset="0"/>
                                <a:cs typeface="Arial" panose="020B0604020202020204" pitchFamily="34" charset="0"/>
                              </a:rPr>
                              <m:t>4</m:t>
                            </m:r>
                          </m:den>
                        </m:f>
                      </m:e>
                    </m:d>
                    <m:r>
                      <a:rPr lang="en-US" sz="3800" b="0" i="1" smtClean="0">
                        <a:latin typeface="Cambria Math" panose="02040503050406030204" pitchFamily="18" charset="0"/>
                        <a:cs typeface="Arial" panose="020B0604020202020204" pitchFamily="34" charset="0"/>
                      </a:rPr>
                      <m:t>;</m:t>
                    </m:r>
                    <m:func>
                      <m:funcPr>
                        <m:ctrlPr>
                          <a:rPr lang="en-US" sz="3800" b="0" i="1" smtClean="0">
                            <a:latin typeface="Cambria Math" panose="02040503050406030204" pitchFamily="18" charset="0"/>
                            <a:cs typeface="Arial" panose="020B0604020202020204" pitchFamily="34" charset="0"/>
                          </a:rPr>
                        </m:ctrlPr>
                      </m:funcPr>
                      <m:fName>
                        <m:r>
                          <m:rPr>
                            <m:sty m:val="p"/>
                          </m:rPr>
                          <a:rPr lang="en-US" sz="3800" b="0" i="0" smtClean="0">
                            <a:latin typeface="Cambria Math" panose="02040503050406030204" pitchFamily="18" charset="0"/>
                            <a:cs typeface="Arial" panose="020B0604020202020204" pitchFamily="34" charset="0"/>
                          </a:rPr>
                          <m:t>tan</m:t>
                        </m:r>
                      </m:fName>
                      <m:e>
                        <m:r>
                          <a:rPr lang="en-US" sz="3800" b="0" i="1" smtClean="0">
                            <a:latin typeface="Cambria Math" panose="02040503050406030204" pitchFamily="18" charset="0"/>
                            <a:cs typeface="Arial" panose="020B0604020202020204" pitchFamily="34" charset="0"/>
                          </a:rPr>
                          <m:t>63</m:t>
                        </m:r>
                        <m:r>
                          <a:rPr lang="en-US" sz="38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52</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41</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e>
                    </m:func>
                  </m:oMath>
                </a14:m>
                <a:r>
                  <a:rPr lang="en-US" sz="3800" smtClean="0">
                    <a:latin typeface="Arial" panose="020B0604020202020204" pitchFamily="34" charset="0"/>
                    <a:cs typeface="Arial" panose="020B0604020202020204" pitchFamily="34" charset="0"/>
                  </a:rPr>
                  <a:t> (làm tròn kết quả đến chữ số thập phân thứ tư. </a:t>
                </a:r>
                <a:endParaRPr lang="en-US" sz="3800">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197963" y="3012454"/>
                <a:ext cx="15499025" cy="2173928"/>
              </a:xfrm>
              <a:prstGeom prst="rect">
                <a:avLst/>
              </a:prstGeom>
              <a:blipFill>
                <a:blip r:embed="rId3"/>
                <a:stretch>
                  <a:fillRect l="-1298" r="-1298" b="-10364"/>
                </a:stretch>
              </a:blipFill>
            </p:spPr>
            <p:txBody>
              <a:bodyPr/>
              <a:lstStyle/>
              <a:p>
                <a:r>
                  <a:rPr lang="en-US">
                    <a:noFill/>
                  </a:rPr>
                  <a:t> </a:t>
                </a:r>
              </a:p>
            </p:txBody>
          </p:sp>
        </mc:Fallback>
      </mc:AlternateContent>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012" y="6040772"/>
            <a:ext cx="15105976" cy="3903328"/>
          </a:xfrm>
          <a:prstGeom prst="rect">
            <a:avLst/>
          </a:prstGeom>
        </p:spPr>
      </p:pic>
      <p:sp>
        <p:nvSpPr>
          <p:cNvPr id="23" name="Rectangle 22"/>
          <p:cNvSpPr/>
          <p:nvPr/>
        </p:nvSpPr>
        <p:spPr>
          <a:xfrm>
            <a:off x="8299701" y="5219700"/>
            <a:ext cx="1295547" cy="707886"/>
          </a:xfrm>
          <a:prstGeom prst="rect">
            <a:avLst/>
          </a:prstGeom>
        </p:spPr>
        <p:txBody>
          <a:bodyPr wrap="none">
            <a:spAutoFit/>
          </a:bodyPr>
          <a:lstStyle/>
          <a:p>
            <a:pPr lvl="0" algn="ctr">
              <a:defRPr/>
            </a:pPr>
            <a:r>
              <a:rPr lang="vi-VN" sz="4000" b="1" u="sng" smtClean="0">
                <a:solidFill>
                  <a:srgbClr val="00B050"/>
                </a:solidFill>
              </a:rPr>
              <a:t>Giải</a:t>
            </a:r>
            <a:r>
              <a:rPr lang="en-US" sz="4000" b="1" u="sng" smtClean="0">
                <a:solidFill>
                  <a:srgbClr val="00B050"/>
                </a:solidFill>
              </a:rPr>
              <a:t>:</a:t>
            </a:r>
            <a:endParaRPr lang="en-US" sz="4000" b="1" u="sng" dirty="0">
              <a:solidFill>
                <a:srgbClr val="00B050"/>
              </a:solidFill>
            </a:endParaRPr>
          </a:p>
        </p:txBody>
      </p:sp>
      <p:pic>
        <p:nvPicPr>
          <p:cNvPr id="24" name="Picture 23"/>
          <p:cNvPicPr>
            <a:picLocks noChangeAspect="1"/>
          </p:cNvPicPr>
          <p:nvPr/>
        </p:nvPicPr>
        <p:blipFill>
          <a:blip r:embed="rId5"/>
          <a:stretch>
            <a:fillRect/>
          </a:stretch>
        </p:blipFill>
        <p:spPr>
          <a:xfrm>
            <a:off x="441881" y="5661607"/>
            <a:ext cx="756082" cy="758329"/>
          </a:xfrm>
          <a:prstGeom prst="rect">
            <a:avLst/>
          </a:prstGeom>
        </p:spPr>
      </p:pic>
      <p:pic>
        <p:nvPicPr>
          <p:cNvPr id="25" name="Picture 24"/>
          <p:cNvPicPr>
            <a:picLocks noChangeAspect="1"/>
          </p:cNvPicPr>
          <p:nvPr/>
        </p:nvPicPr>
        <p:blipFill>
          <a:blip r:embed="rId6"/>
          <a:stretch>
            <a:fillRect/>
          </a:stretch>
        </p:blipFill>
        <p:spPr>
          <a:xfrm>
            <a:off x="16199666" y="4915479"/>
            <a:ext cx="1780742" cy="1740499"/>
          </a:xfrm>
          <a:prstGeom prst="rect">
            <a:avLst/>
          </a:prstGeom>
        </p:spPr>
      </p:pic>
    </p:spTree>
    <p:extLst>
      <p:ext uri="{BB962C8B-B14F-4D97-AF65-F5344CB8AC3E}">
        <p14:creationId xmlns:p14="http://schemas.microsoft.com/office/powerpoint/2010/main" val="295066825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6449234" y="6477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8: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7"/>
          <p:cNvPicPr>
            <a:picLocks noChangeAspect="1"/>
          </p:cNvPicPr>
          <p:nvPr/>
        </p:nvPicPr>
        <p:blipFill>
          <a:blip r:embed="rId2"/>
          <a:stretch>
            <a:fillRect/>
          </a:stretch>
        </p:blipFill>
        <p:spPr>
          <a:xfrm rot="9106546">
            <a:off x="203846" y="1890"/>
            <a:ext cx="2075183" cy="2028286"/>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1561185" y="1949236"/>
                <a:ext cx="16698084" cy="1289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a) 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33</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sang ra</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đian;                     b) Đổi </a:t>
                </a:r>
                <a14:m>
                  <m:oMath xmlns:m="http://schemas.openxmlformats.org/officeDocument/2006/math">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𝑟𝑎𝑑</m:t>
                        </m:r>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sang độ</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561185" y="1949236"/>
                <a:ext cx="16698084" cy="1289264"/>
              </a:xfrm>
              <a:prstGeom prst="rect">
                <a:avLst/>
              </a:prstGeom>
              <a:blipFill>
                <a:blip r:embed="rId3"/>
                <a:stretch>
                  <a:fillRect l="-1278" b="-9005"/>
                </a:stretch>
              </a:blipFill>
            </p:spPr>
            <p:txBody>
              <a:bodyPr/>
              <a:lstStyle/>
              <a:p>
                <a:r>
                  <a:rPr lang="en-US">
                    <a:noFill/>
                  </a:rPr>
                  <a:t> </a:t>
                </a:r>
              </a:p>
            </p:txBody>
          </p:sp>
        </mc:Fallback>
      </mc:AlternateContent>
      <p:sp>
        <p:nvSpPr>
          <p:cNvPr id="22" name="Rectangle 21"/>
          <p:cNvSpPr/>
          <p:nvPr/>
        </p:nvSpPr>
        <p:spPr>
          <a:xfrm>
            <a:off x="8484376" y="363869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smtClean="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57408" y="4586173"/>
            <a:ext cx="16210707" cy="5194538"/>
          </a:xfrm>
          <a:prstGeom prst="rect">
            <a:avLst/>
          </a:prstGeom>
        </p:spPr>
      </p:pic>
      <p:pic>
        <p:nvPicPr>
          <p:cNvPr id="4" name="Picture 3"/>
          <p:cNvPicPr>
            <a:picLocks noChangeAspect="1"/>
          </p:cNvPicPr>
          <p:nvPr/>
        </p:nvPicPr>
        <p:blipFill>
          <a:blip r:embed="rId6"/>
          <a:stretch>
            <a:fillRect/>
          </a:stretch>
        </p:blipFill>
        <p:spPr>
          <a:xfrm>
            <a:off x="16412107" y="2609909"/>
            <a:ext cx="1213209" cy="2057578"/>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40000"/>
                    </a14:imgEffect>
                  </a14:imgLayer>
                </a14:imgProps>
              </a:ext>
            </a:extLst>
          </a:blip>
          <a:stretch>
            <a:fillRect/>
          </a:stretch>
        </p:blipFill>
        <p:spPr>
          <a:xfrm>
            <a:off x="17306803" y="9405967"/>
            <a:ext cx="814432" cy="814432"/>
          </a:xfrm>
          <a:prstGeom prst="rect">
            <a:avLst/>
          </a:prstGeom>
        </p:spPr>
      </p:pic>
    </p:spTree>
    <p:extLst>
      <p:ext uri="{BB962C8B-B14F-4D97-AF65-F5344CB8AC3E}">
        <p14:creationId xmlns:p14="http://schemas.microsoft.com/office/powerpoint/2010/main" val="130164080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1</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Times New Roman" panose="02020603050405020304" pitchFamily="18" charset="0"/>
                    <a:cs typeface="Arial" panose="020B0604020202020204" pitchFamily="34" charset="0"/>
                  </a:rPr>
                  <a:t>Để </a:t>
                </a:r>
                <a:r>
                  <a:rPr lang="en-US" sz="3700">
                    <a:effectLst/>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mc:Choice xmlns:a14="http://schemas.microsoft.com/office/drawing/2010/main"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smtClean="0">
                    <a:latin typeface="Arial" panose="020B0604020202020204" pitchFamily="34" charset="0"/>
                    <a:ea typeface="Times New Roman" panose="02020603050405020304" pitchFamily="18" charset="0"/>
                    <a:cs typeface="Arial" panose="020B0604020202020204" pitchFamily="34" charset="0"/>
                  </a:rPr>
                  <a:t>Để </a:t>
                </a:r>
                <a:r>
                  <a:rPr lang="en-US" sz="3700">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–0,76501876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a:t>
                </a:r>
                <a:r>
                  <a:rPr lang="en-US" sz="3700">
                    <a:solidFill>
                      <a:srgbClr val="000000"/>
                    </a:solidFill>
                    <a:latin typeface="Arial" panose="020B0604020202020204" pitchFamily="34"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rad)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sang độ </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a:t>
                </a:r>
                <a:r>
                  <a:rPr lang="en-US" sz="3700" smtClean="0">
                    <a:effectLst/>
                    <a:latin typeface="Arial" panose="020B0604020202020204" pitchFamily="34" charset="0"/>
                    <a:ea typeface="Times New Roman" panose="02020603050405020304" pitchFamily="18" charset="0"/>
                    <a:cs typeface="Arial" panose="020B0604020202020204" pitchFamily="34" charset="0"/>
                  </a:rPr>
                  <a:t>(rad) </a:t>
                </a:r>
                <a:r>
                  <a:rPr lang="en-US" sz="3700">
                    <a:effectLst/>
                    <a:latin typeface="Arial" panose="020B0604020202020204" pitchFamily="34" charset="0"/>
                    <a:ea typeface="Times New Roman" panose="02020603050405020304" pitchFamily="18" charset="0"/>
                    <a:cs typeface="Arial" panose="020B0604020202020204" pitchFamily="34" charset="0"/>
                  </a:rPr>
                  <a:t>sang độ ta thực hiện bấm phím lần lượt như </a:t>
                </a:r>
                <a:r>
                  <a:rPr lang="en-US" sz="3700">
                    <a:effectLst/>
                    <a:latin typeface="Arial" panose="020B0604020202020204" pitchFamily="34" charset="0"/>
                    <a:ea typeface="Times New Roman" panose="02020603050405020304" pitchFamily="18" charset="0"/>
                    <a:cs typeface="Arial" panose="020B0604020202020204" pitchFamily="34" charset="0"/>
                  </a:rPr>
                  <a:t>sau</a:t>
                </a:r>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a:t>
                </a:r>
                <a:r>
                  <a:rPr lang="en-US" sz="3700">
                    <a:effectLst/>
                    <a:latin typeface="Arial" panose="020B0604020202020204" pitchFamily="34" charset="0"/>
                    <a:ea typeface="Times New Roman" panose="02020603050405020304" pitchFamily="18" charset="0"/>
                    <a:cs typeface="Arial" panose="020B0604020202020204" pitchFamily="34" charset="0"/>
                  </a:rPr>
                  <a:t>44°33'48,18</a:t>
                </a:r>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4</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smtClean="0">
                    <a:solidFill>
                      <a:srgbClr val="000000"/>
                    </a:solidFill>
                    <a:latin typeface="Arial" panose="020B0604020202020204" pitchFamily="34" charset="0"/>
                    <a:cs typeface="Arial" panose="020B0604020202020204" pitchFamily="34" charset="0"/>
                  </a:rPr>
                  <a:t>a) Dựa </a:t>
                </a:r>
                <a:r>
                  <a:rPr lang="en-US" sz="4200">
                    <a:solidFill>
                      <a:srgbClr val="000000"/>
                    </a:solidFill>
                    <a:latin typeface="Arial" panose="020B0604020202020204" pitchFamily="34" charset="0"/>
                    <a:cs typeface="Arial" panose="020B0604020202020204" pitchFamily="34" charset="0"/>
                  </a:rPr>
                  <a:t>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smtClean="0">
                    <a:solidFill>
                      <a:srgbClr val="000000"/>
                    </a:solidFill>
                    <a:latin typeface="Arial" panose="020B0604020202020204" pitchFamily="34" charset="0"/>
                    <a:cs typeface="Arial" panose="020B0604020202020204" pitchFamily="34" charset="0"/>
                  </a:rPr>
                  <a:t> và</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r>
                  <a:rPr lang="en-US" sz="4200">
                    <a:solidFill>
                      <a:srgbClr val="000000"/>
                    </a:solidFill>
                    <a:latin typeface="Arial" panose="020B0604020202020204" pitchFamily="34" charset="0"/>
                    <a:cs typeface="Arial" panose="020B0604020202020204" pitchFamily="34" charset="0"/>
                  </a:rPr>
                  <a:t>hãy </a:t>
                </a:r>
                <a:r>
                  <a:rPr lang="en-US" sz="4200" smtClean="0">
                    <a:solidFill>
                      <a:srgbClr val="000000"/>
                    </a:solidFill>
                    <a:latin typeface="Arial" panose="020B0604020202020204" pitchFamily="34" charset="0"/>
                    <a:cs typeface="Arial" panose="020B0604020202020204" pitchFamily="34" charset="0"/>
                  </a:rPr>
                  <a:t>tính</a:t>
                </a:r>
              </a:p>
              <a:p>
                <a:pPr>
                  <a:lnSpc>
                    <a:spcPct val="150000"/>
                  </a:lnSpc>
                </a:pPr>
                <a:r>
                  <a:rPr lang="en-US" sz="4200">
                    <a:solidFill>
                      <a:srgbClr val="000000"/>
                    </a:solidFill>
                    <a:latin typeface="Arial" panose="020B0604020202020204" pitchFamily="34" charset="0"/>
                    <a:cs typeface="Arial" panose="020B0604020202020204" pitchFamily="34" charset="0"/>
                  </a:rPr>
                  <a:t> </a:t>
                </a:r>
                <a:r>
                  <a:rPr lang="en-US" sz="4200" smtClean="0">
                    <a:solidFill>
                      <a:srgbClr val="000000"/>
                    </a:solidFill>
                    <a:latin typeface="Arial" panose="020B0604020202020204" pitchFamily="34" charset="0"/>
                    <a:cs typeface="Arial" panose="020B0604020202020204" pitchFamily="34" charset="0"/>
                  </a:rPr>
                  <a:t>   </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smtClean="0">
                  <a:solidFill>
                    <a:srgbClr val="000000"/>
                  </a:solidFill>
                  <a:latin typeface="Arial" panose="020B0604020202020204" pitchFamily="34" charset="0"/>
                  <a:cs typeface="Arial" panose="020B0604020202020204" pitchFamily="34" charset="0"/>
                </a:endParaRPr>
              </a:p>
              <a:p>
                <a:pPr>
                  <a:lnSpc>
                    <a:spcPct val="150000"/>
                  </a:lnSpc>
                </a:pPr>
                <a:r>
                  <a:rPr lang="en-US" sz="4200" smtClean="0">
                    <a:solidFill>
                      <a:srgbClr val="000000"/>
                    </a:solidFill>
                    <a:latin typeface="Arial" panose="020B0604020202020204" pitchFamily="34" charset="0"/>
                    <a:cs typeface="Arial" panose="020B0604020202020204" pitchFamily="34" charset="0"/>
                  </a:rPr>
                  <a:t>b) Sử </a:t>
                </a:r>
                <a:r>
                  <a:rPr lang="en-US" sz="4200">
                    <a:solidFill>
                      <a:srgbClr val="000000"/>
                    </a:solidFill>
                    <a:latin typeface="Arial" panose="020B0604020202020204" pitchFamily="34" charset="0"/>
                    <a:cs typeface="Arial" panose="020B0604020202020204" pitchFamily="34" charset="0"/>
                  </a:rPr>
                  <a:t>dụng kết quả </a:t>
                </a:r>
                <a:r>
                  <a:rPr lang="en-US" sz="4200">
                    <a:solidFill>
                      <a:srgbClr val="000000"/>
                    </a:solidFill>
                    <a:latin typeface="Arial" panose="020B0604020202020204" pitchFamily="34" charset="0"/>
                    <a:cs typeface="Arial" panose="020B0604020202020204" pitchFamily="34" charset="0"/>
                  </a:rPr>
                  <a:t>của </a:t>
                </a:r>
                <a:r>
                  <a:rPr lang="en-US" sz="4200" smtClean="0">
                    <a:solidFill>
                      <a:srgbClr val="000000"/>
                    </a:solidFill>
                    <a:latin typeface="Arial" panose="020B0604020202020204" pitchFamily="34" charset="0"/>
                    <a:cs typeface="Arial" panose="020B0604020202020204" pitchFamily="34" charset="0"/>
                  </a:rPr>
                  <a:t>HĐ6a </a:t>
                </a:r>
                <a:r>
                  <a:rPr lang="en-US" sz="4200">
                    <a:solidFill>
                      <a:srgbClr val="000000"/>
                    </a:solidFill>
                    <a:latin typeface="Arial" panose="020B0604020202020204" pitchFamily="34" charset="0"/>
                    <a:cs typeface="Arial" panose="020B0604020202020204" pitchFamily="34" charset="0"/>
                  </a:rPr>
                  <a:t>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smtClean="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a:t>
                </a:r>
                <a:r>
                  <a:rPr lang="en-US" sz="4200" smtClean="0">
                    <a:solidFill>
                      <a:srgbClr val="000000"/>
                    </a:solidFill>
                    <a:latin typeface="Arial" panose="020B0604020202020204" pitchFamily="34" charset="0"/>
                    <a:cs typeface="Arial" panose="020B0604020202020204" pitchFamily="34" charset="0"/>
                  </a:rPr>
                  <a:t>    hãy </a:t>
                </a:r>
                <a:r>
                  <a:rPr lang="en-US" sz="4200">
                    <a:solidFill>
                      <a:srgbClr val="000000"/>
                    </a:solidFill>
                    <a:latin typeface="Arial" panose="020B0604020202020204" pitchFamily="34" charset="0"/>
                    <a:cs typeface="Arial" panose="020B0604020202020204" pitchFamily="34" charset="0"/>
                  </a:rPr>
                  <a:t>tính </a:t>
                </a:r>
                <a14:m>
                  <m:oMath xmlns:m="http://schemas.openxmlformats.org/officeDocument/2006/math">
                    <m:r>
                      <a:rPr lang="en-US" sz="4200" i="1" smtClean="0">
                        <a:solidFill>
                          <a:srgbClr val="000000"/>
                        </a:solidFill>
                        <a:latin typeface="Cambria Math" panose="02040503050406030204" pitchFamily="18" charset="0"/>
                      </a:rPr>
                      <m:t>1+</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1" name="Picture 10"/>
          <p:cNvPicPr>
            <a:picLocks noChangeAspect="1"/>
          </p:cNvPicPr>
          <p:nvPr/>
        </p:nvPicPr>
        <p:blipFill>
          <a:blip r:embed="rId8"/>
          <a:stretch>
            <a:fillRect/>
          </a:stretch>
        </p:blipFill>
        <p:spPr>
          <a:xfrm>
            <a:off x="15621000" y="3321959"/>
            <a:ext cx="1300563" cy="1950845"/>
          </a:xfrm>
          <a:prstGeom prst="rect">
            <a:avLst/>
          </a:prstGeom>
        </p:spPr>
      </p:pic>
      <p:pic>
        <p:nvPicPr>
          <p:cNvPr id="12" name="Picture 11"/>
          <p:cNvPicPr>
            <a:picLocks noChangeAspect="1"/>
          </p:cNvPicPr>
          <p:nvPr/>
        </p:nvPicPr>
        <p:blipFill>
          <a:blip r:embed="rId9"/>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a:t>
                </a:r>
                <a:r>
                  <a:rPr lang="en-US" sz="4000">
                    <a:effectLst/>
                    <a:latin typeface="Arial" panose="020B0604020202020204" pitchFamily="34" charset="0"/>
                    <a:ea typeface="Times New Roman" panose="02020603050405020304" pitchFamily="18" charset="0"/>
                    <a:cs typeface="Arial" panose="020B0604020202020204" pitchFamily="34" charset="0"/>
                  </a:rPr>
                  <a:t>đó</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1447800" y="2679629"/>
                <a:ext cx="10210800" cy="6313267"/>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b) Theo định nghĩa với: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12" name="Rectangle 11"/>
              <p:cNvSpPr>
                <a:spLocks noRot="1" noChangeAspect="1" noMove="1" noResize="1" noEditPoints="1" noAdjustHandles="1" noChangeArrowheads="1" noChangeShapeType="1" noTextEdit="1"/>
              </p:cNvSpPr>
              <p:nvPr/>
            </p:nvSpPr>
            <p:spPr>
              <a:xfrm>
                <a:off x="1447800" y="2679629"/>
                <a:ext cx="10210800" cy="6313267"/>
              </a:xfrm>
              <a:prstGeom prst="rect">
                <a:avLst/>
              </a:prstGeom>
              <a:blipFill>
                <a:blip r:embed="rId5"/>
                <a:stretch>
                  <a:fillRect l="-2149" b="-966"/>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3263087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mc:Choice xmlns:a14="http://schemas.microsoft.com/office/drawing/2010/main"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972357" y="9391152"/>
            <a:ext cx="1913673" cy="818075"/>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512825" y="384810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097546" y="1082759"/>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9: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1688110" y="5072421"/>
                <a:ext cx="15312462" cy="861133"/>
              </a:xfrm>
              <a:prstGeom prst="rect">
                <a:avLst/>
              </a:prstGeom>
            </p:spPr>
            <p:txBody>
              <a:bodyPr wrap="square">
                <a:spAutoFit/>
              </a:bodyPr>
              <a:lstStyle/>
              <a:p>
                <a:pPr>
                  <a:lnSpc>
                    <a:spcPct val="150000"/>
                  </a:lnSpc>
                  <a:defRPr/>
                </a:pPr>
                <a:r>
                  <a:rPr lang="en-US" sz="3800" smtClean="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90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r>
                  <a:rPr lang="en-US" sz="3600" smtClean="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nên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𝑐𝑜</m:t>
                    </m:r>
                    <m:r>
                      <a:rPr lang="en-US" sz="3600" i="1">
                        <a:solidFill>
                          <a:prstClr val="black"/>
                        </a:solidFill>
                        <a:latin typeface="Cambria Math" panose="02040503050406030204" pitchFamily="18" charset="0"/>
                        <a:cs typeface="Arial" panose="020B0604020202020204" pitchFamily="34" charset="0"/>
                      </a:rPr>
                      <m:t>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&lt;0</m:t>
                    </m:r>
                  </m:oMath>
                </a14:m>
                <a:r>
                  <a:rPr lang="en-US" sz="3600" i="1" smtClean="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Mặt khác, từ </a:t>
                </a:r>
                <a14:m>
                  <m:oMath xmlns:m="http://schemas.openxmlformats.org/officeDocument/2006/math">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l-GR" sz="3600" i="1">
                        <a:solidFill>
                          <a:srgbClr val="000000"/>
                        </a:solidFill>
                        <a:latin typeface="Cambria Math" panose="02040503050406030204" pitchFamily="18" charset="0"/>
                      </a:rPr>
                      <m:t>+</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cos</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=1</m:t>
                    </m:r>
                  </m:oMath>
                </a14:m>
                <a:r>
                  <a:rPr lang="en-US" sz="3600" smtClean="0">
                    <a:solidFill>
                      <a:prstClr val="black"/>
                    </a:solidFill>
                    <a:latin typeface="Arial" panose="020B0604020202020204" pitchFamily="34" charset="0"/>
                    <a:cs typeface="Arial" panose="020B0604020202020204" pitchFamily="34" charset="0"/>
                  </a:rPr>
                  <a:t> suy ra</a:t>
                </a:r>
              </a:p>
            </p:txBody>
          </p:sp>
        </mc:Choice>
        <mc:Fallback>
          <p:sp>
            <p:nvSpPr>
              <p:cNvPr id="21" name="Rectangle 20"/>
              <p:cNvSpPr>
                <a:spLocks noRot="1" noChangeAspect="1" noMove="1" noResize="1" noEditPoints="1" noAdjustHandles="1" noChangeArrowheads="1" noChangeShapeType="1" noTextEdit="1"/>
              </p:cNvSpPr>
              <p:nvPr/>
            </p:nvSpPr>
            <p:spPr>
              <a:xfrm>
                <a:off x="1688110" y="5072421"/>
                <a:ext cx="15312462" cy="861133"/>
              </a:xfrm>
              <a:prstGeom prst="rect">
                <a:avLst/>
              </a:prstGeom>
              <a:blipFill>
                <a:blip r:embed="rId15"/>
                <a:stretch>
                  <a:fillRect l="-1314" b="-28369"/>
                </a:stretch>
              </a:blipFill>
            </p:spPr>
            <p:txBody>
              <a:bodyPr/>
              <a:lstStyle/>
              <a:p>
                <a:r>
                  <a:rPr lang="en-US">
                    <a:noFill/>
                  </a:rPr>
                  <a:t> </a:t>
                </a:r>
              </a:p>
            </p:txBody>
          </p:sp>
        </mc:Fallback>
      </mc:AlternateContent>
      <p:pic>
        <p:nvPicPr>
          <p:cNvPr id="23" name="Picture 22"/>
          <p:cNvPicPr>
            <a:picLocks noChangeAspect="1"/>
          </p:cNvPicPr>
          <p:nvPr/>
        </p:nvPicPr>
        <p:blipFill>
          <a:blip r:embed="rId16"/>
          <a:stretch>
            <a:fillRect/>
          </a:stretch>
        </p:blipFill>
        <p:spPr>
          <a:xfrm rot="12329789">
            <a:off x="-452491" y="3468945"/>
            <a:ext cx="2032493" cy="1986561"/>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993098" y="2215654"/>
                <a:ext cx="16150033" cy="1403846"/>
              </a:xfrm>
              <a:prstGeom prst="rect">
                <a:avLst/>
              </a:prstGeom>
              <a:noFill/>
            </p:spPr>
            <p:txBody>
              <a:bodyPr wrap="square" rtlCol="0">
                <a:spAutoFit/>
              </a:bodyPr>
              <a:lstStyle/>
              <a:p>
                <a:pPr lvl="0">
                  <a:lnSpc>
                    <a:spcPct val="150000"/>
                  </a:lnSpc>
                  <a:defRPr/>
                </a:pPr>
                <a:r>
                  <a:rPr lang="en-US" sz="4000" smtClean="0">
                    <a:solidFill>
                      <a:prstClr val="black"/>
                    </a:solidFill>
                    <a:latin typeface="Arial" panose="020B0604020202020204" pitchFamily="34" charset="0"/>
                    <a:cs typeface="Arial" panose="020B0604020202020204" pitchFamily="34" charset="0"/>
                  </a:rPr>
                  <a:t>Tính các giá trị lượng giác của góc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4000" smtClean="0">
                    <a:solidFill>
                      <a:prstClr val="black"/>
                    </a:solidFill>
                    <a:latin typeface="Arial" panose="020B0604020202020204" pitchFamily="34" charset="0"/>
                    <a:cs typeface="Arial" panose="020B0604020202020204" pitchFamily="34" charset="0"/>
                  </a:rPr>
                  <a:t>, biết: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a14:m>
                <a:r>
                  <a:rPr lang="en-US" sz="4000" i="1" smtClean="0">
                    <a:solidFill>
                      <a:prstClr val="black"/>
                    </a:solidFill>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90</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993098" y="2215654"/>
                <a:ext cx="16150033" cy="1403846"/>
              </a:xfrm>
              <a:prstGeom prst="rect">
                <a:avLst/>
              </a:prstGeom>
              <a:blipFill>
                <a:blip r:embed="rId17"/>
                <a:stretch>
                  <a:fillRect l="-1359"/>
                </a:stretch>
              </a:blipFill>
            </p:spPr>
            <p:txBody>
              <a:bodyPr/>
              <a:lstStyle/>
              <a:p>
                <a:r>
                  <a:rPr lang="en-US">
                    <a:noFill/>
                  </a:rPr>
                  <a:t> </a:t>
                </a:r>
              </a:p>
            </p:txBody>
          </p:sp>
        </mc:Fallback>
      </mc:AlternateContent>
      <p:grpSp>
        <p:nvGrpSpPr>
          <p:cNvPr id="18" name="Group 17"/>
          <p:cNvGrpSpPr/>
          <p:nvPr/>
        </p:nvGrpSpPr>
        <p:grpSpPr>
          <a:xfrm>
            <a:off x="1908595" y="8039100"/>
            <a:ext cx="12762486" cy="1947393"/>
            <a:chOff x="1905000" y="8149107"/>
            <a:chExt cx="12762486" cy="1947393"/>
          </a:xfrm>
        </p:grpSpPr>
        <mc:AlternateContent xmlns:mc="http://schemas.openxmlformats.org/markup-compatibility/2006">
          <mc:Choice xmlns:a14="http://schemas.microsoft.com/office/drawing/2010/main" Requires="a14">
            <p:sp>
              <p:nvSpPr>
                <p:cNvPr id="3" name="Rectangle 2"/>
                <p:cNvSpPr/>
                <p:nvPr/>
              </p:nvSpPr>
              <p:spPr>
                <a:xfrm>
                  <a:off x="3340279" y="8149107"/>
                  <a:ext cx="5401543" cy="194739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𝑠𝑖𝑛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num>
                          <m:den>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3340279" y="8149107"/>
                  <a:ext cx="5401543" cy="194739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296400" y="8449188"/>
                  <a:ext cx="5371086" cy="157639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𝑐𝑜𝑡</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9296400" y="8449188"/>
                  <a:ext cx="5371086" cy="1576394"/>
                </a:xfrm>
                <a:prstGeom prst="rect">
                  <a:avLst/>
                </a:prstGeom>
                <a:blipFill>
                  <a:blip r:embed="rId19"/>
                  <a:stretch>
                    <a:fillRect/>
                  </a:stretch>
                </a:blipFill>
              </p:spPr>
              <p:txBody>
                <a:bodyPr/>
                <a:lstStyle/>
                <a:p>
                  <a:r>
                    <a:rPr lang="en-US">
                      <a:noFill/>
                    </a:rPr>
                    <a:t> </a:t>
                  </a:r>
                </a:p>
              </p:txBody>
            </p:sp>
          </mc:Fallback>
        </mc:AlternateContent>
        <p:sp>
          <p:nvSpPr>
            <p:cNvPr id="10" name="Rectangle 9"/>
            <p:cNvSpPr/>
            <p:nvPr/>
          </p:nvSpPr>
          <p:spPr>
            <a:xfrm>
              <a:off x="1905000" y="8616961"/>
              <a:ext cx="7802136" cy="923330"/>
            </a:xfrm>
            <a:prstGeom prst="rect">
              <a:avLst/>
            </a:prstGeom>
          </p:spPr>
          <p:txBody>
            <a:bodyPr wrap="none">
              <a:spAutoFit/>
            </a:bodyPr>
            <a:lstStyle/>
            <a:p>
              <a:pPr lvl="0">
                <a:lnSpc>
                  <a:spcPct val="150000"/>
                </a:lnSpc>
                <a:defRPr/>
              </a:pPr>
              <a:r>
                <a:rPr lang="en-US" sz="3600">
                  <a:solidFill>
                    <a:prstClr val="black"/>
                  </a:solidFill>
                  <a:latin typeface="Arial" panose="020B0604020202020204" pitchFamily="34" charset="0"/>
                  <a:cs typeface="Arial" panose="020B0604020202020204" pitchFamily="34" charset="0"/>
                </a:rPr>
                <a:t>Do đó</a:t>
              </a:r>
              <a:r>
                <a:rPr lang="en-US" sz="360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                                         và</a:t>
              </a:r>
              <a:endParaRPr lang="en-US" sz="360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5181600" y="6233709"/>
                <a:ext cx="8325484" cy="172919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9</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25</m:t>
                              </m:r>
                            </m:den>
                          </m:f>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5181600" y="6233709"/>
                <a:ext cx="8325484" cy="1729191"/>
              </a:xfrm>
              <a:prstGeom prst="rect">
                <a:avLst/>
              </a:prstGeom>
              <a:blipFill>
                <a:blip r:embed="rId20"/>
                <a:stretch>
                  <a:fillRect/>
                </a:stretch>
              </a:blipFill>
            </p:spPr>
            <p:txBody>
              <a:bodyPr/>
              <a:lstStyle/>
              <a:p>
                <a:r>
                  <a:rPr lang="en-US">
                    <a:noFill/>
                  </a:rPr>
                  <a:t> </a:t>
                </a:r>
              </a:p>
            </p:txBody>
          </p:sp>
        </mc:Fallback>
      </mc:AlternateContent>
      <p:pic>
        <p:nvPicPr>
          <p:cNvPr id="20" name="Picture 19"/>
          <p:cNvPicPr>
            <a:picLocks noChangeAspect="1"/>
          </p:cNvPicPr>
          <p:nvPr/>
        </p:nvPicPr>
        <p:blipFill>
          <a:blip r:embed="rId21"/>
          <a:stretch>
            <a:fillRect/>
          </a:stretch>
        </p:blipFill>
        <p:spPr>
          <a:xfrm rot="18064378">
            <a:off x="15816010" y="66755"/>
            <a:ext cx="1625607" cy="2032009"/>
          </a:xfrm>
          <a:prstGeom prst="rect">
            <a:avLst/>
          </a:prstGeom>
        </p:spPr>
      </p:pic>
    </p:spTree>
    <p:extLst>
      <p:ext uri="{BB962C8B-B14F-4D97-AF65-F5344CB8AC3E}">
        <p14:creationId xmlns:p14="http://schemas.microsoft.com/office/powerpoint/2010/main" val="3829099272"/>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a:t>
            </a:r>
            <a:r>
              <a:rPr lang="en-US" sz="42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Phải quay kim phút mấy phần của một vòng tròn theo chiều quay ngược chiều kim đồng hồ để nó chỉ đúng số 12</a:t>
            </a:r>
            <a:r>
              <a:rPr lang="vi-VN" sz="3800" smtClean="0">
                <a:solidFill>
                  <a:srgbClr val="000000"/>
                </a:solidFill>
              </a:rPr>
              <a:t>?</a:t>
            </a:r>
            <a:endParaRPr lang="vi-VN" sz="3800">
              <a:solidFill>
                <a:srgbClr val="000000"/>
              </a:solidFill>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nl-NL" sz="4000" b="1" dirty="0">
                <a:solidFill>
                  <a:schemeClr val="tx2"/>
                </a:solidFill>
                <a:latin typeface="Arial" panose="020B0604020202020204" pitchFamily="34" charset="0"/>
                <a:cs typeface="Arial" panose="020B0604020202020204" pitchFamily="34" charset="0"/>
              </a:rPr>
              <a:t>1</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447800" y="1739195"/>
                <a:ext cx="15925800" cy="965905"/>
              </a:xfrm>
              <a:prstGeom prst="rect">
                <a:avLst/>
              </a:prstGeom>
            </p:spPr>
            <p:txBody>
              <a:bodyPr wrap="square">
                <a:spAutoFit/>
              </a:bodyPr>
              <a:lstStyle/>
              <a:p>
                <a:r>
                  <a:rPr lang="vi-VN" sz="4000" smtClean="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smtClean="0">
                    <a:solidFill>
                      <a:srgbClr val="000000"/>
                    </a:solidFill>
                  </a:rPr>
                  <a:t>,</a:t>
                </a:r>
                <a:r>
                  <a:rPr lang="en-US" sz="4000" smtClean="0">
                    <a:solidFill>
                      <a:srgbClr val="000000"/>
                    </a:solidFill>
                  </a:rPr>
                  <a:t> </a:t>
                </a:r>
                <a:r>
                  <a:rPr lang="vi-VN" sz="4000" smtClean="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smtClean="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a:t>
                </a:r>
                <a:r>
                  <a:rPr lang="en-US" sz="4000">
                    <a:effectLst/>
                    <a:latin typeface="Arial" panose="020B0604020202020204" pitchFamily="34" charset="0"/>
                    <a:ea typeface="Times New Roman" panose="02020603050405020304" pitchFamily="18" charset="0"/>
                    <a:cs typeface="Arial" panose="020B0604020202020204" pitchFamily="34" charset="0"/>
                  </a:rPr>
                  <a:t>khác</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a:t>
                </a:r>
                <a:r>
                  <a:rPr lang="en-US" sz="4000">
                    <a:effectLst/>
                    <a:latin typeface="Arial" panose="020B0604020202020204" pitchFamily="34" charset="0"/>
                    <a:ea typeface="Times New Roman" panose="02020603050405020304" pitchFamily="18" charset="0"/>
                    <a:cs typeface="Arial" panose="020B0604020202020204" pitchFamily="34" charset="0"/>
                  </a:rPr>
                  <a:t>có</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590800" y="5067300"/>
                <a:ext cx="12192000" cy="191103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đó</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3200400" y="7117893"/>
                  <a:ext cx="6204839" cy="229280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0014839" y="7503784"/>
                  <a:ext cx="7311873" cy="203100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a:t>
            </a:r>
            <a:r>
              <a:rPr lang="vi-VN" sz="4000" b="1">
                <a:solidFill>
                  <a:prstClr val="white"/>
                </a:solidFill>
                <a:ea typeface="Times New Roman" panose="02020603050405020304" pitchFamily="18" charset="0"/>
                <a:cs typeface="Arial" panose="020B0604020202020204" pitchFamily="34" charset="0"/>
              </a:rPr>
              <a:t>đặc </a:t>
            </a:r>
            <a:r>
              <a:rPr lang="vi-VN" sz="4000" b="1" smtClean="0">
                <a:solidFill>
                  <a:prstClr val="white"/>
                </a:solidFill>
                <a:ea typeface="Times New Roman" panose="02020603050405020304" pitchFamily="18" charset="0"/>
                <a:cs typeface="Arial" panose="020B0604020202020204" pitchFamily="34" charset="0"/>
              </a:rPr>
              <a:t>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smtClean="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smtClean="0">
                    <a:solidFill>
                      <a:srgbClr val="000000"/>
                    </a:solidFill>
                    <a:cs typeface="Arial" panose="020B0604020202020204" pitchFamily="34" charset="0"/>
                  </a:rPr>
                  <a:t>a) Có </a:t>
                </a:r>
                <a:r>
                  <a:rPr lang="vi-VN" sz="3800">
                    <a:solidFill>
                      <a:srgbClr val="000000"/>
                    </a:solidFill>
                    <a:cs typeface="Arial" panose="020B0604020202020204" pitchFamily="34" charset="0"/>
                  </a:rPr>
                  <a:t>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a:t>
                </a:r>
                <a:r>
                  <a:rPr lang="vi-VN" sz="3800">
                    <a:solidFill>
                      <a:srgbClr val="000000"/>
                    </a:solidFill>
                    <a:cs typeface="Arial" panose="020B0604020202020204" pitchFamily="34" charset="0"/>
                  </a:rPr>
                  <a:t>liên </a:t>
                </a:r>
                <a:r>
                  <a:rPr lang="vi-VN" sz="3800" smtClean="0">
                    <a:solidFill>
                      <a:srgbClr val="000000"/>
                    </a:solidFill>
                    <a:cs typeface="Arial" panose="020B0604020202020204" pitchFamily="34" charset="0"/>
                  </a:rPr>
                  <a:t>hệ</a:t>
                </a:r>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giữa</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cos</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cos</m:t>
                    </m:r>
                    <m:r>
                      <a:rPr lang="el-GR" sz="3800" i="1" smtClean="0">
                        <a:solidFill>
                          <a:srgbClr val="000000"/>
                        </a:solidFill>
                        <a:cs typeface="Arial" panose="020B0604020202020204" pitchFamily="34" charset="0"/>
                      </a:rPr>
                      <m:t>𝛼</m:t>
                    </m:r>
                  </m:oMath>
                </a14:m>
                <a:r>
                  <a:rPr lang="vi-VN" sz="3800" smtClean="0">
                    <a:solidFill>
                      <a:srgbClr val="000000"/>
                    </a:solidFill>
                    <a:cs typeface="Arial" panose="020B0604020202020204" pitchFamily="34" charset="0"/>
                  </a:rPr>
                  <a:t>;</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sin</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r>
                      <a:rPr lang="en-US" sz="3800" i="1" smtClean="0">
                        <a:solidFill>
                          <a:srgbClr val="000000"/>
                        </a:solidFill>
                        <a:cs typeface="Arial" panose="020B0604020202020204" pitchFamily="34" charset="0"/>
                      </a:rPr>
                      <m:t> </m:t>
                    </m:r>
                  </m:oMath>
                </a14:m>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sin</m:t>
                    </m:r>
                    <m:r>
                      <a:rPr lang="el-GR" sz="3800" i="1" smtClean="0">
                        <a:solidFill>
                          <a:srgbClr val="000000"/>
                        </a:solidFill>
                        <a:cs typeface="Arial" panose="020B0604020202020204" pitchFamily="34" charset="0"/>
                      </a:rPr>
                      <m:t>𝛼</m:t>
                    </m:r>
                    <m:r>
                      <a:rPr lang="en-US" sz="3800" b="0" i="1" smtClean="0">
                        <a:solidFill>
                          <a:srgbClr val="000000"/>
                        </a:solidFill>
                        <a:cs typeface="Arial" panose="020B0604020202020204" pitchFamily="34" charset="0"/>
                      </a:rPr>
                      <m:t>.</m:t>
                    </m:r>
                  </m:oMath>
                </a14:m>
                <a:endParaRPr lang="en-US" sz="3800" smtClean="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b</a:t>
                </a:r>
                <a:r>
                  <a:rPr lang="vi-VN" sz="3800">
                    <a:solidFill>
                      <a:srgbClr val="000000"/>
                    </a:solidFill>
                    <a:cs typeface="Arial" panose="020B0604020202020204" pitchFamily="34" charset="0"/>
                  </a:rPr>
                  <a:t>) Từ kết </a:t>
                </a:r>
                <a:r>
                  <a:rPr lang="vi-VN" sz="3800">
                    <a:solidFill>
                      <a:srgbClr val="000000"/>
                    </a:solidFill>
                    <a:cs typeface="Arial" panose="020B0604020202020204" pitchFamily="34" charset="0"/>
                  </a:rPr>
                  <a:t>quả </a:t>
                </a:r>
                <a:r>
                  <a:rPr lang="vi-VN" sz="3800" smtClean="0">
                    <a:solidFill>
                      <a:srgbClr val="000000"/>
                    </a:solidFill>
                    <a:cs typeface="Arial" panose="020B0604020202020204" pitchFamily="34" charset="0"/>
                  </a:rPr>
                  <a:t>HĐ</a:t>
                </a:r>
                <a:r>
                  <a:rPr lang="en-US" sz="3800" smtClean="0">
                    <a:solidFill>
                      <a:srgbClr val="000000"/>
                    </a:solidFill>
                    <a:cs typeface="Arial" panose="020B0604020202020204" pitchFamily="34" charset="0"/>
                  </a:rPr>
                  <a:t>7</a:t>
                </a:r>
                <a:r>
                  <a:rPr lang="vi-VN" sz="3800" smtClean="0">
                    <a:solidFill>
                      <a:srgbClr val="000000"/>
                    </a:solidFill>
                    <a:cs typeface="Arial" panose="020B0604020202020204" pitchFamily="34" charset="0"/>
                  </a:rPr>
                  <a:t>a</a:t>
                </a:r>
                <a:r>
                  <a:rPr lang="vi-VN" sz="3800">
                    <a:solidFill>
                      <a:srgbClr val="000000"/>
                    </a:solidFill>
                    <a:cs typeface="Arial" panose="020B0604020202020204" pitchFamily="34" charset="0"/>
                  </a:rPr>
                  <a:t>, rút ra liên hệ giữa: </a:t>
                </a:r>
                <a14:m>
                  <m:oMath xmlns:m="http://schemas.openxmlformats.org/officeDocument/2006/math">
                    <m:r>
                      <m:rPr>
                        <m:sty m:val="p"/>
                      </m:rPr>
                      <a:rPr lang="vi-VN" sz="3800" i="1" smtClean="0">
                        <a:solidFill>
                          <a:srgbClr val="000000"/>
                        </a:solidFill>
                        <a:cs typeface="Arial" panose="020B0604020202020204" pitchFamily="34" charset="0"/>
                      </a:rPr>
                      <m:t>tan</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tan</m:t>
                    </m:r>
                    <m:r>
                      <a:rPr lang="el-GR" sz="3800" i="1" smtClean="0">
                        <a:solidFill>
                          <a:srgbClr val="000000"/>
                        </a:solidFill>
                        <a:cs typeface="Arial" panose="020B0604020202020204" pitchFamily="34" charset="0"/>
                      </a:rPr>
                      <m:t>𝛼</m:t>
                    </m:r>
                  </m:oMath>
                </a14:m>
                <a:r>
                  <a:rPr lang="vi-VN" sz="3800" smtClean="0">
                    <a:solidFill>
                      <a:srgbClr val="000000"/>
                    </a:solidFill>
                    <a:cs typeface="Arial" panose="020B0604020202020204" pitchFamily="34" charset="0"/>
                  </a:rPr>
                  <a:t>;</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cot</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cot</m:t>
                    </m:r>
                    <m:r>
                      <a:rPr lang="el-GR" sz="3800" i="1" smtClean="0">
                        <a:solidFill>
                          <a:srgbClr val="000000"/>
                        </a:solidFill>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6248401" y="1943100"/>
                <a:ext cx="10896599" cy="7986802"/>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Giả sử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i="1">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Từ Hình 1.12a, ta thấy hai điểm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𝑀</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𝑁</m:t>
                    </m:r>
                  </m:oMath>
                </a14:m>
                <a:r>
                  <a:rPr lang="en-US" sz="3800">
                    <a:effectLst/>
                    <a:latin typeface="Arial" panose="020B0604020202020204" pitchFamily="34" charset="0"/>
                    <a:ea typeface="Times New Roman" panose="02020603050405020304" pitchFamily="18" charset="0"/>
                    <a:cs typeface="Arial" panose="020B0604020202020204" pitchFamily="34" charset="0"/>
                  </a:rPr>
                  <a:t> đối xứng với nhau qua trục hoành </a:t>
                </a:r>
                <a14:m>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𝑂𝑥</m:t>
                    </m:r>
                  </m:oMath>
                </a14:m>
                <a:r>
                  <a:rPr lang="en-US" sz="3800">
                    <a:effectLst/>
                    <a:latin typeface="Arial" panose="020B0604020202020204" pitchFamily="34" charset="0"/>
                    <a:ea typeface="Times New Roman" panose="02020603050405020304" pitchFamily="18" charset="0"/>
                    <a:cs typeface="Arial" panose="020B0604020202020204" pitchFamily="34" charset="0"/>
                  </a:rPr>
                  <a:t>, do đó ta có</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800" smtClean="0">
                  <a:effectLst/>
                  <a:latin typeface="Cambria Math" panose="02040503050406030204" pitchFamily="18" charset="0"/>
                  <a:ea typeface="Cambria Math" panose="020405030504060302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a:effectLst/>
                          <a:latin typeface="Cambria Math" panose="02040503050406030204" pitchFamily="18" charset="0"/>
                          <a:ea typeface="Cambria Math" panose="02040503050406030204" pitchFamily="18" charset="0"/>
                          <a:cs typeface="Times New Roman" panose="02020603050405020304" pitchFamily="18" charset="0"/>
                        </a:rPr>
                        <m:t>à</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𝑁</m:t>
                          </m:r>
                        </m:sub>
                      </m:sSub>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định nghĩa giá trị lượng giác của một góc</a:t>
                </a:r>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smtClean="0">
                    <a:effectLst/>
                    <a:latin typeface="Arial" panose="020B0604020202020204" pitchFamily="34" charset="0"/>
                    <a:ea typeface="Times New Roman" panose="02020603050405020304" pitchFamily="18" charset="0"/>
                    <a:cs typeface="Arial" panose="020B0604020202020204" pitchFamily="34" charset="0"/>
                  </a:rPr>
                  <a:t>ta </a:t>
                </a:r>
                <a:r>
                  <a:rPr lang="en-US" sz="3800">
                    <a:effectLst/>
                    <a:latin typeface="Arial" panose="020B0604020202020204" pitchFamily="34" charset="0"/>
                    <a:ea typeface="Times New Roman" panose="02020603050405020304" pitchFamily="18" charset="0"/>
                    <a:cs typeface="Arial" panose="020B0604020202020204" pitchFamily="34" charset="0"/>
                  </a:rPr>
                  <a:t>lại có:</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sin</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248401" y="1943100"/>
                <a:ext cx="10896599" cy="7986802"/>
              </a:xfrm>
              <a:prstGeom prst="rect">
                <a:avLst/>
              </a:prstGeom>
              <a:blipFill>
                <a:blip r:embed="rId5"/>
                <a:stretch>
                  <a:fillRect l="-1846" r="-1790" b="-763"/>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7"/>
          <a:stretch>
            <a:fillRect/>
          </a:stretch>
        </p:blipFill>
        <p:spPr>
          <a:xfrm rot="674322">
            <a:off x="2455858" y="8191159"/>
            <a:ext cx="1336686" cy="1715329"/>
          </a:xfrm>
          <a:prstGeom prst="rect">
            <a:avLst/>
          </a:prstGeom>
        </p:spPr>
      </p:pic>
    </p:spTree>
    <p:extLst>
      <p:ext uri="{BB962C8B-B14F-4D97-AF65-F5344CB8AC3E}">
        <p14:creationId xmlns:p14="http://schemas.microsoft.com/office/powerpoint/2010/main" val="1865717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anim calcmode="lin" valueType="num">
                                      <p:cBhvr>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5"/>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6"/>
          <a:stretch>
            <a:fillRect/>
          </a:stretch>
        </p:blipFill>
        <p:spPr>
          <a:xfrm rot="674322">
            <a:off x="2455858" y="8191159"/>
            <a:ext cx="1336686" cy="171532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467600" y="2400300"/>
                <a:ext cx="9144000" cy="6786986"/>
              </a:xfrm>
              <a:prstGeom prst="rect">
                <a:avLst/>
              </a:prstGeom>
            </p:spPr>
            <p:txBody>
              <a:bodyPr>
                <a:spAutoFit/>
              </a:bodyPr>
              <a:lstStyle/>
              <a:p>
                <a:pPr lvl="0">
                  <a:lnSpc>
                    <a:spcPct val="150000"/>
                  </a:lnSpc>
                  <a:spcAft>
                    <a:spcPts val="800"/>
                  </a:spcAft>
                  <a:defRP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Ta có: </a:t>
                </a: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smtClean="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5" name="Rectangle 4"/>
              <p:cNvSpPr>
                <a:spLocks noRot="1" noChangeAspect="1" noMove="1" noResize="1" noEditPoints="1" noAdjustHandles="1" noChangeArrowheads="1" noChangeShapeType="1" noTextEdit="1"/>
              </p:cNvSpPr>
              <p:nvPr/>
            </p:nvSpPr>
            <p:spPr>
              <a:xfrm>
                <a:off x="7467600" y="2400300"/>
                <a:ext cx="9144000" cy="6786986"/>
              </a:xfrm>
              <a:prstGeom prst="rect">
                <a:avLst/>
              </a:prstGeom>
              <a:blipFill>
                <a:blip r:embed="rId7"/>
                <a:stretch>
                  <a:fillRect l="-2200"/>
                </a:stretch>
              </a:blipFill>
            </p:spPr>
            <p:txBody>
              <a:bodyPr/>
              <a:lstStyle/>
              <a:p>
                <a:r>
                  <a:rPr lang="en-US">
                    <a:noFill/>
                  </a:rPr>
                  <a:t> </a:t>
                </a:r>
              </a:p>
            </p:txBody>
          </p:sp>
        </mc:Fallback>
      </mc:AlternateContent>
    </p:spTree>
    <p:extLst>
      <p:ext uri="{BB962C8B-B14F-4D97-AF65-F5344CB8AC3E}">
        <p14:creationId xmlns:p14="http://schemas.microsoft.com/office/powerpoint/2010/main" val="2181719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wipe(left)">
                                      <p:cBhvr>
                                        <p:cTn id="14" dur="500"/>
                                        <p:tgtEl>
                                          <p:spTgt spid="5">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057400" y="2933700"/>
            <a:ext cx="10210800" cy="6553200"/>
            <a:chOff x="914400" y="2628900"/>
            <a:chExt cx="102108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981200" y="3181228"/>
                  <a:ext cx="9144000" cy="5427127"/>
                </a:xfrm>
                <a:prstGeom prst="rect">
                  <a:avLst/>
                </a:prstGeom>
              </p:spPr>
              <p:txBody>
                <a:bodyPr>
                  <a:spAutoFit/>
                </a:bodyPr>
                <a:lstStyle/>
                <a:p>
                  <a:pPr lvl="0">
                    <a:lnSpc>
                      <a:spcPct val="150000"/>
                    </a:lnSpc>
                    <a:spcBef>
                      <a:spcPts val="600"/>
                    </a:spcBef>
                    <a:spcAft>
                      <a:spcPts val="800"/>
                    </a:spcAft>
                    <a:defRPr/>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đối nhau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981200" y="3181228"/>
                  <a:ext cx="9144000" cy="5427127"/>
                </a:xfrm>
                <a:prstGeom prst="rect">
                  <a:avLst/>
                </a:prstGeom>
                <a:blipFill>
                  <a:blip r:embed="rId3"/>
                  <a:stretch>
                    <a:fillRect l="-2400"/>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10896600" y="3390900"/>
            <a:ext cx="5869450" cy="6030442"/>
          </a:xfrm>
          <a:prstGeom prst="rect">
            <a:avLst/>
          </a:prstGeom>
        </p:spPr>
      </p:pic>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19" name="Picture 18"/>
          <p:cNvPicPr>
            <a:picLocks noChangeAspect="1"/>
          </p:cNvPicPr>
          <p:nvPr/>
        </p:nvPicPr>
        <p:blipFill>
          <a:blip r:embed="rId6"/>
          <a:stretch>
            <a:fillRect/>
          </a:stretch>
        </p:blipFill>
        <p:spPr>
          <a:xfrm rot="10954340" flipH="1" flipV="1">
            <a:off x="16745148" y="8805671"/>
            <a:ext cx="1401958" cy="1467471"/>
          </a:xfrm>
          <a:prstGeom prst="rect">
            <a:avLst/>
          </a:prstGeom>
        </p:spPr>
      </p:pic>
      <p:pic>
        <p:nvPicPr>
          <p:cNvPr id="20" name="Picture 19"/>
          <p:cNvPicPr>
            <a:picLocks noChangeAspect="1"/>
          </p:cNvPicPr>
          <p:nvPr/>
        </p:nvPicPr>
        <p:blipFill>
          <a:blip r:embed="rId7"/>
          <a:stretch>
            <a:fillRect/>
          </a:stretch>
        </p:blipFill>
        <p:spPr>
          <a:xfrm>
            <a:off x="1139916" y="800100"/>
            <a:ext cx="1633051" cy="1430502"/>
          </a:xfrm>
          <a:prstGeom prst="rect">
            <a:avLst/>
          </a:prstGeom>
        </p:spPr>
      </p:pic>
    </p:spTree>
    <p:extLst>
      <p:ext uri="{BB962C8B-B14F-4D97-AF65-F5344CB8AC3E}">
        <p14:creationId xmlns:p14="http://schemas.microsoft.com/office/powerpoint/2010/main" val="145956149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grpSp>
        <p:nvGrpSpPr>
          <p:cNvPr id="4" name="Group 3"/>
          <p:cNvGrpSpPr/>
          <p:nvPr/>
        </p:nvGrpSpPr>
        <p:grpSpPr>
          <a:xfrm>
            <a:off x="1864862" y="2933700"/>
            <a:ext cx="10058400" cy="6553200"/>
            <a:chOff x="914400" y="2628900"/>
            <a:chExt cx="100584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828800" y="3238500"/>
                  <a:ext cx="9144000" cy="5313058"/>
                </a:xfrm>
                <a:prstGeom prst="rect">
                  <a:avLst/>
                </a:prstGeom>
              </p:spPr>
              <p:txBody>
                <a:bodyPr>
                  <a:spAutoFit/>
                </a:bodyPr>
                <a:lstStyle/>
                <a:p>
                  <a:pPr lvl="0">
                    <a:lnSpc>
                      <a:spcPct val="150000"/>
                    </a:lnSpc>
                    <a:spcBef>
                      <a:spcPts val="600"/>
                    </a:spcBef>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a:t>
                  </a: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bù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828800" y="3238500"/>
                  <a:ext cx="9144000" cy="5313058"/>
                </a:xfrm>
                <a:prstGeom prst="rect">
                  <a:avLst/>
                </a:prstGeom>
                <a:blipFill>
                  <a:blip r:embed="rId3"/>
                  <a:stretch>
                    <a:fillRect l="-2400"/>
                  </a:stretch>
                </a:blipFill>
              </p:spPr>
              <p:txBody>
                <a:bodyPr/>
                <a:lstStyle/>
                <a:p>
                  <a:r>
                    <a:rPr lang="en-US">
                      <a:noFill/>
                    </a:rPr>
                    <a:t> </a:t>
                  </a:r>
                </a:p>
              </p:txBody>
            </p:sp>
          </mc:Fallback>
        </mc:AlternateContent>
      </p:grpSp>
      <p:pic>
        <p:nvPicPr>
          <p:cNvPr id="18" name="Picture 17"/>
          <p:cNvPicPr>
            <a:picLocks noChangeAspect="1"/>
          </p:cNvPicPr>
          <p:nvPr/>
        </p:nvPicPr>
        <p:blipFill>
          <a:blip r:embed="rId4"/>
          <a:stretch>
            <a:fillRect/>
          </a:stretch>
        </p:blipFill>
        <p:spPr>
          <a:xfrm>
            <a:off x="15304047" y="1240238"/>
            <a:ext cx="1905000" cy="16934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262" y="3540462"/>
            <a:ext cx="5831338" cy="5336838"/>
          </a:xfrm>
          <a:prstGeom prst="rect">
            <a:avLst/>
          </a:prstGeom>
        </p:spPr>
      </p:pic>
      <p:pic>
        <p:nvPicPr>
          <p:cNvPr id="13" name="Picture 12"/>
          <p:cNvPicPr>
            <a:picLocks noChangeAspect="1"/>
          </p:cNvPicPr>
          <p:nvPr/>
        </p:nvPicPr>
        <p:blipFill>
          <a:blip r:embed="rId6"/>
          <a:stretch>
            <a:fillRect/>
          </a:stretch>
        </p:blipFill>
        <p:spPr>
          <a:xfrm>
            <a:off x="1139916" y="800100"/>
            <a:ext cx="1633051" cy="1430502"/>
          </a:xfrm>
          <a:prstGeom prst="rect">
            <a:avLst/>
          </a:prstGeom>
        </p:spPr>
      </p:pic>
      <p:pic>
        <p:nvPicPr>
          <p:cNvPr id="15" name="Picture 14"/>
          <p:cNvPicPr>
            <a:picLocks noChangeAspect="1"/>
          </p:cNvPicPr>
          <p:nvPr/>
        </p:nvPicPr>
        <p:blipFill>
          <a:blip r:embed="rId7"/>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71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864862" y="2400300"/>
            <a:ext cx="9869938" cy="7467600"/>
            <a:chOff x="914400" y="2476500"/>
            <a:chExt cx="9869938" cy="7467600"/>
          </a:xfrm>
        </p:grpSpPr>
        <p:sp>
          <p:nvSpPr>
            <p:cNvPr id="17" name="Google Shape;136;p4"/>
            <p:cNvSpPr/>
            <p:nvPr/>
          </p:nvSpPr>
          <p:spPr>
            <a:xfrm>
              <a:off x="914400" y="2476500"/>
              <a:ext cx="8119885" cy="7467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640338" y="2491490"/>
                  <a:ext cx="9144000" cy="7137595"/>
                </a:xfrm>
                <a:prstGeom prst="rect">
                  <a:avLst/>
                </a:prstGeom>
              </p:spPr>
              <p:txBody>
                <a:bodyPr>
                  <a:spAutoFit/>
                </a:bodyPr>
                <a:lstStyle/>
                <a:p>
                  <a:pPr lvl="0">
                    <a:lnSpc>
                      <a:spcPct val="150000"/>
                    </a:lnSpc>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phụ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4000" b="1">
                              <a:solidFill>
                                <a:schemeClr val="tx2"/>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num>
                        <m:den>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𝟐</m:t>
                          </m:r>
                        </m:den>
                      </m:f>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640338" y="2491490"/>
                  <a:ext cx="9144000" cy="7137595"/>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0710685" y="3041292"/>
            <a:ext cx="6301041" cy="5885589"/>
          </a:xfrm>
          <a:prstGeom prst="rect">
            <a:avLst/>
          </a:prstGeom>
        </p:spPr>
      </p:pic>
      <p:pic>
        <p:nvPicPr>
          <p:cNvPr id="16" name="Picture 15"/>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20" name="Rectangle 19"/>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557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668923" y="2864291"/>
            <a:ext cx="9793738" cy="6526581"/>
            <a:chOff x="914400" y="2579319"/>
            <a:chExt cx="9793738" cy="6526581"/>
          </a:xfrm>
        </p:grpSpPr>
        <p:sp>
          <p:nvSpPr>
            <p:cNvPr id="17" name="Google Shape;136;p4"/>
            <p:cNvSpPr/>
            <p:nvPr/>
          </p:nvSpPr>
          <p:spPr>
            <a:xfrm>
              <a:off x="914400" y="2579319"/>
              <a:ext cx="8119885" cy="6526581"/>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564138" y="3009900"/>
                  <a:ext cx="9144000" cy="5427127"/>
                </a:xfrm>
                <a:prstGeom prst="rect">
                  <a:avLst/>
                </a:prstGeom>
              </p:spPr>
              <p:txBody>
                <a:bodyPr>
                  <a:spAutoFit/>
                </a:bodyPr>
                <a:lstStyle/>
                <a:p>
                  <a:pPr lvl="0">
                    <a:lnSpc>
                      <a:spcPct val="150000"/>
                    </a:lnSpc>
                    <a:spcBef>
                      <a:spcPts val="600"/>
                    </a:spcBef>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a:t>
                  </a: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hơn kém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564138" y="3009900"/>
                  <a:ext cx="9144000" cy="5427127"/>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15600" y="3371310"/>
            <a:ext cx="6219274" cy="5560385"/>
          </a:xfrm>
          <a:prstGeom prst="rect">
            <a:avLst/>
          </a:prstGeom>
        </p:spPr>
      </p:pic>
      <p:pic>
        <p:nvPicPr>
          <p:cNvPr id="13" name="Picture 12"/>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023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mc:Choice xmlns:a14="http://schemas.microsoft.com/office/drawing/2010/main"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smtClean="0">
                      <a:latin typeface="Arial" panose="020B0604020202020204" pitchFamily="34" charset="0"/>
                      <a:ea typeface="Times New Roman" panose="02020603050405020304" pitchFamily="18" charset="0"/>
                      <a:cs typeface="Arial" panose="020B0604020202020204" pitchFamily="34" charset="0"/>
                    </a:rPr>
                    <a:t>Nhờ </a:t>
                  </a:r>
                  <a:r>
                    <a:rPr lang="en-US" sz="4500">
                      <a:latin typeface="Arial" panose="020B0604020202020204" pitchFamily="34" charset="0"/>
                      <a:ea typeface="Times New Roman" panose="02020603050405020304" pitchFamily="18" charset="0"/>
                      <a:cs typeface="Arial" panose="020B0604020202020204" pitchFamily="34" charset="0"/>
                    </a:rPr>
                    <a:t>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a:t>
                  </a:r>
                  <a:r>
                    <a:rPr lang="en-US" sz="4500" smtClean="0">
                      <a:effectLst/>
                      <a:latin typeface="Arial" panose="020B0604020202020204" pitchFamily="34" charset="0"/>
                      <a:ea typeface="Times New Roman" panose="02020603050405020304" pitchFamily="18" charset="0"/>
                      <a:cs typeface="Arial" panose="020B0604020202020204" pitchFamily="34" charset="0"/>
                    </a:rPr>
                    <a:t>với </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982200" y="4151195"/>
                  <a:ext cx="2820003" cy="12690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26518" y="4202088"/>
            <a:ext cx="1634959" cy="9001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2536541" y="964656"/>
            <a:ext cx="5658300" cy="1066800"/>
            <a:chOff x="514511" y="190500"/>
            <a:chExt cx="5101894" cy="1066800"/>
          </a:xfrm>
        </p:grpSpPr>
        <p:sp>
          <p:nvSpPr>
            <p:cNvPr id="13" name="Rectangle 12"/>
            <p:cNvSpPr/>
            <p:nvPr/>
          </p:nvSpPr>
          <p:spPr>
            <a:xfrm>
              <a:off x="514511" y="190500"/>
              <a:ext cx="510189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60948" y="190500"/>
              <a:ext cx="489721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10: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1374035" y="5074096"/>
                <a:ext cx="16886483" cy="386881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Ta có</a:t>
                </a:r>
                <a:endParaRPr lang="en-US" sz="4000" noProof="0">
                  <a:solidFill>
                    <a:prstClr val="black"/>
                  </a:solidFill>
                  <a:latin typeface="Arial" panose="020B0604020202020204" pitchFamily="34" charset="0"/>
                  <a:cs typeface="Arial" panose="020B0604020202020204" pitchFamily="34" charset="0"/>
                </a:endParaRPr>
              </a:p>
              <a:p>
                <a:pPr lvl="0">
                  <a:lnSpc>
                    <a:spcPct val="150000"/>
                  </a:lnSpc>
                  <a:defRPr/>
                </a:pPr>
                <a:r>
                  <a:rPr lang="en-US" sz="4000" noProof="0"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b="0" i="1" smtClean="0">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oMath>
                </a14:m>
                <a:endPar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endParaRPr>
              </a:p>
              <a:p>
                <a:pPr lvl="0">
                  <a:lnSpc>
                    <a:spcPct val="150000"/>
                  </a:lnSpc>
                  <a:defRPr/>
                </a:pP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num>
                      <m:den>
                        <m:r>
                          <a:rPr lang="en-US" sz="4000" b="0" i="1" smtClean="0">
                            <a:solidFill>
                              <a:prstClr val="black"/>
                            </a:solidFill>
                            <a:latin typeface="Cambria Math" panose="02040503050406030204" pitchFamily="18" charset="0"/>
                            <a:cs typeface="Arial" panose="020B0604020202020204" pitchFamily="34" charset="0"/>
                          </a:rPr>
                          <m:t>2</m:t>
                        </m:r>
                      </m:den>
                    </m:f>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p>
            </p:txBody>
          </p:sp>
        </mc:Choice>
        <mc:Fallback>
          <p:sp>
            <p:nvSpPr>
              <p:cNvPr id="21" name="Rectangle 20"/>
              <p:cNvSpPr>
                <a:spLocks noRot="1" noChangeAspect="1" noMove="1" noResize="1" noEditPoints="1" noAdjustHandles="1" noChangeArrowheads="1" noChangeShapeType="1" noTextEdit="1"/>
              </p:cNvSpPr>
              <p:nvPr/>
            </p:nvSpPr>
            <p:spPr>
              <a:xfrm>
                <a:off x="1374035" y="5074096"/>
                <a:ext cx="16886483" cy="3868816"/>
              </a:xfrm>
              <a:prstGeom prst="rect">
                <a:avLst/>
              </a:prstGeom>
              <a:blipFill>
                <a:blip r:embed="rId3"/>
                <a:stretch>
                  <a:fillRect l="-1264"/>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1011653">
            <a:off x="249416" y="2868552"/>
            <a:ext cx="1756822" cy="1717120"/>
          </a:xfrm>
          <a:prstGeom prst="rect">
            <a:avLst/>
          </a:prstGeom>
        </p:spPr>
      </p:pic>
      <p:pic>
        <p:nvPicPr>
          <p:cNvPr id="5" name="Picture 4"/>
          <p:cNvPicPr>
            <a:picLocks noChangeAspect="1"/>
          </p:cNvPicPr>
          <p:nvPr/>
        </p:nvPicPr>
        <p:blipFill>
          <a:blip r:embed="rId5"/>
          <a:stretch>
            <a:fillRect/>
          </a:stretch>
        </p:blipFill>
        <p:spPr>
          <a:xfrm>
            <a:off x="15773400" y="842285"/>
            <a:ext cx="1405615" cy="1405615"/>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2536541" y="2278472"/>
                <a:ext cx="12847883" cy="13590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Tính:         </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𝑐𝑜𝑠</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−11</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e>
                    </m:d>
                    <m:r>
                      <a:rPr kumimoji="0" lang="en-US" sz="4000" b="0" i="0"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b) </a:t>
                </a:r>
                <a14:m>
                  <m:oMath xmlns:m="http://schemas.openxmlformats.org/officeDocument/2006/math">
                    <m:func>
                      <m:func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uncPr>
                      <m:fName>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cot</m:t>
                        </m:r>
                      </m:fName>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536541" y="2278472"/>
                <a:ext cx="12847883" cy="1359026"/>
              </a:xfrm>
              <a:prstGeom prst="rect">
                <a:avLst/>
              </a:prstGeom>
              <a:blipFill>
                <a:blip r:embed="rId6"/>
                <a:stretch>
                  <a:fillRect l="-1660" b="-6726"/>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15621000" y="9258300"/>
            <a:ext cx="2258070" cy="89251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447800" y="8966307"/>
                <a:ext cx="11018594" cy="901593"/>
              </a:xfrm>
              <a:prstGeom prst="rect">
                <a:avLst/>
              </a:prstGeom>
            </p:spPr>
            <p:txBody>
              <a:bodyPr wrap="none">
                <a:spAutoFit/>
              </a:bodyPr>
              <a:lstStyle/>
              <a:p>
                <a:pPr lvl="0">
                  <a:lnSpc>
                    <a:spcPct val="150000"/>
                  </a:lnSpc>
                  <a:spcBef>
                    <a:spcPts val="600"/>
                  </a:spcBef>
                  <a:spcAft>
                    <a:spcPts val="600"/>
                  </a:spcAft>
                  <a:defRPr/>
                </a:pPr>
                <a:r>
                  <a:rPr lang="en-US" sz="4000" smtClean="0">
                    <a:solidFill>
                      <a:prstClr val="black"/>
                    </a:solidFill>
                    <a:latin typeface="Arial" panose="020B0604020202020204" pitchFamily="34"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cs typeface="Arial" panose="020B0604020202020204" pitchFamily="34" charset="0"/>
                          </a:rPr>
                          <m:t>cot</m:t>
                        </m:r>
                      </m:fName>
                      <m:e>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−675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d>
                          <m:d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45°−2.360°</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45°=1</m:t>
                        </m:r>
                      </m:e>
                    </m:func>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447800" y="8966307"/>
                <a:ext cx="11018594" cy="901593"/>
              </a:xfrm>
              <a:prstGeom prst="rect">
                <a:avLst/>
              </a:prstGeom>
              <a:blipFill>
                <a:blip r:embed="rId8"/>
                <a:stretch>
                  <a:fillRect l="-1992" b="-28378"/>
                </a:stretch>
              </a:blipFill>
            </p:spPr>
            <p:txBody>
              <a:bodyPr/>
              <a:lstStyle/>
              <a:p>
                <a:r>
                  <a:rPr lang="en-US">
                    <a:noFill/>
                  </a:rPr>
                  <a:t> </a:t>
                </a:r>
              </a:p>
            </p:txBody>
          </p:sp>
        </mc:Fallback>
      </mc:AlternateContent>
    </p:spTree>
    <p:extLst>
      <p:ext uri="{BB962C8B-B14F-4D97-AF65-F5344CB8AC3E}">
        <p14:creationId xmlns:p14="http://schemas.microsoft.com/office/powerpoint/2010/main" val="11511438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2862322"/>
          </a:xfrm>
          <a:prstGeom prst="rect">
            <a:avLst/>
          </a:prstGeom>
        </p:spPr>
        <p:txBody>
          <a:bodyPr wrap="square">
            <a:spAutoFit/>
          </a:bodyPr>
          <a:lstStyle/>
          <a:p>
            <a:pPr algn="just">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c</a:t>
            </a:r>
            <a:r>
              <a:rPr lang="en-US" sz="4000">
                <a:effectLst/>
                <a:latin typeface="Arial" panose="020B0604020202020204" pitchFamily="34" charset="0"/>
                <a:ea typeface="Times New Roman" panose="02020603050405020304" pitchFamily="18" charset="0"/>
                <a:cs typeface="Arial" panose="020B0604020202020204" pitchFamily="34" charset="0"/>
              </a:rPr>
              <a:t>) Có 2 cách quay kim phút theo một chiều xác định để kim phút từ vị trí chỉ đúng số 2 về vị trí chỉ đúng số 12, đó là quay ngược chiều kim đồng hồ và quay theo chiều quay của kim đồng hồ.</a:t>
            </a: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vòng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vòng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tròn</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r>
                  <a:rPr lang="en-US" sz="4000">
                    <a:solidFill>
                      <a:srgbClr val="000000"/>
                    </a:solidFill>
                    <a:latin typeface="OpenSans"/>
                  </a:rPr>
                  <a:t> </a:t>
                </a:r>
                <a:endParaRPr lang="en-US" sz="4000" smtClean="0">
                  <a:solidFill>
                    <a:srgbClr val="000000"/>
                  </a:solidFill>
                  <a:latin typeface="OpenSans"/>
                </a:endParaRPr>
              </a:p>
              <a:p>
                <a:pPr lvl="0">
                  <a:lnSpc>
                    <a:spcPct val="200000"/>
                  </a:lnSpc>
                  <a:defRPr/>
                </a:pPr>
                <a:r>
                  <a:rPr lang="en-US" sz="4000" smtClean="0">
                    <a:solidFill>
                      <a:srgbClr val="000000"/>
                    </a:solidFill>
                    <a:latin typeface="OpenSans"/>
                  </a:rPr>
                  <a:t>a</a:t>
                </a:r>
                <a:r>
                  <a:rPr lang="en-US" sz="4000">
                    <a:solidFill>
                      <a:srgbClr val="000000"/>
                    </a:solidFill>
                    <a:latin typeface="OpenSans"/>
                  </a:rPr>
                  <a:t>)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r>
                  <a:rPr lang="en-US" sz="4000">
                    <a:solidFill>
                      <a:srgbClr val="000000"/>
                    </a:solidFill>
                    <a:latin typeface="OpenSans"/>
                  </a:rPr>
                  <a:t> </a:t>
                </a:r>
                <a:endParaRPr lang="en-US" sz="4000" smtClean="0">
                  <a:solidFill>
                    <a:srgbClr val="000000"/>
                  </a:solidFill>
                  <a:latin typeface="OpenSans"/>
                </a:endParaRPr>
              </a:p>
              <a:p>
                <a:pPr lvl="0">
                  <a:lnSpc>
                    <a:spcPct val="200000"/>
                  </a:lnSpc>
                  <a:defRPr/>
                </a:pPr>
                <a:r>
                  <a:rPr lang="en-US" sz="4000" smtClean="0">
                    <a:solidFill>
                      <a:srgbClr val="000000"/>
                    </a:solidFill>
                    <a:latin typeface="OpenSans"/>
                  </a:rPr>
                  <a:t>b</a:t>
                </a:r>
                <a:r>
                  <a:rPr lang="en-US" sz="4000">
                    <a:solidFill>
                      <a:srgbClr val="000000"/>
                    </a:solidFill>
                    <a:latin typeface="OpenSans"/>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1277600" y="4291521"/>
                <a:ext cx="3635418" cy="13853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mc:Choice xmlns:a14="http://schemas.microsoft.com/office/drawing/2010/main"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smtClean="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a:t>
                </a:r>
                <a:r>
                  <a:rPr lang="vi-VN" sz="3800">
                    <a:solidFill>
                      <a:srgbClr val="000000"/>
                    </a:solidFill>
                  </a:rPr>
                  <a:t>thức</a:t>
                </a:r>
                <a:r>
                  <a:rPr lang="vi-VN" sz="3800" smtClean="0">
                    <a:solidFill>
                      <a:srgbClr val="000000"/>
                    </a:solidFill>
                  </a:rPr>
                  <a:t>:</a:t>
                </a:r>
                <a:endParaRPr lang="en-US" sz="3800" smtClean="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smtClean="0">
                    <a:solidFill>
                      <a:srgbClr val="000000"/>
                    </a:solidFill>
                  </a:rPr>
                  <a:t>Trong </a:t>
                </a:r>
                <a:r>
                  <a:rPr lang="vi-VN" sz="3800">
                    <a:solidFill>
                      <a:srgbClr val="000000"/>
                    </a:solidFill>
                  </a:rPr>
                  <a:t>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a:t>
                </a:r>
                <a:r>
                  <a:rPr lang="vi-VN" sz="3800">
                    <a:solidFill>
                      <a:srgbClr val="000000"/>
                    </a:solidFill>
                  </a:rPr>
                  <a:t>giờ </a:t>
                </a:r>
                <a:r>
                  <a:rPr lang="vi-VN" sz="3800" smtClean="0">
                    <a:solidFill>
                      <a:srgbClr val="000000"/>
                    </a:solidFill>
                  </a:rPr>
                  <a:t>sang</a:t>
                </a:r>
                <a:r>
                  <a:rPr lang="en-US" sz="3800" smtClean="0">
                    <a:solidFill>
                      <a:srgbClr val="000000"/>
                    </a:solidFill>
                  </a:rPr>
                  <a:t>; </a:t>
                </a:r>
                <a:r>
                  <a:rPr lang="vi-VN" sz="3800" smtClean="0">
                    <a:solidFill>
                      <a:srgbClr val="000000"/>
                    </a:solidFill>
                  </a:rPr>
                  <a:t> </a:t>
                </a:r>
                <a:r>
                  <a:rPr lang="en-US" sz="3800" smtClean="0">
                    <a:solidFill>
                      <a:srgbClr val="000000"/>
                    </a:solidFill>
                  </a:rPr>
                  <a:t>     </a:t>
                </a:r>
                <a:r>
                  <a:rPr lang="vi-VN" sz="3800" smtClean="0">
                    <a:solidFill>
                      <a:srgbClr val="000000"/>
                    </a:solidFill>
                  </a:rPr>
                  <a:t>b</a:t>
                </a:r>
                <a:r>
                  <a:rPr lang="vi-VN" sz="3800">
                    <a:solidFill>
                      <a:srgbClr val="000000"/>
                    </a:solidFill>
                  </a:rPr>
                  <a:t>) 10 giờ 30 phút sáng;   </a:t>
                </a:r>
                <a:r>
                  <a:rPr lang="vi-VN" sz="3800">
                    <a:solidFill>
                      <a:srgbClr val="000000"/>
                    </a:solidFill>
                  </a:rPr>
                  <a:t> </a:t>
                </a:r>
                <a:r>
                  <a:rPr lang="en-US" sz="3800" smtClean="0">
                    <a:solidFill>
                      <a:srgbClr val="000000"/>
                    </a:solidFill>
                  </a:rPr>
                  <a:t> </a:t>
                </a:r>
                <a:r>
                  <a:rPr lang="vi-VN" sz="3800" smtClean="0">
                    <a:solidFill>
                      <a:srgbClr val="000000"/>
                    </a:solidFill>
                  </a:rPr>
                  <a:t> </a:t>
                </a:r>
                <a:r>
                  <a:rPr lang="vi-VN" sz="3800">
                    <a:solidFill>
                      <a:srgbClr val="000000"/>
                    </a:solidFill>
                  </a:rPr>
                  <a:t>c) 12 </a:t>
                </a:r>
                <a:r>
                  <a:rPr lang="vi-VN" sz="3800">
                    <a:solidFill>
                      <a:srgbClr val="000000"/>
                    </a:solidFill>
                  </a:rPr>
                  <a:t>giờ </a:t>
                </a:r>
                <a:r>
                  <a:rPr lang="vi-VN" sz="3800" smtClean="0">
                    <a:solidFill>
                      <a:srgbClr val="000000"/>
                    </a:solidFill>
                  </a:rPr>
                  <a:t>trưa</a:t>
                </a:r>
                <a:r>
                  <a:rPr lang="en-US" sz="3800" smtClean="0">
                    <a:solidFill>
                      <a:srgbClr val="000000"/>
                    </a:solidFill>
                  </a:rPr>
                  <a:t>;</a:t>
                </a:r>
                <a:r>
                  <a:rPr lang="vi-VN" sz="3800">
                    <a:solidFill>
                      <a:srgbClr val="000000"/>
                    </a:solidFill>
                  </a:rPr>
                  <a:t>  </a:t>
                </a:r>
                <a:r>
                  <a:rPr lang="vi-VN" sz="3800">
                    <a:solidFill>
                      <a:srgbClr val="000000"/>
                    </a:solidFill>
                  </a:rPr>
                  <a:t> </a:t>
                </a:r>
                <a:r>
                  <a:rPr lang="en-US" sz="3800" smtClean="0">
                    <a:solidFill>
                      <a:srgbClr val="000000"/>
                    </a:solidFill>
                  </a:rPr>
                  <a:t> </a:t>
                </a:r>
                <a:r>
                  <a:rPr lang="vi-VN" sz="3800">
                    <a:solidFill>
                      <a:srgbClr val="000000"/>
                    </a:solidFill>
                  </a:rPr>
                  <a:t> </a:t>
                </a:r>
                <a:r>
                  <a:rPr lang="vi-VN" sz="3800" smtClean="0">
                    <a:solidFill>
                      <a:srgbClr val="000000"/>
                    </a:solidFill>
                  </a:rPr>
                  <a:t> </a:t>
                </a:r>
                <a:r>
                  <a:rPr lang="vi-VN" sz="3800">
                    <a:solidFill>
                      <a:srgbClr val="000000"/>
                    </a:solidFill>
                  </a:rPr>
                  <a:t>d) 8 </a:t>
                </a:r>
                <a:r>
                  <a:rPr lang="vi-VN" sz="3800">
                    <a:solidFill>
                      <a:srgbClr val="000000"/>
                    </a:solidFill>
                  </a:rPr>
                  <a:t>giờ </a:t>
                </a:r>
                <a:r>
                  <a:rPr lang="vi-VN" sz="3800" smtClean="0">
                    <a:solidFill>
                      <a:srgbClr val="000000"/>
                    </a:solidFill>
                  </a:rPr>
                  <a:t>tối</a:t>
                </a:r>
                <a:r>
                  <a:rPr lang="en-US" sz="3800" i="1">
                    <a:solidFill>
                      <a:prstClr val="black"/>
                    </a:solidFill>
                  </a:rPr>
                  <a:t>.</a:t>
                </a:r>
                <a:endParaRPr lang="vi-VN" sz="3800">
                  <a:solidFill>
                    <a:srgbClr val="000000"/>
                  </a:solidFill>
                </a:endParaRPr>
              </a:p>
            </p:txBody>
          </p:sp>
        </mc:Choice>
        <mc:Fallback>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pic>
        <p:nvPicPr>
          <p:cNvPr id="3" name="Picture 2"/>
          <p:cNvPicPr>
            <a:picLocks noChangeAspect="1"/>
          </p:cNvPicPr>
          <p:nvPr/>
        </p:nvPicPr>
        <p:blipFill>
          <a:blip r:embed="rId11"/>
          <a:stretch>
            <a:fillRect/>
          </a:stretch>
        </p:blipFill>
        <p:spPr>
          <a:xfrm>
            <a:off x="294256" y="266700"/>
            <a:ext cx="1569909" cy="1482082"/>
          </a:xfrm>
          <a:prstGeom prst="rect">
            <a:avLst/>
          </a:prstGeom>
        </p:spPr>
      </p:pic>
      <p:pic>
        <p:nvPicPr>
          <p:cNvPr id="4" name="Picture 3"/>
          <p:cNvPicPr>
            <a:picLocks noChangeAspect="1"/>
          </p:cNvPicPr>
          <p:nvPr/>
        </p:nvPicPr>
        <p:blipFill>
          <a:blip r:embed="rId12"/>
          <a:stretch>
            <a:fillRect/>
          </a:stretch>
        </p:blipFill>
        <p:spPr>
          <a:xfrm>
            <a:off x="16383000" y="342900"/>
            <a:ext cx="966339" cy="1229133"/>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398457" y="1858965"/>
                <a:ext cx="15517943" cy="7780335"/>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Thời </a:t>
                </a:r>
                <a:r>
                  <a:rPr lang="en-US" sz="3800">
                    <a:latin typeface="Arial" panose="020B0604020202020204" pitchFamily="34" charset="0"/>
                    <a:ea typeface="Times New Roman" panose="02020603050405020304" pitchFamily="18" charset="0"/>
                    <a:cs typeface="Arial" panose="020B0604020202020204" pitchFamily="34" charset="0"/>
                  </a:rPr>
                  <a:t>điểm 6 giờ sáng, tức t = 6, khi </a:t>
                </a:r>
                <a:r>
                  <a:rPr lang="en-US" sz="3800">
                    <a:latin typeface="Arial" panose="020B0604020202020204" pitchFamily="34" charset="0"/>
                    <a:ea typeface="Times New Roman" panose="02020603050405020304" pitchFamily="18" charset="0"/>
                    <a:cs typeface="Arial" panose="020B0604020202020204" pitchFamily="34" charset="0"/>
                  </a:rPr>
                  <a:t>đó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latin typeface="Cambria Math" panose="02040503050406030204" pitchFamily="18" charset="0"/>
                          <a:ea typeface="Times New Roman" panose="02020603050405020304" pitchFamily="18" charset="0"/>
                          <a:cs typeface="Arial" panose="020B0604020202020204" pitchFamily="34" charset="0"/>
                        </a:rPr>
                        <m:t>(6) =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=87</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6 giờ sáng là 87 mmHg.</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Thời điểm 10 giờ 30 phút sáng, tức t = 10,5, khi đó: </a:t>
                </a:r>
              </a:p>
              <a:p>
                <a:pPr algn="ctr">
                  <a:lnSpc>
                    <a:spcPct val="150000"/>
                  </a:lnSpc>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(10,5) = 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10,5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≈82,68</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10 giờ 30 phút sáng xấp xỉ 82,68 </a:t>
                </a:r>
                <a:r>
                  <a:rPr lang="en-US" sz="3800">
                    <a:effectLst/>
                    <a:latin typeface="Arial" panose="020B0604020202020204" pitchFamily="34" charset="0"/>
                    <a:ea typeface="Times New Roman" panose="02020603050405020304" pitchFamily="18" charset="0"/>
                    <a:cs typeface="Arial" panose="020B0604020202020204" pitchFamily="34" charset="0"/>
                  </a:rPr>
                  <a:t>mmHg</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98457" y="1858965"/>
                <a:ext cx="15517943" cy="7780335"/>
              </a:xfrm>
              <a:prstGeom prst="rect">
                <a:avLst/>
              </a:prstGeom>
              <a:blipFill>
                <a:blip r:embed="rId13"/>
                <a:stretch>
                  <a:fillRect l="-1296" r="-1257" b="-784"/>
                </a:stretch>
              </a:blipFill>
            </p:spPr>
            <p:txBody>
              <a:bodyPr/>
              <a:lstStyle/>
              <a:p>
                <a:r>
                  <a:rPr lang="en-US">
                    <a:noFill/>
                  </a:rPr>
                  <a:t> </a:t>
                </a:r>
              </a:p>
            </p:txBody>
          </p:sp>
        </mc:Fallback>
      </mc:AlternateContent>
    </p:spTree>
    <p:extLst>
      <p:ext uri="{BB962C8B-B14F-4D97-AF65-F5344CB8AC3E}">
        <p14:creationId xmlns:p14="http://schemas.microsoft.com/office/powerpoint/2010/main" val="4090536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pic>
        <p:nvPicPr>
          <p:cNvPr id="3" name="Picture 2"/>
          <p:cNvPicPr>
            <a:picLocks noChangeAspect="1"/>
          </p:cNvPicPr>
          <p:nvPr/>
        </p:nvPicPr>
        <p:blipFill>
          <a:blip r:embed="rId11"/>
          <a:stretch>
            <a:fillRect/>
          </a:stretch>
        </p:blipFill>
        <p:spPr>
          <a:xfrm>
            <a:off x="294256" y="339661"/>
            <a:ext cx="1569909" cy="1482082"/>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95400" y="1885845"/>
                <a:ext cx="15621000" cy="708283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Thời điểm 12 giờ trưa, tức t = 12, khi đó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12 giờ trưa là 80 mmHg.</a:t>
                </a: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Thời điểm 8 giờ tối hay 20 giờ, tức t = 20, khi đó:</a:t>
                </a: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(20) =80+7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8 giờ tối là </a:t>
                </a:r>
              </a:p>
            </p:txBody>
          </p:sp>
        </mc:Choice>
        <mc:Fallback>
          <p:sp>
            <p:nvSpPr>
              <p:cNvPr id="5" name="Rectangle 4"/>
              <p:cNvSpPr>
                <a:spLocks noRot="1" noChangeAspect="1" noMove="1" noResize="1" noEditPoints="1" noAdjustHandles="1" noChangeArrowheads="1" noChangeShapeType="1" noTextEdit="1"/>
              </p:cNvSpPr>
              <p:nvPr/>
            </p:nvSpPr>
            <p:spPr>
              <a:xfrm>
                <a:off x="1295400" y="1885845"/>
                <a:ext cx="15621000" cy="7082836"/>
              </a:xfrm>
              <a:prstGeom prst="rect">
                <a:avLst/>
              </a:prstGeom>
              <a:blipFill>
                <a:blip r:embed="rId12"/>
                <a:stretch>
                  <a:fillRect l="-1288" r="-937" b="-1033"/>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a:off x="16383000" y="342900"/>
            <a:ext cx="966339" cy="122913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879689" y="7710941"/>
                <a:ext cx="2542299" cy="131875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13879689" y="7710941"/>
                <a:ext cx="2542299" cy="1318759"/>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7841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4" dur="500"/>
                                        <p:tgtEl>
                                          <p:spTgt spid="5">
                                            <p:txEl>
                                              <p:pRg st="3" end="3"/>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0" dur="500"/>
                                        <p:tgtEl>
                                          <p:spTgt spid="5">
                                            <p:txEl>
                                              <p:pRg st="5" end="5"/>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3806842799"/>
      </p:ext>
    </p:extLst>
  </p:cSld>
  <p:clrMapOvr>
    <a:masterClrMapping/>
  </p:clrMapOvr>
  <p:transition spd="med">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a:t>
            </a:r>
            <a:r>
              <a:rPr lang="en-US" sz="5400">
                <a:solidFill>
                  <a:srgbClr val="000000"/>
                </a:solidFill>
                <a:ea typeface="Times New Roman" panose="02020603050405020304" pitchFamily="18" charset="0"/>
                <a:cs typeface="Times New Roman" panose="02020603050405020304" pitchFamily="18" charset="0"/>
              </a:rPr>
              <a:t>290</a:t>
            </a:r>
            <a:r>
              <a:rPr lang="en-US" sz="5400" smtClean="0">
                <a:solidFill>
                  <a:srgbClr val="000000"/>
                </a:solidFill>
                <a:ea typeface="Times New Roman" panose="02020603050405020304" pitchFamily="18" charset="0"/>
                <a:cs typeface="Times New Roman" panose="02020603050405020304" pitchFamily="18" charset="0"/>
              </a:rPr>
              <a:t>°</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a:t>
                </a:r>
                <a:r>
                  <a:rPr lang="vi-VN" sz="5400" b="1" kern="0">
                    <a:solidFill>
                      <a:srgbClr val="000000"/>
                    </a:solidFill>
                    <a:ea typeface="Arial"/>
                    <a:cs typeface="Arial"/>
                    <a:sym typeface="Arial"/>
                  </a:rPr>
                  <a:t>2</a:t>
                </a:r>
                <a:r>
                  <a:rPr lang="vi-VN" sz="5400" b="1" kern="0" smtClean="0">
                    <a:solidFill>
                      <a:srgbClr val="000000"/>
                    </a:solidFill>
                    <a:ea typeface="Arial"/>
                    <a:cs typeface="Arial"/>
                    <a:sym typeface="Arial"/>
                  </a:rPr>
                  <a:t>:</a:t>
                </a:r>
                <a:r>
                  <a:rPr lang="en-US" sz="5400" b="1" kern="0" smtClean="0">
                    <a:solidFill>
                      <a:srgbClr val="000000"/>
                    </a:solidFill>
                    <a:ea typeface="Arial"/>
                    <a:cs typeface="Arial"/>
                    <a:sym typeface="Arial"/>
                  </a:rPr>
                  <a:t> </a:t>
                </a:r>
                <a:r>
                  <a:rPr lang="en-US" sz="5400" smtClean="0">
                    <a:solidFill>
                      <a:srgbClr val="000000"/>
                    </a:solidFill>
                    <a:ea typeface="Times New Roman" panose="02020603050405020304" pitchFamily="18" charset="0"/>
                    <a:cs typeface="Times New Roman" panose="02020603050405020304" pitchFamily="18" charset="0"/>
                  </a:rPr>
                  <a:t>Giá </a:t>
                </a:r>
                <a:r>
                  <a:rPr lang="en-US" sz="5400">
                    <a:solidFill>
                      <a:srgbClr val="000000"/>
                    </a:solidFill>
                    <a:ea typeface="Times New Roman" panose="02020603050405020304" pitchFamily="18" charset="0"/>
                    <a:cs typeface="Times New Roman" panose="02020603050405020304" pitchFamily="18" charset="0"/>
                  </a:rPr>
                  <a:t>trị của </a:t>
                </a:r>
                <a14:m>
                  <m:oMath xmlns:m="http://schemas.openxmlformats.org/officeDocument/2006/math">
                    <m:r>
                      <a:rPr lang="en-US" sz="5400" i="1">
                        <a:solidFill>
                          <a:srgbClr val="000000"/>
                        </a:solidFill>
                        <a:ea typeface="Cambria Math" panose="02040503050406030204" pitchFamily="18" charset="0"/>
                        <a:cs typeface="Times New Roman" panose="02020603050405020304" pitchFamily="18" charset="0"/>
                      </a:rPr>
                      <m:t>𝑠𝑖𝑛</m:t>
                    </m:r>
                    <m:r>
                      <a:rPr lang="en-US" sz="5400" i="1">
                        <a:solidFill>
                          <a:srgbClr val="000000"/>
                        </a:solidFill>
                        <a:ea typeface="Times New Roman" panose="02020603050405020304" pitchFamily="18" charset="0"/>
                        <a:cs typeface="Times New Roman" panose="02020603050405020304" pitchFamily="18" charset="0"/>
                      </a:rPr>
                      <m:t> </m:t>
                    </m:r>
                    <m:d>
                      <m:dPr>
                        <m:ctrlPr>
                          <a:rPr lang="en-US" sz="5400" i="1">
                            <a:solidFill>
                              <a:srgbClr val="000000"/>
                            </a:solidFill>
                            <a:ea typeface="Times New Roman" panose="02020603050405020304" pitchFamily="18" charset="0"/>
                            <a:cs typeface="Times New Roman" panose="02020603050405020304" pitchFamily="18" charset="0"/>
                          </a:rPr>
                        </m:ctrlPr>
                      </m:dPr>
                      <m:e>
                        <m:f>
                          <m:fPr>
                            <m:ctrlPr>
                              <a:rPr lang="en-US" sz="5400" i="1">
                                <a:solidFill>
                                  <a:srgbClr val="000000"/>
                                </a:solidFill>
                                <a:ea typeface="Cambria Math" panose="02040503050406030204" pitchFamily="18" charset="0"/>
                                <a:cs typeface="Times New Roman" panose="02020603050405020304" pitchFamily="18" charset="0"/>
                              </a:rPr>
                            </m:ctrlPr>
                          </m:fPr>
                          <m:num>
                            <m:r>
                              <a:rPr lang="en-US" sz="5400" i="1">
                                <a:solidFill>
                                  <a:srgbClr val="000000"/>
                                </a:solidFill>
                                <a:ea typeface="Cambria Math" panose="02040503050406030204" pitchFamily="18" charset="0"/>
                                <a:cs typeface="Times New Roman" panose="02020603050405020304" pitchFamily="18" charset="0"/>
                              </a:rPr>
                              <m:t>13</m:t>
                            </m:r>
                            <m:r>
                              <a:rPr lang="en-US" sz="5400" i="1">
                                <a:solidFill>
                                  <a:srgbClr val="000000"/>
                                </a:solidFill>
                                <a:ea typeface="Cambria Math" panose="02040503050406030204" pitchFamily="18" charset="0"/>
                                <a:cs typeface="Times New Roman" panose="02020603050405020304" pitchFamily="18" charset="0"/>
                              </a:rPr>
                              <m:t>𝜋</m:t>
                            </m:r>
                          </m:num>
                          <m:den>
                            <m:r>
                              <a:rPr lang="en-US" sz="5400" i="1">
                                <a:solidFill>
                                  <a:srgbClr val="000000"/>
                                </a:solidFill>
                                <a:ea typeface="Cambria Math" panose="02040503050406030204" pitchFamily="18" charset="0"/>
                                <a:cs typeface="Times New Roman" panose="02020603050405020304" pitchFamily="18" charset="0"/>
                              </a:rPr>
                              <m:t>6</m:t>
                            </m:r>
                          </m:den>
                        </m:f>
                      </m:e>
                    </m:d>
                    <m:r>
                      <a:rPr lang="en-US" sz="5400" i="1">
                        <a:solidFill>
                          <a:srgbClr val="000000"/>
                        </a:solidFill>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a:t>
                </a:r>
                <a:r>
                  <a:rPr lang="en-US" sz="5400" smtClean="0">
                    <a:solidFill>
                      <a:srgbClr val="000000"/>
                    </a:solidFill>
                    <a:ea typeface="Times New Roman" panose="02020603050405020304" pitchFamily="18" charset="0"/>
                    <a:cs typeface="Times New Roman" panose="02020603050405020304" pitchFamily="18" charset="0"/>
                  </a:rPr>
                  <a:t>bằng</a:t>
                </a:r>
                <a:endParaRPr lang="en-US" sz="5400">
                  <a:effectLst/>
                  <a:ea typeface="Times New Roman" panose="02020603050405020304" pitchFamily="18" charset="0"/>
                </a:endParaRPr>
              </a:p>
            </p:txBody>
          </p:sp>
        </mc:Choice>
        <mc:Fallback>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latin typeface="+mj-lt"/>
                <a:ea typeface="Times New Roman" panose="02020603050405020304" pitchFamily="18" charset="0"/>
                <a:cs typeface="Times New Roman" panose="02020603050405020304" pitchFamily="18" charset="0"/>
              </a:rPr>
              <a:t>Câu 3. </a:t>
            </a:r>
            <a:r>
              <a:rPr lang="en-US" sz="5400">
                <a:solidFill>
                  <a:srgbClr val="000000"/>
                </a:solidFill>
                <a:latin typeface="+mj-lt"/>
                <a:ea typeface="Times New Roman" panose="02020603050405020304" pitchFamily="18" charset="0"/>
                <a:cs typeface="Times New Roman" panose="02020603050405020304" pitchFamily="18" charset="0"/>
              </a:rPr>
              <a:t>Góc lượng giác nào mà hai giá trị sin và cosin của nó trái dấu?</a:t>
            </a:r>
            <a:endParaRPr lang="en-US" sz="540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a:t>
            </a:r>
            <a:r>
              <a:rPr lang="en-US" sz="5400">
                <a:solidFill>
                  <a:srgbClr val="000000"/>
                </a:solidFill>
                <a:latin typeface="+mj-lt"/>
                <a:ea typeface="Times New Roman" panose="02020603050405020304" pitchFamily="18" charset="0"/>
                <a:cs typeface="Times New Roman" panose="02020603050405020304" pitchFamily="18" charset="0"/>
              </a:rPr>
              <a:t>100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a:t>
            </a:r>
            <a:r>
              <a:rPr lang="en-US" sz="5400">
                <a:solidFill>
                  <a:srgbClr val="000000"/>
                </a:solidFill>
                <a:latin typeface="+mj-lt"/>
                <a:ea typeface="Times New Roman" panose="02020603050405020304" pitchFamily="18" charset="0"/>
                <a:cs typeface="Times New Roman" panose="02020603050405020304" pitchFamily="18" charset="0"/>
              </a:rPr>
              <a:t>95</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a:t>
            </a:r>
            <a:r>
              <a:rPr lang="en-US" sz="5400">
                <a:solidFill>
                  <a:srgbClr val="000000"/>
                </a:solidFill>
                <a:latin typeface="+mj-lt"/>
                <a:ea typeface="Times New Roman" panose="02020603050405020304" pitchFamily="18" charset="0"/>
                <a:cs typeface="Times New Roman" panose="02020603050405020304" pitchFamily="18" charset="0"/>
              </a:rPr>
              <a:t>80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a:t>
            </a:r>
            <a:r>
              <a:rPr lang="en-US" sz="5400">
                <a:solidFill>
                  <a:srgbClr val="000000"/>
                </a:solidFill>
                <a:latin typeface="+mj-lt"/>
                <a:ea typeface="Times New Roman" panose="02020603050405020304" pitchFamily="18" charset="0"/>
                <a:cs typeface="Times New Roman" panose="02020603050405020304" pitchFamily="18" charset="0"/>
              </a:rPr>
              <a:t>300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 4.</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Cot của góc </a:t>
                </a:r>
                <a:r>
                  <a:rPr lang="en-US" sz="5400">
                    <a:effectLst/>
                    <a:latin typeface="Arial" panose="020B0604020202020204" pitchFamily="34" charset="0"/>
                    <a:ea typeface="Times New Roman" panose="02020603050405020304" pitchFamily="18" charset="0"/>
                    <a:cs typeface="Arial" panose="020B0604020202020204" pitchFamily="34" charset="0"/>
                  </a:rPr>
                  <a:t>lượng</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giác nào bằng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13"/>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14"/>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smtClean="0">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ea typeface="Cambria Math" panose="02040503050406030204" pitchFamily="18" charset="0"/>
                        <a:cs typeface="Times New Roman" panose="02020603050405020304" pitchFamily="18" charset="0"/>
                      </a:rPr>
                      <m:t>𝑡𝑎𝑛</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a:t>
                </a:r>
                <a:r>
                  <a:rPr lang="en-US" sz="5400">
                    <a:solidFill>
                      <a:srgbClr val="000000"/>
                    </a:solidFill>
                    <a:ea typeface="Times New Roman" panose="02020603050405020304" pitchFamily="18" charset="0"/>
                    <a:cs typeface="Times New Roman" panose="02020603050405020304" pitchFamily="18" charset="0"/>
                  </a:rPr>
                  <a:t>Khi </a:t>
                </a:r>
                <a:r>
                  <a:rPr lang="en-US" sz="5400" smtClean="0">
                    <a:solidFill>
                      <a:srgbClr val="000000"/>
                    </a:solidFill>
                    <a:ea typeface="Times New Roman" panose="02020603050405020304" pitchFamily="18" charset="0"/>
                    <a:cs typeface="Times New Roman" panose="02020603050405020304" pitchFamily="18" charset="0"/>
                  </a:rPr>
                  <a:t>đó</a:t>
                </a:r>
              </a:p>
              <a:p>
                <a:pPr marR="30480" algn="ctr">
                  <a:lnSpc>
                    <a:spcPct val="150000"/>
                  </a:lnSpc>
                  <a:spcAft>
                    <a:spcPts val="0"/>
                  </a:spcAft>
                </a:pPr>
                <a14:m>
                  <m:oMath xmlns:m="http://schemas.openxmlformats.org/officeDocument/2006/math">
                    <m:f>
                      <m:fPr>
                        <m:ctrlPr>
                          <a:rPr lang="en-US" sz="5400" i="1">
                            <a:solidFill>
                              <a:srgbClr val="000000"/>
                            </a:solidFill>
                            <a:ea typeface="Times New Roman" panose="02020603050405020304" pitchFamily="18" charset="0"/>
                            <a:cs typeface="Times New Roman" panose="02020603050405020304" pitchFamily="18" charset="0"/>
                          </a:rPr>
                        </m:ctrlPr>
                      </m:fPr>
                      <m:num>
                        <m:r>
                          <a:rPr lang="en-US" sz="5400" i="1">
                            <a:solidFill>
                              <a:srgbClr val="000000"/>
                            </a:solidFill>
                            <a:ea typeface="Cambria Math" panose="02040503050406030204" pitchFamily="18" charset="0"/>
                            <a:cs typeface="Times New Roman" panose="02020603050405020304" pitchFamily="18" charset="0"/>
                          </a:rPr>
                          <m:t>𝑎</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𝑠𝑖𝑛</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𝑏</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𝑐𝑜𝑠</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num>
                      <m:den>
                        <m:r>
                          <a:rPr lang="en-US" sz="5400" i="1">
                            <a:solidFill>
                              <a:srgbClr val="000000"/>
                            </a:solidFill>
                            <a:ea typeface="Cambria Math" panose="02040503050406030204" pitchFamily="18" charset="0"/>
                            <a:cs typeface="Times New Roman" panose="02020603050405020304" pitchFamily="18" charset="0"/>
                          </a:rPr>
                          <m:t>𝑐</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𝑠𝑖𝑛</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𝑑</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𝑐𝑜𝑠</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den>
                    </m:f>
                  </m:oMath>
                </a14:m>
                <a:r>
                  <a:rPr lang="en-US" sz="5400" smtClean="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smtClean="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mc:Choice xmlns:a14="http://schemas.microsoft.com/office/drawing/2010/main"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par>
                          <p:cTn id="44" fill="hold">
                            <p:stCondLst>
                              <p:cond delay="2500"/>
                            </p:stCondLst>
                            <p:childTnLst>
                              <p:par>
                                <p:cTn id="45" presetID="16" presetClass="entr" presetSubtype="21"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1.2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Một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đường tròn có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bán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kính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20 cm. Tính độ dài của các cung trên đường tròn đó có số đo sau:</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5</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c</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d</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smtClean="0">
                    <a:latin typeface="Arial" panose="020B0604020202020204" pitchFamily="34" charset="0"/>
                    <a:ea typeface="Times New Roman" panose="02020603050405020304" pitchFamily="18" charset="0"/>
                    <a:cs typeface="Arial" panose="020B0604020202020204" pitchFamily="34" charset="0"/>
                  </a:rPr>
                  <a:t>a) Độ </a:t>
                </a:r>
                <a:r>
                  <a:rPr lang="en-US" sz="3800">
                    <a:latin typeface="Arial" panose="020B0604020202020204" pitchFamily="34" charset="0"/>
                    <a:ea typeface="Times New Roman" panose="02020603050405020304" pitchFamily="18" charset="0"/>
                    <a:cs typeface="Arial" panose="020B0604020202020204" pitchFamily="34" charset="0"/>
                  </a:rPr>
                  <a:t>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a:t>
                </a:r>
                <a:r>
                  <a:rPr lang="en-US" sz="3800">
                    <a:effectLst/>
                    <a:latin typeface="Arial" panose="020B0604020202020204" pitchFamily="34" charset="0"/>
                    <a:ea typeface="Times New Roman" panose="02020603050405020304" pitchFamily="18" charset="0"/>
                    <a:cs typeface="Arial" panose="020B0604020202020204" pitchFamily="34" charset="0"/>
                  </a:rPr>
                  <a:t>kính </a:t>
                </a:r>
                <a:r>
                  <a:rPr lang="en-US" sz="3800" smtClean="0">
                    <a:effectLst/>
                    <a:latin typeface="Arial" panose="020B0604020202020204" pitchFamily="34" charset="0"/>
                    <a:ea typeface="Times New Roman" panose="02020603050405020304" pitchFamily="18" charset="0"/>
                    <a:cs typeface="Arial" panose="020B0604020202020204" pitchFamily="34" charset="0"/>
                  </a:rPr>
                  <a:t>  R </a:t>
                </a:r>
                <a:r>
                  <a:rPr lang="en-US" sz="3800">
                    <a:effectLst/>
                    <a:latin typeface="Arial" panose="020B0604020202020204" pitchFamily="34" charset="0"/>
                    <a:ea typeface="Times New Roman" panose="02020603050405020304" pitchFamily="18" charset="0"/>
                    <a:cs typeface="Arial" panose="020B0604020202020204" pitchFamily="34" charset="0"/>
                  </a:rPr>
                  <a:t>= 20 cm </a:t>
                </a:r>
                <a:r>
                  <a:rPr lang="en-US" sz="3800">
                    <a:effectLst/>
                    <a:latin typeface="Arial" panose="020B0604020202020204" pitchFamily="34" charset="0"/>
                    <a:ea typeface="Times New Roman" panose="02020603050405020304" pitchFamily="18" charset="0"/>
                    <a:cs typeface="Arial" panose="020B0604020202020204" pitchFamily="34" charset="0"/>
                  </a:rPr>
                  <a:t>là</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a:t>
                </a:r>
                <a:r>
                  <a:rPr lang="en-US" sz="3800">
                    <a:effectLst/>
                    <a:latin typeface="Arial" panose="020B0604020202020204" pitchFamily="34" charset="0"/>
                    <a:ea typeface="Times New Roman" panose="02020603050405020304" pitchFamily="18" charset="0"/>
                    <a:cs typeface="Arial" panose="020B0604020202020204" pitchFamily="34" charset="0"/>
                  </a:rPr>
                  <a:t>là</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30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anim calcmode="lin" valueType="num">
                                      <p:cBhvr>
                                        <p:cTn id="2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895600" y="2024188"/>
                <a:ext cx="4329519" cy="11583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743200" y="5874331"/>
                <a:ext cx="4855304" cy="11583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500"/>
                                        <p:tgtEl>
                                          <p:spTgt spid="12">
                                            <p:txEl>
                                              <p:pRg st="3" end="3"/>
                                            </p:txEl>
                                          </p:spTgt>
                                        </p:tgtEl>
                                      </p:cBhvr>
                                    </p:animEffect>
                                    <p:anim calcmode="lin" valueType="num">
                                      <p:cBhvr>
                                        <p:cTn id="2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anim calcmode="lin" valueType="num">
                                      <p:cBhvr>
                                        <p:cTn id="3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500"/>
                                        <p:tgtEl>
                                          <p:spTgt spid="12">
                                            <p:txEl>
                                              <p:pRg st="5" end="5"/>
                                            </p:txEl>
                                          </p:spTgt>
                                        </p:tgtEl>
                                      </p:cBhvr>
                                    </p:animEffect>
                                    <p:anim calcmode="lin" valueType="num">
                                      <p:cBhvr>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Trên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đường tròn lượng giác, xác định điểm </a:t>
                  </a:r>
                  <a:r>
                    <a:rPr kumimoji="0" lang="en-US" altLang="en-US" sz="3800" b="0" i="1" u="none" strike="noStrike" cap="none" normalizeH="0" baseline="0" smtClean="0">
                      <a:ln>
                        <a:noFill/>
                      </a:ln>
                      <a:solidFill>
                        <a:srgbClr val="000000"/>
                      </a:solidFill>
                      <a:effectLst/>
                      <a:ea typeface="OpenSans"/>
                      <a:cs typeface="Arial" panose="020B0604020202020204" pitchFamily="34" charset="0"/>
                    </a:rPr>
                    <a:t>M</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biểu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diễn các góc lượng giác có số đo sau:</a:t>
                  </a:r>
                  <a:endParaRPr kumimoji="0" lang="en-US" altLang="en-US" sz="3800" b="0" i="0" u="none" strike="noStrike" cap="none" normalizeH="0" baseline="0" smtClean="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c)</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lang="en-US" sz="4000">
                      <a:ea typeface="Times New Roman" panose="02020603050405020304" pitchFamily="18" charset="0"/>
                      <a:cs typeface="Arial" panose="020B0604020202020204" pitchFamily="34" charset="0"/>
                    </a:rPr>
                    <a:t>150</a:t>
                  </a:r>
                  <a:r>
                    <a:rPr lang="en-US" sz="4000">
                      <a:ea typeface="Times New Roman" panose="02020603050405020304" pitchFamily="18" charset="0"/>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smtClean="0">
                    <a:ln>
                      <a:noFill/>
                    </a:ln>
                    <a:solidFill>
                      <a:srgbClr val="000000"/>
                    </a:solidFill>
                    <a:effectLst/>
                    <a:ea typeface="OpenSans"/>
                    <a:cs typeface="Arial" panose="020B0604020202020204" pitchFamily="34" charset="0"/>
                  </a:endParaRPr>
                </a:p>
              </p:txBody>
            </p:sp>
          </mc:Choice>
          <mc:Fallback>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a:t>
                </a:r>
                <a:r>
                  <a:rPr lang="en-US" sz="3800">
                    <a:effectLst/>
                    <a:latin typeface="Arial" panose="020B0604020202020204" pitchFamily="34" charset="0"/>
                    <a:ea typeface="Times New Roman" panose="02020603050405020304" pitchFamily="18" charset="0"/>
                    <a:cs typeface="Arial" panose="020B0604020202020204" pitchFamily="34" charset="0"/>
                  </a:rPr>
                  <a:t>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3352800" y="3195906"/>
                <a:ext cx="5186805" cy="14754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được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xác định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trong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hình:</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2895600" y="7022872"/>
                <a:ext cx="1709186"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a:t>
            </a:r>
            <a:r>
              <a:rPr lang="en-US" sz="4000">
                <a:latin typeface="Arial" panose="020B0604020202020204" pitchFamily="34" charset="0"/>
                <a:ea typeface="Times New Roman" panose="02020603050405020304" pitchFamily="18" charset="0"/>
                <a:cs typeface="Arial" panose="020B0604020202020204" pitchFamily="34" charset="0"/>
              </a:rPr>
              <a:t>trong </a:t>
            </a:r>
            <a:r>
              <a:rPr lang="en-US" sz="4000" smtClean="0">
                <a:latin typeface="Arial" panose="020B0604020202020204" pitchFamily="34" charset="0"/>
                <a:ea typeface="Times New Roman" panose="02020603050405020304" pitchFamily="18" charset="0"/>
                <a:cs typeface="Arial" panose="020B0604020202020204" pitchFamily="34" charset="0"/>
              </a:rPr>
              <a:t>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mc:Choice xmlns:a14="http://schemas.microsoft.com/office/drawing/2010/main"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225°</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a:t>
                </a:r>
                <a:r>
                  <a:rPr lang="en-US" sz="4000">
                    <a:effectLst/>
                    <a:latin typeface="Arial" panose="020B0604020202020204" pitchFamily="34" charset="0"/>
                    <a:ea typeface="Times New Roman" panose="02020603050405020304" pitchFamily="18" charset="0"/>
                    <a:cs typeface="Arial" panose="020B0604020202020204" pitchFamily="34" charset="0"/>
                  </a:rPr>
                  <a:t>trong </a:t>
                </a:r>
                <a:r>
                  <a:rPr lang="en-US" sz="40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1.4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a:t>
                </a:r>
                <a:r>
                  <a:rPr lang="vi-VN" sz="3800">
                    <a:solidFill>
                      <a:srgbClr val="000000"/>
                    </a:solidFill>
                  </a:rPr>
                  <a:t>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smtClean="0">
                    <a:solidFill>
                      <a:srgbClr val="000000"/>
                    </a:solidFill>
                  </a:rPr>
                  <a:t>, </a:t>
                </a:r>
                <a:r>
                  <a:rPr lang="vi-VN" sz="3800">
                    <a:solidFill>
                      <a:srgbClr val="000000"/>
                    </a:solidFill>
                  </a:rPr>
                  <a:t>biết</a:t>
                </a:r>
                <a:r>
                  <a:rPr lang="vi-VN" sz="3800" smtClean="0">
                    <a:solidFill>
                      <a:srgbClr val="000000"/>
                    </a:solidFill>
                  </a:rPr>
                  <a:t>:</a:t>
                </a:r>
                <a:endParaRPr lang="en-US" sz="3800"/>
              </a:p>
            </p:txBody>
          </p:sp>
        </mc:Choice>
        <mc:Fallback>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smtClean="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a:t>
                </a:r>
                <a:r>
                  <a:rPr lang="en-US" sz="3800" smtClean="0">
                    <a:solidFill>
                      <a:srgbClr val="000000"/>
                    </a:solidFill>
                    <a:latin typeface="Arial" panose="020B0604020202020204" pitchFamily="34" charset="0"/>
                    <a:cs typeface="Arial" panose="020B0604020202020204" pitchFamily="34" charset="0"/>
                  </a:rPr>
                  <a:t> và</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smtClean="0">
                  <a:solidFill>
                    <a:srgbClr val="000000"/>
                  </a:solidFill>
                  <a:latin typeface="Arial" panose="020B0604020202020204" pitchFamily="34" charset="0"/>
                  <a:cs typeface="Arial" panose="020B0604020202020204" pitchFamily="34" charset="0"/>
                </a:endParaRPr>
              </a:p>
              <a:p>
                <a:pPr>
                  <a:lnSpc>
                    <a:spcPct val="200000"/>
                  </a:lnSpc>
                </a:pPr>
                <a:r>
                  <a:rPr lang="en-US" sz="3800" smtClean="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smtClean="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200000"/>
                  </a:lnSpc>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smtClean="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smtClean="0">
                  <a:latin typeface="Arial" panose="020B0604020202020204" pitchFamily="34" charset="0"/>
                  <a:cs typeface="Arial" panose="020B0604020202020204" pitchFamily="34" charset="0"/>
                </a:endParaRPr>
              </a:p>
              <a:p>
                <a:pPr lvl="0">
                  <a:lnSpc>
                    <a:spcPct val="200000"/>
                  </a:lnSpc>
                </a:pPr>
                <a:r>
                  <a:rPr lang="en-US" sz="3800" smtClean="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a:off x="404309" y="1572125"/>
            <a:ext cx="1764998" cy="1529363"/>
          </a:xfrm>
          <a:prstGeom prst="rect">
            <a:avLst/>
          </a:prstGeom>
        </p:spPr>
      </p:pic>
      <p:pic>
        <p:nvPicPr>
          <p:cNvPr id="23" name="Picture 22"/>
          <p:cNvPicPr>
            <a:picLocks noChangeAspect="1"/>
          </p:cNvPicPr>
          <p:nvPr/>
        </p:nvPicPr>
        <p:blipFill>
          <a:blip r:embed="rId6"/>
          <a:stretch>
            <a:fillRect/>
          </a:stretch>
        </p:blipFill>
        <p:spPr>
          <a:xfrm>
            <a:off x="16021794" y="8899689"/>
            <a:ext cx="1688798" cy="1463336"/>
          </a:xfrm>
          <a:prstGeom prst="rect">
            <a:avLst/>
          </a:prstGeom>
        </p:spPr>
      </p:pic>
      <p:pic>
        <p:nvPicPr>
          <p:cNvPr id="24" name="Picture 23"/>
          <p:cNvPicPr>
            <a:picLocks noChangeAspect="1"/>
          </p:cNvPicPr>
          <p:nvPr/>
        </p:nvPicPr>
        <p:blipFill>
          <a:blip r:embed="rId7"/>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 b</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smtClean="0"/>
                  <a:t> </a:t>
                </a:r>
                <a:endParaRPr lang="en-US"/>
              </a:p>
            </p:txBody>
          </p:sp>
        </mc:Choice>
        <mc:Fallback>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a:off x="453778" y="327764"/>
            <a:ext cx="1073643" cy="930307"/>
          </a:xfrm>
          <a:prstGeom prst="rect">
            <a:avLst/>
          </a:prstGeom>
        </p:spPr>
      </p:pic>
      <p:pic>
        <p:nvPicPr>
          <p:cNvPr id="20" name="Picture 19"/>
          <p:cNvPicPr>
            <a:picLocks noChangeAspect="1"/>
          </p:cNvPicPr>
          <p:nvPr/>
        </p:nvPicPr>
        <p:blipFill>
          <a:blip r:embed="rId10"/>
          <a:stretch>
            <a:fillRect/>
          </a:stretch>
        </p:blipFill>
        <p:spPr>
          <a:xfrm>
            <a:off x="16021794" y="8899689"/>
            <a:ext cx="1688798" cy="1463336"/>
          </a:xfrm>
          <a:prstGeom prst="rect">
            <a:avLst/>
          </a:prstGeom>
        </p:spPr>
      </p:pic>
    </p:spTree>
    <p:extLst>
      <p:ext uri="{BB962C8B-B14F-4D97-AF65-F5344CB8AC3E}">
        <p14:creationId xmlns:p14="http://schemas.microsoft.com/office/powerpoint/2010/main" val="906775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P spid="3" grpId="0"/>
      <p:bldP spid="4" grpId="0"/>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806089" y="2415290"/>
                <a:ext cx="5414111" cy="14378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314700" y="5307562"/>
                <a:ext cx="12573000" cy="198791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453778" y="327764"/>
            <a:ext cx="1984622" cy="1719666"/>
          </a:xfrm>
          <a:prstGeom prst="rect">
            <a:avLst/>
          </a:prstGeom>
        </p:spPr>
      </p:pic>
      <p:pic>
        <p:nvPicPr>
          <p:cNvPr id="10" name="Picture 9"/>
          <p:cNvPicPr>
            <a:picLocks noChangeAspect="1"/>
          </p:cNvPicPr>
          <p:nvPr/>
        </p:nvPicPr>
        <p:blipFill>
          <a:blip r:embed="rId8"/>
          <a:stretch>
            <a:fillRect/>
          </a:stretch>
        </p:blipFill>
        <p:spPr>
          <a:xfrm>
            <a:off x="16655546" y="9296575"/>
            <a:ext cx="1099054" cy="952325"/>
          </a:xfrm>
          <a:prstGeom prst="rect">
            <a:avLst/>
          </a:prstGeom>
        </p:spPr>
      </p:pic>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6" name="Rectangle 15"/>
          <p:cNvSpPr/>
          <p:nvPr/>
        </p:nvSpPr>
        <p:spPr>
          <a:xfrm>
            <a:off x="1219200" y="628372"/>
            <a:ext cx="15773400" cy="301108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Quy ước:</a:t>
            </a:r>
          </a:p>
          <a:p>
            <a:pPr marL="571500" indent="-571500" algn="just">
              <a:lnSpc>
                <a:spcPct val="150000"/>
              </a:lnSpc>
              <a:spcAft>
                <a:spcPts val="800"/>
              </a:spcAft>
              <a:buFontTx/>
              <a:buChar char="-"/>
            </a:pPr>
            <a:r>
              <a:rPr lang="en-US" sz="4000" smtClean="0">
                <a:latin typeface="Arial" panose="020B0604020202020204" pitchFamily="34" charset="0"/>
                <a:ea typeface="Times New Roman" panose="02020603050405020304" pitchFamily="18" charset="0"/>
                <a:cs typeface="Arial" panose="020B0604020202020204" pitchFamily="34" charset="0"/>
              </a:rPr>
              <a:t>Chiều </a:t>
            </a:r>
            <a:r>
              <a:rPr lang="en-US" sz="4000">
                <a:latin typeface="Arial" panose="020B0604020202020204" pitchFamily="34" charset="0"/>
                <a:ea typeface="Times New Roman" panose="02020603050405020304" pitchFamily="18" charset="0"/>
                <a:cs typeface="Arial" panose="020B0604020202020204" pitchFamily="34" charset="0"/>
              </a:rPr>
              <a:t>quy ngược với chiều quay của kim đồng hồ là chiều dương, chiều quay cùng chiều kim đồng hồ là chiều âm</a:t>
            </a:r>
            <a:r>
              <a:rPr lang="en-US" sz="4000" smtClean="0">
                <a:latin typeface="Arial" panose="020B0604020202020204" pitchFamily="34" charset="0"/>
                <a:ea typeface="Times New Roman" panose="02020603050405020304" pitchFamily="18" charset="0"/>
                <a:cs typeface="Arial" panose="020B0604020202020204" pitchFamily="34" charset="0"/>
              </a:rPr>
              <a:t>.</a:t>
            </a: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019300" y="4533900"/>
            <a:ext cx="14591400" cy="3564453"/>
          </a:xfrm>
          <a:prstGeom prst="rect">
            <a:avLst/>
          </a:prstGeom>
        </p:spPr>
      </p:pic>
      <p:pic>
        <p:nvPicPr>
          <p:cNvPr id="19" name="Picture 18"/>
          <p:cNvPicPr>
            <a:picLocks noChangeAspect="1"/>
          </p:cNvPicPr>
          <p:nvPr/>
        </p:nvPicPr>
        <p:blipFill>
          <a:blip r:embed="rId5"/>
          <a:stretch>
            <a:fillRect/>
          </a:stretch>
        </p:blipFill>
        <p:spPr>
          <a:xfrm>
            <a:off x="609600" y="9182100"/>
            <a:ext cx="3581400" cy="764032"/>
          </a:xfrm>
          <a:prstGeom prst="rect">
            <a:avLst/>
          </a:prstGeom>
        </p:spPr>
      </p:pic>
      <p:pic>
        <p:nvPicPr>
          <p:cNvPr id="20" name="Picture 19"/>
          <p:cNvPicPr>
            <a:picLocks noChangeAspect="1"/>
          </p:cNvPicPr>
          <p:nvPr/>
        </p:nvPicPr>
        <p:blipFill>
          <a:blip r:embed="rId6"/>
          <a:stretch>
            <a:fillRect/>
          </a:stretch>
        </p:blipFill>
        <p:spPr>
          <a:xfrm flipH="1">
            <a:off x="16344900" y="231387"/>
            <a:ext cx="1295400" cy="1254513"/>
          </a:xfrm>
          <a:prstGeom prst="rect">
            <a:avLst/>
          </a:prstGeom>
        </p:spPr>
      </p:pic>
      <p:pic>
        <p:nvPicPr>
          <p:cNvPr id="21" name="Picture 20"/>
          <p:cNvPicPr>
            <a:picLocks noChangeAspect="1"/>
          </p:cNvPicPr>
          <p:nvPr/>
        </p:nvPicPr>
        <p:blipFill>
          <a:blip r:embed="rId7"/>
          <a:stretch>
            <a:fillRect/>
          </a:stretch>
        </p:blipFill>
        <p:spPr>
          <a:xfrm flipH="1">
            <a:off x="16413605" y="7815547"/>
            <a:ext cx="1471889" cy="2127462"/>
          </a:xfrm>
          <a:prstGeom prst="rect">
            <a:avLst/>
          </a:prstGeom>
        </p:spPr>
      </p:pic>
    </p:spTree>
    <p:extLst>
      <p:ext uri="{BB962C8B-B14F-4D97-AF65-F5344CB8AC3E}">
        <p14:creationId xmlns:p14="http://schemas.microsoft.com/office/powerpoint/2010/main" val="345878688"/>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Ta có</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453778" y="327764"/>
            <a:ext cx="1984622" cy="1719666"/>
          </a:xfrm>
          <a:prstGeom prst="rect">
            <a:avLst/>
          </a:prstGeom>
        </p:spPr>
      </p:pic>
      <p:pic>
        <p:nvPicPr>
          <p:cNvPr id="10" name="Picture 9"/>
          <p:cNvPicPr>
            <a:picLocks noChangeAspect="1"/>
          </p:cNvPicPr>
          <p:nvPr/>
        </p:nvPicPr>
        <p:blipFill>
          <a:blip r:embed="rId4"/>
          <a:stretch>
            <a:fillRect/>
          </a:stretch>
        </p:blipFill>
        <p:spPr>
          <a:xfrm>
            <a:off x="16655546" y="9296575"/>
            <a:ext cx="1099054" cy="95232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111386" y="2190252"/>
                <a:ext cx="6223114" cy="182274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endPar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5468600" y="7277100"/>
            <a:ext cx="1807420" cy="2321615"/>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7147704" y="1646591"/>
                <a:ext cx="6825330" cy="9842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a)</a:t>
                </a:r>
                <a:r>
                  <a:rPr lang="en-US" sz="38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latin typeface="Cambria Math" panose="02040503050406030204" pitchFamily="18" charset="0"/>
                        <a:ea typeface="Times New Roman" panose="02020603050405020304" pitchFamily="18" charset="0"/>
                        <a:cs typeface="Arial" panose="020B0604020202020204" pitchFamily="34" charset="0"/>
                      </a:rPr>
                      <m:t>2</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𝛼</m:t>
                    </m:r>
                    <m:r>
                      <a:rPr lang="en-US" sz="3800" i="1">
                        <a:latin typeface="Cambria Math" panose="02040503050406030204" pitchFamily="18" charset="0"/>
                        <a:ea typeface="Times New Roman" panose="02020603050405020304" pitchFamily="18" charset="0"/>
                        <a:cs typeface="Arial" panose="020B0604020202020204" pitchFamily="34" charset="0"/>
                      </a:rPr>
                      <m:t> – 1 </m:t>
                    </m:r>
                  </m:oMath>
                </a14:m>
                <a:endParaRPr lang="en-US" sz="3800" smtClean="0">
                  <a:solidFill>
                    <a:prstClr val="black"/>
                  </a:solidFill>
                  <a:ea typeface="Times New Roman" panose="02020603050405020304" pitchFamily="18" charset="0"/>
                  <a:cs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7147704" y="1646591"/>
                <a:ext cx="6825330" cy="984244"/>
              </a:xfrm>
              <a:prstGeom prst="rect">
                <a:avLst/>
              </a:prstGeom>
              <a:blipFill>
                <a:blip r:embed="rId5"/>
                <a:stretch>
                  <a:fillRect l="-4290" b="-15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Rectangle 3"/>
          <p:cNvSpPr/>
          <p:nvPr/>
        </p:nvSpPr>
        <p:spPr>
          <a:xfrm>
            <a:off x="2133600" y="4087551"/>
            <a:ext cx="12342285" cy="5355312"/>
          </a:xfrm>
          <a:prstGeom prst="rect">
            <a:avLst/>
          </a:prstGeom>
        </p:spPr>
        <p:txBody>
          <a:bodyPr wrap="square">
            <a:sp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a:t>
            </a:r>
            <a:r>
              <a:rPr lang="en-US" sz="3800">
                <a:latin typeface="Arial" panose="020B0604020202020204" pitchFamily="34" charset="0"/>
                <a:ea typeface="Times New Roman" panose="02020603050405020304" pitchFamily="18" charset="0"/>
                <a:cs typeface="Arial" panose="020B0604020202020204" pitchFamily="34" charset="0"/>
              </a:rPr>
              <a:t>) </a:t>
            </a:r>
            <a:r>
              <a:rPr lang="en-US" sz="3800" smtClean="0">
                <a:latin typeface="Arial" panose="020B0604020202020204" pitchFamily="34" charset="0"/>
                <a:ea typeface="Times New Roman" panose="02020603050405020304" pitchFamily="18" charset="0"/>
                <a:cs typeface="Arial" panose="020B0604020202020204" pitchFamily="34" charset="0"/>
              </a:rPr>
              <a:t>Áp </a:t>
            </a:r>
            <a:r>
              <a:rPr lang="en-US" sz="3800">
                <a:latin typeface="Arial" panose="020B0604020202020204" pitchFamily="34" charset="0"/>
                <a:ea typeface="Times New Roman" panose="02020603050405020304" pitchFamily="18" charset="0"/>
                <a:cs typeface="Arial" panose="020B0604020202020204" pitchFamily="34" charset="0"/>
              </a:rPr>
              <a:t>dụng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a:t>
            </a:r>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smtClean="0">
                <a:effectLst/>
                <a:latin typeface="Arial" panose="020B0604020202020204" pitchFamily="34" charset="0"/>
                <a:ea typeface="Times New Roman" panose="02020603050405020304" pitchFamily="18" charset="0"/>
                <a:cs typeface="Arial" panose="020B0604020202020204" pitchFamily="34" charset="0"/>
              </a:rPr>
              <a:t>1 </a:t>
            </a:r>
            <a:r>
              <a:rPr lang="en-US" sz="3800">
                <a:effectLst/>
                <a:latin typeface="Arial" panose="020B0604020202020204" pitchFamily="34" charset="0"/>
                <a:ea typeface="Times New Roman" panose="02020603050405020304" pitchFamily="18" charset="0"/>
                <a:cs typeface="Arial" panose="020B0604020202020204" pitchFamily="34" charset="0"/>
              </a:rPr>
              <a:t>suy ra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VT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2cos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VP (</a:t>
            </a:r>
            <a:r>
              <a:rPr lang="en-US" sz="3800">
                <a:effectLst/>
                <a:latin typeface="Arial" panose="020B0604020202020204" pitchFamily="34" charset="0"/>
                <a:ea typeface="Times New Roman" panose="02020603050405020304" pitchFamily="18" charset="0"/>
                <a:cs typeface="Arial" panose="020B0604020202020204" pitchFamily="34" charset="0"/>
              </a:rPr>
              <a:t>đpcm</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025988" y="652341"/>
            <a:ext cx="6224781" cy="861133"/>
          </a:xfrm>
          <a:prstGeom prst="rect">
            <a:avLst/>
          </a:prstGeom>
        </p:spPr>
        <p:txBody>
          <a:bodyPr wrap="none">
            <a:spAutoFit/>
          </a:bodyPr>
          <a:lstStyle/>
          <a:p>
            <a:pPr lvl="0" eaLnBrk="0" fontAlgn="base" hangingPunct="0">
              <a:lnSpc>
                <a:spcPct val="150000"/>
              </a:lnSpc>
              <a:spcBef>
                <a:spcPct val="0"/>
              </a:spcBef>
              <a:spcAft>
                <a:spcPct val="0"/>
              </a:spcAft>
            </a:pPr>
            <a:r>
              <a:rPr lang="en-US" altLang="en-US" sz="3800">
                <a:solidFill>
                  <a:srgbClr val="000000"/>
                </a:solidFill>
                <a:latin typeface="Arial" panose="020B0604020202020204" pitchFamily="34" charset="0"/>
                <a:ea typeface="OpenSans"/>
                <a:cs typeface="Arial" panose="020B0604020202020204" pitchFamily="34" charset="0"/>
              </a:rPr>
              <a:t>Chứng minh các đẳng thức:</a:t>
            </a:r>
            <a:endParaRPr lang="en-US" altLang="en-US" sz="3800">
              <a:solidFill>
                <a:prstClr val="black"/>
              </a:solidFill>
              <a:latin typeface="Arial" panose="020B0604020202020204" pitchFamily="34" charset="0"/>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29511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childTnLst>
                          </p:cTn>
                        </p:par>
                        <p:par>
                          <p:cTn id="41" fill="hold">
                            <p:stCondLst>
                              <p:cond delay="2500"/>
                            </p:stCondLst>
                            <p:childTnLst>
                              <p:par>
                                <p:cTn id="42" presetID="14" presetClass="entr" presetSubtype="1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6106586" y="7734300"/>
            <a:ext cx="1807420" cy="2321615"/>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7147704" y="1511747"/>
                <a:ext cx="5369355" cy="125393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en-US" sz="3800">
                    <a:solidFill>
                      <a:srgbClr val="000000"/>
                    </a:solidFill>
                    <a:ea typeface="OpenSans"/>
                    <a:cs typeface="Arial" panose="020B0604020202020204" pitchFamily="34" charset="0"/>
                  </a:rPr>
                  <a:t>b)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7147704" y="1511747"/>
                <a:ext cx="5369355" cy="1253933"/>
              </a:xfrm>
              <a:prstGeom prst="rect">
                <a:avLst/>
              </a:prstGeom>
              <a:blipFill>
                <a:blip r:embed="rId5"/>
                <a:stretch>
                  <a:fillRect l="-5455" b="-72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981200" y="3924300"/>
                <a:ext cx="13786370" cy="5658408"/>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Áp dụng các hệ thức lượng giác cơ bản.</a:t>
                </a:r>
              </a:p>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𝑉𝑃</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(đpcm).</a:t>
                </a:r>
              </a:p>
            </p:txBody>
          </p:sp>
        </mc:Choice>
        <mc:Fallback>
          <p:sp>
            <p:nvSpPr>
              <p:cNvPr id="4" name="Rectangle 3"/>
              <p:cNvSpPr>
                <a:spLocks noRot="1" noChangeAspect="1" noMove="1" noResize="1" noEditPoints="1" noAdjustHandles="1" noChangeArrowheads="1" noChangeShapeType="1" noTextEdit="1"/>
              </p:cNvSpPr>
              <p:nvPr/>
            </p:nvSpPr>
            <p:spPr>
              <a:xfrm>
                <a:off x="1981200" y="3924300"/>
                <a:ext cx="13786370" cy="5658408"/>
              </a:xfrm>
              <a:prstGeom prst="rect">
                <a:avLst/>
              </a:prstGeom>
              <a:blipFill>
                <a:blip r:embed="rId6"/>
                <a:stretch>
                  <a:fillRect l="-1547"/>
                </a:stretch>
              </a:blipFill>
            </p:spPr>
            <p:txBody>
              <a:bodyPr/>
              <a:lstStyle/>
              <a:p>
                <a:r>
                  <a:rPr lang="en-US">
                    <a:noFill/>
                  </a:rPr>
                  <a:t> </a:t>
                </a:r>
              </a:p>
            </p:txBody>
          </p:sp>
        </mc:Fallback>
      </mc:AlternateContent>
      <p:sp>
        <p:nvSpPr>
          <p:cNvPr id="5" name="Rectangle 4"/>
          <p:cNvSpPr/>
          <p:nvPr/>
        </p:nvSpPr>
        <p:spPr>
          <a:xfrm>
            <a:off x="7025988" y="652341"/>
            <a:ext cx="6224781" cy="861133"/>
          </a:xfrm>
          <a:prstGeom prst="rect">
            <a:avLst/>
          </a:prstGeom>
        </p:spPr>
        <p:txBody>
          <a:bodyPr wrap="non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Arial" panose="020B0604020202020204" pitchFamily="34" charset="0"/>
              </a:rPr>
              <a:t>Chứng minh các đẳng thức:</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698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smtClean="0">
                <a:solidFill>
                  <a:srgbClr val="000000"/>
                </a:solidFill>
                <a:ea typeface="OpenSans"/>
              </a:rPr>
              <a:t>Một </a:t>
            </a:r>
            <a:r>
              <a:rPr lang="vi-VN" altLang="en-US" sz="4200">
                <a:solidFill>
                  <a:srgbClr val="000000"/>
                </a:solidFill>
                <a:ea typeface="OpenSans"/>
              </a:rPr>
              <a:t>người đi xe đạp với vận tốc không đổi, biết rằng bánh xe đạp quay được 11 vòng trong 5 </a:t>
            </a:r>
            <a:r>
              <a:rPr lang="vi-VN" altLang="en-US" sz="4200">
                <a:solidFill>
                  <a:srgbClr val="000000"/>
                </a:solidFill>
                <a:ea typeface="OpenSans"/>
              </a:rPr>
              <a:t>giây</a:t>
            </a:r>
            <a:r>
              <a:rPr lang="vi-VN" altLang="en-US" sz="4200" smtClean="0">
                <a:solidFill>
                  <a:srgbClr val="000000"/>
                </a:solidFill>
                <a:ea typeface="OpenSans"/>
              </a:rPr>
              <a:t>.</a:t>
            </a:r>
            <a:endParaRPr lang="vi-VN" altLang="en-US" sz="4200">
              <a:solidFill>
                <a:srgbClr val="000000"/>
              </a:solidFill>
              <a:ea typeface="OpenSans"/>
            </a:endParaRPr>
          </a:p>
          <a:p>
            <a:pPr lvl="0" algn="just">
              <a:lnSpc>
                <a:spcPct val="150000"/>
              </a:lnSpc>
            </a:pPr>
            <a:r>
              <a:rPr lang="vi-VN" altLang="en-US" sz="4200">
                <a:solidFill>
                  <a:srgbClr val="000000"/>
                </a:solidFill>
                <a:ea typeface="OpenSans"/>
              </a:rPr>
              <a:t>a) Tính góc (theo độ và rađian) mà bánh xe quay được trong 1 </a:t>
            </a:r>
            <a:r>
              <a:rPr lang="vi-VN" altLang="en-US" sz="4200">
                <a:solidFill>
                  <a:srgbClr val="000000"/>
                </a:solidFill>
                <a:ea typeface="OpenSans"/>
              </a:rPr>
              <a:t>giây</a:t>
            </a:r>
            <a:r>
              <a:rPr lang="vi-VN" altLang="en-US" sz="4200" smtClean="0">
                <a:solidFill>
                  <a:srgbClr val="000000"/>
                </a:solidFill>
                <a:ea typeface="OpenSans"/>
              </a:rPr>
              <a:t>.</a:t>
            </a:r>
            <a:endParaRPr lang="vi-VN" altLang="en-US" sz="4200">
              <a:solidFill>
                <a:srgbClr val="000000"/>
              </a:solidFill>
              <a:ea typeface="OpenSans"/>
            </a:endParaRP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a:t>
            </a:r>
            <a:r>
              <a:rPr lang="vi-VN" altLang="en-US" sz="4200">
                <a:solidFill>
                  <a:srgbClr val="000000"/>
                </a:solidFill>
                <a:ea typeface="OpenSans"/>
              </a:rPr>
              <a:t>mm</a:t>
            </a:r>
            <a:r>
              <a:rPr lang="vi-VN" altLang="en-US" sz="4200" smtClean="0">
                <a:solidFill>
                  <a:srgbClr val="000000"/>
                </a:solidFill>
                <a:ea typeface="OpenSans"/>
              </a:rPr>
              <a:t>.</a:t>
            </a:r>
            <a:endParaRPr lang="vi-VN" altLang="en-US" sz="4200">
              <a:solidFill>
                <a:srgbClr val="000000"/>
              </a:solidFill>
              <a:ea typeface="OpenSans"/>
            </a:endParaRP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371600" y="1531848"/>
                <a:ext cx="15697200" cy="8564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Trong 1 giây, bánh xe đạp quay được </a:t>
                </a:r>
                <a14:m>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vòng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360° nên góc mà bánh quay xe quay được trong 1 giây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792</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2π nên góc mà bánh quay xe quay được trong 1 giây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rad</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71600" y="1531848"/>
                <a:ext cx="15697200" cy="8564652"/>
              </a:xfrm>
              <a:prstGeom prst="rect">
                <a:avLst/>
              </a:prstGeom>
              <a:blipFill>
                <a:blip r:embed="rId4"/>
                <a:stretch>
                  <a:fillRect l="-1359" r="-1359"/>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192516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00200" y="2247900"/>
                <a:ext cx="15697200" cy="7136184"/>
              </a:xfrm>
              <a:prstGeom prst="rect">
                <a:avLst/>
              </a:prstGeom>
            </p:spPr>
            <p:txBody>
              <a:bodyPr wrap="square">
                <a:spAutoFit/>
              </a:bodyPr>
              <a:lstStyle/>
              <a:p>
                <a:pPr lvl="0">
                  <a:lnSpc>
                    <a:spcPct val="150000"/>
                  </a:lnSpc>
                  <a:spcBef>
                    <a:spcPts val="600"/>
                  </a:spcBef>
                  <a:spcAft>
                    <a:spcPts val="600"/>
                  </a:spcAft>
                  <a:defRPr/>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b) Ta có: 1 phút = 60 giây.</a:t>
                </a: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Trong 1 phút bánh xe quay được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132</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ò</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𝑛𝑔</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Chu vi của bánh xe đạp là: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Quãng đường mà người đi xe đạp đã đi được trong một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phút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là:</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0200" y="2247900"/>
                <a:ext cx="15697200" cy="7136184"/>
              </a:xfrm>
              <a:prstGeom prst="rect">
                <a:avLst/>
              </a:prstGeom>
              <a:blipFill>
                <a:blip r:embed="rId4"/>
                <a:stretch>
                  <a:fillRect l="-139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3103836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anim calcmode="lin" valueType="num">
                                      <p:cBhvr>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endPar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endPar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16"/>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340979"/>
          </a:xfrm>
          <a:prstGeom prst="rect">
            <a:avLst/>
          </a:prstGeom>
        </p:spPr>
        <p:txBody>
          <a:bodyPr wrap="square">
            <a:spAutoFit/>
          </a:bodyPr>
          <a:lstStyle/>
          <a:p>
            <a:pPr lvl="0" algn="ctr">
              <a:lnSpc>
                <a:spcPct val="150000"/>
              </a:lnSpc>
              <a:defRPr/>
            </a:pPr>
            <a:r>
              <a:rPr lang="vi-VN" sz="7500" b="1" kern="0">
                <a:solidFill>
                  <a:srgbClr val="C00000"/>
                </a:solidFill>
                <a:latin typeface="Arial"/>
                <a:cs typeface="Arial"/>
                <a:sym typeface="Anton"/>
              </a:rPr>
              <a:t>CẢM ƠN CÁC EM</a:t>
            </a:r>
          </a:p>
          <a:p>
            <a:pPr lvl="0" algn="ctr">
              <a:lnSpc>
                <a:spcPct val="150000"/>
              </a:lnSpc>
              <a:defRPr/>
            </a:pPr>
            <a:r>
              <a:rPr lang="vi-VN" sz="7500" b="1" kern="0">
                <a:solidFill>
                  <a:srgbClr val="C00000"/>
                </a:solidFill>
                <a:latin typeface="Arial"/>
                <a:cs typeface="Arial"/>
                <a:sym typeface="Anton"/>
              </a:rPr>
              <a:t> ĐÃ LẮNG NGHE BÀI GIẢNG!</a:t>
            </a:r>
            <a:endParaRPr lang="vi-VN" sz="7500" b="1" kern="0">
              <a:solidFill>
                <a:srgbClr val="C00000"/>
              </a:solidFill>
              <a:latin typeface="Arial"/>
              <a:cs typeface="Arial"/>
              <a:sym typeface="Anton"/>
            </a:endParaRPr>
          </a:p>
        </p:txBody>
      </p:sp>
      <p:pic>
        <p:nvPicPr>
          <p:cNvPr id="5" name="Picture 4"/>
          <p:cNvPicPr>
            <a:picLocks noChangeAspect="1"/>
          </p:cNvPicPr>
          <p:nvPr/>
        </p:nvPicPr>
        <p:blipFill>
          <a:blip r:embed="rId3"/>
          <a:stretch>
            <a:fillRect/>
          </a:stretch>
        </p:blipFill>
        <p:spPr>
          <a:xfrm>
            <a:off x="6477000" y="7124700"/>
            <a:ext cx="5181600" cy="2292984"/>
          </a:xfrm>
          <a:prstGeom prst="rect">
            <a:avLst/>
          </a:prstGeom>
        </p:spPr>
      </p:pic>
    </p:spTree>
    <p:extLst>
      <p:ext uri="{BB962C8B-B14F-4D97-AF65-F5344CB8AC3E}">
        <p14:creationId xmlns:p14="http://schemas.microsoft.com/office/powerpoint/2010/main" val="66111243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4656</TotalTime>
  <Words>3405</Words>
  <Application>Microsoft Office PowerPoint</Application>
  <PresentationFormat>Custom</PresentationFormat>
  <Paragraphs>612</Paragraphs>
  <Slides>98</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98</vt:i4>
      </vt:variant>
    </vt:vector>
  </HeadingPairs>
  <TitlesOfParts>
    <vt:vector size="111" baseType="lpstr">
      <vt:lpstr>Dotum</vt:lpstr>
      <vt:lpstr>Arial</vt:lpstr>
      <vt:lpstr>Cambria Math</vt:lpstr>
      <vt:lpstr>Anton</vt:lpstr>
      <vt:lpstr>MJXc-TeX-main-R</vt:lpstr>
      <vt:lpstr>Times New Roman</vt:lpstr>
      <vt:lpstr>MJXc-TeX-math-I</vt:lpstr>
      <vt:lpstr>Calibri Light</vt:lpstr>
      <vt:lpstr>Calibri</vt:lpstr>
      <vt:lpstr>OpenSans</vt:lpstr>
      <vt:lpstr>Caudex</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Yellow Playful Illustrative The Power of Worship Sermon Church Presentation</dc:title>
  <cp:lastModifiedBy>Admin</cp:lastModifiedBy>
  <cp:revision>136</cp:revision>
  <dcterms:created xsi:type="dcterms:W3CDTF">2006-08-16T00:00:00Z</dcterms:created>
  <dcterms:modified xsi:type="dcterms:W3CDTF">2023-07-14T07:39:49Z</dcterms:modified>
  <dc:identifier>DAFoSa7UAXU</dc:identifier>
</cp:coreProperties>
</file>