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21"/>
  </p:notesMasterIdLst>
  <p:sldIdLst>
    <p:sldId id="293" r:id="rId2"/>
    <p:sldId id="299" r:id="rId3"/>
    <p:sldId id="256" r:id="rId4"/>
    <p:sldId id="274" r:id="rId5"/>
    <p:sldId id="276" r:id="rId6"/>
    <p:sldId id="277" r:id="rId7"/>
    <p:sldId id="279" r:id="rId8"/>
    <p:sldId id="280" r:id="rId9"/>
    <p:sldId id="294" r:id="rId10"/>
    <p:sldId id="282" r:id="rId11"/>
    <p:sldId id="283" r:id="rId12"/>
    <p:sldId id="284" r:id="rId13"/>
    <p:sldId id="295" r:id="rId14"/>
    <p:sldId id="286" r:id="rId15"/>
    <p:sldId id="296" r:id="rId16"/>
    <p:sldId id="297" r:id="rId17"/>
    <p:sldId id="288" r:id="rId18"/>
    <p:sldId id="298" r:id="rId19"/>
    <p:sldId id="292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C24B303-6880-4BE3-898E-C2C3641240AE}">
          <p14:sldIdLst>
            <p14:sldId id="293"/>
            <p14:sldId id="299"/>
            <p14:sldId id="256"/>
            <p14:sldId id="274"/>
            <p14:sldId id="276"/>
            <p14:sldId id="277"/>
            <p14:sldId id="279"/>
            <p14:sldId id="280"/>
            <p14:sldId id="294"/>
            <p14:sldId id="282"/>
            <p14:sldId id="283"/>
            <p14:sldId id="284"/>
            <p14:sldId id="295"/>
            <p14:sldId id="286"/>
            <p14:sldId id="296"/>
            <p14:sldId id="297"/>
            <p14:sldId id="288"/>
            <p14:sldId id="298"/>
            <p14:sldId id="29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3300"/>
    <a:srgbClr val="000000"/>
    <a:srgbClr val="FF99FF"/>
    <a:srgbClr val="CCFF33"/>
    <a:srgbClr val="9900FF"/>
    <a:srgbClr val="99FF3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1" autoAdjust="0"/>
    <p:restoredTop sz="99822" autoAdjust="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6E8942A-7EAC-497B-A488-76DA619F3A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628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7CF2832-B482-4614-AC9B-7C00C504A46C}" type="slidenum">
              <a:rPr lang="en-US">
                <a:cs typeface="Arial" charset="0"/>
              </a:rPr>
              <a:pPr eaLnBrk="1" hangingPunct="1"/>
              <a:t>1</a:t>
            </a:fld>
            <a:endParaRPr 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242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3596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12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755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7057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569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3923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265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14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583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3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242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4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13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5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56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458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7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39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39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058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5F45DF-0B44-45A4-86A5-07D6AF60DFE7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61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789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7CCA169-D249-429D-B3C2-B0D61F3CF47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0C02B-2BC3-461F-895E-584BE6C50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09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0"/>
            <a:ext cx="217170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36270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78203-D7FD-476F-9DE4-A559428450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5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C1071F-ADF0-4B2E-96D7-FB98491FBA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7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FC624-6D2E-4F32-8D1F-426E8A9E1D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997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AB28B-CCBF-45EC-9F5A-B61CCF979D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58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8531A-C8E8-49D8-A54F-A5AF761C05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9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634F9-F33B-440C-8877-4F95C857D4B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9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B72D3C-87B1-4BD3-89F8-C6ADBCE03F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70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73746D-9B59-47EE-8709-FC5A00F6411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59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D5BBB4-286E-470C-8CCE-9EA3BE9B294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152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37338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Công nghệ 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958F4CB-AC73-4981-B27A-8974B9EF638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4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3.png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4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12" Type="http://schemas.openxmlformats.org/officeDocument/2006/relationships/image" Target="../media/image69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1.png"/><Relationship Id="rId10" Type="http://schemas.openxmlformats.org/officeDocument/2006/relationships/image" Target="../media/image67.png"/><Relationship Id="rId4" Type="http://schemas.openxmlformats.org/officeDocument/2006/relationships/image" Target="../media/image37.png"/><Relationship Id="rId9" Type="http://schemas.openxmlformats.org/officeDocument/2006/relationships/image" Target="../media/image6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7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4.png"/><Relationship Id="rId13" Type="http://schemas.openxmlformats.org/officeDocument/2006/relationships/image" Target="../media/image62.png"/><Relationship Id="rId3" Type="http://schemas.openxmlformats.org/officeDocument/2006/relationships/image" Target="../media/image79.png"/><Relationship Id="rId7" Type="http://schemas.openxmlformats.org/officeDocument/2006/relationships/image" Target="../media/image83.png"/><Relationship Id="rId12" Type="http://schemas.openxmlformats.org/officeDocument/2006/relationships/image" Target="../media/image8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2.png"/><Relationship Id="rId11" Type="http://schemas.openxmlformats.org/officeDocument/2006/relationships/image" Target="../media/image87.png"/><Relationship Id="rId5" Type="http://schemas.openxmlformats.org/officeDocument/2006/relationships/image" Target="../media/image81.png"/><Relationship Id="rId15" Type="http://schemas.openxmlformats.org/officeDocument/2006/relationships/image" Target="../media/image90.png"/><Relationship Id="rId10" Type="http://schemas.openxmlformats.org/officeDocument/2006/relationships/image" Target="../media/image86.png"/><Relationship Id="rId4" Type="http://schemas.openxmlformats.org/officeDocument/2006/relationships/image" Target="../media/image80.png"/><Relationship Id="rId9" Type="http://schemas.openxmlformats.org/officeDocument/2006/relationships/image" Target="../media/image85.png"/><Relationship Id="rId14" Type="http://schemas.openxmlformats.org/officeDocument/2006/relationships/image" Target="../media/image8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9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4.png"/><Relationship Id="rId5" Type="http://schemas.openxmlformats.org/officeDocument/2006/relationships/image" Target="../media/image93.png"/><Relationship Id="rId4" Type="http://schemas.openxmlformats.org/officeDocument/2006/relationships/image" Target="../media/image9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22.wmf"/><Relationship Id="rId4" Type="http://schemas.openxmlformats.org/officeDocument/2006/relationships/image" Target="../media/image96.png"/><Relationship Id="rId9" Type="http://schemas.openxmlformats.org/officeDocument/2006/relationships/oleObject" Target="../embeddings/oleObject1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4.wmf"/><Relationship Id="rId18" Type="http://schemas.openxmlformats.org/officeDocument/2006/relationships/image" Target="../media/image102.png"/><Relationship Id="rId3" Type="http://schemas.openxmlformats.org/officeDocument/2006/relationships/oleObject" Target="../embeddings/oleObject1.bin"/><Relationship Id="rId21" Type="http://schemas.openxmlformats.org/officeDocument/2006/relationships/image" Target="../media/image105.png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7.bin"/><Relationship Id="rId1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20" Type="http://schemas.openxmlformats.org/officeDocument/2006/relationships/image" Target="../media/image104.png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103.png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10.png"/><Relationship Id="rId11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8.png"/><Relationship Id="rId7" Type="http://schemas.openxmlformats.org/officeDocument/2006/relationships/image" Target="../media/image2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4"/>
          <p:cNvSpPr>
            <a:spLocks noChangeArrowheads="1" noChangeShapeType="1" noTextEdit="1"/>
          </p:cNvSpPr>
          <p:nvPr/>
        </p:nvSpPr>
        <p:spPr bwMode="auto">
          <a:xfrm>
            <a:off x="304800" y="533400"/>
            <a:ext cx="2362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i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 </a:t>
            </a:r>
            <a:r>
              <a:rPr lang="en-US" sz="3600" i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FF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1143000" y="1905000"/>
            <a:ext cx="7239000" cy="2590800"/>
          </a:xfrm>
          <a:prstGeom prst="rect">
            <a:avLst/>
          </a:prstGeom>
        </p:spPr>
        <p:txBody>
          <a:bodyPr wrap="none" fromWordArt="1">
            <a:prstTxWarp prst="textPlain">
              <a:avLst/>
            </a:prstTxWarp>
          </a:bodyPr>
          <a:lstStyle/>
          <a:p>
            <a:pPr algn="ctr">
              <a:defRPr/>
            </a:pP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Phương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Trình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Lượng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Giác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</a:p>
          <a:p>
            <a:pPr algn="ctr">
              <a:defRPr/>
            </a:pP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Cơ</a:t>
            </a:r>
            <a:r>
              <a:rPr lang="en-US" sz="3600" kern="10" spc="-360" dirty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 </a:t>
            </a:r>
            <a:r>
              <a:rPr lang="en-US" sz="3600" kern="10" spc="-360" dirty="0" err="1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Bản</a:t>
            </a:r>
            <a:endParaRPr lang="en-US" sz="36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361621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2900" y="76200"/>
                <a:ext cx="8496300" cy="14467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3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:  </a:t>
                </a:r>
              </a:p>
              <a:p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 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;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b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cos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;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)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cos</m:t>
                    </m:r>
                    <m:r>
                      <m:rPr>
                        <m:nor/>
                      </m:rPr>
                      <a:rPr lang="en-US" sz="2400" dirty="0" err="1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r>
                      <a:rPr lang="en-US" sz="2400" b="0" i="1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76200"/>
                <a:ext cx="8496300" cy="1446743"/>
              </a:xfrm>
              <a:prstGeom prst="rect">
                <a:avLst/>
              </a:prstGeom>
              <a:blipFill rotWithShape="0">
                <a:blip r:embed="rId3"/>
                <a:stretch>
                  <a:fillRect l="-1076" t="-2954" b="-7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41962" y="2698178"/>
                <a:ext cx="4229941" cy="701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cos</a:t>
                </a:r>
                <a:r>
                  <a:rPr lang="en-US" sz="2400" dirty="0">
                    <a:solidFill>
                      <a:srgbClr val="000099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962" y="2698178"/>
                <a:ext cx="4229941" cy="701602"/>
              </a:xfrm>
              <a:prstGeom prst="rect">
                <a:avLst/>
              </a:prstGeom>
              <a:blipFill rotWithShape="0">
                <a:blip r:embed="rId4"/>
                <a:stretch>
                  <a:fillRect l="-216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859203" y="2362200"/>
                <a:ext cx="3217997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 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=−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4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9203" y="2362200"/>
                <a:ext cx="3217997" cy="1266180"/>
              </a:xfrm>
              <a:prstGeom prst="rect">
                <a:avLst/>
              </a:prstGeom>
              <a:blipFill rotWithShape="0">
                <a:blip r:embed="rId5"/>
                <a:stretch>
                  <a:fillRect l="-2841" b="-9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76161" y="1736798"/>
                <a:ext cx="4242187" cy="7016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Vì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cos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ê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𝑡𝑎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𝑐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ó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61" y="1736798"/>
                <a:ext cx="4242187" cy="701602"/>
              </a:xfrm>
              <a:prstGeom prst="rect">
                <a:avLst/>
              </a:prstGeom>
              <a:blipFill rotWithShape="0">
                <a:blip r:embed="rId6"/>
                <a:stretch>
                  <a:fillRect l="-2011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72150" y="4167988"/>
                <a:ext cx="1656223" cy="6144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50" y="4167988"/>
                <a:ext cx="1656223" cy="614464"/>
              </a:xfrm>
              <a:prstGeom prst="rect">
                <a:avLst/>
              </a:prstGeom>
              <a:blipFill rotWithShape="0">
                <a:blip r:embed="rId7"/>
                <a:stretch>
                  <a:fillRect l="-5515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043467" y="3733800"/>
                <a:ext cx="4252703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𝑎𝑟𝑐𝑐𝑜𝑠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240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itchFamily="34" charset="0"/>
                                  </a:rPr>
                                  <m:t>7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)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=−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𝑎𝑟𝑐𝑐𝑜𝑠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 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cs typeface="Arial" pitchFamily="34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Arial" pitchFamily="34" charset="0"/>
                                  </a:rPr>
                                  <m:t>7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)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3467" y="3733800"/>
                <a:ext cx="4252703" cy="1452962"/>
              </a:xfrm>
              <a:prstGeom prst="rect">
                <a:avLst/>
              </a:prstGeom>
              <a:blipFill rotWithShape="0">
                <a:blip r:embed="rId8"/>
                <a:stretch>
                  <a:fillRect l="-21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019800" y="4154905"/>
                <a:ext cx="13987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154905"/>
                <a:ext cx="1398780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2150" y="5470749"/>
                <a:ext cx="7400250" cy="701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c) 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 -1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nên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vô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nghiệm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150" y="5470749"/>
                <a:ext cx="7400250" cy="701987"/>
              </a:xfrm>
              <a:prstGeom prst="rect">
                <a:avLst/>
              </a:prstGeom>
              <a:blipFill rotWithShape="0">
                <a:blip r:embed="rId10"/>
                <a:stretch>
                  <a:fillRect l="-1236" b="-25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440420" y="2787369"/>
                <a:ext cx="13987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0420" y="2787369"/>
                <a:ext cx="1398780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34204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4" grpId="0"/>
      <p:bldP spid="13" grpId="0"/>
      <p:bldP spid="14" grpId="0"/>
      <p:bldP spid="15" grpId="0"/>
      <p:bldP spid="16" grpId="0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152400"/>
            <a:ext cx="84963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m = 0, m = -1, m = 1</a:t>
            </a: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cosx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1 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cosx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-1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cosx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743200"/>
            <a:ext cx="319909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81200" y="533400"/>
                <a:ext cx="46482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33400"/>
                <a:ext cx="4648200" cy="461665"/>
              </a:xfrm>
              <a:prstGeom prst="rect">
                <a:avLst/>
              </a:prstGeom>
              <a:blipFill rotWithShape="0">
                <a:blip r:embed="rId4"/>
                <a:stretch>
                  <a:fillRect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2579" y="1249114"/>
                <a:ext cx="422809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+ k2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579" y="1249114"/>
                <a:ext cx="4228097" cy="461665"/>
              </a:xfrm>
              <a:prstGeom prst="rect">
                <a:avLst/>
              </a:prstGeom>
              <a:blipFill rotWithShape="0">
                <a:blip r:embed="rId5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22526" y="1964829"/>
                <a:ext cx="4606874" cy="582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+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526" y="1964829"/>
                <a:ext cx="4606874" cy="582275"/>
              </a:xfrm>
              <a:prstGeom prst="rect">
                <a:avLst/>
              </a:prstGeom>
              <a:blipFill rotWithShape="0">
                <a:blip r:embed="rId6"/>
                <a:stretch>
                  <a:fillRect t="-208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12794" y="6097585"/>
                <a:ext cx="7863243" cy="62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: cos4x = 0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4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+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8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+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4" y="6097585"/>
                <a:ext cx="7863243" cy="624145"/>
              </a:xfrm>
              <a:prstGeom prst="rect">
                <a:avLst/>
              </a:prstGeom>
              <a:blipFill rotWithShape="0">
                <a:blip r:embed="rId7"/>
                <a:stretch>
                  <a:fillRect l="-1163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68035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04800"/>
            <a:ext cx="6477000" cy="990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838200" y="395682"/>
                <a:ext cx="8496300" cy="14605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o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s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𝑢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o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s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𝑣</m:t>
                    </m:r>
                    <m:r>
                      <a:rPr lang="en-US" sz="2400" i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 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=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𝑣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k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π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         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latin typeface="Cambria Math"/>
                              </a:rPr>
                              <m:t>=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𝑣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        </m:t>
                            </m:r>
                          </m:e>
                        </m:eqAr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Z</m:t>
                            </m:r>
                          </m:e>
                        </m:d>
                        <m:r>
                          <m:rPr>
                            <m:nor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 (3)  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</a:t>
                </a: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95682"/>
                <a:ext cx="8496300" cy="1460528"/>
              </a:xfrm>
              <a:prstGeom prst="rect">
                <a:avLst/>
              </a:prstGeom>
              <a:blipFill rotWithShape="0">
                <a:blip r:embed="rId3"/>
                <a:stretch>
                  <a:fillRect l="-4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330200" y="1752600"/>
            <a:ext cx="8496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42900"/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Ví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4.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: cos(2x + 1) = cos(2x – 1)</a:t>
            </a:r>
          </a:p>
          <a:p>
            <a:pPr marL="406400" indent="-342900"/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406400" indent="-342900"/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9601" y="3610047"/>
            <a:ext cx="40956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42900"/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cos(2x + 1) = cos(2x – 1)   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810000" y="3381447"/>
                <a:ext cx="4572000" cy="91441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Wingdings" pitchFamily="2" charset="2"/>
                        </a:rPr>
                        <m:t>⟺ 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  <a:sym typeface="Wingdings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+1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−1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k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π</m:t>
                              </m:r>
                              <m:r>
                                <a:rPr lang="en-US" b="0" i="0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    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 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+1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(2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−1)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k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        </m:t>
                              </m:r>
                            </m:e>
                          </m:eqArr>
                          <m:r>
                            <m:rPr>
                              <m:nor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381447"/>
                <a:ext cx="4572000" cy="914417"/>
              </a:xfrm>
              <a:prstGeom prst="rect">
                <a:avLst/>
              </a:prstGeom>
              <a:blipFill rotWithShape="0">
                <a:blip r:embed="rId4"/>
                <a:stretch>
                  <a:fillRect r="-6933" b="-3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42232" y="4751624"/>
                <a:ext cx="3632200" cy="845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Wingdings" pitchFamily="2" charset="2"/>
                        </a:rPr>
                        <m:t>⟺ </m:t>
                      </m:r>
                      <m:d>
                        <m:dPr>
                          <m:begChr m:val="["/>
                          <m:endChr m:val=""/>
                          <m:ctrlPr>
                            <a:rPr lang="en-US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  <a:sym typeface="Wingdings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</m:ctrlPr>
                            </m:eqArrPr>
                            <m:e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0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𝑥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=</m:t>
                              </m:r>
                              <m:r>
                                <a:rPr lang="en-US" b="0" i="1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−2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k</m:t>
                              </m:r>
                              <m: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π</m:t>
                              </m:r>
                              <m:r>
                                <a:rPr lang="en-US" b="0" i="0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 (</m:t>
                              </m:r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vn</m:t>
                              </m:r>
                              <m:r>
                                <a:rPr lang="en-US" b="0" i="0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)                             </m:t>
                              </m:r>
                            </m:e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k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          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  </m:t>
                              </m:r>
                              <m:r>
                                <a:rPr lang="en-US" b="0" i="0" smtClean="0">
                                  <a:latin typeface="Cambria Math"/>
                                  <a:ea typeface="Cambria Math"/>
                                </a:rPr>
                                <m:t>                                </m:t>
                              </m:r>
                              <m:r>
                                <a:rPr lang="en-US">
                                  <a:latin typeface="Cambria Math"/>
                                  <a:ea typeface="Cambria Math"/>
                                </a:rPr>
                                <m:t>      </m:t>
                              </m:r>
                            </m:e>
                          </m:eqArr>
                          <m:r>
                            <m:rPr>
                              <m:nor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  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232" y="4751624"/>
                <a:ext cx="3632200" cy="845681"/>
              </a:xfrm>
              <a:prstGeom prst="rect">
                <a:avLst/>
              </a:prstGeom>
              <a:blipFill rotWithShape="0">
                <a:blip r:embed="rId5"/>
                <a:stretch>
                  <a:fillRect r="-6879" b="-366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11600" y="4724400"/>
                <a:ext cx="4546600" cy="8244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Wingdings" pitchFamily="2" charset="2"/>
                        </a:rPr>
                        <m:t>⟺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𝑥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𝑘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600" y="4724400"/>
                <a:ext cx="4546600" cy="82445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79958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4" grpId="0"/>
      <p:bldP spid="6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" y="14793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tanx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939" y="4826214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tanv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u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v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4826214"/>
                <a:ext cx="83820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941" t="-4938" b="-25926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3639" y="2491994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tan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9" y="2491994"/>
                <a:ext cx="849630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148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3639" y="8382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 ta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tan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9" y="838200"/>
                <a:ext cx="849630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148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955825" y="4034135"/>
            <a:ext cx="41713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arctan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m)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ac-tang-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7939" y="1671841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tanx = tan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x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α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(1)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1671841"/>
                <a:ext cx="838200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941" t="-4878" b="-24390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7939" y="3242056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x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arctan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m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)+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3242056"/>
                <a:ext cx="838200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941" t="-4878" b="-24390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27047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4" grpId="0"/>
      <p:bldP spid="15" grpId="0"/>
      <p:bldP spid="12" grpId="0" animBg="1"/>
      <p:bldP spid="1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0200" y="76200"/>
                <a:ext cx="8496300" cy="14051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5.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a)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, b) tan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=5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00" y="76200"/>
                <a:ext cx="8496300" cy="1405193"/>
              </a:xfrm>
              <a:prstGeom prst="rect">
                <a:avLst/>
              </a:prstGeom>
              <a:blipFill rotWithShape="0">
                <a:blip r:embed="rId2"/>
                <a:stretch>
                  <a:fillRect l="-359" b="-91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4800" y="1616461"/>
                <a:ext cx="1847109" cy="4964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e>
                    </m:ra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616461"/>
                <a:ext cx="1847109" cy="496483"/>
              </a:xfrm>
              <a:prstGeom prst="rect">
                <a:avLst/>
              </a:prstGeom>
              <a:blipFill rotWithShape="0">
                <a:blip r:embed="rId3"/>
                <a:stretch>
                  <a:fillRect l="-4950" t="-2439" b="-26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22920" y="1555303"/>
                <a:ext cx="2307042" cy="6638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tanx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= tan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20" y="1555303"/>
                <a:ext cx="2307042" cy="663836"/>
              </a:xfrm>
              <a:prstGeom prst="rect">
                <a:avLst/>
              </a:prstGeom>
              <a:blipFill rotWithShape="0">
                <a:blip r:embed="rId4"/>
                <a:stretch>
                  <a:fillRect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419600" y="1543271"/>
                <a:ext cx="3810000" cy="6665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x</m:t>
                    </m:r>
                    <m:r>
                      <a:rPr lang="en-US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3</m:t>
                        </m:r>
                      </m:den>
                    </m:f>
                    <m:r>
                      <m:rPr>
                        <m:nor/>
                      </m:rPr>
                      <a:rPr lang="en-US">
                        <a:latin typeface="Arial" pitchFamily="34" charset="0"/>
                        <a:cs typeface="Arial" pitchFamily="34" charset="0"/>
                      </a:rPr>
                      <m:t>+ </m:t>
                    </m:r>
                    <m:r>
                      <m:rPr>
                        <m:nor/>
                      </m:rPr>
                      <a:rPr lang="en-US"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m:rPr>
                        <m:sty m:val="p"/>
                      </m:rPr>
                      <a:rPr lang="en-US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k</m:t>
                        </m:r>
                        <m:r>
                          <a:rPr lang="en-US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543271"/>
                <a:ext cx="3810000" cy="66652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8600" y="2438400"/>
                <a:ext cx="1864421" cy="6665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b) tan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=5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438400"/>
                <a:ext cx="1864421" cy="666529"/>
              </a:xfrm>
              <a:prstGeom prst="rect">
                <a:avLst/>
              </a:prstGeom>
              <a:blipFill rotWithShape="0">
                <a:blip r:embed="rId6"/>
                <a:stretch>
                  <a:fillRect l="-1967"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057400" y="2438400"/>
                <a:ext cx="3388685" cy="584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arctan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(5)+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k</m:t>
                    </m:r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</m:oMath>
                </a14:m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438400"/>
                <a:ext cx="3388685" cy="584584"/>
              </a:xfrm>
              <a:prstGeom prst="rect">
                <a:avLst/>
              </a:prstGeom>
              <a:blipFill rotWithShape="0">
                <a:blip r:embed="rId7"/>
                <a:stretch>
                  <a:fillRect l="-1081" t="-1042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2057400" y="3429000"/>
                <a:ext cx="587967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2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arctan</m:t>
                        </m:r>
                      </m:fName>
                      <m:e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dPr>
                          <m:e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5</m:t>
                            </m:r>
                          </m:e>
                        </m:d>
                      </m:e>
                    </m:func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+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k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l-GR" sz="2400" b="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3429000"/>
                <a:ext cx="5879677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622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4800" y="4276291"/>
                <a:ext cx="84963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6.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tan2x = tan</a:t>
                </a:r>
                <a14:m>
                  <m:oMath xmlns:m="http://schemas.openxmlformats.org/officeDocument/2006/math">
                    <m:r>
                      <a:rPr lang="en-US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endParaRPr lang="en-US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276291"/>
                <a:ext cx="8496300" cy="1323439"/>
              </a:xfrm>
              <a:prstGeom prst="rect">
                <a:avLst/>
              </a:prstGeom>
              <a:blipFill rotWithShape="0">
                <a:blip r:embed="rId9"/>
                <a:stretch>
                  <a:fillRect l="-359" b="-96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590800" y="5953780"/>
                <a:ext cx="275126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2x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5953780"/>
                <a:ext cx="2751266" cy="523220"/>
              </a:xfrm>
              <a:prstGeom prst="rect">
                <a:avLst/>
              </a:prstGeom>
              <a:blipFill rotWithShape="0">
                <a:blip r:embed="rId10"/>
                <a:stretch>
                  <a:fillRect l="-4435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4800" y="5951162"/>
                <a:ext cx="223939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406400" indent="-342900"/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tan2x = tan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</m:oMath>
                </a14:m>
                <a:endParaRPr lang="en-US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951162"/>
                <a:ext cx="2239396" cy="523220"/>
              </a:xfrm>
              <a:prstGeom prst="rect">
                <a:avLst/>
              </a:prstGeom>
              <a:blipFill rotWithShape="0">
                <a:blip r:embed="rId11"/>
                <a:stretch>
                  <a:fillRect l="-2725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5297296" y="5953780"/>
                <a:ext cx="350380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x =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𝑘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</a:rPr>
                          <m:t>k</m:t>
                        </m:r>
                        <m:r>
                          <a:rPr lang="en-US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7296" y="5953780"/>
                <a:ext cx="3503804" cy="523220"/>
              </a:xfrm>
              <a:prstGeom prst="rect">
                <a:avLst/>
              </a:prstGeom>
              <a:blipFill rotWithShape="0">
                <a:blip r:embed="rId12"/>
                <a:stretch>
                  <a:fillRect l="-3652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5222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6" grpId="0"/>
      <p:bldP spid="17" grpId="0"/>
      <p:bldP spid="18" grpId="0"/>
      <p:bldP spid="19" grpId="0"/>
      <p:bldP spid="2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152400"/>
            <a:ext cx="84963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m = 0, m = -1, m = 1</a:t>
            </a:r>
          </a:p>
          <a:p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tanx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1 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tanx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-1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tanx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76550"/>
            <a:ext cx="319909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81200" y="826042"/>
                <a:ext cx="4648200" cy="663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826042"/>
                <a:ext cx="4648200" cy="663836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2579" y="1541756"/>
                <a:ext cx="4228097" cy="663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en-US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+ 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579" y="1541756"/>
                <a:ext cx="4228097" cy="663836"/>
              </a:xfrm>
              <a:prstGeom prst="rect">
                <a:avLst/>
              </a:prstGeom>
              <a:blipFill rotWithShape="0">
                <a:blip r:embed="rId5"/>
                <a:stretch>
                  <a:fillRect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22526" y="2357735"/>
                <a:ext cx="460687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526" y="2357735"/>
                <a:ext cx="4606874" cy="461665"/>
              </a:xfrm>
              <a:prstGeom prst="rect">
                <a:avLst/>
              </a:prstGeom>
              <a:blipFill rotWithShape="0">
                <a:blip r:embed="rId6"/>
                <a:stretch>
                  <a:fillRect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812794" y="6097585"/>
                <a:ext cx="6771021" cy="6222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: tan2x = 0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2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794" y="6097585"/>
                <a:ext cx="6771021" cy="622286"/>
              </a:xfrm>
              <a:prstGeom prst="rect">
                <a:avLst/>
              </a:prstGeom>
              <a:blipFill rotWithShape="0">
                <a:blip r:embed="rId7"/>
                <a:stretch>
                  <a:fillRect l="-1350" b="-88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18928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" y="14793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cotx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57939" y="4826214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cotv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u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v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3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4826214"/>
                <a:ext cx="83820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941" t="-4938" b="-25926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43639" y="2491994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cot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9" y="2491994"/>
                <a:ext cx="8496300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148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43639" y="8382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 ta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cot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39" y="838200"/>
                <a:ext cx="8496300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1148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955825" y="4034135"/>
            <a:ext cx="44791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arccot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m)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ac-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côtang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7939" y="1671841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cotx = cot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x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α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(1)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1671841"/>
                <a:ext cx="838200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941" t="-4878" b="-24390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7939" y="3242056"/>
                <a:ext cx="8382000" cy="461665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cotx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x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  <a:sym typeface="Wingdings" pitchFamily="2" charset="2"/>
                      </a:rPr>
                      <m:t>= 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arccot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(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m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)+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kπ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  (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939" y="3242056"/>
                <a:ext cx="838200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941" t="-4878" b="-24390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91186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/>
      <p:bldP spid="14" grpId="0"/>
      <p:bldP spid="15" grpId="0"/>
      <p:bldP spid="12" grpId="0" animBg="1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0" y="0"/>
                <a:ext cx="8496300" cy="1383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6.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;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b) c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ot</m:t>
                    </m:r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;  c) cot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tan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 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496300" cy="1383712"/>
              </a:xfrm>
              <a:prstGeom prst="rect">
                <a:avLst/>
              </a:prstGeom>
              <a:blipFill rotWithShape="0">
                <a:blip r:embed="rId3"/>
                <a:stretch>
                  <a:fillRect l="-359" t="-3084" b="-92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68300" y="1420046"/>
                <a:ext cx="1930400" cy="6373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00" y="1420046"/>
                <a:ext cx="1930400" cy="637354"/>
              </a:xfrm>
              <a:prstGeom prst="rect">
                <a:avLst/>
              </a:prstGeom>
              <a:blipFill rotWithShape="0">
                <a:blip r:embed="rId4"/>
                <a:stretch>
                  <a:fillRect l="-4732"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212403" y="1452826"/>
                <a:ext cx="2869696" cy="5822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cotx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cot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⁡(−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403" y="1452826"/>
                <a:ext cx="2869696" cy="582275"/>
              </a:xfrm>
              <a:prstGeom prst="rect">
                <a:avLst/>
              </a:prstGeom>
              <a:blipFill rotWithShape="0">
                <a:blip r:embed="rId5"/>
                <a:stretch>
                  <a:fillRect l="-3397" t="-2083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953000" y="1452826"/>
                <a:ext cx="4191000" cy="5822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x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 + k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/>
                        <a:ea typeface="Cambria Math"/>
                      </a:rPr>
                      <m:t>𝜋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452826"/>
                <a:ext cx="4191000" cy="582275"/>
              </a:xfrm>
              <a:prstGeom prst="rect">
                <a:avLst/>
              </a:prstGeom>
              <a:blipFill rotWithShape="0">
                <a:blip r:embed="rId6"/>
                <a:stretch>
                  <a:fillRect l="-2329" t="-4167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55600" y="2187795"/>
                <a:ext cx="1741182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b) cot3x =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00" y="2187795"/>
                <a:ext cx="1741182" cy="616515"/>
              </a:xfrm>
              <a:prstGeom prst="rect">
                <a:avLst/>
              </a:prstGeom>
              <a:blipFill rotWithShape="0">
                <a:blip r:embed="rId7"/>
                <a:stretch>
                  <a:fillRect l="-5245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2130445" y="2187795"/>
                <a:ext cx="3680816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3x =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a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rccotan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0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2400" dirty="0"/>
                  <a:t> + k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 smtClean="0">
                        <a:latin typeface="Cambria Math"/>
                        <a:ea typeface="Cambria Math"/>
                      </a:rPr>
                      <m:t>π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445" y="2187795"/>
                <a:ext cx="3680816" cy="616515"/>
              </a:xfrm>
              <a:prstGeom prst="rect">
                <a:avLst/>
              </a:prstGeom>
              <a:blipFill rotWithShape="0">
                <a:blip r:embed="rId8"/>
                <a:stretch>
                  <a:fillRect l="-2483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156986" y="2770537"/>
                <a:ext cx="5920214" cy="7082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𝑎𝑟𝑐𝑐𝑜𝑡𝑎𝑛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(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2400" dirty="0"/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/>
                          <m:t>k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π</m:t>
                        </m:r>
                        <m:r>
                          <m:rPr>
                            <m:nor/>
                          </m:rPr>
                          <a:rPr lang="en-US" sz="2400"/>
                          <m:t> 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     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986" y="2770537"/>
                <a:ext cx="5920214" cy="708271"/>
              </a:xfrm>
              <a:prstGeom prst="rect">
                <a:avLst/>
              </a:prstGeom>
              <a:blipFill rotWithShape="0">
                <a:blip r:embed="rId9"/>
                <a:stretch>
                  <a:fillRect l="-1648" b="-6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8600" y="3505200"/>
                <a:ext cx="2891946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c) cot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tan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505200"/>
                <a:ext cx="2891946" cy="645048"/>
              </a:xfrm>
              <a:prstGeom prst="rect">
                <a:avLst/>
              </a:prstGeom>
              <a:blipFill rotWithShape="0">
                <a:blip r:embed="rId10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429000" y="3505200"/>
                <a:ext cx="3852721" cy="645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&lt;=&gt; cot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6</m:t>
                            </m:r>
                          </m:den>
                        </m:f>
                      </m:e>
                    </m:d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cot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(</m:t>
                    </m:r>
                    <m:f>
                      <m:fPr>
                        <m:ctrlP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)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505200"/>
                <a:ext cx="3852721" cy="645048"/>
              </a:xfrm>
              <a:prstGeom prst="rect">
                <a:avLst/>
              </a:prstGeom>
              <a:blipFill rotWithShape="0">
                <a:blip r:embed="rId11"/>
                <a:stretch>
                  <a:fillRect l="-316" r="-1424" b="-6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459198" y="4242389"/>
                <a:ext cx="3246402" cy="6169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&lt;=&gt;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x</m:t>
                        </m:r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+1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6</m:t>
                        </m:r>
                      </m:den>
                    </m:f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40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/>
                  <a:t> +</a:t>
                </a:r>
                <a:r>
                  <a:rPr lang="en-US" sz="2400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9198" y="4242389"/>
                <a:ext cx="3246402" cy="616964"/>
              </a:xfrm>
              <a:prstGeom prst="rect">
                <a:avLst/>
              </a:prstGeom>
              <a:blipFill rotWithShape="0">
                <a:blip r:embed="rId12"/>
                <a:stretch>
                  <a:fillRect l="-188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481915" y="4953000"/>
                <a:ext cx="49762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&lt;=&gt;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x</m:t>
                    </m:r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+1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=3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−2</m:t>
                    </m:r>
                  </m:oMath>
                </a14:m>
                <a:r>
                  <a:rPr lang="en-US" sz="2400" dirty="0"/>
                  <a:t> +</a:t>
                </a:r>
                <a:r>
                  <a:rPr lang="en-US" sz="2400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m:rPr>
                        <m:nor/>
                      </m:rPr>
                      <a:rPr lang="en-US" sz="2400" b="0" i="0" smtClean="0">
                        <a:latin typeface="Arial" pitchFamily="34" charset="0"/>
                        <a:cs typeface="Arial" pitchFamily="34" charset="0"/>
                      </a:rPr>
                      <m:t>6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1915" y="4953000"/>
                <a:ext cx="4976285" cy="461665"/>
              </a:xfrm>
              <a:prstGeom prst="rect">
                <a:avLst/>
              </a:prstGeom>
              <a:blipFill rotWithShape="0">
                <a:blip r:embed="rId13"/>
                <a:stretch>
                  <a:fillRect l="-122" t="-12000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3502770" y="5634335"/>
                <a:ext cx="497628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&lt;=&gt; </a:t>
                </a:r>
                <a14:m>
                  <m:oMath xmlns:m="http://schemas.openxmlformats.org/officeDocument/2006/math">
                    <m: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2</m:t>
                    </m:r>
                    <m:r>
                      <m:rPr>
                        <m:sty m:val="p"/>
                      </m:rPr>
                      <a:rPr lang="en-US" sz="240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x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=3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r>
                      <a:rPr lang="en-US" sz="2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−3</m:t>
                    </m:r>
                  </m:oMath>
                </a14:m>
                <a:r>
                  <a:rPr lang="en-US" sz="2400" dirty="0"/>
                  <a:t> +</a:t>
                </a:r>
                <a:r>
                  <a:rPr lang="en-US" sz="2400" dirty="0"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6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2770" y="5634335"/>
                <a:ext cx="4976285" cy="461665"/>
              </a:xfrm>
              <a:prstGeom prst="rect">
                <a:avLst/>
              </a:prstGeom>
              <a:blipFill rotWithShape="0">
                <a:blip r:embed="rId14"/>
                <a:stretch>
                  <a:fillRect l="-245" t="-11842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3505200" y="6149639"/>
                <a:ext cx="5346700" cy="614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&lt;=&gt;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x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</a:rPr>
                          <m:t>3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/>
                            <a:ea typeface="Cambria Math"/>
                          </a:rPr>
                          <m:t>π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400" b="0" i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/>
                  <a:t> +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cs typeface="Arial" pitchFamily="34" charset="0"/>
                      </a:rPr>
                      <m:t>k</m:t>
                    </m:r>
                    <m:r>
                      <a:rPr lang="en-US" sz="2400">
                        <a:latin typeface="Cambria Math" panose="02040503050406030204" pitchFamily="18" charset="0"/>
                        <a:cs typeface="Arial" pitchFamily="34" charset="0"/>
                      </a:rPr>
                      <m:t>3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  <a:cs typeface="Arial" pitchFamily="34" charset="0"/>
                      </a:rPr>
                      <m:t>π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6149639"/>
                <a:ext cx="5346700" cy="614655"/>
              </a:xfrm>
              <a:prstGeom prst="rect">
                <a:avLst/>
              </a:prstGeom>
              <a:blipFill rotWithShape="0">
                <a:blip r:embed="rId15"/>
                <a:stretch>
                  <a:fillRect l="-114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95735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/>
      <p:bldP spid="8" grpId="0"/>
      <p:bldP spid="9" grpId="0"/>
      <p:bldP spid="10" grpId="0"/>
      <p:bldP spid="11" grpId="0"/>
      <p:bldP spid="12" grpId="0"/>
      <p:bldP spid="13" grpId="0"/>
      <p:bldP spid="17" grpId="0"/>
      <p:bldP spid="18" grpId="0"/>
      <p:bldP spid="19" grpId="0"/>
      <p:bldP spid="20" grpId="0"/>
      <p:bldP spid="2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42900" y="152400"/>
            <a:ext cx="84963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biệt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m = 0, m = -1, m = 1</a:t>
            </a:r>
          </a:p>
          <a:p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cotx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1 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cotx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-1</a:t>
            </a:r>
          </a:p>
          <a:p>
            <a:pPr marL="685800" indent="-279400">
              <a:buFont typeface="Arial" pitchFamily="34" charset="0"/>
              <a:buChar char="•"/>
            </a:pP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marL="685800" indent="-279400">
              <a:buFont typeface="Arial" pitchFamily="34" charset="0"/>
              <a:buChar char="•"/>
            </a:pP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cotx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= 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876550"/>
            <a:ext cx="319909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1981200" y="826042"/>
                <a:ext cx="4648200" cy="663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826042"/>
                <a:ext cx="4648200" cy="663836"/>
              </a:xfrm>
              <a:prstGeom prst="rect">
                <a:avLst/>
              </a:prstGeom>
              <a:blipFill rotWithShape="0">
                <a:blip r:embed="rId4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042579" y="1541756"/>
                <a:ext cx="4891621" cy="663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en-US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+ 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2579" y="1541756"/>
                <a:ext cx="4891621" cy="663836"/>
              </a:xfrm>
              <a:prstGeom prst="rect">
                <a:avLst/>
              </a:prstGeom>
              <a:blipFill rotWithShape="0">
                <a:blip r:embed="rId5"/>
                <a:stretch>
                  <a:fillRect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022526" y="2249904"/>
                <a:ext cx="4606874" cy="6638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064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</a:t>
                </a:r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0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          </m:t>
                    </m:r>
                    <m:d>
                      <m:dPr>
                        <m:ctrlPr>
                          <a:rPr lang="en-US" sz="2400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</a:rPr>
                          <m:t>k</m:t>
                        </m:r>
                        <m:r>
                          <a:rPr lang="en-US" sz="2400">
                            <a:latin typeface="Cambria Math"/>
                            <a:ea typeface="Cambria Math"/>
                          </a:rPr>
                          <m:t>∈</m:t>
                        </m:r>
                        <m:r>
                          <m:rPr>
                            <m:sty m:val="p"/>
                          </m:rPr>
                          <a:rPr lang="en-US" sz="2400">
                            <a:latin typeface="Cambria Math"/>
                            <a:ea typeface="Cambria Math"/>
                          </a:rPr>
                          <m:t>Z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2526" y="2249904"/>
                <a:ext cx="4606874" cy="663836"/>
              </a:xfrm>
              <a:prstGeom prst="rect">
                <a:avLst/>
              </a:prstGeom>
              <a:blipFill rotWithShape="0">
                <a:blip r:embed="rId6"/>
                <a:stretch>
                  <a:fillRect b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04800" y="6097585"/>
                <a:ext cx="8756628" cy="7132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: cot5x = 0</a:t>
                </a:r>
                <a14:m>
                  <m:oMath xmlns:m="http://schemas.openxmlformats.org/officeDocument/2006/math">
                    <m: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5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=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  <m:r>
                      <m:rPr>
                        <m:nor/>
                      </m:rPr>
                      <a:rPr lang="en-US" b="0" i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 +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k</m:t>
                    </m:r>
                    <m:r>
                      <a:rPr lang="en-US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 =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  <m:t>10</m:t>
                        </m:r>
                      </m:den>
                    </m:f>
                    <m:r>
                      <a:rPr lang="en-US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  <a:sym typeface="Wingdings" pitchFamily="2" charset="2"/>
                      </a:rPr>
                      <m:t>+ </m:t>
                    </m:r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ea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dirty="0">
                    <a:latin typeface="Cambria Math" panose="02040503050406030204" pitchFamily="18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97585"/>
                <a:ext cx="8756628" cy="713272"/>
              </a:xfrm>
              <a:prstGeom prst="rect">
                <a:avLst/>
              </a:prstGeom>
              <a:blipFill rotWithShape="0">
                <a:blip r:embed="rId7"/>
                <a:stretch>
                  <a:fillRect l="-1045" b="-34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3475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14300" y="76200"/>
            <a:ext cx="5600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u="sng" dirty="0" err="1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Chú</a:t>
            </a:r>
            <a:r>
              <a:rPr lang="en-US" sz="2400" b="1" i="1" u="sng" dirty="0">
                <a:solidFill>
                  <a:srgbClr val="FF3300"/>
                </a:solidFill>
                <a:latin typeface="Arial" pitchFamily="34" charset="0"/>
                <a:cs typeface="Arial" pitchFamily="34" charset="0"/>
              </a:rPr>
              <a:t> ý :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7800" y="537865"/>
            <a:ext cx="8356600" cy="1200329"/>
          </a:xfrm>
          <a:prstGeom prst="rect">
            <a:avLst/>
          </a:prstGeom>
          <a:noFill/>
          <a:ln w="38100" cap="rnd" cmpd="sng">
            <a:noFill/>
            <a:prstDash val="solid"/>
            <a:round/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Ta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ước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rằng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thích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thêm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ptlg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đơn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mặc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ẩn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đo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rađian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góc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lượng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giác</a:t>
            </a:r>
            <a:endParaRPr lang="en-US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9700" y="1752600"/>
                <a:ext cx="84963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7.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a) cos(3x – 15</a:t>
                </a:r>
                <a:r>
                  <a:rPr lang="en-US" sz="2400" baseline="300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r>
                  <a:rPr lang="en-US" sz="240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) =0			b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) t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an</m:t>
                    </m:r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5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tan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25</m:t>
                    </m:r>
                  </m:oMath>
                </a14:m>
                <a:r>
                  <a:rPr lang="en-US" sz="2400" baseline="300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0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 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" y="1752600"/>
                <a:ext cx="8496300" cy="1200329"/>
              </a:xfrm>
              <a:prstGeom prst="rect">
                <a:avLst/>
              </a:prstGeom>
              <a:blipFill rotWithShape="0">
                <a:blip r:embed="rId4"/>
                <a:stretch>
                  <a:fillRect l="-430" t="-3571" b="-112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400553"/>
              </p:ext>
            </p:extLst>
          </p:nvPr>
        </p:nvGraphicFramePr>
        <p:xfrm>
          <a:off x="19050" y="3048000"/>
          <a:ext cx="9124950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5" imgW="3771720" imgH="431640" progId="Equation.DSMT4">
                  <p:embed/>
                </p:oleObj>
              </mc:Choice>
              <mc:Fallback>
                <p:oleObj name="Equation" r:id="rId5" imgW="37717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" y="3048000"/>
                        <a:ext cx="9124950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549563"/>
              </p:ext>
            </p:extLst>
          </p:nvPr>
        </p:nvGraphicFramePr>
        <p:xfrm>
          <a:off x="2951162" y="4033838"/>
          <a:ext cx="6269038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Equation" r:id="rId7" imgW="2590560" imgH="393480" progId="Equation.DSMT4">
                  <p:embed/>
                </p:oleObj>
              </mc:Choice>
              <mc:Fallback>
                <p:oleObj name="Equation" r:id="rId7" imgW="259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1162" y="4033838"/>
                        <a:ext cx="6269038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6873240"/>
              </p:ext>
            </p:extLst>
          </p:nvPr>
        </p:nvGraphicFramePr>
        <p:xfrm>
          <a:off x="19050" y="4943772"/>
          <a:ext cx="8050213" cy="91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Equation" r:id="rId9" imgW="3327120" imgH="393480" progId="Equation.DSMT4">
                  <p:embed/>
                </p:oleObj>
              </mc:Choice>
              <mc:Fallback>
                <p:oleObj name="Equation" r:id="rId9" imgW="33271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" y="4943772"/>
                        <a:ext cx="8050213" cy="91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400618"/>
              </p:ext>
            </p:extLst>
          </p:nvPr>
        </p:nvGraphicFramePr>
        <p:xfrm>
          <a:off x="2743200" y="5830888"/>
          <a:ext cx="3749675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Equation" r:id="rId11" imgW="1549080" imgH="393480" progId="Equation.DSMT4">
                  <p:embed/>
                </p:oleObj>
              </mc:Choice>
              <mc:Fallback>
                <p:oleObj name="Equation" r:id="rId11" imgW="15490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830888"/>
                        <a:ext cx="3749675" cy="920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2214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204"/>
          <p:cNvGraphicFramePr>
            <a:graphicFrameLocks noGrp="1"/>
          </p:cNvGraphicFramePr>
          <p:nvPr/>
        </p:nvGraphicFramePr>
        <p:xfrm>
          <a:off x="1778000" y="1085215"/>
          <a:ext cx="4749800" cy="5544185"/>
        </p:xfrm>
        <a:graphic>
          <a:graphicData uri="http://schemas.openxmlformats.org/drawingml/2006/table">
            <a:tbl>
              <a:tblPr/>
              <a:tblGrid>
                <a:gridCol w="1295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453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778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762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778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72440">
                <a:tc rowSpan="2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GTLG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30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45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60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90</a:t>
                      </a:r>
                      <a:r>
                        <a:rPr kumimoji="0" lang="en-US" sz="2400" b="1" i="0" u="none" strike="noStrike" cap="none" normalizeH="0" baseline="3000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909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3000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3000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3000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3000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Text Box 121"/>
          <p:cNvSpPr txBox="1">
            <a:spLocks noChangeArrowheads="1"/>
          </p:cNvSpPr>
          <p:nvPr/>
        </p:nvSpPr>
        <p:spPr bwMode="auto">
          <a:xfrm>
            <a:off x="2362200" y="1482979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</a:rPr>
              <a:t>Góc</a:t>
            </a:r>
          </a:p>
        </p:txBody>
      </p:sp>
      <p:graphicFrame>
        <p:nvGraphicFramePr>
          <p:cNvPr id="7" name="Object 142"/>
          <p:cNvGraphicFramePr>
            <a:graphicFrameLocks noChangeAspect="1"/>
          </p:cNvGraphicFramePr>
          <p:nvPr/>
        </p:nvGraphicFramePr>
        <p:xfrm>
          <a:off x="3886200" y="2549779"/>
          <a:ext cx="495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549779"/>
                        <a:ext cx="495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55"/>
          <p:cNvSpPr txBox="1">
            <a:spLocks noChangeArrowheads="1"/>
          </p:cNvSpPr>
          <p:nvPr/>
        </p:nvSpPr>
        <p:spPr bwMode="auto">
          <a:xfrm>
            <a:off x="3048000" y="27021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9" name="Text Box 157"/>
          <p:cNvSpPr txBox="1">
            <a:spLocks noChangeArrowheads="1"/>
          </p:cNvSpPr>
          <p:nvPr/>
        </p:nvSpPr>
        <p:spPr bwMode="auto">
          <a:xfrm>
            <a:off x="1866900" y="275932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sin</a:t>
            </a:r>
          </a:p>
        </p:txBody>
      </p:sp>
      <p:sp>
        <p:nvSpPr>
          <p:cNvPr id="10" name="Text Box 158"/>
          <p:cNvSpPr txBox="1">
            <a:spLocks noChangeArrowheads="1"/>
          </p:cNvSpPr>
          <p:nvPr/>
        </p:nvSpPr>
        <p:spPr bwMode="auto">
          <a:xfrm>
            <a:off x="1866900" y="376897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cos</a:t>
            </a:r>
          </a:p>
        </p:txBody>
      </p:sp>
      <p:sp>
        <p:nvSpPr>
          <p:cNvPr id="11" name="Text Box 159"/>
          <p:cNvSpPr txBox="1">
            <a:spLocks noChangeArrowheads="1"/>
          </p:cNvSpPr>
          <p:nvPr/>
        </p:nvSpPr>
        <p:spPr bwMode="auto">
          <a:xfrm>
            <a:off x="1847850" y="475957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tan</a:t>
            </a:r>
          </a:p>
        </p:txBody>
      </p:sp>
      <p:sp>
        <p:nvSpPr>
          <p:cNvPr id="12" name="Text Box 160"/>
          <p:cNvSpPr txBox="1">
            <a:spLocks noChangeArrowheads="1"/>
          </p:cNvSpPr>
          <p:nvPr/>
        </p:nvSpPr>
        <p:spPr bwMode="auto">
          <a:xfrm>
            <a:off x="1828800" y="5826379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C00000"/>
                </a:solidFill>
              </a:rPr>
              <a:t>cot</a:t>
            </a:r>
          </a:p>
        </p:txBody>
      </p:sp>
      <p:graphicFrame>
        <p:nvGraphicFramePr>
          <p:cNvPr id="13" name="Object 161"/>
          <p:cNvGraphicFramePr>
            <a:graphicFrameLocks noChangeAspect="1"/>
          </p:cNvGraphicFramePr>
          <p:nvPr/>
        </p:nvGraphicFramePr>
        <p:xfrm>
          <a:off x="4552950" y="2587879"/>
          <a:ext cx="469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" name="Equation" r:id="rId5" imgW="266400" imgH="431640" progId="Equation.DSMT4">
                  <p:embed/>
                </p:oleObj>
              </mc:Choice>
              <mc:Fallback>
                <p:oleObj name="Equation" r:id="rId5" imgW="266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2950" y="2587879"/>
                        <a:ext cx="469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62"/>
          <p:cNvGraphicFramePr>
            <a:graphicFrameLocks noChangeAspect="1"/>
          </p:cNvGraphicFramePr>
          <p:nvPr/>
        </p:nvGraphicFramePr>
        <p:xfrm>
          <a:off x="5219700" y="2587879"/>
          <a:ext cx="4492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6" name="Equation" r:id="rId7" imgW="253800" imgH="431640" progId="Equation.DSMT4">
                  <p:embed/>
                </p:oleObj>
              </mc:Choice>
              <mc:Fallback>
                <p:oleObj name="Equation" r:id="rId7" imgW="253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2587879"/>
                        <a:ext cx="449263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Box 163"/>
          <p:cNvSpPr txBox="1">
            <a:spLocks noChangeArrowheads="1"/>
          </p:cNvSpPr>
          <p:nvPr/>
        </p:nvSpPr>
        <p:spPr bwMode="auto">
          <a:xfrm>
            <a:off x="5791200" y="27021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7" name="Text Box 165"/>
          <p:cNvSpPr txBox="1">
            <a:spLocks noChangeArrowheads="1"/>
          </p:cNvSpPr>
          <p:nvPr/>
        </p:nvSpPr>
        <p:spPr bwMode="auto">
          <a:xfrm>
            <a:off x="3048000" y="36927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graphicFrame>
        <p:nvGraphicFramePr>
          <p:cNvPr id="18" name="Object 166"/>
          <p:cNvGraphicFramePr>
            <a:graphicFrameLocks noChangeAspect="1"/>
          </p:cNvGraphicFramePr>
          <p:nvPr/>
        </p:nvGraphicFramePr>
        <p:xfrm>
          <a:off x="3894138" y="3540379"/>
          <a:ext cx="4492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" name="Equation" r:id="rId9" imgW="253800" imgH="431640" progId="Equation.DSMT4">
                  <p:embed/>
                </p:oleObj>
              </mc:Choice>
              <mc:Fallback>
                <p:oleObj name="Equation" r:id="rId9" imgW="2538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3540379"/>
                        <a:ext cx="4492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67"/>
          <p:cNvGraphicFramePr>
            <a:graphicFrameLocks noChangeAspect="1"/>
          </p:cNvGraphicFramePr>
          <p:nvPr/>
        </p:nvGraphicFramePr>
        <p:xfrm>
          <a:off x="4572000" y="3540379"/>
          <a:ext cx="4699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" name="Equation" r:id="rId10" imgW="266400" imgH="431640" progId="Equation.DSMT4">
                  <p:embed/>
                </p:oleObj>
              </mc:Choice>
              <mc:Fallback>
                <p:oleObj name="Equation" r:id="rId10" imgW="2664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540379"/>
                        <a:ext cx="4699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68"/>
          <p:cNvGraphicFramePr>
            <a:graphicFrameLocks noChangeAspect="1"/>
          </p:cNvGraphicFramePr>
          <p:nvPr/>
        </p:nvGraphicFramePr>
        <p:xfrm>
          <a:off x="5295900" y="3540379"/>
          <a:ext cx="4953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9" name="Equation" r:id="rId11" imgW="152280" imgH="393480" progId="Equation.DSMT4">
                  <p:embed/>
                </p:oleObj>
              </mc:Choice>
              <mc:Fallback>
                <p:oleObj name="Equation" r:id="rId11" imgW="1522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3540379"/>
                        <a:ext cx="4953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Box 169"/>
          <p:cNvSpPr txBox="1">
            <a:spLocks noChangeArrowheads="1"/>
          </p:cNvSpPr>
          <p:nvPr/>
        </p:nvSpPr>
        <p:spPr bwMode="auto">
          <a:xfrm>
            <a:off x="5791200" y="36927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3" name="Text Box 171"/>
          <p:cNvSpPr txBox="1">
            <a:spLocks noChangeArrowheads="1"/>
          </p:cNvSpPr>
          <p:nvPr/>
        </p:nvSpPr>
        <p:spPr bwMode="auto">
          <a:xfrm>
            <a:off x="3048000" y="47595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p:graphicFrame>
        <p:nvGraphicFramePr>
          <p:cNvPr id="24" name="Object 172"/>
          <p:cNvGraphicFramePr>
            <a:graphicFrameLocks noChangeAspect="1"/>
          </p:cNvGraphicFramePr>
          <p:nvPr/>
        </p:nvGraphicFramePr>
        <p:xfrm>
          <a:off x="3905250" y="4618292"/>
          <a:ext cx="4492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0" name="Equation" r:id="rId12" imgW="253800" imgH="419040" progId="Equation.DSMT4">
                  <p:embed/>
                </p:oleObj>
              </mc:Choice>
              <mc:Fallback>
                <p:oleObj name="Equation" r:id="rId12" imgW="2538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0" y="4618292"/>
                        <a:ext cx="449263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 Box 173"/>
          <p:cNvSpPr txBox="1">
            <a:spLocks noChangeArrowheads="1"/>
          </p:cNvSpPr>
          <p:nvPr/>
        </p:nvSpPr>
        <p:spPr bwMode="auto">
          <a:xfrm>
            <a:off x="4419600" y="47595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graphicFrame>
        <p:nvGraphicFramePr>
          <p:cNvPr id="26" name="Object 174"/>
          <p:cNvGraphicFramePr>
            <a:graphicFrameLocks noChangeAspect="1"/>
          </p:cNvGraphicFramePr>
          <p:nvPr/>
        </p:nvGraphicFramePr>
        <p:xfrm>
          <a:off x="5260975" y="4797679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" name="Equation" r:id="rId14" imgW="228600" imgH="228600" progId="Equation.DSMT4">
                  <p:embed/>
                </p:oleObj>
              </mc:Choice>
              <mc:Fallback>
                <p:oleObj name="Equation" r:id="rId14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0975" y="4797679"/>
                        <a:ext cx="4032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 Box 175"/>
          <p:cNvSpPr txBox="1">
            <a:spLocks noChangeArrowheads="1"/>
          </p:cNvSpPr>
          <p:nvPr/>
        </p:nvSpPr>
        <p:spPr bwMode="auto">
          <a:xfrm>
            <a:off x="5791200" y="4759579"/>
            <a:ext cx="76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</a:rPr>
              <a:t>||</a:t>
            </a:r>
          </a:p>
        </p:txBody>
      </p:sp>
      <p:sp>
        <p:nvSpPr>
          <p:cNvPr id="29" name="Text Box 177"/>
          <p:cNvSpPr txBox="1">
            <a:spLocks noChangeArrowheads="1"/>
          </p:cNvSpPr>
          <p:nvPr/>
        </p:nvSpPr>
        <p:spPr bwMode="auto">
          <a:xfrm>
            <a:off x="3048000" y="57501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||</a:t>
            </a:r>
          </a:p>
        </p:txBody>
      </p:sp>
      <p:graphicFrame>
        <p:nvGraphicFramePr>
          <p:cNvPr id="30" name="Object 178"/>
          <p:cNvGraphicFramePr>
            <a:graphicFrameLocks noChangeAspect="1"/>
          </p:cNvGraphicFramePr>
          <p:nvPr/>
        </p:nvGraphicFramePr>
        <p:xfrm>
          <a:off x="3943350" y="5766054"/>
          <a:ext cx="40322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" name="Equation" r:id="rId16" imgW="228600" imgH="228600" progId="Equation.DSMT4">
                  <p:embed/>
                </p:oleObj>
              </mc:Choice>
              <mc:Fallback>
                <p:oleObj name="Equation" r:id="rId16" imgW="22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3350" y="5766054"/>
                        <a:ext cx="403225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 Box 179"/>
          <p:cNvSpPr txBox="1">
            <a:spLocks noChangeArrowheads="1"/>
          </p:cNvSpPr>
          <p:nvPr/>
        </p:nvSpPr>
        <p:spPr bwMode="auto">
          <a:xfrm>
            <a:off x="4419600" y="57501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graphicFrame>
        <p:nvGraphicFramePr>
          <p:cNvPr id="32" name="Object 180"/>
          <p:cNvGraphicFramePr>
            <a:graphicFrameLocks noChangeAspect="1"/>
          </p:cNvGraphicFramePr>
          <p:nvPr/>
        </p:nvGraphicFramePr>
        <p:xfrm>
          <a:off x="5265738" y="5620004"/>
          <a:ext cx="449262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" name="Equation" r:id="rId17" imgW="253800" imgH="419040" progId="Equation.DSMT4">
                  <p:embed/>
                </p:oleObj>
              </mc:Choice>
              <mc:Fallback>
                <p:oleObj name="Equation" r:id="rId17" imgW="25380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5738" y="5620004"/>
                        <a:ext cx="449262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 Box 181"/>
          <p:cNvSpPr txBox="1">
            <a:spLocks noChangeArrowheads="1"/>
          </p:cNvSpPr>
          <p:nvPr/>
        </p:nvSpPr>
        <p:spPr bwMode="auto">
          <a:xfrm>
            <a:off x="5791200" y="5750179"/>
            <a:ext cx="76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1822704"/>
                <a:ext cx="533400" cy="7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2400" b="1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822704"/>
                <a:ext cx="533400" cy="72231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3276600" y="1970639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rgbClr val="0070C0"/>
                </a:solidFill>
              </a:rPr>
              <a:t>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572000" y="1822704"/>
                <a:ext cx="533400" cy="7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2400" b="1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2704"/>
                <a:ext cx="533400" cy="722314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219700" y="1810004"/>
                <a:ext cx="533400" cy="7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en-US" sz="2400" b="1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9700" y="1810004"/>
                <a:ext cx="533400" cy="722314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905500" y="1822704"/>
                <a:ext cx="533400" cy="7223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  <a:ea typeface="Cambria Math"/>
                            </a:rPr>
                            <m:t>𝝅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2400" b="1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500" y="1822704"/>
                <a:ext cx="533400" cy="722314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476250" y="480367"/>
            <a:ext cx="8191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latin typeface="Arial" pitchFamily="34" charset="0"/>
                <a:cs typeface="Arial" pitchFamily="34" charset="0"/>
              </a:rPr>
              <a:t>Bảng giá trị lượng giác của một số góc(cung) đặc biệt</a:t>
            </a:r>
            <a:endParaRPr lang="en-US" sz="2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954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2900" y="152400"/>
            <a:ext cx="8496300" cy="523220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just"/>
            <a:r>
              <a:rPr lang="en-US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C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Bài</a:t>
            </a:r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C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CFF33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</a:t>
            </a:r>
            <a:r>
              <a:rPr lang="en-US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 </a:t>
            </a:r>
            <a:r>
              <a:rPr lang="en-US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Phương</a:t>
            </a:r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Trình</a:t>
            </a:r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Lượng</a:t>
            </a:r>
            <a:r>
              <a:rPr lang="en-US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Giác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Cơ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99FF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Bản</a:t>
            </a:r>
            <a:endParaRPr lang="en-US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99FF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2400" y="75753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sinx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405129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m&gt;1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 &lt;-1 =&gt;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vô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nghiệm</a:t>
            </a: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" y="2067580"/>
                <a:ext cx="85344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* </a:t>
                </a:r>
                <a:r>
                  <a:rPr lang="en-US" sz="2400" u="sng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Trường</a:t>
                </a:r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u="sng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hợp</a:t>
                </a:r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𝟏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𝐦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=&gt;</a:t>
                </a:r>
                <a:r>
                  <a:rPr lang="en-US" sz="24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luôn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nghiệm</a:t>
                </a:r>
                <a:endParaRPr lang="en-US" sz="24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067580"/>
                <a:ext cx="85344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71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4800" y="3505200"/>
                <a:ext cx="8153400" cy="721864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=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 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x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=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α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k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π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        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x</m:t>
                            </m:r>
                            <m:r>
                              <a:rPr lang="en-US" sz="240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α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k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</m:eqArr>
                        <m:r>
                          <a:rPr lang="en-US" sz="2400">
                            <a:latin typeface="Cambria Math"/>
                          </a:rPr>
                          <m:t>  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k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Z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(1)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 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505200"/>
                <a:ext cx="8153400" cy="721864"/>
              </a:xfrm>
              <a:prstGeom prst="rect">
                <a:avLst/>
              </a:prstGeom>
              <a:blipFill rotWithShape="0">
                <a:blip r:embed="rId4"/>
                <a:stretch>
                  <a:fillRect l="-893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1066800" y="5105400"/>
            <a:ext cx="7391400" cy="805670"/>
            <a:chOff x="1066800" y="5105400"/>
            <a:chExt cx="7391400" cy="80567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66800" y="5105400"/>
              <a:ext cx="7391400" cy="781607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1066800" y="5105400"/>
                  <a:ext cx="7391400" cy="8056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sinx = m </a:t>
                  </a:r>
                  <a14:m>
                    <m:oMath xmlns:m="http://schemas.openxmlformats.org/officeDocument/2006/math">
                      <m:r>
                        <a:rPr lang="en-US" sz="240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Wingdings" pitchFamily="2" charset="2"/>
                        </a:rPr>
                        <m:t>⟺ 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  <a:sym typeface="Wingdings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x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arcsin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)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k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π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          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x</m:t>
                              </m:r>
                              <m:r>
                                <a:rPr lang="en-US" sz="2400">
                                  <a:latin typeface="Cambria Math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arcsin</m:t>
                              </m:r>
                              <m:r>
                                <a:rPr lang="en-US" sz="2400" b="0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)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k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</m:e>
                          </m:eqArr>
                          <m:r>
                            <a:rPr lang="en-US" sz="2400">
                              <a:latin typeface="Cambria Math"/>
                            </a:rPr>
                            <m:t> 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k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Z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   (2)</m:t>
                          </m:r>
                        </m:e>
                      </m:d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5105400"/>
                  <a:ext cx="7391400" cy="80567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2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0789" y="44958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sin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89" y="4495800"/>
                <a:ext cx="849630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076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09550" y="27432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 ta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sin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2743200"/>
                <a:ext cx="849630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1076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955825" y="6172200"/>
            <a:ext cx="39148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arcsin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m)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ac-sin-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9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42900" y="0"/>
                <a:ext cx="8496300" cy="2377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1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các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sau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457200" indent="-457200">
                  <a:buAutoNum type="alphaLcParenR"/>
                </a:pP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; b)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-</a:t>
                </a:r>
                <a:r>
                  <a:rPr lang="en-US" sz="2400" dirty="0">
                    <a:solidFill>
                      <a:srgbClr val="000099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; c)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; d)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Vì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nên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0"/>
                <a:ext cx="8496300" cy="2377317"/>
              </a:xfrm>
              <a:prstGeom prst="rect">
                <a:avLst/>
              </a:prstGeom>
              <a:blipFill rotWithShape="0">
                <a:blip r:embed="rId3"/>
                <a:stretch>
                  <a:fillRect l="-1076" t="-17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15738" y="2043313"/>
                <a:ext cx="3599127" cy="6808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sin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738" y="2043313"/>
                <a:ext cx="3599127" cy="680827"/>
              </a:xfrm>
              <a:prstGeom prst="rect">
                <a:avLst/>
              </a:prstGeom>
              <a:blipFill rotWithShape="0">
                <a:blip r:embed="rId4"/>
                <a:stretch>
                  <a:fillRect l="-2712"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838200" y="2635382"/>
            <a:ext cx="6655901" cy="1266180"/>
            <a:chOff x="1243615" y="5319990"/>
            <a:chExt cx="6655901" cy="126618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1243615" y="5410200"/>
                  <a:ext cx="3023585" cy="112524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&lt;=&gt;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𝜋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      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sz="2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𝜋</m:t>
                              </m:r>
                            </m:e>
                          </m:eqArr>
                        </m:e>
                      </m:d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43615" y="5410200"/>
                  <a:ext cx="3023585" cy="1125244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302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4191000" y="5319990"/>
                  <a:ext cx="3708516" cy="126618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&lt;=&gt;</a:t>
                  </a:r>
                  <a14:m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eqArrPr>
                            <m:e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𝑥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 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𝜋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3</m:t>
                                  </m:r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4</m:t>
                                  </m:r>
                                </m:den>
                              </m:f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𝑘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𝜋</m:t>
                              </m:r>
                            </m:e>
                          </m:eqArr>
                        </m:e>
                      </m:d>
                    </m:oMath>
                  </a14:m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   (k</a:t>
                  </a:r>
                  <a14:m>
                    <m:oMath xmlns:m="http://schemas.openxmlformats.org/officeDocument/2006/math">
                      <m:r>
                        <a:rPr lang="en-US" sz="2400" i="1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∈</m:t>
                      </m:r>
                      <m:r>
                        <a:rPr lang="en-US" sz="2400" i="1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𝑍</m:t>
                      </m:r>
                      <m:r>
                        <a:rPr lang="en-US" sz="2400" i="1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)</m:t>
                      </m:r>
                    </m:oMath>
                  </a14:m>
                  <a:endPara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91000" y="5319990"/>
                  <a:ext cx="3708516" cy="1266180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263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39573" y="3903014"/>
                <a:ext cx="5560874" cy="7777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Vì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32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73" y="3903014"/>
                <a:ext cx="5560874" cy="777713"/>
              </a:xfrm>
              <a:prstGeom prst="rect">
                <a:avLst/>
              </a:prstGeom>
              <a:blipFill rotWithShape="0">
                <a:blip r:embed="rId8"/>
                <a:stretch>
                  <a:fillRect l="-1643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600200" y="3976310"/>
                <a:ext cx="3057247" cy="74809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 sin</a:t>
                </a:r>
                <a:r>
                  <a:rPr lang="en-US" sz="32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(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nên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3976310"/>
                <a:ext cx="3057247" cy="748090"/>
              </a:xfrm>
              <a:prstGeom prst="rect">
                <a:avLst/>
              </a:prstGeom>
              <a:blipFill rotWithShape="0">
                <a:blip r:embed="rId9"/>
                <a:stretch>
                  <a:fillRect l="-3194" t="-4065" r="-2196" b="-105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825500" y="4742190"/>
                <a:ext cx="4299639" cy="6798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sin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(−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4742190"/>
                <a:ext cx="4299639" cy="679866"/>
              </a:xfrm>
              <a:prstGeom prst="rect">
                <a:avLst/>
              </a:prstGeom>
              <a:blipFill rotWithShape="0">
                <a:blip r:embed="rId10"/>
                <a:stretch>
                  <a:fillRect l="-2125" b="-81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906484" y="4495800"/>
                <a:ext cx="3627916" cy="11289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=− 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sz="2400" b="0" i="1" smtClean="0">
                                <a:latin typeface="Cambria Math"/>
                                <a:ea typeface="Cambria Math"/>
                              </a:rPr>
                              <m:t>−(</m:t>
                            </m:r>
                            <m:r>
                              <a:rPr lang="en-US" sz="2400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 )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6484" y="4495800"/>
                <a:ext cx="3627916" cy="1128963"/>
              </a:xfrm>
              <a:prstGeom prst="rect">
                <a:avLst/>
              </a:prstGeom>
              <a:blipFill rotWithShape="0">
                <a:blip r:embed="rId11"/>
                <a:stretch>
                  <a:fillRect l="-2689" b="-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25500" y="5437732"/>
                <a:ext cx="3977820" cy="12661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=− 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4</m:t>
                                </m:r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𝜋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(k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𝑍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500" y="5437732"/>
                <a:ext cx="3977820" cy="1266180"/>
              </a:xfrm>
              <a:prstGeom prst="rect">
                <a:avLst/>
              </a:prstGeom>
              <a:blipFill rotWithShape="0">
                <a:blip r:embed="rId12"/>
                <a:stretch>
                  <a:fillRect l="-22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1557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4958" y="278142"/>
                <a:ext cx="8496300" cy="34960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1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các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latin typeface="Arial" pitchFamily="34" charset="0"/>
                    <a:cs typeface="Arial" pitchFamily="34" charset="0"/>
                  </a:rPr>
                  <a:t>sau</a:t>
                </a:r>
                <a:endParaRPr lang="en-US" sz="2400" dirty="0">
                  <a:latin typeface="Arial" pitchFamily="34" charset="0"/>
                  <a:cs typeface="Arial" pitchFamily="34" charset="0"/>
                </a:endParaRPr>
              </a:p>
              <a:p>
                <a:pPr marL="457200" indent="-457200">
                  <a:buAutoNum type="alphaLcParenR"/>
                </a:pP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; b)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-</a:t>
                </a:r>
                <a:r>
                  <a:rPr lang="en-US" dirty="0">
                    <a:solidFill>
                      <a:srgbClr val="000099"/>
                    </a:solidFill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US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3</m:t>
                            </m:r>
                          </m:e>
                        </m:rad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;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;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d)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c)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Vì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&lt; 1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nên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nghiệm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nhưng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ta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tìm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được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cung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32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sin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.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Do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58" y="278142"/>
                <a:ext cx="8496300" cy="3496022"/>
              </a:xfrm>
              <a:prstGeom prst="rect">
                <a:avLst/>
              </a:prstGeom>
              <a:blipFill rotWithShape="0">
                <a:blip r:embed="rId3"/>
                <a:stretch>
                  <a:fillRect l="-1148" t="-1222" b="-1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62000" y="4109638"/>
                <a:ext cx="1340432" cy="79124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32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24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09638"/>
                <a:ext cx="1340432" cy="791242"/>
              </a:xfrm>
              <a:prstGeom prst="rect">
                <a:avLst/>
              </a:prstGeom>
              <a:blipFill rotWithShape="0">
                <a:blip r:embed="rId4"/>
                <a:stretch>
                  <a:fillRect l="-6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004706" y="3804838"/>
                <a:ext cx="5691494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&lt;=&gt;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𝑎𝑟𝑐𝑠𝑖𝑛</m:t>
                            </m:r>
                            <m:r>
                              <m:rPr>
                                <m:nor/>
                              </m:rP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)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</m:t>
                            </m:r>
                          </m:e>
                          <m:e>
                            <m:r>
                              <a:rPr lang="en-US" sz="2400" i="1">
                                <a:latin typeface="Cambria Math"/>
                              </a:rPr>
                              <m:t>𝑥</m:t>
                            </m:r>
                            <m:r>
                              <a:rPr lang="en-US" sz="2400" i="1">
                                <a:latin typeface="Cambria Math"/>
                              </a:rPr>
                              <m:t>=</m:t>
                            </m:r>
                            <m: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  <m:t>arcsin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  <m:t>⁡(</m:t>
                            </m:r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</a:rPr>
                              <m:t>)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𝑘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(k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∈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𝑍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706" y="3804838"/>
                <a:ext cx="5691494" cy="1452962"/>
              </a:xfrm>
              <a:prstGeom prst="rect">
                <a:avLst/>
              </a:prstGeom>
              <a:blipFill rotWithShape="0">
                <a:blip r:embed="rId5"/>
                <a:stretch>
                  <a:fillRect l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" y="5334000"/>
                <a:ext cx="6705600" cy="707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d)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&gt; 1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nên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num>
                      <m:den>
                        <m:r>
                          <a:rPr lang="en-US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vô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nghiệm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334000"/>
                <a:ext cx="6705600" cy="707758"/>
              </a:xfrm>
              <a:prstGeom prst="rect">
                <a:avLst/>
              </a:prstGeom>
              <a:blipFill rotWithShape="0">
                <a:blip r:embed="rId6"/>
                <a:stretch>
                  <a:fillRect l="-1455" b="-43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61973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2900" y="76200"/>
                <a:ext cx="8496300" cy="25819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*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Trường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hợp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: </a:t>
                </a:r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khi</a:t>
                </a:r>
                <a:r>
                  <a:rPr lang="en-US" sz="2400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 m = 0, m = -1, m = 1</a:t>
                </a:r>
              </a:p>
              <a:p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85800" indent="-279400"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1 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k2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85800" indent="-279400"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-1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&lt;=&gt; x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k2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(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hoặc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x 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 panose="02040503050406030204" pitchFamily="18" charset="0"/>
                            <a:cs typeface="Arial" pitchFamily="34" charset="0"/>
                            <a:sym typeface="Wingdings" pitchFamily="2" charset="2"/>
                          </a:rPr>
                          <m:t>3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  <a:sym typeface="Wingdings" pitchFamily="2" charset="2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+ k2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85800" indent="-279400">
                  <a:buFont typeface="Arial" pitchFamily="34" charset="0"/>
                  <a:buChar char="•"/>
                </a:pP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0 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&lt;=&gt; x =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latin typeface="Cambria Math" panose="02040503050406030204" pitchFamily="18" charset="0"/>
                      </a:rPr>
                      <m:t>             </m:t>
                    </m:r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" y="76200"/>
                <a:ext cx="8496300" cy="2581925"/>
              </a:xfrm>
              <a:prstGeom prst="rect">
                <a:avLst/>
              </a:prstGeom>
              <a:blipFill rotWithShape="0">
                <a:blip r:embed="rId3"/>
                <a:stretch>
                  <a:fillRect l="-1076" t="-16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38400"/>
            <a:ext cx="3199095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09600" y="5852855"/>
                <a:ext cx="6687665" cy="6241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Ví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dụ</a:t>
                </a:r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itchFamily="34" charset="0"/>
                  </a:rPr>
                  <a:t>: sin3x = 0</a:t>
                </a:r>
                <a14:m>
                  <m:oMath xmlns:m="http://schemas.openxmlformats.org/officeDocument/2006/math">
                    <m:r>
                      <a:rPr lang="en-US" sz="2400" b="0" i="0" dirty="0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3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k</m:t>
                    </m:r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𝜋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&lt;=&gt;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x</m:t>
                    </m:r>
                    <m:r>
                      <m:rPr>
                        <m:nor/>
                      </m:rPr>
                      <a:rPr lang="en-US" sz="2400" b="0" i="0" dirty="0" smtClean="0">
                        <a:solidFill>
                          <a:srgbClr val="000099"/>
                        </a:solidFill>
                        <a:latin typeface="Arial" pitchFamily="34" charset="0"/>
                        <a:cs typeface="Arial" pitchFamily="34" charset="0"/>
                      </a:rPr>
                      <m:t> = </m:t>
                    </m:r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𝑘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n-US" sz="24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>
                        <a:latin typeface="Cambria Math"/>
                      </a:rPr>
                      <m:t>(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k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∈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  <a:ea typeface="Cambria Math"/>
                      </a:rPr>
                      <m:t>Z</m:t>
                    </m:r>
                    <m:r>
                      <a:rPr lang="en-US" sz="2400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5852855"/>
                <a:ext cx="6687665" cy="624145"/>
              </a:xfrm>
              <a:prstGeom prst="rect">
                <a:avLst/>
              </a:prstGeom>
              <a:blipFill rotWithShape="0">
                <a:blip r:embed="rId5"/>
                <a:stretch>
                  <a:fillRect l="-1367" b="-7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0133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43000" y="304800"/>
            <a:ext cx="6705600" cy="990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62000" y="432804"/>
                <a:ext cx="8534400" cy="109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	 sin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𝑢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𝑣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  <m:r>
                      <a:rPr lang="en-US" sz="24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=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𝑣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k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π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         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𝑣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</m:eqArr>
                        <m:r>
                          <a:rPr lang="en-US" sz="2400" i="0">
                            <a:latin typeface="Cambria Math"/>
                          </a:rPr>
                          <m:t>  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Z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(3)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32804"/>
                <a:ext cx="8534400" cy="10911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2152650" y="1841500"/>
            <a:ext cx="308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42900"/>
            <a:r>
              <a:rPr lang="en-US" sz="24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0" y="1600200"/>
                <a:ext cx="9042400" cy="3044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b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</a:t>
                </a:r>
                <a:r>
                  <a:rPr lang="en-US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2.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các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sau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520700" indent="-457200">
                  <a:buAutoNum type="alphaLcParenR"/>
                </a:pP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sin(2x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) = 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400" b="0" i="1" smtClean="0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sin(2x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  <m:t>𝜋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) = sin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</a:rPr>
                          <m:t>𝑥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600200"/>
                <a:ext cx="9042400" cy="3044423"/>
              </a:xfrm>
              <a:prstGeom prst="rect">
                <a:avLst/>
              </a:prstGeom>
              <a:blipFill rotWithShape="0">
                <a:blip r:embed="rId4"/>
                <a:stretch>
                  <a:fillRect l="-337" t="-1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04800" y="4717510"/>
                <a:ext cx="4500169" cy="11300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rgbClr val="000099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⟺</m:t>
                    </m:r>
                    <m:d>
                      <m:dPr>
                        <m:begChr m:val="["/>
                        <m:endChr m:val=""/>
                        <m:ctrlPr>
                          <a:rPr lang="en-US" sz="2600" i="1" smtClean="0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6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sz="2600" b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3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717510"/>
                <a:ext cx="4500169" cy="11300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3048000" y="4503372"/>
                <a:ext cx="3962400" cy="13640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rgbClr val="000099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⟺</m:t>
                    </m:r>
                    <m:d>
                      <m:dPr>
                        <m:begChr m:val="["/>
                        <m:endChr m:val=""/>
                        <m:ctrlPr>
                          <a:rPr lang="en-US" sz="26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600" i="1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60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60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f>
                              <m:fPr>
                                <m:ctrlPr>
                                  <a:rPr lang="en-US" sz="260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  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503372"/>
                <a:ext cx="3962400" cy="1364028"/>
              </a:xfrm>
              <a:prstGeom prst="rect">
                <a:avLst/>
              </a:prstGeom>
              <a:blipFill rotWithShape="0">
                <a:blip r:embed="rId6"/>
                <a:stretch>
                  <a:fillRect b="-10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088464" y="2814238"/>
                <a:ext cx="4607736" cy="14529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⟺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 − 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k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          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 − 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−(</m:t>
                              </m:r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ea typeface="Cambria Math"/>
                                      <a:cs typeface="Arial" pitchFamily="34" charset="0"/>
                                    </a:rPr>
                                    <m:t>π</m:t>
                                  </m:r>
                                </m:num>
                                <m:den>
                                  <m:r>
                                    <a:rPr lang="en-US" sz="2400" i="0">
                                      <a:solidFill>
                                        <a:srgbClr val="000099"/>
                                      </a:solidFill>
                                      <a:latin typeface="Cambria Math"/>
                                      <a:cs typeface="Arial" pitchFamily="34" charset="0"/>
                                    </a:rPr>
                                    <m:t>5</m:t>
                                  </m:r>
                                </m:den>
                              </m:f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)+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k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8464" y="2814238"/>
                <a:ext cx="4607736" cy="145296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840220" y="5039380"/>
                <a:ext cx="13987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0220" y="5039380"/>
                <a:ext cx="1398780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55315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4" grpId="0"/>
      <p:bldP spid="19" grpId="0"/>
      <p:bldP spid="8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152650" y="1841500"/>
            <a:ext cx="308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6400" indent="-342900"/>
            <a:r>
              <a:rPr lang="en-US" sz="240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7800" y="1360944"/>
                <a:ext cx="90424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Ví </a:t>
                </a:r>
                <a:r>
                  <a:rPr lang="en-US" sz="2400" b="1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dụ</a:t>
                </a:r>
                <a:r>
                  <a:rPr lang="en-US" sz="2400" b="1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2.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các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sau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406400" indent="-342900"/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b) sin2x = sin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00099"/>
                        </a:solidFill>
                        <a:latin typeface="Cambria Math"/>
                        <a:cs typeface="Arial" pitchFamily="34" charset="0"/>
                      </a:rPr>
                      <m:t>𝑥</m:t>
                    </m:r>
                  </m:oMath>
                </a14:m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r>
                  <a:rPr lang="en-US" sz="2400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Giải</a:t>
                </a:r>
                <a:endParaRPr lang="en-US" sz="24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marL="635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sin2x =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800" y="1360944"/>
                <a:ext cx="9042400" cy="2677656"/>
              </a:xfrm>
              <a:prstGeom prst="rect">
                <a:avLst/>
              </a:prstGeom>
              <a:blipFill rotWithShape="0">
                <a:blip r:embed="rId3"/>
                <a:stretch>
                  <a:fillRect l="-337" t="-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819400" y="4136435"/>
                <a:ext cx="4114800" cy="9827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rgbClr val="000099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⟺</m:t>
                    </m:r>
                    <m:d>
                      <m:dPr>
                        <m:begChr m:val="["/>
                        <m:endChr m:val=""/>
                        <m:ctrlPr>
                          <a:rPr lang="en-US" sz="26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           </m:t>
                            </m:r>
                          </m:e>
                          <m:e>
                            <m:r>
                              <m:rPr>
                                <m:nor/>
                              </m:rPr>
                              <a:rPr lang="en-US" sz="2600" b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3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4136435"/>
                <a:ext cx="4114800" cy="98270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819400" y="5353955"/>
                <a:ext cx="3962400" cy="10020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600" dirty="0">
                    <a:solidFill>
                      <a:srgbClr val="000099"/>
                    </a:solidFill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⟺</m:t>
                    </m:r>
                    <m:d>
                      <m:dPr>
                        <m:begChr m:val="["/>
                        <m:endChr m:val=""/>
                        <m:ctrlPr>
                          <a:rPr lang="en-US" sz="2600" i="1">
                            <a:solidFill>
                              <a:srgbClr val="000099"/>
                            </a:solidFill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600" i="1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π</m:t>
                            </m:r>
                            <m: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           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</a:rPr>
                              <m:t>x</m:t>
                            </m:r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60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60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6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k</m:t>
                            </m:r>
                            <m:f>
                              <m:fPr>
                                <m:ctrlPr>
                                  <a:rPr lang="en-US" sz="2600" i="1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2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600" i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ea typeface="Cambria Math"/>
                                    <a:cs typeface="Arial" pitchFamily="34" charset="0"/>
                                  </a:rPr>
                                  <m:t>π</m:t>
                                </m:r>
                              </m:num>
                              <m:den>
                                <m:r>
                                  <a:rPr lang="en-US" sz="2600" b="0" i="0" smtClean="0">
                                    <a:solidFill>
                                      <a:srgbClr val="000099"/>
                                    </a:solidFill>
                                    <a:latin typeface="Cambria Math"/>
                                    <a:cs typeface="Arial" pitchFamily="34" charset="0"/>
                                  </a:rPr>
                                  <m:t>3</m:t>
                                </m:r>
                              </m:den>
                            </m:f>
                            <m:r>
                              <a:rPr lang="en-US" sz="2600" b="0" i="0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</a:rPr>
                              <m:t>              </m:t>
                            </m:r>
                          </m:e>
                        </m:eqArr>
                      </m:e>
                    </m:d>
                  </m:oMath>
                </a14:m>
                <a:endParaRPr lang="en-US" sz="26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353955"/>
                <a:ext cx="3962400" cy="1002069"/>
              </a:xfrm>
              <a:prstGeom prst="rect">
                <a:avLst/>
              </a:prstGeom>
              <a:blipFill rotWithShape="0">
                <a:blip r:embed="rId5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910036" y="2971800"/>
                <a:ext cx="3490764" cy="7218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0" smtClean="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</a:rPr>
                        <m:t>⟺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  <a:cs typeface="Arial" pitchFamily="34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 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k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           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Arial" pitchFamily="34" charset="0"/>
                                  <a:cs typeface="Arial" pitchFamily="34" charset="0"/>
                                </a:rPr>
                                <m:t> 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−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x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k</m:t>
                              </m:r>
                              <m: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 i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π</m:t>
                              </m:r>
                              <m:r>
                                <a:rPr lang="en-US" sz="2400" b="0" i="0" smtClean="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</a:rPr>
                                <m:t>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0036" y="2971800"/>
                <a:ext cx="3490764" cy="721864"/>
              </a:xfrm>
              <a:prstGeom prst="rect">
                <a:avLst/>
              </a:prstGeom>
              <a:blipFill rotWithShape="0">
                <a:blip r:embed="rId6"/>
                <a:stretch>
                  <a:fillRect b="-18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 bwMode="auto">
          <a:xfrm>
            <a:off x="1143000" y="152400"/>
            <a:ext cx="6705600" cy="990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62000" y="280404"/>
                <a:ext cx="8534400" cy="10911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	 sin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𝑢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sin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𝑣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  <m:r>
                      <a:rPr lang="en-US" sz="2400" i="0" smtClean="0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 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 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=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𝑣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k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π</m:t>
                            </m:r>
                            <m:r>
                              <a:rPr lang="en-US" sz="2400" i="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         </m:t>
                            </m:r>
                          </m:e>
                          <m:e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</m:t>
                            </m:r>
                            <m:r>
                              <a:rPr lang="en-US" sz="2400" b="0" i="1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𝑢</m:t>
                            </m:r>
                            <m:r>
                              <a:rPr lang="en-US" sz="2400" i="0">
                                <a:latin typeface="Cambria Math"/>
                              </a:rPr>
                              <m:t>=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sz="2400" i="1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</a:rPr>
                              <m:t>𝑣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</m:eqArr>
                        <m:r>
                          <a:rPr lang="en-US" sz="2400" i="0">
                            <a:latin typeface="Cambria Math"/>
                          </a:rPr>
                          <m:t>  </m:t>
                        </m:r>
                        <m:d>
                          <m:d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</a:rPr>
                              <m:t>k</m:t>
                            </m:r>
                            <m:r>
                              <a:rPr lang="en-US" sz="2400" i="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400" i="0">
                                <a:latin typeface="Cambria Math"/>
                                <a:ea typeface="Cambria Math"/>
                              </a:rPr>
                              <m:t>Z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(3)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</a:p>
              <a:p>
                <a:pPr marL="406400" indent="-342900"/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             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280404"/>
                <a:ext cx="8534400" cy="109119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611620" y="5562600"/>
                <a:ext cx="13987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k</m:t>
                          </m:r>
                          <m:r>
                            <a:rPr lang="en-US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  <a:ea typeface="Cambria Math"/>
                            </a:rPr>
                            <m:t>Z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1620" y="5562600"/>
                <a:ext cx="1398780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118228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9" grpId="0"/>
      <p:bldP spid="8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152400" y="757535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cosx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405129"/>
            <a:ext cx="8496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en-US" sz="2400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u="sng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4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m&gt;1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m &lt;-1 =&gt;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Phương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vô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nghiệm</a:t>
            </a:r>
            <a:endParaRPr lang="en-US" sz="240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               </a:t>
            </a:r>
            <a:endParaRPr lang="en-US" sz="2400" b="1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4800" y="2067580"/>
                <a:ext cx="85344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* </a:t>
                </a:r>
                <a:r>
                  <a:rPr lang="en-US" sz="2400" u="sng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Trường</a:t>
                </a:r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u="sng" dirty="0" err="1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hợp</a:t>
                </a:r>
                <a:r>
                  <a:rPr lang="en-US" sz="2400" u="sng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−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𝟏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𝐦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r>
                      <a:rPr lang="en-US" sz="2400" b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𝟏</m:t>
                    </m:r>
                  </m:oMath>
                </a14:m>
                <a:r>
                  <a:rPr lang="en-US" sz="24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=&gt;</a:t>
                </a:r>
                <a:r>
                  <a:rPr lang="en-US" sz="2400" b="1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Phương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trình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luôn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có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nghiệm</a:t>
                </a:r>
                <a:endParaRPr lang="en-US" sz="2400" b="1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067580"/>
                <a:ext cx="8534400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71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1000" y="3505200"/>
                <a:ext cx="8382000" cy="721864"/>
              </a:xfrm>
              <a:prstGeom prst="rect">
                <a:avLst/>
              </a:prstGeom>
              <a:noFill/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cos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x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cosx = cos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  <a:sym typeface="Wingdings" pitchFamily="2" charset="2"/>
                      </a:rPr>
                      <m:t>⟺ </m:t>
                    </m:r>
                    <m:d>
                      <m:dPr>
                        <m:begChr m:val="["/>
                        <m:endChr m:val=""/>
                        <m:ctrlPr>
                          <a:rPr lang="en-US" sz="2400" i="1">
                            <a:solidFill>
                              <a:srgbClr val="000099"/>
                            </a:solidFill>
                            <a:latin typeface="Cambria Math"/>
                            <a:cs typeface="Arial" pitchFamily="34" charset="0"/>
                            <a:sym typeface="Wingdings" pitchFamily="2" charset="2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x</m:t>
                            </m:r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  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cs typeface="Arial" pitchFamily="34" charset="0"/>
                                <a:sym typeface="Wingdings" pitchFamily="2" charset="2"/>
                              </a:rPr>
                              <m:t>= </m:t>
                            </m:r>
                            <m:r>
                              <a:rPr lang="en-US" sz="2400" b="0" i="0" smtClean="0">
                                <a:solidFill>
                                  <a:srgbClr val="000099"/>
                                </a:solidFill>
                                <a:latin typeface="Cambria Math" panose="02040503050406030204" pitchFamily="18" charset="0"/>
                                <a:cs typeface="Arial" pitchFamily="34" charset="0"/>
                                <a:sym typeface="Wingdings" pitchFamily="2" charset="2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α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k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π</m:t>
                            </m:r>
                            <m:r>
                              <a:rPr lang="en-US" sz="2400">
                                <a:solidFill>
                                  <a:srgbClr val="000099"/>
                                </a:solidFill>
                                <a:latin typeface="Cambria Math"/>
                                <a:ea typeface="Cambria Math"/>
                                <a:cs typeface="Arial" pitchFamily="34" charset="0"/>
                                <a:sym typeface="Wingdings" pitchFamily="2" charset="2"/>
                              </a:rPr>
                              <m:t>           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sz="2400" smtClean="0">
                                <a:latin typeface="Cambria Math"/>
                              </a:rPr>
                              <m:t>x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smtClean="0">
                                <a:latin typeface="Cambria Math"/>
                              </a:rPr>
                              <m:t>=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α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k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π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    </m:t>
                            </m:r>
                          </m:e>
                        </m:eqArr>
                        <m:d>
                          <m:dPr>
                            <m:ctrlPr>
                              <a:rPr lang="en-US" sz="24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</a:rPr>
                              <m:t>k</m:t>
                            </m:r>
                            <m:r>
                              <a:rPr lang="en-US" sz="2400"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400">
                                <a:latin typeface="Cambria Math"/>
                                <a:ea typeface="Cambria Math"/>
                              </a:rPr>
                              <m:t>Z</m:t>
                            </m:r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  <m:t>  (1)</m:t>
                        </m:r>
                      </m:e>
                    </m:d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  <a:sym typeface="Wingdings" pitchFamily="2" charset="2"/>
                  </a:rPr>
                  <a:t>  </a:t>
                </a:r>
                <a:endParaRPr lang="en-US" sz="2400" dirty="0">
                  <a:solidFill>
                    <a:srgbClr val="000099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505200"/>
                <a:ext cx="8382000" cy="721864"/>
              </a:xfrm>
              <a:prstGeom prst="rect">
                <a:avLst/>
              </a:prstGeom>
              <a:blipFill rotWithShape="0">
                <a:blip r:embed="rId4"/>
                <a:stretch>
                  <a:fillRect l="-941"/>
                </a:stretch>
              </a:blipFill>
              <a:ln w="38100" cap="rnd" cmpd="sng">
                <a:solidFill>
                  <a:srgbClr val="FF0000"/>
                </a:solidFill>
                <a:prstDash val="solid"/>
                <a:rou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oup 12"/>
          <p:cNvGrpSpPr/>
          <p:nvPr/>
        </p:nvGrpSpPr>
        <p:grpSpPr>
          <a:xfrm>
            <a:off x="1066800" y="5105400"/>
            <a:ext cx="7391400" cy="805670"/>
            <a:chOff x="1066800" y="5105400"/>
            <a:chExt cx="7391400" cy="805670"/>
          </a:xfrm>
        </p:grpSpPr>
        <p:sp>
          <p:nvSpPr>
            <p:cNvPr id="11" name="Rectangle 10"/>
            <p:cNvSpPr/>
            <p:nvPr/>
          </p:nvSpPr>
          <p:spPr bwMode="auto">
            <a:xfrm>
              <a:off x="1066800" y="5105400"/>
              <a:ext cx="7391400" cy="781607"/>
            </a:xfrm>
            <a:prstGeom prst="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1066800" y="5105400"/>
                  <a:ext cx="7391400" cy="80567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cos</a:t>
                  </a:r>
                  <a:r>
                    <a:rPr lang="en-US" sz="2400" dirty="0" err="1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x</a:t>
                  </a:r>
                  <a:r>
                    <a:rPr lang="en-US" sz="2400" dirty="0">
                      <a:solidFill>
                        <a:srgbClr val="000099"/>
                      </a:solidFill>
                      <a:latin typeface="Arial" pitchFamily="34" charset="0"/>
                      <a:cs typeface="Arial" pitchFamily="34" charset="0"/>
                    </a:rPr>
                    <a:t> = m </a:t>
                  </a:r>
                  <a14:m>
                    <m:oMath xmlns:m="http://schemas.openxmlformats.org/officeDocument/2006/math">
                      <m:r>
                        <a:rPr lang="en-US" sz="2400">
                          <a:solidFill>
                            <a:srgbClr val="000099"/>
                          </a:solidFill>
                          <a:latin typeface="Cambria Math"/>
                          <a:ea typeface="Cambria Math"/>
                          <a:cs typeface="Arial" pitchFamily="34" charset="0"/>
                          <a:sym typeface="Wingdings" pitchFamily="2" charset="2"/>
                        </a:rPr>
                        <m:t>⟺ </m:t>
                      </m:r>
                      <m:d>
                        <m:dPr>
                          <m:begChr m:val="["/>
                          <m:endChr m:val=""/>
                          <m:ctrlPr>
                            <a:rPr lang="en-US" sz="2400" i="1">
                              <a:solidFill>
                                <a:srgbClr val="000099"/>
                              </a:solidFill>
                              <a:latin typeface="Cambria Math"/>
                              <a:cs typeface="Arial" pitchFamily="34" charset="0"/>
                              <a:sym typeface="Wingdings" pitchFamily="2" charset="2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x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=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arc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𝑐𝑜𝑠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)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k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π</m:t>
                              </m:r>
                              <m: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ea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           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x</m:t>
                              </m:r>
                              <m:r>
                                <a:rPr lang="en-US" sz="2400">
                                  <a:latin typeface="Cambria Math"/>
                                </a:rPr>
                                <m:t>=−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arc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cos</m:t>
                              </m:r>
                              <m:r>
                                <a:rPr lang="en-US" sz="2400" b="0" i="0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00099"/>
                                  </a:solidFill>
                                  <a:latin typeface="Cambria Math"/>
                                  <a:cs typeface="Arial" pitchFamily="34" charset="0"/>
                                  <a:sym typeface="Wingdings" pitchFamily="2" charset="2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00099"/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  <a:sym typeface="Wingdings" pitchFamily="2" charset="2"/>
                                </a:rPr>
                                <m:t>)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k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π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    </m:t>
                              </m:r>
                            </m:e>
                          </m:eqArr>
                          <m:r>
                            <a:rPr lang="en-US" sz="2400">
                              <a:latin typeface="Cambria Math"/>
                            </a:rPr>
                            <m:t>  </m:t>
                          </m:r>
                          <m:d>
                            <m:dPr>
                              <m:ctrlPr>
                                <a:rPr lang="en-US" sz="240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</a:rPr>
                                <m:t>k</m:t>
                              </m:r>
                              <m:r>
                                <a:rPr lang="en-US" sz="2400">
                                  <a:latin typeface="Cambria Math"/>
                                  <a:ea typeface="Cambria Math"/>
                                </a:rPr>
                                <m:t>∈</m:t>
                              </m:r>
                              <m:r>
                                <m:rPr>
                                  <m:sty m:val="p"/>
                                </m:rPr>
                                <a:rPr lang="en-US" sz="2400">
                                  <a:latin typeface="Cambria Math"/>
                                  <a:ea typeface="Cambria Math"/>
                                </a:rPr>
                                <m:t>Z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   (2)</m:t>
                          </m:r>
                        </m:e>
                      </m:d>
                    </m:oMath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800" y="5105400"/>
                  <a:ext cx="7391400" cy="80567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23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00789" y="44958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không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cos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789" y="4495800"/>
                <a:ext cx="8496300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076" t="-9333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09550" y="2743200"/>
                <a:ext cx="849630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Nếu ta tìm được cung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đặc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biệt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400" dirty="0" err="1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để</a:t>
                </a:r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cos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0099"/>
                        </a:solidFill>
                        <a:latin typeface="Cambria Math"/>
                        <a:ea typeface="Cambria Math"/>
                        <a:cs typeface="Arial" pitchFamily="34" charset="0"/>
                      </a:rPr>
                      <m:t>𝛼</m:t>
                    </m:r>
                  </m:oMath>
                </a14:m>
                <a:r>
                  <a:rPr lang="en-US" sz="2400" dirty="0">
                    <a:solidFill>
                      <a:srgbClr val="000099"/>
                    </a:solidFill>
                    <a:latin typeface="Arial" pitchFamily="34" charset="0"/>
                    <a:cs typeface="Arial" pitchFamily="34" charset="0"/>
                  </a:rPr>
                  <a:t> = m </a:t>
                </a: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550" y="2743200"/>
                <a:ext cx="8496300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1076" t="-9211" b="-30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955825" y="6172200"/>
            <a:ext cx="43428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arccos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m)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đọc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 ac-</a:t>
            </a:r>
            <a:r>
              <a:rPr lang="en-US" sz="2400" dirty="0" err="1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côsin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2400" i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240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).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76282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  <p:bldP spid="9" grpId="0"/>
      <p:bldP spid="14" grpId="0"/>
      <p:bldP spid="15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4269</TotalTime>
  <Words>2179</Words>
  <Application>Microsoft Office PowerPoint</Application>
  <PresentationFormat>On-screen Show (4:3)</PresentationFormat>
  <Paragraphs>230</Paragraphs>
  <Slides>19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Ocean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TTHN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Dung</dc:creator>
  <cp:lastModifiedBy>User</cp:lastModifiedBy>
  <cp:revision>208</cp:revision>
  <dcterms:created xsi:type="dcterms:W3CDTF">2006-02-08T04:58:16Z</dcterms:created>
  <dcterms:modified xsi:type="dcterms:W3CDTF">2025-03-28T08:55:32Z</dcterms:modified>
  <cp:contentStatus/>
</cp:coreProperties>
</file>