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38"/>
  </p:notesMasterIdLst>
  <p:sldIdLst>
    <p:sldId id="475" r:id="rId2"/>
    <p:sldId id="435" r:id="rId3"/>
    <p:sldId id="436" r:id="rId4"/>
    <p:sldId id="437" r:id="rId5"/>
    <p:sldId id="439" r:id="rId6"/>
    <p:sldId id="440" r:id="rId7"/>
    <p:sldId id="441" r:id="rId8"/>
    <p:sldId id="442" r:id="rId9"/>
    <p:sldId id="443" r:id="rId10"/>
    <p:sldId id="444" r:id="rId11"/>
    <p:sldId id="445" r:id="rId12"/>
    <p:sldId id="446" r:id="rId13"/>
    <p:sldId id="450" r:id="rId14"/>
    <p:sldId id="448" r:id="rId15"/>
    <p:sldId id="449" r:id="rId16"/>
    <p:sldId id="451" r:id="rId17"/>
    <p:sldId id="452" r:id="rId18"/>
    <p:sldId id="453" r:id="rId19"/>
    <p:sldId id="455" r:id="rId20"/>
    <p:sldId id="456" r:id="rId21"/>
    <p:sldId id="457" r:id="rId22"/>
    <p:sldId id="460" r:id="rId23"/>
    <p:sldId id="461" r:id="rId24"/>
    <p:sldId id="462" r:id="rId25"/>
    <p:sldId id="463" r:id="rId26"/>
    <p:sldId id="464" r:id="rId27"/>
    <p:sldId id="465" r:id="rId28"/>
    <p:sldId id="474" r:id="rId29"/>
    <p:sldId id="473" r:id="rId30"/>
    <p:sldId id="466" r:id="rId31"/>
    <p:sldId id="467" r:id="rId32"/>
    <p:sldId id="468" r:id="rId33"/>
    <p:sldId id="469" r:id="rId34"/>
    <p:sldId id="470" r:id="rId35"/>
    <p:sldId id="471" r:id="rId36"/>
    <p:sldId id="472" r:id="rId37"/>
  </p:sldIdLst>
  <p:sldSz cx="24384000" cy="13716000"/>
  <p:notesSz cx="6858000" cy="9144000"/>
  <p:custDataLst>
    <p:tags r:id="rId39"/>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7E1"/>
    <a:srgbClr val="E7F7FF"/>
    <a:srgbClr val="C6F9BD"/>
    <a:srgbClr val="E1FFBD"/>
    <a:srgbClr val="DEFEE1"/>
    <a:srgbClr val="B9F8AE"/>
    <a:srgbClr val="F3F6D2"/>
    <a:srgbClr val="DDF5C7"/>
    <a:srgbClr val="BFF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42" autoAdjust="0"/>
    <p:restoredTop sz="94139" autoAdjust="0"/>
  </p:normalViewPr>
  <p:slideViewPr>
    <p:cSldViewPr>
      <p:cViewPr varScale="1">
        <p:scale>
          <a:sx n="35" d="100"/>
          <a:sy n="35" d="100"/>
        </p:scale>
        <p:origin x="354" y="6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263436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411730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169877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669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813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92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8150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554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32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834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2760120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8538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308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116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835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06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21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48812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61669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403261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141815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311834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83377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136452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0172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23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11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558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1" y="549276"/>
            <a:ext cx="21945600"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201" y="3200401"/>
            <a:ext cx="21945600" cy="9051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02"/>
            <a:ext cx="5689600" cy="730250"/>
          </a:xfrm>
          <a:prstGeom prst="rect">
            <a:avLst/>
          </a:prstGeom>
        </p:spPr>
        <p:txBody>
          <a:bodyPr/>
          <a:lstStyle/>
          <a:p>
            <a:fld id="{EB825E21-F5C2-4236-936E-9EDF241770C5}" type="datetimeFigureOut">
              <a:rPr lang="en-US" smtClean="0"/>
              <a:pPr/>
              <a:t>4/21/2022</a:t>
            </a:fld>
            <a:endParaRPr lang="en-US"/>
          </a:p>
        </p:txBody>
      </p:sp>
      <p:sp>
        <p:nvSpPr>
          <p:cNvPr id="5" name="Footer Placeholder 4"/>
          <p:cNvSpPr>
            <a:spLocks noGrp="1"/>
          </p:cNvSpPr>
          <p:nvPr>
            <p:ph type="ftr" sz="quarter" idx="11"/>
          </p:nvPr>
        </p:nvSpPr>
        <p:spPr>
          <a:xfrm>
            <a:off x="8331201"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C95585F-87DD-40E9-911B-772A89257CC4}" type="slidenum">
              <a:rPr lang="en-US" smtClean="0"/>
              <a:pPr/>
              <a:t>‹#›</a:t>
            </a:fld>
            <a:endParaRPr lang="en-US"/>
          </a:p>
        </p:txBody>
      </p:sp>
    </p:spTree>
    <p:extLst>
      <p:ext uri="{BB962C8B-B14F-4D97-AF65-F5344CB8AC3E}">
        <p14:creationId xmlns:p14="http://schemas.microsoft.com/office/powerpoint/2010/main" val="124598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4/21/2022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4669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1645613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3369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3199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433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349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6936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4916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13363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40" r:id="rId14"/>
    <p:sldLayoutId id="2147483750" r:id="rId15"/>
    <p:sldLayoutId id="2147483782"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6.jpeg"/><Relationship Id="rId7"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70.png"/><Relationship Id="rId4" Type="http://schemas.openxmlformats.org/officeDocument/2006/relationships/image" Target="../media/image60.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jpe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80.png"/><Relationship Id="rId5" Type="http://schemas.openxmlformats.org/officeDocument/2006/relationships/image" Target="../media/image45.png"/><Relationship Id="rId4" Type="http://schemas.openxmlformats.org/officeDocument/2006/relationships/image" Target="../media/image160.png"/><Relationship Id="rId9" Type="http://schemas.openxmlformats.org/officeDocument/2006/relationships/image" Target="../media/image430.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jpeg"/><Relationship Id="rId7" Type="http://schemas.openxmlformats.org/officeDocument/2006/relationships/image" Target="../media/image330.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0.png"/><Relationship Id="rId9"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jpeg"/><Relationship Id="rId7"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350.png"/><Relationship Id="rId4" Type="http://schemas.openxmlformats.org/officeDocument/2006/relationships/image" Target="../media/image300.png"/><Relationship Id="rId9"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2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10.png"/><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jpeg"/><Relationship Id="rId7"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470.png"/><Relationship Id="rId4" Type="http://schemas.openxmlformats.org/officeDocument/2006/relationships/image" Target="../media/image460.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ed Rectangle 71"/>
          <p:cNvSpPr/>
          <p:nvPr/>
        </p:nvSpPr>
        <p:spPr>
          <a:xfrm>
            <a:off x="1104817" y="2186214"/>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031" y="2991079"/>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010345" y="4130022"/>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990600" y="6096000"/>
            <a:ext cx="16674629" cy="1030295"/>
            <a:chOff x="7459670" y="7086600"/>
            <a:chExt cx="16676558" cy="1030414"/>
          </a:xfrm>
        </p:grpSpPr>
        <p:sp>
          <p:nvSpPr>
            <p:cNvPr id="57" name="Rectangle 56"/>
            <p:cNvSpPr/>
            <p:nvPr/>
          </p:nvSpPr>
          <p:spPr>
            <a:xfrm>
              <a:off x="9092455" y="7178186"/>
              <a:ext cx="15043773" cy="938828"/>
            </a:xfrm>
            <a:prstGeom prst="rect">
              <a:avLst/>
            </a:prstGeom>
          </p:spPr>
          <p:txBody>
            <a:bodyPr wrap="square">
              <a:spAutoFit/>
            </a:bodyPr>
            <a:lstStyle/>
            <a:p>
              <a:pPr>
                <a:lnSpc>
                  <a:spcPct val="100000"/>
                </a:lnSpc>
                <a:spcBef>
                  <a:spcPct val="0"/>
                </a:spcBef>
                <a:buFontTx/>
                <a:buNone/>
                <a:defRPr/>
              </a:pP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BẤT PHƯƠNG TRÌNH BẬC NHẤT HAI ẨN.</a:t>
              </a:r>
              <a:endParaRPr lang="en-US" sz="5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 name="Group 7">
            <a:extLst>
              <a:ext uri="{FF2B5EF4-FFF2-40B4-BE49-F238E27FC236}">
                <a16:creationId xmlns:a16="http://schemas.microsoft.com/office/drawing/2014/main" id="{9D10C652-BC3F-4EB9-A8A9-A6D6060D214D}"/>
              </a:ext>
            </a:extLst>
          </p:cNvPr>
          <p:cNvGrpSpPr/>
          <p:nvPr/>
        </p:nvGrpSpPr>
        <p:grpSpPr>
          <a:xfrm>
            <a:off x="990599" y="8153400"/>
            <a:ext cx="21808312" cy="2415918"/>
            <a:chOff x="990600" y="7219112"/>
            <a:chExt cx="21808312" cy="2415918"/>
          </a:xfrm>
        </p:grpSpPr>
        <p:sp>
          <p:nvSpPr>
            <p:cNvPr id="75" name="Rectangle 74"/>
            <p:cNvSpPr/>
            <p:nvPr/>
          </p:nvSpPr>
          <p:spPr>
            <a:xfrm>
              <a:off x="2623196" y="7219112"/>
              <a:ext cx="20175716" cy="2415918"/>
            </a:xfrm>
            <a:prstGeom prst="rect">
              <a:avLst/>
            </a:prstGeom>
          </p:spPr>
          <p:txBody>
            <a:bodyPr wrap="none">
              <a:spAutoFit/>
            </a:bodyPr>
            <a:lstStyle/>
            <a:p>
              <a:pPr>
                <a:lnSpc>
                  <a:spcPct val="150000"/>
                </a:lnSpc>
                <a:spcBef>
                  <a:spcPct val="0"/>
                </a:spcBef>
                <a:buNone/>
                <a:defRPr/>
              </a:pP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BẬC </a:t>
              </a:r>
              <a:b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b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NHẤT HAI ẨN TRÊN MẶT PHẲNG TỌA ĐỘ.</a:t>
              </a:r>
              <a:endParaRPr lang="en-US" sz="54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990600" y="7373171"/>
              <a:ext cx="1392454" cy="8727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2416742" y="2692233"/>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8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a:t>
            </a:r>
            <a:endParaRPr sz="8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3984393" y="3954766"/>
            <a:ext cx="1316269" cy="1323399"/>
            <a:chOff x="4902568" y="2960791"/>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60791"/>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pic>
        <p:nvPicPr>
          <p:cNvPr id="5" name="Picture 4">
            <a:extLst>
              <a:ext uri="{FF2B5EF4-FFF2-40B4-BE49-F238E27FC236}">
                <a16:creationId xmlns:a16="http://schemas.microsoft.com/office/drawing/2014/main" id="{BCDAC133-E555-4501-8C29-43DCF47BBF40}"/>
              </a:ext>
            </a:extLst>
          </p:cNvPr>
          <p:cNvPicPr>
            <a:picLocks noChangeAspect="1"/>
          </p:cNvPicPr>
          <p:nvPr/>
        </p:nvPicPr>
        <p:blipFill>
          <a:blip r:embed="rId4"/>
          <a:stretch>
            <a:fillRect/>
          </a:stretch>
        </p:blipFill>
        <p:spPr>
          <a:xfrm>
            <a:off x="6096000" y="2201370"/>
            <a:ext cx="16449096" cy="2746999"/>
          </a:xfrm>
          <a:prstGeom prst="rect">
            <a:avLst/>
          </a:prstGeom>
        </p:spPr>
      </p:pic>
      <p:grpSp>
        <p:nvGrpSpPr>
          <p:cNvPr id="89" name="Group 60">
            <a:extLst>
              <a:ext uri="{FF2B5EF4-FFF2-40B4-BE49-F238E27FC236}">
                <a16:creationId xmlns:a16="http://schemas.microsoft.com/office/drawing/2014/main" id="{35FF44FC-BE40-48F1-AE5A-C549C0F72961}"/>
              </a:ext>
            </a:extLst>
          </p:cNvPr>
          <p:cNvGrpSpPr/>
          <p:nvPr/>
        </p:nvGrpSpPr>
        <p:grpSpPr>
          <a:xfrm>
            <a:off x="990599" y="10668000"/>
            <a:ext cx="16674629" cy="1030295"/>
            <a:chOff x="7459670" y="7086600"/>
            <a:chExt cx="16676558" cy="1030414"/>
          </a:xfrm>
        </p:grpSpPr>
        <p:sp>
          <p:nvSpPr>
            <p:cNvPr id="90" name="Rectangle 89">
              <a:extLst>
                <a:ext uri="{FF2B5EF4-FFF2-40B4-BE49-F238E27FC236}">
                  <a16:creationId xmlns:a16="http://schemas.microsoft.com/office/drawing/2014/main" id="{AC7909F2-AA45-4666-8C7A-51CD739561F3}"/>
                </a:ext>
              </a:extLst>
            </p:cNvPr>
            <p:cNvSpPr/>
            <p:nvPr/>
          </p:nvSpPr>
          <p:spPr>
            <a:xfrm>
              <a:off x="9092455" y="7178186"/>
              <a:ext cx="15043773" cy="938828"/>
            </a:xfrm>
            <a:prstGeom prst="rect">
              <a:avLst/>
            </a:prstGeom>
          </p:spPr>
          <p:txBody>
            <a:bodyPr wrap="square">
              <a:spAutoFit/>
            </a:bodyPr>
            <a:lstStyle/>
            <a:p>
              <a:pPr>
                <a:lnSpc>
                  <a:spcPct val="100000"/>
                </a:lnSpc>
                <a:spcBef>
                  <a:spcPct val="0"/>
                </a:spcBef>
                <a:buFontTx/>
                <a:buNone/>
                <a:defRPr/>
              </a:pPr>
              <a:r>
                <a:rPr lang="vi-VN"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BÀI TẬP</a:t>
              </a:r>
              <a:endParaRPr lang="en-US" sz="5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91" name="Group 26">
              <a:extLst>
                <a:ext uri="{FF2B5EF4-FFF2-40B4-BE49-F238E27FC236}">
                  <a16:creationId xmlns:a16="http://schemas.microsoft.com/office/drawing/2014/main" id="{C5C696A0-BCEA-49CB-8AE8-A112F3AF801F}"/>
                </a:ext>
              </a:extLst>
            </p:cNvPr>
            <p:cNvGrpSpPr/>
            <p:nvPr/>
          </p:nvGrpSpPr>
          <p:grpSpPr>
            <a:xfrm>
              <a:off x="7459670" y="7086600"/>
              <a:ext cx="1392615" cy="872846"/>
              <a:chOff x="7459669" y="7543800"/>
              <a:chExt cx="1381118" cy="872846"/>
            </a:xfrm>
          </p:grpSpPr>
          <p:sp>
            <p:nvSpPr>
              <p:cNvPr id="92" name="Isosceles Triangle 44">
                <a:extLst>
                  <a:ext uri="{FF2B5EF4-FFF2-40B4-BE49-F238E27FC236}">
                    <a16:creationId xmlns:a16="http://schemas.microsoft.com/office/drawing/2014/main" id="{A739B112-DCEB-4B9D-9FF6-B0BBF5433A02}"/>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93" name="Group 28">
                <a:extLst>
                  <a:ext uri="{FF2B5EF4-FFF2-40B4-BE49-F238E27FC236}">
                    <a16:creationId xmlns:a16="http://schemas.microsoft.com/office/drawing/2014/main" id="{4E87DEEC-299D-49A2-A2D1-26EF14645642}"/>
                  </a:ext>
                </a:extLst>
              </p:cNvPr>
              <p:cNvGrpSpPr/>
              <p:nvPr/>
            </p:nvGrpSpPr>
            <p:grpSpPr>
              <a:xfrm>
                <a:off x="7469187" y="7685126"/>
                <a:ext cx="1371600" cy="731520"/>
                <a:chOff x="7469187" y="7685126"/>
                <a:chExt cx="1371600" cy="731520"/>
              </a:xfrm>
            </p:grpSpPr>
            <p:sp>
              <p:nvSpPr>
                <p:cNvPr id="94" name="Round Same Side Corner Rectangle 60">
                  <a:extLst>
                    <a:ext uri="{FF2B5EF4-FFF2-40B4-BE49-F238E27FC236}">
                      <a16:creationId xmlns:a16="http://schemas.microsoft.com/office/drawing/2014/main" id="{A6D704A2-3B2B-455D-8629-9EA0E7DBF5E1}"/>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5" name="TextBox 94">
                  <a:extLst>
                    <a:ext uri="{FF2B5EF4-FFF2-40B4-BE49-F238E27FC236}">
                      <a16:creationId xmlns:a16="http://schemas.microsoft.com/office/drawing/2014/main" id="{AB4EF506-82C4-4C9F-B37F-1B84C87A54DF}"/>
                    </a:ext>
                  </a:extLst>
                </p:cNvPr>
                <p:cNvSpPr txBox="1"/>
                <p:nvPr/>
              </p:nvSpPr>
              <p:spPr>
                <a:xfrm>
                  <a:off x="7958807" y="7688759"/>
                  <a:ext cx="507514" cy="707968"/>
                </a:xfrm>
                <a:prstGeom prst="rect">
                  <a:avLst/>
                </a:prstGeom>
                <a:noFill/>
              </p:spPr>
              <p:txBody>
                <a:bodyPr wrap="none" rtlCol="0">
                  <a:spAutoFit/>
                </a:bodyPr>
                <a:lstStyle/>
                <a:p>
                  <a:pPr algn="ctr"/>
                  <a:r>
                    <a:rPr lang="vi-VN"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1209948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19201" y="1463672"/>
            <a:ext cx="21945600" cy="1371603"/>
          </a:xfrm>
        </p:spPr>
        <p:txBody>
          <a:bodyPr anchor="ctr" anchorCtr="0"/>
          <a:lstStyle/>
          <a:p>
            <a:pPr>
              <a:lnSpc>
                <a:spcPct val="120000"/>
              </a:lnSpc>
            </a:pPr>
            <a:r>
              <a:rPr lang="en-US" sz="5400" b="1">
                <a:solidFill>
                  <a:srgbClr val="385623"/>
                </a:solidFill>
                <a:effectLst/>
                <a:latin typeface="Tahoma" panose="020B0604030504040204" pitchFamily="34" charset="0"/>
                <a:ea typeface="Tahoma" panose="020B0604030504040204" pitchFamily="34" charset="0"/>
                <a:cs typeface="Tahoma" panose="020B0604030504040204" pitchFamily="34" charset="0"/>
              </a:rPr>
              <a:t>1. BẤT PHƯƠNG TRÌNH BẬC NHẤT HAI ẨN</a:t>
            </a:r>
            <a:endParaRPr lang="vi-VN" sz="5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412750" indent="0">
                  <a:lnSpc>
                    <a:spcPct val="150000"/>
                  </a:lnSpc>
                  <a:spcBef>
                    <a:spcPts val="0"/>
                  </a:spcBef>
                  <a:buNone/>
                  <a:tabLst>
                    <a:tab pos="855663" algn="l"/>
                  </a:tabLst>
                </a:pPr>
                <a:r>
                  <a:rPr lang="en-US" sz="5400" b="1">
                    <a:solidFill>
                      <a:srgbClr val="000000"/>
                    </a:solidFill>
                    <a:latin typeface="Tahoma" panose="020B0604030504040204" pitchFamily="34" charset="0"/>
                  </a:rPr>
                  <a:t>	Bất phương trình bậc nhất hai ẩn </a:t>
                </a:r>
                <a14:m>
                  <m:oMath xmlns:m="http://schemas.openxmlformats.org/officeDocument/2006/math">
                    <m:r>
                      <a:rPr lang="en-US" sz="5400" b="1" i="1">
                        <a:solidFill>
                          <a:srgbClr val="000000"/>
                        </a:solidFill>
                        <a:latin typeface="Cambria Math" panose="02040503050406030204" pitchFamily="18" charset="0"/>
                      </a:rPr>
                      <m:t>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có dạng tổng quát là:</a:t>
                </a:r>
                <a:endParaRPr lang="vi-VN" sz="5400" b="1">
                  <a:solidFill>
                    <a:srgbClr val="000000"/>
                  </a:solidFill>
                  <a:latin typeface="Tahoma" panose="020B0604030504040204" pitchFamily="34" charset="0"/>
                </a:endParaRP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vi-VN" sz="5400" b="1" i="1">
                          <a:solidFill>
                            <a:srgbClr val="000000"/>
                          </a:solidFill>
                          <a:latin typeface="Cambria Math" panose="02040503050406030204" pitchFamily="18" charset="0"/>
                        </a:rPr>
                        <m:t>    </m:t>
                      </m:r>
                      <m:d>
                        <m:dPr>
                          <m:ctrlPr>
                            <a:rPr lang="vi-VN" sz="5400" b="1" i="1">
                              <a:solidFill>
                                <a:srgbClr val="000000"/>
                              </a:solidFill>
                              <a:latin typeface="Cambria Math" panose="02040503050406030204" pitchFamily="18" charset="0"/>
                            </a:rPr>
                          </m:ctrlPr>
                        </m:dPr>
                        <m:e>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&gt;</m:t>
                          </m:r>
                          <m:r>
                            <a:rPr lang="en-US" sz="5400" b="1" i="1">
                              <a:solidFill>
                                <a:srgbClr val="000000"/>
                              </a:solidFill>
                              <a:latin typeface="Cambria Math" panose="02040503050406030204" pitchFamily="18" charset="0"/>
                            </a:rPr>
                            <m:t>𝒄</m:t>
                          </m:r>
                        </m:e>
                      </m:d>
                      <m:r>
                        <a:rPr lang="en-US" sz="5400" b="1">
                          <a:solidFill>
                            <a:srgbClr val="000000"/>
                          </a:solidFill>
                          <a:latin typeface="Cambria Math" panose="02040503050406030204" pitchFamily="18" charset="0"/>
                        </a:rPr>
                        <m:t>,</m:t>
                      </m:r>
                    </m:oMath>
                  </m:oMathPara>
                </a14:m>
                <a:endParaRPr lang="en-US" sz="5400" b="1">
                  <a:solidFill>
                    <a:srgbClr val="000000"/>
                  </a:solidFill>
                  <a:latin typeface="Tahoma" panose="020B0604030504040204" pitchFamily="34" charset="0"/>
                </a:endParaRPr>
              </a:p>
              <a:p>
                <a:pPr marL="471488" indent="0">
                  <a:lnSpc>
                    <a:spcPct val="150000"/>
                  </a:lnSpc>
                  <a:spcBef>
                    <a:spcPts val="0"/>
                  </a:spcBef>
                  <a:buNone/>
                </a:pPr>
                <a:r>
                  <a:rPr lang="en-US" sz="5400" b="1">
                    <a:solidFill>
                      <a:srgbClr val="000000"/>
                    </a:solidFill>
                    <a:latin typeface="Tahoma" panose="020B0604030504040204" pitchFamily="34" charset="0"/>
                  </a:rPr>
                  <a:t>trong đó </a:t>
                </a:r>
                <a14:m>
                  <m:oMath xmlns:m="http://schemas.openxmlformats.org/officeDocument/2006/math">
                    <m:r>
                      <a:rPr lang="en-US" sz="5400" b="1" i="1">
                        <a:solidFill>
                          <a:srgbClr val="000000"/>
                        </a:solidFill>
                        <a:latin typeface="Cambria Math" panose="02040503050406030204" pitchFamily="18" charset="0"/>
                      </a:rPr>
                      <m:t>𝒂</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những số thực đã cho </a:t>
                </a:r>
                <a14:m>
                  <m:oMath xmlns:m="http://schemas.openxmlformats.org/officeDocument/2006/math">
                    <m:r>
                      <a:rPr lang="en-US" sz="5400" b="1" i="1">
                        <a:solidFill>
                          <a:srgbClr val="000000"/>
                        </a:solidFill>
                        <a:latin typeface="Cambria Math" panose="02040503050406030204" pitchFamily="18" charset="0"/>
                      </a:rPr>
                      <m:t>𝒂</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𝒃</m:t>
                    </m:r>
                  </m:oMath>
                </a14:m>
                <a:r>
                  <a:rPr lang="en-US" sz="5400" b="1">
                    <a:solidFill>
                      <a:srgbClr val="000000"/>
                    </a:solidFill>
                    <a:latin typeface="Tahoma" panose="020B0604030504040204" pitchFamily="34" charset="0"/>
                  </a:rPr>
                  <a:t> không đồng thời bằng </a:t>
                </a:r>
                <a14:m>
                  <m:oMath xmlns:m="http://schemas.openxmlformats.org/officeDocument/2006/math">
                    <m:r>
                      <a:rPr lang="en-US" sz="5400" b="1" i="1">
                        <a:solidFill>
                          <a:srgbClr val="000000"/>
                        </a:solidFill>
                        <a:latin typeface="Cambria Math" panose="02040503050406030204" pitchFamily="18" charset="0"/>
                      </a:rPr>
                      <m:t>𝟎</m:t>
                    </m:r>
                  </m:oMath>
                </a14:m>
                <a:r>
                  <a:rPr lang="en-US" sz="5400" b="1">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𝒙</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là các ẩn số.</a:t>
                </a:r>
              </a:p>
              <a:p>
                <a:pPr marL="471488" indent="0">
                  <a:lnSpc>
                    <a:spcPct val="100000"/>
                  </a:lnSpc>
                  <a:spcBef>
                    <a:spcPts val="0"/>
                  </a:spcBef>
                  <a:buNone/>
                </a:pPr>
                <a:endParaRPr lang="en-US" sz="5400" b="1">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12750" indent="0">
                  <a:lnSpc>
                    <a:spcPct val="150000"/>
                  </a:lnSpc>
                  <a:spcBef>
                    <a:spcPts val="0"/>
                  </a:spcBef>
                  <a:buNone/>
                  <a:tabLst>
                    <a:tab pos="855663" algn="l"/>
                  </a:tabLst>
                </a:pPr>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Cặp số </a:t>
                </a:r>
                <a14:m>
                  <m:oMath xmlns:m="http://schemas.openxmlformats.org/officeDocument/2006/math">
                    <m:d>
                      <m:dPr>
                        <m:ctrlPr>
                          <a:rPr lang="vi-VN" sz="5400" b="1" i="1">
                            <a:solidFill>
                              <a:srgbClr val="000000"/>
                            </a:solidFill>
                            <a:latin typeface="Cambria Math" panose="02040503050406030204" pitchFamily="18" charset="0"/>
                          </a:rPr>
                        </m:ctrlPr>
                      </m:dPr>
                      <m:e>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𝒙</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𝒚</m:t>
                            </m:r>
                          </m:e>
                          <m:sub>
                            <m:r>
                              <a:rPr lang="en-US" sz="5400" b="1" i="1">
                                <a:solidFill>
                                  <a:srgbClr val="000000"/>
                                </a:solidFill>
                                <a:latin typeface="Cambria Math" panose="02040503050406030204" pitchFamily="18" charset="0"/>
                              </a:rPr>
                              <m:t>𝟎</m:t>
                            </m:r>
                          </m:sub>
                        </m:sSub>
                      </m:e>
                    </m:d>
                  </m:oMath>
                </a14:m>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gọi là một nghiệm của bất phương trình bậc nhất hai ẩn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nếu bất đẳng thức </a:t>
                </a:r>
                <a14:m>
                  <m:oMath xmlns:m="http://schemas.openxmlformats.org/officeDocument/2006/math">
                    <m:r>
                      <a:rPr lang="en-US" sz="5400" b="1" i="1">
                        <a:solidFill>
                          <a:srgbClr val="000000"/>
                        </a:solidFill>
                        <a:latin typeface="Cambria Math" panose="02040503050406030204" pitchFamily="18" charset="0"/>
                      </a:rPr>
                      <m:t>𝒂</m:t>
                    </m:r>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𝒙</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𝒚</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đúng.</a:t>
                </a:r>
                <a:endParaRPr lang="vi-VN" sz="5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487432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tabLst>
                    <a:tab pos="855663" algn="l"/>
                  </a:tabLst>
                </a:pPr>
                <a:r>
                  <a:rPr lang="en-US" sz="4400" b="1">
                    <a:solidFill>
                      <a:srgbClr val="000000"/>
                    </a:solidFill>
                    <a:latin typeface="Tahoma" panose="020B0604030504040204" pitchFamily="34" charset="0"/>
                  </a:rPr>
                  <a:t>	a) Vì </a:t>
                </a:r>
                <a14:m>
                  <m:oMath xmlns:m="http://schemas.openxmlformats.org/officeDocument/2006/math">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nên 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a:solidFill>
                      <a:srgbClr val="000000"/>
                    </a:solidFill>
                    <a:latin typeface="Tahoma" panose="020B0604030504040204" pitchFamily="34" charset="0"/>
                  </a:rPr>
                  <a:t> là một nghiệm của bất phương trình đã cho.</a:t>
                </a:r>
                <a:endParaRPr lang="vi-VN" sz="4400" b="1">
                  <a:solidFill>
                    <a:srgbClr val="000000"/>
                  </a:solidFill>
                  <a:latin typeface="Tahoma" panose="020B0604030504040204" pitchFamily="34" charset="0"/>
                </a:endParaRPr>
              </a:p>
              <a:p>
                <a:pPr marL="0" indent="0">
                  <a:lnSpc>
                    <a:spcPct val="150000"/>
                  </a:lnSpc>
                  <a:spcBef>
                    <a:spcPts val="0"/>
                  </a:spcBef>
                  <a:buNone/>
                  <a:tabLst>
                    <a:tab pos="855663" algn="l"/>
                  </a:tabLst>
                </a:pPr>
                <a:r>
                  <a:rPr lang="en-US" sz="4400" b="1">
                    <a:solidFill>
                      <a:srgbClr val="000000"/>
                    </a:solidFill>
                    <a:latin typeface="Tahoma" panose="020B0604030504040204" pitchFamily="34" charset="0"/>
                  </a:rPr>
                  <a:t>	b) Vì </a:t>
                </a:r>
                <a14:m>
                  <m:oMath xmlns:m="http://schemas.openxmlformats.org/officeDocument/2006/math">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nên 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không phải là một nghiệm của bất phương trình đã cho.</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1087"/>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tabLst>
                      <a:tab pos="973138" algn="l"/>
                    </a:tabLst>
                  </a:pPr>
                  <a:r>
                    <a:rPr lang="en-US" sz="4400" b="1">
                      <a:solidFill>
                        <a:srgbClr val="000000"/>
                      </a:solidFill>
                      <a:latin typeface="Tahoma" panose="020B0604030504040204" pitchFamily="34" charset="0"/>
                    </a:rPr>
                    <a:t>	Cho bất phương trình bậc nhất hai ẩn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Cặp số nào sau đây là một nghiệm của bất phương trình bậc nhất hai ẩn trên?</a:t>
                  </a:r>
                  <a:endParaRPr lang="vi-VN" sz="4400" b="1">
                    <a:solidFill>
                      <a:srgbClr val="000000"/>
                    </a:solidFill>
                    <a:latin typeface="Tahoma" panose="020B0604030504040204" pitchFamily="34" charset="0"/>
                  </a:endParaRPr>
                </a:p>
                <a:p>
                  <a:pPr marL="0" indent="0">
                    <a:lnSpc>
                      <a:spcPct val="150000"/>
                    </a:lnSpc>
                    <a:spcBef>
                      <a:spcPts val="0"/>
                    </a:spcBef>
                    <a:buNone/>
                    <a:tabLst>
                      <a:tab pos="973138" algn="l"/>
                      <a:tab pos="12860338" algn="l"/>
                    </a:tabLst>
                  </a:pPr>
                  <a:r>
                    <a:rPr lang="en-US" sz="4400" b="1">
                      <a:solidFill>
                        <a:srgbClr val="000000"/>
                      </a:solidFill>
                      <a:latin typeface="Tahoma" panose="020B0604030504040204" pitchFamily="34" charset="0"/>
                    </a:rPr>
                    <a:t>	a)</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a:solidFill>
                        <a:srgbClr val="000000"/>
                      </a:solidFill>
                      <a:latin typeface="Tahoma" panose="020B0604030504040204" pitchFamily="34" charset="0"/>
                    </a:rPr>
                    <a:t> 	b)</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a:t>
                  </a:r>
                  <a:endParaRPr lang="vi-VN" sz="4400" b="1">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b="-942"/>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2.</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305382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5" y="7019985"/>
                <a:ext cx="22782239"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50000"/>
                  </a:lnSpc>
                  <a:spcBef>
                    <a:spcPts val="0"/>
                  </a:spcBef>
                  <a:buNone/>
                </a:pPr>
                <a:r>
                  <a:rPr lang="en-US" sz="4400" b="1" dirty="0">
                    <a:solidFill>
                      <a:srgbClr val="000000"/>
                    </a:solidFill>
                    <a:latin typeface="Tahoma" panose="020B0604030504040204" pitchFamily="34" charset="0"/>
                  </a:rPr>
                  <a:t>a) </a:t>
                </a:r>
                <a:r>
                  <a:rPr lang="en-US" sz="4400" b="1" dirty="0" err="1">
                    <a:solidFill>
                      <a:srgbClr val="000000"/>
                    </a:solidFill>
                    <a:latin typeface="Tahoma" panose="020B0604030504040204" pitchFamily="34" charset="0"/>
                  </a:rPr>
                  <a:t>Vì</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cặp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một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Vì</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cặp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một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b) </a:t>
                </a:r>
                <a:r>
                  <a:rPr lang="en-US" sz="4400" b="1" dirty="0" err="1">
                    <a:solidFill>
                      <a:srgbClr val="000000"/>
                    </a:solidFill>
                    <a:latin typeface="Tahoma" panose="020B0604030504040204" pitchFamily="34" charset="0"/>
                  </a:rPr>
                  <a:t>Với</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BPT </a:t>
                </a:r>
                <a:r>
                  <a:rPr lang="en-US" sz="4400" b="1" dirty="0" err="1">
                    <a:solidFill>
                      <a:srgbClr val="000000"/>
                    </a:solidFill>
                    <a:latin typeface="Tahoma" panose="020B0604030504040204" pitchFamily="34" charset="0"/>
                  </a:rPr>
                  <a:t>trở</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thành</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p>
              <a:p>
                <a:pPr marL="471488" indent="0">
                  <a:lnSpc>
                    <a:spcPct val="150000"/>
                  </a:lnSpc>
                  <a:spcBef>
                    <a:spcPts val="0"/>
                  </a:spcBef>
                  <a:buNone/>
                </a:pP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Vậy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vô</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giá</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cho</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err="1">
                    <a:solidFill>
                      <a:srgbClr val="0000CC"/>
                    </a:solidFill>
                    <a:latin typeface="Tahoma" panose="020B0604030504040204" pitchFamily="34" charset="0"/>
                  </a:rPr>
                  <a:t>Nhận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xét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Bất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phương</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bậc</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nhất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hai</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ẩn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luôn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có</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vô</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số</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nghiệm</a:t>
                </a:r>
                <a:r>
                  <a:rPr lang="en-US" sz="4400" b="1" dirty="0">
                    <a:solidFill>
                      <a:srgbClr val="0000CC"/>
                    </a:solidFill>
                    <a:latin typeface="Tahoma" panose="020B0604030504040204" pitchFamily="34" charset="0"/>
                  </a:rPr>
                  <a:t>.</a:t>
                </a:r>
                <a:endParaRPr lang="vi-VN" sz="4400" b="1" dirty="0">
                  <a:solidFill>
                    <a:srgbClr val="0000CC"/>
                  </a:solidFill>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019985"/>
                <a:ext cx="22782239" cy="6148994"/>
              </a:xfrm>
              <a:prstGeom prst="rect">
                <a:avLst/>
              </a:prstGeom>
              <a:blipFill>
                <a:blip r:embed="rId4"/>
                <a:stretch>
                  <a:fillRect/>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50000"/>
                    </a:lnSpc>
                    <a:spcBef>
                      <a:spcPts val="0"/>
                    </a:spcBef>
                    <a:buNone/>
                  </a:pPr>
                  <a:r>
                    <a:rPr lang="en-US" sz="4400" b="1" dirty="0">
                      <a:solidFill>
                        <a:srgbClr val="000000"/>
                      </a:solidFill>
                      <a:latin typeface="Tahoma" panose="020B0604030504040204" pitchFamily="34" charset="0"/>
                    </a:rPr>
                    <a:t>Cho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bậc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ẩn</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a) </a:t>
                  </a:r>
                  <a:r>
                    <a:rPr lang="en-US" sz="4400" b="1" dirty="0" err="1">
                      <a:solidFill>
                        <a:srgbClr val="000000"/>
                      </a:solidFill>
                      <a:latin typeface="Tahoma" panose="020B0604030504040204" pitchFamily="34" charset="0"/>
                    </a:rPr>
                    <a:t>Hãy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chỉ</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ra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ít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trên</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b) </a:t>
                  </a:r>
                  <a:r>
                    <a:rPr lang="en-US" sz="4400" b="1" dirty="0" err="1">
                      <a:solidFill>
                        <a:srgbClr val="000000"/>
                      </a:solidFill>
                      <a:latin typeface="Tahoma" panose="020B0604030504040204" pitchFamily="34" charset="0"/>
                    </a:rPr>
                    <a:t>Với</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bao</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nhiêu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giá</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cho</a:t>
                  </a:r>
                  <a:r>
                    <a:rPr lang="en-US" sz="4400" b="1" dirty="0">
                      <a:solidFill>
                        <a:srgbClr val="000000"/>
                      </a:solidFill>
                      <a:latin typeface="Tahoma" panose="020B0604030504040204" pitchFamily="34" charset="0"/>
                    </a:rPr>
                    <a:t>?</a:t>
                  </a:r>
                  <a:endParaRPr lang="vi-VN"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xmlns:a14="http://schemas.microsoft.com/office/drawing/2010/main" xmlns=""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rotWithShape="0">
                  <a:blip r:embed="rId5"/>
                  <a:stretch>
                    <a:fillRect b="-942"/>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algn="ctr"/>
                <a:r>
                  <a:rPr lang="en-US" sz="4400" b="1" kern="1200">
                    <a:solidFill>
                      <a:srgbClr val="0000CC"/>
                    </a:solidFill>
                    <a:effectLst/>
                    <a:latin typeface="Tahoma" panose="020B0604030504040204" pitchFamily="34" charset="0"/>
                    <a:ea typeface="Cascadia Mono"/>
                    <a:cs typeface="Times New Roman" panose="02020603050405020304" pitchFamily="18" charset="0"/>
                  </a:rPr>
                  <a:t>Luyện tập 1.</a:t>
                </a:r>
                <a:endParaRPr lang="vi-VN" sz="4400" b="1">
                  <a:solidFill>
                    <a:srgbClr val="0000CC"/>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2394911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up)">
                                      <p:cBhvr>
                                        <p:cTn id="22" dur="5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wipe(up)">
                                      <p:cBhvr>
                                        <p:cTn id="27"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0" lvl="0" indent="0">
              <a:lnSpc>
                <a:spcPct val="140000"/>
              </a:lnSpc>
              <a:spcBef>
                <a:spcPts val="0"/>
              </a:spcBef>
              <a:buNone/>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6137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97727" y="6758160"/>
            <a:ext cx="23349588" cy="6495628"/>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5" y="7752157"/>
                <a:ext cx="18284693" cy="5416822"/>
              </a:xfrm>
              <a:prstGeom prst="rect">
                <a:avLst/>
              </a:prstGeom>
              <a:noFill/>
              <a:ln>
                <a:noFill/>
              </a:ln>
            </p:spPr>
            <p:txBody>
              <a:bodyPr rIns="0"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30000"/>
                  </a:lnSpc>
                  <a:spcBef>
                    <a:spcPts val="0"/>
                  </a:spcBef>
                  <a:buNone/>
                </a:pPr>
                <a:r>
                  <a:rPr lang="en-US" sz="4400" b="1">
                    <a:solidFill>
                      <a:srgbClr val="000000"/>
                    </a:solidFill>
                    <a:latin typeface="Tahoma" panose="020B0604030504040204" pitchFamily="34" charset="0"/>
                    <a:ea typeface="Times New Roman" panose="02020603050405020304" pitchFamily="18" charset="0"/>
                    <a:cs typeface="Times New Roman" panose="02020603050405020304" pitchFamily="18" charset="0"/>
                  </a:rPr>
                  <a:t>a) </a:t>
                </a:r>
                <a:r>
                  <a:rPr lang="en-US" sz="4400" b="1">
                    <a:solidFill>
                      <a:srgbClr val="000000"/>
                    </a:solidFill>
                    <a:latin typeface="Tahoma" panose="020B0604030504040204" pitchFamily="34" charset="0"/>
                  </a:rPr>
                  <a:t>Các điểm </a:t>
                </a:r>
                <a14:m>
                  <m:oMath xmlns:m="http://schemas.openxmlformats.org/officeDocument/2006/math">
                    <m:r>
                      <a:rPr lang="en-US" sz="4400" b="1" i="1">
                        <a:solidFill>
                          <a:srgbClr val="000000"/>
                        </a:solidFill>
                        <a:latin typeface="Cambria Math" panose="02040503050406030204" pitchFamily="18" charset="0"/>
                      </a:rPr>
                      <m:t>𝑶</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𝑨</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𝑩</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thuộc cùng một nửa mặt phẳng bờ là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0" indent="0">
                  <a:lnSpc>
                    <a:spcPct val="130000"/>
                  </a:lnSpc>
                  <a:spcBef>
                    <a:spcPts val="0"/>
                  </a:spcBef>
                  <a:buNone/>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𝑶</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0" indent="0">
                  <a:lnSpc>
                    <a:spcPct val="130000"/>
                  </a:lnSpc>
                  <a:spcBef>
                    <a:spcPts val="0"/>
                  </a:spcBef>
                  <a:buNone/>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𝑨</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marL="0" indent="0">
                  <a:lnSpc>
                    <a:spcPct val="130000"/>
                  </a:lnSpc>
                  <a:spcBef>
                    <a:spcPts val="0"/>
                  </a:spcBef>
                  <a:buNone/>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𝑩</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752157"/>
                <a:ext cx="18284693" cy="5416822"/>
              </a:xfrm>
              <a:prstGeom prst="rect">
                <a:avLst/>
              </a:prstGeom>
              <a:blipFill>
                <a:blip r:embed="rId4"/>
                <a:stretch>
                  <a:fillRect l="-1333" t="-563" b="-180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893246"/>
            <a:chOff x="648075" y="1703320"/>
            <a:chExt cx="23321363" cy="4893246"/>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893246"/>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67866" cy="40885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ct val="0"/>
                    </a:spcBef>
                    <a:spcAft>
                      <a:spcPct val="0"/>
                    </a:spcAft>
                    <a:buNone/>
                  </a:pPr>
                  <a:r>
                    <a:rPr lang="en-US" sz="4400" b="1">
                      <a:solidFill>
                        <a:srgbClr val="000000"/>
                      </a:solidFill>
                      <a:latin typeface="Tahoma" panose="020B0604030504040204" pitchFamily="34" charset="0"/>
                    </a:rPr>
                    <a:t>Cho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oMath>
                  </a14:m>
                  <a:r>
                    <a:rPr lang="en-US" sz="4400" b="1">
                      <a:solidFill>
                        <a:srgbClr val="000000"/>
                      </a:solidFill>
                      <a:latin typeface="Tahoma" panose="020B0604030504040204" pitchFamily="34" charset="0"/>
                    </a:rPr>
                    <a:t> (</a:t>
                  </a:r>
                  <a:r>
                    <a:rPr lang="en-US" sz="4400" b="1" i="1">
                      <a:solidFill>
                        <a:srgbClr val="000000"/>
                      </a:solidFill>
                      <a:latin typeface="Tahoma" panose="020B0604030504040204" pitchFamily="34" charset="0"/>
                    </a:rPr>
                    <a:t>H.2.1</a:t>
                  </a:r>
                  <a:r>
                    <a:rPr lang="en-US" sz="4400" b="1">
                      <a:solidFill>
                        <a:srgbClr val="000000"/>
                      </a:solidFill>
                      <a:latin typeface="Tahoma" panose="020B0604030504040204" pitchFamily="34" charset="0"/>
                    </a:rPr>
                    <a:t>). Đường thẳng này chia mặt phẳng thành hai nửa mặt phẳng.</a:t>
                  </a:r>
                </a:p>
                <a:p>
                  <a:pPr marL="471488" indent="0">
                    <a:lnSpc>
                      <a:spcPct val="120000"/>
                    </a:lnSpc>
                    <a:spcBef>
                      <a:spcPct val="0"/>
                    </a:spcBef>
                    <a:spcAft>
                      <a:spcPct val="0"/>
                    </a:spcAft>
                    <a:buNone/>
                  </a:pPr>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 Các điểm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𝑶</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có thuộc cùng một nửa mặt phẳng bờ là đường thẳng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không?</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471488" indent="0">
                    <a:lnSpc>
                      <a:spcPct val="120000"/>
                    </a:lnSpc>
                    <a:spcBef>
                      <a:spcPct val="0"/>
                    </a:spcBef>
                    <a:spcAft>
                      <a:spcPct val="0"/>
                    </a:spcAft>
                    <a:buNone/>
                  </a:pPr>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Tính giá trị của biểu thức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tại các điểm đó và so sánh với 4.</a:t>
                  </a:r>
                  <a:endParaRPr lang="vi-VN" sz="4400" b="1">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67866" cy="4088516"/>
                </a:xfrm>
                <a:prstGeom prst="rect">
                  <a:avLst/>
                </a:prstGeom>
                <a:blipFill>
                  <a:blip r:embed="rId5"/>
                  <a:stretch>
                    <a:fillRect t="-1940" r="-1339" b="-5821"/>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29" name="Picture 28">
            <a:extLst>
              <a:ext uri="{FF2B5EF4-FFF2-40B4-BE49-F238E27FC236}">
                <a16:creationId xmlns:a16="http://schemas.microsoft.com/office/drawing/2014/main" id="{78496F27-0052-4CBA-A6E3-DA575D8EF2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11069" y="8014118"/>
            <a:ext cx="5115731" cy="4482682"/>
          </a:xfrm>
          <a:prstGeom prst="rect">
            <a:avLst/>
          </a:prstGeom>
        </p:spPr>
      </p:pic>
    </p:spTree>
    <p:extLst>
      <p:ext uri="{BB962C8B-B14F-4D97-AF65-F5344CB8AC3E}">
        <p14:creationId xmlns:p14="http://schemas.microsoft.com/office/powerpoint/2010/main" val="270289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up)">
                                      <p:cBhvr>
                                        <p:cTn id="2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97727" y="6758160"/>
            <a:ext cx="23349588" cy="6495628"/>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5" y="7752157"/>
                <a:ext cx="15734115" cy="5416822"/>
              </a:xfrm>
              <a:prstGeom prst="rect">
                <a:avLst/>
              </a:prstGeom>
              <a:noFill/>
              <a:ln>
                <a:noFill/>
              </a:ln>
            </p:spPr>
            <p:txBody>
              <a:bodyPr rIns="0"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471488">
                  <a:lnSpc>
                    <a:spcPct val="130000"/>
                  </a:lnSpc>
                  <a:spcBef>
                    <a:spcPct val="0"/>
                  </a:spcBef>
                  <a:buNone/>
                </a:pPr>
                <a:r>
                  <a:rPr lang="en-US" sz="4400" b="1">
                    <a:solidFill>
                      <a:srgbClr val="000000"/>
                    </a:solidFill>
                    <a:latin typeface="Tahoma" panose="020B0604030504040204" pitchFamily="34" charset="0"/>
                  </a:rPr>
                  <a:t>b) Các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thuộc cùng một nửa mặt phẳng bờ là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a:lnSpc>
                    <a:spcPct val="130000"/>
                  </a:lnSpc>
                  <a:spcBef>
                    <a:spcPct val="0"/>
                  </a:spcBef>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của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a:lnSpc>
                    <a:spcPct val="130000"/>
                  </a:lnSpc>
                  <a:spcBef>
                    <a:spcPct val="0"/>
                  </a:spcBef>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của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𝟗</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752157"/>
                <a:ext cx="15734115" cy="5416822"/>
              </a:xfrm>
              <a:prstGeom prst="rect">
                <a:avLst/>
              </a:prstGeom>
              <a:blipFill>
                <a:blip r:embed="rId4"/>
                <a:stretch>
                  <a:fillRect l="-1549" t="-563" r="-2091" b="-180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893246"/>
            <a:chOff x="648075" y="1703320"/>
            <a:chExt cx="23321363" cy="4893246"/>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893246"/>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67866" cy="40885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ct val="0"/>
                    </a:spcBef>
                    <a:spcAft>
                      <a:spcPct val="0"/>
                    </a:spcAft>
                    <a:buNone/>
                  </a:pPr>
                  <a:r>
                    <a:rPr lang="en-US" sz="4400" b="1">
                      <a:solidFill>
                        <a:srgbClr val="000000"/>
                      </a:solidFill>
                      <a:latin typeface="Tahoma" panose="020B0604030504040204" pitchFamily="34" charset="0"/>
                    </a:rPr>
                    <a:t>Cho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oMath>
                  </a14:m>
                  <a:r>
                    <a:rPr lang="en-US" sz="4400" b="1">
                      <a:solidFill>
                        <a:srgbClr val="000000"/>
                      </a:solidFill>
                      <a:latin typeface="Tahoma" panose="020B0604030504040204" pitchFamily="34" charset="0"/>
                    </a:rPr>
                    <a:t> (</a:t>
                  </a:r>
                  <a:r>
                    <a:rPr lang="en-US" sz="4400" b="1" i="1">
                      <a:solidFill>
                        <a:srgbClr val="000000"/>
                      </a:solidFill>
                      <a:latin typeface="Tahoma" panose="020B0604030504040204" pitchFamily="34" charset="0"/>
                    </a:rPr>
                    <a:t>H.2.1</a:t>
                  </a:r>
                  <a:r>
                    <a:rPr lang="en-US" sz="4400" b="1">
                      <a:solidFill>
                        <a:srgbClr val="000000"/>
                      </a:solidFill>
                      <a:latin typeface="Tahoma" panose="020B0604030504040204" pitchFamily="34" charset="0"/>
                    </a:rPr>
                    <a:t>). Đường thẳng này chia mặt phẳng thành hai nửa mặt phẳng.</a:t>
                  </a:r>
                </a:p>
                <a:p>
                  <a:pPr marL="471488" indent="0">
                    <a:lnSpc>
                      <a:spcPct val="200000"/>
                    </a:lnSpc>
                    <a:spcBef>
                      <a:spcPct val="0"/>
                    </a:spcBef>
                    <a:spcAft>
                      <a:spcPct val="0"/>
                    </a:spcAft>
                    <a:buNone/>
                  </a:pPr>
                  <a:r>
                    <a:rPr lang="en-US" sz="4400" b="1">
                      <a:solidFill>
                        <a:srgbClr val="000000"/>
                      </a:solidFill>
                      <a:latin typeface="Tahoma" panose="020B0604030504040204" pitchFamily="34" charset="0"/>
                    </a:rPr>
                    <a:t>b) Trả lời câu hỏi tương tự như câu </a:t>
                  </a:r>
                  <a:r>
                    <a:rPr lang="en-US" sz="4400" b="1" i="1">
                      <a:solidFill>
                        <a:srgbClr val="000000"/>
                      </a:solidFill>
                      <a:latin typeface="Tahoma" panose="020B0604030504040204" pitchFamily="34" charset="0"/>
                    </a:rPr>
                    <a:t>a</a:t>
                  </a:r>
                  <a:r>
                    <a:rPr lang="en-US" sz="4400" b="1">
                      <a:solidFill>
                        <a:srgbClr val="000000"/>
                      </a:solidFill>
                      <a:latin typeface="Tahoma" panose="020B0604030504040204" pitchFamily="34" charset="0"/>
                    </a:rPr>
                    <a:t> với các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67866" cy="4088516"/>
                </a:xfrm>
                <a:prstGeom prst="rect">
                  <a:avLst/>
                </a:prstGeom>
                <a:blipFill>
                  <a:blip r:embed="rId5"/>
                  <a:stretch>
                    <a:fillRect t="-1940"/>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29" name="Picture 28">
            <a:extLst>
              <a:ext uri="{FF2B5EF4-FFF2-40B4-BE49-F238E27FC236}">
                <a16:creationId xmlns:a16="http://schemas.microsoft.com/office/drawing/2014/main" id="{78496F27-0052-4CBA-A6E3-DA575D8EF2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37883" y="7551810"/>
            <a:ext cx="6188585" cy="5422775"/>
          </a:xfrm>
          <a:prstGeom prst="rect">
            <a:avLst/>
          </a:prstGeom>
        </p:spPr>
      </p:pic>
    </p:spTree>
    <p:extLst>
      <p:ext uri="{BB962C8B-B14F-4D97-AF65-F5344CB8AC3E}">
        <p14:creationId xmlns:p14="http://schemas.microsoft.com/office/powerpoint/2010/main" val="3381495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342900" lvl="0" indent="-342900">
                  <a:lnSpc>
                    <a:spcPct val="140000"/>
                  </a:lnSpc>
                  <a:spcBef>
                    <a:spcPts val="0"/>
                  </a:spcBef>
                  <a:buFont typeface="Symbol" panose="05050102010706020507" pitchFamily="18" charset="2"/>
                  <a:buChar char=""/>
                </a:pPr>
                <a:r>
                  <a:rPr lang="en-US" sz="4400" b="1">
                    <a:solidFill>
                      <a:srgbClr val="000000"/>
                    </a:solidFill>
                    <a:effectLst/>
                    <a:latin typeface="Tahoma" panose="020B0604030504040204" pitchFamily="34" charset="0"/>
                    <a:ea typeface="Times New Roman" panose="02020603050405020304" pitchFamily="18" charset="0"/>
                  </a:rPr>
                  <a:t>Trong mặt phẳng tọa độ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𝑶𝒙𝒚</m:t>
                    </m:r>
                    <m:r>
                      <a:rPr lang="en-US" sz="4400" b="1" i="1">
                        <a:solidFill>
                          <a:srgbClr val="000000"/>
                        </a:solidFill>
                        <a:effectLst/>
                        <a:latin typeface="Cambria Math" panose="02040503050406030204" pitchFamily="18" charset="0"/>
                        <a:ea typeface="Calibri" panose="020F0502020204030204" pitchFamily="34" charset="0"/>
                      </a:rPr>
                      <m:t>,</m:t>
                    </m:r>
                  </m:oMath>
                </a14:m>
                <a:r>
                  <a:rPr lang="en-US" sz="4400" b="1">
                    <a:solidFill>
                      <a:srgbClr val="000000"/>
                    </a:solidFill>
                    <a:effectLst/>
                    <a:latin typeface="Tahoma" panose="020B0604030504040204" pitchFamily="34" charset="0"/>
                    <a:ea typeface="Times New Roman" panose="02020603050405020304" pitchFamily="18" charset="0"/>
                  </a:rPr>
                  <a:t> tập hợp các điểm có tọa độ là nghiệm của bất phương trình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𝒂𝒙</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𝒃𝒚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𝒄</m:t>
                    </m:r>
                  </m:oMath>
                </a14:m>
                <a:r>
                  <a:rPr lang="en-US" sz="4400" b="1">
                    <a:solidFill>
                      <a:srgbClr val="000000"/>
                    </a:solidFill>
                    <a:effectLst/>
                    <a:latin typeface="Tahoma" panose="020B0604030504040204" pitchFamily="34" charset="0"/>
                    <a:ea typeface="Times New Roman" panose="02020603050405020304" pitchFamily="18" charset="0"/>
                  </a:rPr>
                  <a:t> được gọi là </a:t>
                </a:r>
                <a:r>
                  <a:rPr lang="en-US" sz="4400" b="1" i="1">
                    <a:solidFill>
                      <a:srgbClr val="FF0000"/>
                    </a:solidFill>
                    <a:effectLst/>
                    <a:latin typeface="Tahoma" panose="020B0604030504040204" pitchFamily="34" charset="0"/>
                    <a:ea typeface="Times New Roman" panose="02020603050405020304" pitchFamily="18" charset="0"/>
                  </a:rPr>
                  <a:t>miền nghiệm</a:t>
                </a:r>
                <a:r>
                  <a:rPr lang="en-US" sz="4400" b="1">
                    <a:solidFill>
                      <a:srgbClr val="000000"/>
                    </a:solidFill>
                    <a:effectLst/>
                    <a:latin typeface="Tahoma" panose="020B0604030504040204" pitchFamily="34" charset="0"/>
                    <a:ea typeface="Times New Roman" panose="02020603050405020304" pitchFamily="18" charset="0"/>
                  </a:rPr>
                  <a:t> của bất phương trình đó.</a:t>
                </a:r>
                <a:endParaRPr lang="vi-VN" sz="4400" b="1">
                  <a:solidFill>
                    <a:srgbClr val="000000"/>
                  </a:solidFill>
                  <a:effectLst/>
                  <a:latin typeface="Tahoma" panose="020B0604030504040204" pitchFamily="34" charset="0"/>
                  <a:ea typeface="Calibri" panose="020F0502020204030204" pitchFamily="34" charset="0"/>
                </a:endParaRPr>
              </a:p>
              <a:p>
                <a:pPr marL="342900" lvl="0" indent="-342900">
                  <a:lnSpc>
                    <a:spcPct val="140000"/>
                  </a:lnSpc>
                  <a:spcBef>
                    <a:spcPts val="0"/>
                  </a:spcBef>
                  <a:buFont typeface="Symbol" panose="05050102010706020507" pitchFamily="18" charset="2"/>
                  <a:buChar char=""/>
                </a:pPr>
                <a:r>
                  <a:rPr lang="en-US" sz="4400" b="1">
                    <a:solidFill>
                      <a:srgbClr val="000000"/>
                    </a:solidFill>
                    <a:effectLst/>
                    <a:latin typeface="Tahoma" panose="020B0604030504040204" pitchFamily="34" charset="0"/>
                    <a:ea typeface="Times New Roman" panose="02020603050405020304" pitchFamily="18" charset="0"/>
                  </a:rPr>
                  <a:t>Người ta chứng minh được rằng đường thẳng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𝒅</m:t>
                    </m:r>
                  </m:oMath>
                </a14:m>
                <a:r>
                  <a:rPr lang="en-US" sz="4400" b="1">
                    <a:solidFill>
                      <a:srgbClr val="000000"/>
                    </a:solidFill>
                    <a:effectLst/>
                    <a:latin typeface="Tahoma" panose="020B0604030504040204" pitchFamily="34" charset="0"/>
                    <a:ea typeface="Times New Roman" panose="02020603050405020304" pitchFamily="18" charset="0"/>
                  </a:rPr>
                  <a:t> có phương trình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𝒂𝒙</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𝒃𝒚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𝒄</m:t>
                    </m:r>
                  </m:oMath>
                </a14:m>
                <a:r>
                  <a:rPr lang="en-US" sz="4400" b="1">
                    <a:solidFill>
                      <a:srgbClr val="000000"/>
                    </a:solidFill>
                    <a:effectLst/>
                    <a:latin typeface="Tahoma" panose="020B0604030504040204" pitchFamily="34" charset="0"/>
                    <a:ea typeface="Times New Roman" panose="02020603050405020304" pitchFamily="18" charset="0"/>
                  </a:rPr>
                  <a:t> chia mặt phẳng tọa độ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𝑶𝒙𝒚</m:t>
                    </m:r>
                  </m:oMath>
                </a14:m>
                <a:r>
                  <a:rPr lang="en-US" sz="4400" b="1">
                    <a:solidFill>
                      <a:srgbClr val="000000"/>
                    </a:solidFill>
                    <a:effectLst/>
                    <a:latin typeface="Tahoma" panose="020B0604030504040204" pitchFamily="34" charset="0"/>
                    <a:ea typeface="Calibri" panose="020F0502020204030204" pitchFamily="34" charset="0"/>
                  </a:rPr>
                  <a:t> </a:t>
                </a:r>
                <a:r>
                  <a:rPr lang="en-US" sz="4400" b="1">
                    <a:solidFill>
                      <a:srgbClr val="000000"/>
                    </a:solidFill>
                    <a:effectLst/>
                    <a:latin typeface="Tahoma" panose="020B0604030504040204" pitchFamily="34" charset="0"/>
                    <a:ea typeface="Times New Roman" panose="02020603050405020304" pitchFamily="18" charset="0"/>
                  </a:rPr>
                  <a:t>thành hai nửa mặt phẳng bờ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𝒅</m:t>
                    </m:r>
                    <m:r>
                      <a:rPr lang="en-US" sz="4400" b="1" i="1">
                        <a:solidFill>
                          <a:srgbClr val="000000"/>
                        </a:solidFill>
                        <a:effectLst/>
                        <a:latin typeface="Cambria Math" panose="02040503050406030204" pitchFamily="18" charset="0"/>
                        <a:ea typeface="Calibri" panose="020F0502020204030204" pitchFamily="34" charset="0"/>
                      </a:rPr>
                      <m:t>:</m:t>
                    </m:r>
                  </m:oMath>
                </a14:m>
                <a:endParaRPr lang="vi-VN" sz="4400" b="1">
                  <a:solidFill>
                    <a:srgbClr val="000000"/>
                  </a:solidFill>
                  <a:effectLst/>
                  <a:latin typeface="Tahoma" panose="020B0604030504040204" pitchFamily="34" charset="0"/>
                  <a:ea typeface="Calibri" panose="020F0502020204030204" pitchFamily="34" charset="0"/>
                </a:endParaRPr>
              </a:p>
              <a:p>
                <a:pPr marL="855663" lvl="0" indent="-342900">
                  <a:lnSpc>
                    <a:spcPct val="140000"/>
                  </a:lnSpc>
                  <a:spcBef>
                    <a:spcPts val="0"/>
                  </a:spcBef>
                  <a:buFont typeface="Times New Roman" panose="02020603050405020304" pitchFamily="18" charset="0"/>
                  <a:buChar char="-"/>
                </a:pPr>
                <a:r>
                  <a:rPr lang="en-US" sz="4400" b="1">
                    <a:solidFill>
                      <a:srgbClr val="000000"/>
                    </a:solidFill>
                    <a:effectLst/>
                    <a:latin typeface="Tahoma" panose="020B0604030504040204" pitchFamily="34" charset="0"/>
                    <a:ea typeface="Times New Roman" panose="02020603050405020304" pitchFamily="18" charset="0"/>
                  </a:rPr>
                  <a:t>Một nửa mặt phẳng (không kể bờ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rPr>
                  <a:t>) gồm các điểm có tọa độ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𝒚</m:t>
                    </m:r>
                    <m:r>
                      <a:rPr lang="en-US" sz="4400" b="1" i="1">
                        <a:solidFill>
                          <a:srgbClr val="000000"/>
                        </a:solidFill>
                        <a:effectLst/>
                        <a:latin typeface="Cambria Math" panose="02040503050406030204" pitchFamily="18" charset="0"/>
                        <a:ea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thỏa mãn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𝒂𝒙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𝒃𝒚</m:t>
                    </m:r>
                    <m:r>
                      <a:rPr lang="en-US" sz="4400" b="1" i="1">
                        <a:solidFill>
                          <a:srgbClr val="000000"/>
                        </a:solidFill>
                        <a:effectLst/>
                        <a:latin typeface="Cambria Math" panose="02040503050406030204" pitchFamily="18" charset="0"/>
                        <a:ea typeface="Times New Roman" panose="02020603050405020304" pitchFamily="18" charset="0"/>
                      </a:rPr>
                      <m:t>&gt;</m:t>
                    </m:r>
                    <m:r>
                      <a:rPr lang="en-US" sz="4400" b="1" i="1">
                        <a:solidFill>
                          <a:srgbClr val="000000"/>
                        </a:solidFill>
                        <a:effectLst/>
                        <a:latin typeface="Cambria Math" panose="02040503050406030204" pitchFamily="18" charset="0"/>
                        <a:ea typeface="Times New Roman" panose="02020603050405020304" pitchFamily="18" charset="0"/>
                      </a:rPr>
                      <m:t>𝒄</m:t>
                    </m:r>
                    <m:r>
                      <a:rPr lang="en-US" sz="4400" b="1" i="1">
                        <a:solidFill>
                          <a:srgbClr val="000000"/>
                        </a:solidFill>
                        <a:effectLst/>
                        <a:latin typeface="Cambria Math" panose="02040503050406030204" pitchFamily="18" charset="0"/>
                        <a:ea typeface="Times New Roman" panose="02020603050405020304" pitchFamily="18" charset="0"/>
                      </a:rPr>
                      <m:t>;</m:t>
                    </m:r>
                  </m:oMath>
                </a14:m>
                <a:endParaRPr lang="vi-VN" sz="4400" b="1">
                  <a:solidFill>
                    <a:srgbClr val="000000"/>
                  </a:solidFill>
                  <a:effectLst/>
                  <a:latin typeface="Tahoma" panose="020B0604030504040204" pitchFamily="34" charset="0"/>
                  <a:ea typeface="Times New Roman" panose="02020603050405020304" pitchFamily="18" charset="0"/>
                </a:endParaRPr>
              </a:p>
              <a:p>
                <a:pPr marL="855663" lvl="0" indent="-342900">
                  <a:lnSpc>
                    <a:spcPct val="140000"/>
                  </a:lnSpc>
                  <a:spcBef>
                    <a:spcPts val="0"/>
                  </a:spcBef>
                  <a:buFont typeface="Times New Roman" panose="02020603050405020304" pitchFamily="18" charset="0"/>
                  <a:buChar char="-"/>
                </a:pPr>
                <a:r>
                  <a:rPr lang="en-US" sz="4400" b="1">
                    <a:solidFill>
                      <a:srgbClr val="000000"/>
                    </a:solidFill>
                    <a:effectLst/>
                    <a:latin typeface="Tahoma" panose="020B0604030504040204" pitchFamily="34" charset="0"/>
                    <a:ea typeface="Times New Roman" panose="02020603050405020304" pitchFamily="18" charset="0"/>
                  </a:rPr>
                  <a:t>Nửa mặt phẳng còn lại (không kể bờ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rPr>
                  <a:t>) gồm các điểm có tọa độ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𝒚</m:t>
                    </m:r>
                    <m:r>
                      <a:rPr lang="en-US" sz="4400" b="1" i="1">
                        <a:solidFill>
                          <a:srgbClr val="000000"/>
                        </a:solidFill>
                        <a:effectLst/>
                        <a:latin typeface="Cambria Math" panose="02040503050406030204" pitchFamily="18" charset="0"/>
                        <a:ea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thỏa mãn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𝒂𝒙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𝒃𝒚</m:t>
                    </m:r>
                    <m:r>
                      <a:rPr lang="en-US" sz="4400" b="1" i="1">
                        <a:solidFill>
                          <a:srgbClr val="000000"/>
                        </a:solidFill>
                        <a:effectLst/>
                        <a:latin typeface="Cambria Math" panose="02040503050406030204" pitchFamily="18" charset="0"/>
                        <a:ea typeface="Times New Roman" panose="02020603050405020304" pitchFamily="18" charset="0"/>
                      </a:rPr>
                      <m:t>&lt;</m:t>
                    </m:r>
                    <m:r>
                      <a:rPr lang="en-US" sz="4400" b="1" i="1">
                        <a:solidFill>
                          <a:srgbClr val="000000"/>
                        </a:solidFill>
                        <a:effectLst/>
                        <a:latin typeface="Cambria Math" panose="02040503050406030204" pitchFamily="18" charset="0"/>
                        <a:ea typeface="Times New Roman" panose="02020603050405020304" pitchFamily="18" charset="0"/>
                      </a:rPr>
                      <m:t>𝒄</m:t>
                    </m:r>
                    <m:r>
                      <a:rPr lang="en-US" sz="4400" b="1" i="1">
                        <a:solidFill>
                          <a:srgbClr val="000000"/>
                        </a:solidFill>
                        <a:effectLst/>
                        <a:latin typeface="Cambria Math" panose="02040503050406030204" pitchFamily="18" charset="0"/>
                        <a:ea typeface="Times New Roman" panose="02020603050405020304" pitchFamily="18" charset="0"/>
                      </a:rPr>
                      <m:t>.</m:t>
                    </m:r>
                  </m:oMath>
                </a14:m>
                <a:endParaRPr lang="vi-VN" sz="4400" b="1">
                  <a:solidFill>
                    <a:srgbClr val="000000"/>
                  </a:solidFill>
                  <a:effectLst/>
                  <a:latin typeface="Tahoma" panose="020B0604030504040204" pitchFamily="34" charset="0"/>
                  <a:ea typeface="Times New Roman" panose="02020603050405020304" pitchFamily="18" charset="0"/>
                </a:endParaRPr>
              </a:p>
              <a:p>
                <a:pPr marL="295275" indent="0">
                  <a:lnSpc>
                    <a:spcPct val="140000"/>
                  </a:lnSpc>
                  <a:spcBef>
                    <a:spcPts val="0"/>
                  </a:spcBef>
                  <a:buNone/>
                </a:pPr>
                <a:r>
                  <a:rPr lang="en-US" sz="4400" b="1">
                    <a:solidFill>
                      <a:srgbClr val="000000"/>
                    </a:solidFill>
                    <a:effectLst/>
                    <a:latin typeface="Tahoma" panose="020B0604030504040204" pitchFamily="34" charset="0"/>
                    <a:ea typeface="Times New Roman" panose="02020603050405020304" pitchFamily="18" charset="0"/>
                  </a:rPr>
                  <a:t>Bờ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rPr>
                  <a:t> gồm các điểm có tọa độ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thỏa mãn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𝒃𝒚</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𝒄</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vi-VN"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21945600"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547736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3701009"/>
            <a:ext cx="23349588" cy="9557791"/>
            <a:chOff x="49928" y="7871126"/>
            <a:chExt cx="23914536" cy="8355600"/>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784254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ts val="0"/>
                  </a:spcBef>
                  <a:buNone/>
                </a:pPr>
                <a:r>
                  <a:rPr lang="en-US" sz="4400" b="1">
                    <a:solidFill>
                      <a:srgbClr val="000000"/>
                    </a:solidFill>
                    <a:latin typeface="Tahoma" panose="020B0604030504040204" pitchFamily="34" charset="0"/>
                  </a:rPr>
                  <a:t>Ta biểu diễn miền nghiệm của bất phương trình bậc nhất hai ẩn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oMath>
                </a14:m>
                <a:r>
                  <a:rPr lang="en-US" sz="4400" b="1">
                    <a:solidFill>
                      <a:srgbClr val="000000"/>
                    </a:solidFill>
                    <a:latin typeface="Tahoma" panose="020B0604030504040204" pitchFamily="34" charset="0"/>
                  </a:rPr>
                  <a:t> như sau: </a:t>
                </a:r>
                <a:endParaRPr lang="vi-VN" sz="4400" b="1">
                  <a:solidFill>
                    <a:srgbClr val="000000"/>
                  </a:solidFill>
                  <a:latin typeface="Tahoma" panose="020B0604030504040204" pitchFamily="34" charset="0"/>
                </a:endParaRPr>
              </a:p>
              <a:p>
                <a:pPr marL="914400" indent="-442913">
                  <a:lnSpc>
                    <a:spcPct val="120000"/>
                  </a:lnSpc>
                  <a:spcBef>
                    <a:spcPts val="0"/>
                  </a:spcBef>
                </a:pPr>
                <a:r>
                  <a:rPr lang="en-US" sz="4400" b="1" i="1">
                    <a:solidFill>
                      <a:srgbClr val="FF0000"/>
                    </a:solidFill>
                    <a:latin typeface="Tahoma" panose="020B0604030504040204" pitchFamily="34" charset="0"/>
                  </a:rPr>
                  <a:t>Bước 1:</a:t>
                </a:r>
                <a:r>
                  <a:rPr lang="en-US" sz="4400" b="1">
                    <a:solidFill>
                      <a:srgbClr val="000000"/>
                    </a:solidFill>
                    <a:latin typeface="Tahoma" panose="020B0604030504040204" pitchFamily="34" charset="0"/>
                  </a:rPr>
                  <a:t> 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914400" indent="-442913">
                  <a:lnSpc>
                    <a:spcPct val="120000"/>
                  </a:lnSpc>
                  <a:spcBef>
                    <a:spcPts val="0"/>
                  </a:spcBef>
                </a:pPr>
                <a:r>
                  <a:rPr lang="en-US" sz="4400" b="1" i="1">
                    <a:solidFill>
                      <a:srgbClr val="FF0000"/>
                    </a:solidFill>
                    <a:latin typeface="Tahoma" panose="020B0604030504040204" pitchFamily="34" charset="0"/>
                  </a:rPr>
                  <a:t>Bước 2:</a:t>
                </a:r>
                <a:r>
                  <a:rPr lang="en-US" sz="4400" b="1">
                    <a:solidFill>
                      <a:srgbClr val="FF0000"/>
                    </a:solidFill>
                    <a:latin typeface="Tahoma" panose="020B0604030504040204" pitchFamily="34" charset="0"/>
                  </a:rPr>
                  <a:t> </a:t>
                </a:r>
                <a:r>
                  <a:rPr lang="en-US" sz="4400" b="1">
                    <a:solidFill>
                      <a:srgbClr val="000000"/>
                    </a:solidFill>
                    <a:latin typeface="Tahoma" panose="020B0604030504040204" pitchFamily="34" charset="0"/>
                  </a:rPr>
                  <a:t>Lấy một điểm bất kỳ 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trên mặt phẳng rồi thay vào biểu thức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Chẳng hạn, lấy </a:t>
                </a:r>
                <a14:m>
                  <m:oMath xmlns:m="http://schemas.openxmlformats.org/officeDocument/2006/math">
                    <m:r>
                      <a:rPr lang="en-US" sz="4400" b="1" i="1">
                        <a:solidFill>
                          <a:srgbClr val="000000"/>
                        </a:solidFill>
                        <a:latin typeface="Cambria Math" panose="02040503050406030204" pitchFamily="18" charset="0"/>
                      </a:rPr>
                      <m:t>𝑶</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a:solidFill>
                      <a:srgbClr val="000000"/>
                    </a:solidFill>
                    <a:latin typeface="Tahoma" panose="020B0604030504040204" pitchFamily="34" charset="0"/>
                  </a:rPr>
                  <a:t>, ta có: </a:t>
                </a:r>
                <a14:m>
                  <m:oMath xmlns:m="http://schemas.openxmlformats.org/officeDocument/2006/math">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𝟏𝟎𝟎</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marL="471488" indent="0">
                  <a:lnSpc>
                    <a:spcPct val="120000"/>
                  </a:lnSpc>
                  <a:spcBef>
                    <a:spcPts val="0"/>
                  </a:spcBef>
                  <a:buNone/>
                  <a:tabLst>
                    <a:tab pos="855663" algn="l"/>
                  </a:tabLst>
                </a:pPr>
                <a:r>
                  <a:rPr lang="en-US" sz="4400" b="1">
                    <a:solidFill>
                      <a:srgbClr val="000000"/>
                    </a:solidFill>
                    <a:latin typeface="Tahoma" panose="020B0604030504040204" pitchFamily="34" charset="0"/>
                  </a:rPr>
                  <a:t>Do đó miền nghiệm của bất phương trình đã cho là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không chứa gốc tọa độ (miền không bị gạch).</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t="-888" r="-2245" b="-133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54406" cy="1839893"/>
            <a:chOff x="648075" y="1703320"/>
            <a:chExt cx="23354406" cy="18398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225158" y="2065234"/>
                  <a:ext cx="22777323"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a:solidFill>
                        <a:srgbClr val="000000"/>
                      </a:solidFill>
                      <a:effectLst/>
                      <a:latin typeface="Tahoma" panose="020B0604030504040204" pitchFamily="34" charset="0"/>
                      <a:ea typeface="Times New Roman" panose="02020603050405020304" pitchFamily="18" charset="0"/>
                    </a:rPr>
                    <a:t>Biểu diễn miền nghiệm của bất phương trình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a:solidFill>
                        <a:srgbClr val="000000"/>
                      </a:solidFill>
                      <a:effectLst/>
                      <a:latin typeface="Tahoma" panose="020B0604030504040204" pitchFamily="34" charset="0"/>
                      <a:ea typeface="Times New Roman" panose="02020603050405020304" pitchFamily="18" charset="0"/>
                    </a:rPr>
                    <a:t>trên mặt phẳng tọa độ. </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25158" y="2065234"/>
                  <a:ext cx="22777323" cy="1364241"/>
                </a:xfrm>
                <a:prstGeom prst="rect">
                  <a:avLst/>
                </a:prstGeom>
                <a:blipFill>
                  <a:blip r:embed="rId5"/>
                  <a:stretch>
                    <a:fillRect l="-1097" b="-1026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5" name="Picture 4">
            <a:extLst>
              <a:ext uri="{FF2B5EF4-FFF2-40B4-BE49-F238E27FC236}">
                <a16:creationId xmlns:a16="http://schemas.microsoft.com/office/drawing/2014/main" id="{01FBE3B9-42FA-4145-A502-B988E7A80AA2}"/>
              </a:ext>
            </a:extLst>
          </p:cNvPr>
          <p:cNvPicPr>
            <a:picLocks noChangeAspect="1"/>
          </p:cNvPicPr>
          <p:nvPr/>
        </p:nvPicPr>
        <p:blipFill>
          <a:blip r:embed="rId6"/>
          <a:stretch>
            <a:fillRect/>
          </a:stretch>
        </p:blipFill>
        <p:spPr>
          <a:xfrm>
            <a:off x="16081590" y="5070701"/>
            <a:ext cx="7493866" cy="6702957"/>
          </a:xfrm>
          <a:prstGeom prst="rect">
            <a:avLst/>
          </a:prstGeom>
        </p:spPr>
      </p:pic>
    </p:spTree>
    <p:extLst>
      <p:ext uri="{BB962C8B-B14F-4D97-AF65-F5344CB8AC3E}">
        <p14:creationId xmlns:p14="http://schemas.microsoft.com/office/powerpoint/2010/main" val="341499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wipe(up)">
                                      <p:cBhvr>
                                        <p:cTn id="2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17002431"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0" indent="0">
                  <a:lnSpc>
                    <a:spcPct val="140000"/>
                  </a:lnSpc>
                  <a:spcBef>
                    <a:spcPts val="0"/>
                  </a:spcBef>
                  <a:buNone/>
                </a:pPr>
                <a:r>
                  <a:rPr lang="en-US" sz="4400" b="1">
                    <a:solidFill>
                      <a:srgbClr val="000000"/>
                    </a:solidFill>
                    <a:latin typeface="Tahoma" panose="020B0604030504040204" pitchFamily="34" charset="0"/>
                  </a:rPr>
                  <a:t>Cách biểu diễn miền nghiệm của bất phương trình bậc nhất hai ẩn </a:t>
                </a:r>
                <a14:m>
                  <m:oMath xmlns:m="http://schemas.openxmlformats.org/officeDocument/2006/math">
                    <m:r>
                      <a:rPr lang="en-US" sz="4400" b="1" i="1">
                        <a:solidFill>
                          <a:srgbClr val="000000"/>
                        </a:solidFill>
                        <a:latin typeface="Cambria Math" panose="02040503050406030204" pitchFamily="18" charset="0"/>
                      </a:rPr>
                      <m:t>𝒂𝒙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a:t>
                </a:r>
              </a:p>
              <a:p>
                <a:pPr lvl="0">
                  <a:lnSpc>
                    <a:spcPct val="140000"/>
                  </a:lnSpc>
                  <a:spcBef>
                    <a:spcPts val="0"/>
                  </a:spcBef>
                </a:pPr>
                <a:r>
                  <a:rPr lang="en-US" sz="4400" b="1">
                    <a:solidFill>
                      <a:srgbClr val="000000"/>
                    </a:solidFill>
                    <a:latin typeface="Tahoma" panose="020B0604030504040204" pitchFamily="34" charset="0"/>
                  </a:rPr>
                  <a:t>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𝒂𝒙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endParaRPr lang="vi-VN" sz="4400" b="1">
                  <a:solidFill>
                    <a:srgbClr val="000000"/>
                  </a:solidFill>
                  <a:latin typeface="Tahoma" panose="020B0604030504040204" pitchFamily="34" charset="0"/>
                </a:endParaRPr>
              </a:p>
              <a:p>
                <a:pPr lvl="0">
                  <a:lnSpc>
                    <a:spcPct val="140000"/>
                  </a:lnSpc>
                  <a:spcBef>
                    <a:spcPts val="0"/>
                  </a:spcBef>
                </a:pPr>
                <a:r>
                  <a:rPr lang="en-US" sz="4400" b="1">
                    <a:solidFill>
                      <a:srgbClr val="000000"/>
                    </a:solidFill>
                    <a:latin typeface="Tahoma" panose="020B0604030504040204" pitchFamily="34" charset="0"/>
                  </a:rPr>
                  <a:t>Lấy một điểm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d>
                      <m:dPr>
                        <m:ctrlPr>
                          <a:rPr lang="vi-VN" sz="4400" b="1" i="1">
                            <a:solidFill>
                              <a:srgbClr val="000000"/>
                            </a:solidFill>
                            <a:latin typeface="Cambria Math" panose="02040503050406030204" pitchFamily="18" charset="0"/>
                          </a:rPr>
                        </m:ctrlPr>
                      </m:dPr>
                      <m:e>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e>
                    </m:d>
                  </m:oMath>
                </a14:m>
                <a:r>
                  <a:rPr lang="en-US" sz="4400" b="1">
                    <a:solidFill>
                      <a:srgbClr val="000000"/>
                    </a:solidFill>
                    <a:latin typeface="Tahoma" panose="020B0604030504040204" pitchFamily="34" charset="0"/>
                  </a:rPr>
                  <a:t> 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lvl="0">
                  <a:lnSpc>
                    <a:spcPct val="140000"/>
                  </a:lnSpc>
                  <a:spcBef>
                    <a:spcPts val="0"/>
                  </a:spcBef>
                </a:pPr>
                <a:r>
                  <a:rPr lang="en-US" sz="4400" b="1">
                    <a:solidFill>
                      <a:srgbClr val="000000"/>
                    </a:solidFill>
                    <a:latin typeface="Tahoma" panose="020B0604030504040204" pitchFamily="34" charset="0"/>
                  </a:rPr>
                  <a:t>Tính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và so sánh với </a:t>
                </a:r>
                <a14:m>
                  <m:oMath xmlns:m="http://schemas.openxmlformats.org/officeDocument/2006/math">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a:lnSpc>
                    <a:spcPct val="140000"/>
                  </a:lnSpc>
                  <a:spcBef>
                    <a:spcPts val="0"/>
                  </a:spcBef>
                </a:pPr>
                <a:r>
                  <a:rPr lang="en-US" sz="4400" b="1">
                    <a:solidFill>
                      <a:srgbClr val="000000"/>
                    </a:solidFill>
                    <a:latin typeface="Tahoma" panose="020B0604030504040204" pitchFamily="34" charset="0"/>
                  </a:rPr>
                  <a:t>Nếu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 thì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chứa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là miền nghiệm của bất phương trình. Nếu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 thì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không chứa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là miền nghiệm của bất phương trình</a:t>
                </a:r>
                <a:endParaRPr lang="vi-VN"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17002431"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pic>
        <p:nvPicPr>
          <p:cNvPr id="5" name="Picture 4">
            <a:extLst>
              <a:ext uri="{FF2B5EF4-FFF2-40B4-BE49-F238E27FC236}">
                <a16:creationId xmlns:a16="http://schemas.microsoft.com/office/drawing/2014/main" id="{BD673F18-8BB3-47C2-A8B2-BE4650F23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0400" y="4693797"/>
            <a:ext cx="5438775" cy="6640111"/>
          </a:xfrm>
          <a:prstGeom prst="rect">
            <a:avLst/>
          </a:prstGeom>
        </p:spPr>
      </p:pic>
    </p:spTree>
    <p:extLst>
      <p:ext uri="{BB962C8B-B14F-4D97-AF65-F5344CB8AC3E}">
        <p14:creationId xmlns:p14="http://schemas.microsoft.com/office/powerpoint/2010/main" val="3150404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3701009"/>
            <a:ext cx="23349588" cy="9557791"/>
            <a:chOff x="49928" y="7871126"/>
            <a:chExt cx="23914536" cy="8355600"/>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784254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50000"/>
                  </a:lnSpc>
                  <a:spcBef>
                    <a:spcPts val="0"/>
                  </a:spcBef>
                </a:pPr>
                <a:r>
                  <a:rPr lang="en-US" sz="4400" b="1" i="1">
                    <a:solidFill>
                      <a:srgbClr val="FF0000"/>
                    </a:solidFill>
                    <a:latin typeface="Tahoma" panose="020B0604030504040204" pitchFamily="34" charset="0"/>
                  </a:rPr>
                  <a:t>Bước 1:</a:t>
                </a:r>
                <a:r>
                  <a:rPr lang="en-US" sz="4400" b="1">
                    <a:solidFill>
                      <a:srgbClr val="000000"/>
                    </a:solidFill>
                    <a:latin typeface="Tahoma" panose="020B0604030504040204" pitchFamily="34" charset="0"/>
                  </a:rPr>
                  <a:t>  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914400" indent="-442913">
                  <a:lnSpc>
                    <a:spcPct val="150000"/>
                  </a:lnSpc>
                  <a:spcBef>
                    <a:spcPts val="0"/>
                  </a:spcBef>
                </a:pPr>
                <a:r>
                  <a:rPr lang="en-US" sz="4400" b="1" i="1">
                    <a:solidFill>
                      <a:srgbClr val="FF0000"/>
                    </a:solidFill>
                    <a:latin typeface="Tahoma" panose="020B0604030504040204" pitchFamily="34" charset="0"/>
                  </a:rPr>
                  <a:t>Bước 2:</a:t>
                </a:r>
                <a:r>
                  <a:rPr lang="en-US" sz="4400" b="1">
                    <a:solidFill>
                      <a:srgbClr val="FF0000"/>
                    </a:solidFill>
                    <a:latin typeface="Tahoma" panose="020B0604030504040204" pitchFamily="34" charset="0"/>
                  </a:rPr>
                  <a:t> </a:t>
                </a:r>
                <a:r>
                  <a:rPr lang="en-US" sz="4400" b="1">
                    <a:solidFill>
                      <a:srgbClr val="000000"/>
                    </a:solidFill>
                    <a:latin typeface="Tahoma" panose="020B0604030504040204" pitchFamily="34" charset="0"/>
                  </a:rPr>
                  <a:t>Lấy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và thay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vào biểu thức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ta được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marL="471488" indent="0">
                  <a:lnSpc>
                    <a:spcPct val="150000"/>
                  </a:lnSpc>
                  <a:spcBef>
                    <a:spcPts val="0"/>
                  </a:spcBef>
                  <a:buNone/>
                  <a:tabLst>
                    <a:tab pos="855663" algn="l"/>
                  </a:tabLst>
                </a:pPr>
                <a:r>
                  <a:rPr lang="en-US" sz="4400" b="1">
                    <a:solidFill>
                      <a:srgbClr val="000000"/>
                    </a:solidFill>
                    <a:latin typeface="Tahoma" panose="020B0604030504040204" pitchFamily="34" charset="0"/>
                  </a:rPr>
                  <a:t>	Do đó miền nghiệm của bất phương trình đã cho là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chứa điểm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(miền không bị gạch).</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r="-2367" b="-740"/>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54406" cy="1839893"/>
            <a:chOff x="648075" y="1703320"/>
            <a:chExt cx="23354406" cy="18398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225158" y="2065234"/>
                  <a:ext cx="22777323"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a:solidFill>
                        <a:srgbClr val="000000"/>
                      </a:solidFill>
                      <a:latin typeface="Tahoma" panose="020B0604030504040204" pitchFamily="34" charset="0"/>
                    </a:rPr>
                    <a:t>Biểu diễn miền nghiệm của bất phương trình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trên mặt phẳng tọa độ.</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25158" y="2065234"/>
                  <a:ext cx="22777323" cy="1364241"/>
                </a:xfrm>
                <a:prstGeom prst="rect">
                  <a:avLst/>
                </a:prstGeom>
                <a:blipFill>
                  <a:blip r:embed="rId5"/>
                  <a:stretch>
                    <a:fillRect l="-1097" r="-54" b="-1026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4.</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29" name="Picture 28">
            <a:extLst>
              <a:ext uri="{FF2B5EF4-FFF2-40B4-BE49-F238E27FC236}">
                <a16:creationId xmlns:a16="http://schemas.microsoft.com/office/drawing/2014/main" id="{FD2CC2B4-2151-438C-B1E5-9B95BA732F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64508" y="4837222"/>
            <a:ext cx="7607639" cy="7129314"/>
          </a:xfrm>
          <a:prstGeom prst="rect">
            <a:avLst/>
          </a:prstGeom>
        </p:spPr>
      </p:pic>
    </p:spTree>
    <p:extLst>
      <p:ext uri="{BB962C8B-B14F-4D97-AF65-F5344CB8AC3E}">
        <p14:creationId xmlns:p14="http://schemas.microsoft.com/office/powerpoint/2010/main" val="1368074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4400" b="1">
                <a:solidFill>
                  <a:srgbClr val="FF0000"/>
                </a:solidFill>
                <a:effectLst/>
                <a:latin typeface="Tahoma" panose="020B0604030504040204" pitchFamily="34" charset="0"/>
                <a:ea typeface="Calibri" panose="020F0502020204030204" pitchFamily="34" charset="0"/>
              </a:rPr>
              <a:t>BẤT PHƯƠNG TRÌNH VÀ HỆ BẤT PHƯƠNG TRÌNH BẬC NHẤT HAI ẨN</a:t>
            </a:r>
            <a:endParaRPr lang="vi-VN" sz="4400" b="1">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id="{E16C2E9B-F09E-41BB-9E21-1E1A8C3998C8}"/>
              </a:ext>
            </a:extLst>
          </p:cNvPr>
          <p:cNvSpPr>
            <a:spLocks noGrp="1"/>
          </p:cNvSpPr>
          <p:nvPr>
            <p:ph type="body" sz="half" idx="2"/>
          </p:nvPr>
        </p:nvSpPr>
        <p:spPr>
          <a:xfrm>
            <a:off x="1448563" y="3873726"/>
            <a:ext cx="13385770" cy="8394474"/>
          </a:xfrm>
        </p:spPr>
        <p:txBody>
          <a:bodyPr/>
          <a:lstStyle/>
          <a:p>
            <a:pPr>
              <a:lnSpc>
                <a:spcPct val="130000"/>
              </a:lnSpc>
              <a:spcBef>
                <a:spcPts val="0"/>
              </a:spcBef>
              <a:tabLst>
                <a:tab pos="855663" algn="l"/>
              </a:tabLst>
            </a:pPr>
            <a:r>
              <a:rPr lang="en-US" sz="4400" b="1">
                <a:solidFill>
                  <a:srgbClr val="000000"/>
                </a:solidFill>
                <a:latin typeface="Tahoma" panose="020B0604030504040204" pitchFamily="34" charset="0"/>
                <a:ea typeface="Calibri" panose="020F0502020204030204" pitchFamily="34" charset="0"/>
                <a:cs typeface="Times New Roman" panose="02020603050405020304" pitchFamily="18" charset="0"/>
              </a:rPr>
              <a:t>	</a:t>
            </a: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Các bất phương trình bậc nhất hai ẩn và hệ bất phương trình bậc nhất hai ẩn xuất hiện nhiều trong nhiều bài toán kinh tế, như là những ràng buộc trong các bài toán sản xuất, bài toán phân phối hàng hóa,… </a:t>
            </a:r>
          </a:p>
          <a:p>
            <a:pPr>
              <a:lnSpc>
                <a:spcPct val="130000"/>
              </a:lnSpc>
              <a:spcBef>
                <a:spcPts val="0"/>
              </a:spcBef>
              <a:tabLst>
                <a:tab pos="855663" algn="l"/>
              </a:tabLst>
            </a:pPr>
            <a:r>
              <a:rPr lang="en-US" sz="4400" b="1">
                <a:solidFill>
                  <a:srgbClr val="000000"/>
                </a:solidFill>
                <a:latin typeface="Tahoma" panose="020B0604030504040204" pitchFamily="34" charset="0"/>
                <a:ea typeface="Calibri" panose="020F0502020204030204" pitchFamily="34" charset="0"/>
                <a:cs typeface="Times New Roman" panose="02020603050405020304" pitchFamily="18" charset="0"/>
              </a:rPr>
              <a:t>	</a:t>
            </a: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Chương này cung cấp cách biểu diễn miền nghiệm của các bất phương trình và hệ bất phương trình bậc nhất hai ẩn trên mặt phẳng tọa độ.</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8" name="Content Placeholder 7" descr="Chart&#10;&#10;Description automatically generated with medium confidence">
            <a:extLst>
              <a:ext uri="{FF2B5EF4-FFF2-40B4-BE49-F238E27FC236}">
                <a16:creationId xmlns:a16="http://schemas.microsoft.com/office/drawing/2014/main" id="{676DF522-2ED2-4A6C-BBE7-D77E43923FE3}"/>
              </a:ext>
            </a:extLst>
          </p:cNvPr>
          <p:cNvPicPr>
            <a:picLocks noGrp="1" noChangeAspect="1"/>
          </p:cNvPicPr>
          <p:nvPr>
            <p:ph idx="1"/>
          </p:nvPr>
        </p:nvPicPr>
        <p:blipFill rotWithShape="1">
          <a:blip r:embed="rId2"/>
          <a:srcRect t="2899" r="2280" b="4676"/>
          <a:stretch/>
        </p:blipFill>
        <p:spPr bwMode="auto">
          <a:xfrm>
            <a:off x="15528619" y="3873726"/>
            <a:ext cx="7433857" cy="74925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65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342900" lvl="0" indent="-342900">
                  <a:lnSpc>
                    <a:spcPct val="150000"/>
                  </a:lnSpc>
                  <a:spcBef>
                    <a:spcPts val="0"/>
                  </a:spcBef>
                  <a:buFont typeface="Symbol" panose="05050102010706020507" pitchFamily="18" charset="2"/>
                  <a:buChar char=""/>
                </a:pPr>
                <a:r>
                  <a:rPr lang="en-US" sz="5400" b="1">
                    <a:solidFill>
                      <a:srgbClr val="FF0000"/>
                    </a:solidFill>
                    <a:latin typeface="Tahoma" panose="020B0604030504040204" pitchFamily="34" charset="0"/>
                  </a:rPr>
                  <a:t>Chú ý: </a:t>
                </a:r>
              </a:p>
              <a:p>
                <a:pPr marL="0" lvl="0" indent="0">
                  <a:lnSpc>
                    <a:spcPct val="150000"/>
                  </a:lnSpc>
                  <a:spcBef>
                    <a:spcPts val="0"/>
                  </a:spcBef>
                  <a:buNone/>
                </a:pPr>
                <a:r>
                  <a:rPr lang="en-US" sz="5400" b="1">
                    <a:solidFill>
                      <a:srgbClr val="000000"/>
                    </a:solidFill>
                    <a:latin typeface="Tahoma" panose="020B0604030504040204" pitchFamily="34" charset="0"/>
                  </a:rPr>
                  <a:t> Miền nghiệm của bất phương trình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miền nghiệm của bất phương trình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bỏ đi đường thẳng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và biểu diễn đường thẳng bằng nét đứt.</a:t>
                </a:r>
                <a:endParaRPr lang="vi-VN" sz="5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21945600"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376155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3701009"/>
            <a:ext cx="23349588" cy="9557791"/>
            <a:chOff x="49928" y="7871126"/>
            <a:chExt cx="23914536" cy="8355600"/>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784254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50000"/>
                  </a:lnSpc>
                  <a:spcBef>
                    <a:spcPts val="0"/>
                  </a:spcBef>
                </a:pPr>
                <a:r>
                  <a:rPr lang="en-US" sz="4400" b="1" i="1">
                    <a:solidFill>
                      <a:srgbClr val="FF0000"/>
                    </a:solidFill>
                    <a:latin typeface="Tahoma" panose="020B0604030504040204" pitchFamily="34" charset="0"/>
                  </a:rPr>
                  <a:t>Bước 1:</a:t>
                </a:r>
                <a:r>
                  <a:rPr lang="en-US" sz="4400" b="1">
                    <a:solidFill>
                      <a:srgbClr val="000000"/>
                    </a:solidFill>
                    <a:latin typeface="Tahoma" panose="020B0604030504040204" pitchFamily="34" charset="0"/>
                  </a:rPr>
                  <a:t> 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𝟐𝟎𝟎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914400" indent="-442913">
                  <a:lnSpc>
                    <a:spcPct val="150000"/>
                  </a:lnSpc>
                  <a:spcBef>
                    <a:spcPts val="0"/>
                  </a:spcBef>
                </a:pPr>
                <a:r>
                  <a:rPr lang="en-US" sz="4400" b="1" i="1">
                    <a:solidFill>
                      <a:srgbClr val="FF0000"/>
                    </a:solidFill>
                    <a:latin typeface="Tahoma" panose="020B0604030504040204" pitchFamily="34" charset="0"/>
                  </a:rPr>
                  <a:t>Bước 2:</a:t>
                </a:r>
                <a:r>
                  <a:rPr lang="en-US" sz="4400" b="1">
                    <a:solidFill>
                      <a:srgbClr val="FF0000"/>
                    </a:solidFill>
                    <a:latin typeface="Tahoma" panose="020B0604030504040204" pitchFamily="34" charset="0"/>
                  </a:rPr>
                  <a:t> </a:t>
                </a:r>
                <a:r>
                  <a:rPr lang="en-US" sz="4400" b="1">
                    <a:solidFill>
                      <a:srgbClr val="000000"/>
                    </a:solidFill>
                    <a:latin typeface="Tahoma" panose="020B0604030504040204" pitchFamily="34" charset="0"/>
                  </a:rPr>
                  <a:t>Lấy </a:t>
                </a:r>
                <a14:m>
                  <m:oMath xmlns:m="http://schemas.openxmlformats.org/officeDocument/2006/math">
                    <m:r>
                      <a:rPr lang="en-US" sz="4400" b="1" i="1">
                        <a:solidFill>
                          <a:srgbClr val="000000"/>
                        </a:solidFill>
                        <a:latin typeface="Cambria Math" panose="02040503050406030204" pitchFamily="18" charset="0"/>
                      </a:rPr>
                      <m:t>𝑶</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a:solidFill>
                      <a:srgbClr val="000000"/>
                    </a:solidFill>
                    <a:latin typeface="Tahoma" panose="020B0604030504040204" pitchFamily="34" charset="0"/>
                  </a:rPr>
                  <a:t>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và thay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vào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ta được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𝟐𝟎𝟎</m:t>
                    </m:r>
                  </m:oMath>
                </a14:m>
                <a:r>
                  <a:rPr lang="en-US" sz="4400" b="1">
                    <a:solidFill>
                      <a:srgbClr val="000000"/>
                    </a:solidFill>
                    <a:latin typeface="Tahoma" panose="020B0604030504040204" pitchFamily="34" charset="0"/>
                  </a:rPr>
                  <a:t> (thỏa mãn).</a:t>
                </a:r>
                <a:endParaRPr lang="vi-VN" sz="4400" b="1">
                  <a:solidFill>
                    <a:srgbClr val="000000"/>
                  </a:solidFill>
                  <a:latin typeface="Tahoma" panose="020B0604030504040204" pitchFamily="34" charset="0"/>
                </a:endParaRPr>
              </a:p>
              <a:p>
                <a:pPr marL="471488" indent="0">
                  <a:lnSpc>
                    <a:spcPct val="150000"/>
                  </a:lnSpc>
                  <a:spcBef>
                    <a:spcPts val="0"/>
                  </a:spcBef>
                  <a:buNone/>
                  <a:tabLst>
                    <a:tab pos="855663" algn="l"/>
                  </a:tabLst>
                </a:pPr>
                <a:r>
                  <a:rPr lang="en-US" sz="4400" b="1">
                    <a:solidFill>
                      <a:srgbClr val="000000"/>
                    </a:solidFill>
                    <a:latin typeface="Tahoma" panose="020B0604030504040204" pitchFamily="34" charset="0"/>
                  </a:rPr>
                  <a:t>	 Do đó miền nghiệm của bất phương trình đã cho là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chứa điểm </a:t>
                </a:r>
                <a14:m>
                  <m:oMath xmlns:m="http://schemas.openxmlformats.org/officeDocument/2006/math">
                    <m:r>
                      <a:rPr lang="en-US" sz="4400" b="1" i="1">
                        <a:solidFill>
                          <a:srgbClr val="000000"/>
                        </a:solidFill>
                        <a:latin typeface="Cambria Math" panose="02040503050406030204" pitchFamily="18" charset="0"/>
                      </a:rPr>
                      <m:t>𝑶</m:t>
                    </m:r>
                  </m:oMath>
                </a14:m>
                <a:r>
                  <a:rPr lang="en-US" sz="4400" b="1">
                    <a:solidFill>
                      <a:srgbClr val="000000"/>
                    </a:solidFill>
                    <a:latin typeface="Tahoma" panose="020B0604030504040204" pitchFamily="34" charset="0"/>
                  </a:rPr>
                  <a:t>, không kể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(miền không bị gạch).</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r="-1429" b="-740"/>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54407" cy="1839893"/>
            <a:chOff x="648075" y="1703320"/>
            <a:chExt cx="23354407" cy="18398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104182" y="2065234"/>
                  <a:ext cx="22898300"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a:solidFill>
                        <a:srgbClr val="000000"/>
                      </a:solidFill>
                      <a:latin typeface="Tahoma" panose="020B0604030504040204" pitchFamily="34" charset="0"/>
                    </a:rPr>
                    <a:t>Biểu diễn miền nghiệm của bất phương trình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𝟐𝟎𝟎</m:t>
                      </m:r>
                    </m:oMath>
                  </a14:m>
                  <a:r>
                    <a:rPr lang="en-US" sz="4400" b="1">
                      <a:solidFill>
                        <a:srgbClr val="000000"/>
                      </a:solidFill>
                      <a:latin typeface="Tahoma" panose="020B0604030504040204" pitchFamily="34" charset="0"/>
                    </a:rPr>
                    <a:t> trên mặt phẳng tọa độ.</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104182" y="2065234"/>
                  <a:ext cx="22898300" cy="1364241"/>
                </a:xfrm>
                <a:prstGeom prst="rect">
                  <a:avLst/>
                </a:prstGeom>
                <a:blipFill>
                  <a:blip r:embed="rId5"/>
                  <a:stretch>
                    <a:fillRect l="-1065" r="-1012" b="-1026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066925" cy="737549"/>
              <a:chOff x="0" y="92326"/>
              <a:chExt cx="2507942"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880930" cy="190375"/>
              </a:xfrm>
              <a:prstGeom prst="rect">
                <a:avLst/>
              </a:prstGeom>
              <a:noFill/>
            </p:spPr>
            <p:txBody>
              <a:bodyPr wrap="square" tIns="0" bIns="0" rtlCol="0" anchor="ctr" anchorCtr="0">
                <a:noAutofit/>
              </a:bodyPr>
              <a:lstStyle/>
              <a:p>
                <a:r>
                  <a:rPr lang="en-US" sz="4400" b="1" kern="1200">
                    <a:solidFill>
                      <a:srgbClr val="0000CC"/>
                    </a:solidFill>
                    <a:effectLst/>
                    <a:latin typeface="Tahoma" panose="020B0604030504040204" pitchFamily="34" charset="0"/>
                    <a:ea typeface="Cascadia Mono"/>
                    <a:cs typeface="Times New Roman" panose="02020603050405020304" pitchFamily="18" charset="0"/>
                  </a:rPr>
                  <a:t>Luyện tập 2.</a:t>
                </a:r>
                <a:endParaRPr lang="vi-VN" sz="4400" b="1">
                  <a:solidFill>
                    <a:srgbClr val="0000CC"/>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34" name="Picture 33" descr="Chart&#10;&#10;Description automatically generated">
            <a:extLst>
              <a:ext uri="{FF2B5EF4-FFF2-40B4-BE49-F238E27FC236}">
                <a16:creationId xmlns:a16="http://schemas.microsoft.com/office/drawing/2014/main" id="{EF813141-4379-40EC-A9DF-143110BA1F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97744" y="5552016"/>
            <a:ext cx="7740459" cy="6125411"/>
          </a:xfrm>
          <a:prstGeom prst="rect">
            <a:avLst/>
          </a:prstGeom>
        </p:spPr>
      </p:pic>
    </p:spTree>
    <p:extLst>
      <p:ext uri="{BB962C8B-B14F-4D97-AF65-F5344CB8AC3E}">
        <p14:creationId xmlns:p14="http://schemas.microsoft.com/office/powerpoint/2010/main" val="371107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47357" y="3238253"/>
            <a:ext cx="23349588" cy="10020547"/>
            <a:chOff x="49928" y="7871126"/>
            <a:chExt cx="23914536" cy="6985682"/>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647263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9" y="7871126"/>
              <a:ext cx="3946649" cy="863283"/>
              <a:chOff x="411879" y="8137826"/>
              <a:chExt cx="3946649" cy="86328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592124" y="7020192"/>
                <a:ext cx="536404"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53640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9" y="8137826"/>
                <a:ext cx="846868" cy="86328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1"/>
            <a:ext cx="24044108" cy="1534932"/>
            <a:chOff x="648075" y="1703322"/>
            <a:chExt cx="24044108" cy="279962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2"/>
              <a:ext cx="23321363" cy="279962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914860" y="3020629"/>
              <a:ext cx="22777323" cy="134243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EB6CB23-B557-4655-AFD5-13A74CAA0F1D}"/>
                  </a:ext>
                </a:extLst>
              </p:cNvPr>
              <p:cNvSpPr txBox="1"/>
              <p:nvPr/>
            </p:nvSpPr>
            <p:spPr>
              <a:xfrm>
                <a:off x="1104182" y="4252686"/>
                <a:ext cx="22420023"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số lượng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bán được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ℕ</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lượng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bán được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ℕ</m:t>
                        </m:r>
                      </m:e>
                    </m:d>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0EB6CB23-B557-4655-AFD5-13A74CAA0F1D}"/>
                  </a:ext>
                </a:extLst>
              </p:cNvPr>
              <p:cNvSpPr txBox="1">
                <a:spLocks noRot="1" noChangeAspect="1" noMove="1" noResize="1" noEditPoints="1" noAdjustHandles="1" noChangeArrowheads="1" noChangeShapeType="1" noTextEdit="1"/>
              </p:cNvSpPr>
              <p:nvPr/>
            </p:nvSpPr>
            <p:spPr>
              <a:xfrm>
                <a:off x="1104182" y="4252686"/>
                <a:ext cx="22420023" cy="1446550"/>
              </a:xfrm>
              <a:prstGeom prst="rect">
                <a:avLst/>
              </a:prstGeom>
              <a:blipFill>
                <a:blip r:embed="rId4"/>
                <a:stretch>
                  <a:fillRect l="-1088" t="-9283"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82F2716-6209-4BCC-A2DA-B02E213F4461}"/>
                  </a:ext>
                </a:extLst>
              </p:cNvPr>
              <p:cNvSpPr txBox="1"/>
              <p:nvPr/>
            </p:nvSpPr>
            <p:spPr>
              <a:xfrm>
                <a:off x="4648200" y="4901824"/>
                <a:ext cx="16596359"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số tiền bán vé thu được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E82F2716-6209-4BCC-A2DA-B02E213F4461}"/>
                  </a:ext>
                </a:extLst>
              </p:cNvPr>
              <p:cNvSpPr txBox="1">
                <a:spLocks noRot="1" noChangeAspect="1" noMove="1" noResize="1" noEditPoints="1" noAdjustHandles="1" noChangeArrowheads="1" noChangeShapeType="1" noTextEdit="1"/>
              </p:cNvSpPr>
              <p:nvPr/>
            </p:nvSpPr>
            <p:spPr>
              <a:xfrm>
                <a:off x="4648200" y="4901824"/>
                <a:ext cx="16596359" cy="769441"/>
              </a:xfrm>
              <a:prstGeom prst="rect">
                <a:avLst/>
              </a:prstGeom>
              <a:blipFill>
                <a:blip r:embed="rId5"/>
                <a:stretch>
                  <a:fillRect l="-1506" t="-16667"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7AF55B56-3309-4670-9ED0-3C968E173FD9}"/>
                  </a:ext>
                </a:extLst>
              </p:cNvPr>
              <p:cNvSpPr txBox="1"/>
              <p:nvPr/>
            </p:nvSpPr>
            <p:spPr>
              <a:xfrm>
                <a:off x="1066800" y="5769255"/>
                <a:ext cx="22800545"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Người ta sẽ phải bù lỗ trong trường hợp số tiền bán vé nhỏ hơn </a:t>
                </a:r>
                <a14:m>
                  <m:oMath xmlns:m="http://schemas.openxmlformats.org/officeDocument/2006/math">
                    <m:r>
                      <a:rPr lang="en-US" sz="4400" b="1" i="0" smtClean="0">
                        <a:solidFill>
                          <a:prstClr val="black"/>
                        </a:solidFill>
                        <a:latin typeface="Cambria Math" panose="02040503050406030204" pitchFamily="18" charset="0"/>
                      </a:rPr>
                      <m:t>𝟐</m:t>
                    </m:r>
                    <m:r>
                      <a:rPr lang="en-US" sz="4400" b="1" i="1">
                        <a:solidFill>
                          <a:prstClr val="black"/>
                        </a:solidFill>
                        <a:latin typeface="Cambria Math" panose="02040503050406030204" pitchFamily="18" charset="0"/>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 tức là: </a:t>
                </a:r>
                <a14:m>
                  <m:oMath xmlns:m="http://schemas.openxmlformats.org/officeDocument/2006/math">
                    <m:r>
                      <a:rPr kumimoji="0" lang="vi-VN"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5" name="TextBox 34">
                <a:extLst>
                  <a:ext uri="{FF2B5EF4-FFF2-40B4-BE49-F238E27FC236}">
                    <a16:creationId xmlns:a16="http://schemas.microsoft.com/office/drawing/2014/main" id="{7AF55B56-3309-4670-9ED0-3C968E173FD9}"/>
                  </a:ext>
                </a:extLst>
              </p:cNvPr>
              <p:cNvSpPr txBox="1">
                <a:spLocks noRot="1" noChangeAspect="1" noMove="1" noResize="1" noEditPoints="1" noAdjustHandles="1" noChangeArrowheads="1" noChangeShapeType="1" noTextEdit="1"/>
              </p:cNvSpPr>
              <p:nvPr/>
            </p:nvSpPr>
            <p:spPr>
              <a:xfrm>
                <a:off x="1066800" y="5769255"/>
                <a:ext cx="22800545" cy="1446550"/>
              </a:xfrm>
              <a:prstGeom prst="rect">
                <a:avLst/>
              </a:prstGeom>
              <a:blipFill>
                <a:blip r:embed="rId6"/>
                <a:stretch>
                  <a:fillRect l="-1070" t="-8824" b="-18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55E0D14-C329-48B1-B40D-7FB6CA6C9772}"/>
                  </a:ext>
                </a:extLst>
              </p:cNvPr>
              <p:cNvSpPr txBox="1"/>
              <p:nvPr/>
            </p:nvSpPr>
            <p:spPr>
              <a:xfrm>
                <a:off x="1061506" y="7395297"/>
                <a:ext cx="21806518"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Như vậy, việc giải quyết bài toán mở đầu dẫn đến việc đi tìm miền nghiệm của bất phương trình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7" name="TextBox 36">
                <a:extLst>
                  <a:ext uri="{FF2B5EF4-FFF2-40B4-BE49-F238E27FC236}">
                    <a16:creationId xmlns:a16="http://schemas.microsoft.com/office/drawing/2014/main" id="{A55E0D14-C329-48B1-B40D-7FB6CA6C9772}"/>
                  </a:ext>
                </a:extLst>
              </p:cNvPr>
              <p:cNvSpPr txBox="1">
                <a:spLocks noRot="1" noChangeAspect="1" noMove="1" noResize="1" noEditPoints="1" noAdjustHandles="1" noChangeArrowheads="1" noChangeShapeType="1" noTextEdit="1"/>
              </p:cNvSpPr>
              <p:nvPr/>
            </p:nvSpPr>
            <p:spPr>
              <a:xfrm>
                <a:off x="1061506" y="7395297"/>
                <a:ext cx="21806518" cy="1446550"/>
              </a:xfrm>
              <a:prstGeom prst="rect">
                <a:avLst/>
              </a:prstGeom>
              <a:blipFill>
                <a:blip r:embed="rId7"/>
                <a:stretch>
                  <a:fillRect l="-1118" t="-8439" b="-18987"/>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E5C1C129-3056-47D5-8A56-4E764103ADCB}"/>
              </a:ext>
            </a:extLst>
          </p:cNvPr>
          <p:cNvSpPr txBox="1"/>
          <p:nvPr/>
        </p:nvSpPr>
        <p:spPr>
          <a:xfrm>
            <a:off x="1250358" y="9048434"/>
            <a:ext cx="2227384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này được xác định như sau:</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3CAD55C-FC1B-4F43-9BBD-7E34F411A814}"/>
                  </a:ext>
                </a:extLst>
              </p:cNvPr>
              <p:cNvSpPr txBox="1"/>
              <p:nvPr/>
            </p:nvSpPr>
            <p:spPr>
              <a:xfrm>
                <a:off x="1348979" y="10292201"/>
                <a:ext cx="1243584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9" name="TextBox 38">
                <a:extLst>
                  <a:ext uri="{FF2B5EF4-FFF2-40B4-BE49-F238E27FC236}">
                    <a16:creationId xmlns:a16="http://schemas.microsoft.com/office/drawing/2014/main" id="{B3CAD55C-FC1B-4F43-9BBD-7E34F411A814}"/>
                  </a:ext>
                </a:extLst>
              </p:cNvPr>
              <p:cNvSpPr txBox="1">
                <a:spLocks noRot="1" noChangeAspect="1" noMove="1" noResize="1" noEditPoints="1" noAdjustHandles="1" noChangeArrowheads="1" noChangeShapeType="1" noTextEdit="1"/>
              </p:cNvSpPr>
              <p:nvPr/>
            </p:nvSpPr>
            <p:spPr>
              <a:xfrm>
                <a:off x="1348979" y="10292201"/>
                <a:ext cx="12435840" cy="769441"/>
              </a:xfrm>
              <a:prstGeom prst="rect">
                <a:avLst/>
              </a:prstGeom>
              <a:blipFill>
                <a:blip r:embed="rId8"/>
                <a:stretch>
                  <a:fillRect l="-1961"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8DD105D-8419-4EE4-8229-7D8B839E1B18}"/>
                  </a:ext>
                </a:extLst>
              </p:cNvPr>
              <p:cNvSpPr txBox="1"/>
              <p:nvPr/>
            </p:nvSpPr>
            <p:spPr>
              <a:xfrm>
                <a:off x="1260365" y="11348588"/>
                <a:ext cx="17953719"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0" name="TextBox 39">
                <a:extLst>
                  <a:ext uri="{FF2B5EF4-FFF2-40B4-BE49-F238E27FC236}">
                    <a16:creationId xmlns:a16="http://schemas.microsoft.com/office/drawing/2014/main" id="{38DD105D-8419-4EE4-8229-7D8B839E1B18}"/>
                  </a:ext>
                </a:extLst>
              </p:cNvPr>
              <p:cNvSpPr txBox="1">
                <a:spLocks noRot="1" noChangeAspect="1" noMove="1" noResize="1" noEditPoints="1" noAdjustHandles="1" noChangeArrowheads="1" noChangeShapeType="1" noTextEdit="1"/>
              </p:cNvSpPr>
              <p:nvPr/>
            </p:nvSpPr>
            <p:spPr>
              <a:xfrm>
                <a:off x="1260365" y="11348588"/>
                <a:ext cx="17953719" cy="769441"/>
              </a:xfrm>
              <a:prstGeom prst="rect">
                <a:avLst/>
              </a:prstGeom>
              <a:blipFill>
                <a:blip r:embed="rId9"/>
                <a:stretch>
                  <a:fillRect l="-1392" t="-17460" b="-36508"/>
                </a:stretch>
              </a:blipFill>
            </p:spPr>
            <p:txBody>
              <a:bodyPr/>
              <a:lstStyle/>
              <a:p>
                <a:r>
                  <a:rPr lang="vi-VN">
                    <a:noFill/>
                  </a:rPr>
                  <a:t> </a:t>
                </a:r>
              </a:p>
            </p:txBody>
          </p:sp>
        </mc:Fallback>
      </mc:AlternateContent>
    </p:spTree>
    <p:extLst>
      <p:ext uri="{BB962C8B-B14F-4D97-AF65-F5344CB8AC3E}">
        <p14:creationId xmlns:p14="http://schemas.microsoft.com/office/powerpoint/2010/main" val="3241617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P spid="35" grpId="0"/>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00218" y="3734968"/>
            <a:ext cx="23349588" cy="9591989"/>
            <a:chOff x="49928" y="7662193"/>
            <a:chExt cx="23914536" cy="6686919"/>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662193"/>
              <a:ext cx="23914536" cy="668691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53640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4044108" cy="1963379"/>
            <a:chOff x="648075" y="1703320"/>
            <a:chExt cx="24044108"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914860" y="3020629"/>
              <a:ext cx="22777323" cy="134243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41" name="Picture 40">
            <a:extLst>
              <a:ext uri="{FF2B5EF4-FFF2-40B4-BE49-F238E27FC236}">
                <a16:creationId xmlns:a16="http://schemas.microsoft.com/office/drawing/2014/main" id="{5C620AFC-62CF-44C4-BC66-710472176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423" y="5975017"/>
            <a:ext cx="10822415" cy="7183609"/>
          </a:xfrm>
          <a:prstGeom prst="rect">
            <a:avLst/>
          </a:prstGeom>
        </p:spPr>
      </p:pic>
      <p:pic>
        <p:nvPicPr>
          <p:cNvPr id="26" name="Picture 25">
            <a:extLst>
              <a:ext uri="{FF2B5EF4-FFF2-40B4-BE49-F238E27FC236}">
                <a16:creationId xmlns:a16="http://schemas.microsoft.com/office/drawing/2014/main" id="{D7B5A52D-3332-4CA9-9350-4AED0FE4E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84323" y="10001118"/>
            <a:ext cx="3885630" cy="3167992"/>
          </a:xfrm>
          <a:prstGeom prst="rect">
            <a:avLst/>
          </a:prstGeom>
        </p:spPr>
      </p:pic>
      <p:sp>
        <p:nvSpPr>
          <p:cNvPr id="29" name="Speech Bubble: Rectangle 28">
            <a:extLst>
              <a:ext uri="{FF2B5EF4-FFF2-40B4-BE49-F238E27FC236}">
                <a16:creationId xmlns:a16="http://schemas.microsoft.com/office/drawing/2014/main" id="{FCED63E7-F892-4D66-B7A7-1BAF982288D4}"/>
              </a:ext>
            </a:extLst>
          </p:cNvPr>
          <p:cNvSpPr/>
          <p:nvPr/>
        </p:nvSpPr>
        <p:spPr>
          <a:xfrm>
            <a:off x="12192001" y="6548464"/>
            <a:ext cx="5934988" cy="4603791"/>
          </a:xfrm>
          <a:prstGeom prst="wedgeRectCallout">
            <a:avLst>
              <a:gd name="adj1" fmla="val 88279"/>
              <a:gd name="adj2" fmla="val 41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Miền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tam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giác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gồm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bên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trên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cạnh</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tam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giác</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016B54CB-EF04-4FD7-9248-0126FFB00BDA}"/>
                  </a:ext>
                </a:extLst>
              </p:cNvPr>
              <p:cNvSpPr txBox="1"/>
              <p:nvPr/>
            </p:nvSpPr>
            <p:spPr>
              <a:xfrm>
                <a:off x="5004474" y="4025572"/>
                <a:ext cx="17814766"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chứa gốc toạ độ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(H.2.4).</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4" name="TextBox 33">
                <a:extLst>
                  <a:ext uri="{FF2B5EF4-FFF2-40B4-BE49-F238E27FC236}">
                    <a16:creationId xmlns:a16="http://schemas.microsoft.com/office/drawing/2014/main" id="{016B54CB-EF04-4FD7-9248-0126FFB00BDA}"/>
                  </a:ext>
                </a:extLst>
              </p:cNvPr>
              <p:cNvSpPr txBox="1">
                <a:spLocks noRot="1" noChangeAspect="1" noMove="1" noResize="1" noEditPoints="1" noAdjustHandles="1" noChangeArrowheads="1" noChangeShapeType="1" noTextEdit="1"/>
              </p:cNvSpPr>
              <p:nvPr/>
            </p:nvSpPr>
            <p:spPr>
              <a:xfrm>
                <a:off x="5004474" y="4025572"/>
                <a:ext cx="17814766" cy="1446550"/>
              </a:xfrm>
              <a:prstGeom prst="rect">
                <a:avLst/>
              </a:prstGeom>
              <a:blipFill>
                <a:blip r:embed="rId6"/>
                <a:stretch>
                  <a:fillRect l="-1403" t="-8403" b="-18487"/>
                </a:stretch>
              </a:blipFill>
            </p:spPr>
            <p:txBody>
              <a:bodyPr/>
              <a:lstStyle/>
              <a:p>
                <a:r>
                  <a:rPr lang="en-US">
                    <a:noFill/>
                  </a:rPr>
                  <a:t> </a:t>
                </a:r>
              </a:p>
            </p:txBody>
          </p:sp>
        </mc:Fallback>
      </mc:AlternateContent>
    </p:spTree>
    <p:extLst>
      <p:ext uri="{BB962C8B-B14F-4D97-AF65-F5344CB8AC3E}">
        <p14:creationId xmlns:p14="http://schemas.microsoft.com/office/powerpoint/2010/main" val="1615033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00218" y="4034670"/>
            <a:ext cx="23349588" cy="9292287"/>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53640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4044108" cy="2223555"/>
            <a:chOff x="648075" y="1703320"/>
            <a:chExt cx="24044108"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914860" y="3020629"/>
              <a:ext cx="22777323" cy="134243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927818"/>
              <a:chOff x="0" y="92326"/>
              <a:chExt cx="1979915" cy="248655"/>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24865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41" name="Picture 40">
            <a:extLst>
              <a:ext uri="{FF2B5EF4-FFF2-40B4-BE49-F238E27FC236}">
                <a16:creationId xmlns:a16="http://schemas.microsoft.com/office/drawing/2014/main" id="{5C620AFC-62CF-44C4-BC66-710472176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5068" y="5195667"/>
            <a:ext cx="11609771" cy="7706233"/>
          </a:xfrm>
          <a:prstGeom prst="rect">
            <a:avLst/>
          </a:prstGeom>
        </p:spPr>
      </p:pic>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CBCDBED5-F145-4323-B614-D113E1CAD31C}"/>
                  </a:ext>
                </a:extLst>
              </p:cNvPr>
              <p:cNvSpPr txBox="1"/>
              <p:nvPr/>
            </p:nvSpPr>
            <p:spPr>
              <a:xfrm>
                <a:off x="809641" y="5809530"/>
                <a:ext cx="11001359" cy="4832092"/>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nếu bán được số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số vé loại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trong miền tam giác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cạnh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rạp chiếu phim sẽ phải bù lỗ.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Nếu điểm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trên đoạn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rạp chiếu phim hòa vốn.</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2" name="TextBox 41">
                <a:extLst>
                  <a:ext uri="{FF2B5EF4-FFF2-40B4-BE49-F238E27FC236}">
                    <a16:creationId xmlns:a16="http://schemas.microsoft.com/office/drawing/2014/main" id="{CBCDBED5-F145-4323-B614-D113E1CAD31C}"/>
                  </a:ext>
                </a:extLst>
              </p:cNvPr>
              <p:cNvSpPr txBox="1">
                <a:spLocks noRot="1" noChangeAspect="1" noMove="1" noResize="1" noEditPoints="1" noAdjustHandles="1" noChangeArrowheads="1" noChangeShapeType="1" noTextEdit="1"/>
              </p:cNvSpPr>
              <p:nvPr/>
            </p:nvSpPr>
            <p:spPr>
              <a:xfrm>
                <a:off x="809641" y="5809530"/>
                <a:ext cx="11001359" cy="4832092"/>
              </a:xfrm>
              <a:prstGeom prst="rect">
                <a:avLst/>
              </a:prstGeom>
              <a:blipFill>
                <a:blip r:embed="rId5"/>
                <a:stretch>
                  <a:fillRect l="-2271" t="-2648" r="-2050" b="-4918"/>
                </a:stretch>
              </a:blipFill>
            </p:spPr>
            <p:txBody>
              <a:bodyPr/>
              <a:lstStyle/>
              <a:p>
                <a:r>
                  <a:rPr lang="en-US">
                    <a:noFill/>
                  </a:rPr>
                  <a:t> </a:t>
                </a:r>
              </a:p>
            </p:txBody>
          </p:sp>
        </mc:Fallback>
      </mc:AlternateContent>
    </p:spTree>
    <p:extLst>
      <p:ext uri="{BB962C8B-B14F-4D97-AF65-F5344CB8AC3E}">
        <p14:creationId xmlns:p14="http://schemas.microsoft.com/office/powerpoint/2010/main" val="315274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914400" y="1981200"/>
            <a:ext cx="21945600" cy="1371603"/>
          </a:xfrm>
        </p:spPr>
        <p:txBody>
          <a:bodyPr anchor="ctr" anchorCtr="0"/>
          <a:lstStyle/>
          <a:p>
            <a:pPr>
              <a:lnSpc>
                <a:spcPct val="120000"/>
              </a:lnSpc>
            </a:pPr>
            <a:r>
              <a:rPr lang="vi-VN" sz="4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Nhận xét</a:t>
            </a:r>
            <a:endPar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191491" y="3543309"/>
                <a:ext cx="21945600" cy="4800596"/>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nchor="ctr"/>
              <a:lstStyle/>
              <a:p>
                <a:pPr>
                  <a:lnSpc>
                    <a:spcPct val="10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bán được </a:t>
                </a:r>
                <a14:m>
                  <m:oMath xmlns:m="http://schemas.openxmlformats.org/officeDocument/2006/math">
                    <m:r>
                      <a:rPr lang="en-US" sz="4400" b="1" i="1" smtClean="0">
                        <a:solidFill>
                          <a:srgbClr val="FF0000"/>
                        </a:solidFill>
                        <a:latin typeface="Cambria Math" panose="02040503050406030204" pitchFamily="18" charset="0"/>
                      </a:rPr>
                      <m:t>𝟏𝟓𝟎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FF0000"/>
                        </a:solidFill>
                        <a:latin typeface="Cambria Math" panose="02040503050406030204" pitchFamily="18" charset="0"/>
                      </a:rPr>
                      <m:t>𝟏𝟓𝟎</m:t>
                    </m:r>
                  </m:oMath>
                </a14:m>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lãi</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bán được  </a:t>
                </a:r>
                <a14:m>
                  <m:oMath xmlns:m="http://schemas.openxmlformats.org/officeDocument/2006/math">
                    <m:r>
                      <a:rPr lang="en-US" sz="4400" b="1" i="1" smtClean="0">
                        <a:solidFill>
                          <a:srgbClr val="0000CC"/>
                        </a:solidFill>
                        <a:latin typeface="Cambria Math" panose="02040503050406030204" pitchFamily="18" charset="0"/>
                      </a:rPr>
                      <m:t>𝟐𝟎𝟎</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0000CC"/>
                        </a:solidFill>
                        <a:latin typeface="Cambria Math" panose="02040503050406030204" pitchFamily="18" charset="0"/>
                      </a:rPr>
                      <m:t>𝟏</m:t>
                    </m:r>
                    <m:r>
                      <a:rPr lang="en-US" sz="4400" b="1" i="1">
                        <a:solidFill>
                          <a:srgbClr val="0000CC"/>
                        </a:solidFill>
                        <a:latin typeface="Cambria Math" panose="02040503050406030204" pitchFamily="18" charset="0"/>
                      </a:rPr>
                      <m:t>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0000CC"/>
                    </a:solidFill>
                    <a:latin typeface="Tahoma" panose="020B0604030504040204" pitchFamily="34" charset="0"/>
                    <a:ea typeface="Tahoma" panose="020B0604030504040204" pitchFamily="34" charset="0"/>
                    <a:cs typeface="Tahoma" panose="020B0604030504040204" pitchFamily="34" charset="0"/>
                  </a:rPr>
                  <a:t>hoà vốn</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lvl="0">
                  <a:lnSpc>
                    <a:spcPct val="10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bán được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00B050"/>
                        </a:solidFill>
                        <a:latin typeface="Cambria Math" panose="02040503050406030204" pitchFamily="18" charset="0"/>
                      </a:rPr>
                      <m:t>𝟏</m:t>
                    </m:r>
                    <m:r>
                      <a:rPr lang="en-US" sz="4400" b="1" i="1">
                        <a:solidFill>
                          <a:srgbClr val="00B050"/>
                        </a:solidFill>
                        <a:latin typeface="Cambria Math" panose="02040503050406030204" pitchFamily="18" charset="0"/>
                      </a:rPr>
                      <m:t>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00B050"/>
                        </a:solidFill>
                        <a:latin typeface="Cambria Math" panose="02040503050406030204" pitchFamily="18" charset="0"/>
                      </a:rPr>
                      <m:t>𝟏</m:t>
                    </m:r>
                    <m:r>
                      <a:rPr lang="en-US" sz="4400" b="1" i="1">
                        <a:solidFill>
                          <a:srgbClr val="00B050"/>
                        </a:solidFill>
                        <a:latin typeface="Cambria Math" panose="02040503050406030204" pitchFamily="18" charset="0"/>
                      </a:rPr>
                      <m:t>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00B050"/>
                    </a:solidFill>
                    <a:latin typeface="Tahoma" panose="020B0604030504040204" pitchFamily="34" charset="0"/>
                    <a:ea typeface="Tahoma" panose="020B0604030504040204" pitchFamily="34" charset="0"/>
                    <a:cs typeface="Tahoma" panose="020B0604030504040204" pitchFamily="34" charset="0"/>
                  </a:rPr>
                  <a:t>phải bù lỗ</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412750" indent="0">
                  <a:lnSpc>
                    <a:spcPct val="150000"/>
                  </a:lnSpc>
                  <a:spcBef>
                    <a:spcPts val="0"/>
                  </a:spcBef>
                  <a:buNone/>
                  <a:tabLst>
                    <a:tab pos="855663" algn="l"/>
                  </a:tabLst>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191491" y="3543309"/>
                <a:ext cx="21945600" cy="4800596"/>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en-US">
                    <a:noFill/>
                  </a:rPr>
                  <a:t> </a:t>
                </a:r>
              </a:p>
            </p:txBody>
          </p:sp>
        </mc:Fallback>
      </mc:AlternateContent>
    </p:spTree>
    <p:extLst>
      <p:ext uri="{BB962C8B-B14F-4D97-AF65-F5344CB8AC3E}">
        <p14:creationId xmlns:p14="http://schemas.microsoft.com/office/powerpoint/2010/main" val="3800482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648075" y="6963302"/>
                <a:ext cx="22434798" cy="1234786"/>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tab pos="855663" algn="l"/>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phút gọi nội mạng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phút gọi ngoại mạng </a:t>
                </a:r>
                <a14:m>
                  <m:oMath xmlns:m="http://schemas.openxmlformats.org/officeDocument/2006/math">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tab pos="855663" algn="l"/>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648075" y="6963302"/>
                <a:ext cx="22434798" cy="1234786"/>
              </a:xfrm>
              <a:prstGeom prst="rect">
                <a:avLst/>
              </a:prstGeom>
              <a:blipFill>
                <a:blip r:embed="rId4"/>
                <a:stretch>
                  <a:fillRect b="-1478"/>
                </a:stretch>
              </a:blipFill>
              <a:ln>
                <a:noFill/>
              </a:ln>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6492"/>
            <a:chOff x="648075" y="1703320"/>
            <a:chExt cx="23321363" cy="4056492"/>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523219"/>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nSpc>
                      <a:spcPct val="100000"/>
                    </a:lnSpc>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1"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523219"/>
                  <a:ext cx="22777323" cy="3236593"/>
                </a:xfrm>
                <a:prstGeom prst="rect">
                  <a:avLst/>
                </a:prstGeom>
                <a:blipFill>
                  <a:blip r:embed="rId5"/>
                  <a:stretch>
                    <a:fillRect l="-1070" t="-4143" r="-562"/>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A32B919-E723-4162-89AE-3D4C29460736}"/>
                  </a:ext>
                </a:extLst>
              </p:cNvPr>
              <p:cNvSpPr txBox="1"/>
              <p:nvPr/>
            </p:nvSpPr>
            <p:spPr>
              <a:xfrm>
                <a:off x="1474937" y="8120821"/>
                <a:ext cx="14989663"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số tiền cần phải trả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3A32B919-E723-4162-89AE-3D4C29460736}"/>
                  </a:ext>
                </a:extLst>
              </p:cNvPr>
              <p:cNvSpPr txBox="1">
                <a:spLocks noRot="1" noChangeAspect="1" noMove="1" noResize="1" noEditPoints="1" noAdjustHandles="1" noChangeArrowheads="1" noChangeShapeType="1" noTextEdit="1"/>
              </p:cNvSpPr>
              <p:nvPr/>
            </p:nvSpPr>
            <p:spPr>
              <a:xfrm>
                <a:off x="1474937" y="8120821"/>
                <a:ext cx="14989663" cy="769441"/>
              </a:xfrm>
              <a:prstGeom prst="rect">
                <a:avLst/>
              </a:prstGeom>
              <a:blipFill>
                <a:blip r:embed="rId6"/>
                <a:stretch>
                  <a:fillRect l="-1667" t="-16667"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DC85D4F4-09EF-4D3F-9DF4-9F63F46009C0}"/>
                  </a:ext>
                </a:extLst>
              </p:cNvPr>
              <p:cNvSpPr txBox="1"/>
              <p:nvPr/>
            </p:nvSpPr>
            <p:spPr>
              <a:xfrm>
                <a:off x="1474937" y="8867539"/>
                <a:ext cx="22189101" cy="769441"/>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Vì đề bài yêu cầu số tiền phải ít hơn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nên ta có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4" name="TextBox 33">
                <a:extLst>
                  <a:ext uri="{FF2B5EF4-FFF2-40B4-BE49-F238E27FC236}">
                    <a16:creationId xmlns:a16="http://schemas.microsoft.com/office/drawing/2014/main" id="{DC85D4F4-09EF-4D3F-9DF4-9F63F46009C0}"/>
                  </a:ext>
                </a:extLst>
              </p:cNvPr>
              <p:cNvSpPr txBox="1">
                <a:spLocks noRot="1" noChangeAspect="1" noMove="1" noResize="1" noEditPoints="1" noAdjustHandles="1" noChangeArrowheads="1" noChangeShapeType="1" noTextEdit="1"/>
              </p:cNvSpPr>
              <p:nvPr/>
            </p:nvSpPr>
            <p:spPr>
              <a:xfrm>
                <a:off x="1474937" y="8867539"/>
                <a:ext cx="22189101" cy="769441"/>
              </a:xfrm>
              <a:prstGeom prst="rect">
                <a:avLst/>
              </a:prstGeom>
              <a:blipFill>
                <a:blip r:embed="rId7"/>
                <a:stretch>
                  <a:fillRect l="-1126" t="-17460" b="-36508"/>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53150087-3B27-4B89-A15E-7D2B14DC14A9}"/>
              </a:ext>
            </a:extLst>
          </p:cNvPr>
          <p:cNvSpPr txBox="1"/>
          <p:nvPr/>
        </p:nvSpPr>
        <p:spPr>
          <a:xfrm>
            <a:off x="1581757" y="9659539"/>
            <a:ext cx="1819376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này được xác định như sau:</a:t>
            </a:r>
          </a:p>
        </p:txBody>
      </p:sp>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FB8FB41A-AD33-4B8B-8FB5-50A6148C217E}"/>
                  </a:ext>
                </a:extLst>
              </p:cNvPr>
              <p:cNvSpPr txBox="1"/>
              <p:nvPr/>
            </p:nvSpPr>
            <p:spPr>
              <a:xfrm>
                <a:off x="1546824" y="11258002"/>
                <a:ext cx="1236726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14:m>
                  <m:oMath xmlns:m="http://schemas.openxmlformats.org/officeDocument/2006/math">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7" name="TextBox 36">
                <a:extLst>
                  <a:ext uri="{FF2B5EF4-FFF2-40B4-BE49-F238E27FC236}">
                    <a16:creationId xmlns:a16="http://schemas.microsoft.com/office/drawing/2014/main" id="{FB8FB41A-AD33-4B8B-8FB5-50A6148C217E}"/>
                  </a:ext>
                </a:extLst>
              </p:cNvPr>
              <p:cNvSpPr txBox="1">
                <a:spLocks noRot="1" noChangeAspect="1" noMove="1" noResize="1" noEditPoints="1" noAdjustHandles="1" noChangeArrowheads="1" noChangeShapeType="1" noTextEdit="1"/>
              </p:cNvSpPr>
              <p:nvPr/>
            </p:nvSpPr>
            <p:spPr>
              <a:xfrm>
                <a:off x="1546824" y="11258002"/>
                <a:ext cx="12367260" cy="769441"/>
              </a:xfrm>
              <a:prstGeom prst="rect">
                <a:avLst/>
              </a:prstGeom>
              <a:blipFill>
                <a:blip r:embed="rId8"/>
                <a:stretch>
                  <a:fillRect l="-2022"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BF36B40-268B-4C74-9903-7EAC02DE7C2F}"/>
                  </a:ext>
                </a:extLst>
              </p:cNvPr>
              <p:cNvSpPr txBox="1"/>
              <p:nvPr/>
            </p:nvSpPr>
            <p:spPr>
              <a:xfrm>
                <a:off x="1609763" y="12295355"/>
                <a:ext cx="17040081"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TextBox 37">
                <a:extLst>
                  <a:ext uri="{FF2B5EF4-FFF2-40B4-BE49-F238E27FC236}">
                    <a16:creationId xmlns:a16="http://schemas.microsoft.com/office/drawing/2014/main" id="{2BF36B40-268B-4C74-9903-7EAC02DE7C2F}"/>
                  </a:ext>
                </a:extLst>
              </p:cNvPr>
              <p:cNvSpPr txBox="1">
                <a:spLocks noRot="1" noChangeAspect="1" noMove="1" noResize="1" noEditPoints="1" noAdjustHandles="1" noChangeArrowheads="1" noChangeShapeType="1" noTextEdit="1"/>
              </p:cNvSpPr>
              <p:nvPr/>
            </p:nvSpPr>
            <p:spPr>
              <a:xfrm>
                <a:off x="1609763" y="12295355"/>
                <a:ext cx="17040081" cy="769441"/>
              </a:xfrm>
              <a:prstGeom prst="rect">
                <a:avLst/>
              </a:prstGeom>
              <a:blipFill>
                <a:blip r:embed="rId9"/>
                <a:stretch>
                  <a:fillRect l="-1431" t="-17460" b="-36508"/>
                </a:stretch>
              </a:blipFill>
            </p:spPr>
            <p:txBody>
              <a:bodyPr/>
              <a:lstStyle/>
              <a:p>
                <a:r>
                  <a:rPr lang="vi-VN">
                    <a:noFill/>
                  </a:rPr>
                  <a:t> </a:t>
                </a:r>
              </a:p>
            </p:txBody>
          </p:sp>
        </mc:Fallback>
      </mc:AlternateContent>
    </p:spTree>
    <p:extLst>
      <p:ext uri="{BB962C8B-B14F-4D97-AF65-F5344CB8AC3E}">
        <p14:creationId xmlns:p14="http://schemas.microsoft.com/office/powerpoint/2010/main" val="1512584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5" grpId="0"/>
      <p:bldP spid="3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814107"/>
            <a:ext cx="23349588" cy="7676682"/>
            <a:chOff x="49928" y="7638014"/>
            <a:chExt cx="23914536" cy="6711099"/>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638014"/>
              <a:ext cx="23914536" cy="671109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173238"/>
            <a:chOff x="648075" y="1703320"/>
            <a:chExt cx="23321363" cy="4173238"/>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639965"/>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1"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r>
                        <a:rPr lang="en-US" sz="4400" b="1" i="1" smtClean="0">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639965"/>
                  <a:ext cx="22777323" cy="3236593"/>
                </a:xfrm>
                <a:prstGeom prst="rect">
                  <a:avLst/>
                </a:prstGeom>
                <a:blipFill>
                  <a:blip r:embed="rId4"/>
                  <a:stretch>
                    <a:fillRect l="-1070" t="-6026" r="-508"/>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39" name="Picture 38" descr="Chart&#10;&#10;Description automatically generated">
            <a:extLst>
              <a:ext uri="{FF2B5EF4-FFF2-40B4-BE49-F238E27FC236}">
                <a16:creationId xmlns:a16="http://schemas.microsoft.com/office/drawing/2014/main" id="{7D2DB810-4753-4952-BDA6-8B52F61A6D0F}"/>
              </a:ext>
            </a:extLst>
          </p:cNvPr>
          <p:cNvPicPr>
            <a:picLocks noChangeAspect="1"/>
          </p:cNvPicPr>
          <p:nvPr/>
        </p:nvPicPr>
        <p:blipFill rotWithShape="1">
          <a:blip r:embed="rId5">
            <a:extLst>
              <a:ext uri="{28A0092B-C50C-407E-A947-70E740481C1C}">
                <a14:useLocalDpi xmlns:a14="http://schemas.microsoft.com/office/drawing/2010/main" val="0"/>
              </a:ext>
            </a:extLst>
          </a:blip>
          <a:srcRect l="1495" t="3620" r="2393"/>
          <a:stretch/>
        </p:blipFill>
        <p:spPr bwMode="auto">
          <a:xfrm>
            <a:off x="15144602" y="6209292"/>
            <a:ext cx="8490538" cy="703473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80782A9E-8E0C-4538-BF1E-0CB8EE01A225}"/>
                  </a:ext>
                </a:extLst>
              </p:cNvPr>
              <p:cNvSpPr txBox="1"/>
              <p:nvPr/>
            </p:nvSpPr>
            <p:spPr>
              <a:xfrm>
                <a:off x="958602" y="7552330"/>
                <a:ext cx="13922118" cy="5644622"/>
              </a:xfrm>
              <a:prstGeom prst="rect">
                <a:avLst/>
              </a:prstGeom>
              <a:noFill/>
            </p:spPr>
            <p:txBody>
              <a:bodyPr wrap="square">
                <a:spAutoFit/>
              </a:bodyPr>
              <a:lstStyle/>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a:t>
                </a:r>
                <a:b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r>
                      <a:rPr lang="en-US" sz="4400" b="1" i="1">
                        <a:solidFill>
                          <a:prstClr val="black"/>
                        </a:solidFill>
                        <a:latin typeface="Cambria Math" panose="02040503050406030204" pitchFamily="18" charset="0"/>
                      </a:rPr>
                      <m:t>𝒙</m:t>
                    </m:r>
                    <m:r>
                      <a:rPr lang="en-US" sz="4400" b="1">
                        <a:solidFill>
                          <a:prstClr val="black"/>
                        </a:solidFill>
                        <a:latin typeface="Cambria Math" panose="02040503050406030204" pitchFamily="18" charset="0"/>
                      </a:rPr>
                      <m:t>+</m:t>
                    </m:r>
                    <m:r>
                      <a:rPr lang="en-US" sz="4400" b="1">
                        <a:solidFill>
                          <a:prstClr val="black"/>
                        </a:solidFill>
                        <a:latin typeface="Cambria Math" panose="02040503050406030204" pitchFamily="18" charset="0"/>
                      </a:rPr>
                      <m:t>𝟐</m:t>
                    </m:r>
                    <m:r>
                      <a:rPr lang="en-US" sz="4400" b="1" i="1">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&lt;</m:t>
                    </m:r>
                    <m:r>
                      <a:rPr lang="en-US" sz="4400" b="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chứa gốc toạ độ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20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Mặt khác </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bài </a:t>
                </a:r>
                <a:r>
                  <a:rPr kumimoji="0" lang="en-US" sz="44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toán</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𝒙</m:t>
                    </m:r>
                    <m:r>
                      <a:rPr lang="en-US" sz="4400" b="1" i="1" smtClean="0">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𝟎</m:t>
                    </m:r>
                    <m:r>
                      <a:rPr lang="en-US" sz="4400" b="1" i="1">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nên</a:t>
                </a:r>
                <a:r>
                  <a:rPr kumimoji="0" lang="vi-VN"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miền nghiệm của bài toán</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miền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tam giác </a:t>
                </a:r>
                <a14:m>
                  <m:oMath xmlns:m="http://schemas.openxmlformats.org/officeDocument/2006/math">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0" name="TextBox 39">
                <a:extLst>
                  <a:ext uri="{FF2B5EF4-FFF2-40B4-BE49-F238E27FC236}">
                    <a16:creationId xmlns:a16="http://schemas.microsoft.com/office/drawing/2014/main" id="{80782A9E-8E0C-4538-BF1E-0CB8EE01A225}"/>
                  </a:ext>
                </a:extLst>
              </p:cNvPr>
              <p:cNvSpPr txBox="1">
                <a:spLocks noRot="1" noChangeAspect="1" noMove="1" noResize="1" noEditPoints="1" noAdjustHandles="1" noChangeArrowheads="1" noChangeShapeType="1" noTextEdit="1"/>
              </p:cNvSpPr>
              <p:nvPr/>
            </p:nvSpPr>
            <p:spPr>
              <a:xfrm>
                <a:off x="958602" y="7552330"/>
                <a:ext cx="13922118" cy="5644622"/>
              </a:xfrm>
              <a:prstGeom prst="rect">
                <a:avLst/>
              </a:prstGeom>
              <a:blipFill>
                <a:blip r:embed="rId6"/>
                <a:stretch>
                  <a:fillRect l="-1751" t="-1404" r="-2408"/>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5B286F0D-49C7-4CB7-BD5D-B95450492787}"/>
              </a:ext>
            </a:extLst>
          </p:cNvPr>
          <p:cNvPicPr>
            <a:picLocks noChangeAspect="1"/>
          </p:cNvPicPr>
          <p:nvPr/>
        </p:nvPicPr>
        <p:blipFill>
          <a:blip r:embed="rId7"/>
          <a:stretch>
            <a:fillRect/>
          </a:stretch>
        </p:blipFill>
        <p:spPr>
          <a:xfrm>
            <a:off x="15106275" y="6069242"/>
            <a:ext cx="8629650" cy="7524750"/>
          </a:xfrm>
          <a:prstGeom prst="rect">
            <a:avLst/>
          </a:prstGeom>
        </p:spPr>
      </p:pic>
    </p:spTree>
    <p:extLst>
      <p:ext uri="{BB962C8B-B14F-4D97-AF65-F5344CB8AC3E}">
        <p14:creationId xmlns:p14="http://schemas.microsoft.com/office/powerpoint/2010/main" val="323061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814107"/>
            <a:ext cx="23349588" cy="7676682"/>
            <a:chOff x="49928" y="7638014"/>
            <a:chExt cx="23914536" cy="6711099"/>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638014"/>
              <a:ext cx="23914536" cy="671109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173238"/>
            <a:chOff x="648075" y="1703320"/>
            <a:chExt cx="23321363" cy="4173238"/>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639965"/>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0"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639965"/>
                  <a:ext cx="22777323" cy="3236593"/>
                </a:xfrm>
                <a:prstGeom prst="rect">
                  <a:avLst/>
                </a:prstGeom>
                <a:blipFill>
                  <a:blip r:embed="rId4"/>
                  <a:stretch>
                    <a:fillRect l="-1070" t="-6026" r="-562"/>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80782A9E-8E0C-4538-BF1E-0CB8EE01A225}"/>
                  </a:ext>
                </a:extLst>
              </p:cNvPr>
              <p:cNvSpPr txBox="1"/>
              <p:nvPr/>
            </p:nvSpPr>
            <p:spPr>
              <a:xfrm>
                <a:off x="958602" y="7552330"/>
                <a:ext cx="13922118" cy="4880247"/>
              </a:xfrm>
              <a:prstGeom prst="rect">
                <a:avLst/>
              </a:prstGeom>
              <a:noFill/>
            </p:spPr>
            <p:txBody>
              <a:bodyPr wrap="square">
                <a:spAutoFit/>
              </a:bodyPr>
              <a:lstStyle/>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Khi đó,</a:t>
                </a:r>
              </a:p>
              <a:p>
                <a:pPr lvl="0">
                  <a:lnSpc>
                    <a:spcPct val="120000"/>
                  </a:lnSpc>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Đ</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𝒙</m:t>
                    </m:r>
                    <m:r>
                      <a:rPr lang="en-US" sz="4400" b="1" i="1" smtClean="0">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𝟎</m:t>
                    </m:r>
                    <m:r>
                      <a:rPr lang="en-US" sz="4400" b="1" i="1">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trong miền tam giác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cạnh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số tiền phải trả ít hơn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a:t>
                </a:r>
              </a:p>
              <a:p>
                <a:pPr lvl="0">
                  <a:lnSpc>
                    <a:spcPct val="120000"/>
                  </a:lnSpc>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nằm trên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số tiền phải trả là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p:sp>
            <p:nvSpPr>
              <p:cNvPr id="40" name="TextBox 39">
                <a:extLst>
                  <a:ext uri="{FF2B5EF4-FFF2-40B4-BE49-F238E27FC236}">
                    <a16:creationId xmlns:a16="http://schemas.microsoft.com/office/drawing/2014/main" id="{80782A9E-8E0C-4538-BF1E-0CB8EE01A225}"/>
                  </a:ext>
                </a:extLst>
              </p:cNvPr>
              <p:cNvSpPr txBox="1">
                <a:spLocks noRot="1" noChangeAspect="1" noMove="1" noResize="1" noEditPoints="1" noAdjustHandles="1" noChangeArrowheads="1" noChangeShapeType="1" noTextEdit="1"/>
              </p:cNvSpPr>
              <p:nvPr/>
            </p:nvSpPr>
            <p:spPr>
              <a:xfrm>
                <a:off x="958602" y="7552330"/>
                <a:ext cx="13922118" cy="4880247"/>
              </a:xfrm>
              <a:prstGeom prst="rect">
                <a:avLst/>
              </a:prstGeom>
              <a:blipFill>
                <a:blip r:embed="rId5"/>
                <a:stretch>
                  <a:fillRect l="-1751" t="-1625" r="-1532" b="-512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51137AE-E3A3-49FA-8D43-EDBAE05BCB1E}"/>
              </a:ext>
            </a:extLst>
          </p:cNvPr>
          <p:cNvPicPr>
            <a:picLocks noChangeAspect="1"/>
          </p:cNvPicPr>
          <p:nvPr/>
        </p:nvPicPr>
        <p:blipFill>
          <a:blip r:embed="rId6"/>
          <a:stretch>
            <a:fillRect/>
          </a:stretch>
        </p:blipFill>
        <p:spPr>
          <a:xfrm>
            <a:off x="15104543" y="5900208"/>
            <a:ext cx="8629650" cy="7524750"/>
          </a:xfrm>
          <a:prstGeom prst="rect">
            <a:avLst/>
          </a:prstGeom>
        </p:spPr>
      </p:pic>
    </p:spTree>
    <p:extLst>
      <p:ext uri="{BB962C8B-B14F-4D97-AF65-F5344CB8AC3E}">
        <p14:creationId xmlns:p14="http://schemas.microsoft.com/office/powerpoint/2010/main" val="1713553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latin typeface="Tahoma" panose="020B0604030504040204" pitchFamily="34" charset="0"/>
                <a:ea typeface="Tahoma" panose="020B0604030504040204" pitchFamily="34" charset="0"/>
                <a:cs typeface="Tahoma" panose="020B0604030504040204" pitchFamily="34" charset="0"/>
              </a:rPr>
              <a:t>3</a:t>
            </a: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a:ln>
                  <a:noFill/>
                </a:ln>
                <a:solidFill>
                  <a:srgbClr val="385623"/>
                </a:solidFill>
                <a:effectLst/>
                <a:uLnTx/>
                <a:uFillTx/>
                <a:latin typeface="Tahoma" panose="020B0604030504040204" pitchFamily="34" charset="0"/>
                <a:ea typeface="Tahoma" panose="020B0604030504040204" pitchFamily="34" charset="0"/>
                <a:cs typeface="Tahoma" panose="020B0604030504040204" pitchFamily="34" charset="0"/>
              </a:rPr>
              <a:t> BÀI TẬP</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0" lvl="0" indent="0">
              <a:lnSpc>
                <a:spcPct val="140000"/>
              </a:lnSpc>
              <a:spcBef>
                <a:spcPts val="0"/>
              </a:spcBef>
              <a:buNone/>
            </a:pPr>
            <a:endParaRPr lang="vi-VN"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768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4400" b="1">
                <a:solidFill>
                  <a:srgbClr val="FF0000"/>
                </a:solidFill>
                <a:effectLst/>
                <a:latin typeface="Tahoma" panose="020B0604030504040204" pitchFamily="34" charset="0"/>
                <a:ea typeface="Calibri" panose="020F0502020204030204" pitchFamily="34" charset="0"/>
              </a:rPr>
              <a:t>BẤT PHƯƠNG TRÌNH VÀ HỆ BẤT PHƯƠNG TRÌNH BẬC NHẤT HAI ẨN</a:t>
            </a:r>
            <a:endParaRPr lang="vi-VN" sz="4400" b="1">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id="{E16C2E9B-F09E-41BB-9E21-1E1A8C3998C8}"/>
              </a:ext>
            </a:extLst>
          </p:cNvPr>
          <p:cNvSpPr>
            <a:spLocks noGrp="1"/>
          </p:cNvSpPr>
          <p:nvPr>
            <p:ph type="body" sz="half" idx="2"/>
          </p:nvPr>
        </p:nvSpPr>
        <p:spPr>
          <a:xfrm>
            <a:off x="1566878" y="3429000"/>
            <a:ext cx="6960476" cy="8394474"/>
          </a:xfrm>
        </p:spPr>
        <p:txBody>
          <a:bodyPr/>
          <a:lstStyle/>
          <a:p>
            <a:pPr algn="ctr">
              <a:lnSpc>
                <a:spcPct val="200000"/>
              </a:lnSpc>
              <a:spcBef>
                <a:spcPts val="0"/>
              </a:spcBef>
              <a:spcAft>
                <a:spcPct val="0"/>
              </a:spcAft>
            </a:pPr>
            <a:r>
              <a:rPr lang="en-US"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THUẬT NGỮ</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a:p>
            <a:pPr lvl="0">
              <a:lnSpc>
                <a:spcPct val="200000"/>
              </a:lnSpc>
              <a:spcBef>
                <a:spcPts val="0"/>
              </a:spcBef>
              <a:spcAft>
                <a:spcPct val="0"/>
              </a:spcAft>
            </a:pPr>
            <a:r>
              <a:rPr lang="en-US"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 </a:t>
            </a:r>
            <a:r>
              <a:rPr lang="en-US" sz="4400" b="1">
                <a:solidFill>
                  <a:srgbClr val="000000"/>
                </a:solidFill>
                <a:effectLst/>
                <a:latin typeface="Tahoma" panose="020B0604030504040204" pitchFamily="34" charset="0"/>
                <a:ea typeface="Calibri" panose="020F0502020204030204" pitchFamily="34" charset="0"/>
              </a:rPr>
              <a:t>Bất phương trình bậc nhất hai ẩn. </a:t>
            </a:r>
            <a:endParaRPr lang="vi-VN" sz="4400" b="1">
              <a:solidFill>
                <a:srgbClr val="000000"/>
              </a:solidFill>
              <a:effectLst/>
              <a:latin typeface="Tahoma" panose="020B0604030504040204" pitchFamily="34" charset="0"/>
              <a:ea typeface="Calibri" panose="020F0502020204030204" pitchFamily="34" charset="0"/>
            </a:endParaRPr>
          </a:p>
          <a:p>
            <a:pPr>
              <a:lnSpc>
                <a:spcPct val="200000"/>
              </a:lnSpc>
              <a:spcBef>
                <a:spcPts val="0"/>
              </a:spcBef>
              <a:spcAft>
                <a:spcPct val="0"/>
              </a:spcAft>
            </a:pPr>
            <a:r>
              <a:rPr lang="en-US"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 </a:t>
            </a:r>
            <a:r>
              <a:rPr lang="en-US" sz="4400" b="1">
                <a:solidFill>
                  <a:srgbClr val="000000"/>
                </a:solidFill>
                <a:effectLst/>
                <a:latin typeface="Tahoma" panose="020B0604030504040204" pitchFamily="34" charset="0"/>
                <a:ea typeface="Calibri" panose="020F0502020204030204" pitchFamily="34" charset="0"/>
              </a:rPr>
              <a:t>Miền nghiệm của bất phương trình bậc nhất hai ẩn. </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4FD002E4-3814-492C-A705-69F9B00A7E36}"/>
              </a:ext>
            </a:extLst>
          </p:cNvPr>
          <p:cNvSpPr>
            <a:spLocks noGrp="1"/>
          </p:cNvSpPr>
          <p:nvPr>
            <p:ph idx="1"/>
          </p:nvPr>
        </p:nvSpPr>
        <p:spPr>
          <a:xfrm>
            <a:off x="8984553" y="3429000"/>
            <a:ext cx="13871576" cy="8254548"/>
          </a:xfrm>
        </p:spPr>
        <p:txBody>
          <a:bodyPr/>
          <a:lstStyle/>
          <a:p>
            <a:pPr marL="0" indent="0" algn="ctr">
              <a:lnSpc>
                <a:spcPct val="200000"/>
              </a:lnSpc>
              <a:spcBef>
                <a:spcPts val="0"/>
              </a:spcBef>
              <a:spcAft>
                <a:spcPct val="0"/>
              </a:spcAft>
              <a:buNone/>
            </a:pPr>
            <a:r>
              <a:rPr lang="en-US"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rPr>
              <a:t>KIẾN THỨC, KỸ NĂNG</a:t>
            </a:r>
            <a:endParaRPr lang="vi-VN"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nSpc>
                <a:spcPct val="200000"/>
              </a:lnSpc>
              <a:spcBef>
                <a:spcPts val="0"/>
              </a:spcBef>
              <a:spcAft>
                <a:spcPct val="0"/>
              </a:spcAft>
              <a:buFont typeface="Symbol" panose="05050102010706020507" pitchFamily="18" charset="2"/>
              <a:buChar char=""/>
            </a:pPr>
            <a:r>
              <a:rPr lang="en-US" sz="4400" b="1">
                <a:solidFill>
                  <a:srgbClr val="000000"/>
                </a:solidFill>
                <a:effectLst/>
                <a:latin typeface="Tahoma" panose="020B0604030504040204" pitchFamily="34" charset="0"/>
                <a:ea typeface="Calibri" panose="020F0502020204030204" pitchFamily="34" charset="0"/>
              </a:rPr>
              <a:t>Nhận biết bất phương trình bậc nhất hai ẩn.</a:t>
            </a:r>
            <a:endParaRPr lang="vi-VN" sz="4400" b="1">
              <a:solidFill>
                <a:srgbClr val="000000"/>
              </a:solidFill>
              <a:effectLst/>
              <a:latin typeface="Tahoma" panose="020B0604030504040204" pitchFamily="34" charset="0"/>
              <a:ea typeface="Calibri" panose="020F0502020204030204" pitchFamily="34" charset="0"/>
            </a:endParaRPr>
          </a:p>
          <a:p>
            <a:pPr marL="342900" lvl="0" indent="-342900">
              <a:lnSpc>
                <a:spcPct val="200000"/>
              </a:lnSpc>
              <a:spcBef>
                <a:spcPts val="0"/>
              </a:spcBef>
              <a:spcAft>
                <a:spcPct val="0"/>
              </a:spcAft>
              <a:buFont typeface="Symbol" panose="05050102010706020507" pitchFamily="18" charset="2"/>
              <a:buChar char=""/>
            </a:pPr>
            <a:r>
              <a:rPr lang="en-US" sz="4400" b="1">
                <a:solidFill>
                  <a:srgbClr val="000000"/>
                </a:solidFill>
                <a:effectLst/>
                <a:latin typeface="Tahoma" panose="020B0604030504040204" pitchFamily="34" charset="0"/>
                <a:ea typeface="Calibri" panose="020F0502020204030204" pitchFamily="34" charset="0"/>
              </a:rPr>
              <a:t>Biết biểu diễn miền nghiệm của bất phương trình bậc nhất hai ẩn trên mặt phẳng tọa độ.</a:t>
            </a:r>
            <a:endParaRPr lang="vi-VN" sz="4400" b="1">
              <a:solidFill>
                <a:srgbClr val="000000"/>
              </a:solidFill>
              <a:effectLst/>
              <a:latin typeface="Tahoma" panose="020B0604030504040204" pitchFamily="34" charset="0"/>
              <a:ea typeface="Calibri" panose="020F0502020204030204" pitchFamily="34" charset="0"/>
            </a:endParaRPr>
          </a:p>
          <a:p>
            <a:pPr marL="342900" lvl="0" indent="-342900">
              <a:lnSpc>
                <a:spcPct val="200000"/>
              </a:lnSpc>
              <a:spcBef>
                <a:spcPts val="0"/>
              </a:spcBef>
              <a:spcAft>
                <a:spcPct val="0"/>
              </a:spcAft>
              <a:buFont typeface="Symbol" panose="05050102010706020507" pitchFamily="18" charset="2"/>
              <a:buChar char=""/>
            </a:pPr>
            <a:r>
              <a:rPr lang="en-US" sz="4400" b="1">
                <a:solidFill>
                  <a:srgbClr val="000000"/>
                </a:solidFill>
                <a:effectLst/>
                <a:latin typeface="Tahoma" panose="020B0604030504040204" pitchFamily="34" charset="0"/>
                <a:ea typeface="Calibri" panose="020F0502020204030204" pitchFamily="34" charset="0"/>
              </a:rPr>
              <a:t>Vận dụng kiến thức về bất phương trình bậc nhất hai ẩn vào bài toán thực tiễn.</a:t>
            </a:r>
            <a:endParaRPr lang="vi-VN" sz="4400" b="1">
              <a:solidFill>
                <a:srgbClr val="000000"/>
              </a:solidFill>
              <a:effectLst/>
              <a:latin typeface="Tahoma" panose="020B0604030504040204" pitchFamily="34" charset="0"/>
              <a:ea typeface="Calibri" panose="020F0502020204030204" pitchFamily="34" charset="0"/>
            </a:endParaRPr>
          </a:p>
        </p:txBody>
      </p:sp>
      <p:cxnSp>
        <p:nvCxnSpPr>
          <p:cNvPr id="10" name="Straight Connector 9">
            <a:extLst>
              <a:ext uri="{FF2B5EF4-FFF2-40B4-BE49-F238E27FC236}">
                <a16:creationId xmlns:a16="http://schemas.microsoft.com/office/drawing/2014/main" id="{8A18CAF6-8343-4366-B6FB-DF3151CFDF62}"/>
              </a:ext>
            </a:extLst>
          </p:cNvPr>
          <p:cNvCxnSpPr>
            <a:cxnSpLocks/>
          </p:cNvCxnSpPr>
          <p:nvPr/>
        </p:nvCxnSpPr>
        <p:spPr>
          <a:xfrm>
            <a:off x="8755953" y="4051075"/>
            <a:ext cx="0" cy="7772399"/>
          </a:xfrm>
          <a:prstGeom prst="line">
            <a:avLst/>
          </a:prstGeom>
          <a:ln w="15240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19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531318" y="1528171"/>
            <a:ext cx="23321363" cy="11469321"/>
            <a:chOff x="648075" y="1637078"/>
            <a:chExt cx="23321363" cy="11469321"/>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2388070"/>
              <a:ext cx="23321363" cy="10718329"/>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321">
              <a:extLst>
                <a:ext uri="{FF2B5EF4-FFF2-40B4-BE49-F238E27FC236}">
                  <a16:creationId xmlns:a16="http://schemas.microsoft.com/office/drawing/2014/main" id="{48FCF177-8981-49AA-AA00-3601039B26CF}"/>
                </a:ext>
              </a:extLst>
            </p:cNvPr>
            <p:cNvSpPr txBox="1"/>
            <p:nvPr/>
          </p:nvSpPr>
          <p:spPr>
            <a:xfrm>
              <a:off x="958602" y="1637078"/>
              <a:ext cx="3952540" cy="71035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3. BÀI TẬP</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A0AB900-F1AC-401C-BDD5-8B03B9E0EEEA}"/>
                  </a:ext>
                </a:extLst>
              </p:cNvPr>
              <p:cNvSpPr txBox="1"/>
              <p:nvPr/>
            </p:nvSpPr>
            <p:spPr>
              <a:xfrm>
                <a:off x="958602" y="2410389"/>
                <a:ext cx="23010836" cy="4170309"/>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tab pos="7315200" algn="l"/>
                    <a:tab pos="14676438" algn="l"/>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nào sau đây là bất phương trình bậc nhất hai ẩn?</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2.3.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mc:Choice>
        <mc:Fallback xmlns="">
          <p:sp>
            <p:nvSpPr>
              <p:cNvPr id="29" name="TextBox 28">
                <a:extLst>
                  <a:ext uri="{FF2B5EF4-FFF2-40B4-BE49-F238E27FC236}">
                    <a16:creationId xmlns:a16="http://schemas.microsoft.com/office/drawing/2014/main" id="{AA0AB900-F1AC-401C-BDD5-8B03B9E0EEEA}"/>
                  </a:ext>
                </a:extLst>
              </p:cNvPr>
              <p:cNvSpPr txBox="1">
                <a:spLocks noRot="1" noChangeAspect="1" noMove="1" noResize="1" noEditPoints="1" noAdjustHandles="1" noChangeArrowheads="1" noChangeShapeType="1" noTextEdit="1"/>
              </p:cNvSpPr>
              <p:nvPr/>
            </p:nvSpPr>
            <p:spPr>
              <a:xfrm>
                <a:off x="958602" y="2410389"/>
                <a:ext cx="23010836" cy="4170309"/>
              </a:xfrm>
              <a:prstGeom prst="rect">
                <a:avLst/>
              </a:prstGeom>
              <a:blipFill>
                <a:blip r:embed="rId3"/>
                <a:stretch>
                  <a:fillRect l="-1060" t="-2920" r="-715" b="-598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graphicFrame>
            <p:nvGraphicFramePr>
              <p:cNvPr id="34" name="Table 14">
                <a:extLst>
                  <a:ext uri="{FF2B5EF4-FFF2-40B4-BE49-F238E27FC236}">
                    <a16:creationId xmlns:a16="http://schemas.microsoft.com/office/drawing/2014/main" id="{FACAD375-5454-4D11-ACB0-0A38C874EAC1}"/>
                  </a:ext>
                </a:extLst>
              </p:cNvPr>
              <p:cNvGraphicFramePr>
                <a:graphicFrameLocks noGrp="1"/>
              </p:cNvGraphicFramePr>
              <p:nvPr>
                <p:extLst>
                  <p:ext uri="{D42A27DB-BD31-4B8C-83A1-F6EECF244321}">
                    <p14:modId xmlns:p14="http://schemas.microsoft.com/office/powerpoint/2010/main" val="1262300383"/>
                  </p:ext>
                </p:extLst>
              </p:nvPr>
            </p:nvGraphicFramePr>
            <p:xfrm>
              <a:off x="2203035" y="6858000"/>
              <a:ext cx="21416133" cy="2468880"/>
            </p:xfrm>
            <a:graphic>
              <a:graphicData uri="http://schemas.openxmlformats.org/drawingml/2006/table">
                <a:tbl>
                  <a:tblPr firstRow="1" bandRow="1">
                    <a:tableStyleId>{5C22544A-7EE6-4342-B048-85BDC9FD1C3A}</a:tableStyleId>
                  </a:tblPr>
                  <a:tblGrid>
                    <a:gridCol w="5287367">
                      <a:extLst>
                        <a:ext uri="{9D8B030D-6E8A-4147-A177-3AD203B41FA5}">
                          <a16:colId xmlns:a16="http://schemas.microsoft.com/office/drawing/2014/main" val="2799131322"/>
                        </a:ext>
                      </a:extLst>
                    </a:gridCol>
                    <a:gridCol w="8990055">
                      <a:extLst>
                        <a:ext uri="{9D8B030D-6E8A-4147-A177-3AD203B41FA5}">
                          <a16:colId xmlns:a16="http://schemas.microsoft.com/office/drawing/2014/main" val="2717094653"/>
                        </a:ext>
                      </a:extLst>
                    </a:gridCol>
                    <a:gridCol w="7138711">
                      <a:extLst>
                        <a:ext uri="{9D8B030D-6E8A-4147-A177-3AD203B41FA5}">
                          <a16:colId xmlns:a16="http://schemas.microsoft.com/office/drawing/2014/main" val="2176532743"/>
                        </a:ext>
                      </a:extLst>
                    </a:gridCol>
                  </a:tblGrid>
                  <a:tr h="370840">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6394941"/>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54653472"/>
                      </a:ext>
                    </a:extLst>
                  </a:tr>
                </a:tbl>
              </a:graphicData>
            </a:graphic>
          </p:graphicFrame>
        </mc:Choice>
        <mc:Fallback>
          <p:graphicFrame>
            <p:nvGraphicFramePr>
              <p:cNvPr id="34" name="Table 14">
                <a:extLst>
                  <a:ext uri="{FF2B5EF4-FFF2-40B4-BE49-F238E27FC236}">
                    <a16:creationId xmlns:a16="http://schemas.microsoft.com/office/drawing/2014/main" id="{FACAD375-5454-4D11-ACB0-0A38C874EAC1}"/>
                  </a:ext>
                </a:extLst>
              </p:cNvPr>
              <p:cNvGraphicFramePr>
                <a:graphicFrameLocks noGrp="1"/>
              </p:cNvGraphicFramePr>
              <p:nvPr>
                <p:extLst>
                  <p:ext uri="{D42A27DB-BD31-4B8C-83A1-F6EECF244321}">
                    <p14:modId xmlns:p14="http://schemas.microsoft.com/office/powerpoint/2010/main" val="1262300383"/>
                  </p:ext>
                </p:extLst>
              </p:nvPr>
            </p:nvGraphicFramePr>
            <p:xfrm>
              <a:off x="2203035" y="6858000"/>
              <a:ext cx="21416133" cy="2468880"/>
            </p:xfrm>
            <a:graphic>
              <a:graphicData uri="http://schemas.openxmlformats.org/drawingml/2006/table">
                <a:tbl>
                  <a:tblPr firstRow="1" bandRow="1">
                    <a:tableStyleId>{5C22544A-7EE6-4342-B048-85BDC9FD1C3A}</a:tableStyleId>
                  </a:tblPr>
                  <a:tblGrid>
                    <a:gridCol w="5287367">
                      <a:extLst>
                        <a:ext uri="{9D8B030D-6E8A-4147-A177-3AD203B41FA5}">
                          <a16:colId xmlns:a16="http://schemas.microsoft.com/office/drawing/2014/main" val="2799131322"/>
                        </a:ext>
                      </a:extLst>
                    </a:gridCol>
                    <a:gridCol w="8990055">
                      <a:extLst>
                        <a:ext uri="{9D8B030D-6E8A-4147-A177-3AD203B41FA5}">
                          <a16:colId xmlns:a16="http://schemas.microsoft.com/office/drawing/2014/main" val="2717094653"/>
                        </a:ext>
                      </a:extLst>
                    </a:gridCol>
                    <a:gridCol w="7138711">
                      <a:extLst>
                        <a:ext uri="{9D8B030D-6E8A-4147-A177-3AD203B41FA5}">
                          <a16:colId xmlns:a16="http://schemas.microsoft.com/office/drawing/2014/main" val="2176532743"/>
                        </a:ext>
                      </a:extLst>
                    </a:gridCol>
                  </a:tblGrid>
                  <a:tr h="1188720">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endParaRPr lang="en-US"/>
                        </a:p>
                      </a:txBody>
                      <a:tcPr>
                        <a:blipFill>
                          <a:blip r:embed="rId4"/>
                          <a:stretch>
                            <a:fillRect l="-58915" t="-200000" r="-79661" b="-136190"/>
                          </a:stretch>
                        </a:blipFill>
                      </a:tcPr>
                    </a:tc>
                    <a:tc>
                      <a:txBody>
                        <a:bodyPr/>
                        <a:lstStyle/>
                        <a:p>
                          <a:endParaRPr lang="en-US"/>
                        </a:p>
                      </a:txBody>
                      <a:tcPr>
                        <a:blipFill>
                          <a:blip r:embed="rId4"/>
                          <a:stretch>
                            <a:fillRect l="-200171" t="-200000" r="-342" b="-136190"/>
                          </a:stretch>
                        </a:blipFill>
                      </a:tcPr>
                    </a:tc>
                    <a:extLst>
                      <a:ext uri="{0D108BD9-81ED-4DB2-BD59-A6C34878D82A}">
                        <a16:rowId xmlns:a16="http://schemas.microsoft.com/office/drawing/2014/main" val="506394941"/>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a:p>
                      </a:txBody>
                      <a:tcPr>
                        <a:blipFill>
                          <a:blip r:embed="rId4"/>
                          <a:stretch>
                            <a:fillRect l="-58915" t="-300000" r="-79661" b="-36190"/>
                          </a:stretch>
                        </a:blipFill>
                      </a:tcPr>
                    </a:tc>
                    <a:tc>
                      <a:txBody>
                        <a:bodyPr/>
                        <a:lstStyle/>
                        <a:p>
                          <a:endParaRPr lang="en-US"/>
                        </a:p>
                      </a:txBody>
                      <a:tcPr>
                        <a:blipFill>
                          <a:blip r:embed="rId4"/>
                          <a:stretch>
                            <a:fillRect l="-200171" t="-300000" r="-342"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C2E3570D-43C1-4266-BD22-344A9C37C715}"/>
                  </a:ext>
                </a:extLst>
              </p:cNvPr>
              <p:cNvSpPr txBox="1"/>
              <p:nvPr/>
            </p:nvSpPr>
            <p:spPr>
              <a:xfrm>
                <a:off x="958602" y="9496244"/>
                <a:ext cx="22845295" cy="3477875"/>
              </a:xfrm>
              <a:prstGeom prst="rect">
                <a:avLst/>
              </a:prstGeom>
              <a:noFill/>
            </p:spPr>
            <p:txBody>
              <a:bodyPr wrap="square" rIns="0">
                <a:spAutoFit/>
              </a:bodyPr>
              <a:lstStyle/>
              <a:p>
                <a:pPr>
                  <a:tabLst>
                    <a:tab pos="1262063" algn="l"/>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m:t>
                    </m:r>
                    <m:r>
                      <a:rPr lang="en-US" sz="4400" b="1" i="1" smtClean="0">
                        <a:solidFill>
                          <a:prstClr val="black"/>
                        </a:solidFill>
                        <a:latin typeface="Cambria Math" panose="02040503050406030204" pitchFamily="18" charset="0"/>
                      </a:rPr>
                      <m:t>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a:p>
                <a:pPr marL="0" marR="0" lvl="0" indent="0" algn="l" defTabSz="2177278" rtl="0" eaLnBrk="1" fontAlgn="auto" latinLnBrk="0" hangingPunct="1">
                  <a:lnSpc>
                    <a:spcPct val="100000"/>
                  </a:lnSpc>
                  <a:spcBef>
                    <a:spcPts val="0"/>
                  </a:spcBef>
                  <a:spcAft>
                    <a:spcPts val="0"/>
                  </a:spcAft>
                  <a:buClrTx/>
                  <a:buSzTx/>
                  <a:buFontTx/>
                  <a:buNone/>
                  <a:tabLst>
                    <a:tab pos="1393825" algn="l"/>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 Biểu diển miền nghiệm của bất phương trình ở câu a trên mặt phẳng toạ độ.</a:t>
                </a:r>
              </a:p>
            </p:txBody>
          </p:sp>
        </mc:Choice>
        <mc:Fallback>
          <p:sp>
            <p:nvSpPr>
              <p:cNvPr id="52" name="TextBox 51">
                <a:extLst>
                  <a:ext uri="{FF2B5EF4-FFF2-40B4-BE49-F238E27FC236}">
                    <a16:creationId xmlns:a16="http://schemas.microsoft.com/office/drawing/2014/main" id="{C2E3570D-43C1-4266-BD22-344A9C37C715}"/>
                  </a:ext>
                </a:extLst>
              </p:cNvPr>
              <p:cNvSpPr txBox="1">
                <a:spLocks noRot="1" noChangeAspect="1" noMove="1" noResize="1" noEditPoints="1" noAdjustHandles="1" noChangeArrowheads="1" noChangeShapeType="1" noTextEdit="1"/>
              </p:cNvSpPr>
              <p:nvPr/>
            </p:nvSpPr>
            <p:spPr>
              <a:xfrm>
                <a:off x="958602" y="9496244"/>
                <a:ext cx="22845295" cy="3477875"/>
              </a:xfrm>
              <a:prstGeom prst="rect">
                <a:avLst/>
              </a:prstGeom>
              <a:blipFill>
                <a:blip r:embed="rId5"/>
                <a:stretch>
                  <a:fillRect l="-1067" t="-3860" r="-1654" b="-7544"/>
                </a:stretch>
              </a:blipFill>
            </p:spPr>
            <p:txBody>
              <a:bodyPr/>
              <a:lstStyle/>
              <a:p>
                <a:r>
                  <a:rPr lang="en-US">
                    <a:noFill/>
                  </a:rPr>
                  <a:t> </a:t>
                </a:r>
              </a:p>
            </p:txBody>
          </p:sp>
        </mc:Fallback>
      </mc:AlternateContent>
    </p:spTree>
    <p:extLst>
      <p:ext uri="{BB962C8B-B14F-4D97-AF65-F5344CB8AC3E}">
        <p14:creationId xmlns:p14="http://schemas.microsoft.com/office/powerpoint/2010/main" val="1721424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79517" y="5029200"/>
            <a:ext cx="23424965" cy="8190714"/>
            <a:chOff x="-27273" y="7188637"/>
            <a:chExt cx="23991737" cy="716047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8"/>
              <a:ext cx="23914536" cy="705715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404881" y="10249099"/>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53715" y="7159838"/>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53535" y="1569605"/>
            <a:ext cx="23321363" cy="3270413"/>
            <a:chOff x="648075" y="1703320"/>
            <a:chExt cx="23321363" cy="327041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nào sau đây là bất phương trình bậc nhất hai ẩn?</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b="-809"/>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2.1</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46742E6-8116-43E5-A488-97835769D18E}"/>
                  </a:ext>
                </a:extLst>
              </p:cNvPr>
              <p:cNvSpPr txBox="1"/>
              <p:nvPr/>
            </p:nvSpPr>
            <p:spPr>
              <a:xfrm>
                <a:off x="1322858" y="6704961"/>
                <a:ext cx="21284415" cy="784767"/>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bậc nhất hai ẩn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346742E6-8116-43E5-A488-97835769D18E}"/>
                  </a:ext>
                </a:extLst>
              </p:cNvPr>
              <p:cNvSpPr txBox="1">
                <a:spLocks noRot="1" noChangeAspect="1" noMove="1" noResize="1" noEditPoints="1" noAdjustHandles="1" noChangeArrowheads="1" noChangeShapeType="1" noTextEdit="1"/>
              </p:cNvSpPr>
              <p:nvPr/>
            </p:nvSpPr>
            <p:spPr>
              <a:xfrm>
                <a:off x="1322858" y="6704961"/>
                <a:ext cx="21284415" cy="784767"/>
              </a:xfrm>
              <a:prstGeom prst="rect">
                <a:avLst/>
              </a:prstGeom>
              <a:blipFill>
                <a:blip r:embed="rId5"/>
                <a:stretch>
                  <a:fillRect l="-1145" t="-15504" b="-34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F7AE0A8-8A55-4697-8AFD-E3323C02B4EE}"/>
                  </a:ext>
                </a:extLst>
              </p:cNvPr>
              <p:cNvSpPr txBox="1"/>
              <p:nvPr/>
            </p:nvSpPr>
            <p:spPr>
              <a:xfrm>
                <a:off x="1241964" y="8350589"/>
                <a:ext cx="21157356" cy="1477199"/>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phải là bất phương trình bậc nhất hai ẩn vì chứa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4" name="TextBox 33">
                <a:extLst>
                  <a:ext uri="{FF2B5EF4-FFF2-40B4-BE49-F238E27FC236}">
                    <a16:creationId xmlns:a16="http://schemas.microsoft.com/office/drawing/2014/main" id="{DF7AE0A8-8A55-4697-8AFD-E3323C02B4EE}"/>
                  </a:ext>
                </a:extLst>
              </p:cNvPr>
              <p:cNvSpPr txBox="1">
                <a:spLocks noRot="1" noChangeAspect="1" noMove="1" noResize="1" noEditPoints="1" noAdjustHandles="1" noChangeArrowheads="1" noChangeShapeType="1" noTextEdit="1"/>
              </p:cNvSpPr>
              <p:nvPr/>
            </p:nvSpPr>
            <p:spPr>
              <a:xfrm>
                <a:off x="1241964" y="8350589"/>
                <a:ext cx="21157356" cy="1477199"/>
              </a:xfrm>
              <a:prstGeom prst="rect">
                <a:avLst/>
              </a:prstGeom>
              <a:blipFill>
                <a:blip r:embed="rId6"/>
                <a:stretch>
                  <a:fillRect l="-1182" t="-8264" b="-18595"/>
                </a:stretch>
              </a:blipFill>
            </p:spPr>
            <p:txBody>
              <a:bodyPr/>
              <a:lstStyle/>
              <a:p>
                <a:r>
                  <a:rPr lang="en-US">
                    <a:noFill/>
                  </a:rPr>
                  <a:t> </a:t>
                </a:r>
              </a:p>
            </p:txBody>
          </p:sp>
        </mc:Fallback>
      </mc:AlternateContent>
    </p:spTree>
    <p:extLst>
      <p:ext uri="{BB962C8B-B14F-4D97-AF65-F5344CB8AC3E}">
        <p14:creationId xmlns:p14="http://schemas.microsoft.com/office/powerpoint/2010/main" val="1587577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74057" y="4973734"/>
            <a:ext cx="23424965" cy="8379896"/>
            <a:chOff x="-27273" y="7023251"/>
            <a:chExt cx="23991737" cy="7325861"/>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023251"/>
              <a:ext cx="23914536" cy="732586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3270413"/>
            <a:chOff x="648075" y="1703320"/>
            <a:chExt cx="23321363" cy="327041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2.2</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3899C12-1579-4CA0-A34C-29BE159788A2}"/>
                  </a:ext>
                </a:extLst>
              </p:cNvPr>
              <p:cNvSpPr txBox="1"/>
              <p:nvPr/>
            </p:nvSpPr>
            <p:spPr>
              <a:xfrm>
                <a:off x="748255" y="6833478"/>
                <a:ext cx="1608201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Biểu diễn miền nghiệm của bất phương trình </a:t>
                </a:r>
                <a:endParaRPr kumimoji="0" lang="vi-VN" sz="44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oMath>
                  </m:oMathPara>
                </a14:m>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a:extLst>
                  <a:ext uri="{FF2B5EF4-FFF2-40B4-BE49-F238E27FC236}">
                    <a16:creationId xmlns:a16="http://schemas.microsoft.com/office/drawing/2014/main" id="{03899C12-1579-4CA0-A34C-29BE159788A2}"/>
                  </a:ext>
                </a:extLst>
              </p:cNvPr>
              <p:cNvSpPr txBox="1">
                <a:spLocks noRot="1" noChangeAspect="1" noMove="1" noResize="1" noEditPoints="1" noAdjustHandles="1" noChangeArrowheads="1" noChangeShapeType="1" noTextEdit="1"/>
              </p:cNvSpPr>
              <p:nvPr/>
            </p:nvSpPr>
            <p:spPr>
              <a:xfrm>
                <a:off x="748255" y="6833478"/>
                <a:ext cx="16082010" cy="1446550"/>
              </a:xfrm>
              <a:prstGeom prst="rect">
                <a:avLst/>
              </a:prstGeom>
              <a:blipFill>
                <a:blip r:embed="rId5"/>
                <a:stretch>
                  <a:fillRect l="-1554" t="-9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B0DEDD0-7B2B-4041-9CCE-004375BDD4CD}"/>
                  </a:ext>
                </a:extLst>
              </p:cNvPr>
              <p:cNvSpPr txBox="1"/>
              <p:nvPr/>
            </p:nvSpPr>
            <p:spPr>
              <a:xfrm>
                <a:off x="733229" y="8091824"/>
                <a:ext cx="1650111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3B0DEDD0-7B2B-4041-9CCE-004375BDD4CD}"/>
                  </a:ext>
                </a:extLst>
              </p:cNvPr>
              <p:cNvSpPr txBox="1">
                <a:spLocks noRot="1" noChangeAspect="1" noMove="1" noResize="1" noEditPoints="1" noAdjustHandles="1" noChangeArrowheads="1" noChangeShapeType="1" noTextEdit="1"/>
              </p:cNvSpPr>
              <p:nvPr/>
            </p:nvSpPr>
            <p:spPr>
              <a:xfrm>
                <a:off x="733229" y="8091824"/>
                <a:ext cx="16501110" cy="769441"/>
              </a:xfrm>
              <a:prstGeom prst="rect">
                <a:avLst/>
              </a:prstGeom>
              <a:blipFill>
                <a:blip r:embed="rId6"/>
                <a:stretch>
                  <a:fillRect l="-1478"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2C8054D-C2A2-4CF5-A1DE-65C0A5B4AEC2}"/>
                  </a:ext>
                </a:extLst>
              </p:cNvPr>
              <p:cNvSpPr txBox="1"/>
              <p:nvPr/>
            </p:nvSpPr>
            <p:spPr>
              <a:xfrm>
                <a:off x="733229" y="9067765"/>
                <a:ext cx="15177119"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(vô lí).</a:t>
                </a:r>
              </a:p>
            </p:txBody>
          </p:sp>
        </mc:Choice>
        <mc:Fallback xmlns="">
          <p:sp>
            <p:nvSpPr>
              <p:cNvPr id="38" name="TextBox 37">
                <a:extLst>
                  <a:ext uri="{FF2B5EF4-FFF2-40B4-BE49-F238E27FC236}">
                    <a16:creationId xmlns:a16="http://schemas.microsoft.com/office/drawing/2014/main" id="{C2C8054D-C2A2-4CF5-A1DE-65C0A5B4AEC2}"/>
                  </a:ext>
                </a:extLst>
              </p:cNvPr>
              <p:cNvSpPr txBox="1">
                <a:spLocks noRot="1" noChangeAspect="1" noMove="1" noResize="1" noEditPoints="1" noAdjustHandles="1" noChangeArrowheads="1" noChangeShapeType="1" noTextEdit="1"/>
              </p:cNvSpPr>
              <p:nvPr/>
            </p:nvSpPr>
            <p:spPr>
              <a:xfrm>
                <a:off x="733229" y="9067765"/>
                <a:ext cx="15177119" cy="1446550"/>
              </a:xfrm>
              <a:prstGeom prst="rect">
                <a:avLst/>
              </a:prstGeom>
              <a:blipFill>
                <a:blip r:embed="rId7"/>
                <a:stretch>
                  <a:fillRect l="-1606" t="-8824" b="-184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E6035EB7-4133-4EBE-9DEA-6BD94C915140}"/>
                  </a:ext>
                </a:extLst>
              </p:cNvPr>
              <p:cNvSpPr txBox="1"/>
              <p:nvPr/>
            </p:nvSpPr>
            <p:spPr>
              <a:xfrm>
                <a:off x="785420" y="10720815"/>
                <a:ext cx="12720961"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chứa gốc toạ độ và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9" name="TextBox 38">
                <a:extLst>
                  <a:ext uri="{FF2B5EF4-FFF2-40B4-BE49-F238E27FC236}">
                    <a16:creationId xmlns:a16="http://schemas.microsoft.com/office/drawing/2014/main" id="{E6035EB7-4133-4EBE-9DEA-6BD94C915140}"/>
                  </a:ext>
                </a:extLst>
              </p:cNvPr>
              <p:cNvSpPr txBox="1">
                <a:spLocks noRot="1" noChangeAspect="1" noMove="1" noResize="1" noEditPoints="1" noAdjustHandles="1" noChangeArrowheads="1" noChangeShapeType="1" noTextEdit="1"/>
              </p:cNvSpPr>
              <p:nvPr/>
            </p:nvSpPr>
            <p:spPr>
              <a:xfrm>
                <a:off x="785420" y="10720815"/>
                <a:ext cx="12720961" cy="2123658"/>
              </a:xfrm>
              <a:prstGeom prst="rect">
                <a:avLst/>
              </a:prstGeom>
              <a:blipFill>
                <a:blip r:embed="rId8"/>
                <a:stretch>
                  <a:fillRect l="-1965" t="-6034" r="-1869" b="-12644"/>
                </a:stretch>
              </a:blipFill>
            </p:spPr>
            <p:txBody>
              <a:bodyPr/>
              <a:lstStyle/>
              <a:p>
                <a:r>
                  <a:rPr lang="en-US">
                    <a:noFill/>
                  </a:rPr>
                  <a:t> </a:t>
                </a:r>
              </a:p>
            </p:txBody>
          </p:sp>
        </mc:Fallback>
      </mc:AlternateContent>
      <p:pic>
        <p:nvPicPr>
          <p:cNvPr id="40" name="Picture 39" descr="A picture containing chart&#10;&#10;Description automatically generated">
            <a:extLst>
              <a:ext uri="{FF2B5EF4-FFF2-40B4-BE49-F238E27FC236}">
                <a16:creationId xmlns:a16="http://schemas.microsoft.com/office/drawing/2014/main" id="{E4A8700E-72F1-4F15-B964-E10B76583585}"/>
              </a:ext>
            </a:extLst>
          </p:cNvPr>
          <p:cNvPicPr>
            <a:picLocks noChangeAspect="1"/>
          </p:cNvPicPr>
          <p:nvPr/>
        </p:nvPicPr>
        <p:blipFill rotWithShape="1">
          <a:blip r:embed="rId9">
            <a:extLst>
              <a:ext uri="{28A0092B-C50C-407E-A947-70E740481C1C}">
                <a14:useLocalDpi xmlns:a14="http://schemas.microsoft.com/office/drawing/2010/main" val="0"/>
              </a:ext>
            </a:extLst>
          </a:blip>
          <a:srcRect l="4992" t="6033" r="9146" b="4455"/>
          <a:stretch/>
        </p:blipFill>
        <p:spPr bwMode="auto">
          <a:xfrm>
            <a:off x="15080214" y="5350451"/>
            <a:ext cx="8518366" cy="74929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5309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06705" y="5135734"/>
            <a:ext cx="23424965" cy="8190714"/>
            <a:chOff x="-27273" y="7188637"/>
            <a:chExt cx="23991737" cy="716047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8"/>
              <a:ext cx="23914536" cy="705715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3270413"/>
            <a:chOff x="648075" y="1703320"/>
            <a:chExt cx="23321363" cy="327041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2.2</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2AB4852-6F49-48F5-ABB6-E57B47E41830}"/>
                  </a:ext>
                </a:extLst>
              </p:cNvPr>
              <p:cNvSpPr txBox="1"/>
              <p:nvPr/>
            </p:nvSpPr>
            <p:spPr>
              <a:xfrm>
                <a:off x="549434" y="6588799"/>
                <a:ext cx="1547241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Biểu diễn miền nghiệm của bất phương trình </a:t>
                </a:r>
                <a:endParaRPr kumimoji="0" lang="vi-VN" sz="44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m:oMathPara>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32AB4852-6F49-48F5-ABB6-E57B47E41830}"/>
                  </a:ext>
                </a:extLst>
              </p:cNvPr>
              <p:cNvSpPr txBox="1">
                <a:spLocks noRot="1" noChangeAspect="1" noMove="1" noResize="1" noEditPoints="1" noAdjustHandles="1" noChangeArrowheads="1" noChangeShapeType="1" noTextEdit="1"/>
              </p:cNvSpPr>
              <p:nvPr/>
            </p:nvSpPr>
            <p:spPr>
              <a:xfrm>
                <a:off x="549434" y="6588799"/>
                <a:ext cx="15472410" cy="1446550"/>
              </a:xfrm>
              <a:prstGeom prst="rect">
                <a:avLst/>
              </a:prstGeom>
              <a:blipFill>
                <a:blip r:embed="rId5"/>
                <a:stretch>
                  <a:fillRect l="-1576" t="-92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0509A45A-5EC9-4AD3-A2B7-FE34D3318C41}"/>
                  </a:ext>
                </a:extLst>
              </p:cNvPr>
              <p:cNvSpPr txBox="1"/>
              <p:nvPr/>
            </p:nvSpPr>
            <p:spPr>
              <a:xfrm>
                <a:off x="549434" y="7928780"/>
                <a:ext cx="12412980" cy="769441"/>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14:m>
                  <m:oMath xmlns:m="http://schemas.openxmlformats.org/officeDocument/2006/math">
                    <m:r>
                      <a:rPr lang="en-US" sz="4400" b="1" i="0" smtClean="0">
                        <a:solidFill>
                          <a:prstClr val="black"/>
                        </a:solidFill>
                        <a:latin typeface="Cambria Math" panose="02040503050406030204" pitchFamily="18" charset="0"/>
                      </a:rPr>
                      <m:t> </m:t>
                    </m:r>
                    <m:r>
                      <a:rPr lang="en-US" sz="4400" b="1" i="1">
                        <a:solidFill>
                          <a:prstClr val="black"/>
                        </a:solidFill>
                        <a:latin typeface="Cambria Math" panose="02040503050406030204" pitchFamily="18" charset="0"/>
                      </a:rPr>
                      <m:t>𝒅</m:t>
                    </m:r>
                    <m:r>
                      <a:rPr lang="en-US" sz="4400" b="1" i="1" smtClean="0">
                        <a:solidFill>
                          <a:prstClr val="black"/>
                        </a:solidFill>
                        <a:latin typeface="Cambria Math" panose="02040503050406030204" pitchFamily="18" charset="0"/>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41" name="TextBox 40">
                <a:extLst>
                  <a:ext uri="{FF2B5EF4-FFF2-40B4-BE49-F238E27FC236}">
                    <a16:creationId xmlns:a16="http://schemas.microsoft.com/office/drawing/2014/main" id="{0509A45A-5EC9-4AD3-A2B7-FE34D3318C41}"/>
                  </a:ext>
                </a:extLst>
              </p:cNvPr>
              <p:cNvSpPr txBox="1">
                <a:spLocks noRot="1" noChangeAspect="1" noMove="1" noResize="1" noEditPoints="1" noAdjustHandles="1" noChangeArrowheads="1" noChangeShapeType="1" noTextEdit="1"/>
              </p:cNvSpPr>
              <p:nvPr/>
            </p:nvSpPr>
            <p:spPr>
              <a:xfrm>
                <a:off x="549434" y="7928780"/>
                <a:ext cx="12412980" cy="769441"/>
              </a:xfrm>
              <a:prstGeom prst="rect">
                <a:avLst/>
              </a:prstGeom>
              <a:blipFill>
                <a:blip r:embed="rId6"/>
                <a:stretch>
                  <a:fillRect l="-1965" t="-17460"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B52A2407-0C74-469E-B99A-12EB145CF8D9}"/>
                  </a:ext>
                </a:extLst>
              </p:cNvPr>
              <p:cNvSpPr txBox="1"/>
              <p:nvPr/>
            </p:nvSpPr>
            <p:spPr>
              <a:xfrm>
                <a:off x="619787" y="9102390"/>
                <a:ext cx="13914012"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điểm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(vô lí).</a:t>
                </a:r>
              </a:p>
            </p:txBody>
          </p:sp>
        </mc:Choice>
        <mc:Fallback>
          <p:sp>
            <p:nvSpPr>
              <p:cNvPr id="42" name="TextBox 41">
                <a:extLst>
                  <a:ext uri="{FF2B5EF4-FFF2-40B4-BE49-F238E27FC236}">
                    <a16:creationId xmlns:a16="http://schemas.microsoft.com/office/drawing/2014/main" id="{B52A2407-0C74-469E-B99A-12EB145CF8D9}"/>
                  </a:ext>
                </a:extLst>
              </p:cNvPr>
              <p:cNvSpPr txBox="1">
                <a:spLocks noRot="1" noChangeAspect="1" noMove="1" noResize="1" noEditPoints="1" noAdjustHandles="1" noChangeArrowheads="1" noChangeShapeType="1" noTextEdit="1"/>
              </p:cNvSpPr>
              <p:nvPr/>
            </p:nvSpPr>
            <p:spPr>
              <a:xfrm>
                <a:off x="619787" y="9102390"/>
                <a:ext cx="13914012" cy="1446550"/>
              </a:xfrm>
              <a:prstGeom prst="rect">
                <a:avLst/>
              </a:prstGeom>
              <a:blipFill>
                <a:blip r:embed="rId7"/>
                <a:stretch>
                  <a:fillRect l="-1797" t="-8861" b="-189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19397D5E-604E-4953-AD00-F2E83093D495}"/>
                  </a:ext>
                </a:extLst>
              </p:cNvPr>
              <p:cNvSpPr txBox="1"/>
              <p:nvPr/>
            </p:nvSpPr>
            <p:spPr>
              <a:xfrm>
                <a:off x="619787" y="10783941"/>
                <a:ext cx="1241298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chứa điểm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3" name="TextBox 42">
                <a:extLst>
                  <a:ext uri="{FF2B5EF4-FFF2-40B4-BE49-F238E27FC236}">
                    <a16:creationId xmlns:a16="http://schemas.microsoft.com/office/drawing/2014/main" id="{19397D5E-604E-4953-AD00-F2E83093D495}"/>
                  </a:ext>
                </a:extLst>
              </p:cNvPr>
              <p:cNvSpPr txBox="1">
                <a:spLocks noRot="1" noChangeAspect="1" noMove="1" noResize="1" noEditPoints="1" noAdjustHandles="1" noChangeArrowheads="1" noChangeShapeType="1" noTextEdit="1"/>
              </p:cNvSpPr>
              <p:nvPr/>
            </p:nvSpPr>
            <p:spPr>
              <a:xfrm>
                <a:off x="619787" y="10783941"/>
                <a:ext cx="12412980" cy="2123658"/>
              </a:xfrm>
              <a:prstGeom prst="rect">
                <a:avLst/>
              </a:prstGeom>
              <a:blipFill>
                <a:blip r:embed="rId8"/>
                <a:stretch>
                  <a:fillRect l="-2014" t="-5747" b="-12644"/>
                </a:stretch>
              </a:blipFill>
            </p:spPr>
            <p:txBody>
              <a:bodyPr/>
              <a:lstStyle/>
              <a:p>
                <a:r>
                  <a:rPr lang="en-US">
                    <a:noFill/>
                  </a:rPr>
                  <a:t> </a:t>
                </a:r>
              </a:p>
            </p:txBody>
          </p:sp>
        </mc:Fallback>
      </mc:AlternateContent>
      <p:pic>
        <p:nvPicPr>
          <p:cNvPr id="44" name="Picture 43" descr="Diagram&#10;&#10;Description automatically generated">
            <a:extLst>
              <a:ext uri="{FF2B5EF4-FFF2-40B4-BE49-F238E27FC236}">
                <a16:creationId xmlns:a16="http://schemas.microsoft.com/office/drawing/2014/main" id="{CB18C08D-FFBB-438A-8A32-6321EA368486}"/>
              </a:ext>
            </a:extLst>
          </p:cNvPr>
          <p:cNvPicPr>
            <a:picLocks noChangeAspect="1"/>
          </p:cNvPicPr>
          <p:nvPr/>
        </p:nvPicPr>
        <p:blipFill rotWithShape="1">
          <a:blip r:embed="rId9">
            <a:extLst>
              <a:ext uri="{28A0092B-C50C-407E-A947-70E740481C1C}">
                <a14:useLocalDpi xmlns:a14="http://schemas.microsoft.com/office/drawing/2010/main" val="0"/>
              </a:ext>
            </a:extLst>
          </a:blip>
          <a:srcRect t="4167"/>
          <a:stretch/>
        </p:blipFill>
        <p:spPr bwMode="auto">
          <a:xfrm>
            <a:off x="14708537" y="6182943"/>
            <a:ext cx="8903387" cy="68519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9112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1" grpId="0"/>
      <p:bldP spid="42" grpId="0"/>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224129" y="8763590"/>
            <a:ext cx="23424965" cy="4610797"/>
            <a:chOff x="-27273" y="7188637"/>
            <a:chExt cx="23991737" cy="403084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8"/>
              <a:ext cx="23914536" cy="392752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7028839"/>
            <a:chOff x="648075" y="1703320"/>
            <a:chExt cx="23321363" cy="7028839"/>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7028839"/>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30893" y="2216454"/>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mc:Choice xmlns:a14="http://schemas.microsoft.com/office/drawing/2010/main" Requires="a14">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4145467225"/>
                  </p:ext>
                </p:extLst>
              </p:nvPr>
            </p:nvGraphicFramePr>
            <p:xfrm>
              <a:off x="1408892" y="3796736"/>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370840">
                    <a:tc>
                      <a:txBody>
                        <a:bodyPr/>
                        <a:lstStyle/>
                        <a:p>
                          <a:endParaRPr lang="en-US" dirty="0"/>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6394941"/>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54653472"/>
                      </a:ext>
                    </a:extLst>
                  </a:tr>
                </a:tbl>
              </a:graphicData>
            </a:graphic>
          </p:graphicFrame>
        </mc:Choice>
        <mc:Fallback>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4145467225"/>
                  </p:ext>
                </p:extLst>
              </p:nvPr>
            </p:nvGraphicFramePr>
            <p:xfrm>
              <a:off x="1408892" y="3796736"/>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1188720">
                    <a:tc>
                      <a:txBody>
                        <a:bodyPr/>
                        <a:lstStyle/>
                        <a:p>
                          <a:endParaRPr lang="en-US" dirty="0"/>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endParaRPr lang="en-US"/>
                        </a:p>
                      </a:txBody>
                      <a:tcPr>
                        <a:blipFill>
                          <a:blip r:embed="rId4"/>
                          <a:stretch>
                            <a:fillRect l="-58919" t="-198113" r="-79730" b="-134906"/>
                          </a:stretch>
                        </a:blipFill>
                      </a:tcPr>
                    </a:tc>
                    <a:tc>
                      <a:txBody>
                        <a:bodyPr/>
                        <a:lstStyle/>
                        <a:p>
                          <a:endParaRPr lang="en-US"/>
                        </a:p>
                      </a:txBody>
                      <a:tcPr>
                        <a:blipFill>
                          <a:blip r:embed="rId4"/>
                          <a:stretch>
                            <a:fillRect l="-200000" t="-198113" r="-340" b="-134906"/>
                          </a:stretch>
                        </a:blipFill>
                      </a:tcPr>
                    </a:tc>
                    <a:extLst>
                      <a:ext uri="{0D108BD9-81ED-4DB2-BD59-A6C34878D82A}">
                        <a16:rowId xmlns:a16="http://schemas.microsoft.com/office/drawing/2014/main" val="506394941"/>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a:p>
                      </a:txBody>
                      <a:tcPr>
                        <a:blipFill>
                          <a:blip r:embed="rId4"/>
                          <a:stretch>
                            <a:fillRect l="-58919" t="-300952" r="-79730" b="-36190"/>
                          </a:stretch>
                        </a:blipFill>
                      </a:tcPr>
                    </a:tc>
                    <a:tc>
                      <a:txBody>
                        <a:bodyPr/>
                        <a:lstStyle/>
                        <a:p>
                          <a:endParaRPr lang="en-US"/>
                        </a:p>
                      </a:txBody>
                      <a:tcPr>
                        <a:blipFill>
                          <a:blip r:embed="rId4"/>
                          <a:stretch>
                            <a:fillRect l="-200000" t="-300952" r="-340"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C4B37697-6FDD-40A9-AF5D-C5B8FE9B97C5}"/>
                  </a:ext>
                </a:extLst>
              </p:cNvPr>
              <p:cNvSpPr txBox="1"/>
              <p:nvPr/>
            </p:nvSpPr>
            <p:spPr>
              <a:xfrm>
                <a:off x="1102442" y="6452104"/>
                <a:ext cx="2210800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p:txBody>
          </p:sp>
        </mc:Choice>
        <mc:Fallback>
          <p:sp>
            <p:nvSpPr>
              <p:cNvPr id="35" name="TextBox 34">
                <a:extLst>
                  <a:ext uri="{FF2B5EF4-FFF2-40B4-BE49-F238E27FC236}">
                    <a16:creationId xmlns:a16="http://schemas.microsoft.com/office/drawing/2014/main" id="{C4B37697-6FDD-40A9-AF5D-C5B8FE9B97C5}"/>
                  </a:ext>
                </a:extLst>
              </p:cNvPr>
              <p:cNvSpPr txBox="1">
                <a:spLocks noRot="1" noChangeAspect="1" noMove="1" noResize="1" noEditPoints="1" noAdjustHandles="1" noChangeArrowheads="1" noChangeShapeType="1" noTextEdit="1"/>
              </p:cNvSpPr>
              <p:nvPr/>
            </p:nvSpPr>
            <p:spPr>
              <a:xfrm>
                <a:off x="1102442" y="6452104"/>
                <a:ext cx="22108000" cy="2123658"/>
              </a:xfrm>
              <a:prstGeom prst="rect">
                <a:avLst/>
              </a:prstGeom>
              <a:blipFill>
                <a:blip r:embed="rId5"/>
                <a:stretch>
                  <a:fillRect l="-1131" t="-6017" r="-662" b="-12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B0B9F9D-FC15-4E39-8A80-CC8CEBB75F07}"/>
                  </a:ext>
                </a:extLst>
              </p:cNvPr>
              <p:cNvSpPr txBox="1"/>
              <p:nvPr/>
            </p:nvSpPr>
            <p:spPr>
              <a:xfrm>
                <a:off x="831808" y="10009837"/>
                <a:ext cx="19261762"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(điều kiện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7" name="TextBox 36">
                <a:extLst>
                  <a:ext uri="{FF2B5EF4-FFF2-40B4-BE49-F238E27FC236}">
                    <a16:creationId xmlns:a16="http://schemas.microsoft.com/office/drawing/2014/main" id="{CB0B9F9D-FC15-4E39-8A80-CC8CEBB75F07}"/>
                  </a:ext>
                </a:extLst>
              </p:cNvPr>
              <p:cNvSpPr txBox="1">
                <a:spLocks noRot="1" noChangeAspect="1" noMove="1" noResize="1" noEditPoints="1" noAdjustHandles="1" noChangeArrowheads="1" noChangeShapeType="1" noTextEdit="1"/>
              </p:cNvSpPr>
              <p:nvPr/>
            </p:nvSpPr>
            <p:spPr>
              <a:xfrm>
                <a:off x="831808" y="10009837"/>
                <a:ext cx="19261762" cy="1446550"/>
              </a:xfrm>
              <a:prstGeom prst="rect">
                <a:avLst/>
              </a:prstGeom>
              <a:blipFill>
                <a:blip r:embed="rId6"/>
                <a:stretch>
                  <a:fillRect l="-1266" t="-8861" r="-2120"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133AAA5-4A96-4D9D-A499-832B300D3D1B}"/>
                  </a:ext>
                </a:extLst>
              </p:cNvPr>
              <p:cNvSpPr txBox="1"/>
              <p:nvPr/>
            </p:nvSpPr>
            <p:spPr>
              <a:xfrm>
                <a:off x="930893" y="11594543"/>
                <a:ext cx="2197238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 tiền ông An phải trả từ thứ hai đến thứ sáu là</a:t>
                </a:r>
              </a:p>
              <a:p>
                <a:pPr marL="0" marR="0" lvl="0" indent="0" algn="l"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38" name="TextBox 37">
                <a:extLst>
                  <a:ext uri="{FF2B5EF4-FFF2-40B4-BE49-F238E27FC236}">
                    <a16:creationId xmlns:a16="http://schemas.microsoft.com/office/drawing/2014/main" id="{4133AAA5-4A96-4D9D-A499-832B300D3D1B}"/>
                  </a:ext>
                </a:extLst>
              </p:cNvPr>
              <p:cNvSpPr txBox="1">
                <a:spLocks noRot="1" noChangeAspect="1" noMove="1" noResize="1" noEditPoints="1" noAdjustHandles="1" noChangeArrowheads="1" noChangeShapeType="1" noTextEdit="1"/>
              </p:cNvSpPr>
              <p:nvPr/>
            </p:nvSpPr>
            <p:spPr>
              <a:xfrm>
                <a:off x="930893" y="11594543"/>
                <a:ext cx="21972380" cy="1446550"/>
              </a:xfrm>
              <a:prstGeom prst="rect">
                <a:avLst/>
              </a:prstGeom>
              <a:blipFill>
                <a:blip r:embed="rId7"/>
                <a:stretch>
                  <a:fillRect l="-1138" t="-8861" b="-18987"/>
                </a:stretch>
              </a:blipFill>
            </p:spPr>
            <p:txBody>
              <a:bodyPr/>
              <a:lstStyle/>
              <a:p>
                <a:r>
                  <a:rPr lang="en-US">
                    <a:noFill/>
                  </a:rPr>
                  <a:t> </a:t>
                </a:r>
              </a:p>
            </p:txBody>
          </p:sp>
        </mc:Fallback>
      </mc:AlternateContent>
    </p:spTree>
    <p:extLst>
      <p:ext uri="{BB962C8B-B14F-4D97-AF65-F5344CB8AC3E}">
        <p14:creationId xmlns:p14="http://schemas.microsoft.com/office/powerpoint/2010/main" val="468941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337363" y="9257018"/>
            <a:ext cx="23424965" cy="4226109"/>
            <a:chOff x="-27273" y="7188637"/>
            <a:chExt cx="23991737" cy="3694544"/>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60"/>
              <a:ext cx="23914536" cy="359122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7612793"/>
            <a:chOff x="648075" y="1703320"/>
            <a:chExt cx="23321363" cy="76127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76127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mc:Choice xmlns:a14="http://schemas.microsoft.com/office/drawing/2010/main" Requires="a14">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1679392224"/>
                  </p:ext>
                </p:extLst>
              </p:nvPr>
            </p:nvGraphicFramePr>
            <p:xfrm>
              <a:off x="1576088" y="4383490"/>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370840">
                    <a:tc>
                      <a:txBody>
                        <a:bodyPr/>
                        <a:lstStyle/>
                        <a:p>
                          <a:endParaRPr lang="en-US" dirty="0"/>
                        </a:p>
                      </a:txBody>
                      <a:tcPr/>
                    </a:tc>
                    <a:tc>
                      <a:txBody>
                        <a:bodyPr/>
                        <a:lstStyle/>
                        <a:p>
                          <a:pPr algn="ctr"/>
                          <a:r>
                            <a:rPr lang="vi-VN" dirty="0"/>
                            <a:t>Phí cố định</a:t>
                          </a:r>
                        </a:p>
                        <a:p>
                          <a:pPr algn="ctr"/>
                          <a:r>
                            <a:rPr lang="vi-VN" dirty="0"/>
                            <a:t>(nghìn đồng/ngày)</a:t>
                          </a:r>
                          <a:endParaRPr lang="en-US" dirty="0"/>
                        </a:p>
                      </a:txBody>
                      <a:tcPr/>
                    </a:tc>
                    <a:tc>
                      <a:txBody>
                        <a:bodyPr/>
                        <a:lstStyle/>
                        <a:p>
                          <a:pPr algn="ctr"/>
                          <a:r>
                            <a:rPr lang="vi-VN" dirty="0"/>
                            <a:t>Phí theo quãng đường di chuyển(nghìn đồng / kilômét)</a:t>
                          </a:r>
                          <a:endParaRPr lang="en-US" dirty="0"/>
                        </a:p>
                      </a:txBody>
                      <a:tcPr/>
                    </a:tc>
                    <a:extLst>
                      <a:ext uri="{0D108BD9-81ED-4DB2-BD59-A6C34878D82A}">
                        <a16:rowId xmlns:a16="http://schemas.microsoft.com/office/drawing/2014/main" val="3093443823"/>
                      </a:ext>
                    </a:extLst>
                  </a:tr>
                  <a:tr h="370840">
                    <a:tc>
                      <a:txBody>
                        <a:bodyPr/>
                        <a:lstStyle/>
                        <a:p>
                          <a:r>
                            <a:rPr lang="vi-VN" b="1" dirty="0"/>
                            <a:t>Thứ </a:t>
                          </a:r>
                          <a:r>
                            <a:rPr lang="en-US" b="1" dirty="0"/>
                            <a:t>H</a:t>
                          </a:r>
                          <a:r>
                            <a:rPr lang="vi-VN" b="1" dirty="0"/>
                            <a:t>ai đến thứ </a:t>
                          </a:r>
                          <a:r>
                            <a:rPr lang="en-US" b="1" dirty="0"/>
                            <a:t>S</a:t>
                          </a:r>
                          <a:r>
                            <a:rPr lang="vi-VN" b="1" dirty="0"/>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6394941"/>
                      </a:ext>
                    </a:extLst>
                  </a:tr>
                  <a:tr h="370840">
                    <a:tc>
                      <a:txBody>
                        <a:bodyPr/>
                        <a:lstStyle/>
                        <a:p>
                          <a:r>
                            <a:rPr lang="vi-VN" b="1" dirty="0"/>
                            <a:t>Thứ </a:t>
                          </a:r>
                          <a:r>
                            <a:rPr lang="en-US" b="1" dirty="0"/>
                            <a:t>B</a:t>
                          </a:r>
                          <a:r>
                            <a:rPr lang="vi-VN" b="1" dirty="0"/>
                            <a:t>ảy và </a:t>
                          </a:r>
                          <a:r>
                            <a:rPr lang="en-US" b="1" dirty="0"/>
                            <a:t>C</a:t>
                          </a:r>
                          <a:r>
                            <a:rPr lang="vi-VN" b="1" dirty="0"/>
                            <a:t>hủ nhật</a:t>
                          </a:r>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54653472"/>
                      </a:ext>
                    </a:extLst>
                  </a:tr>
                </a:tbl>
              </a:graphicData>
            </a:graphic>
          </p:graphicFrame>
        </mc:Choice>
        <mc:Fallback>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1679392224"/>
                  </p:ext>
                </p:extLst>
              </p:nvPr>
            </p:nvGraphicFramePr>
            <p:xfrm>
              <a:off x="1576088" y="4383490"/>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1188720">
                    <a:tc>
                      <a:txBody>
                        <a:bodyPr/>
                        <a:lstStyle/>
                        <a:p>
                          <a:endParaRPr lang="en-US" dirty="0"/>
                        </a:p>
                      </a:txBody>
                      <a:tcPr/>
                    </a:tc>
                    <a:tc>
                      <a:txBody>
                        <a:bodyPr/>
                        <a:lstStyle/>
                        <a:p>
                          <a:pPr algn="ctr"/>
                          <a:r>
                            <a:rPr lang="vi-VN" dirty="0"/>
                            <a:t>Phí cố định</a:t>
                          </a:r>
                        </a:p>
                        <a:p>
                          <a:pPr algn="ctr"/>
                          <a:r>
                            <a:rPr lang="vi-VN" dirty="0"/>
                            <a:t>(nghìn đồng/ngày)</a:t>
                          </a:r>
                          <a:endParaRPr lang="en-US" dirty="0"/>
                        </a:p>
                      </a:txBody>
                      <a:tcPr/>
                    </a:tc>
                    <a:tc>
                      <a:txBody>
                        <a:bodyPr/>
                        <a:lstStyle/>
                        <a:p>
                          <a:pPr algn="ctr"/>
                          <a:r>
                            <a:rPr lang="vi-VN" dirty="0"/>
                            <a:t>Phí theo quãng đường di chuyển(nghìn đồng / kilômét)</a:t>
                          </a:r>
                          <a:endParaRPr lang="en-US" dirty="0"/>
                        </a:p>
                      </a:txBody>
                      <a:tcPr/>
                    </a:tc>
                    <a:extLst>
                      <a:ext uri="{0D108BD9-81ED-4DB2-BD59-A6C34878D82A}">
                        <a16:rowId xmlns:a16="http://schemas.microsoft.com/office/drawing/2014/main" val="3093443823"/>
                      </a:ext>
                    </a:extLst>
                  </a:tr>
                  <a:tr h="640080">
                    <a:tc>
                      <a:txBody>
                        <a:bodyPr/>
                        <a:lstStyle/>
                        <a:p>
                          <a:r>
                            <a:rPr lang="vi-VN" b="1" dirty="0"/>
                            <a:t>Thứ </a:t>
                          </a:r>
                          <a:r>
                            <a:rPr lang="en-US" b="1" dirty="0"/>
                            <a:t>H</a:t>
                          </a:r>
                          <a:r>
                            <a:rPr lang="vi-VN" b="1" dirty="0"/>
                            <a:t>ai đến thứ </a:t>
                          </a:r>
                          <a:r>
                            <a:rPr lang="en-US" b="1" dirty="0"/>
                            <a:t>S</a:t>
                          </a:r>
                          <a:r>
                            <a:rPr lang="vi-VN" b="1" dirty="0"/>
                            <a:t>áu</a:t>
                          </a:r>
                        </a:p>
                      </a:txBody>
                      <a:tcPr/>
                    </a:tc>
                    <a:tc>
                      <a:txBody>
                        <a:bodyPr/>
                        <a:lstStyle/>
                        <a:p>
                          <a:endParaRPr lang="en-US"/>
                        </a:p>
                      </a:txBody>
                      <a:tcPr>
                        <a:blipFill>
                          <a:blip r:embed="rId4"/>
                          <a:stretch>
                            <a:fillRect l="-58919" t="-198113" r="-79730" b="-134906"/>
                          </a:stretch>
                        </a:blipFill>
                      </a:tcPr>
                    </a:tc>
                    <a:tc>
                      <a:txBody>
                        <a:bodyPr/>
                        <a:lstStyle/>
                        <a:p>
                          <a:endParaRPr lang="en-US"/>
                        </a:p>
                      </a:txBody>
                      <a:tcPr>
                        <a:blipFill>
                          <a:blip r:embed="rId4"/>
                          <a:stretch>
                            <a:fillRect l="-200000" t="-198113" r="-340" b="-134906"/>
                          </a:stretch>
                        </a:blipFill>
                      </a:tcPr>
                    </a:tc>
                    <a:extLst>
                      <a:ext uri="{0D108BD9-81ED-4DB2-BD59-A6C34878D82A}">
                        <a16:rowId xmlns:a16="http://schemas.microsoft.com/office/drawing/2014/main" val="506394941"/>
                      </a:ext>
                    </a:extLst>
                  </a:tr>
                  <a:tr h="640080">
                    <a:tc>
                      <a:txBody>
                        <a:bodyPr/>
                        <a:lstStyle/>
                        <a:p>
                          <a:r>
                            <a:rPr lang="vi-VN" b="1" dirty="0"/>
                            <a:t>Thứ </a:t>
                          </a:r>
                          <a:r>
                            <a:rPr lang="en-US" b="1" dirty="0"/>
                            <a:t>B</a:t>
                          </a:r>
                          <a:r>
                            <a:rPr lang="vi-VN" b="1" dirty="0"/>
                            <a:t>ảy và </a:t>
                          </a:r>
                          <a:r>
                            <a:rPr lang="en-US" b="1" dirty="0"/>
                            <a:t>C</a:t>
                          </a:r>
                          <a:r>
                            <a:rPr lang="vi-VN" b="1" dirty="0"/>
                            <a:t>hủ nhật</a:t>
                          </a:r>
                          <a:endParaRPr lang="en-US" b="1" dirty="0"/>
                        </a:p>
                      </a:txBody>
                      <a:tcPr/>
                    </a:tc>
                    <a:tc>
                      <a:txBody>
                        <a:bodyPr/>
                        <a:lstStyle/>
                        <a:p>
                          <a:endParaRPr lang="en-US"/>
                        </a:p>
                      </a:txBody>
                      <a:tcPr>
                        <a:blipFill>
                          <a:blip r:embed="rId4"/>
                          <a:stretch>
                            <a:fillRect l="-58919" t="-300952" r="-79730" b="-36190"/>
                          </a:stretch>
                        </a:blipFill>
                      </a:tcPr>
                    </a:tc>
                    <a:tc>
                      <a:txBody>
                        <a:bodyPr/>
                        <a:lstStyle/>
                        <a:p>
                          <a:endParaRPr lang="en-US"/>
                        </a:p>
                      </a:txBody>
                      <a:tcPr>
                        <a:blipFill>
                          <a:blip r:embed="rId4"/>
                          <a:stretch>
                            <a:fillRect l="-200000" t="-300952" r="-340"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C4B37697-6FDD-40A9-AF5D-C5B8FE9B97C5}"/>
                  </a:ext>
                </a:extLst>
              </p:cNvPr>
              <p:cNvSpPr txBox="1"/>
              <p:nvPr/>
            </p:nvSpPr>
            <p:spPr>
              <a:xfrm>
                <a:off x="1138000" y="7067734"/>
                <a:ext cx="2210800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p:txBody>
          </p:sp>
        </mc:Choice>
        <mc:Fallback>
          <p:sp>
            <p:nvSpPr>
              <p:cNvPr id="35" name="TextBox 34">
                <a:extLst>
                  <a:ext uri="{FF2B5EF4-FFF2-40B4-BE49-F238E27FC236}">
                    <a16:creationId xmlns:a16="http://schemas.microsoft.com/office/drawing/2014/main" id="{C4B37697-6FDD-40A9-AF5D-C5B8FE9B97C5}"/>
                  </a:ext>
                </a:extLst>
              </p:cNvPr>
              <p:cNvSpPr txBox="1">
                <a:spLocks noRot="1" noChangeAspect="1" noMove="1" noResize="1" noEditPoints="1" noAdjustHandles="1" noChangeArrowheads="1" noChangeShapeType="1" noTextEdit="1"/>
              </p:cNvSpPr>
              <p:nvPr/>
            </p:nvSpPr>
            <p:spPr>
              <a:xfrm>
                <a:off x="1138000" y="7067734"/>
                <a:ext cx="22108000" cy="2123658"/>
              </a:xfrm>
              <a:prstGeom prst="rect">
                <a:avLst/>
              </a:prstGeom>
              <a:blipFill>
                <a:blip r:embed="rId5"/>
                <a:stretch>
                  <a:fillRect l="-1131" t="-6017" r="-662" b="-123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8303AF2A-D3AE-42B8-B289-C3A4C41B9600}"/>
                  </a:ext>
                </a:extLst>
              </p:cNvPr>
              <p:cNvSpPr txBox="1"/>
              <p:nvPr/>
            </p:nvSpPr>
            <p:spPr>
              <a:xfrm>
                <a:off x="901047" y="10252409"/>
                <a:ext cx="20511153"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 tiền ông An phải trả hai ngày cuối tuần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p:sp>
            <p:nvSpPr>
              <p:cNvPr id="39" name="TextBox 38">
                <a:extLst>
                  <a:ext uri="{FF2B5EF4-FFF2-40B4-BE49-F238E27FC236}">
                    <a16:creationId xmlns:a16="http://schemas.microsoft.com/office/drawing/2014/main" id="{8303AF2A-D3AE-42B8-B289-C3A4C41B9600}"/>
                  </a:ext>
                </a:extLst>
              </p:cNvPr>
              <p:cNvSpPr txBox="1">
                <a:spLocks noRot="1" noChangeAspect="1" noMove="1" noResize="1" noEditPoints="1" noAdjustHandles="1" noChangeArrowheads="1" noChangeShapeType="1" noTextEdit="1"/>
              </p:cNvSpPr>
              <p:nvPr/>
            </p:nvSpPr>
            <p:spPr>
              <a:xfrm>
                <a:off x="901047" y="10252409"/>
                <a:ext cx="20511153" cy="1446550"/>
              </a:xfrm>
              <a:prstGeom prst="rect">
                <a:avLst/>
              </a:prstGeom>
              <a:blipFill>
                <a:blip r:embed="rId6"/>
                <a:stretch>
                  <a:fillRect l="-1218" t="-9283" b="-194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B9AA9EB4-20A7-4B86-A279-3F76F037793F}"/>
                  </a:ext>
                </a:extLst>
              </p:cNvPr>
              <p:cNvSpPr txBox="1"/>
              <p:nvPr/>
            </p:nvSpPr>
            <p:spPr>
              <a:xfrm>
                <a:off x="894120" y="11758052"/>
                <a:ext cx="22259934"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Vì đề bài yêu cầu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 nên ta có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e>
                    </m:d>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e>
                    </m:d>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𝟏𝟒𝟎𝟎𝟎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p:sp>
            <p:nvSpPr>
              <p:cNvPr id="40" name="TextBox 39">
                <a:extLst>
                  <a:ext uri="{FF2B5EF4-FFF2-40B4-BE49-F238E27FC236}">
                    <a16:creationId xmlns:a16="http://schemas.microsoft.com/office/drawing/2014/main" id="{B9AA9EB4-20A7-4B86-A279-3F76F037793F}"/>
                  </a:ext>
                </a:extLst>
              </p:cNvPr>
              <p:cNvSpPr txBox="1">
                <a:spLocks noRot="1" noChangeAspect="1" noMove="1" noResize="1" noEditPoints="1" noAdjustHandles="1" noChangeArrowheads="1" noChangeShapeType="1" noTextEdit="1"/>
              </p:cNvSpPr>
              <p:nvPr/>
            </p:nvSpPr>
            <p:spPr>
              <a:xfrm>
                <a:off x="894120" y="11758052"/>
                <a:ext cx="22259934" cy="1446550"/>
              </a:xfrm>
              <a:prstGeom prst="rect">
                <a:avLst/>
              </a:prstGeom>
              <a:blipFill>
                <a:blip r:embed="rId7"/>
                <a:stretch>
                  <a:fillRect l="-1123" t="-9283" b="-18987"/>
                </a:stretch>
              </a:blipFill>
            </p:spPr>
            <p:txBody>
              <a:bodyPr/>
              <a:lstStyle/>
              <a:p>
                <a:r>
                  <a:rPr lang="en-US">
                    <a:noFill/>
                  </a:rPr>
                  <a:t> </a:t>
                </a:r>
              </a:p>
            </p:txBody>
          </p:sp>
        </mc:Fallback>
      </mc:AlternateContent>
    </p:spTree>
    <p:extLst>
      <p:ext uri="{BB962C8B-B14F-4D97-AF65-F5344CB8AC3E}">
        <p14:creationId xmlns:p14="http://schemas.microsoft.com/office/powerpoint/2010/main" val="3212828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53399" y="3765238"/>
            <a:ext cx="23424965" cy="9596658"/>
            <a:chOff x="-27273" y="7188638"/>
            <a:chExt cx="23991737" cy="617426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9"/>
              <a:ext cx="23914536" cy="607094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8"/>
              <a:ext cx="3697142" cy="769595"/>
              <a:chOff x="334677" y="7455338"/>
              <a:chExt cx="3697142" cy="769595"/>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221794" y="6315061"/>
                <a:ext cx="62364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919461" y="7585539"/>
                <a:ext cx="3043040" cy="49504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8"/>
                <a:ext cx="754962" cy="769595"/>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1"/>
            <a:ext cx="23321363" cy="1616643"/>
            <a:chOff x="648075" y="1703321"/>
            <a:chExt cx="23321363" cy="161664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1"/>
              <a:ext cx="23321363" cy="161664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35" name="TextBox 34">
            <a:extLst>
              <a:ext uri="{FF2B5EF4-FFF2-40B4-BE49-F238E27FC236}">
                <a16:creationId xmlns:a16="http://schemas.microsoft.com/office/drawing/2014/main" id="{C4B37697-6FDD-40A9-AF5D-C5B8FE9B97C5}"/>
              </a:ext>
            </a:extLst>
          </p:cNvPr>
          <p:cNvSpPr txBox="1"/>
          <p:nvPr/>
        </p:nvSpPr>
        <p:spPr>
          <a:xfrm>
            <a:off x="748255" y="2565911"/>
            <a:ext cx="2315076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Biểu diển miền nghiệm của bất phương trình ở câu a trên mặt phẳng toạ độ.</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28A6883-9947-463A-B908-8CC55691CD83}"/>
                  </a:ext>
                </a:extLst>
              </p:cNvPr>
              <p:cNvSpPr txBox="1"/>
              <p:nvPr/>
            </p:nvSpPr>
            <p:spPr>
              <a:xfrm>
                <a:off x="526418" y="5099665"/>
                <a:ext cx="1284206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a:t>
                </a:r>
                <a14:m>
                  <m:oMath xmlns:m="http://schemas.openxmlformats.org/officeDocument/2006/math">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được xác định như sau:</a:t>
                </a:r>
              </a:p>
            </p:txBody>
          </p:sp>
        </mc:Choice>
        <mc:Fallback xmlns="">
          <p:sp>
            <p:nvSpPr>
              <p:cNvPr id="37" name="TextBox 36">
                <a:extLst>
                  <a:ext uri="{FF2B5EF4-FFF2-40B4-BE49-F238E27FC236}">
                    <a16:creationId xmlns:a16="http://schemas.microsoft.com/office/drawing/2014/main" id="{F28A6883-9947-463A-B908-8CC55691CD83}"/>
                  </a:ext>
                </a:extLst>
              </p:cNvPr>
              <p:cNvSpPr txBox="1">
                <a:spLocks noRot="1" noChangeAspect="1" noMove="1" noResize="1" noEditPoints="1" noAdjustHandles="1" noChangeArrowheads="1" noChangeShapeType="1" noTextEdit="1"/>
              </p:cNvSpPr>
              <p:nvPr/>
            </p:nvSpPr>
            <p:spPr>
              <a:xfrm>
                <a:off x="526418" y="5099665"/>
                <a:ext cx="12842065" cy="1446550"/>
              </a:xfrm>
              <a:prstGeom prst="rect">
                <a:avLst/>
              </a:prstGeom>
              <a:blipFill>
                <a:blip r:embed="rId4"/>
                <a:stretch>
                  <a:fillRect l="-1898" t="-8861" r="-1851"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208A8A7-84F0-4527-90CF-A6AC2CC5F04E}"/>
                  </a:ext>
                </a:extLst>
              </p:cNvPr>
              <p:cNvSpPr txBox="1"/>
              <p:nvPr/>
            </p:nvSpPr>
            <p:spPr>
              <a:xfrm>
                <a:off x="484978" y="6684461"/>
                <a:ext cx="1325856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TextBox 37">
                <a:extLst>
                  <a:ext uri="{FF2B5EF4-FFF2-40B4-BE49-F238E27FC236}">
                    <a16:creationId xmlns:a16="http://schemas.microsoft.com/office/drawing/2014/main" id="{C208A8A7-84F0-4527-90CF-A6AC2CC5F04E}"/>
                  </a:ext>
                </a:extLst>
              </p:cNvPr>
              <p:cNvSpPr txBox="1">
                <a:spLocks noRot="1" noChangeAspect="1" noMove="1" noResize="1" noEditPoints="1" noAdjustHandles="1" noChangeArrowheads="1" noChangeShapeType="1" noTextEdit="1"/>
              </p:cNvSpPr>
              <p:nvPr/>
            </p:nvSpPr>
            <p:spPr>
              <a:xfrm>
                <a:off x="484978" y="6684461"/>
                <a:ext cx="13258567" cy="769441"/>
              </a:xfrm>
              <a:prstGeom prst="rect">
                <a:avLst/>
              </a:prstGeom>
              <a:blipFill>
                <a:blip r:embed="rId5"/>
                <a:stretch>
                  <a:fillRect l="-1885" t="-17460" r="-966"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2F96462C-09D7-4363-9A92-65893C4AF328}"/>
                  </a:ext>
                </a:extLst>
              </p:cNvPr>
              <p:cNvSpPr txBox="1"/>
              <p:nvPr/>
            </p:nvSpPr>
            <p:spPr>
              <a:xfrm>
                <a:off x="484978" y="7567593"/>
                <a:ext cx="1457077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9" name="TextBox 38">
                <a:extLst>
                  <a:ext uri="{FF2B5EF4-FFF2-40B4-BE49-F238E27FC236}">
                    <a16:creationId xmlns:a16="http://schemas.microsoft.com/office/drawing/2014/main" id="{2F96462C-09D7-4363-9A92-65893C4AF328}"/>
                  </a:ext>
                </a:extLst>
              </p:cNvPr>
              <p:cNvSpPr txBox="1">
                <a:spLocks noRot="1" noChangeAspect="1" noMove="1" noResize="1" noEditPoints="1" noAdjustHandles="1" noChangeArrowheads="1" noChangeShapeType="1" noTextEdit="1"/>
              </p:cNvSpPr>
              <p:nvPr/>
            </p:nvSpPr>
            <p:spPr>
              <a:xfrm>
                <a:off x="484978" y="7567593"/>
                <a:ext cx="14570775" cy="1446550"/>
              </a:xfrm>
              <a:prstGeom prst="rect">
                <a:avLst/>
              </a:prstGeom>
              <a:blipFill>
                <a:blip r:embed="rId6"/>
                <a:stretch>
                  <a:fillRect l="-1715" t="-8824" b="-184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F8B3F2C3-7A89-4061-A47D-229728D75D22}"/>
                  </a:ext>
                </a:extLst>
              </p:cNvPr>
              <p:cNvSpPr txBox="1"/>
              <p:nvPr/>
            </p:nvSpPr>
            <p:spPr>
              <a:xfrm>
                <a:off x="526418" y="9328852"/>
                <a:ext cx="12300442"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chứa gốc toạ độ, kể đường thẳng </a:t>
                </a:r>
                <a14:m>
                  <m:oMath xmlns:m="http://schemas.openxmlformats.org/officeDocument/2006/math">
                    <m:r>
                      <a:rPr lang="en-US" sz="4400" b="1" i="1">
                        <a:solidFill>
                          <a:prstClr val="black"/>
                        </a:solidFill>
                        <a:latin typeface="Cambria Math" panose="02040503050406030204" pitchFamily="18" charset="0"/>
                      </a:rPr>
                      <m:t>𝒅</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0" name="TextBox 39">
                <a:extLst>
                  <a:ext uri="{FF2B5EF4-FFF2-40B4-BE49-F238E27FC236}">
                    <a16:creationId xmlns:a16="http://schemas.microsoft.com/office/drawing/2014/main" id="{F8B3F2C3-7A89-4061-A47D-229728D75D22}"/>
                  </a:ext>
                </a:extLst>
              </p:cNvPr>
              <p:cNvSpPr txBox="1">
                <a:spLocks noRot="1" noChangeAspect="1" noMove="1" noResize="1" noEditPoints="1" noAdjustHandles="1" noChangeArrowheads="1" noChangeShapeType="1" noTextEdit="1"/>
              </p:cNvSpPr>
              <p:nvPr/>
            </p:nvSpPr>
            <p:spPr>
              <a:xfrm>
                <a:off x="526418" y="9328852"/>
                <a:ext cx="12300442" cy="2123658"/>
              </a:xfrm>
              <a:prstGeom prst="rect">
                <a:avLst/>
              </a:prstGeom>
              <a:blipFill>
                <a:blip r:embed="rId7"/>
                <a:stretch>
                  <a:fillRect l="-1982" t="-5731" r="-2180" b="-12321"/>
                </a:stretch>
              </a:blipFill>
            </p:spPr>
            <p:txBody>
              <a:bodyPr/>
              <a:lstStyle/>
              <a:p>
                <a:r>
                  <a:rPr lang="en-US">
                    <a:noFill/>
                  </a:rPr>
                  <a:t> </a:t>
                </a:r>
              </a:p>
            </p:txBody>
          </p:sp>
        </mc:Fallback>
      </mc:AlternateContent>
      <p:pic>
        <p:nvPicPr>
          <p:cNvPr id="41" name="Picture 40" descr="Chart&#10;&#10;Description automatically generated">
            <a:extLst>
              <a:ext uri="{FF2B5EF4-FFF2-40B4-BE49-F238E27FC236}">
                <a16:creationId xmlns:a16="http://schemas.microsoft.com/office/drawing/2014/main" id="{37C6D476-E459-471A-B09D-3332843FB4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66946" y="4133821"/>
            <a:ext cx="9692686" cy="9090923"/>
          </a:xfrm>
          <a:prstGeom prst="rect">
            <a:avLst/>
          </a:prstGeom>
        </p:spPr>
      </p:pic>
    </p:spTree>
    <p:extLst>
      <p:ext uri="{BB962C8B-B14F-4D97-AF65-F5344CB8AC3E}">
        <p14:creationId xmlns:p14="http://schemas.microsoft.com/office/powerpoint/2010/main" val="1434936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19201" y="1463672"/>
            <a:ext cx="21945600" cy="137160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4400" b="1">
                <a:solidFill>
                  <a:srgbClr val="FF0000"/>
                </a:solidFill>
                <a:effectLst/>
                <a:latin typeface="Tahoma" panose="020B0604030504040204" pitchFamily="34" charset="0"/>
                <a:ea typeface="Calibri" panose="020F0502020204030204" pitchFamily="34" charset="0"/>
              </a:rPr>
              <a:t>BẤT PHƯƠNG TRÌNH VÀ HỆ BẤT PHƯƠNG TRÌNH BẬC NHẤT HAI ẨN</a:t>
            </a:r>
            <a:endParaRPr lang="vi-VN" sz="4400" b="1">
              <a:solidFill>
                <a:srgbClr val="FF0000"/>
              </a:solidFill>
              <a:latin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solidFill>
                <a:srgbClr val="E7F7FF"/>
              </a:solidFill>
            </p:spPr>
            <p:txBody>
              <a:bodyPr/>
              <a:lstStyle/>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Nhân ngày quốc tế Thiếu nhi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một rạp chiếu phim phục vụ các khán giả một bộ phim hoạt hình. Vé được bán ra có hai loại: </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Loại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(dành cho trẻ từ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tuổi):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𝟓𝟎𝟎𝟎𝟎</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đồng/vé;</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Loại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(dành cho người trên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tuổi):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𝟏𝟎𝟎𝟎𝟎𝟎</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đồng/vé.</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Người ta tính toán rằng, để không phải bù lỗ thì số tiền vé thu được ở rạp chiếu phim này phải đạt tối thiểu</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triệu đồng. Hỏi số vé bán được trong trường hợp nào thì rạp chiếu phim phải bù lỗ?</a:t>
                </a:r>
                <a:endParaRPr lang="vi-VN" sz="4400" b="1">
                  <a:latin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l="-1000"/>
                </a:stretch>
              </a:blipFill>
            </p:spPr>
            <p:txBody>
              <a:bodyPr/>
              <a:lstStyle/>
              <a:p>
                <a:r>
                  <a:rPr lang="vi-VN">
                    <a:noFill/>
                  </a:rPr>
                  <a:t> </a:t>
                </a:r>
              </a:p>
            </p:txBody>
          </p:sp>
        </mc:Fallback>
      </mc:AlternateContent>
    </p:spTree>
    <p:extLst>
      <p:ext uri="{BB962C8B-B14F-4D97-AF65-F5344CB8AC3E}">
        <p14:creationId xmlns:p14="http://schemas.microsoft.com/office/powerpoint/2010/main" val="3756310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6059344"/>
            <a:ext cx="23285132" cy="7068198"/>
            <a:chOff x="49928" y="7871126"/>
            <a:chExt cx="23848520"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848520"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8602" y="7262206"/>
                <a:ext cx="22434798" cy="5865336"/>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20000"/>
                  </a:lnSpc>
                  <a:spcBef>
                    <a:spcPts val="0"/>
                  </a:spcBef>
                </a:pPr>
                <a:r>
                  <a:rPr lang="en-US" sz="4400" b="1">
                    <a:solidFill>
                      <a:srgbClr val="000000"/>
                    </a:solidFill>
                    <a:latin typeface="Tahoma" panose="020B0604030504040204" pitchFamily="34" charset="0"/>
                  </a:rPr>
                  <a:t>Số tiền vé thu được ở rạp chiếu phim đó theo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p>
              <a:p>
                <a:pPr marL="471487" indent="0" algn="ctr">
                  <a:lnSpc>
                    <a:spcPct val="200000"/>
                  </a:lnSpc>
                  <a:spcBef>
                    <a:spcPts val="0"/>
                  </a:spcBef>
                  <a:buNone/>
                </a:pP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𝟓𝟎</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(nghìn đồng)</a:t>
                </a:r>
                <a:endParaRPr lang="en-US"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8602" y="7262206"/>
                <a:ext cx="22434798" cy="5865336"/>
              </a:xfrm>
              <a:prstGeom prst="rect">
                <a:avLst/>
              </a:prstGeom>
              <a:blipFill>
                <a:blip r:embed="rId4"/>
                <a:stretch>
                  <a:fillRect t="-1247"/>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168285"/>
            <a:chOff x="648075" y="1703320"/>
            <a:chExt cx="23321363" cy="4168285"/>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168285"/>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197658"/>
                  <a:ext cx="22777323" cy="358286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855663">
                    <a:lnSpc>
                      <a:spcPct val="150000"/>
                    </a:lnSpc>
                    <a:spcBef>
                      <a:spcPts val="0"/>
                    </a:spcBef>
                    <a:buNone/>
                  </a:pPr>
                  <a:r>
                    <a:rPr lang="en-US" sz="4400" b="1">
                      <a:solidFill>
                        <a:srgbClr val="000000"/>
                      </a:solidFill>
                      <a:latin typeface="Tahoma" panose="020B0604030504040204" pitchFamily="34" charset="0"/>
                    </a:rPr>
                    <a:t>Trong </a:t>
                  </a:r>
                  <a:r>
                    <a:rPr lang="en-US" sz="4400" b="1" i="1">
                      <a:solidFill>
                        <a:srgbClr val="000000"/>
                      </a:solidFill>
                      <a:latin typeface="Tahoma" panose="020B0604030504040204" pitchFamily="34" charset="0"/>
                    </a:rPr>
                    <a:t>tình huống</a:t>
                  </a:r>
                  <a:r>
                    <a:rPr lang="en-US" sz="4400" b="1">
                      <a:solidFill>
                        <a:srgbClr val="000000"/>
                      </a:solidFill>
                      <a:latin typeface="Tahoma" panose="020B0604030504040204" pitchFamily="34" charset="0"/>
                    </a:rPr>
                    <a:t>  mở đầu, gọi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là số vé loại 1 bán được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số vé loại 2 bán được. Viết biểu thức tính số tiền bán vé thu được (đơn vị nghìn đồng) ở rạp chiếu phim đó theo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oMath>
                  </a14:m>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197658"/>
                  <a:ext cx="22777323" cy="3582864"/>
                </a:xfrm>
                <a:prstGeom prst="rect">
                  <a:avLst/>
                </a:prstGeom>
                <a:blipFill>
                  <a:blip r:embed="rId5"/>
                  <a:stretch>
                    <a:fillRect l="-1070" r="-80"/>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3048000" cy="737549"/>
              <a:chOff x="0" y="92326"/>
              <a:chExt cx="1508648"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881636"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HĐ1.</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2734449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385887" indent="-914400">
                  <a:lnSpc>
                    <a:spcPct val="150000"/>
                  </a:lnSpc>
                  <a:spcBef>
                    <a:spcPts val="0"/>
                  </a:spcBef>
                  <a:buAutoNum type="alphaLcParenR"/>
                </a:pPr>
                <a:r>
                  <a:rPr lang="en-US" sz="4400" b="1">
                    <a:solidFill>
                      <a:srgbClr val="000000"/>
                    </a:solidFill>
                    <a:latin typeface="Tahoma" panose="020B0604030504040204" pitchFamily="34" charset="0"/>
                  </a:rPr>
                  <a:t>Các số nguyên không âm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phải thỏa mãn điều kiện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  thì số tiền bán vé thu được đạt tối thiểu </a:t>
                </a:r>
                <a14:m>
                  <m:oMath xmlns:m="http://schemas.openxmlformats.org/officeDocument/2006/math">
                    <m:r>
                      <a:rPr lang="en-US" sz="4400" b="1" i="1">
                        <a:solidFill>
                          <a:srgbClr val="000000"/>
                        </a:solidFill>
                        <a:latin typeface="Cambria Math" panose="02040503050406030204" pitchFamily="18" charset="0"/>
                      </a:rPr>
                      <m:t>𝟐𝟎</m:t>
                    </m:r>
                  </m:oMath>
                </a14:m>
                <a:r>
                  <a:rPr lang="en-US" sz="4400" b="1">
                    <a:solidFill>
                      <a:srgbClr val="000000"/>
                    </a:solidFill>
                    <a:latin typeface="Tahoma" panose="020B0604030504040204" pitchFamily="34" charset="0"/>
                  </a:rPr>
                  <a:t> triệu đồng.</a:t>
                </a:r>
              </a:p>
              <a:p>
                <a:pPr marL="1385887" indent="-914400">
                  <a:lnSpc>
                    <a:spcPct val="150000"/>
                  </a:lnSpc>
                  <a:spcBef>
                    <a:spcPts val="0"/>
                  </a:spcBef>
                  <a:buAutoNum type="alphaLcParenR"/>
                </a:pPr>
                <a:r>
                  <a:rPr lang="en-US" sz="4400" b="1">
                    <a:solidFill>
                      <a:srgbClr val="000000"/>
                    </a:solidFill>
                    <a:latin typeface="Tahoma" panose="020B0604030504040204" pitchFamily="34" charset="0"/>
                  </a:rPr>
                  <a:t>Nếu số tiền bán vé thu được nhỏ hơn 20 triệu đồng thì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phải thỏa mãn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a:t>
                </a:r>
              </a:p>
              <a:p>
                <a:pPr marL="471487" indent="0">
                  <a:lnSpc>
                    <a:spcPct val="150000"/>
                  </a:lnSpc>
                  <a:spcBef>
                    <a:spcPts val="0"/>
                  </a:spcBef>
                  <a:buNone/>
                </a:pPr>
                <a:r>
                  <a:rPr lang="en-US" sz="4400" b="1">
                    <a:solidFill>
                      <a:srgbClr val="0000CC"/>
                    </a:solidFill>
                    <a:latin typeface="Tahoma" panose="020B0604030504040204" pitchFamily="34" charset="0"/>
                    <a:sym typeface="Wingdings" panose="05000000000000000000" pitchFamily="2" charset="2"/>
                  </a:rPr>
                  <a:t> </a:t>
                </a:r>
                <a:r>
                  <a:rPr lang="en-US" sz="4400" b="1">
                    <a:solidFill>
                      <a:srgbClr val="0000CC"/>
                    </a:solidFill>
                    <a:latin typeface="Tahoma" panose="020B0604030504040204" pitchFamily="34" charset="0"/>
                  </a:rPr>
                  <a:t>Mỗi hệ thức liên hệ giữa </a:t>
                </a:r>
                <a14:m>
                  <m:oMath xmlns:m="http://schemas.openxmlformats.org/officeDocument/2006/math">
                    <m:r>
                      <a:rPr lang="en-US" sz="4400" b="1" i="1">
                        <a:solidFill>
                          <a:srgbClr val="0000CC"/>
                        </a:solidFill>
                        <a:latin typeface="Cambria Math" panose="02040503050406030204" pitchFamily="18" charset="0"/>
                      </a:rPr>
                      <m:t>𝒙</m:t>
                    </m:r>
                  </m:oMath>
                </a14:m>
                <a:r>
                  <a:rPr lang="en-US" sz="4400" b="1">
                    <a:solidFill>
                      <a:srgbClr val="0000CC"/>
                    </a:solidFill>
                    <a:latin typeface="Tahoma" panose="020B0604030504040204" pitchFamily="34" charset="0"/>
                  </a:rPr>
                  <a:t> và </a:t>
                </a:r>
                <a14:m>
                  <m:oMath xmlns:m="http://schemas.openxmlformats.org/officeDocument/2006/math">
                    <m:r>
                      <a:rPr lang="en-US" sz="4400" b="1" i="1">
                        <a:solidFill>
                          <a:srgbClr val="0000CC"/>
                        </a:solidFill>
                        <a:latin typeface="Cambria Math" panose="02040503050406030204" pitchFamily="18" charset="0"/>
                      </a:rPr>
                      <m:t>𝒚</m:t>
                    </m:r>
                  </m:oMath>
                </a14:m>
                <a:r>
                  <a:rPr lang="en-US" sz="4400" b="1">
                    <a:solidFill>
                      <a:srgbClr val="0000CC"/>
                    </a:solidFill>
                    <a:latin typeface="Tahoma" panose="020B0604030504040204" pitchFamily="34" charset="0"/>
                  </a:rPr>
                  <a:t> thu được trong </a:t>
                </a:r>
                <a:r>
                  <a:rPr lang="en-US" sz="4400" b="1" i="1">
                    <a:solidFill>
                      <a:srgbClr val="0000CC"/>
                    </a:solidFill>
                    <a:latin typeface="Tahoma" panose="020B0604030504040204" pitchFamily="34" charset="0"/>
                  </a:rPr>
                  <a:t>HĐ1a</a:t>
                </a:r>
                <a:r>
                  <a:rPr lang="en-US" sz="4400" b="1">
                    <a:solidFill>
                      <a:srgbClr val="0000CC"/>
                    </a:solidFill>
                    <a:latin typeface="Tahoma" panose="020B0604030504040204" pitchFamily="34" charset="0"/>
                  </a:rPr>
                  <a:t> và </a:t>
                </a:r>
                <a:r>
                  <a:rPr lang="en-US" sz="4400" b="1" i="1">
                    <a:solidFill>
                      <a:srgbClr val="0000CC"/>
                    </a:solidFill>
                    <a:latin typeface="Tahoma" panose="020B0604030504040204" pitchFamily="34" charset="0"/>
                  </a:rPr>
                  <a:t>HĐ1b</a:t>
                </a:r>
                <a:r>
                  <a:rPr lang="en-US" sz="4400" b="1">
                    <a:solidFill>
                      <a:srgbClr val="0000CC"/>
                    </a:solidFill>
                    <a:latin typeface="Tahoma" panose="020B0604030504040204" pitchFamily="34" charset="0"/>
                  </a:rPr>
                  <a:t> được gọi là một </a:t>
                </a:r>
                <a:r>
                  <a:rPr lang="en-US" sz="4400" b="1" i="1">
                    <a:solidFill>
                      <a:srgbClr val="0000CC"/>
                    </a:solidFill>
                    <a:latin typeface="Tahoma" panose="020B0604030504040204" pitchFamily="34" charset="0"/>
                  </a:rPr>
                  <a:t>bất phương trình bậc nhất hai ẩn.</a:t>
                </a:r>
                <a:endParaRPr lang="en-US"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b="-228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742950" indent="-742950">
                    <a:lnSpc>
                      <a:spcPct val="120000"/>
                    </a:lnSpc>
                    <a:spcBef>
                      <a:spcPts val="0"/>
                    </a:spcBef>
                    <a:buAutoNum type="alphaLcParenR"/>
                  </a:pPr>
                  <a:r>
                    <a:rPr lang="en-US" sz="4400" b="1">
                      <a:solidFill>
                        <a:srgbClr val="000000"/>
                      </a:solidFill>
                      <a:latin typeface="Tahoma" panose="020B0604030504040204" pitchFamily="34" charset="0"/>
                    </a:rPr>
                    <a:t>Các số nguyên không âm </a:t>
                  </a:r>
                  <a:r>
                    <a:rPr lang="en-US" sz="4400" b="1" i="1">
                      <a:solidFill>
                        <a:srgbClr val="000000"/>
                      </a:solidFill>
                      <a:latin typeface="Tahoma" panose="020B0604030504040204" pitchFamily="34" charset="0"/>
                    </a:rPr>
                    <a:t>x</a:t>
                  </a:r>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phải thỏa mãn điều kiện gì để số tiền bán vé thu được đạt tối thiểu 20 triệu đồng?</a:t>
                  </a:r>
                </a:p>
                <a:p>
                  <a:pPr marL="742950" indent="-742950">
                    <a:lnSpc>
                      <a:spcPct val="120000"/>
                    </a:lnSpc>
                    <a:spcBef>
                      <a:spcPts val="0"/>
                    </a:spcBef>
                    <a:buAutoNum type="alphaLcParenR"/>
                  </a:pPr>
                  <a:r>
                    <a:rPr lang="en-US" sz="4400" b="1" kern="1200">
                      <a:solidFill>
                        <a:srgbClr val="000000"/>
                      </a:solidFill>
                      <a:effectLst/>
                      <a:latin typeface="Tahoma" panose="020B0604030504040204" pitchFamily="34" charset="0"/>
                      <a:ea typeface="Cascadia Mono"/>
                    </a:rPr>
                    <a:t>Nếu số tiền bán vé thu được nhỏ hơn 20 triệu đồng thì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oMath>
                  </a14:m>
                  <a:r>
                    <a:rPr lang="en-US" sz="4400" b="1" kern="1200">
                      <a:solidFill>
                        <a:srgbClr val="000000"/>
                      </a:solidFill>
                      <a:effectLst/>
                      <a:latin typeface="Tahoma" panose="020B0604030504040204" pitchFamily="34" charset="0"/>
                      <a:ea typeface="Cascadia Mono"/>
                    </a:rPr>
                    <a:t> và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kern="1200">
                      <a:solidFill>
                        <a:srgbClr val="000000"/>
                      </a:solidFill>
                      <a:effectLst/>
                      <a:latin typeface="Tahoma" panose="020B0604030504040204" pitchFamily="34" charset="0"/>
                      <a:ea typeface="Cascadia Mono"/>
                    </a:rPr>
                    <a:t> phải thỏa mãn điều gì?</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97" t="-2637" r="-963" b="-8663"/>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3048000" cy="737549"/>
              <a:chOff x="0" y="92326"/>
              <a:chExt cx="1508648"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881636"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HĐ1.</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837759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19201" y="1463672"/>
            <a:ext cx="21945600" cy="1371603"/>
          </a:xfrm>
        </p:spPr>
        <p:txBody>
          <a:bodyPr anchor="ctr" anchorCtr="0"/>
          <a:lstStyle/>
          <a:p>
            <a:pPr>
              <a:lnSpc>
                <a:spcPct val="120000"/>
              </a:lnSpc>
            </a:pPr>
            <a:r>
              <a:rPr lang="en-US" sz="5400" b="1">
                <a:solidFill>
                  <a:srgbClr val="385623"/>
                </a:solidFill>
                <a:effectLst/>
                <a:latin typeface="Tahoma" panose="020B0604030504040204" pitchFamily="34" charset="0"/>
                <a:ea typeface="Tahoma" panose="020B0604030504040204" pitchFamily="34" charset="0"/>
                <a:cs typeface="Tahoma" panose="020B0604030504040204" pitchFamily="34" charset="0"/>
              </a:rPr>
              <a:t>1. BẤT PHƯƠNG TRÌNH BẬC NHẤT HAI ẨN</a:t>
            </a:r>
            <a:endParaRPr lang="vi-VN" sz="5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412750" indent="0">
                  <a:lnSpc>
                    <a:spcPct val="150000"/>
                  </a:lnSpc>
                  <a:spcBef>
                    <a:spcPts val="0"/>
                  </a:spcBef>
                  <a:buNone/>
                </a:pPr>
                <a:r>
                  <a:rPr lang="en-US" sz="5400" b="1">
                    <a:solidFill>
                      <a:srgbClr val="000000"/>
                    </a:solidFill>
                    <a:latin typeface="Tahoma" panose="020B0604030504040204" pitchFamily="34" charset="0"/>
                  </a:rPr>
                  <a:t>Bất phương trình bậc nhất hai ẩn </a:t>
                </a:r>
                <a14:m>
                  <m:oMath xmlns:m="http://schemas.openxmlformats.org/officeDocument/2006/math">
                    <m:r>
                      <a:rPr lang="en-US" sz="5400" b="1" i="1">
                        <a:solidFill>
                          <a:srgbClr val="000000"/>
                        </a:solidFill>
                        <a:latin typeface="Cambria Math" panose="02040503050406030204" pitchFamily="18" charset="0"/>
                      </a:rPr>
                      <m:t>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có dạng tổng quát là:</a:t>
                </a:r>
                <a:endParaRPr lang="vi-VN" sz="5400" b="1">
                  <a:solidFill>
                    <a:srgbClr val="000000"/>
                  </a:solidFill>
                  <a:latin typeface="Tahoma" panose="020B0604030504040204" pitchFamily="34" charset="0"/>
                </a:endParaRP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vi-VN" sz="5400" b="1" i="1" smtClean="0">
                          <a:solidFill>
                            <a:srgbClr val="000000"/>
                          </a:solidFill>
                          <a:latin typeface="Cambria Math" panose="02040503050406030204" pitchFamily="18" charset="0"/>
                        </a:rPr>
                        <m:t>    </m:t>
                      </m:r>
                      <m:d>
                        <m:dPr>
                          <m:ctrlPr>
                            <a:rPr lang="vi-VN" sz="5400" b="1" i="1">
                              <a:solidFill>
                                <a:srgbClr val="000000"/>
                              </a:solidFill>
                              <a:latin typeface="Cambria Math" panose="02040503050406030204" pitchFamily="18" charset="0"/>
                            </a:rPr>
                          </m:ctrlPr>
                        </m:dPr>
                        <m:e>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&gt;</m:t>
                          </m:r>
                          <m:r>
                            <a:rPr lang="en-US" sz="5400" b="1" i="1">
                              <a:solidFill>
                                <a:srgbClr val="000000"/>
                              </a:solidFill>
                              <a:latin typeface="Cambria Math" panose="02040503050406030204" pitchFamily="18" charset="0"/>
                            </a:rPr>
                            <m:t>𝒄</m:t>
                          </m:r>
                        </m:e>
                      </m:d>
                      <m:r>
                        <a:rPr lang="en-US" sz="5400" b="1" i="0" smtClean="0">
                          <a:solidFill>
                            <a:srgbClr val="000000"/>
                          </a:solidFill>
                          <a:latin typeface="Cambria Math" panose="02040503050406030204" pitchFamily="18" charset="0"/>
                        </a:rPr>
                        <m:t>,</m:t>
                      </m:r>
                    </m:oMath>
                  </m:oMathPara>
                </a14:m>
                <a:endParaRPr lang="en-US" sz="5400" b="1">
                  <a:solidFill>
                    <a:srgbClr val="000000"/>
                  </a:solidFill>
                  <a:latin typeface="Tahoma" panose="020B0604030504040204" pitchFamily="34" charset="0"/>
                </a:endParaRPr>
              </a:p>
              <a:p>
                <a:pPr marL="471488" indent="0">
                  <a:lnSpc>
                    <a:spcPct val="150000"/>
                  </a:lnSpc>
                  <a:spcBef>
                    <a:spcPts val="0"/>
                  </a:spcBef>
                  <a:buNone/>
                </a:pPr>
                <a:r>
                  <a:rPr lang="en-US" sz="5400" b="1">
                    <a:solidFill>
                      <a:srgbClr val="000000"/>
                    </a:solidFill>
                    <a:latin typeface="Tahoma" panose="020B0604030504040204" pitchFamily="34" charset="0"/>
                  </a:rPr>
                  <a:t>trong đó </a:t>
                </a:r>
                <a14:m>
                  <m:oMath xmlns:m="http://schemas.openxmlformats.org/officeDocument/2006/math">
                    <m:r>
                      <a:rPr lang="en-US" sz="5400" b="1" i="1">
                        <a:solidFill>
                          <a:srgbClr val="000000"/>
                        </a:solidFill>
                        <a:latin typeface="Cambria Math" panose="02040503050406030204" pitchFamily="18" charset="0"/>
                      </a:rPr>
                      <m:t>𝒂</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những số thực đã cho </a:t>
                </a:r>
                <a14:m>
                  <m:oMath xmlns:m="http://schemas.openxmlformats.org/officeDocument/2006/math">
                    <m:r>
                      <a:rPr lang="en-US" sz="5400" b="1" i="1">
                        <a:solidFill>
                          <a:srgbClr val="000000"/>
                        </a:solidFill>
                        <a:latin typeface="Cambria Math" panose="02040503050406030204" pitchFamily="18" charset="0"/>
                      </a:rPr>
                      <m:t>𝒂</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𝒃</m:t>
                    </m:r>
                  </m:oMath>
                </a14:m>
                <a:r>
                  <a:rPr lang="en-US" sz="5400" b="1">
                    <a:solidFill>
                      <a:srgbClr val="000000"/>
                    </a:solidFill>
                    <a:latin typeface="Tahoma" panose="020B0604030504040204" pitchFamily="34" charset="0"/>
                  </a:rPr>
                  <a:t> không đồng thời bằng </a:t>
                </a:r>
                <a14:m>
                  <m:oMath xmlns:m="http://schemas.openxmlformats.org/officeDocument/2006/math">
                    <m:r>
                      <a:rPr lang="en-US" sz="5400" b="1" i="1">
                        <a:solidFill>
                          <a:srgbClr val="000000"/>
                        </a:solidFill>
                        <a:latin typeface="Cambria Math" panose="02040503050406030204" pitchFamily="18" charset="0"/>
                      </a:rPr>
                      <m:t>𝟎</m:t>
                    </m:r>
                  </m:oMath>
                </a14:m>
                <a:r>
                  <a:rPr lang="en-US" sz="5400" b="1">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𝒙</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là các ẩn số.</a:t>
                </a:r>
                <a:endParaRPr lang="vi-VN" sz="5400" b="1">
                  <a:latin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1009409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en-US" sz="4400" b="1">
                    <a:solidFill>
                      <a:srgbClr val="000000"/>
                    </a:solidFill>
                    <a:latin typeface="Tahoma" panose="020B0604030504040204" pitchFamily="34" charset="0"/>
                  </a:rPr>
                  <a:t>Bất phương trình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là bất phương trình bậc nhất hai ẩn.</a:t>
                </a:r>
                <a:endParaRPr lang="vi-VN" sz="4400" b="1">
                  <a:solidFill>
                    <a:srgbClr val="000000"/>
                  </a:solidFill>
                  <a:latin typeface="Tahoma" panose="020B0604030504040204" pitchFamily="34" charset="0"/>
                </a:endParaRPr>
              </a:p>
              <a:p>
                <a:pPr>
                  <a:lnSpc>
                    <a:spcPct val="150000"/>
                  </a:lnSpc>
                  <a:spcBef>
                    <a:spcPts val="0"/>
                  </a:spcBef>
                </a:pPr>
                <a:r>
                  <a:rPr lang="en-US" sz="4400" b="1">
                    <a:solidFill>
                      <a:srgbClr val="000000"/>
                    </a:solidFill>
                    <a:latin typeface="Tahoma" panose="020B0604030504040204" pitchFamily="34" charset="0"/>
                  </a:rPr>
                  <a:t>Bất phương trình </a:t>
                </a:r>
                <a14:m>
                  <m:oMath xmlns:m="http://schemas.openxmlformats.org/officeDocument/2006/math">
                    <m:r>
                      <a:rPr lang="en-US" sz="4400" b="1" i="1">
                        <a:solidFill>
                          <a:srgbClr val="000000"/>
                        </a:solidFill>
                        <a:latin typeface="Cambria Math" panose="02040503050406030204" pitchFamily="18" charset="0"/>
                      </a:rPr>
                      <m:t>𝟐</m:t>
                    </m:r>
                    <m:sSup>
                      <m:sSupPr>
                        <m:ctrlPr>
                          <a:rPr lang="vi-VN" sz="4400" b="1" i="1">
                            <a:solidFill>
                              <a:srgbClr val="000000"/>
                            </a:solidFill>
                            <a:latin typeface="Cambria Math" panose="02040503050406030204" pitchFamily="18" charset="0"/>
                          </a:rPr>
                        </m:ctrlPr>
                      </m:sSupPr>
                      <m:e>
                        <m:r>
                          <a:rPr lang="en-US" sz="4400" b="1" i="1">
                            <a:solidFill>
                              <a:srgbClr val="000000"/>
                            </a:solidFill>
                            <a:latin typeface="Cambria Math" panose="02040503050406030204" pitchFamily="18" charset="0"/>
                          </a:rPr>
                          <m:t>𝒙</m:t>
                        </m:r>
                      </m:e>
                      <m:sup>
                        <m:r>
                          <a:rPr lang="en-US" sz="4400" b="1" i="1">
                            <a:solidFill>
                              <a:srgbClr val="000000"/>
                            </a:solidFill>
                            <a:latin typeface="Cambria Math" panose="02040503050406030204" pitchFamily="18" charset="0"/>
                          </a:rPr>
                          <m:t>𝟐</m:t>
                        </m:r>
                      </m:sup>
                    </m:sSup>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không phải là bất phương trình bậc nhất hai ẩn vì chứa </a:t>
                </a:r>
                <a14:m>
                  <m:oMath xmlns:m="http://schemas.openxmlformats.org/officeDocument/2006/math">
                    <m:sSup>
                      <m:sSupPr>
                        <m:ctrlPr>
                          <a:rPr lang="vi-VN" sz="4400" b="1" i="1">
                            <a:solidFill>
                              <a:srgbClr val="000000"/>
                            </a:solidFill>
                            <a:latin typeface="Cambria Math" panose="02040503050406030204" pitchFamily="18" charset="0"/>
                          </a:rPr>
                        </m:ctrlPr>
                      </m:sSupPr>
                      <m:e>
                        <m:r>
                          <a:rPr lang="en-US" sz="4400" b="1" i="1">
                            <a:solidFill>
                              <a:srgbClr val="000000"/>
                            </a:solidFill>
                            <a:latin typeface="Cambria Math" panose="02040503050406030204" pitchFamily="18" charset="0"/>
                          </a:rPr>
                          <m:t>𝒙</m:t>
                        </m:r>
                      </m:e>
                      <m:sup>
                        <m:r>
                          <a:rPr lang="en-US" sz="4400" b="1" i="1">
                            <a:solidFill>
                              <a:srgbClr val="000000"/>
                            </a:solidFill>
                            <a:latin typeface="Cambria Math" panose="02040503050406030204" pitchFamily="18" charset="0"/>
                          </a:rPr>
                          <m:t>𝟐</m:t>
                        </m:r>
                      </m:sup>
                    </m:sSup>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978" r="-1168"/>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sz="4400" b="1">
                      <a:solidFill>
                        <a:srgbClr val="000000"/>
                      </a:solidFill>
                      <a:latin typeface="Tahoma" panose="020B0604030504040204" pitchFamily="34" charset="0"/>
                    </a:rPr>
                    <a:t>Bất phương trình nào sau đây là bất phương trình bậc nhất hai ẩn?</a:t>
                  </a:r>
                </a:p>
                <a:p>
                  <a:pPr marL="0" indent="0">
                    <a:lnSpc>
                      <a:spcPct val="150000"/>
                    </a:lnSpc>
                    <a:spcBef>
                      <a:spcPts val="0"/>
                    </a:spcBef>
                    <a:buNone/>
                    <a:tabLst>
                      <a:tab pos="5545138" algn="l"/>
                      <a:tab pos="14689138" algn="l"/>
                    </a:tabLst>
                  </a:pPr>
                  <a:r>
                    <a:rPr lang="en-US" sz="4400" b="1">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vi-VN" sz="4400" b="1" i="1">
                              <a:solidFill>
                                <a:srgbClr val="000000"/>
                              </a:solidFill>
                              <a:effectLst/>
                              <a:latin typeface="Cambria Math" panose="02040503050406030204" pitchFamily="18" charset="0"/>
                            </a:rPr>
                          </m:ctrlPr>
                        </m:sSupPr>
                        <m:e>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1.</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959161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en-US" sz="4400" b="1">
                    <a:solidFill>
                      <a:srgbClr val="000000"/>
                    </a:solidFill>
                    <a:latin typeface="Tahoma" panose="020B0604030504040204" pitchFamily="34" charset="0"/>
                  </a:rPr>
                  <a:t>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𝟏𝟎𝟎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e>
                    </m:d>
                  </m:oMath>
                </a14:m>
                <a:r>
                  <a:rPr lang="en-US" sz="4400" b="1">
                    <a:solidFill>
                      <a:srgbClr val="000000"/>
                    </a:solidFill>
                    <a:latin typeface="Tahoma" panose="020B0604030504040204" pitchFamily="34" charset="0"/>
                  </a:rPr>
                  <a:t> thỏa mãn bất phương trình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 </a:t>
                </a:r>
              </a:p>
              <a:p>
                <a:pPr marL="0" indent="0">
                  <a:lnSpc>
                    <a:spcPct val="150000"/>
                  </a:lnSpc>
                  <a:spcBef>
                    <a:spcPts val="0"/>
                  </a:spcBef>
                  <a:buNone/>
                </a:pPr>
                <a:r>
                  <a:rPr lang="en-US" sz="4400" b="1">
                    <a:solidFill>
                      <a:srgbClr val="000000"/>
                    </a:solidFill>
                    <a:latin typeface="Tahoma" panose="020B0604030504040204" pitchFamily="34" charset="0"/>
                  </a:rPr>
                  <a:t>   Vậy rạp chiếu phim sẽ phải bù lỗ nếu bán được 100 vé loại 1 và 100 vé loại 2.</a:t>
                </a:r>
                <a:endParaRPr lang="vi-VN" sz="4400" b="1">
                  <a:solidFill>
                    <a:srgbClr val="000000"/>
                  </a:solidFill>
                  <a:latin typeface="Tahoma" panose="020B0604030504040204" pitchFamily="34" charset="0"/>
                </a:endParaRPr>
              </a:p>
              <a:p>
                <a:pPr>
                  <a:lnSpc>
                    <a:spcPct val="150000"/>
                  </a:lnSpc>
                  <a:spcBef>
                    <a:spcPts val="0"/>
                  </a:spcBef>
                </a:pPr>
                <a:r>
                  <a:rPr lang="en-US" sz="4400" b="1">
                    <a:solidFill>
                      <a:srgbClr val="000000"/>
                    </a:solidFill>
                    <a:latin typeface="Tahoma" panose="020B0604030504040204" pitchFamily="34" charset="0"/>
                  </a:rPr>
                  <a:t>Trả lời câu hỏi tương tự với 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𝟏𝟓𝟎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𝟏𝟓𝟎</m:t>
                        </m:r>
                      </m:e>
                    </m:d>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a:lnSpc>
                    <a:spcPct val="150000"/>
                  </a:lnSpc>
                  <a:spcBef>
                    <a:spcPts val="0"/>
                  </a:spcBef>
                </a:pPr>
                <a:r>
                  <a:rPr lang="en-US" sz="4400" b="1">
                    <a:solidFill>
                      <a:srgbClr val="000000"/>
                    </a:solidFill>
                    <a:latin typeface="Tahoma" panose="020B0604030504040204" pitchFamily="34" charset="0"/>
                  </a:rPr>
                  <a:t>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𝟏𝟓𝟎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𝟏𝟓𝟎</m:t>
                        </m:r>
                      </m:e>
                    </m:d>
                  </m:oMath>
                </a14:m>
                <a:r>
                  <a:rPr lang="en-US" sz="4400" b="1">
                    <a:solidFill>
                      <a:srgbClr val="000000"/>
                    </a:solidFill>
                    <a:latin typeface="Tahoma" panose="020B0604030504040204" pitchFamily="34" charset="0"/>
                  </a:rPr>
                  <a:t> thỏa mãn bất phương trình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 </a:t>
                </a:r>
              </a:p>
              <a:p>
                <a:pPr marL="0" indent="0">
                  <a:lnSpc>
                    <a:spcPct val="150000"/>
                  </a:lnSpc>
                  <a:spcBef>
                    <a:spcPts val="0"/>
                  </a:spcBef>
                  <a:buNone/>
                </a:pPr>
                <a:r>
                  <a:rPr lang="en-US" sz="4400" b="1">
                    <a:solidFill>
                      <a:srgbClr val="000000"/>
                    </a:solidFill>
                    <a:latin typeface="Tahoma" panose="020B0604030504040204" pitchFamily="34" charset="0"/>
                  </a:rPr>
                  <a:t>   Vậy rạp chiếu phim sẽ không phải bù lỗ nếu bán được </a:t>
                </a:r>
                <a14:m>
                  <m:oMath xmlns:m="http://schemas.openxmlformats.org/officeDocument/2006/math">
                    <m:r>
                      <a:rPr lang="en-US" sz="4400" b="1" i="1">
                        <a:solidFill>
                          <a:srgbClr val="000000"/>
                        </a:solidFill>
                        <a:latin typeface="Cambria Math" panose="02040503050406030204" pitchFamily="18" charset="0"/>
                      </a:rPr>
                      <m:t>𝟏𝟓𝟎</m:t>
                    </m:r>
                  </m:oMath>
                </a14:m>
                <a:r>
                  <a:rPr lang="en-US" sz="4400" b="1">
                    <a:solidFill>
                      <a:srgbClr val="000000"/>
                    </a:solidFill>
                    <a:latin typeface="Tahoma" panose="020B0604030504040204" pitchFamily="34" charset="0"/>
                  </a:rPr>
                  <a:t> vé loại </a:t>
                </a:r>
                <a14:m>
                  <m:oMath xmlns:m="http://schemas.openxmlformats.org/officeDocument/2006/math">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𝟏𝟓𝟎</m:t>
                    </m:r>
                  </m:oMath>
                </a14:m>
                <a:r>
                  <a:rPr lang="en-US" sz="4400" b="1">
                    <a:solidFill>
                      <a:srgbClr val="000000"/>
                    </a:solidFill>
                    <a:latin typeface="Tahoma" panose="020B0604030504040204" pitchFamily="34" charset="0"/>
                  </a:rPr>
                  <a:t> vé loại </a:t>
                </a:r>
                <a14:m>
                  <m:oMath xmlns:m="http://schemas.openxmlformats.org/officeDocument/2006/math">
                    <m:r>
                      <a:rPr lang="en-US" sz="4400" b="1" i="1">
                        <a:solidFill>
                          <a:srgbClr val="000000"/>
                        </a:solidFill>
                        <a:latin typeface="Cambria Math" panose="02040503050406030204" pitchFamily="18" charset="0"/>
                      </a:rPr>
                      <m:t>𝟐</m:t>
                    </m:r>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1087" r="-435" b="-228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20000"/>
                    </a:lnSpc>
                    <a:spcBef>
                      <a:spcPts val="0"/>
                    </a:spcBef>
                    <a:buNone/>
                    <a:tabLst>
                      <a:tab pos="855663" algn="l"/>
                    </a:tabLst>
                  </a:pPr>
                  <a:r>
                    <a:rPr lang="en-US" sz="4400" b="1">
                      <a:solidFill>
                        <a:srgbClr val="000000"/>
                      </a:solidFill>
                      <a:effectLst/>
                      <a:latin typeface="Tahoma" panose="020B0604030504040204" pitchFamily="34" charset="0"/>
                      <a:ea typeface="Times New Roman" panose="02020603050405020304" pitchFamily="18" charset="0"/>
                    </a:rPr>
                    <a:t>	Cặp số </a:t>
                  </a:r>
                  <a14:m>
                    <m:oMath xmlns:m="http://schemas.openxmlformats.org/officeDocument/2006/math">
                      <m:d>
                        <m:dPr>
                          <m:ctrlPr>
                            <a:rPr lang="vi-VN" sz="4400" b="1" i="1">
                              <a:solidFill>
                                <a:srgbClr val="000000"/>
                              </a:solidFill>
                              <a:effectLst/>
                              <a:latin typeface="Cambria Math" panose="020405030504060302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vi-VN" sz="4400" b="1" i="1">
                              <a:solidFill>
                                <a:srgbClr val="000000"/>
                              </a:solidFill>
                              <a:effectLst/>
                              <a:latin typeface="Cambria Math" panose="020405030504060302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e>
                      </m:d>
                    </m:oMath>
                  </a14:m>
                  <a:r>
                    <a:rPr lang="en-US" sz="4400" b="1">
                      <a:solidFill>
                        <a:srgbClr val="000000"/>
                      </a:solidFill>
                      <a:effectLst/>
                      <a:latin typeface="Tahoma" panose="020B0604030504040204" pitchFamily="34" charset="0"/>
                      <a:ea typeface="Times New Roman" panose="02020603050405020304" pitchFamily="18" charset="0"/>
                    </a:rPr>
                    <a:t> thỏa mãn bất phương trình bậc nhất hai ẩn nào trong hai bất phương trình thu được ở HĐ1? Từ đó cho biết rạp chiếu phim có phải bù lỗ hay không nếu bán được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a:solidFill>
                        <a:srgbClr val="000000"/>
                      </a:solidFill>
                      <a:effectLst/>
                      <a:latin typeface="Tahoma" panose="020B0604030504040204" pitchFamily="34" charset="0"/>
                      <a:ea typeface="Times New Roman" panose="02020603050405020304" pitchFamily="18" charset="0"/>
                    </a:rPr>
                    <a:t> vé loại 1 và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a:solidFill>
                        <a:srgbClr val="000000"/>
                      </a:solidFill>
                      <a:effectLst/>
                      <a:latin typeface="Tahoma" panose="020B0604030504040204" pitchFamily="34" charset="0"/>
                      <a:ea typeface="Times New Roman" panose="02020603050405020304" pitchFamily="18" charset="0"/>
                    </a:rPr>
                    <a:t> vé loại 2</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t="-244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2.</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2621318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up)">
                                      <p:cBhvr>
                                        <p:cTn id="22" dur="5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wipe(up)">
                                      <p:cBhvr>
                                        <p:cTn id="27"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3234</TotalTime>
  <Words>4314</Words>
  <Application>Microsoft Office PowerPoint</Application>
  <PresentationFormat>Custom</PresentationFormat>
  <Paragraphs>408</Paragraphs>
  <Slides>36</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Yu Gothic UI Semilight</vt:lpstr>
      <vt:lpstr>Arial</vt:lpstr>
      <vt:lpstr>Bahnschrift SemiBold SemiConden</vt:lpstr>
      <vt:lpstr>Calibri</vt:lpstr>
      <vt:lpstr>Calibri Light</vt:lpstr>
      <vt:lpstr>Cambria Math</vt:lpstr>
      <vt:lpstr>Symbol</vt:lpstr>
      <vt:lpstr>Tahoma</vt:lpstr>
      <vt:lpstr>Times New Roman</vt:lpstr>
      <vt:lpstr>Tomaho</vt:lpstr>
      <vt:lpstr>1_Office Theme</vt:lpstr>
      <vt:lpstr>PowerPoint Presentation</vt:lpstr>
      <vt:lpstr>§3. BẤT PHƯƠNG TRÌNH VÀ HỆ BẤT PHƯƠNG TRÌNH BẬC NHẤT HAI ẨN</vt:lpstr>
      <vt:lpstr>§3. BẤT PHƯƠNG TRÌNH VÀ HỆ BẤT PHƯƠNG TRÌNH BẬC NHẤT HAI ẨN</vt:lpstr>
      <vt:lpstr>§3. BẤT PHƯƠNG TRÌNH VÀ HỆ BẤT PHƯƠNG TRÌNH BẬC NHẤT HAI ẨN</vt:lpstr>
      <vt:lpstr>PowerPoint Presentation</vt:lpstr>
      <vt:lpstr>PowerPoint Presentation</vt:lpstr>
      <vt:lpstr>1. BẤT PHƯƠNG TRÌNH BẬC NHẤT HAI ẨN</vt:lpstr>
      <vt:lpstr>PowerPoint Presentation</vt:lpstr>
      <vt:lpstr>PowerPoint Presentation</vt:lpstr>
      <vt:lpstr>1. BẤT PHƯƠNG TRÌNH BẬC NHẤT HAI ẨN</vt:lpstr>
      <vt:lpstr>PowerPoint Presentation</vt:lpstr>
      <vt:lpstr>PowerPoint Presentation</vt:lpstr>
      <vt:lpstr>2. BIỂU DIỄN MIỀN NGHIỆM CỦA BẤT PHƯƠNG TRÌNH BẬC NHẤT HAI ẨN TRÊN MẶT PHẲNG TỌA ĐỘ</vt:lpstr>
      <vt:lpstr>PowerPoint Presentation</vt:lpstr>
      <vt:lpstr>PowerPoint Presentation</vt:lpstr>
      <vt:lpstr>2. BIỂU DIỄN MIỀN NGHIỆM CỦA BẤT PHƯƠNG TRÌNH BẬC NHẤT HAI ẨN TRÊN MẶT PHẲNG TỌA ĐỘ</vt:lpstr>
      <vt:lpstr>PowerPoint Presentation</vt:lpstr>
      <vt:lpstr>2. BIỂU DIỄN MIỀN NGHIỆM CỦA BẤT PHƯƠNG TRÌNH BẬC NHẤT HAI ẨN TRÊN MẶT PHẲNG TỌA ĐỘ</vt:lpstr>
      <vt:lpstr>PowerPoint Presentation</vt:lpstr>
      <vt:lpstr>2. BIỂU DIỄN MIỀN NGHIỆM CỦA BẤT PHƯƠNG TRÌNH BẬC NHẤT HAI ẨN TRÊN MẶT PHẲNG TỌA ĐỘ</vt:lpstr>
      <vt:lpstr>PowerPoint Presentation</vt:lpstr>
      <vt:lpstr>PowerPoint Presentation</vt:lpstr>
      <vt:lpstr>PowerPoint Presentation</vt:lpstr>
      <vt:lpstr>PowerPoint Presentation</vt:lpstr>
      <vt:lpstr>Nhận xét</vt:lpstr>
      <vt:lpstr>PowerPoint Presentation</vt:lpstr>
      <vt:lpstr>PowerPoint Presentation</vt:lpstr>
      <vt:lpstr>PowerPoint Presentation</vt:lpstr>
      <vt:lpstr>3.  BÀI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BINH</dc:creator>
  <dc:description>9Slide.vn</dc:description>
  <cp:lastModifiedBy>Cuong Pham</cp:lastModifiedBy>
  <cp:revision>384</cp:revision>
  <dcterms:created xsi:type="dcterms:W3CDTF">2013-08-31T11:42:51Z</dcterms:created>
  <dcterms:modified xsi:type="dcterms:W3CDTF">2022-04-21T16:11:18Z</dcterms:modified>
  <cp:category>9Slide.vn</cp:category>
</cp:coreProperties>
</file>