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48.jpg" ContentType="image/pn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58"/>
  </p:notesMasterIdLst>
  <p:sldIdLst>
    <p:sldId id="288" r:id="rId2"/>
    <p:sldId id="347" r:id="rId3"/>
    <p:sldId id="348" r:id="rId4"/>
    <p:sldId id="292" r:id="rId5"/>
    <p:sldId id="291" r:id="rId6"/>
    <p:sldId id="293" r:id="rId7"/>
    <p:sldId id="294" r:id="rId8"/>
    <p:sldId id="313" r:id="rId9"/>
    <p:sldId id="314" r:id="rId10"/>
    <p:sldId id="315" r:id="rId11"/>
    <p:sldId id="316" r:id="rId12"/>
    <p:sldId id="317" r:id="rId13"/>
    <p:sldId id="318" r:id="rId14"/>
    <p:sldId id="319" r:id="rId15"/>
    <p:sldId id="320" r:id="rId16"/>
    <p:sldId id="321" r:id="rId17"/>
    <p:sldId id="322" r:id="rId18"/>
    <p:sldId id="295" r:id="rId19"/>
    <p:sldId id="323" r:id="rId20"/>
    <p:sldId id="324" r:id="rId21"/>
    <p:sldId id="325" r:id="rId22"/>
    <p:sldId id="326" r:id="rId23"/>
    <p:sldId id="327" r:id="rId24"/>
    <p:sldId id="328" r:id="rId25"/>
    <p:sldId id="330" r:id="rId26"/>
    <p:sldId id="296" r:id="rId27"/>
    <p:sldId id="331" r:id="rId28"/>
    <p:sldId id="332" r:id="rId29"/>
    <p:sldId id="333" r:id="rId30"/>
    <p:sldId id="334" r:id="rId31"/>
    <p:sldId id="335" r:id="rId32"/>
    <p:sldId id="336" r:id="rId33"/>
    <p:sldId id="337" r:id="rId34"/>
    <p:sldId id="338" r:id="rId35"/>
    <p:sldId id="339" r:id="rId36"/>
    <p:sldId id="340" r:id="rId37"/>
    <p:sldId id="297" r:id="rId38"/>
    <p:sldId id="341" r:id="rId39"/>
    <p:sldId id="342" r:id="rId40"/>
    <p:sldId id="343" r:id="rId41"/>
    <p:sldId id="344" r:id="rId42"/>
    <p:sldId id="345" r:id="rId43"/>
    <p:sldId id="305" r:id="rId44"/>
    <p:sldId id="298" r:id="rId45"/>
    <p:sldId id="299" r:id="rId46"/>
    <p:sldId id="300" r:id="rId47"/>
    <p:sldId id="301" r:id="rId48"/>
    <p:sldId id="302" r:id="rId49"/>
    <p:sldId id="303" r:id="rId50"/>
    <p:sldId id="304" r:id="rId51"/>
    <p:sldId id="307" r:id="rId52"/>
    <p:sldId id="306" r:id="rId53"/>
    <p:sldId id="308" r:id="rId54"/>
    <p:sldId id="309" r:id="rId55"/>
    <p:sldId id="311" r:id="rId56"/>
    <p:sldId id="312" r:id="rId57"/>
  </p:sldIdLst>
  <p:sldSz cx="9144000" cy="5143500" type="screen16x9"/>
  <p:notesSz cx="6858000" cy="9144000"/>
  <p:embeddedFontLst>
    <p:embeddedFont>
      <p:font typeface="Proxima Nova" panose="020B0604020202020204" charset="0"/>
      <p:regular r:id="rId59"/>
      <p:bold r:id="rId60"/>
      <p:italic r:id="rId61"/>
      <p:boldItalic r:id="rId62"/>
    </p:embeddedFont>
    <p:embeddedFont>
      <p:font typeface="Calibri" panose="020F0502020204030204" pitchFamily="34" charset="0"/>
      <p:regular r:id="rId63"/>
      <p:bold r:id="rId64"/>
      <p:italic r:id="rId65"/>
      <p:boldItalic r:id="rId66"/>
    </p:embeddedFont>
    <p:embeddedFont>
      <p:font typeface="Roboto Condensed" panose="020B0604020202020204" charset="0"/>
      <p:regular r:id="rId67"/>
      <p:bold r:id="rId68"/>
      <p:italic r:id="rId69"/>
      <p:boldItalic r:id="rId70"/>
    </p:embeddedFont>
    <p:embeddedFont>
      <p:font typeface="Nunito" panose="020B060402020202020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EBFF"/>
    <a:srgbClr val="FFE1E1"/>
    <a:srgbClr val="FFF5E7"/>
    <a:srgbClr val="932421"/>
    <a:srgbClr val="EBEBFF"/>
    <a:srgbClr val="FFFFDD"/>
    <a:srgbClr val="003C67"/>
    <a:srgbClr val="CA4F24"/>
    <a:srgbClr val="2A9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8E4EBB-C28D-44F4-92B8-CE48EA9BB123}">
  <a:tblStyle styleId="{108E4EBB-C28D-44F4-92B8-CE48EA9BB12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16" autoAdjust="0"/>
    <p:restoredTop sz="94660"/>
  </p:normalViewPr>
  <p:slideViewPr>
    <p:cSldViewPr snapToGrid="0">
      <p:cViewPr varScale="1">
        <p:scale>
          <a:sx n="90" d="100"/>
          <a:sy n="90" d="100"/>
        </p:scale>
        <p:origin x="12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3.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db8a33395f_1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db8a33395f_1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130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dcd79a7eaf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dcd79a7eaf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66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dcd79a7e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dcd79a7e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2258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dcd79a7eaf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dcd79a7eaf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3508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dcd79a7e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dcd79a7e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3799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9792cde59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9792cde5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407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d9792cde5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d9792cde5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3606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d9792cde5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d9792cde5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947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d9792cde5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d9792cde5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3429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d9792cde5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d9792cde5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781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d9792cde5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d9792cde5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3907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db8a33395f_1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db8a33395f_1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0157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9792cde59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9792cde5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2398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dcd79a7e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dcd79a7e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6383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9792cde59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9792cde5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6571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4"/>
        <p:cNvGrpSpPr/>
        <p:nvPr/>
      </p:nvGrpSpPr>
      <p:grpSpPr>
        <a:xfrm>
          <a:off x="0" y="0"/>
          <a:ext cx="0" cy="0"/>
          <a:chOff x="0" y="0"/>
          <a:chExt cx="0" cy="0"/>
        </a:xfrm>
      </p:grpSpPr>
      <p:sp>
        <p:nvSpPr>
          <p:cNvPr id="2515" name="Google Shape;2515;gdcdf47d6f0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6" name="Google Shape;2516;gdcdf47d6f0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6278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db8a33395f_1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db8a33395f_1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55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db8a33395f_1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db8a33395f_1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657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2702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1"/>
        <p:cNvGrpSpPr/>
        <p:nvPr/>
      </p:nvGrpSpPr>
      <p:grpSpPr>
        <a:xfrm>
          <a:off x="0" y="0"/>
          <a:ext cx="0" cy="0"/>
          <a:chOff x="0" y="0"/>
          <a:chExt cx="0" cy="0"/>
        </a:xfrm>
      </p:grpSpPr>
      <p:sp>
        <p:nvSpPr>
          <p:cNvPr id="2662" name="Google Shape;2662;gdcead145f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3" name="Google Shape;2663;gdcead145f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9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db8a33395f_1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db8a33395f_1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092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dcd79a7e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dcd79a7e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8013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dcd79a7eaf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dcd79a7eaf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927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dcd79a7e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dcd79a7e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8116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713225" y="539500"/>
            <a:ext cx="7717500" cy="6288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000" b="1">
                <a:solidFill>
                  <a:schemeClr val="lt2"/>
                </a:solidFill>
                <a:latin typeface="Arial" panose="020B0604020202020204" pitchFamily="34" charset="0"/>
                <a:ea typeface="Roboto Condensed"/>
                <a:cs typeface="Arial" panose="020B0604020202020204" pitchFamily="34" charset="0"/>
                <a:sym typeface="Roboto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7" name="Google Shape;47;p6"/>
          <p:cNvSpPr/>
          <p:nvPr/>
        </p:nvSpPr>
        <p:spPr>
          <a:xfrm rot="-468609">
            <a:off x="8213110" y="4274991"/>
            <a:ext cx="585027" cy="529279"/>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3670804">
            <a:off x="1517877" y="4485067"/>
            <a:ext cx="988884" cy="894621"/>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rot="2697248">
            <a:off x="-586487" y="-839192"/>
            <a:ext cx="1855095" cy="1678389"/>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rot="-469192">
            <a:off x="8277132" y="-228322"/>
            <a:ext cx="877561" cy="793939"/>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35"/>
        <p:cNvGrpSpPr/>
        <p:nvPr/>
      </p:nvGrpSpPr>
      <p:grpSpPr>
        <a:xfrm>
          <a:off x="0" y="0"/>
          <a:ext cx="0" cy="0"/>
          <a:chOff x="0" y="0"/>
          <a:chExt cx="0" cy="0"/>
        </a:xfrm>
      </p:grpSpPr>
      <p:sp>
        <p:nvSpPr>
          <p:cNvPr id="236" name="Google Shape;236;p30"/>
          <p:cNvSpPr/>
          <p:nvPr/>
        </p:nvSpPr>
        <p:spPr>
          <a:xfrm rot="3232288">
            <a:off x="8124712" y="417090"/>
            <a:ext cx="612111" cy="553728"/>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0"/>
          <p:cNvSpPr/>
          <p:nvPr/>
        </p:nvSpPr>
        <p:spPr>
          <a:xfrm rot="3232224">
            <a:off x="387708" y="191454"/>
            <a:ext cx="877693" cy="793989"/>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0"/>
          <p:cNvSpPr/>
          <p:nvPr/>
        </p:nvSpPr>
        <p:spPr>
          <a:xfrm rot="3232224">
            <a:off x="6010308" y="4492679"/>
            <a:ext cx="877693" cy="793989"/>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2578153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rot="3232514">
            <a:off x="7911739" y="226427"/>
            <a:ext cx="1038088" cy="939142"/>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rot="3232288">
            <a:off x="407162" y="37740"/>
            <a:ext cx="612111" cy="553728"/>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3232840">
            <a:off x="7341399" y="4519878"/>
            <a:ext cx="906918" cy="82039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rot="1114624">
            <a:off x="8301335" y="2435002"/>
            <a:ext cx="497206" cy="450152"/>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rot="1115002">
            <a:off x="-31505" y="3316907"/>
            <a:ext cx="769100" cy="696432"/>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713225" y="539500"/>
            <a:ext cx="7717500" cy="564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000" b="1">
                <a:solidFill>
                  <a:schemeClr val="lt2"/>
                </a:solidFill>
                <a:latin typeface="Arial" panose="020B0604020202020204" pitchFamily="34" charset="0"/>
                <a:ea typeface="Roboto Condensed"/>
                <a:cs typeface="Arial" panose="020B0604020202020204" pitchFamily="34" charset="0"/>
                <a:sym typeface="Roboto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4"/>
          <p:cNvSpPr txBox="1">
            <a:spLocks noGrp="1"/>
          </p:cNvSpPr>
          <p:nvPr>
            <p:ph type="body" idx="1"/>
          </p:nvPr>
        </p:nvSpPr>
        <p:spPr>
          <a:xfrm>
            <a:off x="713225" y="1237559"/>
            <a:ext cx="7717500" cy="33711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200">
                <a:latin typeface="Arial" panose="020B0604020202020204" pitchFamily="34" charset="0"/>
                <a:ea typeface="Arial" panose="020B0604020202020204" pitchFamily="34" charset="0"/>
                <a:cs typeface="Arial" panose="020B0604020202020204" pitchFamily="34" charset="0"/>
                <a:sym typeface="Nunito"/>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extLst>
      <p:ext uri="{BB962C8B-B14F-4D97-AF65-F5344CB8AC3E}">
        <p14:creationId xmlns:p14="http://schemas.microsoft.com/office/powerpoint/2010/main" val="395801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
        <p:cNvGrpSpPr/>
        <p:nvPr/>
      </p:nvGrpSpPr>
      <p:grpSpPr>
        <a:xfrm>
          <a:off x="0" y="0"/>
          <a:ext cx="0" cy="0"/>
          <a:chOff x="0" y="0"/>
          <a:chExt cx="0" cy="0"/>
        </a:xfrm>
      </p:grpSpPr>
      <p:sp>
        <p:nvSpPr>
          <p:cNvPr id="81" name="Google Shape;81;p13"/>
          <p:cNvSpPr/>
          <p:nvPr/>
        </p:nvSpPr>
        <p:spPr>
          <a:xfrm rot="-1926938">
            <a:off x="4733610" y="-700753"/>
            <a:ext cx="1553525" cy="1405942"/>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rot="-469192">
            <a:off x="442232" y="344778"/>
            <a:ext cx="877561" cy="793939"/>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rot="2469589">
            <a:off x="8448777" y="121092"/>
            <a:ext cx="557462" cy="504518"/>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rot="-2700000">
            <a:off x="6896979" y="3826488"/>
            <a:ext cx="1000839" cy="90538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txBox="1">
            <a:spLocks noGrp="1"/>
          </p:cNvSpPr>
          <p:nvPr>
            <p:ph type="title"/>
          </p:nvPr>
        </p:nvSpPr>
        <p:spPr>
          <a:xfrm>
            <a:off x="3416850" y="3583125"/>
            <a:ext cx="4362000" cy="767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2"/>
              </a:buClr>
              <a:buSzPts val="2400"/>
              <a:buFont typeface="Roboto Condensed"/>
              <a:buNone/>
              <a:defRPr sz="2400" b="1">
                <a:solidFill>
                  <a:schemeClr val="lt2"/>
                </a:solidFill>
                <a:latin typeface="Arial" panose="020B0604020202020204" pitchFamily="34" charset="0"/>
                <a:ea typeface="Roboto Condensed"/>
                <a:cs typeface="Arial" panose="020B0604020202020204" pitchFamily="34" charset="0"/>
                <a:sym typeface="Roboto Condensed"/>
              </a:defRPr>
            </a:lvl1pPr>
            <a:lvl2pPr lvl="1" algn="ctr">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2pPr>
            <a:lvl3pPr lvl="2" algn="ctr">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3pPr>
            <a:lvl4pPr lvl="3" algn="ctr">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4pPr>
            <a:lvl5pPr lvl="4" algn="ctr">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5pPr>
            <a:lvl6pPr lvl="5" algn="ctr">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6pPr>
            <a:lvl7pPr lvl="6" algn="ctr">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7pPr>
            <a:lvl8pPr lvl="7" algn="ctr">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8pPr>
            <a:lvl9pPr lvl="8" algn="ctr">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9pPr>
          </a:lstStyle>
          <a:p>
            <a:endParaRPr/>
          </a:p>
        </p:txBody>
      </p:sp>
      <p:sp>
        <p:nvSpPr>
          <p:cNvPr id="86" name="Google Shape;86;p13"/>
          <p:cNvSpPr txBox="1">
            <a:spLocks noGrp="1"/>
          </p:cNvSpPr>
          <p:nvPr>
            <p:ph type="subTitle" idx="1"/>
          </p:nvPr>
        </p:nvSpPr>
        <p:spPr>
          <a:xfrm>
            <a:off x="3399800" y="1653150"/>
            <a:ext cx="4362000" cy="1402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1400"/>
              <a:buFont typeface="Proxima Nova"/>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Nunito"/>
              </a:defRPr>
            </a:lvl1pPr>
            <a:lvl2pPr lvl="1" algn="ctr">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2pPr>
            <a:lvl3pPr lvl="2" algn="ctr">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3pPr>
            <a:lvl4pPr lvl="3" algn="ctr">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4pPr>
            <a:lvl5pPr lvl="4" algn="ctr">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5pPr>
            <a:lvl6pPr lvl="5" algn="ctr">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6pPr>
            <a:lvl7pPr lvl="6" algn="ctr">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7pPr>
            <a:lvl8pPr lvl="7" algn="ctr">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8pPr>
            <a:lvl9pPr lvl="8" algn="ctr">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16605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9"/>
        <p:cNvGrpSpPr/>
        <p:nvPr/>
      </p:nvGrpSpPr>
      <p:grpSpPr>
        <a:xfrm>
          <a:off x="0" y="0"/>
          <a:ext cx="0" cy="0"/>
          <a:chOff x="0" y="0"/>
          <a:chExt cx="0" cy="0"/>
        </a:xfrm>
      </p:grpSpPr>
      <p:sp>
        <p:nvSpPr>
          <p:cNvPr id="60" name="Google Shape;60;p8"/>
          <p:cNvSpPr/>
          <p:nvPr/>
        </p:nvSpPr>
        <p:spPr>
          <a:xfrm rot="3232288">
            <a:off x="278637" y="3666690"/>
            <a:ext cx="612111" cy="553728"/>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rot="3232224">
            <a:off x="4657708" y="-396996"/>
            <a:ext cx="877693" cy="793989"/>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rot="-4613863">
            <a:off x="6300107" y="4278198"/>
            <a:ext cx="1124884" cy="1017469"/>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713250" y="1262150"/>
            <a:ext cx="7717500" cy="3091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b="1">
                <a:latin typeface="Arial" panose="020B0604020202020204" pitchFamily="34" charset="0"/>
                <a:ea typeface="Roboto Condensed"/>
                <a:cs typeface="Arial" panose="020B0604020202020204" pitchFamily="34" charset="0"/>
                <a:sym typeface="Roboto Condensed"/>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3"/>
        <p:cNvGrpSpPr/>
        <p:nvPr/>
      </p:nvGrpSpPr>
      <p:grpSpPr>
        <a:xfrm>
          <a:off x="0" y="0"/>
          <a:ext cx="0" cy="0"/>
          <a:chOff x="0" y="0"/>
          <a:chExt cx="0" cy="0"/>
        </a:xfrm>
      </p:grpSpPr>
      <p:sp>
        <p:nvSpPr>
          <p:cNvPr id="74" name="Google Shape;74;p11"/>
          <p:cNvSpPr/>
          <p:nvPr/>
        </p:nvSpPr>
        <p:spPr>
          <a:xfrm rot="3232288">
            <a:off x="7000437" y="4160490"/>
            <a:ext cx="612111" cy="553728"/>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3232224">
            <a:off x="7677258" y="-445946"/>
            <a:ext cx="877693" cy="793989"/>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4613863">
            <a:off x="-434818" y="891048"/>
            <a:ext cx="1124884" cy="1017469"/>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1"/>
          <p:cNvSpPr txBox="1">
            <a:spLocks noGrp="1"/>
          </p:cNvSpPr>
          <p:nvPr>
            <p:ph type="title" hasCustomPrompt="1"/>
          </p:nvPr>
        </p:nvSpPr>
        <p:spPr>
          <a:xfrm>
            <a:off x="713225" y="1510425"/>
            <a:ext cx="7717500" cy="1765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600" b="1">
                <a:latin typeface="Arial" panose="020B0604020202020204" pitchFamily="34" charset="0"/>
                <a:ea typeface="Roboto Condensed"/>
                <a:cs typeface="Arial" panose="020B0604020202020204" pitchFamily="34" charset="0"/>
                <a:sym typeface="Roboto Condensed"/>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8" name="Google Shape;78;p11"/>
          <p:cNvSpPr txBox="1">
            <a:spLocks noGrp="1"/>
          </p:cNvSpPr>
          <p:nvPr>
            <p:ph type="subTitle" idx="1"/>
          </p:nvPr>
        </p:nvSpPr>
        <p:spPr>
          <a:xfrm>
            <a:off x="713250" y="3795600"/>
            <a:ext cx="7717500" cy="7221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Font typeface="Nunito"/>
              <a:buNone/>
              <a:defRPr>
                <a:latin typeface="Arial" panose="020B0604020202020204" pitchFamily="34" charset="0"/>
                <a:ea typeface="Arial" panose="020B0604020202020204" pitchFamily="34" charset="0"/>
                <a:cs typeface="Arial" panose="020B0604020202020204" pitchFamily="34" charset="0"/>
                <a:sym typeface="Nunito"/>
              </a:defRPr>
            </a:lvl1pPr>
            <a:lvl2pPr lvl="1" algn="ctr">
              <a:spcBef>
                <a:spcPts val="0"/>
              </a:spcBef>
              <a:spcAft>
                <a:spcPts val="0"/>
              </a:spcAft>
              <a:buSzPts val="1400"/>
              <a:buFont typeface="Nunito"/>
              <a:buNone/>
              <a:defRPr>
                <a:latin typeface="Nunito"/>
                <a:ea typeface="Nunito"/>
                <a:cs typeface="Nunito"/>
                <a:sym typeface="Nunito"/>
              </a:defRPr>
            </a:lvl2pPr>
            <a:lvl3pPr lvl="2" algn="ctr">
              <a:spcBef>
                <a:spcPts val="0"/>
              </a:spcBef>
              <a:spcAft>
                <a:spcPts val="0"/>
              </a:spcAft>
              <a:buSzPts val="1400"/>
              <a:buFont typeface="Nunito"/>
              <a:buNone/>
              <a:defRPr>
                <a:latin typeface="Nunito"/>
                <a:ea typeface="Nunito"/>
                <a:cs typeface="Nunito"/>
                <a:sym typeface="Nunito"/>
              </a:defRPr>
            </a:lvl3pPr>
            <a:lvl4pPr lvl="3" algn="ctr">
              <a:spcBef>
                <a:spcPts val="0"/>
              </a:spcBef>
              <a:spcAft>
                <a:spcPts val="0"/>
              </a:spcAft>
              <a:buSzPts val="1400"/>
              <a:buFont typeface="Nunito"/>
              <a:buNone/>
              <a:defRPr>
                <a:latin typeface="Nunito"/>
                <a:ea typeface="Nunito"/>
                <a:cs typeface="Nunito"/>
                <a:sym typeface="Nunito"/>
              </a:defRPr>
            </a:lvl4pPr>
            <a:lvl5pPr lvl="4" algn="ctr">
              <a:spcBef>
                <a:spcPts val="0"/>
              </a:spcBef>
              <a:spcAft>
                <a:spcPts val="0"/>
              </a:spcAft>
              <a:buSzPts val="1400"/>
              <a:buFont typeface="Nunito"/>
              <a:buNone/>
              <a:defRPr>
                <a:latin typeface="Nunito"/>
                <a:ea typeface="Nunito"/>
                <a:cs typeface="Nunito"/>
                <a:sym typeface="Nunito"/>
              </a:defRPr>
            </a:lvl5pPr>
            <a:lvl6pPr lvl="5" algn="ctr">
              <a:spcBef>
                <a:spcPts val="0"/>
              </a:spcBef>
              <a:spcAft>
                <a:spcPts val="0"/>
              </a:spcAft>
              <a:buSzPts val="1400"/>
              <a:buFont typeface="Nunito"/>
              <a:buNone/>
              <a:defRPr>
                <a:latin typeface="Nunito"/>
                <a:ea typeface="Nunito"/>
                <a:cs typeface="Nunito"/>
                <a:sym typeface="Nunito"/>
              </a:defRPr>
            </a:lvl6pPr>
            <a:lvl7pPr lvl="6" algn="ctr">
              <a:spcBef>
                <a:spcPts val="0"/>
              </a:spcBef>
              <a:spcAft>
                <a:spcPts val="0"/>
              </a:spcAft>
              <a:buSzPts val="1400"/>
              <a:buFont typeface="Nunito"/>
              <a:buNone/>
              <a:defRPr>
                <a:latin typeface="Nunito"/>
                <a:ea typeface="Nunito"/>
                <a:cs typeface="Nunito"/>
                <a:sym typeface="Nunito"/>
              </a:defRPr>
            </a:lvl7pPr>
            <a:lvl8pPr lvl="7" algn="ctr">
              <a:spcBef>
                <a:spcPts val="0"/>
              </a:spcBef>
              <a:spcAft>
                <a:spcPts val="0"/>
              </a:spcAft>
              <a:buSzPts val="1400"/>
              <a:buFont typeface="Nunito"/>
              <a:buNone/>
              <a:defRPr>
                <a:latin typeface="Nunito"/>
                <a:ea typeface="Nunito"/>
                <a:cs typeface="Nunito"/>
                <a:sym typeface="Nunito"/>
              </a:defRPr>
            </a:lvl8pPr>
            <a:lvl9pPr lvl="8" algn="ctr">
              <a:spcBef>
                <a:spcPts val="0"/>
              </a:spcBef>
              <a:spcAft>
                <a:spcPts val="0"/>
              </a:spcAft>
              <a:buSzPts val="1400"/>
              <a:buFont typeface="Nunito"/>
              <a:buNone/>
              <a:defRPr>
                <a:latin typeface="Nunito"/>
                <a:ea typeface="Nunito"/>
                <a:cs typeface="Nunito"/>
                <a:sym typeface="Nuni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87"/>
        <p:cNvGrpSpPr/>
        <p:nvPr/>
      </p:nvGrpSpPr>
      <p:grpSpPr>
        <a:xfrm>
          <a:off x="0" y="0"/>
          <a:ext cx="0" cy="0"/>
          <a:chOff x="0" y="0"/>
          <a:chExt cx="0" cy="0"/>
        </a:xfrm>
      </p:grpSpPr>
      <p:sp>
        <p:nvSpPr>
          <p:cNvPr id="88" name="Google Shape;88;p14"/>
          <p:cNvSpPr/>
          <p:nvPr/>
        </p:nvSpPr>
        <p:spPr>
          <a:xfrm rot="3670804">
            <a:off x="8214727" y="1875292"/>
            <a:ext cx="988884" cy="894621"/>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rot="2697248">
            <a:off x="-450462" y="-1002942"/>
            <a:ext cx="1855095" cy="1678389"/>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rot="-468609">
            <a:off x="420710" y="4219641"/>
            <a:ext cx="585027" cy="529279"/>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txBox="1">
            <a:spLocks noGrp="1"/>
          </p:cNvSpPr>
          <p:nvPr>
            <p:ph type="title"/>
          </p:nvPr>
        </p:nvSpPr>
        <p:spPr>
          <a:xfrm>
            <a:off x="713225" y="539500"/>
            <a:ext cx="7717500" cy="6435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3000"/>
              <a:buFont typeface="Roboto Condensed"/>
              <a:buNone/>
              <a:defRPr sz="3000" b="1">
                <a:solidFill>
                  <a:schemeClr val="lt2"/>
                </a:solidFill>
                <a:latin typeface="Arial" panose="020B0604020202020204" pitchFamily="34" charset="0"/>
                <a:ea typeface="Roboto Condensed"/>
                <a:cs typeface="Arial" panose="020B0604020202020204" pitchFamily="34" charset="0"/>
                <a:sym typeface="Roboto Condensed"/>
              </a:defRPr>
            </a:lvl1pPr>
            <a:lvl2pPr lvl="1" algn="ctr">
              <a:spcBef>
                <a:spcPts val="0"/>
              </a:spcBef>
              <a:spcAft>
                <a:spcPts val="0"/>
              </a:spcAft>
              <a:buClr>
                <a:schemeClr val="lt2"/>
              </a:buClr>
              <a:buSzPts val="3000"/>
              <a:buFont typeface="Roboto Condensed"/>
              <a:buNone/>
              <a:defRPr sz="3000" b="1">
                <a:solidFill>
                  <a:schemeClr val="lt2"/>
                </a:solidFill>
                <a:latin typeface="Roboto Condensed"/>
                <a:ea typeface="Roboto Condensed"/>
                <a:cs typeface="Roboto Condensed"/>
                <a:sym typeface="Roboto Condensed"/>
              </a:defRPr>
            </a:lvl2pPr>
            <a:lvl3pPr lvl="2" algn="ctr">
              <a:spcBef>
                <a:spcPts val="0"/>
              </a:spcBef>
              <a:spcAft>
                <a:spcPts val="0"/>
              </a:spcAft>
              <a:buClr>
                <a:schemeClr val="lt2"/>
              </a:buClr>
              <a:buSzPts val="3000"/>
              <a:buFont typeface="Roboto Condensed"/>
              <a:buNone/>
              <a:defRPr sz="3000" b="1">
                <a:solidFill>
                  <a:schemeClr val="lt2"/>
                </a:solidFill>
                <a:latin typeface="Roboto Condensed"/>
                <a:ea typeface="Roboto Condensed"/>
                <a:cs typeface="Roboto Condensed"/>
                <a:sym typeface="Roboto Condensed"/>
              </a:defRPr>
            </a:lvl3pPr>
            <a:lvl4pPr lvl="3" algn="ctr">
              <a:spcBef>
                <a:spcPts val="0"/>
              </a:spcBef>
              <a:spcAft>
                <a:spcPts val="0"/>
              </a:spcAft>
              <a:buClr>
                <a:schemeClr val="lt2"/>
              </a:buClr>
              <a:buSzPts val="3000"/>
              <a:buFont typeface="Roboto Condensed"/>
              <a:buNone/>
              <a:defRPr sz="3000" b="1">
                <a:solidFill>
                  <a:schemeClr val="lt2"/>
                </a:solidFill>
                <a:latin typeface="Roboto Condensed"/>
                <a:ea typeface="Roboto Condensed"/>
                <a:cs typeface="Roboto Condensed"/>
                <a:sym typeface="Roboto Condensed"/>
              </a:defRPr>
            </a:lvl4pPr>
            <a:lvl5pPr lvl="4" algn="ctr">
              <a:spcBef>
                <a:spcPts val="0"/>
              </a:spcBef>
              <a:spcAft>
                <a:spcPts val="0"/>
              </a:spcAft>
              <a:buClr>
                <a:schemeClr val="lt2"/>
              </a:buClr>
              <a:buSzPts val="3000"/>
              <a:buFont typeface="Roboto Condensed"/>
              <a:buNone/>
              <a:defRPr sz="3000" b="1">
                <a:solidFill>
                  <a:schemeClr val="lt2"/>
                </a:solidFill>
                <a:latin typeface="Roboto Condensed"/>
                <a:ea typeface="Roboto Condensed"/>
                <a:cs typeface="Roboto Condensed"/>
                <a:sym typeface="Roboto Condensed"/>
              </a:defRPr>
            </a:lvl5pPr>
            <a:lvl6pPr lvl="5" algn="ctr">
              <a:spcBef>
                <a:spcPts val="0"/>
              </a:spcBef>
              <a:spcAft>
                <a:spcPts val="0"/>
              </a:spcAft>
              <a:buClr>
                <a:schemeClr val="lt2"/>
              </a:buClr>
              <a:buSzPts val="3000"/>
              <a:buFont typeface="Roboto Condensed"/>
              <a:buNone/>
              <a:defRPr sz="3000" b="1">
                <a:solidFill>
                  <a:schemeClr val="lt2"/>
                </a:solidFill>
                <a:latin typeface="Roboto Condensed"/>
                <a:ea typeface="Roboto Condensed"/>
                <a:cs typeface="Roboto Condensed"/>
                <a:sym typeface="Roboto Condensed"/>
              </a:defRPr>
            </a:lvl6pPr>
            <a:lvl7pPr lvl="6" algn="ctr">
              <a:spcBef>
                <a:spcPts val="0"/>
              </a:spcBef>
              <a:spcAft>
                <a:spcPts val="0"/>
              </a:spcAft>
              <a:buClr>
                <a:schemeClr val="lt2"/>
              </a:buClr>
              <a:buSzPts val="3000"/>
              <a:buFont typeface="Roboto Condensed"/>
              <a:buNone/>
              <a:defRPr sz="3000" b="1">
                <a:solidFill>
                  <a:schemeClr val="lt2"/>
                </a:solidFill>
                <a:latin typeface="Roboto Condensed"/>
                <a:ea typeface="Roboto Condensed"/>
                <a:cs typeface="Roboto Condensed"/>
                <a:sym typeface="Roboto Condensed"/>
              </a:defRPr>
            </a:lvl7pPr>
            <a:lvl8pPr lvl="7" algn="ctr">
              <a:spcBef>
                <a:spcPts val="0"/>
              </a:spcBef>
              <a:spcAft>
                <a:spcPts val="0"/>
              </a:spcAft>
              <a:buClr>
                <a:schemeClr val="lt2"/>
              </a:buClr>
              <a:buSzPts val="3000"/>
              <a:buFont typeface="Roboto Condensed"/>
              <a:buNone/>
              <a:defRPr sz="3000" b="1">
                <a:solidFill>
                  <a:schemeClr val="lt2"/>
                </a:solidFill>
                <a:latin typeface="Roboto Condensed"/>
                <a:ea typeface="Roboto Condensed"/>
                <a:cs typeface="Roboto Condensed"/>
                <a:sym typeface="Roboto Condensed"/>
              </a:defRPr>
            </a:lvl8pPr>
            <a:lvl9pPr lvl="8" algn="ctr">
              <a:spcBef>
                <a:spcPts val="0"/>
              </a:spcBef>
              <a:spcAft>
                <a:spcPts val="0"/>
              </a:spcAft>
              <a:buClr>
                <a:schemeClr val="lt2"/>
              </a:buClr>
              <a:buSzPts val="3000"/>
              <a:buFont typeface="Roboto Condensed"/>
              <a:buNone/>
              <a:defRPr sz="3000" b="1">
                <a:solidFill>
                  <a:schemeClr val="lt2"/>
                </a:solidFill>
                <a:latin typeface="Roboto Condensed"/>
                <a:ea typeface="Roboto Condensed"/>
                <a:cs typeface="Roboto Condensed"/>
                <a:sym typeface="Roboto Condensed"/>
              </a:defRPr>
            </a:lvl9pPr>
          </a:lstStyle>
          <a:p>
            <a:endParaRPr/>
          </a:p>
        </p:txBody>
      </p:sp>
      <p:sp>
        <p:nvSpPr>
          <p:cNvPr id="92" name="Google Shape;92;p14"/>
          <p:cNvSpPr txBox="1">
            <a:spLocks noGrp="1"/>
          </p:cNvSpPr>
          <p:nvPr>
            <p:ph type="subTitle" idx="1"/>
          </p:nvPr>
        </p:nvSpPr>
        <p:spPr>
          <a:xfrm>
            <a:off x="1627417" y="1610875"/>
            <a:ext cx="2257800" cy="70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Roboto Condensed"/>
              <a:buNone/>
              <a:defRPr sz="2400" b="1">
                <a:solidFill>
                  <a:schemeClr val="lt2"/>
                </a:solidFill>
                <a:latin typeface="Arial" panose="020B0604020202020204" pitchFamily="34" charset="0"/>
                <a:ea typeface="Roboto Condensed"/>
                <a:cs typeface="Arial" panose="020B0604020202020204" pitchFamily="34" charset="0"/>
                <a:sym typeface="Roboto Condensed"/>
              </a:defRPr>
            </a:lvl1pPr>
            <a:lvl2pPr lvl="1"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2pPr>
            <a:lvl3pPr lvl="2"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3pPr>
            <a:lvl4pPr lvl="3"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4pPr>
            <a:lvl5pPr lvl="4"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5pPr>
            <a:lvl6pPr lvl="5"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6pPr>
            <a:lvl7pPr lvl="6"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7pPr>
            <a:lvl8pPr lvl="7"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8pPr>
            <a:lvl9pPr lvl="8"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9pPr>
          </a:lstStyle>
          <a:p>
            <a:endParaRPr/>
          </a:p>
        </p:txBody>
      </p:sp>
      <p:sp>
        <p:nvSpPr>
          <p:cNvPr id="93" name="Google Shape;93;p14"/>
          <p:cNvSpPr txBox="1">
            <a:spLocks noGrp="1"/>
          </p:cNvSpPr>
          <p:nvPr>
            <p:ph type="subTitle" idx="2"/>
          </p:nvPr>
        </p:nvSpPr>
        <p:spPr>
          <a:xfrm>
            <a:off x="1627100" y="2020051"/>
            <a:ext cx="2257800" cy="60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Proxima Nova"/>
              <a:buNone/>
              <a:defRPr sz="1400">
                <a:solidFill>
                  <a:schemeClr val="dk1"/>
                </a:solidFill>
                <a:latin typeface="Arial" panose="020B0604020202020204" pitchFamily="34" charset="0"/>
                <a:ea typeface="Arial" panose="020B0604020202020204" pitchFamily="34" charset="0"/>
                <a:cs typeface="Arial" panose="020B0604020202020204" pitchFamily="34" charset="0"/>
                <a:sym typeface="Nunito"/>
              </a:defRPr>
            </a:lvl1pPr>
            <a:lvl2pPr lvl="1"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2pPr>
            <a:lvl3pPr lvl="2"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3pPr>
            <a:lvl4pPr lvl="3"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4pPr>
            <a:lvl5pPr lvl="4"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5pPr>
            <a:lvl6pPr lvl="5"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6pPr>
            <a:lvl7pPr lvl="6"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7pPr>
            <a:lvl8pPr lvl="7"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8pPr>
            <a:lvl9pPr lvl="8"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9pPr>
          </a:lstStyle>
          <a:p>
            <a:endParaRPr/>
          </a:p>
        </p:txBody>
      </p:sp>
      <p:sp>
        <p:nvSpPr>
          <p:cNvPr id="94" name="Google Shape;94;p14"/>
          <p:cNvSpPr txBox="1">
            <a:spLocks noGrp="1"/>
          </p:cNvSpPr>
          <p:nvPr>
            <p:ph type="title" idx="3" hasCustomPrompt="1"/>
          </p:nvPr>
        </p:nvSpPr>
        <p:spPr>
          <a:xfrm>
            <a:off x="1229275" y="1078304"/>
            <a:ext cx="616200" cy="60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400"/>
              <a:buFont typeface="Roboto Condensed"/>
              <a:buNone/>
              <a:defRPr sz="2400" b="1">
                <a:solidFill>
                  <a:schemeClr val="lt1"/>
                </a:solidFill>
                <a:latin typeface="Arial" panose="020B0604020202020204" pitchFamily="34" charset="0"/>
                <a:ea typeface="Roboto Condensed"/>
                <a:cs typeface="Arial" panose="020B0604020202020204" pitchFamily="34" charset="0"/>
                <a:sym typeface="Roboto Condensed"/>
              </a:defRPr>
            </a:lvl1pPr>
            <a:lvl2pPr lvl="1"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2pPr>
            <a:lvl3pPr lvl="2"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3pPr>
            <a:lvl4pPr lvl="3"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4pPr>
            <a:lvl5pPr lvl="4"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5pPr>
            <a:lvl6pPr lvl="5"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6pPr>
            <a:lvl7pPr lvl="6"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7pPr>
            <a:lvl8pPr lvl="7"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8pPr>
            <a:lvl9pPr lvl="8"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9pPr>
          </a:lstStyle>
          <a:p>
            <a:r>
              <a:t>xx%</a:t>
            </a:r>
          </a:p>
        </p:txBody>
      </p:sp>
      <p:sp>
        <p:nvSpPr>
          <p:cNvPr id="95" name="Google Shape;95;p14"/>
          <p:cNvSpPr txBox="1">
            <a:spLocks noGrp="1"/>
          </p:cNvSpPr>
          <p:nvPr>
            <p:ph type="subTitle" idx="4"/>
          </p:nvPr>
        </p:nvSpPr>
        <p:spPr>
          <a:xfrm>
            <a:off x="1627417" y="3481825"/>
            <a:ext cx="2257800" cy="70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Roboto Condensed"/>
              <a:buNone/>
              <a:defRPr sz="2400" b="1">
                <a:solidFill>
                  <a:schemeClr val="lt2"/>
                </a:solidFill>
                <a:latin typeface="Arial" panose="020B0604020202020204" pitchFamily="34" charset="0"/>
                <a:ea typeface="Roboto Condensed"/>
                <a:cs typeface="Arial" panose="020B0604020202020204" pitchFamily="34" charset="0"/>
                <a:sym typeface="Roboto Condensed"/>
              </a:defRPr>
            </a:lvl1pPr>
            <a:lvl2pPr lvl="1"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2pPr>
            <a:lvl3pPr lvl="2"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3pPr>
            <a:lvl4pPr lvl="3"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4pPr>
            <a:lvl5pPr lvl="4"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5pPr>
            <a:lvl6pPr lvl="5"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6pPr>
            <a:lvl7pPr lvl="6"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7pPr>
            <a:lvl8pPr lvl="7"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8pPr>
            <a:lvl9pPr lvl="8"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9pPr>
          </a:lstStyle>
          <a:p>
            <a:endParaRPr/>
          </a:p>
        </p:txBody>
      </p:sp>
      <p:sp>
        <p:nvSpPr>
          <p:cNvPr id="96" name="Google Shape;96;p14"/>
          <p:cNvSpPr txBox="1">
            <a:spLocks noGrp="1"/>
          </p:cNvSpPr>
          <p:nvPr>
            <p:ph type="subTitle" idx="5"/>
          </p:nvPr>
        </p:nvSpPr>
        <p:spPr>
          <a:xfrm>
            <a:off x="1627100" y="3891002"/>
            <a:ext cx="2257800" cy="60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Proxima Nova"/>
              <a:buNone/>
              <a:defRPr sz="1400">
                <a:solidFill>
                  <a:schemeClr val="dk1"/>
                </a:solidFill>
                <a:latin typeface="Arial" panose="020B0604020202020204" pitchFamily="34" charset="0"/>
                <a:ea typeface="Arial" panose="020B0604020202020204" pitchFamily="34" charset="0"/>
                <a:cs typeface="Arial" panose="020B0604020202020204" pitchFamily="34" charset="0"/>
                <a:sym typeface="Nunito"/>
              </a:defRPr>
            </a:lvl1pPr>
            <a:lvl2pPr lvl="1"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2pPr>
            <a:lvl3pPr lvl="2"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3pPr>
            <a:lvl4pPr lvl="3"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4pPr>
            <a:lvl5pPr lvl="4"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5pPr>
            <a:lvl6pPr lvl="5"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6pPr>
            <a:lvl7pPr lvl="6"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7pPr>
            <a:lvl8pPr lvl="7"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8pPr>
            <a:lvl9pPr lvl="8"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9pPr>
          </a:lstStyle>
          <a:p>
            <a:endParaRPr/>
          </a:p>
        </p:txBody>
      </p:sp>
      <p:sp>
        <p:nvSpPr>
          <p:cNvPr id="97" name="Google Shape;97;p14"/>
          <p:cNvSpPr txBox="1">
            <a:spLocks noGrp="1"/>
          </p:cNvSpPr>
          <p:nvPr>
            <p:ph type="title" idx="6" hasCustomPrompt="1"/>
          </p:nvPr>
        </p:nvSpPr>
        <p:spPr>
          <a:xfrm>
            <a:off x="1229275" y="2961804"/>
            <a:ext cx="616200" cy="60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400"/>
              <a:buFont typeface="Roboto Condensed"/>
              <a:buNone/>
              <a:defRPr sz="2400" b="1">
                <a:solidFill>
                  <a:schemeClr val="lt1"/>
                </a:solidFill>
                <a:latin typeface="Arial" panose="020B0604020202020204" pitchFamily="34" charset="0"/>
                <a:ea typeface="Roboto Condensed"/>
                <a:cs typeface="Arial" panose="020B0604020202020204" pitchFamily="34" charset="0"/>
                <a:sym typeface="Roboto Condensed"/>
              </a:defRPr>
            </a:lvl1pPr>
            <a:lvl2pPr lvl="1"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2pPr>
            <a:lvl3pPr lvl="2"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3pPr>
            <a:lvl4pPr lvl="3"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4pPr>
            <a:lvl5pPr lvl="4"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5pPr>
            <a:lvl6pPr lvl="5"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6pPr>
            <a:lvl7pPr lvl="6"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7pPr>
            <a:lvl8pPr lvl="7"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8pPr>
            <a:lvl9pPr lvl="8"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9pPr>
          </a:lstStyle>
          <a:p>
            <a:r>
              <a:t>xx%</a:t>
            </a:r>
          </a:p>
        </p:txBody>
      </p:sp>
      <p:sp>
        <p:nvSpPr>
          <p:cNvPr id="98" name="Google Shape;98;p14"/>
          <p:cNvSpPr txBox="1">
            <a:spLocks noGrp="1"/>
          </p:cNvSpPr>
          <p:nvPr>
            <p:ph type="subTitle" idx="7"/>
          </p:nvPr>
        </p:nvSpPr>
        <p:spPr>
          <a:xfrm>
            <a:off x="5211667" y="1610875"/>
            <a:ext cx="2257800" cy="70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Roboto Condensed"/>
              <a:buNone/>
              <a:defRPr sz="2400" b="1">
                <a:solidFill>
                  <a:schemeClr val="lt2"/>
                </a:solidFill>
                <a:latin typeface="Arial" panose="020B0604020202020204" pitchFamily="34" charset="0"/>
                <a:ea typeface="Roboto Condensed"/>
                <a:cs typeface="Arial" panose="020B0604020202020204" pitchFamily="34" charset="0"/>
                <a:sym typeface="Roboto Condensed"/>
              </a:defRPr>
            </a:lvl1pPr>
            <a:lvl2pPr lvl="1"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2pPr>
            <a:lvl3pPr lvl="2"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3pPr>
            <a:lvl4pPr lvl="3"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4pPr>
            <a:lvl5pPr lvl="4"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5pPr>
            <a:lvl6pPr lvl="5"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6pPr>
            <a:lvl7pPr lvl="6"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7pPr>
            <a:lvl8pPr lvl="7"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8pPr>
            <a:lvl9pPr lvl="8"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9pPr>
          </a:lstStyle>
          <a:p>
            <a:endParaRPr/>
          </a:p>
        </p:txBody>
      </p:sp>
      <p:sp>
        <p:nvSpPr>
          <p:cNvPr id="99" name="Google Shape;99;p14"/>
          <p:cNvSpPr txBox="1">
            <a:spLocks noGrp="1"/>
          </p:cNvSpPr>
          <p:nvPr>
            <p:ph type="subTitle" idx="8"/>
          </p:nvPr>
        </p:nvSpPr>
        <p:spPr>
          <a:xfrm>
            <a:off x="5211350" y="2020051"/>
            <a:ext cx="2257800" cy="60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Proxima Nova"/>
              <a:buNone/>
              <a:defRPr sz="1400">
                <a:solidFill>
                  <a:schemeClr val="dk1"/>
                </a:solidFill>
                <a:latin typeface="Arial" panose="020B0604020202020204" pitchFamily="34" charset="0"/>
                <a:ea typeface="Arial" panose="020B0604020202020204" pitchFamily="34" charset="0"/>
                <a:cs typeface="Arial" panose="020B0604020202020204" pitchFamily="34" charset="0"/>
                <a:sym typeface="Nunito"/>
              </a:defRPr>
            </a:lvl1pPr>
            <a:lvl2pPr lvl="1"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2pPr>
            <a:lvl3pPr lvl="2"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3pPr>
            <a:lvl4pPr lvl="3"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4pPr>
            <a:lvl5pPr lvl="4"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5pPr>
            <a:lvl6pPr lvl="5"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6pPr>
            <a:lvl7pPr lvl="6"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7pPr>
            <a:lvl8pPr lvl="7"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8pPr>
            <a:lvl9pPr lvl="8"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9pPr>
          </a:lstStyle>
          <a:p>
            <a:endParaRPr/>
          </a:p>
        </p:txBody>
      </p:sp>
      <p:sp>
        <p:nvSpPr>
          <p:cNvPr id="100" name="Google Shape;100;p14"/>
          <p:cNvSpPr txBox="1">
            <a:spLocks noGrp="1"/>
          </p:cNvSpPr>
          <p:nvPr>
            <p:ph type="title" idx="9" hasCustomPrompt="1"/>
          </p:nvPr>
        </p:nvSpPr>
        <p:spPr>
          <a:xfrm>
            <a:off x="7306575" y="1078304"/>
            <a:ext cx="616200" cy="60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400"/>
              <a:buFont typeface="Roboto Condensed"/>
              <a:buNone/>
              <a:defRPr sz="2400" b="1">
                <a:solidFill>
                  <a:schemeClr val="lt1"/>
                </a:solidFill>
                <a:latin typeface="Arial" panose="020B0604020202020204" pitchFamily="34" charset="0"/>
                <a:ea typeface="Roboto Condensed"/>
                <a:cs typeface="Arial" panose="020B0604020202020204" pitchFamily="34" charset="0"/>
                <a:sym typeface="Roboto Condensed"/>
              </a:defRPr>
            </a:lvl1pPr>
            <a:lvl2pPr lvl="1"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2pPr>
            <a:lvl3pPr lvl="2"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3pPr>
            <a:lvl4pPr lvl="3"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4pPr>
            <a:lvl5pPr lvl="4"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5pPr>
            <a:lvl6pPr lvl="5"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6pPr>
            <a:lvl7pPr lvl="6"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7pPr>
            <a:lvl8pPr lvl="7"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8pPr>
            <a:lvl9pPr lvl="8"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9pPr>
          </a:lstStyle>
          <a:p>
            <a:r>
              <a:t>xx%</a:t>
            </a:r>
          </a:p>
        </p:txBody>
      </p:sp>
      <p:sp>
        <p:nvSpPr>
          <p:cNvPr id="101" name="Google Shape;101;p14"/>
          <p:cNvSpPr txBox="1">
            <a:spLocks noGrp="1"/>
          </p:cNvSpPr>
          <p:nvPr>
            <p:ph type="subTitle" idx="13"/>
          </p:nvPr>
        </p:nvSpPr>
        <p:spPr>
          <a:xfrm>
            <a:off x="5211667" y="3481825"/>
            <a:ext cx="2257800" cy="70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Roboto Condensed"/>
              <a:buNone/>
              <a:defRPr sz="2400" b="1">
                <a:solidFill>
                  <a:schemeClr val="lt2"/>
                </a:solidFill>
                <a:latin typeface="Arial" panose="020B0604020202020204" pitchFamily="34" charset="0"/>
                <a:ea typeface="Roboto Condensed"/>
                <a:cs typeface="Arial" panose="020B0604020202020204" pitchFamily="34" charset="0"/>
                <a:sym typeface="Roboto Condensed"/>
              </a:defRPr>
            </a:lvl1pPr>
            <a:lvl2pPr lvl="1"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2pPr>
            <a:lvl3pPr lvl="2"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3pPr>
            <a:lvl4pPr lvl="3"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4pPr>
            <a:lvl5pPr lvl="4"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5pPr>
            <a:lvl6pPr lvl="5"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6pPr>
            <a:lvl7pPr lvl="6"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7pPr>
            <a:lvl8pPr lvl="7"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8pPr>
            <a:lvl9pPr lvl="8"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9pPr>
          </a:lstStyle>
          <a:p>
            <a:endParaRPr/>
          </a:p>
        </p:txBody>
      </p:sp>
      <p:sp>
        <p:nvSpPr>
          <p:cNvPr id="102" name="Google Shape;102;p14"/>
          <p:cNvSpPr txBox="1">
            <a:spLocks noGrp="1"/>
          </p:cNvSpPr>
          <p:nvPr>
            <p:ph type="subTitle" idx="14"/>
          </p:nvPr>
        </p:nvSpPr>
        <p:spPr>
          <a:xfrm>
            <a:off x="5211350" y="3891002"/>
            <a:ext cx="2257800" cy="60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Proxima Nova"/>
              <a:buNone/>
              <a:defRPr sz="1400">
                <a:solidFill>
                  <a:schemeClr val="dk1"/>
                </a:solidFill>
                <a:latin typeface="Arial" panose="020B0604020202020204" pitchFamily="34" charset="0"/>
                <a:ea typeface="Arial" panose="020B0604020202020204" pitchFamily="34" charset="0"/>
                <a:cs typeface="Arial" panose="020B0604020202020204" pitchFamily="34" charset="0"/>
                <a:sym typeface="Nunito"/>
              </a:defRPr>
            </a:lvl1pPr>
            <a:lvl2pPr lvl="1"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2pPr>
            <a:lvl3pPr lvl="2"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3pPr>
            <a:lvl4pPr lvl="3"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4pPr>
            <a:lvl5pPr lvl="4"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5pPr>
            <a:lvl6pPr lvl="5"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6pPr>
            <a:lvl7pPr lvl="6"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7pPr>
            <a:lvl8pPr lvl="7"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8pPr>
            <a:lvl9pPr lvl="8"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9pPr>
          </a:lstStyle>
          <a:p>
            <a:endParaRPr/>
          </a:p>
        </p:txBody>
      </p:sp>
      <p:sp>
        <p:nvSpPr>
          <p:cNvPr id="103" name="Google Shape;103;p14"/>
          <p:cNvSpPr txBox="1">
            <a:spLocks noGrp="1"/>
          </p:cNvSpPr>
          <p:nvPr>
            <p:ph type="title" idx="15" hasCustomPrompt="1"/>
          </p:nvPr>
        </p:nvSpPr>
        <p:spPr>
          <a:xfrm>
            <a:off x="7306575" y="2961804"/>
            <a:ext cx="616200" cy="60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400"/>
              <a:buFont typeface="Roboto Condensed"/>
              <a:buNone/>
              <a:defRPr sz="2400" b="1">
                <a:solidFill>
                  <a:schemeClr val="lt1"/>
                </a:solidFill>
                <a:latin typeface="Arial" panose="020B0604020202020204" pitchFamily="34" charset="0"/>
                <a:ea typeface="Roboto Condensed"/>
                <a:cs typeface="Arial" panose="020B0604020202020204" pitchFamily="34" charset="0"/>
                <a:sym typeface="Roboto Condensed"/>
              </a:defRPr>
            </a:lvl1pPr>
            <a:lvl2pPr lvl="1"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2pPr>
            <a:lvl3pPr lvl="2"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3pPr>
            <a:lvl4pPr lvl="3"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4pPr>
            <a:lvl5pPr lvl="4"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5pPr>
            <a:lvl6pPr lvl="5"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6pPr>
            <a:lvl7pPr lvl="6"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7pPr>
            <a:lvl8pPr lvl="7"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8pPr>
            <a:lvl9pPr lvl="8" algn="ctr"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713225" y="539500"/>
            <a:ext cx="7717500" cy="62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b="1">
                <a:solidFill>
                  <a:schemeClr val="lt2"/>
                </a:solidFill>
                <a:latin typeface="Arial" panose="020B0604020202020204" pitchFamily="34" charset="0"/>
                <a:ea typeface="Roboto Condensed"/>
                <a:cs typeface="Arial" panose="020B0604020202020204" pitchFamily="34" charset="0"/>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 name="Google Shape;106;p15"/>
          <p:cNvSpPr/>
          <p:nvPr/>
        </p:nvSpPr>
        <p:spPr>
          <a:xfrm rot="-468609">
            <a:off x="8433810" y="158266"/>
            <a:ext cx="585027" cy="529279"/>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rot="3670804">
            <a:off x="296702" y="-24408"/>
            <a:ext cx="988884" cy="894621"/>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rot="2697248">
            <a:off x="-490862" y="4405908"/>
            <a:ext cx="1855095" cy="1678389"/>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rot="-469192">
            <a:off x="8216682" y="4097228"/>
            <a:ext cx="877561" cy="793939"/>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2_1">
    <p:spTree>
      <p:nvGrpSpPr>
        <p:cNvPr id="1" name="Shape 136"/>
        <p:cNvGrpSpPr/>
        <p:nvPr/>
      </p:nvGrpSpPr>
      <p:grpSpPr>
        <a:xfrm>
          <a:off x="0" y="0"/>
          <a:ext cx="0" cy="0"/>
          <a:chOff x="0" y="0"/>
          <a:chExt cx="0" cy="0"/>
        </a:xfrm>
      </p:grpSpPr>
      <p:sp>
        <p:nvSpPr>
          <p:cNvPr id="137" name="Google Shape;137;p18"/>
          <p:cNvSpPr txBox="1">
            <a:spLocks noGrp="1"/>
          </p:cNvSpPr>
          <p:nvPr>
            <p:ph type="title"/>
          </p:nvPr>
        </p:nvSpPr>
        <p:spPr>
          <a:xfrm>
            <a:off x="713225" y="539500"/>
            <a:ext cx="7717500" cy="578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3000"/>
              <a:buFont typeface="Roboto Condensed"/>
              <a:buNone/>
              <a:defRPr sz="3000" b="1">
                <a:solidFill>
                  <a:schemeClr val="lt2"/>
                </a:solidFill>
                <a:latin typeface="Arial" panose="020B0604020202020204" pitchFamily="34" charset="0"/>
                <a:ea typeface="Roboto Condensed"/>
                <a:cs typeface="Arial" panose="020B0604020202020204" pitchFamily="34" charset="0"/>
                <a:sym typeface="Roboto Condensed"/>
              </a:defRPr>
            </a:lvl1pPr>
            <a:lvl2pPr lvl="1" algn="ctr" rtl="0">
              <a:spcBef>
                <a:spcPts val="0"/>
              </a:spcBef>
              <a:spcAft>
                <a:spcPts val="0"/>
              </a:spcAft>
              <a:buClr>
                <a:schemeClr val="lt2"/>
              </a:buClr>
              <a:buSzPts val="3000"/>
              <a:buFont typeface="Roboto Condensed"/>
              <a:buNone/>
              <a:defRPr sz="3000" b="1">
                <a:solidFill>
                  <a:schemeClr val="lt2"/>
                </a:solidFill>
                <a:latin typeface="Roboto Condensed"/>
                <a:ea typeface="Roboto Condensed"/>
                <a:cs typeface="Roboto Condensed"/>
                <a:sym typeface="Roboto Condensed"/>
              </a:defRPr>
            </a:lvl2pPr>
            <a:lvl3pPr lvl="2" algn="ctr" rtl="0">
              <a:spcBef>
                <a:spcPts val="0"/>
              </a:spcBef>
              <a:spcAft>
                <a:spcPts val="0"/>
              </a:spcAft>
              <a:buClr>
                <a:schemeClr val="lt2"/>
              </a:buClr>
              <a:buSzPts val="3000"/>
              <a:buFont typeface="Roboto Condensed"/>
              <a:buNone/>
              <a:defRPr sz="3000" b="1">
                <a:solidFill>
                  <a:schemeClr val="lt2"/>
                </a:solidFill>
                <a:latin typeface="Roboto Condensed"/>
                <a:ea typeface="Roboto Condensed"/>
                <a:cs typeface="Roboto Condensed"/>
                <a:sym typeface="Roboto Condensed"/>
              </a:defRPr>
            </a:lvl3pPr>
            <a:lvl4pPr lvl="3" algn="ctr" rtl="0">
              <a:spcBef>
                <a:spcPts val="0"/>
              </a:spcBef>
              <a:spcAft>
                <a:spcPts val="0"/>
              </a:spcAft>
              <a:buClr>
                <a:schemeClr val="lt2"/>
              </a:buClr>
              <a:buSzPts val="3000"/>
              <a:buFont typeface="Roboto Condensed"/>
              <a:buNone/>
              <a:defRPr sz="3000" b="1">
                <a:solidFill>
                  <a:schemeClr val="lt2"/>
                </a:solidFill>
                <a:latin typeface="Roboto Condensed"/>
                <a:ea typeface="Roboto Condensed"/>
                <a:cs typeface="Roboto Condensed"/>
                <a:sym typeface="Roboto Condensed"/>
              </a:defRPr>
            </a:lvl4pPr>
            <a:lvl5pPr lvl="4" algn="ctr" rtl="0">
              <a:spcBef>
                <a:spcPts val="0"/>
              </a:spcBef>
              <a:spcAft>
                <a:spcPts val="0"/>
              </a:spcAft>
              <a:buClr>
                <a:schemeClr val="lt2"/>
              </a:buClr>
              <a:buSzPts val="3000"/>
              <a:buFont typeface="Roboto Condensed"/>
              <a:buNone/>
              <a:defRPr sz="3000" b="1">
                <a:solidFill>
                  <a:schemeClr val="lt2"/>
                </a:solidFill>
                <a:latin typeface="Roboto Condensed"/>
                <a:ea typeface="Roboto Condensed"/>
                <a:cs typeface="Roboto Condensed"/>
                <a:sym typeface="Roboto Condensed"/>
              </a:defRPr>
            </a:lvl5pPr>
            <a:lvl6pPr lvl="5" algn="ctr" rtl="0">
              <a:spcBef>
                <a:spcPts val="0"/>
              </a:spcBef>
              <a:spcAft>
                <a:spcPts val="0"/>
              </a:spcAft>
              <a:buClr>
                <a:schemeClr val="lt2"/>
              </a:buClr>
              <a:buSzPts val="3000"/>
              <a:buFont typeface="Roboto Condensed"/>
              <a:buNone/>
              <a:defRPr sz="3000" b="1">
                <a:solidFill>
                  <a:schemeClr val="lt2"/>
                </a:solidFill>
                <a:latin typeface="Roboto Condensed"/>
                <a:ea typeface="Roboto Condensed"/>
                <a:cs typeface="Roboto Condensed"/>
                <a:sym typeface="Roboto Condensed"/>
              </a:defRPr>
            </a:lvl6pPr>
            <a:lvl7pPr lvl="6" algn="ctr" rtl="0">
              <a:spcBef>
                <a:spcPts val="0"/>
              </a:spcBef>
              <a:spcAft>
                <a:spcPts val="0"/>
              </a:spcAft>
              <a:buClr>
                <a:schemeClr val="lt2"/>
              </a:buClr>
              <a:buSzPts val="3000"/>
              <a:buFont typeface="Roboto Condensed"/>
              <a:buNone/>
              <a:defRPr sz="3000" b="1">
                <a:solidFill>
                  <a:schemeClr val="lt2"/>
                </a:solidFill>
                <a:latin typeface="Roboto Condensed"/>
                <a:ea typeface="Roboto Condensed"/>
                <a:cs typeface="Roboto Condensed"/>
                <a:sym typeface="Roboto Condensed"/>
              </a:defRPr>
            </a:lvl7pPr>
            <a:lvl8pPr lvl="7" algn="ctr" rtl="0">
              <a:spcBef>
                <a:spcPts val="0"/>
              </a:spcBef>
              <a:spcAft>
                <a:spcPts val="0"/>
              </a:spcAft>
              <a:buClr>
                <a:schemeClr val="lt2"/>
              </a:buClr>
              <a:buSzPts val="3000"/>
              <a:buFont typeface="Roboto Condensed"/>
              <a:buNone/>
              <a:defRPr sz="3000" b="1">
                <a:solidFill>
                  <a:schemeClr val="lt2"/>
                </a:solidFill>
                <a:latin typeface="Roboto Condensed"/>
                <a:ea typeface="Roboto Condensed"/>
                <a:cs typeface="Roboto Condensed"/>
                <a:sym typeface="Roboto Condensed"/>
              </a:defRPr>
            </a:lvl8pPr>
            <a:lvl9pPr lvl="8" algn="ctr" rtl="0">
              <a:spcBef>
                <a:spcPts val="0"/>
              </a:spcBef>
              <a:spcAft>
                <a:spcPts val="0"/>
              </a:spcAft>
              <a:buClr>
                <a:schemeClr val="lt2"/>
              </a:buClr>
              <a:buSzPts val="3000"/>
              <a:buFont typeface="Roboto Condensed"/>
              <a:buNone/>
              <a:defRPr sz="3000" b="1">
                <a:solidFill>
                  <a:schemeClr val="lt2"/>
                </a:solidFill>
                <a:latin typeface="Roboto Condensed"/>
                <a:ea typeface="Roboto Condensed"/>
                <a:cs typeface="Roboto Condensed"/>
                <a:sym typeface="Roboto Condensed"/>
              </a:defRPr>
            </a:lvl9pPr>
          </a:lstStyle>
          <a:p>
            <a:endParaRPr/>
          </a:p>
        </p:txBody>
      </p:sp>
      <p:sp>
        <p:nvSpPr>
          <p:cNvPr id="138" name="Google Shape;138;p18"/>
          <p:cNvSpPr txBox="1">
            <a:spLocks noGrp="1"/>
          </p:cNvSpPr>
          <p:nvPr>
            <p:ph type="subTitle" idx="1"/>
          </p:nvPr>
        </p:nvSpPr>
        <p:spPr>
          <a:xfrm>
            <a:off x="713530" y="3403950"/>
            <a:ext cx="2257800" cy="70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2400"/>
              <a:buFont typeface="Roboto Condensed"/>
              <a:buNone/>
              <a:defRPr sz="2400" b="1">
                <a:solidFill>
                  <a:schemeClr val="lt2"/>
                </a:solidFill>
                <a:latin typeface="Arial" panose="020B0604020202020204" pitchFamily="34" charset="0"/>
                <a:ea typeface="Roboto Condensed"/>
                <a:cs typeface="Arial" panose="020B0604020202020204" pitchFamily="34" charset="0"/>
                <a:sym typeface="Roboto Condensed"/>
              </a:defRPr>
            </a:lvl1pPr>
            <a:lvl2pPr lvl="1"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2pPr>
            <a:lvl3pPr lvl="2"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3pPr>
            <a:lvl4pPr lvl="3"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4pPr>
            <a:lvl5pPr lvl="4"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5pPr>
            <a:lvl6pPr lvl="5"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6pPr>
            <a:lvl7pPr lvl="6"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7pPr>
            <a:lvl8pPr lvl="7"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8pPr>
            <a:lvl9pPr lvl="8"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9pPr>
          </a:lstStyle>
          <a:p>
            <a:endParaRPr/>
          </a:p>
        </p:txBody>
      </p:sp>
      <p:sp>
        <p:nvSpPr>
          <p:cNvPr id="139" name="Google Shape;139;p18"/>
          <p:cNvSpPr txBox="1">
            <a:spLocks noGrp="1"/>
          </p:cNvSpPr>
          <p:nvPr>
            <p:ph type="subTitle" idx="2"/>
          </p:nvPr>
        </p:nvSpPr>
        <p:spPr>
          <a:xfrm>
            <a:off x="713225" y="3889325"/>
            <a:ext cx="2257800" cy="77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Proxima Nova"/>
              <a:buNone/>
              <a:defRPr sz="1400">
                <a:solidFill>
                  <a:schemeClr val="dk1"/>
                </a:solidFill>
                <a:latin typeface="Arial" panose="020B0604020202020204" pitchFamily="34" charset="0"/>
                <a:ea typeface="Arial" panose="020B0604020202020204" pitchFamily="34" charset="0"/>
                <a:cs typeface="Arial" panose="020B0604020202020204" pitchFamily="34" charset="0"/>
                <a:sym typeface="Nunito"/>
              </a:defRPr>
            </a:lvl1pPr>
            <a:lvl2pPr lvl="1"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2pPr>
            <a:lvl3pPr lvl="2"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3pPr>
            <a:lvl4pPr lvl="3"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4pPr>
            <a:lvl5pPr lvl="4"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5pPr>
            <a:lvl6pPr lvl="5"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6pPr>
            <a:lvl7pPr lvl="6"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7pPr>
            <a:lvl8pPr lvl="7"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8pPr>
            <a:lvl9pPr lvl="8"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9pPr>
          </a:lstStyle>
          <a:p>
            <a:endParaRPr/>
          </a:p>
        </p:txBody>
      </p:sp>
      <p:sp>
        <p:nvSpPr>
          <p:cNvPr id="140" name="Google Shape;140;p18"/>
          <p:cNvSpPr txBox="1">
            <a:spLocks noGrp="1"/>
          </p:cNvSpPr>
          <p:nvPr>
            <p:ph type="subTitle" idx="3"/>
          </p:nvPr>
        </p:nvSpPr>
        <p:spPr>
          <a:xfrm>
            <a:off x="3443242" y="3403950"/>
            <a:ext cx="2257800" cy="70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2400"/>
              <a:buFont typeface="Roboto Condensed"/>
              <a:buNone/>
              <a:defRPr sz="2400" b="1">
                <a:solidFill>
                  <a:schemeClr val="lt2"/>
                </a:solidFill>
                <a:latin typeface="Arial" panose="020B0604020202020204" pitchFamily="34" charset="0"/>
                <a:ea typeface="Roboto Condensed"/>
                <a:cs typeface="Arial" panose="020B0604020202020204" pitchFamily="34" charset="0"/>
                <a:sym typeface="Roboto Condensed"/>
              </a:defRPr>
            </a:lvl1pPr>
            <a:lvl2pPr lvl="1"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2pPr>
            <a:lvl3pPr lvl="2"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3pPr>
            <a:lvl4pPr lvl="3"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4pPr>
            <a:lvl5pPr lvl="4"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5pPr>
            <a:lvl6pPr lvl="5"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6pPr>
            <a:lvl7pPr lvl="6"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7pPr>
            <a:lvl8pPr lvl="7"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8pPr>
            <a:lvl9pPr lvl="8"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9pPr>
          </a:lstStyle>
          <a:p>
            <a:endParaRPr/>
          </a:p>
        </p:txBody>
      </p:sp>
      <p:sp>
        <p:nvSpPr>
          <p:cNvPr id="141" name="Google Shape;141;p18"/>
          <p:cNvSpPr txBox="1">
            <a:spLocks noGrp="1"/>
          </p:cNvSpPr>
          <p:nvPr>
            <p:ph type="subTitle" idx="4"/>
          </p:nvPr>
        </p:nvSpPr>
        <p:spPr>
          <a:xfrm>
            <a:off x="3442932" y="3889325"/>
            <a:ext cx="2257800" cy="77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Proxima Nova"/>
              <a:buNone/>
              <a:defRPr sz="1400">
                <a:solidFill>
                  <a:schemeClr val="dk1"/>
                </a:solidFill>
                <a:latin typeface="Arial" panose="020B0604020202020204" pitchFamily="34" charset="0"/>
                <a:ea typeface="Arial" panose="020B0604020202020204" pitchFamily="34" charset="0"/>
                <a:cs typeface="Arial" panose="020B0604020202020204" pitchFamily="34" charset="0"/>
                <a:sym typeface="Nunito"/>
              </a:defRPr>
            </a:lvl1pPr>
            <a:lvl2pPr lvl="1"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2pPr>
            <a:lvl3pPr lvl="2"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3pPr>
            <a:lvl4pPr lvl="3"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4pPr>
            <a:lvl5pPr lvl="4"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5pPr>
            <a:lvl6pPr lvl="5"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6pPr>
            <a:lvl7pPr lvl="6"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7pPr>
            <a:lvl8pPr lvl="7"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8pPr>
            <a:lvl9pPr lvl="8"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9pPr>
          </a:lstStyle>
          <a:p>
            <a:endParaRPr/>
          </a:p>
        </p:txBody>
      </p:sp>
      <p:sp>
        <p:nvSpPr>
          <p:cNvPr id="142" name="Google Shape;142;p18"/>
          <p:cNvSpPr txBox="1">
            <a:spLocks noGrp="1"/>
          </p:cNvSpPr>
          <p:nvPr>
            <p:ph type="subTitle" idx="5"/>
          </p:nvPr>
        </p:nvSpPr>
        <p:spPr>
          <a:xfrm>
            <a:off x="6172942" y="3403950"/>
            <a:ext cx="2257800" cy="70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2400"/>
              <a:buFont typeface="Roboto Condensed"/>
              <a:buNone/>
              <a:defRPr sz="2400" b="1">
                <a:solidFill>
                  <a:schemeClr val="lt2"/>
                </a:solidFill>
                <a:latin typeface="Arial" panose="020B0604020202020204" pitchFamily="34" charset="0"/>
                <a:ea typeface="Roboto Condensed"/>
                <a:cs typeface="Arial" panose="020B0604020202020204" pitchFamily="34" charset="0"/>
                <a:sym typeface="Roboto Condensed"/>
              </a:defRPr>
            </a:lvl1pPr>
            <a:lvl2pPr lvl="1"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2pPr>
            <a:lvl3pPr lvl="2"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3pPr>
            <a:lvl4pPr lvl="3"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4pPr>
            <a:lvl5pPr lvl="4"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5pPr>
            <a:lvl6pPr lvl="5"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6pPr>
            <a:lvl7pPr lvl="6"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7pPr>
            <a:lvl8pPr lvl="7"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8pPr>
            <a:lvl9pPr lvl="8" rtl="0">
              <a:spcBef>
                <a:spcPts val="0"/>
              </a:spcBef>
              <a:spcAft>
                <a:spcPts val="0"/>
              </a:spcAft>
              <a:buClr>
                <a:schemeClr val="lt2"/>
              </a:buClr>
              <a:buSzPts val="2400"/>
              <a:buFont typeface="Roboto Condensed"/>
              <a:buNone/>
              <a:defRPr sz="2400" b="1">
                <a:solidFill>
                  <a:schemeClr val="lt2"/>
                </a:solidFill>
                <a:latin typeface="Roboto Condensed"/>
                <a:ea typeface="Roboto Condensed"/>
                <a:cs typeface="Roboto Condensed"/>
                <a:sym typeface="Roboto Condensed"/>
              </a:defRPr>
            </a:lvl9pPr>
          </a:lstStyle>
          <a:p>
            <a:endParaRPr/>
          </a:p>
        </p:txBody>
      </p:sp>
      <p:sp>
        <p:nvSpPr>
          <p:cNvPr id="143" name="Google Shape;143;p18"/>
          <p:cNvSpPr txBox="1">
            <a:spLocks noGrp="1"/>
          </p:cNvSpPr>
          <p:nvPr>
            <p:ph type="subTitle" idx="6"/>
          </p:nvPr>
        </p:nvSpPr>
        <p:spPr>
          <a:xfrm>
            <a:off x="6172626" y="3889325"/>
            <a:ext cx="2257800" cy="77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Proxima Nova"/>
              <a:buNone/>
              <a:defRPr sz="1400">
                <a:solidFill>
                  <a:schemeClr val="dk1"/>
                </a:solidFill>
                <a:latin typeface="Arial" panose="020B0604020202020204" pitchFamily="34" charset="0"/>
                <a:ea typeface="Arial" panose="020B0604020202020204" pitchFamily="34" charset="0"/>
                <a:cs typeface="Arial" panose="020B0604020202020204" pitchFamily="34" charset="0"/>
                <a:sym typeface="Nunito"/>
              </a:defRPr>
            </a:lvl1pPr>
            <a:lvl2pPr lvl="1"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2pPr>
            <a:lvl3pPr lvl="2"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3pPr>
            <a:lvl4pPr lvl="3"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4pPr>
            <a:lvl5pPr lvl="4"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5pPr>
            <a:lvl6pPr lvl="5"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6pPr>
            <a:lvl7pPr lvl="6"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7pPr>
            <a:lvl8pPr lvl="7"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8pPr>
            <a:lvl9pPr lvl="8" algn="ctr" rtl="0">
              <a:spcBef>
                <a:spcPts val="0"/>
              </a:spcBef>
              <a:spcAft>
                <a:spcPts val="0"/>
              </a:spcAft>
              <a:buClr>
                <a:schemeClr val="dk1"/>
              </a:buClr>
              <a:buSzPts val="1400"/>
              <a:buFont typeface="Proxima Nova"/>
              <a:buNone/>
              <a:defRPr>
                <a:solidFill>
                  <a:schemeClr val="dk1"/>
                </a:solidFill>
                <a:latin typeface="Proxima Nova"/>
                <a:ea typeface="Proxima Nova"/>
                <a:cs typeface="Proxima Nova"/>
                <a:sym typeface="Proxima Nova"/>
              </a:defRPr>
            </a:lvl9pPr>
          </a:lstStyle>
          <a:p>
            <a:endParaRPr/>
          </a:p>
        </p:txBody>
      </p:sp>
      <p:sp>
        <p:nvSpPr>
          <p:cNvPr id="144" name="Google Shape;144;p18"/>
          <p:cNvSpPr/>
          <p:nvPr/>
        </p:nvSpPr>
        <p:spPr>
          <a:xfrm rot="2697248">
            <a:off x="8216463" y="-681592"/>
            <a:ext cx="1855095" cy="1678389"/>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rot="5594017">
            <a:off x="5728783" y="4475254"/>
            <a:ext cx="585031" cy="529168"/>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rot="3180619">
            <a:off x="191332" y="184712"/>
            <a:ext cx="1176723" cy="1065061"/>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CUSTOM_6">
    <p:spTree>
      <p:nvGrpSpPr>
        <p:cNvPr id="1" name="Shape 221"/>
        <p:cNvGrpSpPr/>
        <p:nvPr/>
      </p:nvGrpSpPr>
      <p:grpSpPr>
        <a:xfrm>
          <a:off x="0" y="0"/>
          <a:ext cx="0" cy="0"/>
          <a:chOff x="0" y="0"/>
          <a:chExt cx="0" cy="0"/>
        </a:xfrm>
      </p:grpSpPr>
      <p:grpSp>
        <p:nvGrpSpPr>
          <p:cNvPr id="222" name="Google Shape;222;p28"/>
          <p:cNvGrpSpPr/>
          <p:nvPr/>
        </p:nvGrpSpPr>
        <p:grpSpPr>
          <a:xfrm>
            <a:off x="298793" y="242875"/>
            <a:ext cx="8546350" cy="4657752"/>
            <a:chOff x="1036246" y="238139"/>
            <a:chExt cx="4095041" cy="1888099"/>
          </a:xfrm>
        </p:grpSpPr>
        <p:sp>
          <p:nvSpPr>
            <p:cNvPr id="223" name="Google Shape;223;p28"/>
            <p:cNvSpPr/>
            <p:nvPr/>
          </p:nvSpPr>
          <p:spPr>
            <a:xfrm>
              <a:off x="1036246" y="526338"/>
              <a:ext cx="4095041" cy="1599900"/>
            </a:xfrm>
            <a:custGeom>
              <a:avLst/>
              <a:gdLst/>
              <a:ahLst/>
              <a:cxnLst/>
              <a:rect l="l" t="t" r="r" b="b"/>
              <a:pathLst>
                <a:path w="120602" h="52131" extrusionOk="0">
                  <a:moveTo>
                    <a:pt x="0" y="1"/>
                  </a:moveTo>
                  <a:lnTo>
                    <a:pt x="0" y="49747"/>
                  </a:lnTo>
                  <a:cubicBezTo>
                    <a:pt x="0" y="51064"/>
                    <a:pt x="1066" y="52130"/>
                    <a:pt x="2383" y="52130"/>
                  </a:cubicBezTo>
                  <a:lnTo>
                    <a:pt x="118219" y="52130"/>
                  </a:lnTo>
                  <a:cubicBezTo>
                    <a:pt x="119535" y="52130"/>
                    <a:pt x="120602" y="51064"/>
                    <a:pt x="120602" y="49747"/>
                  </a:cubicBezTo>
                  <a:lnTo>
                    <a:pt x="1206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1036246" y="238139"/>
              <a:ext cx="4095041" cy="288225"/>
            </a:xfrm>
            <a:custGeom>
              <a:avLst/>
              <a:gdLst/>
              <a:ahLst/>
              <a:cxnLst/>
              <a:rect l="l" t="t" r="r" b="b"/>
              <a:pathLst>
                <a:path w="120602" h="11529" extrusionOk="0">
                  <a:moveTo>
                    <a:pt x="2383" y="0"/>
                  </a:moveTo>
                  <a:cubicBezTo>
                    <a:pt x="1066" y="0"/>
                    <a:pt x="0" y="1066"/>
                    <a:pt x="0" y="2383"/>
                  </a:cubicBezTo>
                  <a:lnTo>
                    <a:pt x="0" y="11529"/>
                  </a:lnTo>
                  <a:lnTo>
                    <a:pt x="120602" y="11529"/>
                  </a:lnTo>
                  <a:lnTo>
                    <a:pt x="120602" y="2383"/>
                  </a:lnTo>
                  <a:cubicBezTo>
                    <a:pt x="120602" y="1066"/>
                    <a:pt x="119535" y="0"/>
                    <a:pt x="118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a:off x="1553421" y="340169"/>
              <a:ext cx="99575" cy="84169"/>
            </a:xfrm>
            <a:custGeom>
              <a:avLst/>
              <a:gdLst/>
              <a:ahLst/>
              <a:cxnLst/>
              <a:rect l="l" t="t" r="r" b="b"/>
              <a:pathLst>
                <a:path w="3983" h="3999" extrusionOk="0">
                  <a:moveTo>
                    <a:pt x="2000" y="0"/>
                  </a:moveTo>
                  <a:cubicBezTo>
                    <a:pt x="884" y="0"/>
                    <a:pt x="0" y="900"/>
                    <a:pt x="0" y="1999"/>
                  </a:cubicBezTo>
                  <a:cubicBezTo>
                    <a:pt x="0" y="3099"/>
                    <a:pt x="884" y="3999"/>
                    <a:pt x="2000" y="3999"/>
                  </a:cubicBezTo>
                  <a:cubicBezTo>
                    <a:pt x="3099" y="3999"/>
                    <a:pt x="3983" y="3099"/>
                    <a:pt x="3983" y="1999"/>
                  </a:cubicBezTo>
                  <a:cubicBezTo>
                    <a:pt x="3983" y="900"/>
                    <a:pt x="3099" y="0"/>
                    <a:pt x="2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1393922" y="340169"/>
              <a:ext cx="99975" cy="84169"/>
            </a:xfrm>
            <a:custGeom>
              <a:avLst/>
              <a:gdLst/>
              <a:ahLst/>
              <a:cxnLst/>
              <a:rect l="l" t="t" r="r" b="b"/>
              <a:pathLst>
                <a:path w="3999" h="3999" extrusionOk="0">
                  <a:moveTo>
                    <a:pt x="1999" y="0"/>
                  </a:moveTo>
                  <a:cubicBezTo>
                    <a:pt x="900" y="0"/>
                    <a:pt x="0" y="900"/>
                    <a:pt x="0" y="1999"/>
                  </a:cubicBezTo>
                  <a:cubicBezTo>
                    <a:pt x="0" y="3099"/>
                    <a:pt x="900" y="3999"/>
                    <a:pt x="1999" y="3999"/>
                  </a:cubicBezTo>
                  <a:cubicBezTo>
                    <a:pt x="3099" y="3999"/>
                    <a:pt x="3999" y="3099"/>
                    <a:pt x="3999" y="1999"/>
                  </a:cubicBezTo>
                  <a:cubicBezTo>
                    <a:pt x="3999" y="900"/>
                    <a:pt x="3099" y="0"/>
                    <a:pt x="19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p:nvPr/>
          </p:nvSpPr>
          <p:spPr>
            <a:xfrm>
              <a:off x="1234823" y="340169"/>
              <a:ext cx="99975" cy="84169"/>
            </a:xfrm>
            <a:custGeom>
              <a:avLst/>
              <a:gdLst/>
              <a:ahLst/>
              <a:cxnLst/>
              <a:rect l="l" t="t" r="r" b="b"/>
              <a:pathLst>
                <a:path w="3999" h="3999" extrusionOk="0">
                  <a:moveTo>
                    <a:pt x="1999" y="0"/>
                  </a:moveTo>
                  <a:cubicBezTo>
                    <a:pt x="900" y="0"/>
                    <a:pt x="0" y="900"/>
                    <a:pt x="0" y="1999"/>
                  </a:cubicBezTo>
                  <a:cubicBezTo>
                    <a:pt x="0" y="3099"/>
                    <a:pt x="900" y="3999"/>
                    <a:pt x="1999" y="3999"/>
                  </a:cubicBezTo>
                  <a:cubicBezTo>
                    <a:pt x="3099" y="3999"/>
                    <a:pt x="3999" y="3099"/>
                    <a:pt x="3999" y="1999"/>
                  </a:cubicBezTo>
                  <a:cubicBezTo>
                    <a:pt x="3999" y="900"/>
                    <a:pt x="3099" y="0"/>
                    <a:pt x="1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28"/>
          <p:cNvSpPr txBox="1">
            <a:spLocks noGrp="1"/>
          </p:cNvSpPr>
          <p:nvPr>
            <p:ph type="title"/>
          </p:nvPr>
        </p:nvSpPr>
        <p:spPr>
          <a:xfrm>
            <a:off x="713225" y="920500"/>
            <a:ext cx="7717500" cy="13575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7200"/>
              <a:buFont typeface="Roboto Condensed"/>
              <a:buNone/>
              <a:defRPr sz="7200" b="1">
                <a:solidFill>
                  <a:schemeClr val="lt2"/>
                </a:solidFill>
                <a:latin typeface="Arial" panose="020B0604020202020204" pitchFamily="34" charset="0"/>
                <a:ea typeface="Roboto Condensed"/>
                <a:cs typeface="Arial" panose="020B0604020202020204" pitchFamily="34" charset="0"/>
                <a:sym typeface="Roboto Condensed"/>
              </a:defRPr>
            </a:lvl1pPr>
            <a:lvl2pPr lvl="1" algn="ctr">
              <a:spcBef>
                <a:spcPts val="0"/>
              </a:spcBef>
              <a:spcAft>
                <a:spcPts val="0"/>
              </a:spcAft>
              <a:buClr>
                <a:schemeClr val="lt2"/>
              </a:buClr>
              <a:buSzPts val="7200"/>
              <a:buFont typeface="Roboto Condensed"/>
              <a:buNone/>
              <a:defRPr sz="7200" b="1">
                <a:solidFill>
                  <a:schemeClr val="lt2"/>
                </a:solidFill>
                <a:latin typeface="Roboto Condensed"/>
                <a:ea typeface="Roboto Condensed"/>
                <a:cs typeface="Roboto Condensed"/>
                <a:sym typeface="Roboto Condensed"/>
              </a:defRPr>
            </a:lvl2pPr>
            <a:lvl3pPr lvl="2" algn="ctr">
              <a:spcBef>
                <a:spcPts val="0"/>
              </a:spcBef>
              <a:spcAft>
                <a:spcPts val="0"/>
              </a:spcAft>
              <a:buClr>
                <a:schemeClr val="lt2"/>
              </a:buClr>
              <a:buSzPts val="7200"/>
              <a:buFont typeface="Roboto Condensed"/>
              <a:buNone/>
              <a:defRPr sz="7200" b="1">
                <a:solidFill>
                  <a:schemeClr val="lt2"/>
                </a:solidFill>
                <a:latin typeface="Roboto Condensed"/>
                <a:ea typeface="Roboto Condensed"/>
                <a:cs typeface="Roboto Condensed"/>
                <a:sym typeface="Roboto Condensed"/>
              </a:defRPr>
            </a:lvl3pPr>
            <a:lvl4pPr lvl="3" algn="ctr">
              <a:spcBef>
                <a:spcPts val="0"/>
              </a:spcBef>
              <a:spcAft>
                <a:spcPts val="0"/>
              </a:spcAft>
              <a:buClr>
                <a:schemeClr val="lt2"/>
              </a:buClr>
              <a:buSzPts val="7200"/>
              <a:buFont typeface="Roboto Condensed"/>
              <a:buNone/>
              <a:defRPr sz="7200" b="1">
                <a:solidFill>
                  <a:schemeClr val="lt2"/>
                </a:solidFill>
                <a:latin typeface="Roboto Condensed"/>
                <a:ea typeface="Roboto Condensed"/>
                <a:cs typeface="Roboto Condensed"/>
                <a:sym typeface="Roboto Condensed"/>
              </a:defRPr>
            </a:lvl4pPr>
            <a:lvl5pPr lvl="4" algn="ctr">
              <a:spcBef>
                <a:spcPts val="0"/>
              </a:spcBef>
              <a:spcAft>
                <a:spcPts val="0"/>
              </a:spcAft>
              <a:buClr>
                <a:schemeClr val="lt2"/>
              </a:buClr>
              <a:buSzPts val="7200"/>
              <a:buFont typeface="Roboto Condensed"/>
              <a:buNone/>
              <a:defRPr sz="7200" b="1">
                <a:solidFill>
                  <a:schemeClr val="lt2"/>
                </a:solidFill>
                <a:latin typeface="Roboto Condensed"/>
                <a:ea typeface="Roboto Condensed"/>
                <a:cs typeface="Roboto Condensed"/>
                <a:sym typeface="Roboto Condensed"/>
              </a:defRPr>
            </a:lvl5pPr>
            <a:lvl6pPr lvl="5" algn="ctr">
              <a:spcBef>
                <a:spcPts val="0"/>
              </a:spcBef>
              <a:spcAft>
                <a:spcPts val="0"/>
              </a:spcAft>
              <a:buClr>
                <a:schemeClr val="lt2"/>
              </a:buClr>
              <a:buSzPts val="7200"/>
              <a:buFont typeface="Roboto Condensed"/>
              <a:buNone/>
              <a:defRPr sz="7200" b="1">
                <a:solidFill>
                  <a:schemeClr val="lt2"/>
                </a:solidFill>
                <a:latin typeface="Roboto Condensed"/>
                <a:ea typeface="Roboto Condensed"/>
                <a:cs typeface="Roboto Condensed"/>
                <a:sym typeface="Roboto Condensed"/>
              </a:defRPr>
            </a:lvl6pPr>
            <a:lvl7pPr lvl="6" algn="ctr">
              <a:spcBef>
                <a:spcPts val="0"/>
              </a:spcBef>
              <a:spcAft>
                <a:spcPts val="0"/>
              </a:spcAft>
              <a:buClr>
                <a:schemeClr val="lt2"/>
              </a:buClr>
              <a:buSzPts val="7200"/>
              <a:buFont typeface="Roboto Condensed"/>
              <a:buNone/>
              <a:defRPr sz="7200" b="1">
                <a:solidFill>
                  <a:schemeClr val="lt2"/>
                </a:solidFill>
                <a:latin typeface="Roboto Condensed"/>
                <a:ea typeface="Roboto Condensed"/>
                <a:cs typeface="Roboto Condensed"/>
                <a:sym typeface="Roboto Condensed"/>
              </a:defRPr>
            </a:lvl7pPr>
            <a:lvl8pPr lvl="7" algn="ctr">
              <a:spcBef>
                <a:spcPts val="0"/>
              </a:spcBef>
              <a:spcAft>
                <a:spcPts val="0"/>
              </a:spcAft>
              <a:buClr>
                <a:schemeClr val="lt2"/>
              </a:buClr>
              <a:buSzPts val="7200"/>
              <a:buFont typeface="Roboto Condensed"/>
              <a:buNone/>
              <a:defRPr sz="7200" b="1">
                <a:solidFill>
                  <a:schemeClr val="lt2"/>
                </a:solidFill>
                <a:latin typeface="Roboto Condensed"/>
                <a:ea typeface="Roboto Condensed"/>
                <a:cs typeface="Roboto Condensed"/>
                <a:sym typeface="Roboto Condensed"/>
              </a:defRPr>
            </a:lvl8pPr>
            <a:lvl9pPr lvl="8" algn="ctr">
              <a:spcBef>
                <a:spcPts val="0"/>
              </a:spcBef>
              <a:spcAft>
                <a:spcPts val="0"/>
              </a:spcAft>
              <a:buClr>
                <a:schemeClr val="lt2"/>
              </a:buClr>
              <a:buSzPts val="7200"/>
              <a:buFont typeface="Roboto Condensed"/>
              <a:buNone/>
              <a:defRPr sz="7200" b="1">
                <a:solidFill>
                  <a:schemeClr val="lt2"/>
                </a:solidFill>
                <a:latin typeface="Roboto Condensed"/>
                <a:ea typeface="Roboto Condensed"/>
                <a:cs typeface="Roboto Condensed"/>
                <a:sym typeface="Roboto Condensed"/>
              </a:defRPr>
            </a:lvl9pPr>
          </a:lstStyle>
          <a:p>
            <a:endParaRPr/>
          </a:p>
        </p:txBody>
      </p:sp>
      <p:sp>
        <p:nvSpPr>
          <p:cNvPr id="229" name="Google Shape;229;p28"/>
          <p:cNvSpPr txBox="1"/>
          <p:nvPr/>
        </p:nvSpPr>
        <p:spPr>
          <a:xfrm>
            <a:off x="1632000" y="3885300"/>
            <a:ext cx="5880000" cy="4686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b="1">
                <a:solidFill>
                  <a:schemeClr val="dk1"/>
                </a:solidFill>
                <a:latin typeface="Arial" panose="020B0604020202020204" pitchFamily="34" charset="0"/>
                <a:ea typeface="Nunito"/>
                <a:cs typeface="Arial" panose="020B0604020202020204" pitchFamily="34" charset="0"/>
                <a:sym typeface="Nunito"/>
              </a:rPr>
              <a:t>CREDITS</a:t>
            </a:r>
            <a:r>
              <a:rPr lang="en" sz="1200">
                <a:solidFill>
                  <a:schemeClr val="dk1"/>
                </a:solidFill>
                <a:latin typeface="Arial" panose="020B0604020202020204" pitchFamily="34" charset="0"/>
                <a:ea typeface="Nunito"/>
                <a:cs typeface="Arial" panose="020B0604020202020204" pitchFamily="34" charset="0"/>
                <a:sym typeface="Nunito"/>
              </a:rPr>
              <a:t>: This presentation template was created by </a:t>
            </a:r>
            <a:r>
              <a:rPr lang="en" sz="1200" b="1">
                <a:solidFill>
                  <a:schemeClr val="dk1"/>
                </a:solidFill>
                <a:uFill>
                  <a:noFill/>
                </a:uFill>
                <a:latin typeface="Arial" panose="020B0604020202020204" pitchFamily="34" charset="0"/>
                <a:ea typeface="Nunito"/>
                <a:cs typeface="Arial" panose="020B0604020202020204" pitchFamily="34" charset="0"/>
                <a:sym typeface="Nunito"/>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a:solidFill>
                  <a:schemeClr val="dk1"/>
                </a:solidFill>
                <a:latin typeface="Arial" panose="020B0604020202020204" pitchFamily="34" charset="0"/>
                <a:ea typeface="Nunito"/>
                <a:cs typeface="Arial" panose="020B0604020202020204" pitchFamily="34" charset="0"/>
                <a:sym typeface="Nunito"/>
              </a:rPr>
              <a:t>, including icons by </a:t>
            </a:r>
            <a:r>
              <a:rPr lang="en" sz="1200" b="1">
                <a:solidFill>
                  <a:schemeClr val="dk1"/>
                </a:solidFill>
                <a:uFill>
                  <a:noFill/>
                </a:uFill>
                <a:latin typeface="Arial" panose="020B0604020202020204" pitchFamily="34" charset="0"/>
                <a:ea typeface="Nunito"/>
                <a:cs typeface="Arial" panose="020B0604020202020204" pitchFamily="34" charset="0"/>
                <a:sym typeface="Nuni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chemeClr val="dk1"/>
                </a:solidFill>
                <a:latin typeface="Arial" panose="020B0604020202020204" pitchFamily="34" charset="0"/>
                <a:ea typeface="Nunito"/>
                <a:cs typeface="Arial" panose="020B0604020202020204" pitchFamily="34" charset="0"/>
                <a:sym typeface="Nunito"/>
              </a:rPr>
              <a:t>, and infographics &amp; images by </a:t>
            </a:r>
            <a:r>
              <a:rPr lang="en" sz="1200" b="1">
                <a:solidFill>
                  <a:schemeClr val="dk1"/>
                </a:solidFill>
                <a:uFill>
                  <a:noFill/>
                </a:uFill>
                <a:latin typeface="Arial" panose="020B0604020202020204" pitchFamily="34" charset="0"/>
                <a:ea typeface="Nunito"/>
                <a:cs typeface="Arial" panose="020B0604020202020204" pitchFamily="34" charset="0"/>
                <a:sym typeface="Nunit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200" b="1">
              <a:solidFill>
                <a:schemeClr val="dk1"/>
              </a:solidFill>
              <a:latin typeface="Arial" panose="020B0604020202020204" pitchFamily="34" charset="0"/>
              <a:ea typeface="Nunito"/>
              <a:cs typeface="Arial" panose="020B0604020202020204" pitchFamily="34" charset="0"/>
              <a:sym typeface="Nunito"/>
            </a:endParaRPr>
          </a:p>
        </p:txBody>
      </p:sp>
      <p:sp>
        <p:nvSpPr>
          <p:cNvPr id="230" name="Google Shape;230;p28"/>
          <p:cNvSpPr txBox="1">
            <a:spLocks noGrp="1"/>
          </p:cNvSpPr>
          <p:nvPr>
            <p:ph type="subTitle" idx="1"/>
          </p:nvPr>
        </p:nvSpPr>
        <p:spPr>
          <a:xfrm>
            <a:off x="1633125" y="2166950"/>
            <a:ext cx="5880000" cy="67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Proxima Nova"/>
              <a:buNone/>
              <a:defRPr sz="1400">
                <a:solidFill>
                  <a:schemeClr val="dk1"/>
                </a:solidFill>
                <a:latin typeface="Arial" panose="020B0604020202020204" pitchFamily="34" charset="0"/>
                <a:ea typeface="Arial" panose="020B0604020202020204" pitchFamily="34" charset="0"/>
                <a:cs typeface="Arial" panose="020B0604020202020204" pitchFamily="34" charset="0"/>
                <a:sym typeface="Nunito"/>
              </a:defRPr>
            </a:lvl1pPr>
            <a:lvl2pPr lvl="1">
              <a:spcBef>
                <a:spcPts val="0"/>
              </a:spcBef>
              <a:spcAft>
                <a:spcPts val="0"/>
              </a:spcAft>
              <a:buSzPts val="1400"/>
              <a:buFont typeface="Proxima Nova"/>
              <a:buNone/>
              <a:defRPr>
                <a:latin typeface="Proxima Nova"/>
                <a:ea typeface="Proxima Nova"/>
                <a:cs typeface="Proxima Nova"/>
                <a:sym typeface="Proxima Nova"/>
              </a:defRPr>
            </a:lvl2pPr>
            <a:lvl3pPr lvl="2">
              <a:spcBef>
                <a:spcPts val="0"/>
              </a:spcBef>
              <a:spcAft>
                <a:spcPts val="0"/>
              </a:spcAft>
              <a:buSzPts val="1400"/>
              <a:buFont typeface="Proxima Nova"/>
              <a:buNone/>
              <a:defRPr>
                <a:latin typeface="Proxima Nova"/>
                <a:ea typeface="Proxima Nova"/>
                <a:cs typeface="Proxima Nova"/>
                <a:sym typeface="Proxima Nova"/>
              </a:defRPr>
            </a:lvl3pPr>
            <a:lvl4pPr lvl="3">
              <a:spcBef>
                <a:spcPts val="0"/>
              </a:spcBef>
              <a:spcAft>
                <a:spcPts val="0"/>
              </a:spcAft>
              <a:buSzPts val="1400"/>
              <a:buFont typeface="Proxima Nova"/>
              <a:buNone/>
              <a:defRPr>
                <a:latin typeface="Proxima Nova"/>
                <a:ea typeface="Proxima Nova"/>
                <a:cs typeface="Proxima Nova"/>
                <a:sym typeface="Proxima Nova"/>
              </a:defRPr>
            </a:lvl4pPr>
            <a:lvl5pPr lvl="4">
              <a:spcBef>
                <a:spcPts val="0"/>
              </a:spcBef>
              <a:spcAft>
                <a:spcPts val="0"/>
              </a:spcAft>
              <a:buSzPts val="1400"/>
              <a:buFont typeface="Proxima Nova"/>
              <a:buNone/>
              <a:defRPr>
                <a:latin typeface="Proxima Nova"/>
                <a:ea typeface="Proxima Nova"/>
                <a:cs typeface="Proxima Nova"/>
                <a:sym typeface="Proxima Nova"/>
              </a:defRPr>
            </a:lvl5pPr>
            <a:lvl6pPr lvl="5">
              <a:spcBef>
                <a:spcPts val="0"/>
              </a:spcBef>
              <a:spcAft>
                <a:spcPts val="0"/>
              </a:spcAft>
              <a:buSzPts val="1400"/>
              <a:buFont typeface="Proxima Nova"/>
              <a:buNone/>
              <a:defRPr>
                <a:latin typeface="Proxima Nova"/>
                <a:ea typeface="Proxima Nova"/>
                <a:cs typeface="Proxima Nova"/>
                <a:sym typeface="Proxima Nova"/>
              </a:defRPr>
            </a:lvl6pPr>
            <a:lvl7pPr lvl="6">
              <a:spcBef>
                <a:spcPts val="0"/>
              </a:spcBef>
              <a:spcAft>
                <a:spcPts val="0"/>
              </a:spcAft>
              <a:buSzPts val="1400"/>
              <a:buFont typeface="Proxima Nova"/>
              <a:buNone/>
              <a:defRPr>
                <a:latin typeface="Proxima Nova"/>
                <a:ea typeface="Proxima Nova"/>
                <a:cs typeface="Proxima Nova"/>
                <a:sym typeface="Proxima Nova"/>
              </a:defRPr>
            </a:lvl7pPr>
            <a:lvl8pPr lvl="7">
              <a:spcBef>
                <a:spcPts val="0"/>
              </a:spcBef>
              <a:spcAft>
                <a:spcPts val="0"/>
              </a:spcAft>
              <a:buSzPts val="1400"/>
              <a:buFont typeface="Proxima Nova"/>
              <a:buNone/>
              <a:defRPr>
                <a:latin typeface="Proxima Nova"/>
                <a:ea typeface="Proxima Nova"/>
                <a:cs typeface="Proxima Nova"/>
                <a:sym typeface="Proxima Nova"/>
              </a:defRPr>
            </a:lvl8pPr>
            <a:lvl9pPr lvl="8">
              <a:spcBef>
                <a:spcPts val="0"/>
              </a:spcBef>
              <a:spcAft>
                <a:spcPts val="0"/>
              </a:spcAft>
              <a:buSzPts val="1400"/>
              <a:buFont typeface="Proxima Nova"/>
              <a:buNone/>
              <a:defRPr>
                <a:latin typeface="Proxima Nova"/>
                <a:ea typeface="Proxima Nova"/>
                <a:cs typeface="Proxima Nova"/>
                <a:sym typeface="Proxima Nov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231"/>
        <p:cNvGrpSpPr/>
        <p:nvPr/>
      </p:nvGrpSpPr>
      <p:grpSpPr>
        <a:xfrm>
          <a:off x="0" y="0"/>
          <a:ext cx="0" cy="0"/>
          <a:chOff x="0" y="0"/>
          <a:chExt cx="0" cy="0"/>
        </a:xfrm>
      </p:grpSpPr>
      <p:sp>
        <p:nvSpPr>
          <p:cNvPr id="232" name="Google Shape;232;p29"/>
          <p:cNvSpPr/>
          <p:nvPr/>
        </p:nvSpPr>
        <p:spPr>
          <a:xfrm rot="3232288">
            <a:off x="7600687" y="857165"/>
            <a:ext cx="612111" cy="553728"/>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9"/>
          <p:cNvSpPr/>
          <p:nvPr/>
        </p:nvSpPr>
        <p:spPr>
          <a:xfrm rot="3232224">
            <a:off x="888933" y="621679"/>
            <a:ext cx="877693" cy="793989"/>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p:nvPr/>
        </p:nvSpPr>
        <p:spPr>
          <a:xfrm rot="3232224">
            <a:off x="973783" y="3490254"/>
            <a:ext cx="877693" cy="793989"/>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7" r:id="rId3"/>
    <p:sldLayoutId id="2147483658" r:id="rId4"/>
    <p:sldLayoutId id="2147483660" r:id="rId5"/>
    <p:sldLayoutId id="2147483661" r:id="rId6"/>
    <p:sldLayoutId id="2147483664" r:id="rId7"/>
    <p:sldLayoutId id="2147483674" r:id="rId8"/>
    <p:sldLayoutId id="2147483675" r:id="rId9"/>
    <p:sldLayoutId id="2147483676" r:id="rId10"/>
    <p:sldLayoutId id="2147483679" r:id="rId11"/>
    <p:sldLayoutId id="2147483680" r:id="rId12"/>
    <p:sldLayoutId id="214748368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5.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15" Type="http://schemas.openxmlformats.org/officeDocument/2006/relationships/image" Target="../media/image14.sv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4.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4.xml"/><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1.xml"/><Relationship Id="rId15" Type="http://schemas.openxmlformats.org/officeDocument/2006/relationships/image" Target="NULL"/><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9.png"/><Relationship Id="rId1" Type="http://schemas.openxmlformats.org/officeDocument/2006/relationships/slideLayout" Target="../slideLayouts/slideLayout4.xml"/><Relationship Id="rId6" Type="http://schemas.microsoft.com/office/2007/relationships/hdphoto" Target="../media/hdphoto8.wdp"/><Relationship Id="rId5" Type="http://schemas.openxmlformats.org/officeDocument/2006/relationships/image" Target="../media/image38.png"/><Relationship Id="rId4" Type="http://schemas.microsoft.com/office/2007/relationships/hdphoto" Target="../media/hdphoto7.wdp"/></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5" Type="http://schemas.microsoft.com/office/2007/relationships/hdphoto" Target="../media/hdphoto9.wdp"/><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25.png"/><Relationship Id="rId5" Type="http://schemas.microsoft.com/office/2007/relationships/hdphoto" Target="../media/hdphoto11.wdp"/><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grpSp>
        <p:nvGrpSpPr>
          <p:cNvPr id="478" name="Google Shape;478;p40"/>
          <p:cNvGrpSpPr/>
          <p:nvPr/>
        </p:nvGrpSpPr>
        <p:grpSpPr>
          <a:xfrm>
            <a:off x="1164050" y="725988"/>
            <a:ext cx="6815856" cy="2621956"/>
            <a:chOff x="1036251" y="238127"/>
            <a:chExt cx="3847505" cy="1480076"/>
          </a:xfrm>
        </p:grpSpPr>
        <p:sp>
          <p:nvSpPr>
            <p:cNvPr id="479" name="Google Shape;479;p40"/>
            <p:cNvSpPr/>
            <p:nvPr/>
          </p:nvSpPr>
          <p:spPr>
            <a:xfrm>
              <a:off x="1036251" y="526328"/>
              <a:ext cx="3847505" cy="1191875"/>
            </a:xfrm>
            <a:custGeom>
              <a:avLst/>
              <a:gdLst/>
              <a:ahLst/>
              <a:cxnLst/>
              <a:rect l="l" t="t" r="r" b="b"/>
              <a:pathLst>
                <a:path w="120602" h="52131" extrusionOk="0">
                  <a:moveTo>
                    <a:pt x="0" y="1"/>
                  </a:moveTo>
                  <a:lnTo>
                    <a:pt x="0" y="49747"/>
                  </a:lnTo>
                  <a:cubicBezTo>
                    <a:pt x="0" y="51064"/>
                    <a:pt x="1066" y="52130"/>
                    <a:pt x="2383" y="52130"/>
                  </a:cubicBezTo>
                  <a:lnTo>
                    <a:pt x="118219" y="52130"/>
                  </a:lnTo>
                  <a:cubicBezTo>
                    <a:pt x="119535" y="52130"/>
                    <a:pt x="120602" y="51064"/>
                    <a:pt x="120602" y="49747"/>
                  </a:cubicBezTo>
                  <a:lnTo>
                    <a:pt x="1206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1036251" y="238127"/>
              <a:ext cx="3847505" cy="288225"/>
            </a:xfrm>
            <a:custGeom>
              <a:avLst/>
              <a:gdLst/>
              <a:ahLst/>
              <a:cxnLst/>
              <a:rect l="l" t="t" r="r" b="b"/>
              <a:pathLst>
                <a:path w="120602" h="11529" extrusionOk="0">
                  <a:moveTo>
                    <a:pt x="2383" y="0"/>
                  </a:moveTo>
                  <a:cubicBezTo>
                    <a:pt x="1066" y="0"/>
                    <a:pt x="0" y="1066"/>
                    <a:pt x="0" y="2383"/>
                  </a:cubicBezTo>
                  <a:lnTo>
                    <a:pt x="0" y="11529"/>
                  </a:lnTo>
                  <a:lnTo>
                    <a:pt x="120602" y="11529"/>
                  </a:lnTo>
                  <a:lnTo>
                    <a:pt x="120602" y="2383"/>
                  </a:lnTo>
                  <a:cubicBezTo>
                    <a:pt x="120602" y="1066"/>
                    <a:pt x="119535" y="0"/>
                    <a:pt x="118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a:off x="1547700" y="332250"/>
              <a:ext cx="99575" cy="99975"/>
            </a:xfrm>
            <a:custGeom>
              <a:avLst/>
              <a:gdLst/>
              <a:ahLst/>
              <a:cxnLst/>
              <a:rect l="l" t="t" r="r" b="b"/>
              <a:pathLst>
                <a:path w="3983" h="3999" extrusionOk="0">
                  <a:moveTo>
                    <a:pt x="2000" y="0"/>
                  </a:moveTo>
                  <a:cubicBezTo>
                    <a:pt x="884" y="0"/>
                    <a:pt x="0" y="900"/>
                    <a:pt x="0" y="1999"/>
                  </a:cubicBezTo>
                  <a:cubicBezTo>
                    <a:pt x="0" y="3099"/>
                    <a:pt x="884" y="3999"/>
                    <a:pt x="2000" y="3999"/>
                  </a:cubicBezTo>
                  <a:cubicBezTo>
                    <a:pt x="3099" y="3999"/>
                    <a:pt x="3983" y="3099"/>
                    <a:pt x="3983" y="1999"/>
                  </a:cubicBezTo>
                  <a:cubicBezTo>
                    <a:pt x="3983" y="900"/>
                    <a:pt x="3099" y="0"/>
                    <a:pt x="2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0"/>
            <p:cNvSpPr/>
            <p:nvPr/>
          </p:nvSpPr>
          <p:spPr>
            <a:xfrm>
              <a:off x="1388200" y="332250"/>
              <a:ext cx="99975" cy="99975"/>
            </a:xfrm>
            <a:custGeom>
              <a:avLst/>
              <a:gdLst/>
              <a:ahLst/>
              <a:cxnLst/>
              <a:rect l="l" t="t" r="r" b="b"/>
              <a:pathLst>
                <a:path w="3999" h="3999" extrusionOk="0">
                  <a:moveTo>
                    <a:pt x="1999" y="0"/>
                  </a:moveTo>
                  <a:cubicBezTo>
                    <a:pt x="900" y="0"/>
                    <a:pt x="0" y="900"/>
                    <a:pt x="0" y="1999"/>
                  </a:cubicBezTo>
                  <a:cubicBezTo>
                    <a:pt x="0" y="3099"/>
                    <a:pt x="900" y="3999"/>
                    <a:pt x="1999" y="3999"/>
                  </a:cubicBezTo>
                  <a:cubicBezTo>
                    <a:pt x="3099" y="3999"/>
                    <a:pt x="3999" y="3099"/>
                    <a:pt x="3999" y="1999"/>
                  </a:cubicBezTo>
                  <a:cubicBezTo>
                    <a:pt x="3999" y="900"/>
                    <a:pt x="3099" y="0"/>
                    <a:pt x="19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p:nvPr/>
          </p:nvSpPr>
          <p:spPr>
            <a:xfrm>
              <a:off x="1229100" y="332250"/>
              <a:ext cx="99975" cy="99975"/>
            </a:xfrm>
            <a:custGeom>
              <a:avLst/>
              <a:gdLst/>
              <a:ahLst/>
              <a:cxnLst/>
              <a:rect l="l" t="t" r="r" b="b"/>
              <a:pathLst>
                <a:path w="3999" h="3999" extrusionOk="0">
                  <a:moveTo>
                    <a:pt x="1999" y="0"/>
                  </a:moveTo>
                  <a:cubicBezTo>
                    <a:pt x="900" y="0"/>
                    <a:pt x="0" y="900"/>
                    <a:pt x="0" y="1999"/>
                  </a:cubicBezTo>
                  <a:cubicBezTo>
                    <a:pt x="0" y="3099"/>
                    <a:pt x="900" y="3999"/>
                    <a:pt x="1999" y="3999"/>
                  </a:cubicBezTo>
                  <a:cubicBezTo>
                    <a:pt x="3099" y="3999"/>
                    <a:pt x="3999" y="3099"/>
                    <a:pt x="3999" y="1999"/>
                  </a:cubicBezTo>
                  <a:cubicBezTo>
                    <a:pt x="3999" y="900"/>
                    <a:pt x="3099" y="0"/>
                    <a:pt x="1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p:cNvSpPr txBox="1"/>
          <p:nvPr/>
        </p:nvSpPr>
        <p:spPr>
          <a:xfrm>
            <a:off x="-22" y="1382326"/>
            <a:ext cx="9144000" cy="1800493"/>
          </a:xfrm>
          <a:prstGeom prst="rect">
            <a:avLst/>
          </a:prstGeom>
          <a:noFill/>
        </p:spPr>
        <p:txBody>
          <a:bodyPr wrap="square" rtlCol="0">
            <a:spAutoFit/>
          </a:bodyPr>
          <a:lstStyle/>
          <a:p>
            <a:pPr algn="ctr">
              <a:lnSpc>
                <a:spcPct val="150000"/>
              </a:lnSpc>
            </a:pPr>
            <a:r>
              <a:rPr lang="en-US" sz="3700" b="1" smtClean="0">
                <a:solidFill>
                  <a:srgbClr val="003C67"/>
                </a:solidFill>
              </a:rPr>
              <a:t>CHÀO MỪNG CÁC EM</a:t>
            </a:r>
          </a:p>
          <a:p>
            <a:pPr algn="ctr">
              <a:lnSpc>
                <a:spcPct val="150000"/>
              </a:lnSpc>
            </a:pPr>
            <a:r>
              <a:rPr lang="en-US" sz="3700" b="1" smtClean="0">
                <a:solidFill>
                  <a:srgbClr val="003C67"/>
                </a:solidFill>
              </a:rPr>
              <a:t>ĐẾN BUỔI HỌC HÔM NAY!</a:t>
            </a:r>
            <a:endParaRPr lang="en-US" sz="3700" b="1">
              <a:solidFill>
                <a:srgbClr val="003C67"/>
              </a:solidFill>
            </a:endParaRPr>
          </a:p>
        </p:txBody>
      </p:sp>
      <p:grpSp>
        <p:nvGrpSpPr>
          <p:cNvPr id="11" name="Google Shape;2693;p64"/>
          <p:cNvGrpSpPr/>
          <p:nvPr/>
        </p:nvGrpSpPr>
        <p:grpSpPr>
          <a:xfrm flipH="1">
            <a:off x="279737" y="3140690"/>
            <a:ext cx="1901487" cy="1802743"/>
            <a:chOff x="5980904" y="2985396"/>
            <a:chExt cx="1577404" cy="1495490"/>
          </a:xfrm>
        </p:grpSpPr>
        <p:sp>
          <p:nvSpPr>
            <p:cNvPr id="12" name="Google Shape;2694;p64"/>
            <p:cNvSpPr/>
            <p:nvPr/>
          </p:nvSpPr>
          <p:spPr>
            <a:xfrm>
              <a:off x="7128603" y="3207770"/>
              <a:ext cx="85131" cy="109784"/>
            </a:xfrm>
            <a:custGeom>
              <a:avLst/>
              <a:gdLst/>
              <a:ahLst/>
              <a:cxnLst/>
              <a:rect l="l" t="t" r="r" b="b"/>
              <a:pathLst>
                <a:path w="2248" h="2899" extrusionOk="0">
                  <a:moveTo>
                    <a:pt x="2028" y="0"/>
                  </a:moveTo>
                  <a:lnTo>
                    <a:pt x="478" y="837"/>
                  </a:lnTo>
                  <a:cubicBezTo>
                    <a:pt x="478" y="837"/>
                    <a:pt x="533" y="1400"/>
                    <a:pt x="271" y="1990"/>
                  </a:cubicBezTo>
                  <a:cubicBezTo>
                    <a:pt x="38" y="2560"/>
                    <a:pt x="1" y="2899"/>
                    <a:pt x="403" y="2899"/>
                  </a:cubicBezTo>
                  <a:cubicBezTo>
                    <a:pt x="427" y="2899"/>
                    <a:pt x="452" y="2898"/>
                    <a:pt x="478" y="2895"/>
                  </a:cubicBezTo>
                  <a:cubicBezTo>
                    <a:pt x="958" y="2868"/>
                    <a:pt x="2001" y="2374"/>
                    <a:pt x="2125" y="1867"/>
                  </a:cubicBezTo>
                  <a:cubicBezTo>
                    <a:pt x="2248" y="1373"/>
                    <a:pt x="2001" y="1208"/>
                    <a:pt x="2028" y="0"/>
                  </a:cubicBezTo>
                  <a:close/>
                </a:path>
              </a:pathLst>
            </a:custGeom>
            <a:solidFill>
              <a:srgbClr val="E1B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95;p64"/>
            <p:cNvSpPr/>
            <p:nvPr/>
          </p:nvSpPr>
          <p:spPr>
            <a:xfrm>
              <a:off x="6705970" y="4183798"/>
              <a:ext cx="129400" cy="120084"/>
            </a:xfrm>
            <a:custGeom>
              <a:avLst/>
              <a:gdLst/>
              <a:ahLst/>
              <a:cxnLst/>
              <a:rect l="l" t="t" r="r" b="b"/>
              <a:pathLst>
                <a:path w="3417" h="3171" extrusionOk="0">
                  <a:moveTo>
                    <a:pt x="1619" y="0"/>
                  </a:moveTo>
                  <a:lnTo>
                    <a:pt x="0" y="1949"/>
                  </a:lnTo>
                  <a:lnTo>
                    <a:pt x="2168" y="3170"/>
                  </a:lnTo>
                  <a:lnTo>
                    <a:pt x="3417" y="1620"/>
                  </a:lnTo>
                  <a:lnTo>
                    <a:pt x="1619" y="0"/>
                  </a:lnTo>
                  <a:close/>
                </a:path>
              </a:pathLst>
            </a:custGeom>
            <a:solidFill>
              <a:srgbClr val="FFD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96;p64"/>
            <p:cNvSpPr/>
            <p:nvPr/>
          </p:nvSpPr>
          <p:spPr>
            <a:xfrm>
              <a:off x="6749596" y="4245110"/>
              <a:ext cx="166853" cy="227671"/>
            </a:xfrm>
            <a:custGeom>
              <a:avLst/>
              <a:gdLst/>
              <a:ahLst/>
              <a:cxnLst/>
              <a:rect l="l" t="t" r="r" b="b"/>
              <a:pathLst>
                <a:path w="4406" h="6012" extrusionOk="0">
                  <a:moveTo>
                    <a:pt x="2265" y="1"/>
                  </a:moveTo>
                  <a:lnTo>
                    <a:pt x="1016" y="1551"/>
                  </a:lnTo>
                  <a:cubicBezTo>
                    <a:pt x="1016" y="1551"/>
                    <a:pt x="563" y="3377"/>
                    <a:pt x="330" y="4268"/>
                  </a:cubicBezTo>
                  <a:cubicBezTo>
                    <a:pt x="96" y="5147"/>
                    <a:pt x="1" y="5545"/>
                    <a:pt x="124" y="5765"/>
                  </a:cubicBezTo>
                  <a:cubicBezTo>
                    <a:pt x="248" y="5984"/>
                    <a:pt x="385" y="6012"/>
                    <a:pt x="385" y="6012"/>
                  </a:cubicBezTo>
                  <a:lnTo>
                    <a:pt x="4406" y="1084"/>
                  </a:lnTo>
                  <a:cubicBezTo>
                    <a:pt x="4406" y="1084"/>
                    <a:pt x="2869" y="96"/>
                    <a:pt x="2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97;p64"/>
            <p:cNvSpPr/>
            <p:nvPr/>
          </p:nvSpPr>
          <p:spPr>
            <a:xfrm>
              <a:off x="6764177" y="4284079"/>
              <a:ext cx="167875" cy="196808"/>
            </a:xfrm>
            <a:custGeom>
              <a:avLst/>
              <a:gdLst/>
              <a:ahLst/>
              <a:cxnLst/>
              <a:rect l="l" t="t" r="r" b="b"/>
              <a:pathLst>
                <a:path w="4433" h="5197" extrusionOk="0">
                  <a:moveTo>
                    <a:pt x="3938" y="1"/>
                  </a:moveTo>
                  <a:cubicBezTo>
                    <a:pt x="3938" y="1"/>
                    <a:pt x="343" y="4461"/>
                    <a:pt x="0" y="4983"/>
                  </a:cubicBezTo>
                  <a:lnTo>
                    <a:pt x="220" y="5148"/>
                  </a:lnTo>
                  <a:cubicBezTo>
                    <a:pt x="264" y="5181"/>
                    <a:pt x="318" y="5196"/>
                    <a:pt x="371" y="5196"/>
                  </a:cubicBezTo>
                  <a:cubicBezTo>
                    <a:pt x="449" y="5196"/>
                    <a:pt x="528" y="5163"/>
                    <a:pt x="576" y="5106"/>
                  </a:cubicBezTo>
                  <a:lnTo>
                    <a:pt x="4337" y="591"/>
                  </a:lnTo>
                  <a:cubicBezTo>
                    <a:pt x="4432" y="481"/>
                    <a:pt x="4405" y="303"/>
                    <a:pt x="4282" y="220"/>
                  </a:cubicBezTo>
                  <a:cubicBezTo>
                    <a:pt x="4172" y="138"/>
                    <a:pt x="4035" y="55"/>
                    <a:pt x="39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98;p64"/>
            <p:cNvSpPr/>
            <p:nvPr/>
          </p:nvSpPr>
          <p:spPr>
            <a:xfrm>
              <a:off x="6175823" y="3593705"/>
              <a:ext cx="841990" cy="738758"/>
            </a:xfrm>
            <a:custGeom>
              <a:avLst/>
              <a:gdLst/>
              <a:ahLst/>
              <a:cxnLst/>
              <a:rect l="l" t="t" r="r" b="b"/>
              <a:pathLst>
                <a:path w="22234" h="19508" extrusionOk="0">
                  <a:moveTo>
                    <a:pt x="13188" y="0"/>
                  </a:moveTo>
                  <a:cubicBezTo>
                    <a:pt x="10677" y="0"/>
                    <a:pt x="7361" y="95"/>
                    <a:pt x="6039" y="554"/>
                  </a:cubicBezTo>
                  <a:cubicBezTo>
                    <a:pt x="3789" y="1350"/>
                    <a:pt x="3212" y="2435"/>
                    <a:pt x="2704" y="3134"/>
                  </a:cubicBezTo>
                  <a:cubicBezTo>
                    <a:pt x="2210" y="3848"/>
                    <a:pt x="1" y="9173"/>
                    <a:pt x="1" y="9173"/>
                  </a:cubicBezTo>
                  <a:lnTo>
                    <a:pt x="4585" y="12014"/>
                  </a:lnTo>
                  <a:lnTo>
                    <a:pt x="7672" y="6510"/>
                  </a:lnTo>
                  <a:lnTo>
                    <a:pt x="12462" y="6922"/>
                  </a:lnTo>
                  <a:cubicBezTo>
                    <a:pt x="12462" y="6922"/>
                    <a:pt x="9662" y="9681"/>
                    <a:pt x="8784" y="11671"/>
                  </a:cubicBezTo>
                  <a:cubicBezTo>
                    <a:pt x="7919" y="13674"/>
                    <a:pt x="8495" y="14717"/>
                    <a:pt x="9168" y="15637"/>
                  </a:cubicBezTo>
                  <a:cubicBezTo>
                    <a:pt x="9827" y="16543"/>
                    <a:pt x="12956" y="19507"/>
                    <a:pt x="12956" y="19507"/>
                  </a:cubicBezTo>
                  <a:lnTo>
                    <a:pt x="15577" y="17174"/>
                  </a:lnTo>
                  <a:lnTo>
                    <a:pt x="16744" y="16131"/>
                  </a:lnTo>
                  <a:lnTo>
                    <a:pt x="14287" y="12261"/>
                  </a:lnTo>
                  <a:cubicBezTo>
                    <a:pt x="14287" y="12261"/>
                    <a:pt x="20916" y="8062"/>
                    <a:pt x="22233" y="6922"/>
                  </a:cubicBezTo>
                  <a:lnTo>
                    <a:pt x="16318" y="47"/>
                  </a:lnTo>
                  <a:cubicBezTo>
                    <a:pt x="16318" y="47"/>
                    <a:pt x="14952" y="0"/>
                    <a:pt x="13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99;p64"/>
            <p:cNvSpPr/>
            <p:nvPr/>
          </p:nvSpPr>
          <p:spPr>
            <a:xfrm>
              <a:off x="6640984" y="3447867"/>
              <a:ext cx="258838" cy="157878"/>
            </a:xfrm>
            <a:custGeom>
              <a:avLst/>
              <a:gdLst/>
              <a:ahLst/>
              <a:cxnLst/>
              <a:rect l="l" t="t" r="r" b="b"/>
              <a:pathLst>
                <a:path w="6835" h="4169" extrusionOk="0">
                  <a:moveTo>
                    <a:pt x="6272" y="1"/>
                  </a:moveTo>
                  <a:cubicBezTo>
                    <a:pt x="6272" y="1"/>
                    <a:pt x="4378" y="1167"/>
                    <a:pt x="4172" y="1249"/>
                  </a:cubicBezTo>
                  <a:cubicBezTo>
                    <a:pt x="3967" y="1331"/>
                    <a:pt x="0" y="2992"/>
                    <a:pt x="0" y="2992"/>
                  </a:cubicBezTo>
                  <a:lnTo>
                    <a:pt x="591" y="4158"/>
                  </a:lnTo>
                  <a:cubicBezTo>
                    <a:pt x="591" y="4158"/>
                    <a:pt x="734" y="4169"/>
                    <a:pt x="976" y="4169"/>
                  </a:cubicBezTo>
                  <a:cubicBezTo>
                    <a:pt x="1580" y="4169"/>
                    <a:pt x="2801" y="4105"/>
                    <a:pt x="3967" y="3664"/>
                  </a:cubicBezTo>
                  <a:cubicBezTo>
                    <a:pt x="5586" y="3033"/>
                    <a:pt x="6834" y="1291"/>
                    <a:pt x="6834" y="1291"/>
                  </a:cubicBezTo>
                  <a:lnTo>
                    <a:pt x="6272" y="1"/>
                  </a:lnTo>
                  <a:close/>
                </a:path>
              </a:pathLst>
            </a:custGeom>
            <a:solidFill>
              <a:srgbClr val="E1B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00;p64"/>
            <p:cNvSpPr/>
            <p:nvPr/>
          </p:nvSpPr>
          <p:spPr>
            <a:xfrm>
              <a:off x="7053809" y="3035650"/>
              <a:ext cx="187454" cy="223430"/>
            </a:xfrm>
            <a:custGeom>
              <a:avLst/>
              <a:gdLst/>
              <a:ahLst/>
              <a:cxnLst/>
              <a:rect l="l" t="t" r="r" b="b"/>
              <a:pathLst>
                <a:path w="4950" h="5900" extrusionOk="0">
                  <a:moveTo>
                    <a:pt x="2042" y="1"/>
                  </a:moveTo>
                  <a:cubicBezTo>
                    <a:pt x="1021" y="1"/>
                    <a:pt x="0" y="633"/>
                    <a:pt x="92" y="1883"/>
                  </a:cubicBezTo>
                  <a:cubicBezTo>
                    <a:pt x="92" y="1883"/>
                    <a:pt x="92" y="3570"/>
                    <a:pt x="435" y="4545"/>
                  </a:cubicBezTo>
                  <a:cubicBezTo>
                    <a:pt x="753" y="5434"/>
                    <a:pt x="1586" y="5899"/>
                    <a:pt x="2176" y="5899"/>
                  </a:cubicBezTo>
                  <a:cubicBezTo>
                    <a:pt x="2225" y="5899"/>
                    <a:pt x="2271" y="5896"/>
                    <a:pt x="2316" y="5890"/>
                  </a:cubicBezTo>
                  <a:cubicBezTo>
                    <a:pt x="2905" y="5794"/>
                    <a:pt x="3811" y="5327"/>
                    <a:pt x="4003" y="4545"/>
                  </a:cubicBezTo>
                  <a:lnTo>
                    <a:pt x="4195" y="3762"/>
                  </a:lnTo>
                  <a:cubicBezTo>
                    <a:pt x="4195" y="3762"/>
                    <a:pt x="4197" y="3763"/>
                    <a:pt x="4200" y="3763"/>
                  </a:cubicBezTo>
                  <a:cubicBezTo>
                    <a:pt x="4248" y="3763"/>
                    <a:pt x="4607" y="3739"/>
                    <a:pt x="4786" y="3036"/>
                  </a:cubicBezTo>
                  <a:cubicBezTo>
                    <a:pt x="4949" y="2355"/>
                    <a:pt x="4338" y="1871"/>
                    <a:pt x="4141" y="1871"/>
                  </a:cubicBezTo>
                  <a:cubicBezTo>
                    <a:pt x="4124" y="1871"/>
                    <a:pt x="4110" y="1875"/>
                    <a:pt x="4100" y="1883"/>
                  </a:cubicBezTo>
                  <a:lnTo>
                    <a:pt x="3976" y="1978"/>
                  </a:lnTo>
                  <a:cubicBezTo>
                    <a:pt x="3976" y="1978"/>
                    <a:pt x="4250" y="826"/>
                    <a:pt x="3070" y="236"/>
                  </a:cubicBezTo>
                  <a:cubicBezTo>
                    <a:pt x="2759" y="79"/>
                    <a:pt x="2401" y="1"/>
                    <a:pt x="2042" y="1"/>
                  </a:cubicBezTo>
                  <a:close/>
                </a:path>
              </a:pathLst>
            </a:custGeom>
            <a:solidFill>
              <a:srgbClr val="FFD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01;p64"/>
            <p:cNvSpPr/>
            <p:nvPr/>
          </p:nvSpPr>
          <p:spPr>
            <a:xfrm>
              <a:off x="6985567" y="2985396"/>
              <a:ext cx="292125" cy="241607"/>
            </a:xfrm>
            <a:custGeom>
              <a:avLst/>
              <a:gdLst/>
              <a:ahLst/>
              <a:cxnLst/>
              <a:rect l="l" t="t" r="r" b="b"/>
              <a:pathLst>
                <a:path w="7714" h="6380" extrusionOk="0">
                  <a:moveTo>
                    <a:pt x="4243" y="0"/>
                  </a:moveTo>
                  <a:cubicBezTo>
                    <a:pt x="3466" y="0"/>
                    <a:pt x="2694" y="304"/>
                    <a:pt x="2163" y="304"/>
                  </a:cubicBezTo>
                  <a:cubicBezTo>
                    <a:pt x="2132" y="304"/>
                    <a:pt x="2102" y="303"/>
                    <a:pt x="2072" y="300"/>
                  </a:cubicBezTo>
                  <a:cubicBezTo>
                    <a:pt x="1567" y="253"/>
                    <a:pt x="1031" y="34"/>
                    <a:pt x="662" y="34"/>
                  </a:cubicBezTo>
                  <a:cubicBezTo>
                    <a:pt x="489" y="34"/>
                    <a:pt x="354" y="82"/>
                    <a:pt x="275" y="218"/>
                  </a:cubicBezTo>
                  <a:cubicBezTo>
                    <a:pt x="28" y="630"/>
                    <a:pt x="357" y="1261"/>
                    <a:pt x="687" y="1329"/>
                  </a:cubicBezTo>
                  <a:cubicBezTo>
                    <a:pt x="687" y="1329"/>
                    <a:pt x="0" y="1357"/>
                    <a:pt x="83" y="1947"/>
                  </a:cubicBezTo>
                  <a:cubicBezTo>
                    <a:pt x="165" y="2524"/>
                    <a:pt x="1208" y="2551"/>
                    <a:pt x="1208" y="2551"/>
                  </a:cubicBezTo>
                  <a:cubicBezTo>
                    <a:pt x="1208" y="2551"/>
                    <a:pt x="1249" y="2990"/>
                    <a:pt x="1483" y="3292"/>
                  </a:cubicBezTo>
                  <a:cubicBezTo>
                    <a:pt x="1715" y="3607"/>
                    <a:pt x="1894" y="3676"/>
                    <a:pt x="1894" y="3676"/>
                  </a:cubicBezTo>
                  <a:cubicBezTo>
                    <a:pt x="1894" y="3676"/>
                    <a:pt x="1798" y="2990"/>
                    <a:pt x="2114" y="2482"/>
                  </a:cubicBezTo>
                  <a:cubicBezTo>
                    <a:pt x="2114" y="2482"/>
                    <a:pt x="2169" y="2509"/>
                    <a:pt x="3267" y="2509"/>
                  </a:cubicBezTo>
                  <a:cubicBezTo>
                    <a:pt x="4350" y="2509"/>
                    <a:pt x="5105" y="2277"/>
                    <a:pt x="5106" y="2277"/>
                  </a:cubicBezTo>
                  <a:lnTo>
                    <a:pt x="5106" y="2277"/>
                  </a:lnTo>
                  <a:cubicBezTo>
                    <a:pt x="5106" y="2277"/>
                    <a:pt x="4982" y="2688"/>
                    <a:pt x="5091" y="3250"/>
                  </a:cubicBezTo>
                  <a:cubicBezTo>
                    <a:pt x="5188" y="3814"/>
                    <a:pt x="5600" y="3964"/>
                    <a:pt x="5600" y="3964"/>
                  </a:cubicBezTo>
                  <a:cubicBezTo>
                    <a:pt x="5600" y="3964"/>
                    <a:pt x="5706" y="3209"/>
                    <a:pt x="5892" y="3209"/>
                  </a:cubicBezTo>
                  <a:cubicBezTo>
                    <a:pt x="5895" y="3209"/>
                    <a:pt x="5898" y="3209"/>
                    <a:pt x="5902" y="3210"/>
                  </a:cubicBezTo>
                  <a:cubicBezTo>
                    <a:pt x="6079" y="3250"/>
                    <a:pt x="6698" y="3662"/>
                    <a:pt x="6615" y="4116"/>
                  </a:cubicBezTo>
                  <a:cubicBezTo>
                    <a:pt x="6534" y="4549"/>
                    <a:pt x="6239" y="5090"/>
                    <a:pt x="6006" y="5090"/>
                  </a:cubicBezTo>
                  <a:cubicBezTo>
                    <a:pt x="6003" y="5090"/>
                    <a:pt x="6000" y="5090"/>
                    <a:pt x="5997" y="5089"/>
                  </a:cubicBezTo>
                  <a:lnTo>
                    <a:pt x="5695" y="5927"/>
                  </a:lnTo>
                  <a:lnTo>
                    <a:pt x="5805" y="6379"/>
                  </a:lnTo>
                  <a:cubicBezTo>
                    <a:pt x="5805" y="6379"/>
                    <a:pt x="7713" y="4692"/>
                    <a:pt x="7507" y="3031"/>
                  </a:cubicBezTo>
                  <a:cubicBezTo>
                    <a:pt x="7313" y="1551"/>
                    <a:pt x="6625" y="1465"/>
                    <a:pt x="6468" y="1465"/>
                  </a:cubicBezTo>
                  <a:cubicBezTo>
                    <a:pt x="6448" y="1465"/>
                    <a:pt x="6436" y="1466"/>
                    <a:pt x="6436" y="1466"/>
                  </a:cubicBezTo>
                  <a:cubicBezTo>
                    <a:pt x="6436" y="1466"/>
                    <a:pt x="6231" y="657"/>
                    <a:pt x="5146" y="176"/>
                  </a:cubicBezTo>
                  <a:cubicBezTo>
                    <a:pt x="4854" y="47"/>
                    <a:pt x="4548" y="0"/>
                    <a:pt x="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02;p64"/>
            <p:cNvSpPr/>
            <p:nvPr/>
          </p:nvSpPr>
          <p:spPr>
            <a:xfrm>
              <a:off x="6791178" y="3266355"/>
              <a:ext cx="528090" cy="589514"/>
            </a:xfrm>
            <a:custGeom>
              <a:avLst/>
              <a:gdLst/>
              <a:ahLst/>
              <a:cxnLst/>
              <a:rect l="l" t="t" r="r" b="b"/>
              <a:pathLst>
                <a:path w="13945" h="15567" extrusionOk="0">
                  <a:moveTo>
                    <a:pt x="9496" y="0"/>
                  </a:moveTo>
                  <a:cubicBezTo>
                    <a:pt x="9041" y="0"/>
                    <a:pt x="8580" y="48"/>
                    <a:pt x="8138" y="141"/>
                  </a:cubicBezTo>
                  <a:cubicBezTo>
                    <a:pt x="7178" y="333"/>
                    <a:pt x="6299" y="745"/>
                    <a:pt x="5696" y="1363"/>
                  </a:cubicBezTo>
                  <a:cubicBezTo>
                    <a:pt x="4570" y="2501"/>
                    <a:pt x="2072" y="4285"/>
                    <a:pt x="2072" y="4285"/>
                  </a:cubicBezTo>
                  <a:lnTo>
                    <a:pt x="2868" y="6084"/>
                  </a:lnTo>
                  <a:lnTo>
                    <a:pt x="1" y="8457"/>
                  </a:lnTo>
                  <a:cubicBezTo>
                    <a:pt x="1" y="8457"/>
                    <a:pt x="288" y="9707"/>
                    <a:pt x="1578" y="11367"/>
                  </a:cubicBezTo>
                  <a:cubicBezTo>
                    <a:pt x="2868" y="13028"/>
                    <a:pt x="5984" y="15566"/>
                    <a:pt x="5984" y="15566"/>
                  </a:cubicBezTo>
                  <a:cubicBezTo>
                    <a:pt x="7329" y="14990"/>
                    <a:pt x="9621" y="12451"/>
                    <a:pt x="9621" y="12451"/>
                  </a:cubicBezTo>
                  <a:lnTo>
                    <a:pt x="9662" y="12465"/>
                  </a:lnTo>
                  <a:lnTo>
                    <a:pt x="11062" y="13028"/>
                  </a:lnTo>
                  <a:cubicBezTo>
                    <a:pt x="11062" y="13028"/>
                    <a:pt x="13944" y="6413"/>
                    <a:pt x="13697" y="4285"/>
                  </a:cubicBezTo>
                  <a:cubicBezTo>
                    <a:pt x="13450" y="2159"/>
                    <a:pt x="12489" y="498"/>
                    <a:pt x="10733" y="128"/>
                  </a:cubicBezTo>
                  <a:cubicBezTo>
                    <a:pt x="10337" y="41"/>
                    <a:pt x="9919" y="0"/>
                    <a:pt x="9496" y="0"/>
                  </a:cubicBezTo>
                  <a:close/>
                </a:path>
              </a:pathLst>
            </a:custGeom>
            <a:solidFill>
              <a:srgbClr val="FF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03;p64"/>
            <p:cNvSpPr/>
            <p:nvPr/>
          </p:nvSpPr>
          <p:spPr>
            <a:xfrm>
              <a:off x="6899790" y="3440066"/>
              <a:ext cx="285384" cy="416337"/>
            </a:xfrm>
            <a:custGeom>
              <a:avLst/>
              <a:gdLst/>
              <a:ahLst/>
              <a:cxnLst/>
              <a:rect l="l" t="t" r="r" b="b"/>
              <a:pathLst>
                <a:path w="7536" h="10994" extrusionOk="0">
                  <a:moveTo>
                    <a:pt x="7535" y="0"/>
                  </a:moveTo>
                  <a:cubicBezTo>
                    <a:pt x="7535" y="1"/>
                    <a:pt x="4983" y="3925"/>
                    <a:pt x="3129" y="5861"/>
                  </a:cubicBezTo>
                  <a:cubicBezTo>
                    <a:pt x="1277" y="7782"/>
                    <a:pt x="0" y="8372"/>
                    <a:pt x="0" y="8372"/>
                  </a:cubicBezTo>
                  <a:cubicBezTo>
                    <a:pt x="0" y="8372"/>
                    <a:pt x="2705" y="10732"/>
                    <a:pt x="3129" y="10993"/>
                  </a:cubicBezTo>
                  <a:cubicBezTo>
                    <a:pt x="3129" y="10993"/>
                    <a:pt x="6575" y="9250"/>
                    <a:pt x="7371" y="8070"/>
                  </a:cubicBezTo>
                  <a:lnTo>
                    <a:pt x="5285" y="6657"/>
                  </a:lnTo>
                  <a:lnTo>
                    <a:pt x="4639" y="6108"/>
                  </a:lnTo>
                  <a:lnTo>
                    <a:pt x="75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04;p64"/>
            <p:cNvSpPr/>
            <p:nvPr/>
          </p:nvSpPr>
          <p:spPr>
            <a:xfrm>
              <a:off x="7099367" y="3266355"/>
              <a:ext cx="228694" cy="493363"/>
            </a:xfrm>
            <a:custGeom>
              <a:avLst/>
              <a:gdLst/>
              <a:ahLst/>
              <a:cxnLst/>
              <a:rect l="l" t="t" r="r" b="b"/>
              <a:pathLst>
                <a:path w="6039" h="13028" extrusionOk="0">
                  <a:moveTo>
                    <a:pt x="1358" y="0"/>
                  </a:moveTo>
                  <a:cubicBezTo>
                    <a:pt x="903" y="0"/>
                    <a:pt x="442" y="48"/>
                    <a:pt x="0" y="141"/>
                  </a:cubicBezTo>
                  <a:cubicBezTo>
                    <a:pt x="1071" y="360"/>
                    <a:pt x="2745" y="978"/>
                    <a:pt x="4117" y="2611"/>
                  </a:cubicBezTo>
                  <a:cubicBezTo>
                    <a:pt x="6039" y="4876"/>
                    <a:pt x="2567" y="10805"/>
                    <a:pt x="1524" y="12465"/>
                  </a:cubicBezTo>
                  <a:lnTo>
                    <a:pt x="2924" y="13028"/>
                  </a:lnTo>
                  <a:cubicBezTo>
                    <a:pt x="2924" y="13028"/>
                    <a:pt x="5806" y="6413"/>
                    <a:pt x="5559" y="4285"/>
                  </a:cubicBezTo>
                  <a:cubicBezTo>
                    <a:pt x="5312" y="2159"/>
                    <a:pt x="4351" y="498"/>
                    <a:pt x="2595" y="128"/>
                  </a:cubicBezTo>
                  <a:cubicBezTo>
                    <a:pt x="2199" y="41"/>
                    <a:pt x="1781" y="0"/>
                    <a:pt x="1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05;p64"/>
            <p:cNvSpPr/>
            <p:nvPr/>
          </p:nvSpPr>
          <p:spPr>
            <a:xfrm>
              <a:off x="6158667" y="3951995"/>
              <a:ext cx="115956" cy="126295"/>
            </a:xfrm>
            <a:custGeom>
              <a:avLst/>
              <a:gdLst/>
              <a:ahLst/>
              <a:cxnLst/>
              <a:rect l="l" t="t" r="r" b="b"/>
              <a:pathLst>
                <a:path w="3062" h="3335" extrusionOk="0">
                  <a:moveTo>
                    <a:pt x="906" y="1"/>
                  </a:moveTo>
                  <a:lnTo>
                    <a:pt x="0" y="2292"/>
                  </a:lnTo>
                  <a:lnTo>
                    <a:pt x="1716" y="3335"/>
                  </a:lnTo>
                  <a:lnTo>
                    <a:pt x="3061" y="1331"/>
                  </a:lnTo>
                  <a:lnTo>
                    <a:pt x="906" y="1"/>
                  </a:lnTo>
                  <a:close/>
                </a:path>
              </a:pathLst>
            </a:custGeom>
            <a:solidFill>
              <a:srgbClr val="E1B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06;p64"/>
            <p:cNvSpPr/>
            <p:nvPr/>
          </p:nvSpPr>
          <p:spPr>
            <a:xfrm>
              <a:off x="5988175" y="4023948"/>
              <a:ext cx="235510" cy="140117"/>
            </a:xfrm>
            <a:custGeom>
              <a:avLst/>
              <a:gdLst/>
              <a:ahLst/>
              <a:cxnLst/>
              <a:rect l="l" t="t" r="r" b="b"/>
              <a:pathLst>
                <a:path w="6219" h="3700" extrusionOk="0">
                  <a:moveTo>
                    <a:pt x="632" y="0"/>
                  </a:moveTo>
                  <a:cubicBezTo>
                    <a:pt x="432" y="0"/>
                    <a:pt x="300" y="30"/>
                    <a:pt x="207" y="104"/>
                  </a:cubicBezTo>
                  <a:cubicBezTo>
                    <a:pt x="1" y="255"/>
                    <a:pt x="1" y="392"/>
                    <a:pt x="1" y="392"/>
                  </a:cubicBezTo>
                  <a:lnTo>
                    <a:pt x="5436" y="3700"/>
                  </a:lnTo>
                  <a:cubicBezTo>
                    <a:pt x="5436" y="3700"/>
                    <a:pt x="6204" y="2039"/>
                    <a:pt x="6218" y="1435"/>
                  </a:cubicBezTo>
                  <a:lnTo>
                    <a:pt x="4502" y="392"/>
                  </a:lnTo>
                  <a:cubicBezTo>
                    <a:pt x="4502" y="392"/>
                    <a:pt x="2623" y="214"/>
                    <a:pt x="1717" y="104"/>
                  </a:cubicBezTo>
                  <a:cubicBezTo>
                    <a:pt x="1220" y="44"/>
                    <a:pt x="876"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07;p64"/>
            <p:cNvSpPr/>
            <p:nvPr/>
          </p:nvSpPr>
          <p:spPr>
            <a:xfrm>
              <a:off x="5980904" y="4038755"/>
              <a:ext cx="214720" cy="141329"/>
            </a:xfrm>
            <a:custGeom>
              <a:avLst/>
              <a:gdLst/>
              <a:ahLst/>
              <a:cxnLst/>
              <a:rect l="l" t="t" r="r" b="b"/>
              <a:pathLst>
                <a:path w="5670" h="3732" extrusionOk="0">
                  <a:moveTo>
                    <a:pt x="193" y="1"/>
                  </a:moveTo>
                  <a:lnTo>
                    <a:pt x="70" y="248"/>
                  </a:lnTo>
                  <a:cubicBezTo>
                    <a:pt x="1" y="372"/>
                    <a:pt x="43" y="522"/>
                    <a:pt x="152" y="592"/>
                  </a:cubicBezTo>
                  <a:lnTo>
                    <a:pt x="5134" y="3693"/>
                  </a:lnTo>
                  <a:cubicBezTo>
                    <a:pt x="5178" y="3720"/>
                    <a:pt x="5224" y="3732"/>
                    <a:pt x="5270" y="3732"/>
                  </a:cubicBezTo>
                  <a:cubicBezTo>
                    <a:pt x="5367" y="3732"/>
                    <a:pt x="5458" y="3677"/>
                    <a:pt x="5505" y="3583"/>
                  </a:cubicBezTo>
                  <a:cubicBezTo>
                    <a:pt x="5560" y="3459"/>
                    <a:pt x="5628" y="3322"/>
                    <a:pt x="5669" y="3212"/>
                  </a:cubicBezTo>
                  <a:cubicBezTo>
                    <a:pt x="5669" y="3212"/>
                    <a:pt x="756" y="275"/>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08;p64"/>
            <p:cNvSpPr/>
            <p:nvPr/>
          </p:nvSpPr>
          <p:spPr>
            <a:xfrm>
              <a:off x="6520405" y="3328349"/>
              <a:ext cx="208434" cy="412664"/>
            </a:xfrm>
            <a:custGeom>
              <a:avLst/>
              <a:gdLst/>
              <a:ahLst/>
              <a:cxnLst/>
              <a:rect l="l" t="t" r="r" b="b"/>
              <a:pathLst>
                <a:path w="5504" h="10897" extrusionOk="0">
                  <a:moveTo>
                    <a:pt x="0" y="0"/>
                  </a:moveTo>
                  <a:lnTo>
                    <a:pt x="0" y="6683"/>
                  </a:lnTo>
                  <a:lnTo>
                    <a:pt x="5504" y="10897"/>
                  </a:lnTo>
                  <a:lnTo>
                    <a:pt x="5504" y="3623"/>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09;p64"/>
            <p:cNvSpPr/>
            <p:nvPr/>
          </p:nvSpPr>
          <p:spPr>
            <a:xfrm>
              <a:off x="6728806" y="3582458"/>
              <a:ext cx="171019" cy="158559"/>
            </a:xfrm>
            <a:custGeom>
              <a:avLst/>
              <a:gdLst/>
              <a:ahLst/>
              <a:cxnLst/>
              <a:rect l="l" t="t" r="r" b="b"/>
              <a:pathLst>
                <a:path w="4516" h="4187" extrusionOk="0">
                  <a:moveTo>
                    <a:pt x="1" y="1"/>
                  </a:moveTo>
                  <a:lnTo>
                    <a:pt x="1" y="4187"/>
                  </a:lnTo>
                  <a:lnTo>
                    <a:pt x="4515" y="296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10;p64"/>
            <p:cNvSpPr/>
            <p:nvPr/>
          </p:nvSpPr>
          <p:spPr>
            <a:xfrm>
              <a:off x="6728806" y="3627561"/>
              <a:ext cx="456365" cy="185788"/>
            </a:xfrm>
            <a:custGeom>
              <a:avLst/>
              <a:gdLst/>
              <a:ahLst/>
              <a:cxnLst/>
              <a:rect l="l" t="t" r="r" b="b"/>
              <a:pathLst>
                <a:path w="12051" h="4906" extrusionOk="0">
                  <a:moveTo>
                    <a:pt x="666" y="0"/>
                  </a:moveTo>
                  <a:cubicBezTo>
                    <a:pt x="648" y="0"/>
                    <a:pt x="632" y="2"/>
                    <a:pt x="618" y="4"/>
                  </a:cubicBezTo>
                  <a:cubicBezTo>
                    <a:pt x="289" y="59"/>
                    <a:pt x="1" y="278"/>
                    <a:pt x="1" y="278"/>
                  </a:cubicBezTo>
                  <a:lnTo>
                    <a:pt x="1" y="1664"/>
                  </a:lnTo>
                  <a:lnTo>
                    <a:pt x="316" y="1609"/>
                  </a:lnTo>
                  <a:cubicBezTo>
                    <a:pt x="316" y="1609"/>
                    <a:pt x="687" y="1843"/>
                    <a:pt x="975" y="1898"/>
                  </a:cubicBezTo>
                  <a:cubicBezTo>
                    <a:pt x="1249" y="1939"/>
                    <a:pt x="1648" y="1993"/>
                    <a:pt x="1648" y="1993"/>
                  </a:cubicBezTo>
                  <a:cubicBezTo>
                    <a:pt x="1648" y="1993"/>
                    <a:pt x="6965" y="4905"/>
                    <a:pt x="9134" y="4905"/>
                  </a:cubicBezTo>
                  <a:cubicBezTo>
                    <a:pt x="9169" y="4905"/>
                    <a:pt x="9203" y="4904"/>
                    <a:pt x="9236" y="4903"/>
                  </a:cubicBezTo>
                  <a:cubicBezTo>
                    <a:pt x="11337" y="4821"/>
                    <a:pt x="12050" y="3229"/>
                    <a:pt x="12050" y="3229"/>
                  </a:cubicBezTo>
                  <a:lnTo>
                    <a:pt x="9800" y="1706"/>
                  </a:lnTo>
                  <a:lnTo>
                    <a:pt x="9059" y="2419"/>
                  </a:lnTo>
                  <a:lnTo>
                    <a:pt x="2155" y="553"/>
                  </a:lnTo>
                  <a:cubicBezTo>
                    <a:pt x="2155" y="553"/>
                    <a:pt x="1050" y="0"/>
                    <a:pt x="666" y="0"/>
                  </a:cubicBezTo>
                  <a:close/>
                </a:path>
              </a:pathLst>
            </a:custGeom>
            <a:solidFill>
              <a:srgbClr val="FFD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11;p64"/>
            <p:cNvSpPr/>
            <p:nvPr/>
          </p:nvSpPr>
          <p:spPr>
            <a:xfrm>
              <a:off x="7138866" y="3263477"/>
              <a:ext cx="46314" cy="43058"/>
            </a:xfrm>
            <a:custGeom>
              <a:avLst/>
              <a:gdLst/>
              <a:ahLst/>
              <a:cxnLst/>
              <a:rect l="l" t="t" r="r" b="b"/>
              <a:pathLst>
                <a:path w="1223" h="1137" extrusionOk="0">
                  <a:moveTo>
                    <a:pt x="484" y="1"/>
                  </a:moveTo>
                  <a:cubicBezTo>
                    <a:pt x="327" y="1"/>
                    <a:pt x="160" y="21"/>
                    <a:pt x="0" y="79"/>
                  </a:cubicBezTo>
                  <a:lnTo>
                    <a:pt x="0" y="1137"/>
                  </a:lnTo>
                  <a:lnTo>
                    <a:pt x="1222" y="134"/>
                  </a:lnTo>
                  <a:cubicBezTo>
                    <a:pt x="1222" y="134"/>
                    <a:pt x="884" y="1"/>
                    <a:pt x="484" y="1"/>
                  </a:cubicBezTo>
                  <a:close/>
                </a:path>
              </a:pathLst>
            </a:custGeom>
            <a:solidFill>
              <a:srgbClr val="003C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12;p64"/>
            <p:cNvSpPr/>
            <p:nvPr/>
          </p:nvSpPr>
          <p:spPr>
            <a:xfrm>
              <a:off x="7108229" y="3288850"/>
              <a:ext cx="450079" cy="201920"/>
            </a:xfrm>
            <a:custGeom>
              <a:avLst/>
              <a:gdLst/>
              <a:ahLst/>
              <a:cxnLst/>
              <a:rect l="l" t="t" r="r" b="b"/>
              <a:pathLst>
                <a:path w="11885" h="5332" extrusionOk="0">
                  <a:moveTo>
                    <a:pt x="1208" y="0"/>
                  </a:moveTo>
                  <a:lnTo>
                    <a:pt x="809" y="275"/>
                  </a:lnTo>
                  <a:cubicBezTo>
                    <a:pt x="549" y="1029"/>
                    <a:pt x="0" y="4611"/>
                    <a:pt x="2895" y="5228"/>
                  </a:cubicBezTo>
                  <a:cubicBezTo>
                    <a:pt x="3227" y="5300"/>
                    <a:pt x="3530" y="5331"/>
                    <a:pt x="3807" y="5331"/>
                  </a:cubicBezTo>
                  <a:cubicBezTo>
                    <a:pt x="5937" y="5331"/>
                    <a:pt x="6595" y="3464"/>
                    <a:pt x="7918" y="3294"/>
                  </a:cubicBezTo>
                  <a:cubicBezTo>
                    <a:pt x="8060" y="3277"/>
                    <a:pt x="8196" y="3269"/>
                    <a:pt x="8327" y="3269"/>
                  </a:cubicBezTo>
                  <a:cubicBezTo>
                    <a:pt x="9595" y="3269"/>
                    <a:pt x="10361" y="3980"/>
                    <a:pt x="10361" y="3980"/>
                  </a:cubicBezTo>
                  <a:lnTo>
                    <a:pt x="11885" y="3636"/>
                  </a:lnTo>
                  <a:lnTo>
                    <a:pt x="11377" y="2525"/>
                  </a:lnTo>
                  <a:cubicBezTo>
                    <a:pt x="11377" y="2525"/>
                    <a:pt x="11309" y="2154"/>
                    <a:pt x="10087" y="1495"/>
                  </a:cubicBezTo>
                  <a:cubicBezTo>
                    <a:pt x="9737" y="1307"/>
                    <a:pt x="9337" y="1216"/>
                    <a:pt x="8918" y="1216"/>
                  </a:cubicBezTo>
                  <a:cubicBezTo>
                    <a:pt x="7877" y="1216"/>
                    <a:pt x="6717" y="1778"/>
                    <a:pt x="5915" y="2785"/>
                  </a:cubicBezTo>
                  <a:cubicBezTo>
                    <a:pt x="5385" y="3457"/>
                    <a:pt x="4495" y="3764"/>
                    <a:pt x="3637" y="3764"/>
                  </a:cubicBezTo>
                  <a:cubicBezTo>
                    <a:pt x="2669" y="3764"/>
                    <a:pt x="1741" y="3374"/>
                    <a:pt x="1413" y="2676"/>
                  </a:cubicBezTo>
                  <a:cubicBezTo>
                    <a:pt x="809" y="1373"/>
                    <a:pt x="1208" y="0"/>
                    <a:pt x="1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13;p64"/>
            <p:cNvSpPr/>
            <p:nvPr/>
          </p:nvSpPr>
          <p:spPr>
            <a:xfrm>
              <a:off x="6869646" y="3350654"/>
              <a:ext cx="173139" cy="146100"/>
            </a:xfrm>
            <a:custGeom>
              <a:avLst/>
              <a:gdLst/>
              <a:ahLst/>
              <a:cxnLst/>
              <a:rect l="l" t="t" r="r" b="b"/>
              <a:pathLst>
                <a:path w="4572" h="3858" extrusionOk="0">
                  <a:moveTo>
                    <a:pt x="4571" y="1"/>
                  </a:moveTo>
                  <a:lnTo>
                    <a:pt x="4571" y="1"/>
                  </a:lnTo>
                  <a:cubicBezTo>
                    <a:pt x="4570" y="1"/>
                    <a:pt x="2320" y="2004"/>
                    <a:pt x="0" y="2059"/>
                  </a:cubicBezTo>
                  <a:cubicBezTo>
                    <a:pt x="0" y="2059"/>
                    <a:pt x="509" y="3611"/>
                    <a:pt x="796" y="3858"/>
                  </a:cubicBezTo>
                  <a:lnTo>
                    <a:pt x="45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14;p64"/>
            <p:cNvSpPr/>
            <p:nvPr/>
          </p:nvSpPr>
          <p:spPr>
            <a:xfrm>
              <a:off x="6579634" y="3493879"/>
              <a:ext cx="44724" cy="66423"/>
            </a:xfrm>
            <a:custGeom>
              <a:avLst/>
              <a:gdLst/>
              <a:ahLst/>
              <a:cxnLst/>
              <a:rect l="l" t="t" r="r" b="b"/>
              <a:pathLst>
                <a:path w="1181" h="1754" extrusionOk="0">
                  <a:moveTo>
                    <a:pt x="513" y="1"/>
                  </a:moveTo>
                  <a:cubicBezTo>
                    <a:pt x="493" y="1"/>
                    <a:pt x="474" y="3"/>
                    <a:pt x="454" y="6"/>
                  </a:cubicBezTo>
                  <a:cubicBezTo>
                    <a:pt x="180" y="48"/>
                    <a:pt x="1" y="473"/>
                    <a:pt x="83" y="954"/>
                  </a:cubicBezTo>
                  <a:cubicBezTo>
                    <a:pt x="149" y="1409"/>
                    <a:pt x="410" y="1753"/>
                    <a:pt x="683" y="1753"/>
                  </a:cubicBezTo>
                  <a:cubicBezTo>
                    <a:pt x="698" y="1753"/>
                    <a:pt x="713" y="1752"/>
                    <a:pt x="729" y="1750"/>
                  </a:cubicBezTo>
                  <a:cubicBezTo>
                    <a:pt x="1016" y="1708"/>
                    <a:pt x="1181" y="1283"/>
                    <a:pt x="1099" y="789"/>
                  </a:cubicBezTo>
                  <a:cubicBezTo>
                    <a:pt x="1035" y="341"/>
                    <a:pt x="780" y="1"/>
                    <a:pt x="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3039059"/>
      </p:ext>
    </p:extLst>
  </p:cSld>
  <p:clrMapOvr>
    <a:masterClrMapping/>
  </p:clrMapOvr>
  <mc:AlternateContent xmlns:mc="http://schemas.openxmlformats.org/markup-compatibility/2006">
    <mc:Choice xmlns:p15="http://schemas.microsoft.com/office/powerpoint/2012/main" Requires="p15">
      <p:transition spd="med">
        <p15:prstTrans prst="drap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EEBFF"/>
        </a:solidFill>
        <a:effectLst/>
      </p:bgPr>
    </p:bg>
    <p:spTree>
      <p:nvGrpSpPr>
        <p:cNvPr id="1" name=""/>
        <p:cNvGrpSpPr/>
        <p:nvPr/>
      </p:nvGrpSpPr>
      <p:grpSpPr>
        <a:xfrm>
          <a:off x="0" y="0"/>
          <a:ext cx="0" cy="0"/>
          <a:chOff x="0" y="0"/>
          <a:chExt cx="0" cy="0"/>
        </a:xfrm>
      </p:grpSpPr>
      <p:sp>
        <p:nvSpPr>
          <p:cNvPr id="5" name="TextBox 4"/>
          <p:cNvSpPr txBox="1"/>
          <p:nvPr/>
        </p:nvSpPr>
        <p:spPr>
          <a:xfrm>
            <a:off x="0" y="104160"/>
            <a:ext cx="9144000" cy="598177"/>
          </a:xfrm>
          <a:prstGeom prst="rect">
            <a:avLst/>
          </a:prstGeom>
          <a:noFill/>
        </p:spPr>
        <p:txBody>
          <a:bodyPr wrap="square" rtlCol="0">
            <a:spAutoFit/>
          </a:bodyPr>
          <a:lstStyle/>
          <a:p>
            <a:pPr algn="ctr">
              <a:lnSpc>
                <a:spcPct val="150000"/>
              </a:lnSpc>
            </a:pPr>
            <a:r>
              <a:rPr lang="en-US" sz="2500" b="1"/>
              <a:t>1. CHÈN TỆP ẢNH VÀO TRANG WEB</a:t>
            </a:r>
            <a:endParaRPr lang="vi-VN" sz="2500" b="1"/>
          </a:p>
        </p:txBody>
      </p:sp>
      <p:grpSp>
        <p:nvGrpSpPr>
          <p:cNvPr id="6" name="Group 5"/>
          <p:cNvGrpSpPr/>
          <p:nvPr/>
        </p:nvGrpSpPr>
        <p:grpSpPr>
          <a:xfrm>
            <a:off x="476948" y="873417"/>
            <a:ext cx="8289681" cy="1015663"/>
            <a:chOff x="605200" y="2456835"/>
            <a:chExt cx="8289681" cy="1015663"/>
          </a:xfrm>
        </p:grpSpPr>
        <p:sp>
          <p:nvSpPr>
            <p:cNvPr id="7" name="TextBox 6"/>
            <p:cNvSpPr txBox="1"/>
            <p:nvPr/>
          </p:nvSpPr>
          <p:spPr>
            <a:xfrm>
              <a:off x="605201" y="2456835"/>
              <a:ext cx="8289680" cy="1015663"/>
            </a:xfrm>
            <a:prstGeom prst="rect">
              <a:avLst/>
            </a:prstGeom>
            <a:noFill/>
          </p:spPr>
          <p:txBody>
            <a:bodyPr wrap="square" rtlCol="0">
              <a:spAutoFit/>
            </a:bodyPr>
            <a:lstStyle/>
            <a:p>
              <a:pPr lvl="1" algn="just">
                <a:lnSpc>
                  <a:spcPct val="150000"/>
                </a:lnSpc>
              </a:pPr>
              <a:r>
                <a:rPr lang="en-US" sz="2000" b="1" smtClean="0"/>
                <a:t>    </a:t>
              </a:r>
              <a:r>
                <a:rPr lang="en-US" sz="2000" smtClean="0"/>
                <a:t>Đ</a:t>
              </a:r>
              <a:r>
                <a:rPr lang="vi-VN" sz="2000" smtClean="0"/>
                <a:t>ịnh </a:t>
              </a:r>
              <a:r>
                <a:rPr lang="vi-VN" sz="2000"/>
                <a:t>dạng tệp ảnh được trình duyệt hỗ trợ để hiển thị trên trang web: PNG, JPEG, GIF, JPEG-XR, WebP.</a:t>
              </a:r>
              <a:endParaRPr lang="en-US" sz="2000"/>
            </a:p>
          </p:txBody>
        </p:sp>
        <p:pic>
          <p:nvPicPr>
            <p:cNvPr id="8" name="Picture 7"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76948" y="1889080"/>
            <a:ext cx="8289681" cy="1015663"/>
            <a:chOff x="605200" y="2456835"/>
            <a:chExt cx="8289681" cy="1015663"/>
          </a:xfrm>
        </p:grpSpPr>
        <p:sp>
          <p:nvSpPr>
            <p:cNvPr id="10" name="TextBox 9"/>
            <p:cNvSpPr txBox="1"/>
            <p:nvPr/>
          </p:nvSpPr>
          <p:spPr>
            <a:xfrm>
              <a:off x="605201" y="2456835"/>
              <a:ext cx="8289680" cy="1015663"/>
            </a:xfrm>
            <a:prstGeom prst="rect">
              <a:avLst/>
            </a:prstGeom>
            <a:noFill/>
          </p:spPr>
          <p:txBody>
            <a:bodyPr wrap="square" rtlCol="0">
              <a:spAutoFit/>
            </a:bodyPr>
            <a:lstStyle/>
            <a:p>
              <a:pPr lvl="1" algn="just">
                <a:lnSpc>
                  <a:spcPct val="150000"/>
                </a:lnSpc>
              </a:pPr>
              <a:r>
                <a:rPr lang="en-US" sz="2000" b="1" smtClean="0"/>
                <a:t>    </a:t>
              </a:r>
              <a:r>
                <a:rPr lang="vi-VN" sz="2000" smtClean="0"/>
                <a:t>Những </a:t>
              </a:r>
              <a:r>
                <a:rPr lang="vi-VN" sz="2000"/>
                <a:t>định dạng </a:t>
              </a:r>
              <a:r>
                <a:rPr lang="vi-VN" sz="2000"/>
                <a:t>khác </a:t>
              </a:r>
              <a:r>
                <a:rPr lang="vi-VN" sz="2000" smtClean="0"/>
                <a:t>cần </a:t>
              </a:r>
              <a:r>
                <a:rPr lang="vi-VN" sz="2000"/>
                <a:t>được chuyển đổi sang định dạng được hỗ trợ ở trên để có thể </a:t>
              </a:r>
              <a:r>
                <a:rPr lang="vi-VN" sz="2000"/>
                <a:t>hiển </a:t>
              </a:r>
              <a:r>
                <a:rPr lang="vi-VN" sz="2000" smtClean="0"/>
                <a:t>thị</a:t>
              </a:r>
              <a:r>
                <a:rPr lang="en-US" sz="2000" smtClean="0"/>
                <a:t>.</a:t>
              </a:r>
              <a:endParaRPr lang="en-US" sz="2000"/>
            </a:p>
          </p:txBody>
        </p:sp>
        <p:pic>
          <p:nvPicPr>
            <p:cNvPr id="11" name="Picture 10"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476948" y="2904743"/>
            <a:ext cx="4269223" cy="1938992"/>
            <a:chOff x="605200" y="2456835"/>
            <a:chExt cx="4269223" cy="1938992"/>
          </a:xfrm>
        </p:grpSpPr>
        <p:sp>
          <p:nvSpPr>
            <p:cNvPr id="13" name="TextBox 12"/>
            <p:cNvSpPr txBox="1"/>
            <p:nvPr/>
          </p:nvSpPr>
          <p:spPr>
            <a:xfrm>
              <a:off x="605201" y="2456835"/>
              <a:ext cx="4269222" cy="1938992"/>
            </a:xfrm>
            <a:prstGeom prst="rect">
              <a:avLst/>
            </a:prstGeom>
            <a:noFill/>
          </p:spPr>
          <p:txBody>
            <a:bodyPr wrap="square" rtlCol="0">
              <a:spAutoFit/>
            </a:bodyPr>
            <a:lstStyle/>
            <a:p>
              <a:pPr lvl="1" algn="just">
                <a:lnSpc>
                  <a:spcPct val="150000"/>
                </a:lnSpc>
              </a:pPr>
              <a:r>
                <a:rPr lang="en-US" sz="2000" b="1" smtClean="0"/>
                <a:t>    </a:t>
              </a:r>
              <a:r>
                <a:rPr lang="vi-VN" sz="2000" smtClean="0"/>
                <a:t>HTML </a:t>
              </a:r>
              <a:r>
                <a:rPr lang="vi-VN" sz="2000"/>
                <a:t>sử dụng thẻ đơn </a:t>
              </a:r>
              <a:r>
                <a:rPr lang="vi-VN" sz="2000">
                  <a:solidFill>
                    <a:srgbClr val="C00000"/>
                  </a:solidFill>
                  <a:latin typeface="Calibri" panose="020F0502020204030204" pitchFamily="34" charset="0"/>
                  <a:cs typeface="Calibri" panose="020F0502020204030204" pitchFamily="34" charset="0"/>
                </a:rPr>
                <a:t>&lt;img&gt; </a:t>
              </a:r>
              <a:r>
                <a:rPr lang="vi-VN" sz="2000"/>
                <a:t>để chèn ảnh vào nội dung </a:t>
              </a:r>
              <a:r>
                <a:rPr lang="vi-VN" sz="2000"/>
                <a:t>trang </a:t>
              </a:r>
              <a:r>
                <a:rPr lang="vi-VN" sz="2000" smtClean="0"/>
                <a:t>web</a:t>
              </a:r>
              <a:r>
                <a:rPr lang="en-US" sz="2000" smtClean="0"/>
                <a:t>, </a:t>
              </a:r>
              <a:r>
                <a:rPr lang="vi-VN" sz="2000" smtClean="0"/>
                <a:t>trình </a:t>
              </a:r>
              <a:r>
                <a:rPr lang="vi-VN" sz="2000"/>
                <a:t>duyệt </a:t>
              </a:r>
              <a:r>
                <a:rPr lang="vi-VN" sz="2000" smtClean="0"/>
                <a:t>phải </a:t>
              </a:r>
              <a:r>
                <a:rPr lang="vi-VN" sz="2000"/>
                <a:t>tải ảnh lên trước khi </a:t>
              </a:r>
              <a:r>
                <a:rPr lang="vi-VN" sz="2000"/>
                <a:t>hiển </a:t>
              </a:r>
              <a:r>
                <a:rPr lang="vi-VN" sz="2000" smtClean="0"/>
                <a:t>thị.</a:t>
              </a:r>
              <a:r>
                <a:rPr lang="en-US" sz="2000" smtClean="0"/>
                <a:t> </a:t>
              </a:r>
              <a:endParaRPr lang="en-US" sz="2000"/>
            </a:p>
          </p:txBody>
        </p:sp>
        <p:pic>
          <p:nvPicPr>
            <p:cNvPr id="14" name="Picture 13"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2680" y="2643471"/>
            <a:ext cx="2717834" cy="2200264"/>
          </a:xfrm>
          <a:prstGeom prst="rect">
            <a:avLst/>
          </a:prstGeom>
        </p:spPr>
      </p:pic>
    </p:spTree>
    <p:extLst>
      <p:ext uri="{BB962C8B-B14F-4D97-AF65-F5344CB8AC3E}">
        <p14:creationId xmlns:p14="http://schemas.microsoft.com/office/powerpoint/2010/main" val="2289529065"/>
      </p:ext>
    </p:extLst>
  </p:cSld>
  <p:clrMapOvr>
    <a:masterClrMapping/>
  </p:clrMapOvr>
  <mc:AlternateContent xmlns:mc="http://schemas.openxmlformats.org/markup-compatibility/2006">
    <mc:Choice xmlns:p14="http://schemas.microsoft.com/office/powerpoint/2010/main" Requires="p14">
      <p:transition spd="med">
        <p14:flip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EEBFF"/>
        </a:solidFill>
        <a:effectLst/>
      </p:bgPr>
    </p:bg>
    <p:spTree>
      <p:nvGrpSpPr>
        <p:cNvPr id="1" name=""/>
        <p:cNvGrpSpPr/>
        <p:nvPr/>
      </p:nvGrpSpPr>
      <p:grpSpPr>
        <a:xfrm>
          <a:off x="0" y="0"/>
          <a:ext cx="0" cy="0"/>
          <a:chOff x="0" y="0"/>
          <a:chExt cx="0" cy="0"/>
        </a:xfrm>
      </p:grpSpPr>
      <p:sp>
        <p:nvSpPr>
          <p:cNvPr id="5" name="TextBox 4"/>
          <p:cNvSpPr txBox="1"/>
          <p:nvPr/>
        </p:nvSpPr>
        <p:spPr>
          <a:xfrm>
            <a:off x="0" y="104160"/>
            <a:ext cx="9144000" cy="598177"/>
          </a:xfrm>
          <a:prstGeom prst="rect">
            <a:avLst/>
          </a:prstGeom>
          <a:noFill/>
        </p:spPr>
        <p:txBody>
          <a:bodyPr wrap="square" rtlCol="0">
            <a:spAutoFit/>
          </a:bodyPr>
          <a:lstStyle/>
          <a:p>
            <a:pPr algn="ctr">
              <a:lnSpc>
                <a:spcPct val="150000"/>
              </a:lnSpc>
            </a:pPr>
            <a:r>
              <a:rPr lang="en-US" sz="2500" b="1"/>
              <a:t>1. CHÈN TỆP ẢNH VÀO TRANG WEB</a:t>
            </a:r>
            <a:endParaRPr lang="vi-VN" sz="2500" b="1"/>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410" r="54920" b="24998"/>
          <a:stretch/>
        </p:blipFill>
        <p:spPr>
          <a:xfrm>
            <a:off x="585504" y="1125267"/>
            <a:ext cx="3556000" cy="1089337"/>
          </a:xfrm>
          <a:prstGeom prst="rect">
            <a:avLst/>
          </a:prstGeom>
        </p:spPr>
      </p:pic>
      <p:sp>
        <p:nvSpPr>
          <p:cNvPr id="17" name="TextBox 16"/>
          <p:cNvSpPr txBox="1"/>
          <p:nvPr/>
        </p:nvSpPr>
        <p:spPr>
          <a:xfrm>
            <a:off x="811947" y="2214604"/>
            <a:ext cx="3103114" cy="553998"/>
          </a:xfrm>
          <a:prstGeom prst="rect">
            <a:avLst/>
          </a:prstGeom>
          <a:noFill/>
        </p:spPr>
        <p:txBody>
          <a:bodyPr wrap="square" rtlCol="0">
            <a:spAutoFit/>
          </a:bodyPr>
          <a:lstStyle/>
          <a:p>
            <a:pPr algn="ctr">
              <a:lnSpc>
                <a:spcPct val="150000"/>
              </a:lnSpc>
            </a:pPr>
            <a:r>
              <a:rPr lang="en-US" sz="2000" i="1" smtClean="0"/>
              <a:t>a) Đoạn mã HTML</a:t>
            </a:r>
            <a:endParaRPr lang="vi-VN" sz="2000"/>
          </a:p>
        </p:txBody>
      </p:sp>
      <p:sp>
        <p:nvSpPr>
          <p:cNvPr id="18" name="TextBox 17"/>
          <p:cNvSpPr txBox="1"/>
          <p:nvPr/>
        </p:nvSpPr>
        <p:spPr>
          <a:xfrm>
            <a:off x="4548615" y="2214604"/>
            <a:ext cx="4144840" cy="553998"/>
          </a:xfrm>
          <a:prstGeom prst="rect">
            <a:avLst/>
          </a:prstGeom>
          <a:noFill/>
        </p:spPr>
        <p:txBody>
          <a:bodyPr wrap="square" rtlCol="0">
            <a:spAutoFit/>
          </a:bodyPr>
          <a:lstStyle/>
          <a:p>
            <a:pPr algn="ctr">
              <a:lnSpc>
                <a:spcPct val="150000"/>
              </a:lnSpc>
            </a:pPr>
            <a:r>
              <a:rPr lang="en-US" sz="2000" i="1" smtClean="0"/>
              <a:t>b) Kết quả hiển thị trên trình duyệt</a:t>
            </a:r>
            <a:endParaRPr lang="vi-VN" sz="2000"/>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52064" t="1976" b="24998"/>
          <a:stretch/>
        </p:blipFill>
        <p:spPr>
          <a:xfrm>
            <a:off x="4730345" y="1087703"/>
            <a:ext cx="3781380" cy="1126901"/>
          </a:xfrm>
          <a:prstGeom prst="rect">
            <a:avLst/>
          </a:prstGeom>
        </p:spPr>
      </p:pic>
      <p:grpSp>
        <p:nvGrpSpPr>
          <p:cNvPr id="20" name="Group 19"/>
          <p:cNvGrpSpPr/>
          <p:nvPr/>
        </p:nvGrpSpPr>
        <p:grpSpPr>
          <a:xfrm>
            <a:off x="715279" y="3031749"/>
            <a:ext cx="7926221" cy="1477328"/>
            <a:chOff x="605200" y="2456835"/>
            <a:chExt cx="7926221" cy="1477328"/>
          </a:xfrm>
        </p:grpSpPr>
        <p:sp>
          <p:nvSpPr>
            <p:cNvPr id="21" name="TextBox 20"/>
            <p:cNvSpPr txBox="1"/>
            <p:nvPr/>
          </p:nvSpPr>
          <p:spPr>
            <a:xfrm>
              <a:off x="605201" y="2456835"/>
              <a:ext cx="7926220" cy="1477328"/>
            </a:xfrm>
            <a:prstGeom prst="rect">
              <a:avLst/>
            </a:prstGeom>
            <a:noFill/>
          </p:spPr>
          <p:txBody>
            <a:bodyPr wrap="square" rtlCol="0">
              <a:spAutoFit/>
            </a:bodyPr>
            <a:lstStyle/>
            <a:p>
              <a:pPr lvl="1" algn="just">
                <a:lnSpc>
                  <a:spcPct val="150000"/>
                </a:lnSpc>
              </a:pPr>
              <a:r>
                <a:rPr lang="en-US" sz="2000" b="1" smtClean="0"/>
                <a:t>    </a:t>
              </a:r>
              <a:r>
                <a:rPr lang="vi-VN" sz="2000" smtClean="0"/>
                <a:t>Cần </a:t>
              </a:r>
              <a:r>
                <a:rPr lang="vi-VN" sz="2000"/>
                <a:t>quan tâm tới dung lượng của tệp </a:t>
              </a:r>
              <a:r>
                <a:rPr lang="vi-VN" sz="2000"/>
                <a:t>hình </a:t>
              </a:r>
              <a:r>
                <a:rPr lang="vi-VN" sz="2000" smtClean="0"/>
                <a:t>ảnh</a:t>
              </a:r>
              <a:r>
                <a:rPr lang="en-US" sz="2000" smtClean="0"/>
                <a:t>,</a:t>
              </a:r>
              <a:r>
                <a:rPr lang="vi-VN" sz="2000" smtClean="0"/>
                <a:t> </a:t>
              </a:r>
              <a:r>
                <a:rPr lang="vi-VN" sz="2000"/>
                <a:t>dung lượng </a:t>
              </a:r>
              <a:r>
                <a:rPr lang="vi-VN" sz="2000"/>
                <a:t>lớn </a:t>
              </a:r>
              <a:r>
                <a:rPr lang="vi-VN" sz="2000" smtClean="0"/>
                <a:t>khiến </a:t>
              </a:r>
              <a:r>
                <a:rPr lang="vi-VN" sz="2000"/>
                <a:t>việc hiển thị hình ảnh trên trang web gặp khó khăn nếu tốc độ của mạng chậm.</a:t>
              </a:r>
              <a:endParaRPr lang="en-US" sz="2000"/>
            </a:p>
          </p:txBody>
        </p:sp>
        <p:pic>
          <p:nvPicPr>
            <p:cNvPr id="22" name="Picture 21"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790418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EEBFF"/>
        </a:solidFill>
        <a:effectLst/>
      </p:bgPr>
    </p:bg>
    <p:spTree>
      <p:nvGrpSpPr>
        <p:cNvPr id="1" name=""/>
        <p:cNvGrpSpPr/>
        <p:nvPr/>
      </p:nvGrpSpPr>
      <p:grpSpPr>
        <a:xfrm>
          <a:off x="0" y="0"/>
          <a:ext cx="0" cy="0"/>
          <a:chOff x="0" y="0"/>
          <a:chExt cx="0" cy="0"/>
        </a:xfrm>
      </p:grpSpPr>
      <p:sp>
        <p:nvSpPr>
          <p:cNvPr id="5" name="TextBox 4"/>
          <p:cNvSpPr txBox="1"/>
          <p:nvPr/>
        </p:nvSpPr>
        <p:spPr>
          <a:xfrm>
            <a:off x="0" y="104160"/>
            <a:ext cx="9144000" cy="598177"/>
          </a:xfrm>
          <a:prstGeom prst="rect">
            <a:avLst/>
          </a:prstGeom>
          <a:noFill/>
        </p:spPr>
        <p:txBody>
          <a:bodyPr wrap="square" rtlCol="0">
            <a:spAutoFit/>
          </a:bodyPr>
          <a:lstStyle/>
          <a:p>
            <a:pPr algn="ctr">
              <a:lnSpc>
                <a:spcPct val="150000"/>
              </a:lnSpc>
            </a:pPr>
            <a:r>
              <a:rPr lang="en-US" sz="2500" b="1"/>
              <a:t>1. CHÈN TỆP ẢNH VÀO TRANG WEB</a:t>
            </a:r>
            <a:endParaRPr lang="vi-VN" sz="2500" b="1"/>
          </a:p>
        </p:txBody>
      </p:sp>
      <p:grpSp>
        <p:nvGrpSpPr>
          <p:cNvPr id="20" name="Group 19"/>
          <p:cNvGrpSpPr/>
          <p:nvPr/>
        </p:nvGrpSpPr>
        <p:grpSpPr>
          <a:xfrm>
            <a:off x="608889" y="811063"/>
            <a:ext cx="7926221" cy="553998"/>
            <a:chOff x="605200" y="2456835"/>
            <a:chExt cx="7926221" cy="553998"/>
          </a:xfrm>
        </p:grpSpPr>
        <p:sp>
          <p:nvSpPr>
            <p:cNvPr id="21" name="TextBox 20"/>
            <p:cNvSpPr txBox="1"/>
            <p:nvPr/>
          </p:nvSpPr>
          <p:spPr>
            <a:xfrm>
              <a:off x="605201" y="2456835"/>
              <a:ext cx="7926220" cy="553998"/>
            </a:xfrm>
            <a:prstGeom prst="rect">
              <a:avLst/>
            </a:prstGeom>
            <a:noFill/>
          </p:spPr>
          <p:txBody>
            <a:bodyPr wrap="square" rtlCol="0">
              <a:spAutoFit/>
            </a:bodyPr>
            <a:lstStyle/>
            <a:p>
              <a:pPr lvl="1" algn="just">
                <a:lnSpc>
                  <a:spcPct val="150000"/>
                </a:lnSpc>
              </a:pPr>
              <a:r>
                <a:rPr lang="en-US" sz="2000" b="1" smtClean="0"/>
                <a:t>    </a:t>
              </a:r>
              <a:r>
                <a:rPr lang="vi-VN" sz="2000" smtClean="0"/>
                <a:t>Đoạn </a:t>
              </a:r>
              <a:r>
                <a:rPr lang="vi-VN" sz="2000"/>
                <a:t>mã chèn ảnh vào trang web:</a:t>
              </a:r>
              <a:endParaRPr lang="en-US" sz="2000"/>
            </a:p>
          </p:txBody>
        </p:sp>
        <p:pic>
          <p:nvPicPr>
            <p:cNvPr id="22" name="Picture 21"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p:cNvPicPr/>
          <p:nvPr/>
        </p:nvPicPr>
        <p:blipFill>
          <a:blip r:embed="rId3"/>
          <a:stretch>
            <a:fillRect/>
          </a:stretch>
        </p:blipFill>
        <p:spPr>
          <a:xfrm>
            <a:off x="1361801" y="1473787"/>
            <a:ext cx="6420397" cy="358140"/>
          </a:xfrm>
          <a:prstGeom prst="rect">
            <a:avLst/>
          </a:prstGeom>
        </p:spPr>
      </p:pic>
      <p:sp>
        <p:nvSpPr>
          <p:cNvPr id="3" name="Rounded Rectangular Callout 2"/>
          <p:cNvSpPr/>
          <p:nvPr/>
        </p:nvSpPr>
        <p:spPr>
          <a:xfrm>
            <a:off x="773513" y="2702233"/>
            <a:ext cx="2688411" cy="1654628"/>
          </a:xfrm>
          <a:prstGeom prst="wedgeRoundRectCallout">
            <a:avLst>
              <a:gd name="adj1" fmla="val -1397"/>
              <a:gd name="adj2" fmla="val -108005"/>
              <a:gd name="adj3" fmla="val 16667"/>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Thuộc tính </a:t>
            </a:r>
            <a:r>
              <a:rPr lang="vi-VN" sz="2000">
                <a:solidFill>
                  <a:srgbClr val="C00000"/>
                </a:solidFill>
                <a:latin typeface="Calibri" panose="020F0502020204030204" pitchFamily="34" charset="0"/>
                <a:cs typeface="Calibri" panose="020F0502020204030204" pitchFamily="34" charset="0"/>
              </a:rPr>
              <a:t>src </a:t>
            </a:r>
            <a:r>
              <a:rPr lang="vi-VN" sz="2000">
                <a:solidFill>
                  <a:srgbClr val="000000"/>
                </a:solidFill>
              </a:rPr>
              <a:t>là bắt buộc, để chỉ đường dẫn tới tệp ảnh. </a:t>
            </a:r>
            <a:endParaRPr lang="en-US" sz="2000">
              <a:solidFill>
                <a:srgbClr val="000000"/>
              </a:solidFill>
            </a:endParaRPr>
          </a:p>
        </p:txBody>
      </p:sp>
      <p:sp>
        <p:nvSpPr>
          <p:cNvPr id="12" name="Rounded Rectangular Callout 11"/>
          <p:cNvSpPr/>
          <p:nvPr/>
        </p:nvSpPr>
        <p:spPr>
          <a:xfrm>
            <a:off x="4238172" y="2702233"/>
            <a:ext cx="3991429" cy="2000396"/>
          </a:xfrm>
          <a:prstGeom prst="wedgeRoundRectCallout">
            <a:avLst>
              <a:gd name="adj1" fmla="val -27269"/>
              <a:gd name="adj2" fmla="val -97060"/>
              <a:gd name="adj3" fmla="val 16667"/>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Thuộc tính </a:t>
            </a:r>
            <a:r>
              <a:rPr lang="vi-VN" sz="2000">
                <a:solidFill>
                  <a:srgbClr val="C00000"/>
                </a:solidFill>
                <a:latin typeface="Calibri" panose="020F0502020204030204" pitchFamily="34" charset="0"/>
                <a:cs typeface="Calibri" panose="020F0502020204030204" pitchFamily="34" charset="0"/>
              </a:rPr>
              <a:t>alt</a:t>
            </a:r>
            <a:r>
              <a:rPr lang="vi-VN" sz="2000">
                <a:solidFill>
                  <a:srgbClr val="000000"/>
                </a:solidFill>
              </a:rPr>
              <a:t> là không bắt buộc nhưng nên được sử dụng kèm để cung cấp văn bản thay thế khi việc hiển thị ảnh bị lỗi. </a:t>
            </a:r>
            <a:endParaRPr lang="en-US" sz="2000">
              <a:solidFill>
                <a:srgbClr val="000000"/>
              </a:solidFill>
            </a:endParaRPr>
          </a:p>
        </p:txBody>
      </p:sp>
    </p:spTree>
    <p:extLst>
      <p:ext uri="{BB962C8B-B14F-4D97-AF65-F5344CB8AC3E}">
        <p14:creationId xmlns:p14="http://schemas.microsoft.com/office/powerpoint/2010/main" val="17644784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EEBFF"/>
        </a:solidFill>
        <a:effectLst/>
      </p:bgPr>
    </p:bg>
    <p:spTree>
      <p:nvGrpSpPr>
        <p:cNvPr id="1" name=""/>
        <p:cNvGrpSpPr/>
        <p:nvPr/>
      </p:nvGrpSpPr>
      <p:grpSpPr>
        <a:xfrm>
          <a:off x="0" y="0"/>
          <a:ext cx="0" cy="0"/>
          <a:chOff x="0" y="0"/>
          <a:chExt cx="0" cy="0"/>
        </a:xfrm>
      </p:grpSpPr>
      <p:sp>
        <p:nvSpPr>
          <p:cNvPr id="5" name="TextBox 4"/>
          <p:cNvSpPr txBox="1"/>
          <p:nvPr/>
        </p:nvSpPr>
        <p:spPr>
          <a:xfrm>
            <a:off x="0" y="104160"/>
            <a:ext cx="9144000" cy="598177"/>
          </a:xfrm>
          <a:prstGeom prst="rect">
            <a:avLst/>
          </a:prstGeom>
          <a:noFill/>
        </p:spPr>
        <p:txBody>
          <a:bodyPr wrap="square" rtlCol="0">
            <a:spAutoFit/>
          </a:bodyPr>
          <a:lstStyle/>
          <a:p>
            <a:pPr algn="ctr">
              <a:lnSpc>
                <a:spcPct val="150000"/>
              </a:lnSpc>
            </a:pPr>
            <a:r>
              <a:rPr lang="en-US" sz="2500" b="1"/>
              <a:t>1. CHÈN TỆP ẢNH VÀO TRANG WEB</a:t>
            </a:r>
            <a:endParaRPr lang="vi-VN" sz="2500" b="1"/>
          </a:p>
        </p:txBody>
      </p:sp>
      <p:sp>
        <p:nvSpPr>
          <p:cNvPr id="6" name="TextBox 5"/>
          <p:cNvSpPr txBox="1"/>
          <p:nvPr/>
        </p:nvSpPr>
        <p:spPr>
          <a:xfrm>
            <a:off x="854186" y="774398"/>
            <a:ext cx="7435628" cy="1420325"/>
          </a:xfrm>
          <a:prstGeom prst="rect">
            <a:avLst/>
          </a:prstGeom>
          <a:noFill/>
        </p:spPr>
        <p:txBody>
          <a:bodyPr wrap="square" rtlCol="0">
            <a:spAutoFit/>
          </a:bodyPr>
          <a:lstStyle/>
          <a:p>
            <a:pPr algn="just">
              <a:lnSpc>
                <a:spcPct val="150000"/>
              </a:lnSpc>
            </a:pPr>
            <a:r>
              <a:rPr lang="vi-VN" sz="2000" b="1" i="1"/>
              <a:t>Ví dụ: </a:t>
            </a:r>
            <a:r>
              <a:rPr lang="vi-VN" sz="2000"/>
              <a:t>Tạo một liên kết từ ảnh </a:t>
            </a:r>
            <a:r>
              <a:rPr lang="vi-VN" sz="2000" b="1"/>
              <a:t>pdffiles.png</a:t>
            </a:r>
            <a:r>
              <a:rPr lang="vi-VN" sz="2000"/>
              <a:t> trong thư mục </a:t>
            </a:r>
            <a:r>
              <a:rPr lang="vi-VN" sz="2000" b="1"/>
              <a:t>images</a:t>
            </a:r>
            <a:r>
              <a:rPr lang="vi-VN" sz="2000"/>
              <a:t> tới tệp có URL </a:t>
            </a:r>
            <a:r>
              <a:rPr lang="vi-VN" sz="2000" b="1"/>
              <a:t>tai_lieu/bieu_mau.pdf</a:t>
            </a:r>
            <a:r>
              <a:rPr lang="vi-VN" sz="2000"/>
              <a:t> có nội dung là biểu mẫu xin nhập học bằng đoạn mã HTML:</a:t>
            </a:r>
            <a:endParaRPr lang="vi-VN" sz="2000"/>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4481" t="28958" r="16959" b="45062"/>
          <a:stretch/>
        </p:blipFill>
        <p:spPr>
          <a:xfrm>
            <a:off x="1514474" y="2313935"/>
            <a:ext cx="6105047" cy="1183634"/>
          </a:xfrm>
          <a:prstGeom prst="rect">
            <a:avLst/>
          </a:prstGeom>
        </p:spPr>
      </p:pic>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t="67846" r="4860"/>
          <a:stretch/>
        </p:blipFill>
        <p:spPr>
          <a:xfrm>
            <a:off x="1514474" y="3616782"/>
            <a:ext cx="6103143" cy="1209217"/>
          </a:xfrm>
          <a:prstGeom prst="rect">
            <a:avLst/>
          </a:prstGeom>
        </p:spPr>
      </p:pic>
    </p:spTree>
    <p:extLst>
      <p:ext uri="{BB962C8B-B14F-4D97-AF65-F5344CB8AC3E}">
        <p14:creationId xmlns:p14="http://schemas.microsoft.com/office/powerpoint/2010/main" val="24031246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par>
                                <p:cTn id="13" presetID="16" presetClass="entr" presetSubtype="37"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EEBFF"/>
        </a:solidFill>
        <a:effectLst/>
      </p:bgPr>
    </p:bg>
    <p:spTree>
      <p:nvGrpSpPr>
        <p:cNvPr id="1" name=""/>
        <p:cNvGrpSpPr/>
        <p:nvPr/>
      </p:nvGrpSpPr>
      <p:grpSpPr>
        <a:xfrm>
          <a:off x="0" y="0"/>
          <a:ext cx="0" cy="0"/>
          <a:chOff x="0" y="0"/>
          <a:chExt cx="0" cy="0"/>
        </a:xfrm>
      </p:grpSpPr>
      <p:sp>
        <p:nvSpPr>
          <p:cNvPr id="5" name="TextBox 4"/>
          <p:cNvSpPr txBox="1"/>
          <p:nvPr/>
        </p:nvSpPr>
        <p:spPr>
          <a:xfrm>
            <a:off x="0" y="104160"/>
            <a:ext cx="9144000" cy="598177"/>
          </a:xfrm>
          <a:prstGeom prst="rect">
            <a:avLst/>
          </a:prstGeom>
          <a:noFill/>
        </p:spPr>
        <p:txBody>
          <a:bodyPr wrap="square" rtlCol="0">
            <a:spAutoFit/>
          </a:bodyPr>
          <a:lstStyle/>
          <a:p>
            <a:pPr algn="ctr">
              <a:lnSpc>
                <a:spcPct val="150000"/>
              </a:lnSpc>
            </a:pPr>
            <a:r>
              <a:rPr lang="en-US" sz="2500" b="1"/>
              <a:t>1. CHÈN TỆP ẢNH VÀO TRANG WEB</a:t>
            </a:r>
            <a:endParaRPr lang="vi-VN" sz="2500" b="1"/>
          </a:p>
        </p:txBody>
      </p:sp>
      <p:grpSp>
        <p:nvGrpSpPr>
          <p:cNvPr id="20" name="Group 19"/>
          <p:cNvGrpSpPr/>
          <p:nvPr/>
        </p:nvGrpSpPr>
        <p:grpSpPr>
          <a:xfrm>
            <a:off x="459553" y="737617"/>
            <a:ext cx="8217255" cy="1015663"/>
            <a:chOff x="605200" y="2456835"/>
            <a:chExt cx="8217255" cy="1015663"/>
          </a:xfrm>
        </p:grpSpPr>
        <p:sp>
          <p:nvSpPr>
            <p:cNvPr id="21" name="TextBox 20"/>
            <p:cNvSpPr txBox="1"/>
            <p:nvPr/>
          </p:nvSpPr>
          <p:spPr>
            <a:xfrm>
              <a:off x="605200" y="2456835"/>
              <a:ext cx="8217255" cy="1015663"/>
            </a:xfrm>
            <a:prstGeom prst="rect">
              <a:avLst/>
            </a:prstGeom>
            <a:noFill/>
          </p:spPr>
          <p:txBody>
            <a:bodyPr wrap="square" rtlCol="0">
              <a:spAutoFit/>
            </a:bodyPr>
            <a:lstStyle/>
            <a:p>
              <a:pPr lvl="1" algn="just">
                <a:lnSpc>
                  <a:spcPct val="150000"/>
                </a:lnSpc>
              </a:pPr>
              <a:r>
                <a:rPr lang="en-US" sz="2000" b="1" smtClean="0"/>
                <a:t>    </a:t>
              </a:r>
              <a:r>
                <a:rPr lang="vi-VN" sz="2000" smtClean="0"/>
                <a:t>Để </a:t>
              </a:r>
              <a:r>
                <a:rPr lang="vi-VN" sz="2000"/>
                <a:t>thiết lập kích thước cho ảnh ta sử dụng các thuộc tính </a:t>
              </a:r>
              <a:r>
                <a:rPr lang="vi-VN" sz="2000">
                  <a:solidFill>
                    <a:srgbClr val="C00000"/>
                  </a:solidFill>
                  <a:latin typeface="Calibri" panose="020F0502020204030204" pitchFamily="34" charset="0"/>
                  <a:cs typeface="Calibri" panose="020F0502020204030204" pitchFamily="34" charset="0"/>
                </a:rPr>
                <a:t>width</a:t>
              </a:r>
              <a:r>
                <a:rPr lang="vi-VN" sz="2000"/>
                <a:t>, </a:t>
              </a:r>
              <a:r>
                <a:rPr lang="vi-VN" sz="2000">
                  <a:solidFill>
                    <a:srgbClr val="C00000"/>
                  </a:solidFill>
                  <a:latin typeface="Calibri" panose="020F0502020204030204" pitchFamily="34" charset="0"/>
                  <a:cs typeface="Calibri" panose="020F0502020204030204" pitchFamily="34" charset="0"/>
                </a:rPr>
                <a:t>height</a:t>
              </a:r>
              <a:r>
                <a:rPr lang="vi-VN" sz="2000"/>
                <a:t> cho thẻ </a:t>
              </a:r>
              <a:r>
                <a:rPr lang="vi-VN" sz="2000">
                  <a:solidFill>
                    <a:srgbClr val="C00000"/>
                  </a:solidFill>
                  <a:latin typeface="Calibri" panose="020F0502020204030204" pitchFamily="34" charset="0"/>
                  <a:cs typeface="Calibri" panose="020F0502020204030204" pitchFamily="34" charset="0"/>
                </a:rPr>
                <a:t>img</a:t>
              </a:r>
              <a:r>
                <a:rPr lang="vi-VN" sz="2000"/>
                <a:t>:</a:t>
              </a:r>
              <a:endParaRPr lang="en-US" sz="2000"/>
            </a:p>
          </p:txBody>
        </p:sp>
        <p:pic>
          <p:nvPicPr>
            <p:cNvPr id="22" name="Picture 21"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499917" y="1753280"/>
            <a:ext cx="8136526" cy="147732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smtClean="0"/>
              <a:t>Thuộc </a:t>
            </a:r>
            <a:r>
              <a:rPr lang="vi-VN" sz="2000"/>
              <a:t>tính </a:t>
            </a:r>
            <a:r>
              <a:rPr lang="vi-VN" sz="2000">
                <a:solidFill>
                  <a:srgbClr val="C00000"/>
                </a:solidFill>
                <a:latin typeface="Calibri" panose="020F0502020204030204" pitchFamily="34" charset="0"/>
                <a:cs typeface="Calibri" panose="020F0502020204030204" pitchFamily="34" charset="0"/>
              </a:rPr>
              <a:t>width</a:t>
            </a:r>
            <a:r>
              <a:rPr lang="vi-VN" sz="2000"/>
              <a:t>, </a:t>
            </a:r>
            <a:r>
              <a:rPr lang="vi-VN" sz="2000">
                <a:solidFill>
                  <a:srgbClr val="C00000"/>
                </a:solidFill>
                <a:latin typeface="Calibri" panose="020F0502020204030204" pitchFamily="34" charset="0"/>
                <a:cs typeface="Calibri" panose="020F0502020204030204" pitchFamily="34" charset="0"/>
              </a:rPr>
              <a:t>height</a:t>
            </a:r>
            <a:r>
              <a:rPr lang="vi-VN" sz="2000"/>
              <a:t> cho biết kích thước hiển thị ảnh bằng pixel. </a:t>
            </a:r>
          </a:p>
          <a:p>
            <a:pPr marL="342900" indent="-342900" algn="just">
              <a:lnSpc>
                <a:spcPct val="150000"/>
              </a:lnSpc>
              <a:buFont typeface="Wingdings" panose="05000000000000000000" pitchFamily="2" charset="2"/>
              <a:buChar char="Ø"/>
            </a:pPr>
            <a:r>
              <a:rPr lang="vi-VN" sz="2000" smtClean="0"/>
              <a:t>Nếu </a:t>
            </a:r>
            <a:r>
              <a:rPr lang="vi-VN" sz="2000"/>
              <a:t>chỉ sử dụng một trong hai thuộc tính, chiều còn lại sẽ được tính toán để hiển thị theo tỉ lệ của ảnh gốc.</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r="555"/>
          <a:stretch/>
        </p:blipFill>
        <p:spPr>
          <a:xfrm>
            <a:off x="499917" y="3323972"/>
            <a:ext cx="4369712" cy="1527428"/>
          </a:xfrm>
          <a:prstGeom prst="rect">
            <a:avLst/>
          </a:prstGeom>
        </p:spPr>
      </p:pic>
      <p:grpSp>
        <p:nvGrpSpPr>
          <p:cNvPr id="8" name="Group 7"/>
          <p:cNvGrpSpPr/>
          <p:nvPr/>
        </p:nvGrpSpPr>
        <p:grpSpPr>
          <a:xfrm>
            <a:off x="5089088" y="3579854"/>
            <a:ext cx="3647736" cy="1015663"/>
            <a:chOff x="897313" y="2579672"/>
            <a:chExt cx="3647736" cy="1015663"/>
          </a:xfrm>
        </p:grpSpPr>
        <p:pic>
          <p:nvPicPr>
            <p:cNvPr id="9" name="Google Shape;965;p67"/>
            <p:cNvPicPr preferRelativeResize="0"/>
            <p:nvPr/>
          </p:nvPicPr>
          <p:blipFill rotWithShape="1">
            <a:blip r:embed="rId5">
              <a:alphaModFix/>
            </a:blip>
            <a:srcRect l="7026" r="7077"/>
            <a:stretch/>
          </p:blipFill>
          <p:spPr>
            <a:xfrm>
              <a:off x="897313" y="2745900"/>
              <a:ext cx="241573" cy="281241"/>
            </a:xfrm>
            <a:prstGeom prst="rect">
              <a:avLst/>
            </a:prstGeom>
            <a:noFill/>
            <a:ln>
              <a:noFill/>
            </a:ln>
          </p:spPr>
        </p:pic>
        <p:sp>
          <p:nvSpPr>
            <p:cNvPr id="10" name="TextBox 9"/>
            <p:cNvSpPr txBox="1"/>
            <p:nvPr/>
          </p:nvSpPr>
          <p:spPr>
            <a:xfrm>
              <a:off x="1138886" y="2579672"/>
              <a:ext cx="3406163" cy="1015663"/>
            </a:xfrm>
            <a:prstGeom prst="rect">
              <a:avLst/>
            </a:prstGeom>
            <a:noFill/>
          </p:spPr>
          <p:txBody>
            <a:bodyPr wrap="square" rtlCol="0">
              <a:spAutoFit/>
            </a:bodyPr>
            <a:lstStyle/>
            <a:p>
              <a:pPr algn="just">
                <a:lnSpc>
                  <a:spcPct val="150000"/>
                </a:lnSpc>
              </a:pPr>
              <a:r>
                <a:rPr lang="vi-VN" sz="2000" i="1"/>
                <a:t>Lưu ý</a:t>
              </a:r>
              <a:r>
                <a:rPr lang="vi-VN" sz="2000" i="1"/>
                <a:t>: </a:t>
              </a:r>
              <a:r>
                <a:rPr lang="en-US" sz="2000"/>
                <a:t>N</a:t>
              </a:r>
              <a:r>
                <a:rPr lang="vi-VN" sz="2000" smtClean="0"/>
                <a:t>ên </a:t>
              </a:r>
              <a:r>
                <a:rPr lang="vi-VN" sz="2000"/>
                <a:t>dùng đường dẫn tương </a:t>
              </a:r>
              <a:r>
                <a:rPr lang="vi-VN" sz="2000"/>
                <a:t>đối </a:t>
              </a:r>
              <a:r>
                <a:rPr lang="en-US" sz="2000" smtClean="0"/>
                <a:t>khi chèn ảnh.</a:t>
              </a:r>
              <a:endParaRPr lang="en-US" sz="2000" i="1"/>
            </a:p>
          </p:txBody>
        </p:sp>
      </p:grpSp>
    </p:spTree>
    <p:extLst>
      <p:ext uri="{BB962C8B-B14F-4D97-AF65-F5344CB8AC3E}">
        <p14:creationId xmlns:p14="http://schemas.microsoft.com/office/powerpoint/2010/main" val="5616102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8BF82CB-E299-4C86-B4F8-AB2757D1816A}"/>
              </a:ext>
            </a:extLst>
          </p:cNvPr>
          <p:cNvSpPr txBox="1"/>
          <p:nvPr/>
        </p:nvSpPr>
        <p:spPr>
          <a:xfrm>
            <a:off x="2551336" y="344987"/>
            <a:ext cx="4036333" cy="560070"/>
          </a:xfrm>
          <a:prstGeom prst="plaque">
            <a:avLst/>
          </a:prstGeom>
          <a:solidFill>
            <a:schemeClr val="tx2">
              <a:lumMod val="40000"/>
              <a:lumOff val="60000"/>
            </a:schemeClr>
          </a:solidFill>
          <a:ln w="28575">
            <a:solidFill>
              <a:schemeClr val="bg1"/>
            </a:solidFill>
          </a:ln>
          <a:effectLst>
            <a:outerShdw blurRad="50800" dist="38100" dir="5400000" algn="t" rotWithShape="0">
              <a:prstClr val="black">
                <a:alpha val="40000"/>
              </a:prstClr>
            </a:outerShdw>
          </a:effectLst>
        </p:spPr>
        <p:txBody>
          <a:bodyPr wrap="square">
            <a:spAutoFit/>
          </a:bodyPr>
          <a:lstStyle/>
          <a:p>
            <a:pPr algn="ctr"/>
            <a:r>
              <a:rPr lang="vi-VN" sz="2200" b="1">
                <a:latin typeface="+mn-lt"/>
                <a:ea typeface="Calibri" panose="020F0502020204030204" pitchFamily="34" charset="0"/>
                <a:cs typeface="Times New Roman" panose="02020603050405020304" pitchFamily="18" charset="0"/>
              </a:rPr>
              <a:t>Câu hỏi củng cố SGK tr.63</a:t>
            </a:r>
            <a:endParaRPr lang="vi-VN" sz="2200" b="1" dirty="0">
              <a:latin typeface="+mn-lt"/>
              <a:ea typeface="Calibri" panose="020F0502020204030204" pitchFamily="34" charset="0"/>
              <a:cs typeface="Times New Roman" panose="02020603050405020304" pitchFamily="18" charset="0"/>
            </a:endParaRPr>
          </a:p>
        </p:txBody>
      </p:sp>
      <p:grpSp>
        <p:nvGrpSpPr>
          <p:cNvPr id="16" name="Group 15"/>
          <p:cNvGrpSpPr/>
          <p:nvPr/>
        </p:nvGrpSpPr>
        <p:grpSpPr>
          <a:xfrm>
            <a:off x="868360" y="1267099"/>
            <a:ext cx="7402286" cy="3412785"/>
            <a:chOff x="868360" y="1267099"/>
            <a:chExt cx="7402286" cy="3412785"/>
          </a:xfrm>
        </p:grpSpPr>
        <p:grpSp>
          <p:nvGrpSpPr>
            <p:cNvPr id="5" name="Group 4"/>
            <p:cNvGrpSpPr/>
            <p:nvPr/>
          </p:nvGrpSpPr>
          <p:grpSpPr>
            <a:xfrm>
              <a:off x="868360" y="1267099"/>
              <a:ext cx="7402286" cy="2699658"/>
              <a:chOff x="4687661" y="1426341"/>
              <a:chExt cx="7402286" cy="2699658"/>
            </a:xfrm>
          </p:grpSpPr>
          <p:sp>
            <p:nvSpPr>
              <p:cNvPr id="7" name="Rounded Rectangle 6"/>
              <p:cNvSpPr/>
              <p:nvPr/>
            </p:nvSpPr>
            <p:spPr>
              <a:xfrm>
                <a:off x="4687661" y="1426341"/>
                <a:ext cx="7402286" cy="2699658"/>
              </a:xfrm>
              <a:prstGeom prst="roundRect">
                <a:avLst>
                  <a:gd name="adj" fmla="val 7689"/>
                </a:avLst>
              </a:prstGeom>
              <a:solidFill>
                <a:srgbClr val="FFF5E7"/>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solidFill>
                    <a:srgbClr val="000000"/>
                  </a:solidFill>
                </a:endParaRPr>
              </a:p>
            </p:txBody>
          </p:sp>
          <p:sp>
            <p:nvSpPr>
              <p:cNvPr id="8" name="TextBox 7"/>
              <p:cNvSpPr txBox="1"/>
              <p:nvPr/>
            </p:nvSpPr>
            <p:spPr>
              <a:xfrm>
                <a:off x="4915429" y="1590355"/>
                <a:ext cx="6946750" cy="2123658"/>
              </a:xfrm>
              <a:prstGeom prst="rect">
                <a:avLst/>
              </a:prstGeom>
              <a:noFill/>
            </p:spPr>
            <p:txBody>
              <a:bodyPr wrap="square" rtlCol="0">
                <a:spAutoFit/>
              </a:bodyPr>
              <a:lstStyle/>
              <a:p>
                <a:pPr algn="just">
                  <a:lnSpc>
                    <a:spcPct val="150000"/>
                  </a:lnSpc>
                </a:pPr>
                <a:r>
                  <a:rPr lang="vi-VN" sz="2200" b="1"/>
                  <a:t>Câu 1. </a:t>
                </a:r>
                <a:r>
                  <a:rPr lang="vi-VN" sz="2200"/>
                  <a:t>Khẳng định “Thẻ &lt;img&gt; chỉ dùng khi chèn ảnh dạng .jpg vào trang web” là đúng hay sai?</a:t>
                </a:r>
              </a:p>
              <a:p>
                <a:pPr algn="just">
                  <a:lnSpc>
                    <a:spcPct val="150000"/>
                  </a:lnSpc>
                </a:pPr>
                <a:r>
                  <a:rPr lang="vi-VN" sz="2200" b="1"/>
                  <a:t>Câu 2. </a:t>
                </a:r>
                <a:r>
                  <a:rPr lang="vi-VN" sz="2200"/>
                  <a:t>Hãy nêu một số trường hợp có thể xảy ra lỗi khi hiển thị ảnh.</a:t>
                </a:r>
                <a:endParaRPr lang="vi-VN" sz="2200"/>
              </a:p>
            </p:txBody>
          </p:sp>
        </p:grpSp>
        <p:pic>
          <p:nvPicPr>
            <p:cNvPr id="15" name="Picture 32"/>
            <p:cNvPicPr>
              <a:picLocks noChangeAspect="1"/>
            </p:cNvPicPr>
            <p:nvPr/>
          </p:nvPicPr>
          <p:blipFill>
            <a:blip r:embed="rId2"/>
            <a:srcRect/>
            <a:stretch>
              <a:fillRect/>
            </a:stretch>
          </p:blipFill>
          <p:spPr>
            <a:xfrm>
              <a:off x="6032149" y="3340716"/>
              <a:ext cx="1708668" cy="1339168"/>
            </a:xfrm>
            <a:prstGeom prst="rect">
              <a:avLst/>
            </a:prstGeom>
          </p:spPr>
        </p:pic>
      </p:grpSp>
    </p:spTree>
    <p:extLst>
      <p:ext uri="{BB962C8B-B14F-4D97-AF65-F5344CB8AC3E}">
        <p14:creationId xmlns:p14="http://schemas.microsoft.com/office/powerpoint/2010/main" val="1158270687"/>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par>
                                <p:cTn id="8" presetID="16" presetClass="entr" presetSubtype="37"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out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2570A6A-6A22-D0F2-BB97-5268847912CD}"/>
              </a:ext>
            </a:extLst>
          </p:cNvPr>
          <p:cNvGrpSpPr/>
          <p:nvPr/>
        </p:nvGrpSpPr>
        <p:grpSpPr>
          <a:xfrm>
            <a:off x="1241117" y="905057"/>
            <a:ext cx="7121227" cy="1180108"/>
            <a:chOff x="507199" y="3313509"/>
            <a:chExt cx="7121227" cy="1180108"/>
          </a:xfrm>
        </p:grpSpPr>
        <p:sp>
          <p:nvSpPr>
            <p:cNvPr id="10" name="Rectangle: Diagonal Corners Rounded 24">
              <a:extLst>
                <a:ext uri="{FF2B5EF4-FFF2-40B4-BE49-F238E27FC236}">
                  <a16:creationId xmlns:a16="http://schemas.microsoft.com/office/drawing/2014/main" id="{EDDB50F6-ADAC-2FD1-EB67-E335993F2D33}"/>
                </a:ext>
              </a:extLst>
            </p:cNvPr>
            <p:cNvSpPr/>
            <p:nvPr/>
          </p:nvSpPr>
          <p:spPr>
            <a:xfrm>
              <a:off x="623314" y="3429624"/>
              <a:ext cx="7005112" cy="1063993"/>
            </a:xfrm>
            <a:prstGeom prst="round2DiagRect">
              <a:avLst/>
            </a:prstGeom>
            <a:noFill/>
            <a:ln w="19050">
              <a:solidFill>
                <a:srgbClr val="0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Diagonal Corners Rounded 25">
              <a:extLst>
                <a:ext uri="{FF2B5EF4-FFF2-40B4-BE49-F238E27FC236}">
                  <a16:creationId xmlns:a16="http://schemas.microsoft.com/office/drawing/2014/main" id="{03219B48-203E-20D5-2136-271A6FE80AFE}"/>
                </a:ext>
              </a:extLst>
            </p:cNvPr>
            <p:cNvSpPr/>
            <p:nvPr/>
          </p:nvSpPr>
          <p:spPr>
            <a:xfrm>
              <a:off x="507199" y="3313509"/>
              <a:ext cx="7005112" cy="1063993"/>
            </a:xfrm>
            <a:prstGeom prst="round2Diag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FF29E58-4398-E148-3BDB-C34C4247E0A7}"/>
                </a:ext>
              </a:extLst>
            </p:cNvPr>
            <p:cNvSpPr txBox="1"/>
            <p:nvPr/>
          </p:nvSpPr>
          <p:spPr>
            <a:xfrm>
              <a:off x="663469" y="3337673"/>
              <a:ext cx="6692571" cy="1015663"/>
            </a:xfrm>
            <a:prstGeom prst="rect">
              <a:avLst/>
            </a:prstGeom>
            <a:noFill/>
          </p:spPr>
          <p:txBody>
            <a:bodyPr wrap="square">
              <a:spAutoFit/>
            </a:bodyPr>
            <a:lstStyle/>
            <a:p>
              <a:pPr algn="just">
                <a:lnSpc>
                  <a:spcPct val="150000"/>
                </a:lnSpc>
              </a:pPr>
              <a:r>
                <a:rPr lang="vi-VN" sz="2000" b="1"/>
                <a:t>Câu 1. </a:t>
              </a:r>
              <a:r>
                <a:rPr lang="vi-VN" sz="2000"/>
                <a:t>Khẳng </a:t>
              </a:r>
              <a:r>
                <a:rPr lang="vi-VN" sz="2000"/>
                <a:t>định </a:t>
              </a:r>
              <a:r>
                <a:rPr lang="vi-VN" sz="2000" smtClean="0"/>
                <a:t>sai</a:t>
              </a:r>
              <a:r>
                <a:rPr lang="en-US" sz="2000" smtClean="0"/>
                <a:t>: </a:t>
              </a:r>
              <a:r>
                <a:rPr lang="vi-VN" sz="2000" smtClean="0"/>
                <a:t>.jpg </a:t>
              </a:r>
              <a:r>
                <a:rPr lang="vi-VN" sz="2000"/>
                <a:t>chỉ là một loại phần mở rộng, thẻ img có thể dùng cho nhiều loại tệp tin ảnh khác nhau.</a:t>
              </a:r>
              <a:endParaRPr lang="en-US" sz="2000"/>
            </a:p>
          </p:txBody>
        </p:sp>
      </p:grpSp>
      <p:grpSp>
        <p:nvGrpSpPr>
          <p:cNvPr id="13" name="Group 12">
            <a:extLst>
              <a:ext uri="{FF2B5EF4-FFF2-40B4-BE49-F238E27FC236}">
                <a16:creationId xmlns:a16="http://schemas.microsoft.com/office/drawing/2014/main" id="{B2570A6A-6A22-D0F2-BB97-5268847912CD}"/>
              </a:ext>
            </a:extLst>
          </p:cNvPr>
          <p:cNvGrpSpPr/>
          <p:nvPr/>
        </p:nvGrpSpPr>
        <p:grpSpPr>
          <a:xfrm>
            <a:off x="1241117" y="2265842"/>
            <a:ext cx="7121227" cy="2204283"/>
            <a:chOff x="507199" y="3313509"/>
            <a:chExt cx="7121227" cy="2204283"/>
          </a:xfrm>
        </p:grpSpPr>
        <p:sp>
          <p:nvSpPr>
            <p:cNvPr id="16" name="Rectangle: Diagonal Corners Rounded 24">
              <a:extLst>
                <a:ext uri="{FF2B5EF4-FFF2-40B4-BE49-F238E27FC236}">
                  <a16:creationId xmlns:a16="http://schemas.microsoft.com/office/drawing/2014/main" id="{EDDB50F6-ADAC-2FD1-EB67-E335993F2D33}"/>
                </a:ext>
              </a:extLst>
            </p:cNvPr>
            <p:cNvSpPr/>
            <p:nvPr/>
          </p:nvSpPr>
          <p:spPr>
            <a:xfrm>
              <a:off x="623314" y="3429624"/>
              <a:ext cx="7005112" cy="2088168"/>
            </a:xfrm>
            <a:prstGeom prst="round2DiagRect">
              <a:avLst/>
            </a:prstGeom>
            <a:noFill/>
            <a:ln w="19050">
              <a:solidFill>
                <a:srgbClr val="0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Diagonal Corners Rounded 25">
              <a:extLst>
                <a:ext uri="{FF2B5EF4-FFF2-40B4-BE49-F238E27FC236}">
                  <a16:creationId xmlns:a16="http://schemas.microsoft.com/office/drawing/2014/main" id="{03219B48-203E-20D5-2136-271A6FE80AFE}"/>
                </a:ext>
              </a:extLst>
            </p:cNvPr>
            <p:cNvSpPr/>
            <p:nvPr/>
          </p:nvSpPr>
          <p:spPr>
            <a:xfrm>
              <a:off x="507199" y="3313509"/>
              <a:ext cx="7005112" cy="2088168"/>
            </a:xfrm>
            <a:prstGeom prst="round2Diag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FF29E58-4398-E148-3BDB-C34C4247E0A7}"/>
                </a:ext>
              </a:extLst>
            </p:cNvPr>
            <p:cNvSpPr txBox="1"/>
            <p:nvPr/>
          </p:nvSpPr>
          <p:spPr>
            <a:xfrm>
              <a:off x="721527" y="3388097"/>
              <a:ext cx="6692571" cy="1938992"/>
            </a:xfrm>
            <a:prstGeom prst="rect">
              <a:avLst/>
            </a:prstGeom>
            <a:noFill/>
          </p:spPr>
          <p:txBody>
            <a:bodyPr wrap="square">
              <a:spAutoFit/>
            </a:bodyPr>
            <a:lstStyle/>
            <a:p>
              <a:pPr algn="just">
                <a:lnSpc>
                  <a:spcPct val="150000"/>
                </a:lnSpc>
              </a:pPr>
              <a:r>
                <a:rPr lang="vi-VN" sz="2000" b="1"/>
                <a:t>Câu 2. </a:t>
              </a:r>
              <a:r>
                <a:rPr lang="vi-VN" sz="2000"/>
                <a:t>Một số lỗi có thể xảy ra:</a:t>
              </a:r>
            </a:p>
            <a:p>
              <a:pPr marL="342900" indent="-342900" algn="just">
                <a:lnSpc>
                  <a:spcPct val="150000"/>
                </a:lnSpc>
                <a:buFont typeface="Wingdings" panose="05000000000000000000" pitchFamily="2" charset="2"/>
                <a:buChar char="Ø"/>
              </a:pPr>
              <a:r>
                <a:rPr lang="vi-VN" sz="2000" smtClean="0"/>
                <a:t>Trình </a:t>
              </a:r>
              <a:r>
                <a:rPr lang="vi-VN" sz="2000"/>
                <a:t>duyệt không hỗ trợ loại tệp tin ảnh được dùng.</a:t>
              </a:r>
            </a:p>
            <a:p>
              <a:pPr marL="342900" indent="-342900" algn="just">
                <a:lnSpc>
                  <a:spcPct val="150000"/>
                </a:lnSpc>
                <a:buFont typeface="Wingdings" panose="05000000000000000000" pitchFamily="2" charset="2"/>
                <a:buChar char="Ø"/>
              </a:pPr>
              <a:r>
                <a:rPr lang="vi-VN" sz="2000" smtClean="0"/>
                <a:t>Ảnh </a:t>
              </a:r>
              <a:r>
                <a:rPr lang="vi-VN" sz="2000"/>
                <a:t>bị lỗi (hỏng).</a:t>
              </a:r>
            </a:p>
            <a:p>
              <a:pPr marL="342900" indent="-342900" algn="just">
                <a:lnSpc>
                  <a:spcPct val="150000"/>
                </a:lnSpc>
                <a:buFont typeface="Wingdings" panose="05000000000000000000" pitchFamily="2" charset="2"/>
                <a:buChar char="Ø"/>
              </a:pPr>
              <a:r>
                <a:rPr lang="vi-VN" sz="2000" smtClean="0"/>
                <a:t>Đường </a:t>
              </a:r>
              <a:r>
                <a:rPr lang="vi-VN" sz="2000"/>
                <a:t>dẫn không đúng.</a:t>
              </a:r>
            </a:p>
          </p:txBody>
        </p:sp>
      </p:grpSp>
      <p:sp>
        <p:nvSpPr>
          <p:cNvPr id="19" name="8-Point Star 18"/>
          <p:cNvSpPr/>
          <p:nvPr/>
        </p:nvSpPr>
        <p:spPr>
          <a:xfrm rot="20870533">
            <a:off x="289022" y="279879"/>
            <a:ext cx="1671960" cy="889000"/>
          </a:xfrm>
          <a:prstGeom prst="star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FF"/>
                </a:solidFill>
              </a:rPr>
              <a:t>Trả lời</a:t>
            </a:r>
            <a:endParaRPr lang="en-US" sz="2000" b="1">
              <a:solidFill>
                <a:srgbClr val="FFFFFF"/>
              </a:solidFill>
            </a:endParaRPr>
          </a:p>
        </p:txBody>
      </p:sp>
    </p:spTree>
    <p:extLst>
      <p:ext uri="{BB962C8B-B14F-4D97-AF65-F5344CB8AC3E}">
        <p14:creationId xmlns:p14="http://schemas.microsoft.com/office/powerpoint/2010/main" val="73067349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11" name="Google Shape;811;p51"/>
          <p:cNvSpPr/>
          <p:nvPr/>
        </p:nvSpPr>
        <p:spPr>
          <a:xfrm>
            <a:off x="682172" y="998939"/>
            <a:ext cx="7721898" cy="3616603"/>
          </a:xfrm>
          <a:custGeom>
            <a:avLst/>
            <a:gdLst/>
            <a:ahLst/>
            <a:cxnLst/>
            <a:rect l="l" t="t" r="r" b="b"/>
            <a:pathLst>
              <a:path w="120602" h="52131" extrusionOk="0">
                <a:moveTo>
                  <a:pt x="0" y="1"/>
                </a:moveTo>
                <a:lnTo>
                  <a:pt x="0" y="49747"/>
                </a:lnTo>
                <a:cubicBezTo>
                  <a:pt x="0" y="51064"/>
                  <a:pt x="1066" y="52130"/>
                  <a:pt x="2383" y="52130"/>
                </a:cubicBezTo>
                <a:lnTo>
                  <a:pt x="118219" y="52130"/>
                </a:lnTo>
                <a:cubicBezTo>
                  <a:pt x="119535" y="52130"/>
                  <a:pt x="120602" y="51064"/>
                  <a:pt x="120602" y="49747"/>
                </a:cubicBezTo>
                <a:lnTo>
                  <a:pt x="1206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1"/>
          <p:cNvSpPr/>
          <p:nvPr/>
        </p:nvSpPr>
        <p:spPr>
          <a:xfrm>
            <a:off x="682172" y="740910"/>
            <a:ext cx="7721898" cy="986289"/>
          </a:xfrm>
          <a:custGeom>
            <a:avLst/>
            <a:gdLst/>
            <a:ahLst/>
            <a:cxnLst/>
            <a:rect l="l" t="t" r="r" b="b"/>
            <a:pathLst>
              <a:path w="120602" h="11529" extrusionOk="0">
                <a:moveTo>
                  <a:pt x="2383" y="0"/>
                </a:moveTo>
                <a:cubicBezTo>
                  <a:pt x="1066" y="0"/>
                  <a:pt x="0" y="1066"/>
                  <a:pt x="0" y="2383"/>
                </a:cubicBezTo>
                <a:lnTo>
                  <a:pt x="0" y="11529"/>
                </a:lnTo>
                <a:lnTo>
                  <a:pt x="120602" y="11529"/>
                </a:lnTo>
                <a:lnTo>
                  <a:pt x="120602" y="2383"/>
                </a:lnTo>
                <a:cubicBezTo>
                  <a:pt x="120602" y="1066"/>
                  <a:pt x="119535" y="0"/>
                  <a:pt x="118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TextBox 25"/>
          <p:cNvSpPr txBox="1"/>
          <p:nvPr/>
        </p:nvSpPr>
        <p:spPr>
          <a:xfrm>
            <a:off x="1088508" y="1971839"/>
            <a:ext cx="4506021" cy="1246495"/>
          </a:xfrm>
          <a:prstGeom prst="rect">
            <a:avLst/>
          </a:prstGeom>
          <a:noFill/>
        </p:spPr>
        <p:txBody>
          <a:bodyPr wrap="square" rtlCol="0">
            <a:spAutoFit/>
          </a:bodyPr>
          <a:lstStyle/>
          <a:p>
            <a:pPr algn="just">
              <a:lnSpc>
                <a:spcPct val="150000"/>
              </a:lnSpc>
            </a:pPr>
            <a:r>
              <a:rPr lang="vi-VN" sz="2500"/>
              <a:t>Cách chèn ảnh vào trang web là sử dụng thẻ </a:t>
            </a:r>
            <a:r>
              <a:rPr lang="vi-VN" sz="2500">
                <a:solidFill>
                  <a:srgbClr val="C00000"/>
                </a:solidFill>
                <a:latin typeface="Calibri" panose="020F0502020204030204" pitchFamily="34" charset="0"/>
                <a:cs typeface="Calibri" panose="020F0502020204030204" pitchFamily="34" charset="0"/>
              </a:rPr>
              <a:t>&lt;</a:t>
            </a:r>
            <a:r>
              <a:rPr lang="vi-VN" sz="2500">
                <a:solidFill>
                  <a:srgbClr val="C00000"/>
                </a:solidFill>
                <a:latin typeface="Calibri" panose="020F0502020204030204" pitchFamily="34" charset="0"/>
                <a:cs typeface="Calibri" panose="020F0502020204030204" pitchFamily="34" charset="0"/>
              </a:rPr>
              <a:t>img</a:t>
            </a:r>
            <a:r>
              <a:rPr lang="vi-VN" sz="2500" smtClean="0">
                <a:solidFill>
                  <a:srgbClr val="C00000"/>
                </a:solidFill>
                <a:latin typeface="Calibri" panose="020F0502020204030204" pitchFamily="34" charset="0"/>
                <a:cs typeface="Calibri" panose="020F0502020204030204" pitchFamily="34" charset="0"/>
              </a:rPr>
              <a:t>&gt;</a:t>
            </a:r>
            <a:r>
              <a:rPr lang="vi-VN" sz="2500" smtClean="0">
                <a:latin typeface="+mn-lt"/>
                <a:cs typeface="Calibri" panose="020F0502020204030204" pitchFamily="34" charset="0"/>
              </a:rPr>
              <a:t>.</a:t>
            </a:r>
            <a:r>
              <a:rPr lang="en-US" sz="2500" smtClean="0">
                <a:solidFill>
                  <a:srgbClr val="C00000"/>
                </a:solidFill>
                <a:latin typeface="Calibri" panose="020F0502020204030204" pitchFamily="34" charset="0"/>
                <a:cs typeface="Calibri" panose="020F0502020204030204" pitchFamily="34" charset="0"/>
              </a:rPr>
              <a:t> </a:t>
            </a:r>
            <a:endParaRPr lang="vi-VN" sz="2500">
              <a:solidFill>
                <a:srgbClr val="C00000"/>
              </a:solidFill>
              <a:latin typeface="Calibri" panose="020F0502020204030204" pitchFamily="34" charset="0"/>
              <a:cs typeface="Calibri" panose="020F0502020204030204" pitchFamily="34" charset="0"/>
            </a:endParaRPr>
          </a:p>
        </p:txBody>
      </p:sp>
      <p:sp>
        <p:nvSpPr>
          <p:cNvPr id="28" name="TextBox 27"/>
          <p:cNvSpPr txBox="1"/>
          <p:nvPr/>
        </p:nvSpPr>
        <p:spPr>
          <a:xfrm>
            <a:off x="682171" y="894607"/>
            <a:ext cx="7721897" cy="738664"/>
          </a:xfrm>
          <a:prstGeom prst="rect">
            <a:avLst/>
          </a:prstGeom>
          <a:noFill/>
        </p:spPr>
        <p:txBody>
          <a:bodyPr wrap="square" rtlCol="0">
            <a:spAutoFit/>
          </a:bodyPr>
          <a:lstStyle/>
          <a:p>
            <a:pPr algn="ctr">
              <a:lnSpc>
                <a:spcPct val="150000"/>
              </a:lnSpc>
            </a:pPr>
            <a:r>
              <a:rPr lang="en-US" sz="2800" b="1" smtClean="0">
                <a:solidFill>
                  <a:schemeClr val="bg1"/>
                </a:solidFill>
              </a:rPr>
              <a:t>KẾT LUẬN</a:t>
            </a:r>
            <a:endParaRPr lang="vi-VN" sz="2800" b="1">
              <a:solidFill>
                <a:schemeClr val="bg1"/>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529" y="1907901"/>
            <a:ext cx="2707642" cy="2707642"/>
          </a:xfrm>
          <a:prstGeom prst="rect">
            <a:avLst/>
          </a:prstGeom>
        </p:spPr>
      </p:pic>
    </p:spTree>
    <p:extLst>
      <p:ext uri="{BB962C8B-B14F-4D97-AF65-F5344CB8AC3E}">
        <p14:creationId xmlns:p14="http://schemas.microsoft.com/office/powerpoint/2010/main" val="2427949562"/>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grpSp>
        <p:nvGrpSpPr>
          <p:cNvPr id="555" name="Google Shape;555;p44"/>
          <p:cNvGrpSpPr/>
          <p:nvPr/>
        </p:nvGrpSpPr>
        <p:grpSpPr>
          <a:xfrm>
            <a:off x="1430392" y="1022583"/>
            <a:ext cx="6283216" cy="2925304"/>
            <a:chOff x="1036251" y="238127"/>
            <a:chExt cx="3546833" cy="1651314"/>
          </a:xfrm>
        </p:grpSpPr>
        <p:sp>
          <p:nvSpPr>
            <p:cNvPr id="556" name="Google Shape;556;p44"/>
            <p:cNvSpPr/>
            <p:nvPr/>
          </p:nvSpPr>
          <p:spPr>
            <a:xfrm>
              <a:off x="1036251" y="526329"/>
              <a:ext cx="3546833" cy="1363112"/>
            </a:xfrm>
            <a:custGeom>
              <a:avLst/>
              <a:gdLst/>
              <a:ahLst/>
              <a:cxnLst/>
              <a:rect l="l" t="t" r="r" b="b"/>
              <a:pathLst>
                <a:path w="120602" h="52131" extrusionOk="0">
                  <a:moveTo>
                    <a:pt x="0" y="1"/>
                  </a:moveTo>
                  <a:lnTo>
                    <a:pt x="0" y="49747"/>
                  </a:lnTo>
                  <a:cubicBezTo>
                    <a:pt x="0" y="51064"/>
                    <a:pt x="1066" y="52130"/>
                    <a:pt x="2383" y="52130"/>
                  </a:cubicBezTo>
                  <a:lnTo>
                    <a:pt x="118219" y="52130"/>
                  </a:lnTo>
                  <a:cubicBezTo>
                    <a:pt x="119535" y="52130"/>
                    <a:pt x="120602" y="51064"/>
                    <a:pt x="120602" y="49747"/>
                  </a:cubicBezTo>
                  <a:lnTo>
                    <a:pt x="1206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4"/>
            <p:cNvSpPr/>
            <p:nvPr/>
          </p:nvSpPr>
          <p:spPr>
            <a:xfrm>
              <a:off x="1036251" y="238127"/>
              <a:ext cx="3546833" cy="288225"/>
            </a:xfrm>
            <a:custGeom>
              <a:avLst/>
              <a:gdLst/>
              <a:ahLst/>
              <a:cxnLst/>
              <a:rect l="l" t="t" r="r" b="b"/>
              <a:pathLst>
                <a:path w="120602" h="11529" extrusionOk="0">
                  <a:moveTo>
                    <a:pt x="2383" y="0"/>
                  </a:moveTo>
                  <a:cubicBezTo>
                    <a:pt x="1066" y="0"/>
                    <a:pt x="0" y="1066"/>
                    <a:pt x="0" y="2383"/>
                  </a:cubicBezTo>
                  <a:lnTo>
                    <a:pt x="0" y="11529"/>
                  </a:lnTo>
                  <a:lnTo>
                    <a:pt x="120602" y="11529"/>
                  </a:lnTo>
                  <a:lnTo>
                    <a:pt x="120602" y="2383"/>
                  </a:lnTo>
                  <a:cubicBezTo>
                    <a:pt x="120602" y="1066"/>
                    <a:pt x="119535" y="0"/>
                    <a:pt x="118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4"/>
            <p:cNvSpPr/>
            <p:nvPr/>
          </p:nvSpPr>
          <p:spPr>
            <a:xfrm>
              <a:off x="1547700" y="332250"/>
              <a:ext cx="99575" cy="99975"/>
            </a:xfrm>
            <a:custGeom>
              <a:avLst/>
              <a:gdLst/>
              <a:ahLst/>
              <a:cxnLst/>
              <a:rect l="l" t="t" r="r" b="b"/>
              <a:pathLst>
                <a:path w="3983" h="3999" extrusionOk="0">
                  <a:moveTo>
                    <a:pt x="2000" y="0"/>
                  </a:moveTo>
                  <a:cubicBezTo>
                    <a:pt x="884" y="0"/>
                    <a:pt x="0" y="900"/>
                    <a:pt x="0" y="1999"/>
                  </a:cubicBezTo>
                  <a:cubicBezTo>
                    <a:pt x="0" y="3099"/>
                    <a:pt x="884" y="3999"/>
                    <a:pt x="2000" y="3999"/>
                  </a:cubicBezTo>
                  <a:cubicBezTo>
                    <a:pt x="3099" y="3999"/>
                    <a:pt x="3983" y="3099"/>
                    <a:pt x="3983" y="1999"/>
                  </a:cubicBezTo>
                  <a:cubicBezTo>
                    <a:pt x="3983" y="900"/>
                    <a:pt x="3099" y="0"/>
                    <a:pt x="2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4"/>
            <p:cNvSpPr/>
            <p:nvPr/>
          </p:nvSpPr>
          <p:spPr>
            <a:xfrm>
              <a:off x="1388200" y="332250"/>
              <a:ext cx="99975" cy="99975"/>
            </a:xfrm>
            <a:custGeom>
              <a:avLst/>
              <a:gdLst/>
              <a:ahLst/>
              <a:cxnLst/>
              <a:rect l="l" t="t" r="r" b="b"/>
              <a:pathLst>
                <a:path w="3999" h="3999" extrusionOk="0">
                  <a:moveTo>
                    <a:pt x="1999" y="0"/>
                  </a:moveTo>
                  <a:cubicBezTo>
                    <a:pt x="900" y="0"/>
                    <a:pt x="0" y="900"/>
                    <a:pt x="0" y="1999"/>
                  </a:cubicBezTo>
                  <a:cubicBezTo>
                    <a:pt x="0" y="3099"/>
                    <a:pt x="900" y="3999"/>
                    <a:pt x="1999" y="3999"/>
                  </a:cubicBezTo>
                  <a:cubicBezTo>
                    <a:pt x="3099" y="3999"/>
                    <a:pt x="3999" y="3099"/>
                    <a:pt x="3999" y="1999"/>
                  </a:cubicBezTo>
                  <a:cubicBezTo>
                    <a:pt x="3999" y="900"/>
                    <a:pt x="3099" y="0"/>
                    <a:pt x="19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4"/>
            <p:cNvSpPr/>
            <p:nvPr/>
          </p:nvSpPr>
          <p:spPr>
            <a:xfrm>
              <a:off x="1229100" y="332250"/>
              <a:ext cx="99975" cy="99975"/>
            </a:xfrm>
            <a:custGeom>
              <a:avLst/>
              <a:gdLst/>
              <a:ahLst/>
              <a:cxnLst/>
              <a:rect l="l" t="t" r="r" b="b"/>
              <a:pathLst>
                <a:path w="3999" h="3999" extrusionOk="0">
                  <a:moveTo>
                    <a:pt x="1999" y="0"/>
                  </a:moveTo>
                  <a:cubicBezTo>
                    <a:pt x="900" y="0"/>
                    <a:pt x="0" y="900"/>
                    <a:pt x="0" y="1999"/>
                  </a:cubicBezTo>
                  <a:cubicBezTo>
                    <a:pt x="0" y="3099"/>
                    <a:pt x="900" y="3999"/>
                    <a:pt x="1999" y="3999"/>
                  </a:cubicBezTo>
                  <a:cubicBezTo>
                    <a:pt x="3099" y="3999"/>
                    <a:pt x="3999" y="3099"/>
                    <a:pt x="3999" y="1999"/>
                  </a:cubicBezTo>
                  <a:cubicBezTo>
                    <a:pt x="3999" y="900"/>
                    <a:pt x="3099" y="0"/>
                    <a:pt x="1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p:cNvSpPr txBox="1"/>
          <p:nvPr/>
        </p:nvSpPr>
        <p:spPr>
          <a:xfrm>
            <a:off x="0" y="1862464"/>
            <a:ext cx="9144000" cy="1608325"/>
          </a:xfrm>
          <a:prstGeom prst="rect">
            <a:avLst/>
          </a:prstGeom>
          <a:noFill/>
        </p:spPr>
        <p:txBody>
          <a:bodyPr wrap="square" rtlCol="0">
            <a:spAutoFit/>
          </a:bodyPr>
          <a:lstStyle/>
          <a:p>
            <a:pPr algn="ctr">
              <a:lnSpc>
                <a:spcPct val="150000"/>
              </a:lnSpc>
            </a:pPr>
            <a:r>
              <a:rPr lang="en-US" sz="3500" b="1" smtClean="0">
                <a:solidFill>
                  <a:srgbClr val="CA4F24"/>
                </a:solidFill>
              </a:rPr>
              <a:t>2. CHÈN ÂM THANH VÀ </a:t>
            </a:r>
          </a:p>
          <a:p>
            <a:pPr algn="ctr">
              <a:lnSpc>
                <a:spcPct val="150000"/>
              </a:lnSpc>
            </a:pPr>
            <a:r>
              <a:rPr lang="en-US" sz="3500" b="1" smtClean="0">
                <a:solidFill>
                  <a:srgbClr val="CA4F24"/>
                </a:solidFill>
              </a:rPr>
              <a:t>VIDEO VÀO TRANG WEB</a:t>
            </a:r>
            <a:endParaRPr lang="en-US" sz="3500" b="1">
              <a:solidFill>
                <a:srgbClr val="CA4F24"/>
              </a:solidFill>
            </a:endParaRPr>
          </a:p>
        </p:txBody>
      </p:sp>
    </p:spTree>
    <p:extLst>
      <p:ext uri="{BB962C8B-B14F-4D97-AF65-F5344CB8AC3E}">
        <p14:creationId xmlns:p14="http://schemas.microsoft.com/office/powerpoint/2010/main" val="1669778064"/>
      </p:ext>
    </p:extLst>
  </p:cSld>
  <p:clrMapOvr>
    <a:masterClrMapping/>
  </p:clrMapOvr>
  <p:transition spd="med">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12502" y="325764"/>
            <a:ext cx="4918995" cy="1067717"/>
          </a:xfrm>
          <a:prstGeom prst="roundRect">
            <a:avLst/>
          </a:prstGeom>
          <a:solidFill>
            <a:schemeClr val="tx2">
              <a:lumMod val="20000"/>
              <a:lumOff val="80000"/>
            </a:schemeClr>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lnSpc>
                <a:spcPct val="150000"/>
              </a:lnSpc>
              <a:buClrTx/>
              <a:defRPr/>
            </a:pPr>
            <a:r>
              <a:rPr lang="vi-VN" sz="2200" b="1">
                <a:latin typeface="Arial" panose="020B0604020202020204" pitchFamily="34" charset="0"/>
                <a:cs typeface="Arial" panose="020B0604020202020204" pitchFamily="34" charset="0"/>
              </a:rPr>
              <a:t>Hoạt </a:t>
            </a:r>
            <a:r>
              <a:rPr lang="vi-VN" sz="2200" b="1">
                <a:latin typeface="Arial" panose="020B0604020202020204" pitchFamily="34" charset="0"/>
                <a:cs typeface="Arial" panose="020B0604020202020204" pitchFamily="34" charset="0"/>
              </a:rPr>
              <a:t>động </a:t>
            </a:r>
            <a:r>
              <a:rPr lang="vi-VN" sz="2200" b="1" smtClean="0">
                <a:latin typeface="Arial" panose="020B0604020202020204" pitchFamily="34" charset="0"/>
                <a:cs typeface="Arial" panose="020B0604020202020204" pitchFamily="34" charset="0"/>
              </a:rPr>
              <a:t>2</a:t>
            </a:r>
            <a:r>
              <a:rPr lang="en-US" sz="2200" b="1" smtClean="0">
                <a:latin typeface="Arial" panose="020B0604020202020204" pitchFamily="34" charset="0"/>
                <a:cs typeface="Arial" panose="020B0604020202020204" pitchFamily="34" charset="0"/>
              </a:rPr>
              <a:t>: </a:t>
            </a:r>
            <a:r>
              <a:rPr lang="vi-VN" sz="2200" b="1" smtClean="0">
                <a:latin typeface="Arial" panose="020B0604020202020204" pitchFamily="34" charset="0"/>
                <a:cs typeface="Arial" panose="020B0604020202020204" pitchFamily="34" charset="0"/>
              </a:rPr>
              <a:t>Nhận </a:t>
            </a:r>
            <a:r>
              <a:rPr lang="vi-VN" sz="2200" b="1">
                <a:latin typeface="Arial" panose="020B0604020202020204" pitchFamily="34" charset="0"/>
                <a:cs typeface="Arial" panose="020B0604020202020204" pitchFamily="34" charset="0"/>
              </a:rPr>
              <a:t>biết các thẻ và thuộc tính thẻ liên quan tới video</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grpSp>
        <p:nvGrpSpPr>
          <p:cNvPr id="2" name="Group 1"/>
          <p:cNvGrpSpPr/>
          <p:nvPr/>
        </p:nvGrpSpPr>
        <p:grpSpPr>
          <a:xfrm>
            <a:off x="261255" y="1659561"/>
            <a:ext cx="8621487" cy="1504553"/>
            <a:chOff x="319312" y="1732133"/>
            <a:chExt cx="8621487" cy="1504553"/>
          </a:xfrm>
        </p:grpSpPr>
        <p:grpSp>
          <p:nvGrpSpPr>
            <p:cNvPr id="6" name="Group 5"/>
            <p:cNvGrpSpPr/>
            <p:nvPr/>
          </p:nvGrpSpPr>
          <p:grpSpPr>
            <a:xfrm>
              <a:off x="319312" y="1732133"/>
              <a:ext cx="8621487" cy="1504553"/>
              <a:chOff x="-304560" y="1320800"/>
              <a:chExt cx="8621487" cy="1504553"/>
            </a:xfrm>
          </p:grpSpPr>
          <p:sp>
            <p:nvSpPr>
              <p:cNvPr id="7" name="Rounded Rectangle 6"/>
              <p:cNvSpPr/>
              <p:nvPr/>
            </p:nvSpPr>
            <p:spPr>
              <a:xfrm>
                <a:off x="-304560" y="1320800"/>
                <a:ext cx="8621487" cy="1504553"/>
              </a:xfrm>
              <a:prstGeom prst="roundRect">
                <a:avLst>
                  <a:gd name="adj" fmla="val 12836"/>
                </a:avLst>
              </a:prstGeom>
              <a:solidFill>
                <a:srgbClr val="FFFFDD"/>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solidFill>
                    <a:srgbClr val="000000"/>
                  </a:solidFill>
                </a:endParaRPr>
              </a:p>
            </p:txBody>
          </p:sp>
          <p:sp>
            <p:nvSpPr>
              <p:cNvPr id="8" name="TextBox 7"/>
              <p:cNvSpPr txBox="1"/>
              <p:nvPr/>
            </p:nvSpPr>
            <p:spPr>
              <a:xfrm>
                <a:off x="-140274" y="1444989"/>
                <a:ext cx="8292914" cy="496996"/>
              </a:xfrm>
              <a:prstGeom prst="rect">
                <a:avLst/>
              </a:prstGeom>
              <a:noFill/>
            </p:spPr>
            <p:txBody>
              <a:bodyPr wrap="square" rtlCol="0">
                <a:spAutoFit/>
              </a:bodyPr>
              <a:lstStyle/>
              <a:p>
                <a:pPr algn="ctr">
                  <a:lnSpc>
                    <a:spcPct val="150000"/>
                  </a:lnSpc>
                </a:pPr>
                <a:r>
                  <a:rPr lang="vi-VN" sz="2000"/>
                  <a:t>Quan sát đoạn mã sau và xác định xem đoạn mã này có chức năng gì? </a:t>
                </a:r>
                <a:endParaRPr lang="vi-VN" sz="2000"/>
              </a:p>
            </p:txBody>
          </p:sp>
        </p:grpSp>
        <p:pic>
          <p:nvPicPr>
            <p:cNvPr id="18" name="Picture 17"/>
            <p:cNvPicPr/>
            <p:nvPr/>
          </p:nvPicPr>
          <p:blipFill>
            <a:blip r:embed="rId2"/>
            <a:stretch>
              <a:fillRect/>
            </a:stretch>
          </p:blipFill>
          <p:spPr>
            <a:xfrm>
              <a:off x="773674" y="2531195"/>
              <a:ext cx="7712761" cy="461500"/>
            </a:xfrm>
            <a:prstGeom prst="rect">
              <a:avLst/>
            </a:prstGeom>
          </p:spPr>
        </p:pic>
      </p:grpSp>
      <p:sp>
        <p:nvSpPr>
          <p:cNvPr id="20" name="Rounded Rectangular Callout 19"/>
          <p:cNvSpPr/>
          <p:nvPr/>
        </p:nvSpPr>
        <p:spPr>
          <a:xfrm>
            <a:off x="715617" y="3631149"/>
            <a:ext cx="6062715" cy="1158567"/>
          </a:xfrm>
          <a:prstGeom prst="wedgeRoundRectCallout">
            <a:avLst>
              <a:gd name="adj1" fmla="val -559"/>
              <a:gd name="adj2" fmla="val -120453"/>
              <a:gd name="adj3" fmla="val 16667"/>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rgbClr val="000000"/>
                </a:solidFill>
              </a:rPr>
              <a:t>Chức </a:t>
            </a:r>
            <a:r>
              <a:rPr lang="vi-VN" sz="2000" b="1" smtClean="0">
                <a:solidFill>
                  <a:srgbClr val="000000"/>
                </a:solidFill>
              </a:rPr>
              <a:t>năng: </a:t>
            </a:r>
            <a:r>
              <a:rPr lang="vi-VN" sz="2000">
                <a:solidFill>
                  <a:srgbClr val="000000"/>
                </a:solidFill>
              </a:rPr>
              <a:t>Chèn video tên “war_is_over.mp4” có chiều rộng 300px, chiều cao 250px vào trang web.</a:t>
            </a:r>
            <a:endParaRPr lang="en-US" sz="2000">
              <a:solidFill>
                <a:srgbClr val="000000"/>
              </a:solidFill>
            </a:endParaRPr>
          </a:p>
        </p:txBody>
      </p:sp>
      <p:pic>
        <p:nvPicPr>
          <p:cNvPr id="22" name="Picture 8"/>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624926">
            <a:off x="7300508" y="1018028"/>
            <a:ext cx="1382431" cy="781702"/>
          </a:xfrm>
          <a:prstGeom prst="rect">
            <a:avLst/>
          </a:prstGeom>
        </p:spPr>
      </p:pic>
    </p:spTree>
    <p:extLst>
      <p:ext uri="{BB962C8B-B14F-4D97-AF65-F5344CB8AC3E}">
        <p14:creationId xmlns:p14="http://schemas.microsoft.com/office/powerpoint/2010/main" val="721083613"/>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8" name="TextBox 37"/>
          <p:cNvSpPr txBox="1"/>
          <p:nvPr/>
        </p:nvSpPr>
        <p:spPr>
          <a:xfrm>
            <a:off x="0" y="323789"/>
            <a:ext cx="9144000" cy="630942"/>
          </a:xfrm>
          <a:prstGeom prst="rect">
            <a:avLst/>
          </a:prstGeom>
          <a:noFill/>
        </p:spPr>
        <p:txBody>
          <a:bodyPr wrap="square" rtlCol="0">
            <a:spAutoFit/>
          </a:bodyPr>
          <a:lstStyle/>
          <a:p>
            <a:pPr algn="ctr"/>
            <a:r>
              <a:rPr lang="en-US" sz="3500" b="1" smtClean="0">
                <a:solidFill>
                  <a:srgbClr val="CA4F24"/>
                </a:solidFill>
              </a:rPr>
              <a:t>KHỞI ĐỘNG</a:t>
            </a:r>
            <a:endParaRPr lang="en-US" sz="3500" b="1">
              <a:solidFill>
                <a:srgbClr val="CA4F24"/>
              </a:solidFill>
            </a:endParaRPr>
          </a:p>
        </p:txBody>
      </p:sp>
      <p:grpSp>
        <p:nvGrpSpPr>
          <p:cNvPr id="43" name="Group 42"/>
          <p:cNvGrpSpPr/>
          <p:nvPr/>
        </p:nvGrpSpPr>
        <p:grpSpPr>
          <a:xfrm>
            <a:off x="4180115" y="1169124"/>
            <a:ext cx="4136571" cy="3639726"/>
            <a:chOff x="4281711" y="756019"/>
            <a:chExt cx="4136571" cy="3639726"/>
          </a:xfrm>
        </p:grpSpPr>
        <p:sp>
          <p:nvSpPr>
            <p:cNvPr id="44" name="Rounded Rectangle 43"/>
            <p:cNvSpPr/>
            <p:nvPr/>
          </p:nvSpPr>
          <p:spPr>
            <a:xfrm>
              <a:off x="4281711" y="1053561"/>
              <a:ext cx="4136571" cy="3342184"/>
            </a:xfrm>
            <a:prstGeom prst="roundRect">
              <a:avLst>
                <a:gd name="adj" fmla="val 7440"/>
              </a:avLst>
            </a:prstGeom>
            <a:solidFill>
              <a:srgbClr val="F5F7FD"/>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solidFill>
                  <a:srgbClr val="000000"/>
                </a:solidFill>
              </a:endParaRPr>
            </a:p>
          </p:txBody>
        </p:sp>
        <p:sp>
          <p:nvSpPr>
            <p:cNvPr id="45" name="TextBox 44"/>
            <p:cNvSpPr txBox="1"/>
            <p:nvPr/>
          </p:nvSpPr>
          <p:spPr>
            <a:xfrm>
              <a:off x="4478714" y="1422296"/>
              <a:ext cx="3742564" cy="2862322"/>
            </a:xfrm>
            <a:prstGeom prst="rect">
              <a:avLst/>
            </a:prstGeom>
            <a:noFill/>
          </p:spPr>
          <p:txBody>
            <a:bodyPr wrap="square" rtlCol="0">
              <a:spAutoFit/>
            </a:bodyPr>
            <a:lstStyle/>
            <a:p>
              <a:pPr algn="just">
                <a:lnSpc>
                  <a:spcPct val="150000"/>
                </a:lnSpc>
              </a:pPr>
              <a:r>
                <a:rPr lang="vi-VN" sz="2000"/>
                <a:t>Em hãy quan sát các trang web sau và cho biết mỗi trang web sử dụng những đối tượng đa phương tiện nào? Việc sử dụng các đối tượng đó trong trang web có ý nghĩa gì?</a:t>
              </a:r>
              <a:endParaRPr lang="vi-VN" sz="2000"/>
            </a:p>
          </p:txBody>
        </p:sp>
        <p:pic>
          <p:nvPicPr>
            <p:cNvPr id="46" name="Picture 14" descr="https://cdn-icons-png.flaticon.com/128/5384/538449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703" y="756019"/>
              <a:ext cx="654585" cy="654586"/>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9314" y="1271329"/>
            <a:ext cx="3762299" cy="3762299"/>
          </a:xfrm>
          <a:prstGeom prst="rect">
            <a:avLst/>
          </a:prstGeom>
        </p:spPr>
      </p:pic>
    </p:spTree>
    <p:extLst>
      <p:ext uri="{BB962C8B-B14F-4D97-AF65-F5344CB8AC3E}">
        <p14:creationId xmlns:p14="http://schemas.microsoft.com/office/powerpoint/2010/main" val="38161943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85800" y="226786"/>
            <a:ext cx="7714344" cy="4599214"/>
            <a:chOff x="1313542" y="537029"/>
            <a:chExt cx="7714344" cy="4599214"/>
          </a:xfrm>
        </p:grpSpPr>
        <p:grpSp>
          <p:nvGrpSpPr>
            <p:cNvPr id="5" name="Group 4"/>
            <p:cNvGrpSpPr/>
            <p:nvPr/>
          </p:nvGrpSpPr>
          <p:grpSpPr>
            <a:xfrm>
              <a:off x="1313542" y="854470"/>
              <a:ext cx="7714344" cy="4281773"/>
              <a:chOff x="718456" y="1086698"/>
              <a:chExt cx="7714344" cy="4281773"/>
            </a:xfrm>
          </p:grpSpPr>
          <p:grpSp>
            <p:nvGrpSpPr>
              <p:cNvPr id="7" name="Group 6"/>
              <p:cNvGrpSpPr/>
              <p:nvPr/>
            </p:nvGrpSpPr>
            <p:grpSpPr>
              <a:xfrm>
                <a:off x="718456" y="1407886"/>
                <a:ext cx="7714344" cy="3960585"/>
                <a:chOff x="3896631" y="1237656"/>
                <a:chExt cx="7714344" cy="3960585"/>
              </a:xfrm>
            </p:grpSpPr>
            <p:sp>
              <p:nvSpPr>
                <p:cNvPr id="9" name="Rounded Rectangle 8"/>
                <p:cNvSpPr/>
                <p:nvPr/>
              </p:nvSpPr>
              <p:spPr>
                <a:xfrm>
                  <a:off x="3896631" y="1237656"/>
                  <a:ext cx="7714344" cy="3960585"/>
                </a:xfrm>
                <a:prstGeom prst="roundRect">
                  <a:avLst>
                    <a:gd name="adj" fmla="val 7154"/>
                  </a:avLst>
                </a:prstGeom>
                <a:solidFill>
                  <a:srgbClr val="FFF5E7"/>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solidFill>
                      <a:srgbClr val="000000"/>
                    </a:solidFill>
                  </a:endParaRPr>
                </a:p>
              </p:txBody>
            </p:sp>
            <p:sp>
              <p:nvSpPr>
                <p:cNvPr id="10" name="TextBox 9"/>
                <p:cNvSpPr txBox="1"/>
                <p:nvPr/>
              </p:nvSpPr>
              <p:spPr>
                <a:xfrm>
                  <a:off x="4155166" y="1702167"/>
                  <a:ext cx="7197273" cy="332398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smtClean="0"/>
                    <a:t>HTML </a:t>
                  </a:r>
                  <a:r>
                    <a:rPr lang="vi-VN" sz="2000"/>
                    <a:t>cung cấp thẻ nào để chèn video và âm thanh vào trang web?</a:t>
                  </a:r>
                </a:p>
                <a:p>
                  <a:pPr marL="342900" indent="-342900" algn="just">
                    <a:lnSpc>
                      <a:spcPct val="150000"/>
                    </a:lnSpc>
                    <a:buFont typeface="Wingdings" panose="05000000000000000000" pitchFamily="2" charset="2"/>
                    <a:buChar char="Ø"/>
                  </a:pPr>
                  <a:r>
                    <a:rPr lang="vi-VN" sz="2000" smtClean="0"/>
                    <a:t>Những </a:t>
                  </a:r>
                  <a:r>
                    <a:rPr lang="vi-VN" sz="2000"/>
                    <a:t>định dạng tệp tin đa phương tiện nào được hỗ trợ bởi hầu hết trình duyệt?</a:t>
                  </a:r>
                </a:p>
                <a:p>
                  <a:pPr marL="342900" indent="-342900" algn="just">
                    <a:lnSpc>
                      <a:spcPct val="150000"/>
                    </a:lnSpc>
                    <a:buFont typeface="Wingdings" panose="05000000000000000000" pitchFamily="2" charset="2"/>
                    <a:buChar char="Ø"/>
                  </a:pPr>
                  <a:r>
                    <a:rPr lang="vi-VN" sz="2000" smtClean="0"/>
                    <a:t>Đoạn </a:t>
                  </a:r>
                  <a:r>
                    <a:rPr lang="vi-VN" sz="2000"/>
                    <a:t>mã để chèn tệp video hay âm thanh vào trang web có cú pháp như thế nào?</a:t>
                  </a:r>
                </a:p>
                <a:p>
                  <a:pPr marL="342900" indent="-342900" algn="just">
                    <a:lnSpc>
                      <a:spcPct val="150000"/>
                    </a:lnSpc>
                    <a:buFont typeface="Wingdings" panose="05000000000000000000" pitchFamily="2" charset="2"/>
                    <a:buChar char="Ø"/>
                  </a:pPr>
                  <a:r>
                    <a:rPr lang="vi-VN" sz="2000" smtClean="0"/>
                    <a:t>Thẻ </a:t>
                  </a:r>
                  <a:r>
                    <a:rPr lang="vi-VN" sz="2000">
                      <a:solidFill>
                        <a:srgbClr val="C00000"/>
                      </a:solidFill>
                      <a:latin typeface="Calibri" panose="020F0502020204030204" pitchFamily="34" charset="0"/>
                      <a:cs typeface="Calibri" panose="020F0502020204030204" pitchFamily="34" charset="0"/>
                    </a:rPr>
                    <a:t>&lt;video&gt; </a:t>
                  </a:r>
                  <a:r>
                    <a:rPr lang="vi-VN" sz="2000"/>
                    <a:t>và </a:t>
                  </a:r>
                  <a:r>
                    <a:rPr lang="vi-VN" sz="2000">
                      <a:solidFill>
                        <a:srgbClr val="C00000"/>
                      </a:solidFill>
                      <a:latin typeface="Calibri" panose="020F0502020204030204" pitchFamily="34" charset="0"/>
                      <a:cs typeface="Calibri" panose="020F0502020204030204" pitchFamily="34" charset="0"/>
                    </a:rPr>
                    <a:t>&lt;audio&gt; </a:t>
                  </a:r>
                  <a:r>
                    <a:rPr lang="vi-VN" sz="2000"/>
                    <a:t>có những thuộc tính gì?</a:t>
                  </a:r>
                </a:p>
              </p:txBody>
            </p:sp>
          </p:grpSp>
          <p:sp>
            <p:nvSpPr>
              <p:cNvPr id="8" name="Rounded Rectangle 7"/>
              <p:cNvSpPr/>
              <p:nvPr/>
            </p:nvSpPr>
            <p:spPr>
              <a:xfrm>
                <a:off x="2977073" y="1086698"/>
                <a:ext cx="3197107" cy="642375"/>
              </a:xfrm>
              <a:prstGeom prst="roundRect">
                <a:avLst/>
              </a:prstGeom>
              <a:solidFill>
                <a:srgbClr val="932421"/>
              </a:solidFill>
              <a:ln w="12700">
                <a:solidFill>
                  <a:srgbClr val="00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smtClean="0">
                    <a:solidFill>
                      <a:srgbClr val="FFFFFF"/>
                    </a:solidFill>
                    <a:cs typeface="Arial" panose="020B0604020202020204" pitchFamily="34" charset="0"/>
                  </a:rPr>
                  <a:t>THẢO LUẬN NHÓM</a:t>
                </a:r>
                <a:endParaRPr lang="en-US" sz="2200" b="1" dirty="0">
                  <a:solidFill>
                    <a:srgbClr val="FFFFFF"/>
                  </a:solidFill>
                  <a:latin typeface="Arial" panose="020B0604020202020204" pitchFamily="34" charset="0"/>
                  <a:cs typeface="Arial" panose="020B0604020202020204" pitchFamily="34" charset="0"/>
                </a:endParaRPr>
              </a:p>
            </p:txBody>
          </p:sp>
        </p:grpSp>
        <p:pic>
          <p:nvPicPr>
            <p:cNvPr id="14" name="Picture 32"/>
            <p:cNvPicPr>
              <a:picLocks noChangeAspect="1"/>
            </p:cNvPicPr>
            <p:nvPr/>
          </p:nvPicPr>
          <p:blipFill>
            <a:blip r:embed="rId2"/>
            <a:srcRect/>
            <a:stretch>
              <a:fillRect/>
            </a:stretch>
          </p:blipFill>
          <p:spPr>
            <a:xfrm>
              <a:off x="7315200" y="537029"/>
              <a:ext cx="1407515" cy="1103140"/>
            </a:xfrm>
            <a:prstGeom prst="rect">
              <a:avLst/>
            </a:prstGeom>
          </p:spPr>
        </p:pic>
      </p:grpSp>
    </p:spTree>
    <p:extLst>
      <p:ext uri="{BB962C8B-B14F-4D97-AF65-F5344CB8AC3E}">
        <p14:creationId xmlns:p14="http://schemas.microsoft.com/office/powerpoint/2010/main" val="203186899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EEBFF"/>
        </a:solidFill>
        <a:effectLst/>
      </p:bgPr>
    </p:bg>
    <p:spTree>
      <p:nvGrpSpPr>
        <p:cNvPr id="1" name=""/>
        <p:cNvGrpSpPr/>
        <p:nvPr/>
      </p:nvGrpSpPr>
      <p:grpSpPr>
        <a:xfrm>
          <a:off x="0" y="0"/>
          <a:ext cx="0" cy="0"/>
          <a:chOff x="0" y="0"/>
          <a:chExt cx="0" cy="0"/>
        </a:xfrm>
      </p:grpSpPr>
      <p:sp>
        <p:nvSpPr>
          <p:cNvPr id="5" name="TextBox 4"/>
          <p:cNvSpPr txBox="1"/>
          <p:nvPr/>
        </p:nvSpPr>
        <p:spPr>
          <a:xfrm>
            <a:off x="0" y="66497"/>
            <a:ext cx="9144000" cy="598177"/>
          </a:xfrm>
          <a:prstGeom prst="rect">
            <a:avLst/>
          </a:prstGeom>
          <a:noFill/>
        </p:spPr>
        <p:txBody>
          <a:bodyPr wrap="square" rtlCol="0">
            <a:spAutoFit/>
          </a:bodyPr>
          <a:lstStyle/>
          <a:p>
            <a:pPr algn="ctr">
              <a:lnSpc>
                <a:spcPct val="150000"/>
              </a:lnSpc>
            </a:pPr>
            <a:r>
              <a:rPr lang="en-US" sz="2500" b="1"/>
              <a:t>2. CHÈN ÂM THANH VÀ VIDEO VÀO TRANG WEB</a:t>
            </a:r>
            <a:endParaRPr lang="vi-VN" sz="2500" b="1"/>
          </a:p>
        </p:txBody>
      </p:sp>
      <p:grpSp>
        <p:nvGrpSpPr>
          <p:cNvPr id="6" name="Group 5"/>
          <p:cNvGrpSpPr/>
          <p:nvPr/>
        </p:nvGrpSpPr>
        <p:grpSpPr>
          <a:xfrm>
            <a:off x="632680" y="764382"/>
            <a:ext cx="7878640" cy="1015663"/>
            <a:chOff x="605200" y="2456835"/>
            <a:chExt cx="7878640" cy="1015663"/>
          </a:xfrm>
        </p:grpSpPr>
        <p:sp>
          <p:nvSpPr>
            <p:cNvPr id="7" name="TextBox 6"/>
            <p:cNvSpPr txBox="1"/>
            <p:nvPr/>
          </p:nvSpPr>
          <p:spPr>
            <a:xfrm>
              <a:off x="605201" y="2456835"/>
              <a:ext cx="7878639" cy="1015663"/>
            </a:xfrm>
            <a:prstGeom prst="rect">
              <a:avLst/>
            </a:prstGeom>
            <a:noFill/>
          </p:spPr>
          <p:txBody>
            <a:bodyPr wrap="square" rtlCol="0">
              <a:spAutoFit/>
            </a:bodyPr>
            <a:lstStyle/>
            <a:p>
              <a:pPr lvl="1" algn="just">
                <a:lnSpc>
                  <a:spcPct val="150000"/>
                </a:lnSpc>
              </a:pPr>
              <a:r>
                <a:rPr lang="en-US" sz="2000" b="1" smtClean="0"/>
                <a:t>    </a:t>
              </a:r>
              <a:r>
                <a:rPr lang="vi-VN" sz="2000" smtClean="0"/>
                <a:t>HTML </a:t>
              </a:r>
              <a:r>
                <a:rPr lang="vi-VN" sz="2000"/>
                <a:t>sử dụng thẻ </a:t>
              </a:r>
              <a:r>
                <a:rPr lang="vi-VN" sz="2000">
                  <a:solidFill>
                    <a:srgbClr val="C00000"/>
                  </a:solidFill>
                  <a:latin typeface="Calibri" panose="020F0502020204030204" pitchFamily="34" charset="0"/>
                  <a:cs typeface="Calibri" panose="020F0502020204030204" pitchFamily="34" charset="0"/>
                </a:rPr>
                <a:t>&lt;video&gt; </a:t>
              </a:r>
              <a:r>
                <a:rPr lang="vi-VN" sz="2000"/>
                <a:t>và </a:t>
              </a:r>
              <a:r>
                <a:rPr lang="vi-VN" sz="2000">
                  <a:solidFill>
                    <a:srgbClr val="C00000"/>
                  </a:solidFill>
                  <a:latin typeface="Calibri" panose="020F0502020204030204" pitchFamily="34" charset="0"/>
                  <a:cs typeface="Calibri" panose="020F0502020204030204" pitchFamily="34" charset="0"/>
                </a:rPr>
                <a:t>&lt;audio&gt; </a:t>
              </a:r>
              <a:r>
                <a:rPr lang="vi-VN" sz="2000"/>
                <a:t>để chèn video và âm thanh vào trang web.</a:t>
              </a:r>
              <a:endParaRPr lang="en-US" sz="2000"/>
            </a:p>
          </p:txBody>
        </p:sp>
        <p:pic>
          <p:nvPicPr>
            <p:cNvPr id="8" name="Picture 7"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632680" y="1814913"/>
            <a:ext cx="7878640" cy="1015663"/>
            <a:chOff x="605200" y="2456835"/>
            <a:chExt cx="7878640" cy="1015663"/>
          </a:xfrm>
        </p:grpSpPr>
        <p:sp>
          <p:nvSpPr>
            <p:cNvPr id="10" name="TextBox 9"/>
            <p:cNvSpPr txBox="1"/>
            <p:nvPr/>
          </p:nvSpPr>
          <p:spPr>
            <a:xfrm>
              <a:off x="605201" y="2456835"/>
              <a:ext cx="7878639" cy="1015663"/>
            </a:xfrm>
            <a:prstGeom prst="rect">
              <a:avLst/>
            </a:prstGeom>
            <a:noFill/>
          </p:spPr>
          <p:txBody>
            <a:bodyPr wrap="square" rtlCol="0">
              <a:spAutoFit/>
            </a:bodyPr>
            <a:lstStyle/>
            <a:p>
              <a:pPr lvl="1" algn="just">
                <a:lnSpc>
                  <a:spcPct val="150000"/>
                </a:lnSpc>
              </a:pPr>
              <a:r>
                <a:rPr lang="en-US" sz="2000" b="1" smtClean="0"/>
                <a:t>    </a:t>
              </a:r>
              <a:r>
                <a:rPr lang="en-US" sz="2000" smtClean="0"/>
                <a:t>Hai thẻ này </a:t>
              </a:r>
              <a:r>
                <a:rPr lang="vi-VN" sz="2000" smtClean="0"/>
                <a:t>được </a:t>
              </a:r>
              <a:r>
                <a:rPr lang="vi-VN" sz="2000"/>
                <a:t>hỗ trợ trong hầu hết các trình duyệt, tuy nhiên định dạng </a:t>
              </a:r>
              <a:r>
                <a:rPr lang="vi-VN" sz="2000"/>
                <a:t>của </a:t>
              </a:r>
              <a:r>
                <a:rPr lang="vi-VN" sz="2000" smtClean="0"/>
                <a:t>tệp có </a:t>
              </a:r>
              <a:r>
                <a:rPr lang="vi-VN" sz="2000"/>
                <a:t>thể sử dụng vẫn phụ thuộc vào trình duyệt: </a:t>
              </a:r>
              <a:endParaRPr lang="en-US" sz="2000"/>
            </a:p>
          </p:txBody>
        </p:sp>
        <p:pic>
          <p:nvPicPr>
            <p:cNvPr id="11" name="Picture 10"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632680" y="2861916"/>
            <a:ext cx="7878640" cy="101566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000" smtClean="0"/>
              <a:t>Đ</a:t>
            </a:r>
            <a:r>
              <a:rPr lang="vi-VN" sz="2000" smtClean="0"/>
              <a:t>ịnh </a:t>
            </a:r>
            <a:r>
              <a:rPr lang="vi-VN" sz="2000"/>
              <a:t>dạng tệp video </a:t>
            </a:r>
            <a:r>
              <a:rPr lang="vi-VN" sz="2000"/>
              <a:t>phổ </a:t>
            </a:r>
            <a:r>
              <a:rPr lang="vi-VN" sz="2000" smtClean="0"/>
              <a:t>biến</a:t>
            </a:r>
            <a:r>
              <a:rPr lang="en-US" sz="2000" smtClean="0"/>
              <a:t>:</a:t>
            </a:r>
            <a:r>
              <a:rPr lang="vi-VN" sz="2000" smtClean="0"/>
              <a:t> mp4 </a:t>
            </a:r>
            <a:r>
              <a:rPr lang="vi-VN" sz="2000"/>
              <a:t>và </a:t>
            </a:r>
            <a:r>
              <a:rPr lang="vi-VN" sz="2000"/>
              <a:t>webm</a:t>
            </a:r>
            <a:r>
              <a:rPr lang="vi-VN" sz="2000" smtClean="0"/>
              <a:t>.</a:t>
            </a:r>
            <a:endParaRPr lang="vi-VN" sz="2000"/>
          </a:p>
          <a:p>
            <a:pPr marL="342900" indent="-342900" algn="just">
              <a:lnSpc>
                <a:spcPct val="150000"/>
              </a:lnSpc>
              <a:buFont typeface="Wingdings" panose="05000000000000000000" pitchFamily="2" charset="2"/>
              <a:buChar char="Ø"/>
            </a:pPr>
            <a:r>
              <a:rPr lang="en-US" sz="2000" smtClean="0"/>
              <a:t>Đ</a:t>
            </a:r>
            <a:r>
              <a:rPr lang="vi-VN" sz="2000" smtClean="0"/>
              <a:t>ịnh </a:t>
            </a:r>
            <a:r>
              <a:rPr lang="vi-VN" sz="2000"/>
              <a:t>dạng tệp âm thanh </a:t>
            </a:r>
            <a:r>
              <a:rPr lang="vi-VN" sz="2000"/>
              <a:t>phổ </a:t>
            </a:r>
            <a:r>
              <a:rPr lang="vi-VN" sz="2000" smtClean="0"/>
              <a:t>biến</a:t>
            </a:r>
            <a:r>
              <a:rPr lang="en-US" sz="2000" smtClean="0"/>
              <a:t>: </a:t>
            </a:r>
            <a:r>
              <a:rPr lang="vi-VN" sz="2000" smtClean="0"/>
              <a:t>mp3</a:t>
            </a:r>
            <a:r>
              <a:rPr lang="vi-VN" sz="2000"/>
              <a:t>, wav và ogg.</a:t>
            </a:r>
          </a:p>
        </p:txBody>
      </p:sp>
      <p:pic>
        <p:nvPicPr>
          <p:cNvPr id="17" name="Picture 16"/>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735202" y="4139398"/>
            <a:ext cx="7673596" cy="466625"/>
          </a:xfrm>
          <a:prstGeom prst="rect">
            <a:avLst/>
          </a:prstGeom>
        </p:spPr>
      </p:pic>
    </p:spTree>
    <p:extLst>
      <p:ext uri="{BB962C8B-B14F-4D97-AF65-F5344CB8AC3E}">
        <p14:creationId xmlns:p14="http://schemas.microsoft.com/office/powerpoint/2010/main" val="1712923631"/>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500"/>
                            </p:stCondLst>
                            <p:childTnLst>
                              <p:par>
                                <p:cTn id="15" presetID="16" presetClass="entr" presetSubtype="37"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out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EEBFF"/>
        </a:solidFill>
        <a:effectLst/>
      </p:bgPr>
    </p:bg>
    <p:spTree>
      <p:nvGrpSpPr>
        <p:cNvPr id="1" name=""/>
        <p:cNvGrpSpPr/>
        <p:nvPr/>
      </p:nvGrpSpPr>
      <p:grpSpPr>
        <a:xfrm>
          <a:off x="0" y="0"/>
          <a:ext cx="0" cy="0"/>
          <a:chOff x="0" y="0"/>
          <a:chExt cx="0" cy="0"/>
        </a:xfrm>
      </p:grpSpPr>
      <p:grpSp>
        <p:nvGrpSpPr>
          <p:cNvPr id="12" name="Group 11"/>
          <p:cNvGrpSpPr/>
          <p:nvPr/>
        </p:nvGrpSpPr>
        <p:grpSpPr>
          <a:xfrm>
            <a:off x="170543" y="255819"/>
            <a:ext cx="7878640" cy="496996"/>
            <a:chOff x="605200" y="2456835"/>
            <a:chExt cx="7878640" cy="496996"/>
          </a:xfrm>
        </p:grpSpPr>
        <p:sp>
          <p:nvSpPr>
            <p:cNvPr id="13" name="TextBox 12"/>
            <p:cNvSpPr txBox="1"/>
            <p:nvPr/>
          </p:nvSpPr>
          <p:spPr>
            <a:xfrm>
              <a:off x="605201" y="2456835"/>
              <a:ext cx="7878639" cy="496996"/>
            </a:xfrm>
            <a:prstGeom prst="rect">
              <a:avLst/>
            </a:prstGeom>
            <a:noFill/>
          </p:spPr>
          <p:txBody>
            <a:bodyPr wrap="square" rtlCol="0">
              <a:spAutoFit/>
            </a:bodyPr>
            <a:lstStyle/>
            <a:p>
              <a:pPr lvl="1" algn="just">
                <a:lnSpc>
                  <a:spcPct val="150000"/>
                </a:lnSpc>
              </a:pPr>
              <a:r>
                <a:rPr lang="en-US" sz="2000" b="1" smtClean="0">
                  <a:solidFill>
                    <a:srgbClr val="7030A0"/>
                  </a:solidFill>
                </a:rPr>
                <a:t>    </a:t>
              </a:r>
              <a:r>
                <a:rPr lang="vi-VN" sz="2000" b="1" smtClean="0">
                  <a:solidFill>
                    <a:srgbClr val="7030A0"/>
                  </a:solidFill>
                </a:rPr>
                <a:t>Thuộc </a:t>
              </a:r>
              <a:r>
                <a:rPr lang="vi-VN" sz="2000" b="1">
                  <a:solidFill>
                    <a:srgbClr val="7030A0"/>
                  </a:solidFill>
                </a:rPr>
                <a:t>tính thẻ: </a:t>
              </a:r>
              <a:endParaRPr lang="en-US" sz="2000" b="1">
                <a:solidFill>
                  <a:srgbClr val="7030A0"/>
                </a:solidFill>
              </a:endParaRPr>
            </a:p>
          </p:txBody>
        </p:sp>
        <p:pic>
          <p:nvPicPr>
            <p:cNvPr id="14" name="Picture 13"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170543" y="926567"/>
            <a:ext cx="8712200" cy="378565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b="1" i="1" smtClean="0"/>
              <a:t>Thẻ </a:t>
            </a:r>
            <a:r>
              <a:rPr lang="vi-VN" sz="2000" b="1" i="1">
                <a:solidFill>
                  <a:srgbClr val="C00000"/>
                </a:solidFill>
                <a:latin typeface="Calibri" panose="020F0502020204030204" pitchFamily="34" charset="0"/>
                <a:cs typeface="Calibri" panose="020F0502020204030204" pitchFamily="34" charset="0"/>
              </a:rPr>
              <a:t>&lt;</a:t>
            </a:r>
            <a:r>
              <a:rPr lang="vi-VN" sz="2000" b="1" i="1">
                <a:solidFill>
                  <a:srgbClr val="C00000"/>
                </a:solidFill>
                <a:latin typeface="Calibri" panose="020F0502020204030204" pitchFamily="34" charset="0"/>
                <a:cs typeface="Calibri" panose="020F0502020204030204" pitchFamily="34" charset="0"/>
              </a:rPr>
              <a:t>video</a:t>
            </a:r>
            <a:r>
              <a:rPr lang="vi-VN" sz="2000" b="1" i="1" smtClean="0">
                <a:solidFill>
                  <a:srgbClr val="C00000"/>
                </a:solidFill>
                <a:latin typeface="Calibri" panose="020F0502020204030204" pitchFamily="34" charset="0"/>
                <a:cs typeface="Calibri" panose="020F0502020204030204" pitchFamily="34" charset="0"/>
              </a:rPr>
              <a:t>&gt;</a:t>
            </a:r>
            <a:r>
              <a:rPr lang="vi-VN" sz="2000" b="1" i="1" smtClean="0">
                <a:latin typeface="+mn-lt"/>
                <a:cs typeface="Calibri" panose="020F0502020204030204" pitchFamily="34" charset="0"/>
              </a:rPr>
              <a:t>: </a:t>
            </a:r>
            <a:endParaRPr lang="vi-VN" sz="2000" b="1" i="1">
              <a:latin typeface="+mn-lt"/>
              <a:cs typeface="Calibri" panose="020F0502020204030204" pitchFamily="34" charset="0"/>
            </a:endParaRPr>
          </a:p>
          <a:p>
            <a:pPr algn="just">
              <a:lnSpc>
                <a:spcPct val="150000"/>
              </a:lnSpc>
            </a:pPr>
            <a:r>
              <a:rPr lang="vi-VN" sz="2000" smtClean="0">
                <a:solidFill>
                  <a:srgbClr val="C00000"/>
                </a:solidFill>
                <a:latin typeface="Calibri" panose="020F0502020204030204" pitchFamily="34" charset="0"/>
                <a:cs typeface="Calibri" panose="020F0502020204030204" pitchFamily="34" charset="0"/>
              </a:rPr>
              <a:t>•</a:t>
            </a:r>
            <a:r>
              <a:rPr lang="en-US" sz="2000" smtClean="0">
                <a:solidFill>
                  <a:srgbClr val="C00000"/>
                </a:solidFill>
                <a:latin typeface="Calibri" panose="020F0502020204030204" pitchFamily="34" charset="0"/>
                <a:cs typeface="Calibri" panose="020F0502020204030204" pitchFamily="34" charset="0"/>
              </a:rPr>
              <a:t>  </a:t>
            </a:r>
            <a:r>
              <a:rPr lang="vi-VN" sz="2000" smtClean="0">
                <a:solidFill>
                  <a:srgbClr val="C00000"/>
                </a:solidFill>
                <a:latin typeface="Calibri" panose="020F0502020204030204" pitchFamily="34" charset="0"/>
                <a:cs typeface="Calibri" panose="020F0502020204030204" pitchFamily="34" charset="0"/>
              </a:rPr>
              <a:t>src.</a:t>
            </a:r>
            <a:r>
              <a:rPr lang="en-US" sz="2000" smtClean="0"/>
              <a:t>			</a:t>
            </a:r>
            <a:r>
              <a:rPr lang="vi-VN" sz="2000"/>
              <a:t> </a:t>
            </a:r>
            <a:r>
              <a:rPr lang="vi-VN" sz="2000">
                <a:solidFill>
                  <a:srgbClr val="C00000"/>
                </a:solidFill>
                <a:latin typeface="Calibri" panose="020F0502020204030204" pitchFamily="34" charset="0"/>
                <a:cs typeface="Calibri" panose="020F0502020204030204" pitchFamily="34" charset="0"/>
              </a:rPr>
              <a:t>•</a:t>
            </a:r>
            <a:r>
              <a:rPr lang="en-US" sz="2000">
                <a:solidFill>
                  <a:srgbClr val="C00000"/>
                </a:solidFill>
                <a:latin typeface="Calibri" panose="020F0502020204030204" pitchFamily="34" charset="0"/>
                <a:cs typeface="Calibri" panose="020F0502020204030204" pitchFamily="34" charset="0"/>
              </a:rPr>
              <a:t> </a:t>
            </a:r>
            <a:r>
              <a:rPr lang="en-US" sz="2000" smtClean="0">
                <a:solidFill>
                  <a:srgbClr val="C00000"/>
                </a:solidFill>
                <a:latin typeface="Calibri" panose="020F0502020204030204" pitchFamily="34" charset="0"/>
                <a:cs typeface="Calibri" panose="020F0502020204030204" pitchFamily="34" charset="0"/>
              </a:rPr>
              <a:t> </a:t>
            </a:r>
            <a:r>
              <a:rPr lang="vi-VN" sz="2000" smtClean="0">
                <a:solidFill>
                  <a:srgbClr val="C00000"/>
                </a:solidFill>
                <a:latin typeface="Calibri" panose="020F0502020204030204" pitchFamily="34" charset="0"/>
                <a:cs typeface="Calibri" panose="020F0502020204030204" pitchFamily="34" charset="0"/>
              </a:rPr>
              <a:t>width.</a:t>
            </a:r>
            <a:r>
              <a:rPr lang="en-US" sz="2000" smtClean="0"/>
              <a:t>		</a:t>
            </a:r>
            <a:r>
              <a:rPr lang="en-US" sz="2000" smtClean="0">
                <a:solidFill>
                  <a:srgbClr val="C00000"/>
                </a:solidFill>
                <a:latin typeface="Calibri" panose="020F0502020204030204" pitchFamily="34" charset="0"/>
                <a:cs typeface="Calibri" panose="020F0502020204030204" pitchFamily="34" charset="0"/>
              </a:rPr>
              <a:t>	</a:t>
            </a:r>
            <a:r>
              <a:rPr lang="vi-VN" sz="2000">
                <a:solidFill>
                  <a:srgbClr val="C00000"/>
                </a:solidFill>
                <a:latin typeface="Calibri" panose="020F0502020204030204" pitchFamily="34" charset="0"/>
                <a:cs typeface="Calibri" panose="020F0502020204030204" pitchFamily="34" charset="0"/>
              </a:rPr>
              <a:t> </a:t>
            </a:r>
            <a:r>
              <a:rPr lang="vi-VN" sz="2000">
                <a:solidFill>
                  <a:srgbClr val="C00000"/>
                </a:solidFill>
                <a:latin typeface="Calibri" panose="020F0502020204030204" pitchFamily="34" charset="0"/>
                <a:cs typeface="Calibri" panose="020F0502020204030204" pitchFamily="34" charset="0"/>
              </a:rPr>
              <a:t>•</a:t>
            </a:r>
            <a:r>
              <a:rPr lang="en-US" sz="2000">
                <a:solidFill>
                  <a:srgbClr val="C00000"/>
                </a:solidFill>
                <a:latin typeface="Calibri" panose="020F0502020204030204" pitchFamily="34" charset="0"/>
                <a:cs typeface="Calibri" panose="020F0502020204030204" pitchFamily="34" charset="0"/>
              </a:rPr>
              <a:t> </a:t>
            </a:r>
            <a:r>
              <a:rPr lang="en-US" sz="2000" smtClean="0">
                <a:solidFill>
                  <a:srgbClr val="C00000"/>
                </a:solidFill>
                <a:latin typeface="Calibri" panose="020F0502020204030204" pitchFamily="34" charset="0"/>
                <a:cs typeface="Calibri" panose="020F0502020204030204" pitchFamily="34" charset="0"/>
              </a:rPr>
              <a:t> </a:t>
            </a:r>
            <a:r>
              <a:rPr lang="vi-VN" sz="2000" smtClean="0">
                <a:solidFill>
                  <a:srgbClr val="C00000"/>
                </a:solidFill>
                <a:latin typeface="Calibri" panose="020F0502020204030204" pitchFamily="34" charset="0"/>
                <a:cs typeface="Calibri" panose="020F0502020204030204" pitchFamily="34" charset="0"/>
              </a:rPr>
              <a:t>height</a:t>
            </a:r>
            <a:r>
              <a:rPr lang="vi-VN" sz="2000">
                <a:solidFill>
                  <a:srgbClr val="C00000"/>
                </a:solidFill>
                <a:latin typeface="Calibri" panose="020F0502020204030204" pitchFamily="34" charset="0"/>
                <a:cs typeface="Calibri" panose="020F0502020204030204" pitchFamily="34" charset="0"/>
              </a:rPr>
              <a:t>. </a:t>
            </a:r>
          </a:p>
          <a:p>
            <a:pPr algn="just">
              <a:lnSpc>
                <a:spcPct val="150000"/>
              </a:lnSpc>
            </a:pPr>
            <a:r>
              <a:rPr lang="vi-VN" sz="2000">
                <a:solidFill>
                  <a:srgbClr val="C00000"/>
                </a:solidFill>
                <a:latin typeface="Calibri" panose="020F0502020204030204" pitchFamily="34" charset="0"/>
                <a:cs typeface="Calibri" panose="020F0502020204030204" pitchFamily="34" charset="0"/>
              </a:rPr>
              <a:t>•</a:t>
            </a:r>
            <a:r>
              <a:rPr lang="en-US" sz="2000">
                <a:solidFill>
                  <a:srgbClr val="C00000"/>
                </a:solidFill>
                <a:latin typeface="Calibri" panose="020F0502020204030204" pitchFamily="34" charset="0"/>
                <a:cs typeface="Calibri" panose="020F0502020204030204" pitchFamily="34" charset="0"/>
              </a:rPr>
              <a:t> </a:t>
            </a:r>
            <a:r>
              <a:rPr lang="en-US" sz="2000" smtClean="0">
                <a:solidFill>
                  <a:srgbClr val="C00000"/>
                </a:solidFill>
                <a:latin typeface="Calibri" panose="020F0502020204030204" pitchFamily="34" charset="0"/>
                <a:cs typeface="Calibri" panose="020F0502020204030204" pitchFamily="34" charset="0"/>
              </a:rPr>
              <a:t> </a:t>
            </a:r>
            <a:r>
              <a:rPr lang="vi-VN" sz="2000" smtClean="0">
                <a:solidFill>
                  <a:srgbClr val="C00000"/>
                </a:solidFill>
                <a:latin typeface="Calibri" panose="020F0502020204030204" pitchFamily="34" charset="0"/>
                <a:cs typeface="Calibri" panose="020F0502020204030204" pitchFamily="34" charset="0"/>
              </a:rPr>
              <a:t>controls</a:t>
            </a:r>
            <a:r>
              <a:rPr lang="vi-VN" sz="2000">
                <a:solidFill>
                  <a:srgbClr val="C00000"/>
                </a:solidFill>
                <a:latin typeface="Calibri" panose="020F0502020204030204" pitchFamily="34" charset="0"/>
                <a:cs typeface="Calibri" panose="020F0502020204030204" pitchFamily="34" charset="0"/>
              </a:rPr>
              <a:t>: </a:t>
            </a:r>
            <a:r>
              <a:rPr lang="vi-VN" sz="2000" smtClean="0"/>
              <a:t>thuộc tính boolean, không cần có giá trị, để trình </a:t>
            </a:r>
            <a:r>
              <a:rPr lang="vi-VN" sz="2000"/>
              <a:t>duyệt hiển thị các thành phần </a:t>
            </a:r>
            <a:r>
              <a:rPr lang="vi-VN" sz="2000"/>
              <a:t>điều </a:t>
            </a:r>
            <a:r>
              <a:rPr lang="vi-VN" sz="2000" smtClean="0"/>
              <a:t>khiển</a:t>
            </a:r>
            <a:r>
              <a:rPr lang="en-US" sz="2000" smtClean="0"/>
              <a:t>.</a:t>
            </a:r>
          </a:p>
          <a:p>
            <a:pPr algn="just">
              <a:lnSpc>
                <a:spcPct val="150000"/>
              </a:lnSpc>
            </a:pPr>
            <a:r>
              <a:rPr lang="vi-VN" sz="2000">
                <a:solidFill>
                  <a:srgbClr val="C00000"/>
                </a:solidFill>
                <a:latin typeface="Calibri" panose="020F0502020204030204" pitchFamily="34" charset="0"/>
                <a:cs typeface="Calibri" panose="020F0502020204030204" pitchFamily="34" charset="0"/>
              </a:rPr>
              <a:t>•</a:t>
            </a:r>
            <a:r>
              <a:rPr lang="en-US" sz="2000">
                <a:solidFill>
                  <a:srgbClr val="C00000"/>
                </a:solidFill>
                <a:latin typeface="Calibri" panose="020F0502020204030204" pitchFamily="34" charset="0"/>
                <a:cs typeface="Calibri" panose="020F0502020204030204" pitchFamily="34" charset="0"/>
              </a:rPr>
              <a:t> </a:t>
            </a:r>
            <a:r>
              <a:rPr lang="en-US" sz="2000" smtClean="0">
                <a:solidFill>
                  <a:srgbClr val="C00000"/>
                </a:solidFill>
                <a:latin typeface="Calibri" panose="020F0502020204030204" pitchFamily="34" charset="0"/>
                <a:cs typeface="Calibri" panose="020F0502020204030204" pitchFamily="34" charset="0"/>
              </a:rPr>
              <a:t> </a:t>
            </a:r>
            <a:r>
              <a:rPr lang="vi-VN" sz="2000" smtClean="0">
                <a:solidFill>
                  <a:srgbClr val="C00000"/>
                </a:solidFill>
                <a:latin typeface="Calibri" panose="020F0502020204030204" pitchFamily="34" charset="0"/>
                <a:cs typeface="Calibri" panose="020F0502020204030204" pitchFamily="34" charset="0"/>
              </a:rPr>
              <a:t>autoplay</a:t>
            </a:r>
            <a:r>
              <a:rPr lang="vi-VN" sz="2000">
                <a:solidFill>
                  <a:srgbClr val="C00000"/>
                </a:solidFill>
                <a:latin typeface="Calibri" panose="020F0502020204030204" pitchFamily="34" charset="0"/>
                <a:cs typeface="Calibri" panose="020F0502020204030204" pitchFamily="34" charset="0"/>
              </a:rPr>
              <a:t>: </a:t>
            </a:r>
            <a:r>
              <a:rPr lang="vi-VN" sz="2000" smtClean="0"/>
              <a:t>thuộc tính boolean, không cần có giá trị, cho </a:t>
            </a:r>
            <a:r>
              <a:rPr lang="vi-VN" sz="2000"/>
              <a:t>phép </a:t>
            </a:r>
            <a:r>
              <a:rPr lang="vi-VN" sz="2000" smtClean="0"/>
              <a:t>chạy </a:t>
            </a:r>
            <a:r>
              <a:rPr lang="vi-VN" sz="2000"/>
              <a:t>video ngay khi hiển thị</a:t>
            </a:r>
            <a:r>
              <a:rPr lang="vi-VN" sz="2000"/>
              <a:t>. </a:t>
            </a:r>
            <a:r>
              <a:rPr lang="en-US" sz="2000"/>
              <a:t>M</a:t>
            </a:r>
            <a:r>
              <a:rPr lang="vi-VN" sz="2000" smtClean="0"/>
              <a:t>ột </a:t>
            </a:r>
            <a:r>
              <a:rPr lang="vi-VN" sz="2000"/>
              <a:t>số trình </a:t>
            </a:r>
            <a:r>
              <a:rPr lang="vi-VN" sz="2000"/>
              <a:t>duyệt </a:t>
            </a:r>
            <a:r>
              <a:rPr lang="vi-VN" sz="2000" smtClean="0"/>
              <a:t>không </a:t>
            </a:r>
            <a:r>
              <a:rPr lang="vi-VN" sz="2000"/>
              <a:t>cho video chạy ngay khi hiển thị </a:t>
            </a:r>
            <a:r>
              <a:rPr lang="vi-VN" sz="2000"/>
              <a:t>hoặc </a:t>
            </a:r>
            <a:r>
              <a:rPr lang="vi-VN" sz="2000" smtClean="0"/>
              <a:t>chạy </a:t>
            </a:r>
            <a:r>
              <a:rPr lang="vi-VN" sz="2000"/>
              <a:t>ngay khi hiển thị nếu có thuộc tính muted – không phát tiếng.</a:t>
            </a:r>
          </a:p>
          <a:p>
            <a:pPr algn="just">
              <a:lnSpc>
                <a:spcPct val="150000"/>
              </a:lnSpc>
            </a:pPr>
            <a:r>
              <a:rPr lang="vi-VN" sz="2000">
                <a:solidFill>
                  <a:srgbClr val="C00000"/>
                </a:solidFill>
                <a:latin typeface="Calibri" panose="020F0502020204030204" pitchFamily="34" charset="0"/>
                <a:cs typeface="Calibri" panose="020F0502020204030204" pitchFamily="34" charset="0"/>
              </a:rPr>
              <a:t>•</a:t>
            </a:r>
            <a:r>
              <a:rPr lang="en-US" sz="2000">
                <a:solidFill>
                  <a:srgbClr val="C00000"/>
                </a:solidFill>
                <a:latin typeface="Calibri" panose="020F0502020204030204" pitchFamily="34" charset="0"/>
                <a:cs typeface="Calibri" panose="020F0502020204030204" pitchFamily="34" charset="0"/>
              </a:rPr>
              <a:t> </a:t>
            </a:r>
            <a:r>
              <a:rPr lang="en-US" sz="2000" smtClean="0">
                <a:solidFill>
                  <a:srgbClr val="C00000"/>
                </a:solidFill>
                <a:latin typeface="Calibri" panose="020F0502020204030204" pitchFamily="34" charset="0"/>
                <a:cs typeface="Calibri" panose="020F0502020204030204" pitchFamily="34" charset="0"/>
              </a:rPr>
              <a:t> </a:t>
            </a:r>
            <a:r>
              <a:rPr lang="vi-VN" sz="2000" smtClean="0">
                <a:solidFill>
                  <a:srgbClr val="C00000"/>
                </a:solidFill>
                <a:latin typeface="Calibri" panose="020F0502020204030204" pitchFamily="34" charset="0"/>
                <a:cs typeface="Calibri" panose="020F0502020204030204" pitchFamily="34" charset="0"/>
              </a:rPr>
              <a:t>poster</a:t>
            </a:r>
            <a:r>
              <a:rPr lang="vi-VN" sz="2000">
                <a:solidFill>
                  <a:srgbClr val="C00000"/>
                </a:solidFill>
                <a:latin typeface="Calibri" panose="020F0502020204030204" pitchFamily="34" charset="0"/>
                <a:cs typeface="Calibri" panose="020F0502020204030204" pitchFamily="34" charset="0"/>
              </a:rPr>
              <a:t>: </a:t>
            </a:r>
            <a:r>
              <a:rPr lang="vi-VN" sz="2000"/>
              <a:t>cung cấp đường dẫn đến tệp ảnh</a:t>
            </a:r>
            <a:r>
              <a:rPr lang="vi-VN" sz="2000"/>
              <a:t>, </a:t>
            </a:r>
            <a:r>
              <a:rPr lang="vi-VN" sz="2000" smtClean="0"/>
              <a:t>để </a:t>
            </a:r>
            <a:r>
              <a:rPr lang="vi-VN" sz="2000"/>
              <a:t>hiển thị khi chưa chạy video.</a:t>
            </a:r>
          </a:p>
        </p:txBody>
      </p:sp>
    </p:spTree>
    <p:extLst>
      <p:ext uri="{BB962C8B-B14F-4D97-AF65-F5344CB8AC3E}">
        <p14:creationId xmlns:p14="http://schemas.microsoft.com/office/powerpoint/2010/main" val="11369660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EEBFF"/>
        </a:solidFill>
        <a:effectLst/>
      </p:bgPr>
    </p:bg>
    <p:spTree>
      <p:nvGrpSpPr>
        <p:cNvPr id="1" name=""/>
        <p:cNvGrpSpPr/>
        <p:nvPr/>
      </p:nvGrpSpPr>
      <p:grpSpPr>
        <a:xfrm>
          <a:off x="0" y="0"/>
          <a:ext cx="0" cy="0"/>
          <a:chOff x="0" y="0"/>
          <a:chExt cx="0" cy="0"/>
        </a:xfrm>
      </p:grpSpPr>
      <p:grpSp>
        <p:nvGrpSpPr>
          <p:cNvPr id="12" name="Group 11"/>
          <p:cNvGrpSpPr/>
          <p:nvPr/>
        </p:nvGrpSpPr>
        <p:grpSpPr>
          <a:xfrm>
            <a:off x="170543" y="255819"/>
            <a:ext cx="7878640" cy="496996"/>
            <a:chOff x="605200" y="2456835"/>
            <a:chExt cx="7878640" cy="496996"/>
          </a:xfrm>
        </p:grpSpPr>
        <p:sp>
          <p:nvSpPr>
            <p:cNvPr id="13" name="TextBox 12"/>
            <p:cNvSpPr txBox="1"/>
            <p:nvPr/>
          </p:nvSpPr>
          <p:spPr>
            <a:xfrm>
              <a:off x="605201" y="2456835"/>
              <a:ext cx="7878639" cy="496996"/>
            </a:xfrm>
            <a:prstGeom prst="rect">
              <a:avLst/>
            </a:prstGeom>
            <a:noFill/>
          </p:spPr>
          <p:txBody>
            <a:bodyPr wrap="square" rtlCol="0">
              <a:spAutoFit/>
            </a:bodyPr>
            <a:lstStyle/>
            <a:p>
              <a:pPr lvl="1" algn="just">
                <a:lnSpc>
                  <a:spcPct val="150000"/>
                </a:lnSpc>
              </a:pPr>
              <a:r>
                <a:rPr lang="en-US" sz="2000" b="1" smtClean="0">
                  <a:solidFill>
                    <a:srgbClr val="7030A0"/>
                  </a:solidFill>
                </a:rPr>
                <a:t>    </a:t>
              </a:r>
              <a:r>
                <a:rPr lang="vi-VN" sz="2000" b="1" smtClean="0">
                  <a:solidFill>
                    <a:srgbClr val="7030A0"/>
                  </a:solidFill>
                </a:rPr>
                <a:t>Thuộc </a:t>
              </a:r>
              <a:r>
                <a:rPr lang="vi-VN" sz="2000" b="1">
                  <a:solidFill>
                    <a:srgbClr val="7030A0"/>
                  </a:solidFill>
                </a:rPr>
                <a:t>tính thẻ: </a:t>
              </a:r>
              <a:endParaRPr lang="en-US" sz="2000" b="1">
                <a:solidFill>
                  <a:srgbClr val="7030A0"/>
                </a:solidFill>
              </a:endParaRPr>
            </a:p>
          </p:txBody>
        </p:sp>
        <p:pic>
          <p:nvPicPr>
            <p:cNvPr id="14" name="Picture 13"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499791" y="809003"/>
            <a:ext cx="7878640" cy="147732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b="1" i="1" smtClean="0"/>
              <a:t>Thẻ </a:t>
            </a:r>
            <a:r>
              <a:rPr lang="vi-VN" sz="2000" b="1" i="1" smtClean="0">
                <a:solidFill>
                  <a:srgbClr val="C00000"/>
                </a:solidFill>
                <a:latin typeface="Calibri" panose="020F0502020204030204" pitchFamily="34" charset="0"/>
                <a:cs typeface="Calibri" panose="020F0502020204030204" pitchFamily="34" charset="0"/>
              </a:rPr>
              <a:t>&lt;</a:t>
            </a:r>
            <a:r>
              <a:rPr lang="en-US" sz="2000" b="1" i="1" smtClean="0">
                <a:solidFill>
                  <a:srgbClr val="C00000"/>
                </a:solidFill>
                <a:latin typeface="Calibri" panose="020F0502020204030204" pitchFamily="34" charset="0"/>
                <a:cs typeface="Calibri" panose="020F0502020204030204" pitchFamily="34" charset="0"/>
              </a:rPr>
              <a:t>audio</a:t>
            </a:r>
            <a:r>
              <a:rPr lang="vi-VN" sz="2000" b="1" i="1" smtClean="0">
                <a:solidFill>
                  <a:srgbClr val="C00000"/>
                </a:solidFill>
                <a:latin typeface="Calibri" panose="020F0502020204030204" pitchFamily="34" charset="0"/>
                <a:cs typeface="Calibri" panose="020F0502020204030204" pitchFamily="34" charset="0"/>
              </a:rPr>
              <a:t>&gt;</a:t>
            </a:r>
            <a:r>
              <a:rPr lang="vi-VN" sz="2000" b="1" i="1" smtClean="0">
                <a:latin typeface="+mn-lt"/>
                <a:cs typeface="Calibri" panose="020F0502020204030204" pitchFamily="34" charset="0"/>
              </a:rPr>
              <a:t>: </a:t>
            </a:r>
            <a:endParaRPr lang="vi-VN" sz="2000" b="1" i="1">
              <a:latin typeface="+mn-lt"/>
              <a:cs typeface="Calibri" panose="020F0502020204030204" pitchFamily="34" charset="0"/>
            </a:endParaRPr>
          </a:p>
          <a:p>
            <a:pPr algn="just">
              <a:lnSpc>
                <a:spcPct val="150000"/>
              </a:lnSpc>
            </a:pPr>
            <a:r>
              <a:rPr lang="vi-VN" sz="2000">
                <a:solidFill>
                  <a:srgbClr val="C00000"/>
                </a:solidFill>
                <a:latin typeface="Calibri" panose="020F0502020204030204" pitchFamily="34" charset="0"/>
                <a:cs typeface="Calibri" panose="020F0502020204030204" pitchFamily="34" charset="0"/>
              </a:rPr>
              <a:t>•</a:t>
            </a:r>
            <a:r>
              <a:rPr lang="en-US" sz="2000">
                <a:solidFill>
                  <a:srgbClr val="C00000"/>
                </a:solidFill>
                <a:latin typeface="Calibri" panose="020F0502020204030204" pitchFamily="34" charset="0"/>
                <a:cs typeface="Calibri" panose="020F0502020204030204" pitchFamily="34" charset="0"/>
              </a:rPr>
              <a:t> </a:t>
            </a:r>
            <a:r>
              <a:rPr lang="en-US" sz="2000" smtClean="0">
                <a:solidFill>
                  <a:srgbClr val="C00000"/>
                </a:solidFill>
                <a:latin typeface="Calibri" panose="020F0502020204030204" pitchFamily="34" charset="0"/>
                <a:cs typeface="Calibri" panose="020F0502020204030204" pitchFamily="34" charset="0"/>
              </a:rPr>
              <a:t>src.</a:t>
            </a:r>
            <a:r>
              <a:rPr lang="en-US" sz="2000" smtClean="0"/>
              <a:t>			</a:t>
            </a:r>
            <a:r>
              <a:rPr lang="vi-VN" sz="2000">
                <a:solidFill>
                  <a:srgbClr val="C00000"/>
                </a:solidFill>
                <a:latin typeface="Calibri" panose="020F0502020204030204" pitchFamily="34" charset="0"/>
                <a:cs typeface="Calibri" panose="020F0502020204030204" pitchFamily="34" charset="0"/>
              </a:rPr>
              <a:t> •</a:t>
            </a:r>
            <a:r>
              <a:rPr lang="en-US" sz="2000">
                <a:solidFill>
                  <a:srgbClr val="C00000"/>
                </a:solidFill>
                <a:latin typeface="Calibri" panose="020F0502020204030204" pitchFamily="34" charset="0"/>
                <a:cs typeface="Calibri" panose="020F0502020204030204" pitchFamily="34" charset="0"/>
              </a:rPr>
              <a:t> </a:t>
            </a:r>
            <a:r>
              <a:rPr lang="en-US" sz="2000" smtClean="0">
                <a:solidFill>
                  <a:srgbClr val="C00000"/>
                </a:solidFill>
                <a:latin typeface="Calibri" panose="020F0502020204030204" pitchFamily="34" charset="0"/>
                <a:cs typeface="Calibri" panose="020F0502020204030204" pitchFamily="34" charset="0"/>
              </a:rPr>
              <a:t>controls.			</a:t>
            </a:r>
            <a:r>
              <a:rPr lang="vi-VN" sz="2000">
                <a:solidFill>
                  <a:srgbClr val="C00000"/>
                </a:solidFill>
                <a:latin typeface="Calibri" panose="020F0502020204030204" pitchFamily="34" charset="0"/>
                <a:cs typeface="Calibri" panose="020F0502020204030204" pitchFamily="34" charset="0"/>
              </a:rPr>
              <a:t> •</a:t>
            </a:r>
            <a:r>
              <a:rPr lang="en-US" sz="2000">
                <a:solidFill>
                  <a:srgbClr val="C00000"/>
                </a:solidFill>
                <a:latin typeface="Calibri" panose="020F0502020204030204" pitchFamily="34" charset="0"/>
                <a:cs typeface="Calibri" panose="020F0502020204030204" pitchFamily="34" charset="0"/>
              </a:rPr>
              <a:t> </a:t>
            </a:r>
            <a:r>
              <a:rPr lang="en-US" sz="2000" smtClean="0">
                <a:solidFill>
                  <a:srgbClr val="C00000"/>
                </a:solidFill>
                <a:latin typeface="Calibri" panose="020F0502020204030204" pitchFamily="34" charset="0"/>
                <a:cs typeface="Calibri" panose="020F0502020204030204" pitchFamily="34" charset="0"/>
              </a:rPr>
              <a:t>autoplay</a:t>
            </a:r>
            <a:r>
              <a:rPr lang="en-US" sz="2000">
                <a:solidFill>
                  <a:srgbClr val="C00000"/>
                </a:solidFill>
                <a:latin typeface="Calibri" panose="020F0502020204030204" pitchFamily="34" charset="0"/>
                <a:cs typeface="Calibri" panose="020F0502020204030204" pitchFamily="34" charset="0"/>
              </a:rPr>
              <a:t>.</a:t>
            </a:r>
          </a:p>
          <a:p>
            <a:pPr algn="just">
              <a:lnSpc>
                <a:spcPct val="150000"/>
              </a:lnSpc>
            </a:pPr>
            <a:r>
              <a:rPr lang="vi-VN" sz="2000">
                <a:solidFill>
                  <a:srgbClr val="C00000"/>
                </a:solidFill>
                <a:latin typeface="Calibri" panose="020F0502020204030204" pitchFamily="34" charset="0"/>
                <a:cs typeface="Calibri" panose="020F0502020204030204" pitchFamily="34" charset="0"/>
              </a:rPr>
              <a:t>•</a:t>
            </a:r>
            <a:r>
              <a:rPr lang="en-US" sz="2000">
                <a:solidFill>
                  <a:srgbClr val="C00000"/>
                </a:solidFill>
                <a:latin typeface="Calibri" panose="020F0502020204030204" pitchFamily="34" charset="0"/>
                <a:cs typeface="Calibri" panose="020F0502020204030204" pitchFamily="34" charset="0"/>
              </a:rPr>
              <a:t> </a:t>
            </a:r>
            <a:r>
              <a:rPr lang="en-US" sz="2000" smtClean="0"/>
              <a:t>Không </a:t>
            </a:r>
            <a:r>
              <a:rPr lang="en-US" sz="2000"/>
              <a:t>có thuộc tính </a:t>
            </a:r>
            <a:r>
              <a:rPr lang="en-US" sz="2000">
                <a:solidFill>
                  <a:srgbClr val="C00000"/>
                </a:solidFill>
                <a:latin typeface="Calibri" panose="020F0502020204030204" pitchFamily="34" charset="0"/>
                <a:cs typeface="Calibri" panose="020F0502020204030204" pitchFamily="34" charset="0"/>
              </a:rPr>
              <a:t>width</a:t>
            </a:r>
            <a:r>
              <a:rPr lang="en-US" sz="2000"/>
              <a:t>, </a:t>
            </a:r>
            <a:r>
              <a:rPr lang="en-US" sz="2000">
                <a:solidFill>
                  <a:srgbClr val="C00000"/>
                </a:solidFill>
                <a:latin typeface="Calibri" panose="020F0502020204030204" pitchFamily="34" charset="0"/>
                <a:cs typeface="Calibri" panose="020F0502020204030204" pitchFamily="34" charset="0"/>
              </a:rPr>
              <a:t>height</a:t>
            </a:r>
            <a:r>
              <a:rPr lang="en-US" sz="2000"/>
              <a:t> và </a:t>
            </a:r>
            <a:r>
              <a:rPr lang="en-US" sz="2000">
                <a:solidFill>
                  <a:srgbClr val="C00000"/>
                </a:solidFill>
                <a:latin typeface="Calibri" panose="020F0502020204030204" pitchFamily="34" charset="0"/>
                <a:cs typeface="Calibri" panose="020F0502020204030204" pitchFamily="34" charset="0"/>
              </a:rPr>
              <a:t>poster</a:t>
            </a:r>
            <a:r>
              <a:rPr lang="en-US" sz="2000"/>
              <a:t>.</a:t>
            </a:r>
            <a:endParaRPr lang="vi-VN" sz="2000"/>
          </a:p>
        </p:txBody>
      </p:sp>
      <p:grpSp>
        <p:nvGrpSpPr>
          <p:cNvPr id="6" name="Group 5"/>
          <p:cNvGrpSpPr/>
          <p:nvPr/>
        </p:nvGrpSpPr>
        <p:grpSpPr>
          <a:xfrm>
            <a:off x="170543" y="2286331"/>
            <a:ext cx="8755743" cy="1477328"/>
            <a:chOff x="605200" y="2456835"/>
            <a:chExt cx="8755743" cy="1477328"/>
          </a:xfrm>
        </p:grpSpPr>
        <p:sp>
          <p:nvSpPr>
            <p:cNvPr id="7" name="TextBox 6"/>
            <p:cNvSpPr txBox="1"/>
            <p:nvPr/>
          </p:nvSpPr>
          <p:spPr>
            <a:xfrm>
              <a:off x="605201" y="2456835"/>
              <a:ext cx="8755742" cy="1477328"/>
            </a:xfrm>
            <a:prstGeom prst="rect">
              <a:avLst/>
            </a:prstGeom>
            <a:noFill/>
          </p:spPr>
          <p:txBody>
            <a:bodyPr wrap="square" rtlCol="0">
              <a:spAutoFit/>
            </a:bodyPr>
            <a:lstStyle/>
            <a:p>
              <a:pPr lvl="1" algn="just">
                <a:lnSpc>
                  <a:spcPct val="150000"/>
                </a:lnSpc>
              </a:pPr>
              <a:r>
                <a:rPr lang="en-US" sz="2000" b="1" smtClean="0">
                  <a:solidFill>
                    <a:srgbClr val="7030A0"/>
                  </a:solidFill>
                </a:rPr>
                <a:t>    </a:t>
              </a:r>
              <a:r>
                <a:rPr lang="vi-VN" sz="2000" smtClean="0"/>
                <a:t>T</a:t>
              </a:r>
              <a:r>
                <a:rPr lang="en-US" sz="2000" smtClean="0"/>
                <a:t>r</a:t>
              </a:r>
              <a:r>
                <a:rPr lang="vi-VN" sz="2000" smtClean="0"/>
                <a:t>ường </a:t>
              </a:r>
              <a:r>
                <a:rPr lang="vi-VN" sz="2000"/>
                <a:t>hợp </a:t>
              </a:r>
              <a:r>
                <a:rPr lang="vi-VN" sz="2000" smtClean="0"/>
                <a:t>nhiều </a:t>
              </a:r>
              <a:r>
                <a:rPr lang="vi-VN" sz="2000"/>
                <a:t>video </a:t>
              </a:r>
              <a:r>
                <a:rPr lang="vi-VN" sz="2000"/>
                <a:t>hoặc </a:t>
              </a:r>
              <a:r>
                <a:rPr lang="vi-VN" sz="2000" smtClean="0"/>
                <a:t>tệp </a:t>
              </a:r>
              <a:r>
                <a:rPr lang="vi-VN" sz="2000"/>
                <a:t>âm </a:t>
              </a:r>
              <a:r>
                <a:rPr lang="vi-VN" sz="2000"/>
                <a:t>thanh </a:t>
              </a:r>
              <a:r>
                <a:rPr lang="en-US" sz="2000" smtClean="0"/>
                <a:t>có </a:t>
              </a:r>
              <a:r>
                <a:rPr lang="vi-VN" sz="2000" smtClean="0"/>
                <a:t>các </a:t>
              </a:r>
              <a:r>
                <a:rPr lang="vi-VN" sz="2000"/>
                <a:t>định dạng </a:t>
              </a:r>
              <a:r>
                <a:rPr lang="vi-VN" sz="2000"/>
                <a:t>khác </a:t>
              </a:r>
              <a:r>
                <a:rPr lang="vi-VN" sz="2000" smtClean="0"/>
                <a:t>nhau</a:t>
              </a:r>
              <a:r>
                <a:rPr lang="en-US" sz="2000"/>
                <a:t> </a:t>
              </a:r>
              <a:r>
                <a:rPr lang="vi-VN" sz="2000" smtClean="0"/>
                <a:t>→</a:t>
              </a:r>
              <a:r>
                <a:rPr lang="en-US" sz="2000" smtClean="0"/>
                <a:t> </a:t>
              </a:r>
              <a:r>
                <a:rPr lang="vi-VN" sz="2000" smtClean="0"/>
                <a:t>sử </a:t>
              </a:r>
              <a:r>
                <a:rPr lang="vi-VN" sz="2000"/>
                <a:t>dụng thẻ </a:t>
              </a:r>
              <a:r>
                <a:rPr lang="vi-VN" sz="2000">
                  <a:solidFill>
                    <a:srgbClr val="C00000"/>
                  </a:solidFill>
                  <a:latin typeface="Calibri" panose="020F0502020204030204" pitchFamily="34" charset="0"/>
                  <a:cs typeface="Calibri" panose="020F0502020204030204" pitchFamily="34" charset="0"/>
                </a:rPr>
                <a:t>&lt;source&gt; </a:t>
              </a:r>
              <a:r>
                <a:rPr lang="vi-VN" sz="2000"/>
                <a:t>trong cặp thẻ </a:t>
              </a:r>
              <a:r>
                <a:rPr lang="vi-VN" sz="2000">
                  <a:solidFill>
                    <a:srgbClr val="C00000"/>
                  </a:solidFill>
                  <a:latin typeface="Calibri" panose="020F0502020204030204" pitchFamily="34" charset="0"/>
                  <a:cs typeface="Calibri" panose="020F0502020204030204" pitchFamily="34" charset="0"/>
                </a:rPr>
                <a:t>&lt;video&gt; </a:t>
              </a:r>
              <a:r>
                <a:rPr lang="vi-VN" sz="2000"/>
                <a:t>hay </a:t>
              </a:r>
              <a:r>
                <a:rPr lang="vi-VN" sz="2000">
                  <a:solidFill>
                    <a:srgbClr val="C00000"/>
                  </a:solidFill>
                  <a:latin typeface="Calibri" panose="020F0502020204030204" pitchFamily="34" charset="0"/>
                  <a:cs typeface="Calibri" panose="020F0502020204030204" pitchFamily="34" charset="0"/>
                </a:rPr>
                <a:t>&lt;audio&gt; </a:t>
              </a:r>
              <a:r>
                <a:rPr lang="vi-VN" sz="2000"/>
                <a:t>để chỉ định các loại định dạng khác nhau</a:t>
              </a:r>
              <a:r>
                <a:rPr lang="vi-VN" sz="2000"/>
                <a:t>. </a:t>
              </a:r>
              <a:endParaRPr lang="en-US" sz="2000"/>
            </a:p>
          </p:txBody>
        </p:sp>
        <p:pic>
          <p:nvPicPr>
            <p:cNvPr id="8" name="Picture 7"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3463517" y="3404334"/>
            <a:ext cx="5116656" cy="1472466"/>
          </a:xfrm>
          <a:prstGeom prst="rect">
            <a:avLst/>
          </a:prstGeom>
        </p:spPr>
      </p:pic>
    </p:spTree>
    <p:extLst>
      <p:ext uri="{BB962C8B-B14F-4D97-AF65-F5344CB8AC3E}">
        <p14:creationId xmlns:p14="http://schemas.microsoft.com/office/powerpoint/2010/main" val="28343690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8BF82CB-E299-4C86-B4F8-AB2757D1816A}"/>
              </a:ext>
            </a:extLst>
          </p:cNvPr>
          <p:cNvSpPr txBox="1"/>
          <p:nvPr/>
        </p:nvSpPr>
        <p:spPr>
          <a:xfrm>
            <a:off x="2551336" y="344987"/>
            <a:ext cx="4036333" cy="560070"/>
          </a:xfrm>
          <a:prstGeom prst="plaque">
            <a:avLst/>
          </a:prstGeom>
          <a:solidFill>
            <a:schemeClr val="tx2">
              <a:lumMod val="40000"/>
              <a:lumOff val="60000"/>
            </a:schemeClr>
          </a:solidFill>
          <a:ln w="28575">
            <a:solidFill>
              <a:schemeClr val="bg1"/>
            </a:solidFill>
          </a:ln>
          <a:effectLst>
            <a:outerShdw blurRad="50800" dist="38100" dir="5400000" algn="t" rotWithShape="0">
              <a:prstClr val="black">
                <a:alpha val="40000"/>
              </a:prstClr>
            </a:outerShdw>
          </a:effectLst>
        </p:spPr>
        <p:txBody>
          <a:bodyPr wrap="square">
            <a:spAutoFit/>
          </a:bodyPr>
          <a:lstStyle/>
          <a:p>
            <a:pPr algn="ctr"/>
            <a:r>
              <a:rPr lang="vi-VN" sz="2200" b="1">
                <a:latin typeface="+mn-lt"/>
                <a:ea typeface="Calibri" panose="020F0502020204030204" pitchFamily="34" charset="0"/>
                <a:cs typeface="Times New Roman" panose="02020603050405020304" pitchFamily="18" charset="0"/>
              </a:rPr>
              <a:t>Câu hỏi củng cố </a:t>
            </a:r>
            <a:r>
              <a:rPr lang="vi-VN" sz="2200" b="1">
                <a:latin typeface="+mn-lt"/>
                <a:ea typeface="Calibri" panose="020F0502020204030204" pitchFamily="34" charset="0"/>
                <a:cs typeface="Times New Roman" panose="02020603050405020304" pitchFamily="18" charset="0"/>
              </a:rPr>
              <a:t>SGK </a:t>
            </a:r>
            <a:r>
              <a:rPr lang="vi-VN" sz="2200" b="1" smtClean="0">
                <a:latin typeface="+mn-lt"/>
                <a:ea typeface="Calibri" panose="020F0502020204030204" pitchFamily="34" charset="0"/>
                <a:cs typeface="Times New Roman" panose="02020603050405020304" pitchFamily="18" charset="0"/>
              </a:rPr>
              <a:t>tr.6</a:t>
            </a:r>
            <a:r>
              <a:rPr lang="en-US" sz="2200" b="1" smtClean="0">
                <a:latin typeface="+mn-lt"/>
                <a:ea typeface="Calibri" panose="020F0502020204030204" pitchFamily="34" charset="0"/>
                <a:cs typeface="Times New Roman" panose="02020603050405020304" pitchFamily="18" charset="0"/>
              </a:rPr>
              <a:t>4</a:t>
            </a:r>
            <a:endParaRPr lang="vi-VN" sz="2200" b="1" dirty="0">
              <a:latin typeface="+mn-lt"/>
              <a:ea typeface="Calibri" panose="020F0502020204030204" pitchFamily="34" charset="0"/>
              <a:cs typeface="Times New Roman" panose="02020603050405020304" pitchFamily="18" charset="0"/>
            </a:endParaRPr>
          </a:p>
        </p:txBody>
      </p:sp>
      <p:grpSp>
        <p:nvGrpSpPr>
          <p:cNvPr id="16" name="Group 15"/>
          <p:cNvGrpSpPr/>
          <p:nvPr/>
        </p:nvGrpSpPr>
        <p:grpSpPr>
          <a:xfrm>
            <a:off x="1384864" y="1238070"/>
            <a:ext cx="6369275" cy="1907979"/>
            <a:chOff x="1901370" y="1267099"/>
            <a:chExt cx="6369275" cy="1907979"/>
          </a:xfrm>
        </p:grpSpPr>
        <p:grpSp>
          <p:nvGrpSpPr>
            <p:cNvPr id="5" name="Group 4"/>
            <p:cNvGrpSpPr/>
            <p:nvPr/>
          </p:nvGrpSpPr>
          <p:grpSpPr>
            <a:xfrm>
              <a:off x="1901370" y="1267099"/>
              <a:ext cx="6369275" cy="1389016"/>
              <a:chOff x="5720671" y="1426341"/>
              <a:chExt cx="6369275" cy="1389016"/>
            </a:xfrm>
          </p:grpSpPr>
          <p:sp>
            <p:nvSpPr>
              <p:cNvPr id="7" name="Rounded Rectangle 6"/>
              <p:cNvSpPr/>
              <p:nvPr/>
            </p:nvSpPr>
            <p:spPr>
              <a:xfrm>
                <a:off x="5720671" y="1426341"/>
                <a:ext cx="6369275" cy="1389016"/>
              </a:xfrm>
              <a:prstGeom prst="roundRect">
                <a:avLst>
                  <a:gd name="adj" fmla="val 7689"/>
                </a:avLst>
              </a:prstGeom>
              <a:solidFill>
                <a:srgbClr val="FFF5E7"/>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solidFill>
                    <a:srgbClr val="000000"/>
                  </a:solidFill>
                </a:endParaRPr>
              </a:p>
            </p:txBody>
          </p:sp>
          <p:sp>
            <p:nvSpPr>
              <p:cNvPr id="8" name="TextBox 7"/>
              <p:cNvSpPr txBox="1"/>
              <p:nvPr/>
            </p:nvSpPr>
            <p:spPr>
              <a:xfrm>
                <a:off x="6088554" y="1540828"/>
                <a:ext cx="5633507" cy="1107996"/>
              </a:xfrm>
              <a:prstGeom prst="rect">
                <a:avLst/>
              </a:prstGeom>
              <a:noFill/>
            </p:spPr>
            <p:txBody>
              <a:bodyPr wrap="square" rtlCol="0">
                <a:spAutoFit/>
              </a:bodyPr>
              <a:lstStyle/>
              <a:p>
                <a:pPr algn="just">
                  <a:lnSpc>
                    <a:spcPct val="150000"/>
                  </a:lnSpc>
                </a:pPr>
                <a:r>
                  <a:rPr lang="vi-VN" sz="2200"/>
                  <a:t>Em hãy mô tả tác dụng của thuộc tính</a:t>
                </a:r>
                <a:r>
                  <a:rPr lang="vi-VN" sz="2200">
                    <a:solidFill>
                      <a:srgbClr val="C00000"/>
                    </a:solidFill>
                    <a:latin typeface="Calibri" panose="020F0502020204030204" pitchFamily="34" charset="0"/>
                    <a:cs typeface="Calibri" panose="020F0502020204030204" pitchFamily="34" charset="0"/>
                  </a:rPr>
                  <a:t> src </a:t>
                </a:r>
                <a:r>
                  <a:rPr lang="vi-VN" sz="2200"/>
                  <a:t>đối với thẻ </a:t>
                </a:r>
                <a:r>
                  <a:rPr lang="vi-VN" sz="2200">
                    <a:solidFill>
                      <a:srgbClr val="C00000"/>
                    </a:solidFill>
                    <a:latin typeface="Calibri" panose="020F0502020204030204" pitchFamily="34" charset="0"/>
                    <a:cs typeface="Calibri" panose="020F0502020204030204" pitchFamily="34" charset="0"/>
                  </a:rPr>
                  <a:t>&lt;</a:t>
                </a:r>
                <a:r>
                  <a:rPr lang="vi-VN" sz="2200">
                    <a:solidFill>
                      <a:srgbClr val="C00000"/>
                    </a:solidFill>
                    <a:latin typeface="Calibri" panose="020F0502020204030204" pitchFamily="34" charset="0"/>
                    <a:cs typeface="Calibri" panose="020F0502020204030204" pitchFamily="34" charset="0"/>
                  </a:rPr>
                  <a:t>audio</a:t>
                </a:r>
                <a:r>
                  <a:rPr lang="vi-VN" sz="2200" smtClean="0">
                    <a:solidFill>
                      <a:srgbClr val="C00000"/>
                    </a:solidFill>
                    <a:latin typeface="Calibri" panose="020F0502020204030204" pitchFamily="34" charset="0"/>
                    <a:cs typeface="Calibri" panose="020F0502020204030204" pitchFamily="34" charset="0"/>
                  </a:rPr>
                  <a:t>&gt;</a:t>
                </a:r>
                <a:r>
                  <a:rPr lang="vi-VN" sz="2200" smtClean="0">
                    <a:latin typeface="+mn-lt"/>
                    <a:cs typeface="Calibri" panose="020F0502020204030204" pitchFamily="34" charset="0"/>
                  </a:rPr>
                  <a:t>.</a:t>
                </a:r>
                <a:endParaRPr lang="vi-VN" sz="2200">
                  <a:latin typeface="+mn-lt"/>
                  <a:cs typeface="Calibri" panose="020F0502020204030204" pitchFamily="34" charset="0"/>
                </a:endParaRPr>
              </a:p>
            </p:txBody>
          </p:sp>
        </p:grpSp>
        <p:pic>
          <p:nvPicPr>
            <p:cNvPr id="15" name="Picture 32"/>
            <p:cNvPicPr>
              <a:picLocks noChangeAspect="1"/>
            </p:cNvPicPr>
            <p:nvPr/>
          </p:nvPicPr>
          <p:blipFill>
            <a:blip r:embed="rId2"/>
            <a:srcRect/>
            <a:stretch>
              <a:fillRect/>
            </a:stretch>
          </p:blipFill>
          <p:spPr>
            <a:xfrm>
              <a:off x="6578452" y="2137152"/>
              <a:ext cx="1324308" cy="1037926"/>
            </a:xfrm>
            <a:prstGeom prst="rect">
              <a:avLst/>
            </a:prstGeom>
          </p:spPr>
        </p:pic>
      </p:grpSp>
      <p:grpSp>
        <p:nvGrpSpPr>
          <p:cNvPr id="9" name="Group 8">
            <a:extLst>
              <a:ext uri="{FF2B5EF4-FFF2-40B4-BE49-F238E27FC236}">
                <a16:creationId xmlns:a16="http://schemas.microsoft.com/office/drawing/2014/main" id="{85DC8F7E-0BEF-AC5F-2E28-6851D5DA3893}"/>
              </a:ext>
            </a:extLst>
          </p:cNvPr>
          <p:cNvGrpSpPr/>
          <p:nvPr/>
        </p:nvGrpSpPr>
        <p:grpSpPr>
          <a:xfrm>
            <a:off x="514169" y="2906759"/>
            <a:ext cx="4937682" cy="1486245"/>
            <a:chOff x="780601" y="733019"/>
            <a:chExt cx="10361847" cy="3118924"/>
          </a:xfrm>
        </p:grpSpPr>
        <p:grpSp>
          <p:nvGrpSpPr>
            <p:cNvPr id="10" name="Group 9">
              <a:extLst>
                <a:ext uri="{FF2B5EF4-FFF2-40B4-BE49-F238E27FC236}">
                  <a16:creationId xmlns:a16="http://schemas.microsoft.com/office/drawing/2014/main" id="{85DEDBE9-ADF1-CD57-0694-EB5DBA83FEEC}"/>
                </a:ext>
              </a:extLst>
            </p:cNvPr>
            <p:cNvGrpSpPr/>
            <p:nvPr/>
          </p:nvGrpSpPr>
          <p:grpSpPr>
            <a:xfrm>
              <a:off x="780601" y="733019"/>
              <a:ext cx="10361847" cy="3118924"/>
              <a:chOff x="810652" y="853688"/>
              <a:chExt cx="10361847" cy="2911359"/>
            </a:xfrm>
          </p:grpSpPr>
          <p:sp>
            <p:nvSpPr>
              <p:cNvPr id="12" name="Rectangle: Rounded Corners 21">
                <a:extLst>
                  <a:ext uri="{FF2B5EF4-FFF2-40B4-BE49-F238E27FC236}">
                    <a16:creationId xmlns:a16="http://schemas.microsoft.com/office/drawing/2014/main" id="{D8620CFA-4441-F1F7-0BC4-3EFF8C6564CE}"/>
                  </a:ext>
                </a:extLst>
              </p:cNvPr>
              <p:cNvSpPr/>
              <p:nvPr/>
            </p:nvSpPr>
            <p:spPr>
              <a:xfrm>
                <a:off x="810652" y="1317529"/>
                <a:ext cx="10361847" cy="2447518"/>
              </a:xfrm>
              <a:prstGeom prst="roundRect">
                <a:avLst>
                  <a:gd name="adj" fmla="val 11684"/>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95124F9F-B929-DA4A-6D9B-670C2F46C6DF}"/>
                  </a:ext>
                </a:extLst>
              </p:cNvPr>
              <p:cNvSpPr/>
              <p:nvPr/>
            </p:nvSpPr>
            <p:spPr>
              <a:xfrm rot="19586341">
                <a:off x="10133383" y="853688"/>
                <a:ext cx="954566" cy="927677"/>
              </a:xfrm>
              <a:custGeom>
                <a:avLst/>
                <a:gdLst/>
                <a:ahLst/>
                <a:cxnLst/>
                <a:rect l="l" t="t" r="r" b="b"/>
                <a:pathLst>
                  <a:path w="4680341" h="4114800">
                    <a:moveTo>
                      <a:pt x="0" y="0"/>
                    </a:moveTo>
                    <a:lnTo>
                      <a:pt x="4680341" y="0"/>
                    </a:lnTo>
                    <a:lnTo>
                      <a:pt x="4680341" y="4114800"/>
                    </a:lnTo>
                    <a:lnTo>
                      <a:pt x="0" y="4114800"/>
                    </a:lnTo>
                    <a:lnTo>
                      <a:pt x="0" y="0"/>
                    </a:lnTo>
                    <a:close/>
                  </a:path>
                </a:pathLst>
              </a:custGeom>
              <a:blipFill>
                <a:blip r:embed="rId3">
                  <a:biLevel thresh="75000"/>
                  <a:extLst>
                    <a:ext uri="{BEBA8EAE-BF5A-486C-A8C5-ECC9F3942E4B}">
                      <a14:imgProps xmlns:a14="http://schemas.microsoft.com/office/drawing/2010/main">
                        <a14:imgLayer r:embed="rId4">
                          <a14:imgEffect>
                            <a14:brightnessContrast bright="-40000" contrast="-40000"/>
                          </a14:imgEffect>
                        </a14:imgLayer>
                      </a14:imgProps>
                    </a:ext>
                    <a:ext uri="{96DAC541-7B7A-43D3-8B79-37D633B846F1}">
                      <asvg:svgBlip xmlns:asvg="http://schemas.microsoft.com/office/drawing/2016/SVG/main" xmlns="" r:embed="rId15"/>
                    </a:ext>
                  </a:extLst>
                </a:blip>
                <a:stretch>
                  <a:fillRect/>
                </a:stretch>
              </a:blipFill>
            </p:spPr>
          </p:sp>
        </p:grpSp>
        <p:sp>
          <p:nvSpPr>
            <p:cNvPr id="11" name="TextBox 10">
              <a:extLst>
                <a:ext uri="{FF2B5EF4-FFF2-40B4-BE49-F238E27FC236}">
                  <a16:creationId xmlns:a16="http://schemas.microsoft.com/office/drawing/2014/main" id="{15952D2F-CEA0-DCA8-52D9-1F2A8DB29E9F}"/>
                </a:ext>
              </a:extLst>
            </p:cNvPr>
            <p:cNvSpPr txBox="1"/>
            <p:nvPr/>
          </p:nvSpPr>
          <p:spPr>
            <a:xfrm>
              <a:off x="1093294" y="1378356"/>
              <a:ext cx="9215614" cy="2325158"/>
            </a:xfrm>
            <a:prstGeom prst="rect">
              <a:avLst/>
            </a:prstGeom>
            <a:noFill/>
          </p:spPr>
          <p:txBody>
            <a:bodyPr wrap="square">
              <a:spAutoFit/>
            </a:bodyPr>
            <a:lstStyle/>
            <a:p>
              <a:pPr algn="just">
                <a:lnSpc>
                  <a:spcPct val="150000"/>
                </a:lnSpc>
              </a:pPr>
              <a:r>
                <a:rPr lang="en-US" sz="2200" b="1">
                  <a:latin typeface="Arial" panose="020B0604020202020204" pitchFamily="34" charset="0"/>
                  <a:cs typeface="Arial" panose="020B0604020202020204" pitchFamily="34" charset="0"/>
                </a:rPr>
                <a:t>T</a:t>
              </a:r>
              <a:r>
                <a:rPr lang="vi-VN" sz="2200" b="1" smtClean="0">
                  <a:latin typeface="Arial" panose="020B0604020202020204" pitchFamily="34" charset="0"/>
                  <a:cs typeface="Arial" panose="020B0604020202020204" pitchFamily="34" charset="0"/>
                </a:rPr>
                <a:t>ác dụng</a:t>
              </a:r>
              <a:r>
                <a:rPr lang="en-US" sz="2200" b="1" smtClean="0">
                  <a:latin typeface="Arial" panose="020B0604020202020204" pitchFamily="34" charset="0"/>
                  <a:cs typeface="Arial" panose="020B0604020202020204" pitchFamily="34" charset="0"/>
                </a:rPr>
                <a:t>:</a:t>
              </a:r>
              <a:r>
                <a:rPr lang="vi-VN" sz="2200" b="1" smtClean="0">
                  <a:latin typeface="Arial" panose="020B0604020202020204" pitchFamily="34" charset="0"/>
                  <a:cs typeface="Arial" panose="020B0604020202020204" pitchFamily="34" charset="0"/>
                </a:rPr>
                <a:t> </a:t>
              </a:r>
              <a:r>
                <a:rPr lang="vi-VN" sz="2200">
                  <a:latin typeface="Arial" panose="020B0604020202020204" pitchFamily="34" charset="0"/>
                  <a:cs typeface="Arial" panose="020B0604020202020204" pitchFamily="34" charset="0"/>
                </a:rPr>
                <a:t>đưa ra đường dẫn tới tệp tin âm thanh trong câu lệnh.</a:t>
              </a:r>
              <a:endParaRPr lang="en-US" sz="2200">
                <a:latin typeface="Arial" panose="020B0604020202020204" pitchFamily="34" charset="0"/>
                <a:cs typeface="Arial" panose="020B0604020202020204" pitchFamily="34" charset="0"/>
              </a:endParaRPr>
            </a:p>
          </p:txBody>
        </p:sp>
      </p:grpSp>
      <p:pic>
        <p:nvPicPr>
          <p:cNvPr id="11272" name="Picture 8" descr="https://flaviocopes.com/images/html-audio-tag/Screen_Shot_2019-04-25_at_18.33.48.png"/>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00857" y="3382652"/>
            <a:ext cx="3306222" cy="667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62401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par>
                                <p:cTn id="8" presetID="16" presetClass="entr" presetSubtype="37"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out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nodeType="withEffect">
                                  <p:stCondLst>
                                    <p:cond delay="0"/>
                                  </p:stCondLst>
                                  <p:childTnLst>
                                    <p:set>
                                      <p:cBhvr>
                                        <p:cTn id="19" dur="1" fill="hold">
                                          <p:stCondLst>
                                            <p:cond delay="0"/>
                                          </p:stCondLst>
                                        </p:cTn>
                                        <p:tgtEl>
                                          <p:spTgt spid="11272"/>
                                        </p:tgtEl>
                                        <p:attrNameLst>
                                          <p:attrName>style.visibility</p:attrName>
                                        </p:attrNameLst>
                                      </p:cBhvr>
                                      <p:to>
                                        <p:strVal val="visible"/>
                                      </p:to>
                                    </p:set>
                                    <p:anim calcmode="lin" valueType="num">
                                      <p:cBhvr>
                                        <p:cTn id="20" dur="500" fill="hold"/>
                                        <p:tgtEl>
                                          <p:spTgt spid="11272"/>
                                        </p:tgtEl>
                                        <p:attrNameLst>
                                          <p:attrName>ppt_w</p:attrName>
                                        </p:attrNameLst>
                                      </p:cBhvr>
                                      <p:tavLst>
                                        <p:tav tm="0">
                                          <p:val>
                                            <p:fltVal val="0"/>
                                          </p:val>
                                        </p:tav>
                                        <p:tav tm="100000">
                                          <p:val>
                                            <p:strVal val="#ppt_w"/>
                                          </p:val>
                                        </p:tav>
                                      </p:tavLst>
                                    </p:anim>
                                    <p:anim calcmode="lin" valueType="num">
                                      <p:cBhvr>
                                        <p:cTn id="21" dur="500" fill="hold"/>
                                        <p:tgtEl>
                                          <p:spTgt spid="11272"/>
                                        </p:tgtEl>
                                        <p:attrNameLst>
                                          <p:attrName>ppt_h</p:attrName>
                                        </p:attrNameLst>
                                      </p:cBhvr>
                                      <p:tavLst>
                                        <p:tav tm="0">
                                          <p:val>
                                            <p:fltVal val="0"/>
                                          </p:val>
                                        </p:tav>
                                        <p:tav tm="100000">
                                          <p:val>
                                            <p:strVal val="#ppt_h"/>
                                          </p:val>
                                        </p:tav>
                                      </p:tavLst>
                                    </p:anim>
                                    <p:animEffect transition="in" filter="fade">
                                      <p:cBhvr>
                                        <p:cTn id="22"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11" name="Google Shape;811;p51"/>
          <p:cNvSpPr/>
          <p:nvPr/>
        </p:nvSpPr>
        <p:spPr>
          <a:xfrm>
            <a:off x="551542" y="911854"/>
            <a:ext cx="8084457" cy="3616603"/>
          </a:xfrm>
          <a:custGeom>
            <a:avLst/>
            <a:gdLst/>
            <a:ahLst/>
            <a:cxnLst/>
            <a:rect l="l" t="t" r="r" b="b"/>
            <a:pathLst>
              <a:path w="120602" h="52131" extrusionOk="0">
                <a:moveTo>
                  <a:pt x="0" y="1"/>
                </a:moveTo>
                <a:lnTo>
                  <a:pt x="0" y="49747"/>
                </a:lnTo>
                <a:cubicBezTo>
                  <a:pt x="0" y="51064"/>
                  <a:pt x="1066" y="52130"/>
                  <a:pt x="2383" y="52130"/>
                </a:cubicBezTo>
                <a:lnTo>
                  <a:pt x="118219" y="52130"/>
                </a:lnTo>
                <a:cubicBezTo>
                  <a:pt x="119535" y="52130"/>
                  <a:pt x="120602" y="51064"/>
                  <a:pt x="120602" y="49747"/>
                </a:cubicBezTo>
                <a:lnTo>
                  <a:pt x="1206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1"/>
          <p:cNvSpPr/>
          <p:nvPr/>
        </p:nvSpPr>
        <p:spPr>
          <a:xfrm>
            <a:off x="551542" y="377372"/>
            <a:ext cx="8084457" cy="991594"/>
          </a:xfrm>
          <a:custGeom>
            <a:avLst/>
            <a:gdLst/>
            <a:ahLst/>
            <a:cxnLst/>
            <a:rect l="l" t="t" r="r" b="b"/>
            <a:pathLst>
              <a:path w="120602" h="11529" extrusionOk="0">
                <a:moveTo>
                  <a:pt x="2383" y="0"/>
                </a:moveTo>
                <a:cubicBezTo>
                  <a:pt x="1066" y="0"/>
                  <a:pt x="0" y="1066"/>
                  <a:pt x="0" y="2383"/>
                </a:cubicBezTo>
                <a:lnTo>
                  <a:pt x="0" y="11529"/>
                </a:lnTo>
                <a:lnTo>
                  <a:pt x="120602" y="11529"/>
                </a:lnTo>
                <a:lnTo>
                  <a:pt x="120602" y="2383"/>
                </a:lnTo>
                <a:cubicBezTo>
                  <a:pt x="120602" y="1066"/>
                  <a:pt x="119535" y="0"/>
                  <a:pt x="118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TextBox 25"/>
          <p:cNvSpPr txBox="1"/>
          <p:nvPr/>
        </p:nvSpPr>
        <p:spPr>
          <a:xfrm>
            <a:off x="863567" y="1495431"/>
            <a:ext cx="7460406" cy="2215991"/>
          </a:xfrm>
          <a:prstGeom prst="rect">
            <a:avLst/>
          </a:prstGeom>
          <a:noFill/>
        </p:spPr>
        <p:txBody>
          <a:bodyPr wrap="square" rtlCol="0">
            <a:spAutoFit/>
          </a:bodyPr>
          <a:lstStyle/>
          <a:p>
            <a:pPr algn="just">
              <a:lnSpc>
                <a:spcPct val="150000"/>
              </a:lnSpc>
            </a:pPr>
            <a:r>
              <a:rPr lang="vi-VN" sz="2300"/>
              <a:t>Thẻ </a:t>
            </a:r>
            <a:r>
              <a:rPr lang="vi-VN" sz="2300">
                <a:solidFill>
                  <a:srgbClr val="C00000"/>
                </a:solidFill>
                <a:latin typeface="Calibri" panose="020F0502020204030204" pitchFamily="34" charset="0"/>
                <a:cs typeface="Calibri" panose="020F0502020204030204" pitchFamily="34" charset="0"/>
              </a:rPr>
              <a:t>&lt;video&gt; </a:t>
            </a:r>
            <a:r>
              <a:rPr lang="vi-VN" sz="2300"/>
              <a:t>và thẻ </a:t>
            </a:r>
            <a:r>
              <a:rPr lang="vi-VN" sz="2300">
                <a:solidFill>
                  <a:srgbClr val="C00000"/>
                </a:solidFill>
                <a:latin typeface="Calibri" panose="020F0502020204030204" pitchFamily="34" charset="0"/>
                <a:cs typeface="Calibri" panose="020F0502020204030204" pitchFamily="34" charset="0"/>
              </a:rPr>
              <a:t>&lt;audio&gt; </a:t>
            </a:r>
            <a:r>
              <a:rPr lang="vi-VN" sz="2300"/>
              <a:t>dùng để chèn các tệp tin video và âm thanh vào trang web. Để các trình duyệt thể hiện đúng, các tệp tin phải có định dạng được hỗ trợ bởi trình duyệt.</a:t>
            </a:r>
            <a:endParaRPr lang="vi-VN" sz="2300">
              <a:solidFill>
                <a:srgbClr val="C00000"/>
              </a:solidFill>
              <a:latin typeface="Calibri" panose="020F0502020204030204" pitchFamily="34" charset="0"/>
              <a:cs typeface="Calibri" panose="020F0502020204030204" pitchFamily="34" charset="0"/>
            </a:endParaRPr>
          </a:p>
        </p:txBody>
      </p:sp>
      <p:sp>
        <p:nvSpPr>
          <p:cNvPr id="28" name="TextBox 27"/>
          <p:cNvSpPr txBox="1"/>
          <p:nvPr/>
        </p:nvSpPr>
        <p:spPr>
          <a:xfrm>
            <a:off x="551542" y="503837"/>
            <a:ext cx="8084456" cy="738664"/>
          </a:xfrm>
          <a:prstGeom prst="rect">
            <a:avLst/>
          </a:prstGeom>
          <a:noFill/>
        </p:spPr>
        <p:txBody>
          <a:bodyPr wrap="square" rtlCol="0">
            <a:spAutoFit/>
          </a:bodyPr>
          <a:lstStyle/>
          <a:p>
            <a:pPr algn="ctr">
              <a:lnSpc>
                <a:spcPct val="150000"/>
              </a:lnSpc>
            </a:pPr>
            <a:r>
              <a:rPr lang="en-US" sz="2800" b="1" smtClean="0">
                <a:solidFill>
                  <a:schemeClr val="bg1"/>
                </a:solidFill>
              </a:rPr>
              <a:t>KẾT LUẬN</a:t>
            </a:r>
            <a:endParaRPr lang="vi-VN" sz="2800" b="1">
              <a:solidFill>
                <a:schemeClr val="bg1"/>
              </a:solidFill>
              <a:latin typeface="Calibri" panose="020F0502020204030204" pitchFamily="34" charset="0"/>
              <a:cs typeface="Calibri" panose="020F0502020204030204" pitchFamily="34" charset="0"/>
            </a:endParaRPr>
          </a:p>
        </p:txBody>
      </p:sp>
      <p:pic>
        <p:nvPicPr>
          <p:cNvPr id="9218" name="Picture 2" descr="https://jibigit.github.io/cheat-html/images/media.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0500" y="3290053"/>
            <a:ext cx="1732862" cy="1095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96686"/>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grpSp>
        <p:nvGrpSpPr>
          <p:cNvPr id="555" name="Google Shape;555;p44"/>
          <p:cNvGrpSpPr/>
          <p:nvPr/>
        </p:nvGrpSpPr>
        <p:grpSpPr>
          <a:xfrm>
            <a:off x="1288509" y="1022583"/>
            <a:ext cx="6566982" cy="2925304"/>
            <a:chOff x="1036250" y="238127"/>
            <a:chExt cx="3707017" cy="1651314"/>
          </a:xfrm>
        </p:grpSpPr>
        <p:sp>
          <p:nvSpPr>
            <p:cNvPr id="556" name="Google Shape;556;p44"/>
            <p:cNvSpPr/>
            <p:nvPr/>
          </p:nvSpPr>
          <p:spPr>
            <a:xfrm>
              <a:off x="1036250" y="526329"/>
              <a:ext cx="3707015" cy="1363112"/>
            </a:xfrm>
            <a:custGeom>
              <a:avLst/>
              <a:gdLst/>
              <a:ahLst/>
              <a:cxnLst/>
              <a:rect l="l" t="t" r="r" b="b"/>
              <a:pathLst>
                <a:path w="120602" h="52131" extrusionOk="0">
                  <a:moveTo>
                    <a:pt x="0" y="1"/>
                  </a:moveTo>
                  <a:lnTo>
                    <a:pt x="0" y="49747"/>
                  </a:lnTo>
                  <a:cubicBezTo>
                    <a:pt x="0" y="51064"/>
                    <a:pt x="1066" y="52130"/>
                    <a:pt x="2383" y="52130"/>
                  </a:cubicBezTo>
                  <a:lnTo>
                    <a:pt x="118219" y="52130"/>
                  </a:lnTo>
                  <a:cubicBezTo>
                    <a:pt x="119535" y="52130"/>
                    <a:pt x="120602" y="51064"/>
                    <a:pt x="120602" y="49747"/>
                  </a:cubicBezTo>
                  <a:lnTo>
                    <a:pt x="1206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4"/>
            <p:cNvSpPr/>
            <p:nvPr/>
          </p:nvSpPr>
          <p:spPr>
            <a:xfrm>
              <a:off x="1036251" y="238127"/>
              <a:ext cx="3707016" cy="288225"/>
            </a:xfrm>
            <a:custGeom>
              <a:avLst/>
              <a:gdLst/>
              <a:ahLst/>
              <a:cxnLst/>
              <a:rect l="l" t="t" r="r" b="b"/>
              <a:pathLst>
                <a:path w="120602" h="11529" extrusionOk="0">
                  <a:moveTo>
                    <a:pt x="2383" y="0"/>
                  </a:moveTo>
                  <a:cubicBezTo>
                    <a:pt x="1066" y="0"/>
                    <a:pt x="0" y="1066"/>
                    <a:pt x="0" y="2383"/>
                  </a:cubicBezTo>
                  <a:lnTo>
                    <a:pt x="0" y="11529"/>
                  </a:lnTo>
                  <a:lnTo>
                    <a:pt x="120602" y="11529"/>
                  </a:lnTo>
                  <a:lnTo>
                    <a:pt x="120602" y="2383"/>
                  </a:lnTo>
                  <a:cubicBezTo>
                    <a:pt x="120602" y="1066"/>
                    <a:pt x="119535" y="0"/>
                    <a:pt x="118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4"/>
            <p:cNvSpPr/>
            <p:nvPr/>
          </p:nvSpPr>
          <p:spPr>
            <a:xfrm>
              <a:off x="1547700" y="332250"/>
              <a:ext cx="99575" cy="99975"/>
            </a:xfrm>
            <a:custGeom>
              <a:avLst/>
              <a:gdLst/>
              <a:ahLst/>
              <a:cxnLst/>
              <a:rect l="l" t="t" r="r" b="b"/>
              <a:pathLst>
                <a:path w="3983" h="3999" extrusionOk="0">
                  <a:moveTo>
                    <a:pt x="2000" y="0"/>
                  </a:moveTo>
                  <a:cubicBezTo>
                    <a:pt x="884" y="0"/>
                    <a:pt x="0" y="900"/>
                    <a:pt x="0" y="1999"/>
                  </a:cubicBezTo>
                  <a:cubicBezTo>
                    <a:pt x="0" y="3099"/>
                    <a:pt x="884" y="3999"/>
                    <a:pt x="2000" y="3999"/>
                  </a:cubicBezTo>
                  <a:cubicBezTo>
                    <a:pt x="3099" y="3999"/>
                    <a:pt x="3983" y="3099"/>
                    <a:pt x="3983" y="1999"/>
                  </a:cubicBezTo>
                  <a:cubicBezTo>
                    <a:pt x="3983" y="900"/>
                    <a:pt x="3099" y="0"/>
                    <a:pt x="2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4"/>
            <p:cNvSpPr/>
            <p:nvPr/>
          </p:nvSpPr>
          <p:spPr>
            <a:xfrm>
              <a:off x="1388200" y="332250"/>
              <a:ext cx="99975" cy="99975"/>
            </a:xfrm>
            <a:custGeom>
              <a:avLst/>
              <a:gdLst/>
              <a:ahLst/>
              <a:cxnLst/>
              <a:rect l="l" t="t" r="r" b="b"/>
              <a:pathLst>
                <a:path w="3999" h="3999" extrusionOk="0">
                  <a:moveTo>
                    <a:pt x="1999" y="0"/>
                  </a:moveTo>
                  <a:cubicBezTo>
                    <a:pt x="900" y="0"/>
                    <a:pt x="0" y="900"/>
                    <a:pt x="0" y="1999"/>
                  </a:cubicBezTo>
                  <a:cubicBezTo>
                    <a:pt x="0" y="3099"/>
                    <a:pt x="900" y="3999"/>
                    <a:pt x="1999" y="3999"/>
                  </a:cubicBezTo>
                  <a:cubicBezTo>
                    <a:pt x="3099" y="3999"/>
                    <a:pt x="3999" y="3099"/>
                    <a:pt x="3999" y="1999"/>
                  </a:cubicBezTo>
                  <a:cubicBezTo>
                    <a:pt x="3999" y="900"/>
                    <a:pt x="3099" y="0"/>
                    <a:pt x="19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4"/>
            <p:cNvSpPr/>
            <p:nvPr/>
          </p:nvSpPr>
          <p:spPr>
            <a:xfrm>
              <a:off x="1229100" y="332250"/>
              <a:ext cx="99975" cy="99975"/>
            </a:xfrm>
            <a:custGeom>
              <a:avLst/>
              <a:gdLst/>
              <a:ahLst/>
              <a:cxnLst/>
              <a:rect l="l" t="t" r="r" b="b"/>
              <a:pathLst>
                <a:path w="3999" h="3999" extrusionOk="0">
                  <a:moveTo>
                    <a:pt x="1999" y="0"/>
                  </a:moveTo>
                  <a:cubicBezTo>
                    <a:pt x="900" y="0"/>
                    <a:pt x="0" y="900"/>
                    <a:pt x="0" y="1999"/>
                  </a:cubicBezTo>
                  <a:cubicBezTo>
                    <a:pt x="0" y="3099"/>
                    <a:pt x="900" y="3999"/>
                    <a:pt x="1999" y="3999"/>
                  </a:cubicBezTo>
                  <a:cubicBezTo>
                    <a:pt x="3099" y="3999"/>
                    <a:pt x="3999" y="3099"/>
                    <a:pt x="3999" y="1999"/>
                  </a:cubicBezTo>
                  <a:cubicBezTo>
                    <a:pt x="3999" y="900"/>
                    <a:pt x="3099" y="0"/>
                    <a:pt x="1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p:cNvSpPr txBox="1"/>
          <p:nvPr/>
        </p:nvSpPr>
        <p:spPr>
          <a:xfrm>
            <a:off x="0" y="1862464"/>
            <a:ext cx="9144000" cy="1608325"/>
          </a:xfrm>
          <a:prstGeom prst="rect">
            <a:avLst/>
          </a:prstGeom>
          <a:noFill/>
        </p:spPr>
        <p:txBody>
          <a:bodyPr wrap="square" rtlCol="0">
            <a:spAutoFit/>
          </a:bodyPr>
          <a:lstStyle/>
          <a:p>
            <a:pPr algn="ctr">
              <a:lnSpc>
                <a:spcPct val="150000"/>
              </a:lnSpc>
            </a:pPr>
            <a:r>
              <a:rPr lang="en-US" sz="3500" b="1" smtClean="0">
                <a:solidFill>
                  <a:srgbClr val="CA4F24"/>
                </a:solidFill>
              </a:rPr>
              <a:t>3. TẠO KHUNG NỘI TUYẾN </a:t>
            </a:r>
          </a:p>
          <a:p>
            <a:pPr algn="ctr">
              <a:lnSpc>
                <a:spcPct val="150000"/>
              </a:lnSpc>
            </a:pPr>
            <a:r>
              <a:rPr lang="en-US" sz="3500" b="1" smtClean="0">
                <a:solidFill>
                  <a:srgbClr val="CA4F24"/>
                </a:solidFill>
              </a:rPr>
              <a:t>TRONG TRANG WEB</a:t>
            </a:r>
            <a:endParaRPr lang="en-US" sz="3500" b="1">
              <a:solidFill>
                <a:srgbClr val="CA4F24"/>
              </a:solidFill>
            </a:endParaRPr>
          </a:p>
        </p:txBody>
      </p:sp>
    </p:spTree>
    <p:extLst>
      <p:ext uri="{BB962C8B-B14F-4D97-AF65-F5344CB8AC3E}">
        <p14:creationId xmlns:p14="http://schemas.microsoft.com/office/powerpoint/2010/main" val="3216916011"/>
      </p:ext>
    </p:extLst>
  </p:cSld>
  <p:clrMapOvr>
    <a:masterClrMapping/>
  </p:clrMapOvr>
  <p:transition spd="med">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34092" y="263298"/>
            <a:ext cx="7185025" cy="533399"/>
          </a:xfrm>
          <a:prstGeom prst="roundRect">
            <a:avLst/>
          </a:prstGeom>
          <a:solidFill>
            <a:schemeClr val="tx2">
              <a:lumMod val="20000"/>
              <a:lumOff val="80000"/>
            </a:schemeClr>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vi-VN" sz="2200" b="1">
                <a:latin typeface="Arial" panose="020B0604020202020204" pitchFamily="34" charset="0"/>
                <a:cs typeface="Arial" panose="020B0604020202020204" pitchFamily="34" charset="0"/>
              </a:rPr>
              <a:t>Hoạt </a:t>
            </a:r>
            <a:r>
              <a:rPr lang="vi-VN" sz="2200" b="1">
                <a:latin typeface="Arial" panose="020B0604020202020204" pitchFamily="34" charset="0"/>
                <a:cs typeface="Arial" panose="020B0604020202020204" pitchFamily="34" charset="0"/>
              </a:rPr>
              <a:t>động </a:t>
            </a:r>
            <a:r>
              <a:rPr lang="vi-VN" sz="2200" b="1" smtClean="0">
                <a:latin typeface="Arial" panose="020B0604020202020204" pitchFamily="34" charset="0"/>
                <a:cs typeface="Arial" panose="020B0604020202020204" pitchFamily="34" charset="0"/>
              </a:rPr>
              <a:t>3</a:t>
            </a:r>
            <a:r>
              <a:rPr lang="en-US" sz="2200" b="1" smtClean="0">
                <a:latin typeface="Arial" panose="020B0604020202020204" pitchFamily="34" charset="0"/>
                <a:cs typeface="Arial" panose="020B0604020202020204" pitchFamily="34" charset="0"/>
              </a:rPr>
              <a:t>: </a:t>
            </a:r>
            <a:r>
              <a:rPr lang="vi-VN" sz="2200" b="1" smtClean="0">
                <a:latin typeface="Arial" panose="020B0604020202020204" pitchFamily="34" charset="0"/>
                <a:cs typeface="Arial" panose="020B0604020202020204" pitchFamily="34" charset="0"/>
              </a:rPr>
              <a:t>Tìm </a:t>
            </a:r>
            <a:r>
              <a:rPr lang="vi-VN" sz="2200" b="1">
                <a:latin typeface="Arial" panose="020B0604020202020204" pitchFamily="34" charset="0"/>
                <a:cs typeface="Arial" panose="020B0604020202020204" pitchFamily="34" charset="0"/>
              </a:rPr>
              <a:t>hiểu ý nghĩa của khung nội tuyến </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grpSp>
        <p:nvGrpSpPr>
          <p:cNvPr id="6" name="Group 5"/>
          <p:cNvGrpSpPr/>
          <p:nvPr/>
        </p:nvGrpSpPr>
        <p:grpSpPr>
          <a:xfrm>
            <a:off x="4255622" y="992004"/>
            <a:ext cx="4681997" cy="3910368"/>
            <a:chOff x="968375" y="1320800"/>
            <a:chExt cx="4681997" cy="3910368"/>
          </a:xfrm>
        </p:grpSpPr>
        <p:sp>
          <p:nvSpPr>
            <p:cNvPr id="7" name="Rounded Rectangle 6"/>
            <p:cNvSpPr/>
            <p:nvPr/>
          </p:nvSpPr>
          <p:spPr>
            <a:xfrm>
              <a:off x="968375" y="1320800"/>
              <a:ext cx="4104607" cy="3910368"/>
            </a:xfrm>
            <a:prstGeom prst="roundRect">
              <a:avLst>
                <a:gd name="adj" fmla="val 7640"/>
              </a:avLst>
            </a:prstGeom>
            <a:solidFill>
              <a:srgbClr val="FFFFDD"/>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solidFill>
                  <a:srgbClr val="000000"/>
                </a:solidFill>
              </a:endParaRPr>
            </a:p>
          </p:txBody>
        </p:sp>
        <p:sp>
          <p:nvSpPr>
            <p:cNvPr id="8" name="TextBox 7"/>
            <p:cNvSpPr txBox="1"/>
            <p:nvPr/>
          </p:nvSpPr>
          <p:spPr>
            <a:xfrm>
              <a:off x="1180179" y="1383158"/>
              <a:ext cx="3680998" cy="3785652"/>
            </a:xfrm>
            <a:prstGeom prst="rect">
              <a:avLst/>
            </a:prstGeom>
            <a:noFill/>
          </p:spPr>
          <p:txBody>
            <a:bodyPr wrap="square" rtlCol="0">
              <a:spAutoFit/>
            </a:bodyPr>
            <a:lstStyle/>
            <a:p>
              <a:pPr algn="just">
                <a:lnSpc>
                  <a:spcPct val="150000"/>
                </a:lnSpc>
              </a:pPr>
              <a:r>
                <a:rPr lang="vi-VN" sz="2000"/>
                <a:t>Trong các bài đăng có đính kèm video, một số trang web sẽ hiển thị nội dung video trong một khung và cho phép tương tác bên trong khung đó. Em có nhận xét gì về giao diện của cả trang khi thực hiện các thao tác bên trong khung này? </a:t>
              </a:r>
              <a:endParaRPr lang="vi-VN" sz="2000"/>
            </a:p>
          </p:txBody>
        </p:sp>
        <p:pic>
          <p:nvPicPr>
            <p:cNvPr id="9" name="Picture 14" descr="https://cdn-icons-png.flaticon.com/128/5384/53844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773" y="1636016"/>
              <a:ext cx="736599" cy="736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6386" name="Picture 2" descr="https://thomaspark.co/wp/wp-content/uploads/2019/09/thebeautub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462" y="992004"/>
            <a:ext cx="2891355" cy="174437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i0.wp.com/www.vinethemes.com/wp-content/uploads/2023/09/Audio-Player.jpg?fit=1200%2C900&amp;ss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30" y="2931682"/>
            <a:ext cx="2654270" cy="199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5816"/>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6386"/>
                                        </p:tgtEl>
                                        <p:attrNameLst>
                                          <p:attrName>style.visibility</p:attrName>
                                        </p:attrNameLst>
                                      </p:cBhvr>
                                      <p:to>
                                        <p:strVal val="visible"/>
                                      </p:to>
                                    </p:set>
                                    <p:animEffect transition="in" filter="wheel(1)">
                                      <p:cBhvr>
                                        <p:cTn id="13" dur="500"/>
                                        <p:tgtEl>
                                          <p:spTgt spid="16386"/>
                                        </p:tgtEl>
                                      </p:cBhvr>
                                    </p:animEffect>
                                  </p:childTnLst>
                                </p:cTn>
                              </p:par>
                              <p:par>
                                <p:cTn id="14" presetID="21" presetClass="entr" presetSubtype="1" fill="hold" nodeType="withEffect">
                                  <p:stCondLst>
                                    <p:cond delay="0"/>
                                  </p:stCondLst>
                                  <p:childTnLst>
                                    <p:set>
                                      <p:cBhvr>
                                        <p:cTn id="15" dur="1" fill="hold">
                                          <p:stCondLst>
                                            <p:cond delay="0"/>
                                          </p:stCondLst>
                                        </p:cTn>
                                        <p:tgtEl>
                                          <p:spTgt spid="16388"/>
                                        </p:tgtEl>
                                        <p:attrNameLst>
                                          <p:attrName>style.visibility</p:attrName>
                                        </p:attrNameLst>
                                      </p:cBhvr>
                                      <p:to>
                                        <p:strVal val="visible"/>
                                      </p:to>
                                    </p:set>
                                    <p:animEffect transition="in" filter="wheel(1)">
                                      <p:cBhvr>
                                        <p:cTn id="16"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34092" y="263298"/>
            <a:ext cx="7185025" cy="533399"/>
          </a:xfrm>
          <a:prstGeom prst="roundRect">
            <a:avLst/>
          </a:prstGeom>
          <a:solidFill>
            <a:schemeClr val="tx2">
              <a:lumMod val="20000"/>
              <a:lumOff val="80000"/>
            </a:schemeClr>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vi-VN" sz="2200" b="1">
                <a:latin typeface="Arial" panose="020B0604020202020204" pitchFamily="34" charset="0"/>
                <a:cs typeface="Arial" panose="020B0604020202020204" pitchFamily="34" charset="0"/>
              </a:rPr>
              <a:t>Hoạt </a:t>
            </a:r>
            <a:r>
              <a:rPr lang="vi-VN" sz="2200" b="1">
                <a:latin typeface="Arial" panose="020B0604020202020204" pitchFamily="34" charset="0"/>
                <a:cs typeface="Arial" panose="020B0604020202020204" pitchFamily="34" charset="0"/>
              </a:rPr>
              <a:t>động </a:t>
            </a:r>
            <a:r>
              <a:rPr lang="vi-VN" sz="2200" b="1" smtClean="0">
                <a:latin typeface="Arial" panose="020B0604020202020204" pitchFamily="34" charset="0"/>
                <a:cs typeface="Arial" panose="020B0604020202020204" pitchFamily="34" charset="0"/>
              </a:rPr>
              <a:t>3</a:t>
            </a:r>
            <a:r>
              <a:rPr lang="en-US" sz="2200" b="1" smtClean="0">
                <a:latin typeface="Arial" panose="020B0604020202020204" pitchFamily="34" charset="0"/>
                <a:cs typeface="Arial" panose="020B0604020202020204" pitchFamily="34" charset="0"/>
              </a:rPr>
              <a:t>: </a:t>
            </a:r>
            <a:r>
              <a:rPr lang="vi-VN" sz="2200" b="1" smtClean="0">
                <a:latin typeface="Arial" panose="020B0604020202020204" pitchFamily="34" charset="0"/>
                <a:cs typeface="Arial" panose="020B0604020202020204" pitchFamily="34" charset="0"/>
              </a:rPr>
              <a:t>Tìm </a:t>
            </a:r>
            <a:r>
              <a:rPr lang="vi-VN" sz="2200" b="1">
                <a:latin typeface="Arial" panose="020B0604020202020204" pitchFamily="34" charset="0"/>
                <a:cs typeface="Arial" panose="020B0604020202020204" pitchFamily="34" charset="0"/>
              </a:rPr>
              <a:t>hiểu ý nghĩa của khung nội tuyến </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pic>
        <p:nvPicPr>
          <p:cNvPr id="16386" name="Picture 2" descr="https://thomaspark.co/wp/wp-content/uploads/2019/09/thebeautub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462" y="992004"/>
            <a:ext cx="2891355" cy="174437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i0.wp.com/www.vinethemes.com/wp-content/uploads/2023/09/Audio-Player.jpg?fit=1200%2C900&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30" y="2931682"/>
            <a:ext cx="2654270" cy="19907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4514013" y="1043721"/>
            <a:ext cx="4078444" cy="3785652"/>
            <a:chOff x="9220199" y="2324100"/>
            <a:chExt cx="4078444" cy="3785652"/>
          </a:xfrm>
        </p:grpSpPr>
        <p:sp>
          <p:nvSpPr>
            <p:cNvPr id="11" name="TextBox 10"/>
            <p:cNvSpPr txBox="1"/>
            <p:nvPr/>
          </p:nvSpPr>
          <p:spPr>
            <a:xfrm>
              <a:off x="9220199" y="2324100"/>
              <a:ext cx="4078444" cy="3785652"/>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M</a:t>
              </a:r>
              <a:r>
                <a:rPr lang="vi-VN" sz="2000" smtClean="0">
                  <a:latin typeface="Arial" panose="020B0604020202020204" pitchFamily="34" charset="0"/>
                  <a:cs typeface="Arial" panose="020B0604020202020204" pitchFamily="34" charset="0"/>
                </a:rPr>
                <a:t>ang </a:t>
              </a:r>
              <a:r>
                <a:rPr lang="vi-VN" sz="2000">
                  <a:latin typeface="Arial" panose="020B0604020202020204" pitchFamily="34" charset="0"/>
                  <a:cs typeface="Arial" panose="020B0604020202020204" pitchFamily="34" charset="0"/>
                </a:rPr>
                <a:t>lại trải nghiệm tốt hơn cho người dùng:</a:t>
              </a:r>
            </a:p>
            <a:p>
              <a:pPr algn="just">
                <a:lnSpc>
                  <a:spcPct val="150000"/>
                </a:lnSpc>
              </a:pPr>
              <a:r>
                <a:rPr lang="vi-VN" sz="2000" smtClean="0">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Xem </a:t>
              </a:r>
              <a:r>
                <a:rPr lang="vi-VN" sz="2000">
                  <a:latin typeface="Arial" panose="020B0604020202020204" pitchFamily="34" charset="0"/>
                  <a:cs typeface="Arial" panose="020B0604020202020204" pitchFamily="34" charset="0"/>
                </a:rPr>
                <a:t>video mà không cần rời khỏi trang web chính và tương tác với nội dung khác cùng một lúc. </a:t>
              </a:r>
            </a:p>
            <a:p>
              <a:pPr algn="just">
                <a:lnSpc>
                  <a:spcPct val="150000"/>
                </a:lnSpc>
              </a:pPr>
              <a:r>
                <a:rPr lang="vi-VN" sz="2000">
                  <a:latin typeface="Arial" panose="020B0604020202020204" pitchFamily="34" charset="0"/>
                  <a:cs typeface="Arial" panose="020B0604020202020204" pitchFamily="34" charset="0"/>
                </a:rPr>
                <a:t>•</a:t>
              </a:r>
              <a:r>
                <a:rPr lang="en-US" sz="200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Cung </a:t>
              </a:r>
              <a:r>
                <a:rPr lang="vi-VN" sz="2000">
                  <a:latin typeface="Arial" panose="020B0604020202020204" pitchFamily="34" charset="0"/>
                  <a:cs typeface="Arial" panose="020B0604020202020204" pitchFamily="34" charset="0"/>
                </a:rPr>
                <a:t>cấp tính tiện ích và thuận lợi, giúp tiết kiệm thời gian và nâng cao trải nghiệm duyệt web.</a:t>
              </a:r>
            </a:p>
          </p:txBody>
        </p:sp>
        <p:pic>
          <p:nvPicPr>
            <p:cNvPr id="12" name="Picture 2" descr="https://cdn-icons-png.flaticon.com/128/4151/41514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9300890" y="2385452"/>
              <a:ext cx="488012" cy="4826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569501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949324" y="440775"/>
            <a:ext cx="7341962" cy="4366899"/>
            <a:chOff x="1297666" y="687518"/>
            <a:chExt cx="7341962" cy="4366899"/>
          </a:xfrm>
        </p:grpSpPr>
        <p:grpSp>
          <p:nvGrpSpPr>
            <p:cNvPr id="5" name="Group 4"/>
            <p:cNvGrpSpPr/>
            <p:nvPr/>
          </p:nvGrpSpPr>
          <p:grpSpPr>
            <a:xfrm>
              <a:off x="1297666" y="901459"/>
              <a:ext cx="7341962" cy="4152958"/>
              <a:chOff x="702580" y="1133687"/>
              <a:chExt cx="7341962" cy="4152958"/>
            </a:xfrm>
          </p:grpSpPr>
          <p:grpSp>
            <p:nvGrpSpPr>
              <p:cNvPr id="7" name="Group 6"/>
              <p:cNvGrpSpPr/>
              <p:nvPr/>
            </p:nvGrpSpPr>
            <p:grpSpPr>
              <a:xfrm>
                <a:off x="702580" y="1454874"/>
                <a:ext cx="7341962" cy="3831771"/>
                <a:chOff x="3880755" y="1284644"/>
                <a:chExt cx="7341962" cy="3831771"/>
              </a:xfrm>
            </p:grpSpPr>
            <p:sp>
              <p:nvSpPr>
                <p:cNvPr id="9" name="Rounded Rectangle 8"/>
                <p:cNvSpPr/>
                <p:nvPr/>
              </p:nvSpPr>
              <p:spPr>
                <a:xfrm>
                  <a:off x="3880755" y="1284644"/>
                  <a:ext cx="7341962" cy="3831771"/>
                </a:xfrm>
                <a:prstGeom prst="roundRect">
                  <a:avLst>
                    <a:gd name="adj" fmla="val 7154"/>
                  </a:avLst>
                </a:prstGeom>
                <a:solidFill>
                  <a:srgbClr val="FFF5E7"/>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solidFill>
                      <a:srgbClr val="000000"/>
                    </a:solidFill>
                  </a:endParaRPr>
                </a:p>
              </p:txBody>
            </p:sp>
            <p:sp>
              <p:nvSpPr>
                <p:cNvPr id="10" name="TextBox 9"/>
                <p:cNvSpPr txBox="1"/>
                <p:nvPr/>
              </p:nvSpPr>
              <p:spPr>
                <a:xfrm>
                  <a:off x="4219120" y="1777003"/>
                  <a:ext cx="6665232" cy="313932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200" smtClean="0"/>
                    <a:t>Khung </a:t>
                  </a:r>
                  <a:r>
                    <a:rPr lang="vi-VN" sz="2200"/>
                    <a:t>nội tuyến là gì?</a:t>
                  </a:r>
                </a:p>
                <a:p>
                  <a:pPr marL="342900" indent="-342900" algn="just">
                    <a:lnSpc>
                      <a:spcPct val="150000"/>
                    </a:lnSpc>
                    <a:buFont typeface="Wingdings" panose="05000000000000000000" pitchFamily="2" charset="2"/>
                    <a:buChar char="Ø"/>
                  </a:pPr>
                  <a:r>
                    <a:rPr lang="vi-VN" sz="2200" smtClean="0"/>
                    <a:t>HTML </a:t>
                  </a:r>
                  <a:r>
                    <a:rPr lang="vi-VN" sz="2200"/>
                    <a:t>cung cấp thẻ nào để tạo khung nội tuyến?</a:t>
                  </a:r>
                </a:p>
                <a:p>
                  <a:pPr marL="342900" indent="-342900" algn="just">
                    <a:lnSpc>
                      <a:spcPct val="150000"/>
                    </a:lnSpc>
                    <a:buFont typeface="Wingdings" panose="05000000000000000000" pitchFamily="2" charset="2"/>
                    <a:buChar char="Ø"/>
                  </a:pPr>
                  <a:r>
                    <a:rPr lang="vi-VN" sz="2200" smtClean="0"/>
                    <a:t>Em </a:t>
                  </a:r>
                  <a:r>
                    <a:rPr lang="vi-VN" sz="2200"/>
                    <a:t>hãy nêu ví dụ sử dụng khung nội tuyến.</a:t>
                  </a:r>
                </a:p>
                <a:p>
                  <a:pPr marL="342900" indent="-342900" algn="just">
                    <a:lnSpc>
                      <a:spcPct val="150000"/>
                    </a:lnSpc>
                    <a:buFont typeface="Wingdings" panose="05000000000000000000" pitchFamily="2" charset="2"/>
                    <a:buChar char="Ø"/>
                  </a:pPr>
                  <a:r>
                    <a:rPr lang="vi-VN" sz="2200" smtClean="0"/>
                    <a:t>Đoạn </a:t>
                  </a:r>
                  <a:r>
                    <a:rPr lang="vi-VN" sz="2200"/>
                    <a:t>mã để chèn khung nội tuyến vào trang web có cú pháp như thế nào?</a:t>
                  </a:r>
                </a:p>
                <a:p>
                  <a:pPr marL="342900" indent="-342900" algn="just">
                    <a:lnSpc>
                      <a:spcPct val="150000"/>
                    </a:lnSpc>
                    <a:buFont typeface="Wingdings" panose="05000000000000000000" pitchFamily="2" charset="2"/>
                    <a:buChar char="Ø"/>
                  </a:pPr>
                  <a:r>
                    <a:rPr lang="vi-VN" sz="2200" smtClean="0"/>
                    <a:t>Thẻ </a:t>
                  </a:r>
                  <a:r>
                    <a:rPr lang="vi-VN" sz="2200">
                      <a:solidFill>
                        <a:srgbClr val="C00000"/>
                      </a:solidFill>
                      <a:latin typeface="Calibri" panose="020F0502020204030204" pitchFamily="34" charset="0"/>
                      <a:cs typeface="Calibri" panose="020F0502020204030204" pitchFamily="34" charset="0"/>
                    </a:rPr>
                    <a:t>&lt;iframe&gt; </a:t>
                  </a:r>
                  <a:r>
                    <a:rPr lang="vi-VN" sz="2200"/>
                    <a:t>có những thuộc tính gì?</a:t>
                  </a:r>
                </a:p>
              </p:txBody>
            </p:sp>
          </p:grpSp>
          <p:sp>
            <p:nvSpPr>
              <p:cNvPr id="8" name="Rounded Rectangle 7"/>
              <p:cNvSpPr/>
              <p:nvPr/>
            </p:nvSpPr>
            <p:spPr>
              <a:xfrm>
                <a:off x="2775008" y="1133687"/>
                <a:ext cx="3197107" cy="642375"/>
              </a:xfrm>
              <a:prstGeom prst="roundRect">
                <a:avLst/>
              </a:prstGeom>
              <a:solidFill>
                <a:srgbClr val="932421"/>
              </a:solidFill>
              <a:ln w="12700">
                <a:solidFill>
                  <a:srgbClr val="00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smtClean="0">
                    <a:solidFill>
                      <a:srgbClr val="FFFFFF"/>
                    </a:solidFill>
                    <a:cs typeface="Arial" panose="020B0604020202020204" pitchFamily="34" charset="0"/>
                  </a:rPr>
                  <a:t>THẢO LUẬN NHÓM</a:t>
                </a:r>
                <a:endParaRPr lang="en-US" sz="2200" b="1" dirty="0">
                  <a:solidFill>
                    <a:srgbClr val="FFFFFF"/>
                  </a:solidFill>
                  <a:latin typeface="Arial" panose="020B0604020202020204" pitchFamily="34" charset="0"/>
                  <a:cs typeface="Arial" panose="020B0604020202020204" pitchFamily="34" charset="0"/>
                </a:endParaRPr>
              </a:p>
            </p:txBody>
          </p:sp>
        </p:grpSp>
        <p:pic>
          <p:nvPicPr>
            <p:cNvPr id="14" name="Picture 32"/>
            <p:cNvPicPr>
              <a:picLocks noChangeAspect="1"/>
            </p:cNvPicPr>
            <p:nvPr/>
          </p:nvPicPr>
          <p:blipFill>
            <a:blip r:embed="rId2"/>
            <a:srcRect/>
            <a:stretch>
              <a:fillRect/>
            </a:stretch>
          </p:blipFill>
          <p:spPr>
            <a:xfrm rot="20886757">
              <a:off x="1515358" y="687518"/>
              <a:ext cx="1259911" cy="987455"/>
            </a:xfrm>
            <a:prstGeom prst="rect">
              <a:avLst/>
            </a:prstGeom>
          </p:spPr>
        </p:pic>
      </p:grpSp>
    </p:spTree>
    <p:extLst>
      <p:ext uri="{BB962C8B-B14F-4D97-AF65-F5344CB8AC3E}">
        <p14:creationId xmlns:p14="http://schemas.microsoft.com/office/powerpoint/2010/main" val="3502918158"/>
      </p:ext>
    </p:extLst>
  </p:cSld>
  <p:clrMapOvr>
    <a:masterClrMapping/>
  </p:clrMapOvr>
  <mc:AlternateContent xmlns:mc="http://schemas.openxmlformats.org/markup-compatibility/2006">
    <mc:Choice xmlns:p14="http://schemas.microsoft.com/office/powerpoint/2010/main" Requires="p14">
      <p:transition spd="med">
        <p14:prism isInverted="1"/>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8205" y="197137"/>
            <a:ext cx="4853928" cy="2042224"/>
          </a:xfrm>
          <a:prstGeom prst="rect">
            <a:avLst/>
          </a:prstGeom>
        </p:spPr>
      </p:pic>
      <p:sp>
        <p:nvSpPr>
          <p:cNvPr id="32" name="TextBox 31"/>
          <p:cNvSpPr txBox="1"/>
          <p:nvPr/>
        </p:nvSpPr>
        <p:spPr>
          <a:xfrm>
            <a:off x="5153803" y="710417"/>
            <a:ext cx="3367980" cy="1015663"/>
          </a:xfrm>
          <a:prstGeom prst="rect">
            <a:avLst/>
          </a:prstGeom>
          <a:noFill/>
        </p:spPr>
        <p:txBody>
          <a:bodyPr wrap="square" rtlCol="0">
            <a:spAutoFit/>
          </a:bodyPr>
          <a:lstStyle/>
          <a:p>
            <a:pPr algn="just">
              <a:lnSpc>
                <a:spcPct val="150000"/>
              </a:lnSpc>
            </a:pPr>
            <a:r>
              <a:rPr lang="en-US" sz="2000"/>
              <a:t>Cầu dây văng hình búp sen đầu tiên tại Nam Định</a:t>
            </a:r>
            <a:endParaRPr lang="en-US" sz="2000"/>
          </a:p>
        </p:txBody>
      </p:sp>
      <p:pic>
        <p:nvPicPr>
          <p:cNvPr id="7" name="Picture 6"/>
          <p:cNvPicPr>
            <a:picLocks noChangeAspect="1"/>
          </p:cNvPicPr>
          <p:nvPr/>
        </p:nvPicPr>
        <p:blipFill>
          <a:blip r:embed="rId4"/>
          <a:stretch>
            <a:fillRect/>
          </a:stretch>
        </p:blipFill>
        <p:spPr>
          <a:xfrm>
            <a:off x="4341359" y="2411729"/>
            <a:ext cx="4586468" cy="2042224"/>
          </a:xfrm>
          <a:prstGeom prst="rect">
            <a:avLst/>
          </a:prstGeom>
        </p:spPr>
      </p:pic>
      <p:sp>
        <p:nvSpPr>
          <p:cNvPr id="34" name="TextBox 33"/>
          <p:cNvSpPr txBox="1"/>
          <p:nvPr/>
        </p:nvSpPr>
        <p:spPr>
          <a:xfrm>
            <a:off x="540084" y="2954976"/>
            <a:ext cx="3662171" cy="958660"/>
          </a:xfrm>
          <a:prstGeom prst="rect">
            <a:avLst/>
          </a:prstGeom>
          <a:noFill/>
        </p:spPr>
        <p:txBody>
          <a:bodyPr wrap="square" rtlCol="0">
            <a:spAutoFit/>
          </a:bodyPr>
          <a:lstStyle/>
          <a:p>
            <a:pPr algn="r">
              <a:lnSpc>
                <a:spcPct val="150000"/>
              </a:lnSpc>
            </a:pPr>
            <a:r>
              <a:rPr lang="vi-VN" sz="2000"/>
              <a:t>Trăm năm đổi thay </a:t>
            </a:r>
            <a:r>
              <a:rPr lang="vi-VN" sz="2000"/>
              <a:t>của </a:t>
            </a:r>
            <a:endParaRPr lang="en-US" sz="2000" smtClean="0"/>
          </a:p>
          <a:p>
            <a:pPr algn="r">
              <a:lnSpc>
                <a:spcPct val="150000"/>
              </a:lnSpc>
            </a:pPr>
            <a:r>
              <a:rPr lang="vi-VN" sz="2000" smtClean="0"/>
              <a:t>quảng </a:t>
            </a:r>
            <a:r>
              <a:rPr lang="vi-VN" sz="2000"/>
              <a:t>trường chợ Bến Thành</a:t>
            </a:r>
            <a:endParaRPr lang="en-US" sz="2000"/>
          </a:p>
        </p:txBody>
      </p:sp>
      <p:grpSp>
        <p:nvGrpSpPr>
          <p:cNvPr id="8" name="Group 7"/>
          <p:cNvGrpSpPr/>
          <p:nvPr/>
        </p:nvGrpSpPr>
        <p:grpSpPr>
          <a:xfrm>
            <a:off x="349476" y="4430175"/>
            <a:ext cx="8458200" cy="619618"/>
            <a:chOff x="932207" y="2554774"/>
            <a:chExt cx="8458200" cy="619618"/>
          </a:xfrm>
        </p:grpSpPr>
        <p:pic>
          <p:nvPicPr>
            <p:cNvPr id="9" name="Picture 2" descr="https://cdn-icons-png.flaticon.com/128/3248/32481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207" y="2554774"/>
              <a:ext cx="619617" cy="61961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586026" y="2578552"/>
              <a:ext cx="7804381" cy="55399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t>T</a:t>
              </a:r>
              <a:r>
                <a:rPr lang="vi-VN" sz="2000" smtClean="0"/>
                <a:t>hu </a:t>
              </a:r>
              <a:r>
                <a:rPr lang="vi-VN" sz="2000"/>
                <a:t>hút người xem, minh hoạ nội dung rõ ràng, dễ hiểu, sinh động.</a:t>
              </a:r>
              <a:endParaRPr lang="en-US" sz="2000"/>
            </a:p>
          </p:txBody>
        </p:sp>
      </p:grpSp>
    </p:spTree>
    <p:extLst>
      <p:ext uri="{BB962C8B-B14F-4D97-AF65-F5344CB8AC3E}">
        <p14:creationId xmlns:p14="http://schemas.microsoft.com/office/powerpoint/2010/main" val="64394027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ppt_x"/>
                                          </p:val>
                                        </p:tav>
                                        <p:tav tm="100000">
                                          <p:val>
                                            <p:strVal val="#ppt_x"/>
                                          </p:val>
                                        </p:tav>
                                      </p:tavLst>
                                    </p:anim>
                                    <p:anim calcmode="lin" valueType="num">
                                      <p:cBhvr additive="base">
                                        <p:cTn id="17" dur="500" fill="hold"/>
                                        <p:tgtEl>
                                          <p:spTgt spid="3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EEBFF"/>
        </a:solidFill>
        <a:effectLst/>
      </p:bgPr>
    </p:bg>
    <p:spTree>
      <p:nvGrpSpPr>
        <p:cNvPr id="1" name=""/>
        <p:cNvGrpSpPr/>
        <p:nvPr/>
      </p:nvGrpSpPr>
      <p:grpSpPr>
        <a:xfrm>
          <a:off x="0" y="0"/>
          <a:ext cx="0" cy="0"/>
          <a:chOff x="0" y="0"/>
          <a:chExt cx="0" cy="0"/>
        </a:xfrm>
      </p:grpSpPr>
      <p:sp>
        <p:nvSpPr>
          <p:cNvPr id="5" name="TextBox 4"/>
          <p:cNvSpPr txBox="1"/>
          <p:nvPr/>
        </p:nvSpPr>
        <p:spPr>
          <a:xfrm>
            <a:off x="0" y="104160"/>
            <a:ext cx="9144000" cy="598177"/>
          </a:xfrm>
          <a:prstGeom prst="rect">
            <a:avLst/>
          </a:prstGeom>
          <a:noFill/>
        </p:spPr>
        <p:txBody>
          <a:bodyPr wrap="square" rtlCol="0">
            <a:spAutoFit/>
          </a:bodyPr>
          <a:lstStyle/>
          <a:p>
            <a:pPr algn="ctr">
              <a:lnSpc>
                <a:spcPct val="150000"/>
              </a:lnSpc>
            </a:pPr>
            <a:r>
              <a:rPr lang="en-US" sz="2500" b="1"/>
              <a:t>3. TẠO KHUNG NỘI TUYẾN TRONG TRANG WEB</a:t>
            </a:r>
            <a:endParaRPr lang="vi-VN" sz="2500" b="1"/>
          </a:p>
        </p:txBody>
      </p:sp>
      <p:grpSp>
        <p:nvGrpSpPr>
          <p:cNvPr id="6" name="Group 5"/>
          <p:cNvGrpSpPr/>
          <p:nvPr/>
        </p:nvGrpSpPr>
        <p:grpSpPr>
          <a:xfrm>
            <a:off x="765122" y="913103"/>
            <a:ext cx="7613755" cy="1107996"/>
            <a:chOff x="605200" y="2456835"/>
            <a:chExt cx="7613755" cy="1107996"/>
          </a:xfrm>
        </p:grpSpPr>
        <p:sp>
          <p:nvSpPr>
            <p:cNvPr id="7" name="TextBox 6"/>
            <p:cNvSpPr txBox="1"/>
            <p:nvPr/>
          </p:nvSpPr>
          <p:spPr>
            <a:xfrm>
              <a:off x="605201" y="2456835"/>
              <a:ext cx="7613754" cy="1107996"/>
            </a:xfrm>
            <a:prstGeom prst="rect">
              <a:avLst/>
            </a:prstGeom>
            <a:noFill/>
          </p:spPr>
          <p:txBody>
            <a:bodyPr wrap="square" rtlCol="0">
              <a:spAutoFit/>
            </a:bodyPr>
            <a:lstStyle/>
            <a:p>
              <a:pPr lvl="1" algn="just">
                <a:lnSpc>
                  <a:spcPct val="150000"/>
                </a:lnSpc>
              </a:pPr>
              <a:r>
                <a:rPr lang="en-US" sz="2200" b="1" smtClean="0">
                  <a:solidFill>
                    <a:srgbClr val="7030A0"/>
                  </a:solidFill>
                </a:rPr>
                <a:t>    </a:t>
              </a:r>
              <a:r>
                <a:rPr lang="vi-VN" sz="2200" b="1" smtClean="0">
                  <a:solidFill>
                    <a:srgbClr val="7030A0"/>
                  </a:solidFill>
                </a:rPr>
                <a:t>Khung </a:t>
              </a:r>
              <a:r>
                <a:rPr lang="vi-VN" sz="2200" b="1">
                  <a:solidFill>
                    <a:srgbClr val="7030A0"/>
                  </a:solidFill>
                </a:rPr>
                <a:t>nội </a:t>
              </a:r>
              <a:r>
                <a:rPr lang="vi-VN" sz="2200" b="1" smtClean="0">
                  <a:solidFill>
                    <a:srgbClr val="7030A0"/>
                  </a:solidFill>
                </a:rPr>
                <a:t>tuyến</a:t>
              </a:r>
              <a:r>
                <a:rPr lang="en-US" sz="2200" b="1" smtClean="0">
                  <a:solidFill>
                    <a:srgbClr val="7030A0"/>
                  </a:solidFill>
                </a:rPr>
                <a:t>:</a:t>
              </a:r>
              <a:r>
                <a:rPr lang="vi-VN" sz="2200" smtClean="0"/>
                <a:t> </a:t>
              </a:r>
              <a:r>
                <a:rPr lang="vi-VN" sz="2200"/>
                <a:t>một khung nhìn chứa tài nguyên web khác trong trang web hiện tại. </a:t>
              </a:r>
              <a:endParaRPr lang="en-US" sz="2200"/>
            </a:p>
          </p:txBody>
        </p:sp>
        <p:pic>
          <p:nvPicPr>
            <p:cNvPr id="8" name="Picture 7"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765122" y="2133474"/>
            <a:ext cx="7613755" cy="600164"/>
            <a:chOff x="605200" y="2456835"/>
            <a:chExt cx="7613755" cy="600164"/>
          </a:xfrm>
        </p:grpSpPr>
        <p:sp>
          <p:nvSpPr>
            <p:cNvPr id="17" name="TextBox 16"/>
            <p:cNvSpPr txBox="1"/>
            <p:nvPr/>
          </p:nvSpPr>
          <p:spPr>
            <a:xfrm>
              <a:off x="605201" y="2456835"/>
              <a:ext cx="7613754" cy="600164"/>
            </a:xfrm>
            <a:prstGeom prst="rect">
              <a:avLst/>
            </a:prstGeom>
            <a:noFill/>
          </p:spPr>
          <p:txBody>
            <a:bodyPr wrap="square" rtlCol="0">
              <a:spAutoFit/>
            </a:bodyPr>
            <a:lstStyle/>
            <a:p>
              <a:pPr lvl="1" algn="just">
                <a:lnSpc>
                  <a:spcPct val="150000"/>
                </a:lnSpc>
              </a:pPr>
              <a:r>
                <a:rPr lang="en-US" sz="2200" smtClean="0"/>
                <a:t>    </a:t>
              </a:r>
              <a:r>
                <a:rPr lang="vi-VN" sz="2200" smtClean="0"/>
                <a:t>HTML </a:t>
              </a:r>
              <a:r>
                <a:rPr lang="vi-VN" sz="2200"/>
                <a:t>sử dụng thẻ </a:t>
              </a:r>
              <a:r>
                <a:rPr lang="vi-VN" sz="2200">
                  <a:solidFill>
                    <a:srgbClr val="C00000"/>
                  </a:solidFill>
                  <a:latin typeface="Calibri" panose="020F0502020204030204" pitchFamily="34" charset="0"/>
                  <a:cs typeface="Calibri" panose="020F0502020204030204" pitchFamily="34" charset="0"/>
                </a:rPr>
                <a:t>&lt;iframe&gt; </a:t>
              </a:r>
              <a:r>
                <a:rPr lang="vi-VN" sz="2200"/>
                <a:t>để tạo khung nội tuyến. </a:t>
              </a:r>
              <a:endParaRPr lang="en-US" sz="2200"/>
            </a:p>
          </p:txBody>
        </p:sp>
        <p:pic>
          <p:nvPicPr>
            <p:cNvPr id="18" name="Picture 17"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7412" name="Picture 4" descr="https://www.thoughtco.com/thmb/bh8Q6gNLwK3wmYIjjmUKJBqwgP0=/1500x0/filters:no_upscale():max_bytes(150000):strip_icc()/browser-window-975157976-5bf2b591c9e77c0051cacb0b.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3798" y="2535278"/>
            <a:ext cx="3477630" cy="2608222"/>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s://wwwcdn.cincopa.com/helpres/wp-content/uploads/2019/09/6.p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572000" y="2634458"/>
            <a:ext cx="4248731" cy="240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3578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7412"/>
                                        </p:tgtEl>
                                        <p:attrNameLst>
                                          <p:attrName>style.visibility</p:attrName>
                                        </p:attrNameLst>
                                      </p:cBhvr>
                                      <p:to>
                                        <p:strVal val="visible"/>
                                      </p:to>
                                    </p:set>
                                    <p:anim calcmode="lin" valueType="num">
                                      <p:cBhvr>
                                        <p:cTn id="16" dur="500" fill="hold"/>
                                        <p:tgtEl>
                                          <p:spTgt spid="17412"/>
                                        </p:tgtEl>
                                        <p:attrNameLst>
                                          <p:attrName>ppt_w</p:attrName>
                                        </p:attrNameLst>
                                      </p:cBhvr>
                                      <p:tavLst>
                                        <p:tav tm="0">
                                          <p:val>
                                            <p:fltVal val="0"/>
                                          </p:val>
                                        </p:tav>
                                        <p:tav tm="100000">
                                          <p:val>
                                            <p:strVal val="#ppt_w"/>
                                          </p:val>
                                        </p:tav>
                                      </p:tavLst>
                                    </p:anim>
                                    <p:anim calcmode="lin" valueType="num">
                                      <p:cBhvr>
                                        <p:cTn id="17" dur="500" fill="hold"/>
                                        <p:tgtEl>
                                          <p:spTgt spid="17412"/>
                                        </p:tgtEl>
                                        <p:attrNameLst>
                                          <p:attrName>ppt_h</p:attrName>
                                        </p:attrNameLst>
                                      </p:cBhvr>
                                      <p:tavLst>
                                        <p:tav tm="0">
                                          <p:val>
                                            <p:fltVal val="0"/>
                                          </p:val>
                                        </p:tav>
                                        <p:tav tm="100000">
                                          <p:val>
                                            <p:strVal val="#ppt_h"/>
                                          </p:val>
                                        </p:tav>
                                      </p:tavLst>
                                    </p:anim>
                                    <p:animEffect transition="in" filter="fade">
                                      <p:cBhvr>
                                        <p:cTn id="18" dur="500"/>
                                        <p:tgtEl>
                                          <p:spTgt spid="17412"/>
                                        </p:tgtEl>
                                      </p:cBhvr>
                                    </p:animEffect>
                                  </p:childTnLst>
                                </p:cTn>
                              </p:par>
                              <p:par>
                                <p:cTn id="19" presetID="53" presetClass="entr" presetSubtype="16" fill="hold" nodeType="withEffect">
                                  <p:stCondLst>
                                    <p:cond delay="0"/>
                                  </p:stCondLst>
                                  <p:childTnLst>
                                    <p:set>
                                      <p:cBhvr>
                                        <p:cTn id="20" dur="1" fill="hold">
                                          <p:stCondLst>
                                            <p:cond delay="0"/>
                                          </p:stCondLst>
                                        </p:cTn>
                                        <p:tgtEl>
                                          <p:spTgt spid="17414"/>
                                        </p:tgtEl>
                                        <p:attrNameLst>
                                          <p:attrName>style.visibility</p:attrName>
                                        </p:attrNameLst>
                                      </p:cBhvr>
                                      <p:to>
                                        <p:strVal val="visible"/>
                                      </p:to>
                                    </p:set>
                                    <p:anim calcmode="lin" valueType="num">
                                      <p:cBhvr>
                                        <p:cTn id="21" dur="500" fill="hold"/>
                                        <p:tgtEl>
                                          <p:spTgt spid="17414"/>
                                        </p:tgtEl>
                                        <p:attrNameLst>
                                          <p:attrName>ppt_w</p:attrName>
                                        </p:attrNameLst>
                                      </p:cBhvr>
                                      <p:tavLst>
                                        <p:tav tm="0">
                                          <p:val>
                                            <p:fltVal val="0"/>
                                          </p:val>
                                        </p:tav>
                                        <p:tav tm="100000">
                                          <p:val>
                                            <p:strVal val="#ppt_w"/>
                                          </p:val>
                                        </p:tav>
                                      </p:tavLst>
                                    </p:anim>
                                    <p:anim calcmode="lin" valueType="num">
                                      <p:cBhvr>
                                        <p:cTn id="22" dur="500" fill="hold"/>
                                        <p:tgtEl>
                                          <p:spTgt spid="17414"/>
                                        </p:tgtEl>
                                        <p:attrNameLst>
                                          <p:attrName>ppt_h</p:attrName>
                                        </p:attrNameLst>
                                      </p:cBhvr>
                                      <p:tavLst>
                                        <p:tav tm="0">
                                          <p:val>
                                            <p:fltVal val="0"/>
                                          </p:val>
                                        </p:tav>
                                        <p:tav tm="100000">
                                          <p:val>
                                            <p:strVal val="#ppt_h"/>
                                          </p:val>
                                        </p:tav>
                                      </p:tavLst>
                                    </p:anim>
                                    <p:animEffect transition="in" filter="fade">
                                      <p:cBhvr>
                                        <p:cTn id="23"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EEBFF"/>
        </a:solidFill>
        <a:effectLst/>
      </p:bgPr>
    </p:bg>
    <p:spTree>
      <p:nvGrpSpPr>
        <p:cNvPr id="1" name=""/>
        <p:cNvGrpSpPr/>
        <p:nvPr/>
      </p:nvGrpSpPr>
      <p:grpSpPr>
        <a:xfrm>
          <a:off x="0" y="0"/>
          <a:ext cx="0" cy="0"/>
          <a:chOff x="0" y="0"/>
          <a:chExt cx="0" cy="0"/>
        </a:xfrm>
      </p:grpSpPr>
      <p:sp>
        <p:nvSpPr>
          <p:cNvPr id="5" name="TextBox 4"/>
          <p:cNvSpPr txBox="1"/>
          <p:nvPr/>
        </p:nvSpPr>
        <p:spPr>
          <a:xfrm>
            <a:off x="0" y="104160"/>
            <a:ext cx="9144000" cy="598177"/>
          </a:xfrm>
          <a:prstGeom prst="rect">
            <a:avLst/>
          </a:prstGeom>
          <a:noFill/>
        </p:spPr>
        <p:txBody>
          <a:bodyPr wrap="square" rtlCol="0">
            <a:spAutoFit/>
          </a:bodyPr>
          <a:lstStyle/>
          <a:p>
            <a:pPr algn="ctr">
              <a:lnSpc>
                <a:spcPct val="150000"/>
              </a:lnSpc>
            </a:pPr>
            <a:r>
              <a:rPr lang="en-US" sz="2500" b="1"/>
              <a:t>3. TẠO KHUNG NỘI TUYẾN TRONG TRANG WEB</a:t>
            </a:r>
            <a:endParaRPr lang="vi-VN" sz="2500" b="1"/>
          </a:p>
        </p:txBody>
      </p:sp>
      <p:sp>
        <p:nvSpPr>
          <p:cNvPr id="9" name="TextBox 8"/>
          <p:cNvSpPr txBox="1"/>
          <p:nvPr/>
        </p:nvSpPr>
        <p:spPr>
          <a:xfrm>
            <a:off x="874010" y="809003"/>
            <a:ext cx="7395980" cy="147732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b="1" i="1" smtClean="0"/>
              <a:t>Ví </a:t>
            </a:r>
            <a:r>
              <a:rPr lang="vi-VN" sz="2000" b="1" i="1"/>
              <a:t>dụ</a:t>
            </a:r>
            <a:r>
              <a:rPr lang="vi-VN" sz="2000" b="1" i="1"/>
              <a:t>: </a:t>
            </a:r>
            <a:r>
              <a:rPr lang="vi-VN" sz="2000" smtClean="0"/>
              <a:t>Khi </a:t>
            </a:r>
            <a:r>
              <a:rPr lang="vi-VN" sz="2000"/>
              <a:t>cần chèn nội dung từ YouTube hoặc bản đồ từ Google Maps vào </a:t>
            </a:r>
            <a:r>
              <a:rPr lang="vi-VN" sz="2000"/>
              <a:t>trang </a:t>
            </a:r>
            <a:r>
              <a:rPr lang="vi-VN" sz="2000" smtClean="0"/>
              <a:t>web, </a:t>
            </a:r>
            <a:r>
              <a:rPr lang="vi-VN" sz="2000"/>
              <a:t>các nền tảng đều cung </a:t>
            </a:r>
            <a:r>
              <a:rPr lang="vi-VN" sz="2000"/>
              <a:t>cấp </a:t>
            </a:r>
            <a:r>
              <a:rPr lang="vi-VN" sz="2000" smtClean="0"/>
              <a:t>một </a:t>
            </a:r>
            <a:r>
              <a:rPr lang="vi-VN" sz="2000"/>
              <a:t>đoạn mã sử dụng</a:t>
            </a:r>
            <a:r>
              <a:rPr lang="vi-VN" sz="2000">
                <a:solidFill>
                  <a:srgbClr val="C00000"/>
                </a:solidFill>
                <a:latin typeface="Calibri" panose="020F0502020204030204" pitchFamily="34" charset="0"/>
                <a:cs typeface="Calibri" panose="020F0502020204030204" pitchFamily="34" charset="0"/>
              </a:rPr>
              <a:t> iframe </a:t>
            </a:r>
            <a:r>
              <a:rPr lang="vi-VN" sz="2000"/>
              <a:t>để </a:t>
            </a:r>
            <a:r>
              <a:rPr lang="vi-VN" sz="2000" smtClean="0"/>
              <a:t>sao </a:t>
            </a:r>
            <a:r>
              <a:rPr lang="vi-VN" sz="2000"/>
              <a:t>chép và dán vào trang web.</a:t>
            </a:r>
          </a:p>
        </p:txBody>
      </p:sp>
      <p:pic>
        <p:nvPicPr>
          <p:cNvPr id="10" name="Picture 9"/>
          <p:cNvPicPr/>
          <p:nvPr/>
        </p:nvPicPr>
        <p:blipFill>
          <a:blip r:embed="rId2"/>
          <a:stretch>
            <a:fillRect/>
          </a:stretch>
        </p:blipFill>
        <p:spPr>
          <a:xfrm>
            <a:off x="2441553" y="2392998"/>
            <a:ext cx="2409283" cy="2458744"/>
          </a:xfrm>
          <a:prstGeom prst="rect">
            <a:avLst/>
          </a:prstGeom>
        </p:spPr>
      </p:pic>
      <p:pic>
        <p:nvPicPr>
          <p:cNvPr id="11" name="Picture 10"/>
          <p:cNvPicPr/>
          <p:nvPr/>
        </p:nvPicPr>
        <p:blipFill>
          <a:blip r:embed="rId3"/>
          <a:stretch>
            <a:fillRect/>
          </a:stretch>
        </p:blipFill>
        <p:spPr>
          <a:xfrm>
            <a:off x="5419287" y="2392997"/>
            <a:ext cx="1453137" cy="2458744"/>
          </a:xfrm>
          <a:prstGeom prst="rect">
            <a:avLst/>
          </a:prstGeom>
        </p:spPr>
      </p:pic>
      <p:sp>
        <p:nvSpPr>
          <p:cNvPr id="12" name="TextBox 11"/>
          <p:cNvSpPr txBox="1"/>
          <p:nvPr/>
        </p:nvSpPr>
        <p:spPr>
          <a:xfrm>
            <a:off x="274820" y="2883705"/>
            <a:ext cx="2166733" cy="1477328"/>
          </a:xfrm>
          <a:prstGeom prst="rect">
            <a:avLst/>
          </a:prstGeom>
          <a:noFill/>
        </p:spPr>
        <p:txBody>
          <a:bodyPr wrap="square" rtlCol="0">
            <a:spAutoFit/>
          </a:bodyPr>
          <a:lstStyle/>
          <a:p>
            <a:pPr algn="ctr">
              <a:lnSpc>
                <a:spcPct val="150000"/>
              </a:lnSpc>
            </a:pPr>
            <a:r>
              <a:rPr lang="vi-VN" sz="2000" i="1"/>
              <a:t>Chèn bản đồ từ Google Maps vào trang web</a:t>
            </a:r>
          </a:p>
        </p:txBody>
      </p:sp>
      <p:sp>
        <p:nvSpPr>
          <p:cNvPr id="13" name="TextBox 12"/>
          <p:cNvSpPr txBox="1"/>
          <p:nvPr/>
        </p:nvSpPr>
        <p:spPr>
          <a:xfrm>
            <a:off x="6814457" y="2912207"/>
            <a:ext cx="1847419" cy="1420325"/>
          </a:xfrm>
          <a:prstGeom prst="rect">
            <a:avLst/>
          </a:prstGeom>
          <a:noFill/>
        </p:spPr>
        <p:txBody>
          <a:bodyPr wrap="square" rtlCol="0">
            <a:spAutoFit/>
          </a:bodyPr>
          <a:lstStyle/>
          <a:p>
            <a:pPr algn="ctr">
              <a:lnSpc>
                <a:spcPct val="150000"/>
              </a:lnSpc>
            </a:pPr>
            <a:r>
              <a:rPr lang="vi-VN" sz="2000" i="1"/>
              <a:t>Chèn video YouTube vào trang web</a:t>
            </a:r>
          </a:p>
        </p:txBody>
      </p:sp>
    </p:spTree>
    <p:extLst>
      <p:ext uri="{BB962C8B-B14F-4D97-AF65-F5344CB8AC3E}">
        <p14:creationId xmlns:p14="http://schemas.microsoft.com/office/powerpoint/2010/main" val="42483792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EEBFF"/>
        </a:solidFill>
        <a:effectLst/>
      </p:bgPr>
    </p:bg>
    <p:spTree>
      <p:nvGrpSpPr>
        <p:cNvPr id="1" name=""/>
        <p:cNvGrpSpPr/>
        <p:nvPr/>
      </p:nvGrpSpPr>
      <p:grpSpPr>
        <a:xfrm>
          <a:off x="0" y="0"/>
          <a:ext cx="0" cy="0"/>
          <a:chOff x="0" y="0"/>
          <a:chExt cx="0" cy="0"/>
        </a:xfrm>
      </p:grpSpPr>
      <p:sp>
        <p:nvSpPr>
          <p:cNvPr id="5" name="TextBox 4"/>
          <p:cNvSpPr txBox="1"/>
          <p:nvPr/>
        </p:nvSpPr>
        <p:spPr>
          <a:xfrm>
            <a:off x="0" y="104160"/>
            <a:ext cx="9144000" cy="598177"/>
          </a:xfrm>
          <a:prstGeom prst="rect">
            <a:avLst/>
          </a:prstGeom>
          <a:noFill/>
        </p:spPr>
        <p:txBody>
          <a:bodyPr wrap="square" rtlCol="0">
            <a:spAutoFit/>
          </a:bodyPr>
          <a:lstStyle/>
          <a:p>
            <a:pPr algn="ctr">
              <a:lnSpc>
                <a:spcPct val="150000"/>
              </a:lnSpc>
            </a:pPr>
            <a:r>
              <a:rPr lang="en-US" sz="2500" b="1"/>
              <a:t>3. TẠO KHUNG NỘI TUYẾN TRONG TRANG WEB</a:t>
            </a:r>
            <a:endParaRPr lang="vi-VN" sz="2500" b="1"/>
          </a:p>
        </p:txBody>
      </p:sp>
      <p:sp>
        <p:nvSpPr>
          <p:cNvPr id="9" name="TextBox 8"/>
          <p:cNvSpPr txBox="1"/>
          <p:nvPr/>
        </p:nvSpPr>
        <p:spPr>
          <a:xfrm>
            <a:off x="0" y="3848450"/>
            <a:ext cx="9144000" cy="496996"/>
          </a:xfrm>
          <a:prstGeom prst="rect">
            <a:avLst/>
          </a:prstGeom>
          <a:noFill/>
        </p:spPr>
        <p:txBody>
          <a:bodyPr wrap="square" rtlCol="0">
            <a:spAutoFit/>
          </a:bodyPr>
          <a:lstStyle/>
          <a:p>
            <a:pPr algn="ctr">
              <a:lnSpc>
                <a:spcPct val="150000"/>
              </a:lnSpc>
            </a:pPr>
            <a:r>
              <a:rPr lang="vi-VN" sz="2000" i="1"/>
              <a:t>Chèn nội dung quảng cáo </a:t>
            </a:r>
            <a:r>
              <a:rPr lang="vi-VN" sz="2000" i="1"/>
              <a:t>vào </a:t>
            </a:r>
            <a:r>
              <a:rPr lang="vi-VN" sz="2000" i="1" smtClean="0"/>
              <a:t>trang </a:t>
            </a:r>
            <a:r>
              <a:rPr lang="vi-VN" sz="2000" i="1"/>
              <a:t>web</a:t>
            </a:r>
          </a:p>
        </p:txBody>
      </p:sp>
      <p:pic>
        <p:nvPicPr>
          <p:cNvPr id="10" name="Picture 9"/>
          <p:cNvPicPr/>
          <p:nvPr/>
        </p:nvPicPr>
        <p:blipFill>
          <a:blip r:embed="rId2"/>
          <a:stretch>
            <a:fillRect/>
          </a:stretch>
        </p:blipFill>
        <p:spPr>
          <a:xfrm>
            <a:off x="395039" y="990384"/>
            <a:ext cx="2963901" cy="2731431"/>
          </a:xfrm>
          <a:prstGeom prst="rect">
            <a:avLst/>
          </a:prstGeom>
        </p:spPr>
      </p:pic>
      <p:pic>
        <p:nvPicPr>
          <p:cNvPr id="19458" name="Picture 2" descr="https://thietkeweb180.com/wp-content/uploads/2021/03/Kh%C3%A1i-ni%E1%BB%87m-qu%E1%BA%A3ng-c%C3%A1o-banner-tr%C3%AAn-webs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674" y="990384"/>
            <a:ext cx="5141017" cy="2736348"/>
          </a:xfrm>
          <a:prstGeom prst="rect">
            <a:avLst/>
          </a:prstGeom>
          <a:noFill/>
          <a:extLst>
            <a:ext uri="{909E8E84-426E-40DD-AFC4-6F175D3DCCD1}">
              <a14:hiddenFill xmlns:a14="http://schemas.microsoft.com/office/drawing/2010/main">
                <a:solidFill>
                  <a:srgbClr val="FFFFFF"/>
                </a:solidFill>
              </a14:hiddenFill>
            </a:ext>
          </a:extLst>
        </p:spPr>
      </p:pic>
      <p:pic>
        <p:nvPicPr>
          <p:cNvPr id="11" name="Google Shape;243;p4"/>
          <p:cNvPicPr preferRelativeResize="0"/>
          <p:nvPr/>
        </p:nvPicPr>
        <p:blipFill rotWithShape="1">
          <a:blip r:embed="rId4">
            <a:alphaModFix/>
            <a:duotone>
              <a:schemeClr val="accent4">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rcRect/>
          <a:stretch/>
        </p:blipFill>
        <p:spPr>
          <a:xfrm>
            <a:off x="7765069" y="4797424"/>
            <a:ext cx="1264631" cy="251345"/>
          </a:xfrm>
          <a:prstGeom prst="rect">
            <a:avLst/>
          </a:prstGeom>
          <a:noFill/>
          <a:ln>
            <a:noFill/>
          </a:ln>
        </p:spPr>
      </p:pic>
    </p:spTree>
    <p:extLst>
      <p:ext uri="{BB962C8B-B14F-4D97-AF65-F5344CB8AC3E}">
        <p14:creationId xmlns:p14="http://schemas.microsoft.com/office/powerpoint/2010/main" val="41107825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19458"/>
                                        </p:tgtEl>
                                        <p:attrNameLst>
                                          <p:attrName>style.visibility</p:attrName>
                                        </p:attrNameLst>
                                      </p:cBhvr>
                                      <p:to>
                                        <p:strVal val="visible"/>
                                      </p:to>
                                    </p:set>
                                    <p:animEffect transition="in" filter="randombar(horizontal)">
                                      <p:cBhvr>
                                        <p:cTn id="13"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EEBFF"/>
        </a:solidFill>
        <a:effectLst/>
      </p:bgPr>
    </p:bg>
    <p:spTree>
      <p:nvGrpSpPr>
        <p:cNvPr id="1" name=""/>
        <p:cNvGrpSpPr/>
        <p:nvPr/>
      </p:nvGrpSpPr>
      <p:grpSpPr>
        <a:xfrm>
          <a:off x="0" y="0"/>
          <a:ext cx="0" cy="0"/>
          <a:chOff x="0" y="0"/>
          <a:chExt cx="0" cy="0"/>
        </a:xfrm>
      </p:grpSpPr>
      <p:sp>
        <p:nvSpPr>
          <p:cNvPr id="5" name="TextBox 4"/>
          <p:cNvSpPr txBox="1"/>
          <p:nvPr/>
        </p:nvSpPr>
        <p:spPr>
          <a:xfrm>
            <a:off x="0" y="104160"/>
            <a:ext cx="9144000" cy="598177"/>
          </a:xfrm>
          <a:prstGeom prst="rect">
            <a:avLst/>
          </a:prstGeom>
          <a:noFill/>
        </p:spPr>
        <p:txBody>
          <a:bodyPr wrap="square" rtlCol="0">
            <a:spAutoFit/>
          </a:bodyPr>
          <a:lstStyle/>
          <a:p>
            <a:pPr algn="ctr">
              <a:lnSpc>
                <a:spcPct val="150000"/>
              </a:lnSpc>
            </a:pPr>
            <a:r>
              <a:rPr lang="en-US" sz="2500" b="1"/>
              <a:t>3. TẠO KHUNG NỘI TUYẾN TRONG TRANG WEB</a:t>
            </a:r>
            <a:endParaRPr lang="vi-VN" sz="2500" b="1"/>
          </a:p>
        </p:txBody>
      </p:sp>
      <p:grpSp>
        <p:nvGrpSpPr>
          <p:cNvPr id="6" name="Group 5"/>
          <p:cNvGrpSpPr/>
          <p:nvPr/>
        </p:nvGrpSpPr>
        <p:grpSpPr>
          <a:xfrm>
            <a:off x="568674" y="876152"/>
            <a:ext cx="8006652" cy="600164"/>
            <a:chOff x="605200" y="2456835"/>
            <a:chExt cx="8006652" cy="600164"/>
          </a:xfrm>
        </p:grpSpPr>
        <p:sp>
          <p:nvSpPr>
            <p:cNvPr id="7" name="TextBox 6"/>
            <p:cNvSpPr txBox="1"/>
            <p:nvPr/>
          </p:nvSpPr>
          <p:spPr>
            <a:xfrm>
              <a:off x="605201" y="2456835"/>
              <a:ext cx="8006651" cy="600164"/>
            </a:xfrm>
            <a:prstGeom prst="rect">
              <a:avLst/>
            </a:prstGeom>
            <a:noFill/>
          </p:spPr>
          <p:txBody>
            <a:bodyPr wrap="square" rtlCol="0">
              <a:spAutoFit/>
            </a:bodyPr>
            <a:lstStyle/>
            <a:p>
              <a:pPr lvl="1" algn="just">
                <a:lnSpc>
                  <a:spcPct val="150000"/>
                </a:lnSpc>
              </a:pPr>
              <a:r>
                <a:rPr lang="en-US" sz="2200" b="1" smtClean="0"/>
                <a:t>    </a:t>
              </a:r>
              <a:r>
                <a:rPr lang="vi-VN" sz="2200" smtClean="0"/>
                <a:t>Đoạn </a:t>
              </a:r>
              <a:r>
                <a:rPr lang="vi-VN" sz="2200"/>
                <a:t>mã chèn khung nội tuyến:</a:t>
              </a:r>
              <a:endParaRPr lang="en-US" sz="2200"/>
            </a:p>
          </p:txBody>
        </p:sp>
        <p:pic>
          <p:nvPicPr>
            <p:cNvPr id="8" name="Picture 7"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p:nvPr/>
        </p:nvPicPr>
        <p:blipFill>
          <a:blip r:embed="rId3"/>
          <a:stretch>
            <a:fillRect/>
          </a:stretch>
        </p:blipFill>
        <p:spPr>
          <a:xfrm>
            <a:off x="680760" y="1666971"/>
            <a:ext cx="7782480" cy="277613"/>
          </a:xfrm>
          <a:prstGeom prst="rect">
            <a:avLst/>
          </a:prstGeom>
        </p:spPr>
      </p:pic>
      <p:sp>
        <p:nvSpPr>
          <p:cNvPr id="12" name="Rounded Rectangular Callout 11"/>
          <p:cNvSpPr/>
          <p:nvPr/>
        </p:nvSpPr>
        <p:spPr>
          <a:xfrm>
            <a:off x="381001" y="2876550"/>
            <a:ext cx="4076699" cy="1231899"/>
          </a:xfrm>
          <a:prstGeom prst="wedgeRoundRectCallout">
            <a:avLst>
              <a:gd name="adj1" fmla="val -9905"/>
              <a:gd name="adj2" fmla="val -128700"/>
              <a:gd name="adj3" fmla="val 16667"/>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200">
                <a:solidFill>
                  <a:srgbClr val="C00000"/>
                </a:solidFill>
                <a:latin typeface="Calibri" panose="020F0502020204030204" pitchFamily="34" charset="0"/>
                <a:cs typeface="Calibri" panose="020F0502020204030204" pitchFamily="34" charset="0"/>
              </a:rPr>
              <a:t>src: </a:t>
            </a:r>
            <a:r>
              <a:rPr lang="vi-VN" sz="2200">
                <a:solidFill>
                  <a:srgbClr val="000000"/>
                </a:solidFill>
              </a:rPr>
              <a:t>đường dẫn tới nội dung hiển thị trong khung nội tuyến.</a:t>
            </a:r>
            <a:endParaRPr lang="en-US" sz="2200">
              <a:solidFill>
                <a:srgbClr val="000000"/>
              </a:solidFill>
            </a:endParaRPr>
          </a:p>
        </p:txBody>
      </p:sp>
      <p:sp>
        <p:nvSpPr>
          <p:cNvPr id="13" name="Rounded Rectangular Callout 12"/>
          <p:cNvSpPr/>
          <p:nvPr/>
        </p:nvSpPr>
        <p:spPr>
          <a:xfrm>
            <a:off x="4737100" y="2731012"/>
            <a:ext cx="3365500" cy="1701288"/>
          </a:xfrm>
          <a:prstGeom prst="wedgeRoundRectCallout">
            <a:avLst>
              <a:gd name="adj1" fmla="val -29239"/>
              <a:gd name="adj2" fmla="val -97312"/>
              <a:gd name="adj3" fmla="val 16667"/>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200">
                <a:solidFill>
                  <a:srgbClr val="C00000"/>
                </a:solidFill>
                <a:latin typeface="Calibri" panose="020F0502020204030204" pitchFamily="34" charset="0"/>
                <a:cs typeface="Calibri" panose="020F0502020204030204" pitchFamily="34" charset="0"/>
              </a:rPr>
              <a:t>width, height: </a:t>
            </a:r>
            <a:r>
              <a:rPr lang="vi-VN" sz="2200">
                <a:solidFill>
                  <a:srgbClr val="000000"/>
                </a:solidFill>
                <a:cs typeface="Calibri" panose="020F0502020204030204" pitchFamily="34" charset="0"/>
              </a:rPr>
              <a:t>chiều rộng và chiều cao của khung nội tuyến.</a:t>
            </a:r>
            <a:endParaRPr lang="en-US" sz="2200">
              <a:solidFill>
                <a:srgbClr val="000000"/>
              </a:solidFill>
            </a:endParaRPr>
          </a:p>
        </p:txBody>
      </p:sp>
    </p:spTree>
    <p:extLst>
      <p:ext uri="{BB962C8B-B14F-4D97-AF65-F5344CB8AC3E}">
        <p14:creationId xmlns:p14="http://schemas.microsoft.com/office/powerpoint/2010/main" val="41149117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EEBFF"/>
        </a:solidFill>
        <a:effectLst/>
      </p:bgPr>
    </p:bg>
    <p:spTree>
      <p:nvGrpSpPr>
        <p:cNvPr id="1" name=""/>
        <p:cNvGrpSpPr/>
        <p:nvPr/>
      </p:nvGrpSpPr>
      <p:grpSpPr>
        <a:xfrm>
          <a:off x="0" y="0"/>
          <a:ext cx="0" cy="0"/>
          <a:chOff x="0" y="0"/>
          <a:chExt cx="0" cy="0"/>
        </a:xfrm>
      </p:grpSpPr>
      <p:sp>
        <p:nvSpPr>
          <p:cNvPr id="9" name="TextBox 8"/>
          <p:cNvSpPr txBox="1"/>
          <p:nvPr/>
        </p:nvSpPr>
        <p:spPr>
          <a:xfrm>
            <a:off x="874009" y="201603"/>
            <a:ext cx="7395980" cy="147732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b="1" i="1" smtClean="0"/>
              <a:t>Ví </a:t>
            </a:r>
            <a:r>
              <a:rPr lang="vi-VN" sz="2000" b="1" i="1"/>
              <a:t>dụ</a:t>
            </a:r>
            <a:r>
              <a:rPr lang="vi-VN" sz="2000" b="1" i="1"/>
              <a:t>: </a:t>
            </a:r>
            <a:r>
              <a:rPr lang="vi-VN" sz="2000" smtClean="0"/>
              <a:t>Tạo </a:t>
            </a:r>
            <a:r>
              <a:rPr lang="vi-VN" sz="2000"/>
              <a:t>một trang web có tên </a:t>
            </a:r>
            <a:r>
              <a:rPr lang="vi-VN" sz="2000" b="1"/>
              <a:t>iframe.html</a:t>
            </a:r>
            <a:r>
              <a:rPr lang="vi-VN" sz="2000"/>
              <a:t> và chèn vào một khung nội tuyến có kích thước 600 x 400 pixel. Trong khung nội tuyến hiển thị nội dung của trang web </a:t>
            </a:r>
            <a:r>
              <a:rPr lang="vi-VN" sz="2000" b="1"/>
              <a:t>CLB.html</a:t>
            </a:r>
            <a:r>
              <a:rPr lang="vi-VN" sz="2000"/>
              <a:t>.</a:t>
            </a:r>
          </a:p>
        </p:txBody>
      </p:sp>
      <p:pic>
        <p:nvPicPr>
          <p:cNvPr id="10" name="Picture 9"/>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1382111" y="1734979"/>
            <a:ext cx="6379775" cy="398641"/>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94773" y="2361518"/>
            <a:ext cx="3527927" cy="1796873"/>
          </a:xfrm>
          <a:prstGeom prst="rect">
            <a:avLst/>
          </a:prstGeom>
        </p:spPr>
      </p:pic>
      <p:grpSp>
        <p:nvGrpSpPr>
          <p:cNvPr id="12" name="Group 11"/>
          <p:cNvGrpSpPr/>
          <p:nvPr/>
        </p:nvGrpSpPr>
        <p:grpSpPr>
          <a:xfrm>
            <a:off x="4073088" y="2361518"/>
            <a:ext cx="4715312" cy="2400657"/>
            <a:chOff x="897313" y="2579672"/>
            <a:chExt cx="4715312" cy="2400657"/>
          </a:xfrm>
        </p:grpSpPr>
        <p:pic>
          <p:nvPicPr>
            <p:cNvPr id="13" name="Google Shape;965;p67"/>
            <p:cNvPicPr preferRelativeResize="0"/>
            <p:nvPr/>
          </p:nvPicPr>
          <p:blipFill rotWithShape="1">
            <a:blip r:embed="rId6">
              <a:alphaModFix/>
            </a:blip>
            <a:srcRect l="7026" r="7077"/>
            <a:stretch/>
          </p:blipFill>
          <p:spPr>
            <a:xfrm>
              <a:off x="897313" y="2745900"/>
              <a:ext cx="241573" cy="281241"/>
            </a:xfrm>
            <a:prstGeom prst="rect">
              <a:avLst/>
            </a:prstGeom>
            <a:noFill/>
            <a:ln>
              <a:noFill/>
            </a:ln>
          </p:spPr>
        </p:pic>
        <p:sp>
          <p:nvSpPr>
            <p:cNvPr id="14" name="TextBox 13"/>
            <p:cNvSpPr txBox="1"/>
            <p:nvPr/>
          </p:nvSpPr>
          <p:spPr>
            <a:xfrm>
              <a:off x="1138886" y="2579672"/>
              <a:ext cx="4473739" cy="2400657"/>
            </a:xfrm>
            <a:prstGeom prst="rect">
              <a:avLst/>
            </a:prstGeom>
            <a:noFill/>
          </p:spPr>
          <p:txBody>
            <a:bodyPr wrap="square" rtlCol="0">
              <a:spAutoFit/>
            </a:bodyPr>
            <a:lstStyle/>
            <a:p>
              <a:pPr algn="just">
                <a:lnSpc>
                  <a:spcPct val="150000"/>
                </a:lnSpc>
              </a:pPr>
              <a:r>
                <a:rPr lang="vi-VN" sz="2000" i="1"/>
                <a:t>Lưu ý</a:t>
              </a:r>
              <a:r>
                <a:rPr lang="vi-VN" sz="2000" i="1"/>
                <a:t>: </a:t>
              </a:r>
              <a:r>
                <a:rPr lang="vi-VN" sz="2000" smtClean="0"/>
                <a:t>Các </a:t>
              </a:r>
              <a:r>
                <a:rPr lang="vi-VN" sz="2000"/>
                <a:t>phần tử </a:t>
              </a:r>
              <a:r>
                <a:rPr lang="vi-VN" sz="2000">
                  <a:solidFill>
                    <a:srgbClr val="C00000"/>
                  </a:solidFill>
                  <a:latin typeface="Calibri" panose="020F0502020204030204" pitchFamily="34" charset="0"/>
                  <a:cs typeface="Calibri" panose="020F0502020204030204" pitchFamily="34" charset="0"/>
                </a:rPr>
                <a:t>iframe</a:t>
              </a:r>
              <a:r>
                <a:rPr lang="vi-VN" sz="2000"/>
                <a:t> thường dùng kết hợp với thẻ </a:t>
              </a:r>
              <a:r>
                <a:rPr lang="vi-VN" sz="2000">
                  <a:solidFill>
                    <a:srgbClr val="C00000"/>
                  </a:solidFill>
                  <a:latin typeface="Calibri" panose="020F0502020204030204" pitchFamily="34" charset="0"/>
                  <a:cs typeface="Calibri" panose="020F0502020204030204" pitchFamily="34" charset="0"/>
                </a:rPr>
                <a:t>&lt;a&gt; </a:t>
              </a:r>
              <a:r>
                <a:rPr lang="vi-VN" sz="2000"/>
                <a:t>để tạo liên kết và hiển thị nội dung bằng cách thêm thuộc tính target cho thẻ </a:t>
              </a:r>
              <a:r>
                <a:rPr lang="vi-VN" sz="2000">
                  <a:solidFill>
                    <a:srgbClr val="C00000"/>
                  </a:solidFill>
                  <a:latin typeface="Calibri" panose="020F0502020204030204" pitchFamily="34" charset="0"/>
                  <a:cs typeface="Calibri" panose="020F0502020204030204" pitchFamily="34" charset="0"/>
                </a:rPr>
                <a:t>&lt;a&gt; </a:t>
              </a:r>
              <a:r>
                <a:rPr lang="vi-VN" sz="2000"/>
                <a:t>để chỉ định nơi mở tài liệu được liên kết.</a:t>
              </a:r>
              <a:endParaRPr lang="en-US" sz="2000" i="1"/>
            </a:p>
          </p:txBody>
        </p:sp>
      </p:grpSp>
    </p:spTree>
    <p:extLst>
      <p:ext uri="{BB962C8B-B14F-4D97-AF65-F5344CB8AC3E}">
        <p14:creationId xmlns:p14="http://schemas.microsoft.com/office/powerpoint/2010/main" val="36472358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16" presetClass="entr" presetSubtype="37"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8BF82CB-E299-4C86-B4F8-AB2757D1816A}"/>
              </a:ext>
            </a:extLst>
          </p:cNvPr>
          <p:cNvSpPr txBox="1"/>
          <p:nvPr/>
        </p:nvSpPr>
        <p:spPr>
          <a:xfrm>
            <a:off x="2551336" y="344987"/>
            <a:ext cx="4036333" cy="560070"/>
          </a:xfrm>
          <a:prstGeom prst="plaque">
            <a:avLst/>
          </a:prstGeom>
          <a:solidFill>
            <a:schemeClr val="tx2">
              <a:lumMod val="40000"/>
              <a:lumOff val="60000"/>
            </a:schemeClr>
          </a:solidFill>
          <a:ln w="28575">
            <a:solidFill>
              <a:schemeClr val="bg1"/>
            </a:solidFill>
          </a:ln>
          <a:effectLst>
            <a:outerShdw blurRad="50800" dist="38100" dir="5400000" algn="t" rotWithShape="0">
              <a:prstClr val="black">
                <a:alpha val="40000"/>
              </a:prstClr>
            </a:outerShdw>
          </a:effectLst>
        </p:spPr>
        <p:txBody>
          <a:bodyPr wrap="square">
            <a:spAutoFit/>
          </a:bodyPr>
          <a:lstStyle/>
          <a:p>
            <a:pPr algn="ctr"/>
            <a:r>
              <a:rPr lang="vi-VN" sz="2200" b="1">
                <a:latin typeface="+mn-lt"/>
                <a:ea typeface="Calibri" panose="020F0502020204030204" pitchFamily="34" charset="0"/>
                <a:cs typeface="Times New Roman" panose="02020603050405020304" pitchFamily="18" charset="0"/>
              </a:rPr>
              <a:t>Câu hỏi củng cố </a:t>
            </a:r>
            <a:r>
              <a:rPr lang="vi-VN" sz="2200" b="1">
                <a:latin typeface="+mn-lt"/>
                <a:ea typeface="Calibri" panose="020F0502020204030204" pitchFamily="34" charset="0"/>
                <a:cs typeface="Times New Roman" panose="02020603050405020304" pitchFamily="18" charset="0"/>
              </a:rPr>
              <a:t>SGK </a:t>
            </a:r>
            <a:r>
              <a:rPr lang="vi-VN" sz="2200" b="1" smtClean="0">
                <a:latin typeface="+mn-lt"/>
                <a:ea typeface="Calibri" panose="020F0502020204030204" pitchFamily="34" charset="0"/>
                <a:cs typeface="Times New Roman" panose="02020603050405020304" pitchFamily="18" charset="0"/>
              </a:rPr>
              <a:t>tr.6</a:t>
            </a:r>
            <a:r>
              <a:rPr lang="en-US" sz="2200" b="1">
                <a:latin typeface="+mn-lt"/>
                <a:ea typeface="Calibri" panose="020F0502020204030204" pitchFamily="34" charset="0"/>
                <a:cs typeface="Times New Roman" panose="02020603050405020304" pitchFamily="18" charset="0"/>
              </a:rPr>
              <a:t>5</a:t>
            </a:r>
            <a:endParaRPr lang="vi-VN" sz="2200" b="1" dirty="0">
              <a:latin typeface="+mn-lt"/>
              <a:ea typeface="Calibri" panose="020F0502020204030204" pitchFamily="34" charset="0"/>
              <a:cs typeface="Times New Roman" panose="02020603050405020304" pitchFamily="18" charset="0"/>
            </a:endParaRPr>
          </a:p>
        </p:txBody>
      </p:sp>
      <p:grpSp>
        <p:nvGrpSpPr>
          <p:cNvPr id="16" name="Group 15"/>
          <p:cNvGrpSpPr/>
          <p:nvPr/>
        </p:nvGrpSpPr>
        <p:grpSpPr>
          <a:xfrm>
            <a:off x="1124232" y="1228106"/>
            <a:ext cx="6890539" cy="2239263"/>
            <a:chOff x="1640738" y="1257135"/>
            <a:chExt cx="6890539" cy="2239263"/>
          </a:xfrm>
        </p:grpSpPr>
        <p:grpSp>
          <p:nvGrpSpPr>
            <p:cNvPr id="5" name="Group 4"/>
            <p:cNvGrpSpPr/>
            <p:nvPr/>
          </p:nvGrpSpPr>
          <p:grpSpPr>
            <a:xfrm>
              <a:off x="1640738" y="1257135"/>
              <a:ext cx="6890539" cy="1816807"/>
              <a:chOff x="5460039" y="1416377"/>
              <a:chExt cx="6890539" cy="1816807"/>
            </a:xfrm>
          </p:grpSpPr>
          <p:sp>
            <p:nvSpPr>
              <p:cNvPr id="7" name="Rounded Rectangle 6"/>
              <p:cNvSpPr/>
              <p:nvPr/>
            </p:nvSpPr>
            <p:spPr>
              <a:xfrm>
                <a:off x="5460039" y="1416377"/>
                <a:ext cx="6890539" cy="1816807"/>
              </a:xfrm>
              <a:prstGeom prst="roundRect">
                <a:avLst>
                  <a:gd name="adj" fmla="val 7689"/>
                </a:avLst>
              </a:prstGeom>
              <a:solidFill>
                <a:srgbClr val="FFF5E7"/>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solidFill>
                    <a:srgbClr val="000000"/>
                  </a:solidFill>
                </a:endParaRPr>
              </a:p>
            </p:txBody>
          </p:sp>
          <p:sp>
            <p:nvSpPr>
              <p:cNvPr id="8" name="TextBox 7"/>
              <p:cNvSpPr txBox="1"/>
              <p:nvPr/>
            </p:nvSpPr>
            <p:spPr>
              <a:xfrm>
                <a:off x="5730308" y="1521119"/>
                <a:ext cx="6350000" cy="1615827"/>
              </a:xfrm>
              <a:prstGeom prst="rect">
                <a:avLst/>
              </a:prstGeom>
              <a:noFill/>
            </p:spPr>
            <p:txBody>
              <a:bodyPr wrap="square" rtlCol="0">
                <a:spAutoFit/>
              </a:bodyPr>
              <a:lstStyle/>
              <a:p>
                <a:pPr algn="just">
                  <a:lnSpc>
                    <a:spcPct val="150000"/>
                  </a:lnSpc>
                </a:pPr>
                <a:r>
                  <a:rPr lang="vi-VN" sz="2200"/>
                  <a:t>Viết đoạn mã HTML để tạo hai khung nội tuyến có kích thước bằng nhau, hiển thị song song (theo phương ngang) trên trang web.</a:t>
                </a:r>
                <a:endParaRPr lang="vi-VN" sz="2200">
                  <a:latin typeface="+mn-lt"/>
                  <a:cs typeface="Calibri" panose="020F0502020204030204" pitchFamily="34" charset="0"/>
                </a:endParaRPr>
              </a:p>
            </p:txBody>
          </p:sp>
        </p:grpSp>
        <p:pic>
          <p:nvPicPr>
            <p:cNvPr id="15" name="Picture 32"/>
            <p:cNvPicPr>
              <a:picLocks noChangeAspect="1"/>
            </p:cNvPicPr>
            <p:nvPr/>
          </p:nvPicPr>
          <p:blipFill>
            <a:blip r:embed="rId2"/>
            <a:srcRect/>
            <a:stretch>
              <a:fillRect/>
            </a:stretch>
          </p:blipFill>
          <p:spPr>
            <a:xfrm>
              <a:off x="7060177" y="2555248"/>
              <a:ext cx="1200830" cy="941150"/>
            </a:xfrm>
            <a:prstGeom prst="rect">
              <a:avLst/>
            </a:prstGeom>
          </p:spPr>
        </p:pic>
      </p:grpSp>
      <p:pic>
        <p:nvPicPr>
          <p:cNvPr id="17" name="Picture 16"/>
          <p:cNvPicPr/>
          <p:nvPr/>
        </p:nvPicPr>
        <p:blipFill>
          <a:blip r:embed="rId3"/>
          <a:stretch>
            <a:fillRect/>
          </a:stretch>
        </p:blipFill>
        <p:spPr>
          <a:xfrm>
            <a:off x="1028288" y="3701269"/>
            <a:ext cx="7080380" cy="537015"/>
          </a:xfrm>
          <a:prstGeom prst="rect">
            <a:avLst/>
          </a:prstGeom>
        </p:spPr>
      </p:pic>
    </p:spTree>
    <p:extLst>
      <p:ext uri="{BB962C8B-B14F-4D97-AF65-F5344CB8AC3E}">
        <p14:creationId xmlns:p14="http://schemas.microsoft.com/office/powerpoint/2010/main" val="21435159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out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11" name="Google Shape;811;p51"/>
          <p:cNvSpPr/>
          <p:nvPr/>
        </p:nvSpPr>
        <p:spPr>
          <a:xfrm>
            <a:off x="551542" y="911854"/>
            <a:ext cx="8084457" cy="3526621"/>
          </a:xfrm>
          <a:custGeom>
            <a:avLst/>
            <a:gdLst/>
            <a:ahLst/>
            <a:cxnLst/>
            <a:rect l="l" t="t" r="r" b="b"/>
            <a:pathLst>
              <a:path w="120602" h="52131" extrusionOk="0">
                <a:moveTo>
                  <a:pt x="0" y="1"/>
                </a:moveTo>
                <a:lnTo>
                  <a:pt x="0" y="49747"/>
                </a:lnTo>
                <a:cubicBezTo>
                  <a:pt x="0" y="51064"/>
                  <a:pt x="1066" y="52130"/>
                  <a:pt x="2383" y="52130"/>
                </a:cubicBezTo>
                <a:lnTo>
                  <a:pt x="118219" y="52130"/>
                </a:lnTo>
                <a:cubicBezTo>
                  <a:pt x="119535" y="52130"/>
                  <a:pt x="120602" y="51064"/>
                  <a:pt x="120602" y="49747"/>
                </a:cubicBezTo>
                <a:lnTo>
                  <a:pt x="1206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1"/>
          <p:cNvSpPr/>
          <p:nvPr/>
        </p:nvSpPr>
        <p:spPr>
          <a:xfrm>
            <a:off x="551542" y="377372"/>
            <a:ext cx="8084457" cy="991594"/>
          </a:xfrm>
          <a:custGeom>
            <a:avLst/>
            <a:gdLst/>
            <a:ahLst/>
            <a:cxnLst/>
            <a:rect l="l" t="t" r="r" b="b"/>
            <a:pathLst>
              <a:path w="120602" h="11529" extrusionOk="0">
                <a:moveTo>
                  <a:pt x="2383" y="0"/>
                </a:moveTo>
                <a:cubicBezTo>
                  <a:pt x="1066" y="0"/>
                  <a:pt x="0" y="1066"/>
                  <a:pt x="0" y="2383"/>
                </a:cubicBezTo>
                <a:lnTo>
                  <a:pt x="0" y="11529"/>
                </a:lnTo>
                <a:lnTo>
                  <a:pt x="120602" y="11529"/>
                </a:lnTo>
                <a:lnTo>
                  <a:pt x="120602" y="2383"/>
                </a:lnTo>
                <a:cubicBezTo>
                  <a:pt x="120602" y="1066"/>
                  <a:pt x="119535" y="0"/>
                  <a:pt x="118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TextBox 25"/>
          <p:cNvSpPr txBox="1"/>
          <p:nvPr/>
        </p:nvSpPr>
        <p:spPr>
          <a:xfrm>
            <a:off x="1056803" y="1495431"/>
            <a:ext cx="7073933" cy="1154162"/>
          </a:xfrm>
          <a:prstGeom prst="rect">
            <a:avLst/>
          </a:prstGeom>
          <a:noFill/>
        </p:spPr>
        <p:txBody>
          <a:bodyPr wrap="square" rtlCol="0">
            <a:spAutoFit/>
          </a:bodyPr>
          <a:lstStyle/>
          <a:p>
            <a:pPr algn="just">
              <a:lnSpc>
                <a:spcPct val="150000"/>
              </a:lnSpc>
            </a:pPr>
            <a:r>
              <a:rPr lang="vi-VN" sz="2300"/>
              <a:t>Thẻ </a:t>
            </a:r>
            <a:r>
              <a:rPr lang="vi-VN" sz="2300">
                <a:solidFill>
                  <a:srgbClr val="C00000"/>
                </a:solidFill>
                <a:latin typeface="Calibri" panose="020F0502020204030204" pitchFamily="34" charset="0"/>
                <a:cs typeface="Calibri" panose="020F0502020204030204" pitchFamily="34" charset="0"/>
              </a:rPr>
              <a:t>&lt;iframe&gt; </a:t>
            </a:r>
            <a:r>
              <a:rPr lang="vi-VN" sz="2300"/>
              <a:t>sử dụng để chèn một trang web hoặc một tài nguyên web vào trong một trang web khác.</a:t>
            </a:r>
            <a:endParaRPr lang="vi-VN" sz="2300">
              <a:solidFill>
                <a:srgbClr val="C00000"/>
              </a:solidFill>
              <a:latin typeface="Calibri" panose="020F0502020204030204" pitchFamily="34" charset="0"/>
              <a:cs typeface="Calibri" panose="020F0502020204030204" pitchFamily="34" charset="0"/>
            </a:endParaRPr>
          </a:p>
        </p:txBody>
      </p:sp>
      <p:sp>
        <p:nvSpPr>
          <p:cNvPr id="28" name="TextBox 27"/>
          <p:cNvSpPr txBox="1"/>
          <p:nvPr/>
        </p:nvSpPr>
        <p:spPr>
          <a:xfrm>
            <a:off x="551542" y="503837"/>
            <a:ext cx="8084456" cy="738664"/>
          </a:xfrm>
          <a:prstGeom prst="rect">
            <a:avLst/>
          </a:prstGeom>
          <a:noFill/>
        </p:spPr>
        <p:txBody>
          <a:bodyPr wrap="square" rtlCol="0">
            <a:spAutoFit/>
          </a:bodyPr>
          <a:lstStyle/>
          <a:p>
            <a:pPr algn="ctr">
              <a:lnSpc>
                <a:spcPct val="150000"/>
              </a:lnSpc>
            </a:pPr>
            <a:r>
              <a:rPr lang="en-US" sz="2800" b="1" smtClean="0">
                <a:solidFill>
                  <a:schemeClr val="bg1"/>
                </a:solidFill>
              </a:rPr>
              <a:t>KẾT LUẬN</a:t>
            </a:r>
            <a:endParaRPr lang="vi-VN" sz="2800" b="1">
              <a:solidFill>
                <a:schemeClr val="bg1"/>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rotWithShape="1">
          <a:blip r:embed="rId3">
            <a:clrChange>
              <a:clrFrom>
                <a:srgbClr val="FFFAF0"/>
              </a:clrFrom>
              <a:clrTo>
                <a:srgbClr val="FFFAF0">
                  <a:alpha val="0"/>
                </a:srgbClr>
              </a:clrTo>
            </a:clrChange>
            <a:extLst>
              <a:ext uri="{28A0092B-C50C-407E-A947-70E740481C1C}">
                <a14:useLocalDpi xmlns:a14="http://schemas.microsoft.com/office/drawing/2010/main" val="0"/>
              </a:ext>
            </a:extLst>
          </a:blip>
          <a:srcRect l="33333" r="30555"/>
          <a:stretch/>
        </p:blipFill>
        <p:spPr>
          <a:xfrm>
            <a:off x="5270500" y="2598115"/>
            <a:ext cx="3227167" cy="1840360"/>
          </a:xfrm>
          <a:prstGeom prst="rect">
            <a:avLst/>
          </a:prstGeom>
        </p:spPr>
      </p:pic>
    </p:spTree>
    <p:extLst>
      <p:ext uri="{BB962C8B-B14F-4D97-AF65-F5344CB8AC3E}">
        <p14:creationId xmlns:p14="http://schemas.microsoft.com/office/powerpoint/2010/main" val="743016969"/>
      </p:ext>
    </p:extLst>
  </p:cSld>
  <p:clrMapOvr>
    <a:masterClrMapping/>
  </p:clrMapOvr>
  <p:transition spd="med">
    <p:comb/>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grpSp>
        <p:nvGrpSpPr>
          <p:cNvPr id="555" name="Google Shape;555;p44"/>
          <p:cNvGrpSpPr/>
          <p:nvPr/>
        </p:nvGrpSpPr>
        <p:grpSpPr>
          <a:xfrm>
            <a:off x="1288509" y="688754"/>
            <a:ext cx="6566982" cy="3491360"/>
            <a:chOff x="1036250" y="238127"/>
            <a:chExt cx="3707017" cy="1970849"/>
          </a:xfrm>
        </p:grpSpPr>
        <p:sp>
          <p:nvSpPr>
            <p:cNvPr id="556" name="Google Shape;556;p44"/>
            <p:cNvSpPr/>
            <p:nvPr/>
          </p:nvSpPr>
          <p:spPr>
            <a:xfrm>
              <a:off x="1036250" y="526329"/>
              <a:ext cx="3707015" cy="1682647"/>
            </a:xfrm>
            <a:custGeom>
              <a:avLst/>
              <a:gdLst/>
              <a:ahLst/>
              <a:cxnLst/>
              <a:rect l="l" t="t" r="r" b="b"/>
              <a:pathLst>
                <a:path w="120602" h="52131" extrusionOk="0">
                  <a:moveTo>
                    <a:pt x="0" y="1"/>
                  </a:moveTo>
                  <a:lnTo>
                    <a:pt x="0" y="49747"/>
                  </a:lnTo>
                  <a:cubicBezTo>
                    <a:pt x="0" y="51064"/>
                    <a:pt x="1066" y="52130"/>
                    <a:pt x="2383" y="52130"/>
                  </a:cubicBezTo>
                  <a:lnTo>
                    <a:pt x="118219" y="52130"/>
                  </a:lnTo>
                  <a:cubicBezTo>
                    <a:pt x="119535" y="52130"/>
                    <a:pt x="120602" y="51064"/>
                    <a:pt x="120602" y="49747"/>
                  </a:cubicBezTo>
                  <a:lnTo>
                    <a:pt x="1206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4"/>
            <p:cNvSpPr/>
            <p:nvPr/>
          </p:nvSpPr>
          <p:spPr>
            <a:xfrm>
              <a:off x="1036251" y="238127"/>
              <a:ext cx="3707016" cy="288225"/>
            </a:xfrm>
            <a:custGeom>
              <a:avLst/>
              <a:gdLst/>
              <a:ahLst/>
              <a:cxnLst/>
              <a:rect l="l" t="t" r="r" b="b"/>
              <a:pathLst>
                <a:path w="120602" h="11529" extrusionOk="0">
                  <a:moveTo>
                    <a:pt x="2383" y="0"/>
                  </a:moveTo>
                  <a:cubicBezTo>
                    <a:pt x="1066" y="0"/>
                    <a:pt x="0" y="1066"/>
                    <a:pt x="0" y="2383"/>
                  </a:cubicBezTo>
                  <a:lnTo>
                    <a:pt x="0" y="11529"/>
                  </a:lnTo>
                  <a:lnTo>
                    <a:pt x="120602" y="11529"/>
                  </a:lnTo>
                  <a:lnTo>
                    <a:pt x="120602" y="2383"/>
                  </a:lnTo>
                  <a:cubicBezTo>
                    <a:pt x="120602" y="1066"/>
                    <a:pt x="119535" y="0"/>
                    <a:pt x="118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4"/>
            <p:cNvSpPr/>
            <p:nvPr/>
          </p:nvSpPr>
          <p:spPr>
            <a:xfrm>
              <a:off x="1547700" y="332250"/>
              <a:ext cx="99575" cy="99975"/>
            </a:xfrm>
            <a:custGeom>
              <a:avLst/>
              <a:gdLst/>
              <a:ahLst/>
              <a:cxnLst/>
              <a:rect l="l" t="t" r="r" b="b"/>
              <a:pathLst>
                <a:path w="3983" h="3999" extrusionOk="0">
                  <a:moveTo>
                    <a:pt x="2000" y="0"/>
                  </a:moveTo>
                  <a:cubicBezTo>
                    <a:pt x="884" y="0"/>
                    <a:pt x="0" y="900"/>
                    <a:pt x="0" y="1999"/>
                  </a:cubicBezTo>
                  <a:cubicBezTo>
                    <a:pt x="0" y="3099"/>
                    <a:pt x="884" y="3999"/>
                    <a:pt x="2000" y="3999"/>
                  </a:cubicBezTo>
                  <a:cubicBezTo>
                    <a:pt x="3099" y="3999"/>
                    <a:pt x="3983" y="3099"/>
                    <a:pt x="3983" y="1999"/>
                  </a:cubicBezTo>
                  <a:cubicBezTo>
                    <a:pt x="3983" y="900"/>
                    <a:pt x="3099" y="0"/>
                    <a:pt x="2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4"/>
            <p:cNvSpPr/>
            <p:nvPr/>
          </p:nvSpPr>
          <p:spPr>
            <a:xfrm>
              <a:off x="1388200" y="332250"/>
              <a:ext cx="99975" cy="99975"/>
            </a:xfrm>
            <a:custGeom>
              <a:avLst/>
              <a:gdLst/>
              <a:ahLst/>
              <a:cxnLst/>
              <a:rect l="l" t="t" r="r" b="b"/>
              <a:pathLst>
                <a:path w="3999" h="3999" extrusionOk="0">
                  <a:moveTo>
                    <a:pt x="1999" y="0"/>
                  </a:moveTo>
                  <a:cubicBezTo>
                    <a:pt x="900" y="0"/>
                    <a:pt x="0" y="900"/>
                    <a:pt x="0" y="1999"/>
                  </a:cubicBezTo>
                  <a:cubicBezTo>
                    <a:pt x="0" y="3099"/>
                    <a:pt x="900" y="3999"/>
                    <a:pt x="1999" y="3999"/>
                  </a:cubicBezTo>
                  <a:cubicBezTo>
                    <a:pt x="3099" y="3999"/>
                    <a:pt x="3999" y="3099"/>
                    <a:pt x="3999" y="1999"/>
                  </a:cubicBezTo>
                  <a:cubicBezTo>
                    <a:pt x="3999" y="900"/>
                    <a:pt x="3099" y="0"/>
                    <a:pt x="19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4"/>
            <p:cNvSpPr/>
            <p:nvPr/>
          </p:nvSpPr>
          <p:spPr>
            <a:xfrm>
              <a:off x="1229100" y="332250"/>
              <a:ext cx="99975" cy="99975"/>
            </a:xfrm>
            <a:custGeom>
              <a:avLst/>
              <a:gdLst/>
              <a:ahLst/>
              <a:cxnLst/>
              <a:rect l="l" t="t" r="r" b="b"/>
              <a:pathLst>
                <a:path w="3999" h="3999" extrusionOk="0">
                  <a:moveTo>
                    <a:pt x="1999" y="0"/>
                  </a:moveTo>
                  <a:cubicBezTo>
                    <a:pt x="900" y="0"/>
                    <a:pt x="0" y="900"/>
                    <a:pt x="0" y="1999"/>
                  </a:cubicBezTo>
                  <a:cubicBezTo>
                    <a:pt x="0" y="3099"/>
                    <a:pt x="900" y="3999"/>
                    <a:pt x="1999" y="3999"/>
                  </a:cubicBezTo>
                  <a:cubicBezTo>
                    <a:pt x="3099" y="3999"/>
                    <a:pt x="3999" y="3099"/>
                    <a:pt x="3999" y="1999"/>
                  </a:cubicBezTo>
                  <a:cubicBezTo>
                    <a:pt x="3999" y="900"/>
                    <a:pt x="3099" y="0"/>
                    <a:pt x="1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p:cNvSpPr txBox="1"/>
          <p:nvPr/>
        </p:nvSpPr>
        <p:spPr>
          <a:xfrm>
            <a:off x="0" y="1414228"/>
            <a:ext cx="9144000" cy="2516073"/>
          </a:xfrm>
          <a:prstGeom prst="rect">
            <a:avLst/>
          </a:prstGeom>
          <a:noFill/>
        </p:spPr>
        <p:txBody>
          <a:bodyPr wrap="square" rtlCol="0">
            <a:spAutoFit/>
          </a:bodyPr>
          <a:lstStyle/>
          <a:p>
            <a:pPr algn="ctr">
              <a:lnSpc>
                <a:spcPct val="150000"/>
              </a:lnSpc>
            </a:pPr>
            <a:r>
              <a:rPr lang="en-US" sz="3500" b="1" smtClean="0">
                <a:solidFill>
                  <a:srgbClr val="CA4F24"/>
                </a:solidFill>
              </a:rPr>
              <a:t>4. </a:t>
            </a:r>
            <a:r>
              <a:rPr lang="vi-VN" sz="3500" b="1" smtClean="0">
                <a:solidFill>
                  <a:srgbClr val="CA4F24"/>
                </a:solidFill>
              </a:rPr>
              <a:t>THỰC HÀNH CHÈN TỆP </a:t>
            </a:r>
            <a:endParaRPr lang="en-US" sz="3500" b="1" smtClean="0">
              <a:solidFill>
                <a:srgbClr val="CA4F24"/>
              </a:solidFill>
            </a:endParaRPr>
          </a:p>
          <a:p>
            <a:pPr algn="ctr">
              <a:lnSpc>
                <a:spcPct val="150000"/>
              </a:lnSpc>
            </a:pPr>
            <a:r>
              <a:rPr lang="vi-VN" sz="3500" b="1" smtClean="0">
                <a:solidFill>
                  <a:srgbClr val="CA4F24"/>
                </a:solidFill>
              </a:rPr>
              <a:t>ĐA PHƯƠNG TIỆN </a:t>
            </a:r>
            <a:endParaRPr lang="en-US" sz="3500" b="1" smtClean="0">
              <a:solidFill>
                <a:srgbClr val="CA4F24"/>
              </a:solidFill>
            </a:endParaRPr>
          </a:p>
          <a:p>
            <a:pPr algn="ctr">
              <a:lnSpc>
                <a:spcPct val="150000"/>
              </a:lnSpc>
            </a:pPr>
            <a:r>
              <a:rPr lang="vi-VN" sz="3500" b="1" smtClean="0">
                <a:solidFill>
                  <a:srgbClr val="CA4F24"/>
                </a:solidFill>
              </a:rPr>
              <a:t>VÀ KHUNG NỘI TUYẾN</a:t>
            </a:r>
            <a:endParaRPr lang="vi-VN" sz="3500" b="1">
              <a:solidFill>
                <a:srgbClr val="CA4F24"/>
              </a:solidFill>
            </a:endParaRPr>
          </a:p>
        </p:txBody>
      </p:sp>
    </p:spTree>
    <p:extLst>
      <p:ext uri="{BB962C8B-B14F-4D97-AF65-F5344CB8AC3E}">
        <p14:creationId xmlns:p14="http://schemas.microsoft.com/office/powerpoint/2010/main" val="723676590"/>
      </p:ext>
    </p:extLst>
  </p:cSld>
  <p:clrMapOvr>
    <a:masterClrMapping/>
  </p:clrMapOvr>
  <p:transition spd="med">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EEBFF"/>
        </a:solidFill>
        <a:effectLst/>
      </p:bgPr>
    </p:bg>
    <p:spTree>
      <p:nvGrpSpPr>
        <p:cNvPr id="1" name=""/>
        <p:cNvGrpSpPr/>
        <p:nvPr/>
      </p:nvGrpSpPr>
      <p:grpSpPr>
        <a:xfrm>
          <a:off x="0" y="0"/>
          <a:ext cx="0" cy="0"/>
          <a:chOff x="0" y="0"/>
          <a:chExt cx="0" cy="0"/>
        </a:xfrm>
      </p:grpSpPr>
      <p:sp>
        <p:nvSpPr>
          <p:cNvPr id="4" name="Rounded Rectangle 3"/>
          <p:cNvSpPr/>
          <p:nvPr/>
        </p:nvSpPr>
        <p:spPr>
          <a:xfrm>
            <a:off x="569952" y="232315"/>
            <a:ext cx="2107828" cy="1148853"/>
          </a:xfrm>
          <a:prstGeom prst="roundRect">
            <a:avLst/>
          </a:prstGeom>
          <a:solidFill>
            <a:srgbClr val="FFE1E1"/>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lnSpc>
                <a:spcPct val="150000"/>
              </a:lnSpc>
              <a:buClrTx/>
              <a:defRPr/>
            </a:pPr>
            <a:r>
              <a:rPr lang="vi-VN" sz="2200" b="1">
                <a:latin typeface="Arial" panose="020B0604020202020204" pitchFamily="34" charset="0"/>
                <a:cs typeface="Arial" panose="020B0604020202020204" pitchFamily="34" charset="0"/>
              </a:rPr>
              <a:t>Nhiệm vụ 1</a:t>
            </a:r>
            <a:r>
              <a:rPr lang="vi-VN" sz="2200" b="1">
                <a:latin typeface="Arial" panose="020B0604020202020204" pitchFamily="34" charset="0"/>
                <a:cs typeface="Arial" panose="020B0604020202020204" pitchFamily="34" charset="0"/>
              </a:rPr>
              <a:t>: </a:t>
            </a:r>
            <a:endParaRPr lang="en-US" sz="2200" b="1" smtClean="0">
              <a:latin typeface="Arial" panose="020B0604020202020204" pitchFamily="34" charset="0"/>
              <a:cs typeface="Arial" panose="020B0604020202020204" pitchFamily="34" charset="0"/>
            </a:endParaRPr>
          </a:p>
          <a:p>
            <a:pPr lvl="0" algn="ctr">
              <a:lnSpc>
                <a:spcPct val="150000"/>
              </a:lnSpc>
              <a:buClrTx/>
              <a:defRPr/>
            </a:pPr>
            <a:r>
              <a:rPr lang="vi-VN" sz="2200" b="1" smtClean="0">
                <a:latin typeface="Arial" panose="020B0604020202020204" pitchFamily="34" charset="0"/>
                <a:cs typeface="Arial" panose="020B0604020202020204" pitchFamily="34" charset="0"/>
              </a:rPr>
              <a:t>Chèn </a:t>
            </a:r>
            <a:r>
              <a:rPr lang="vi-VN" sz="2200" b="1">
                <a:latin typeface="Arial" panose="020B0604020202020204" pitchFamily="34" charset="0"/>
                <a:cs typeface="Arial" panose="020B0604020202020204" pitchFamily="34" charset="0"/>
              </a:rPr>
              <a:t>tập ảnh</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grpSp>
        <p:nvGrpSpPr>
          <p:cNvPr id="6" name="Group 5"/>
          <p:cNvGrpSpPr/>
          <p:nvPr/>
        </p:nvGrpSpPr>
        <p:grpSpPr>
          <a:xfrm>
            <a:off x="3128042" y="232315"/>
            <a:ext cx="5419724" cy="1148853"/>
            <a:chOff x="968376" y="1320800"/>
            <a:chExt cx="5419724" cy="1148853"/>
          </a:xfrm>
        </p:grpSpPr>
        <p:sp>
          <p:nvSpPr>
            <p:cNvPr id="7" name="Rounded Rectangle 6"/>
            <p:cNvSpPr/>
            <p:nvPr/>
          </p:nvSpPr>
          <p:spPr>
            <a:xfrm>
              <a:off x="968376" y="1320800"/>
              <a:ext cx="5419724" cy="1148853"/>
            </a:xfrm>
            <a:prstGeom prst="roundRect">
              <a:avLst>
                <a:gd name="adj" fmla="val 12836"/>
              </a:avLst>
            </a:prstGeom>
            <a:solidFill>
              <a:srgbClr val="FFFFDD"/>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solidFill>
                  <a:srgbClr val="000000"/>
                </a:solidFill>
              </a:endParaRPr>
            </a:p>
          </p:txBody>
        </p:sp>
        <p:sp>
          <p:nvSpPr>
            <p:cNvPr id="8" name="TextBox 7"/>
            <p:cNvSpPr txBox="1"/>
            <p:nvPr/>
          </p:nvSpPr>
          <p:spPr>
            <a:xfrm>
              <a:off x="1228139" y="1387394"/>
              <a:ext cx="4900198" cy="1015663"/>
            </a:xfrm>
            <a:prstGeom prst="rect">
              <a:avLst/>
            </a:prstGeom>
            <a:noFill/>
          </p:spPr>
          <p:txBody>
            <a:bodyPr wrap="square" rtlCol="0">
              <a:spAutoFit/>
            </a:bodyPr>
            <a:lstStyle/>
            <a:p>
              <a:pPr algn="just">
                <a:lnSpc>
                  <a:spcPct val="150000"/>
                </a:lnSpc>
              </a:pPr>
              <a:r>
                <a:rPr lang="vi-VN" sz="2000" b="1">
                  <a:solidFill>
                    <a:srgbClr val="C00000"/>
                  </a:solidFill>
                </a:rPr>
                <a:t>Yêu cầu: </a:t>
              </a:r>
              <a:r>
                <a:rPr lang="vi-VN" sz="2000"/>
                <a:t>Tạo hai trang </a:t>
              </a:r>
              <a:r>
                <a:rPr lang="vi-VN" sz="2000" b="1"/>
                <a:t>the_thao.html</a:t>
              </a:r>
              <a:r>
                <a:rPr lang="vi-VN" sz="2000"/>
                <a:t> và </a:t>
              </a:r>
              <a:r>
                <a:rPr lang="vi-VN" sz="2000" b="1"/>
                <a:t>nghe_thuat.html </a:t>
              </a:r>
              <a:r>
                <a:rPr lang="vi-VN" sz="2000"/>
                <a:t>và chèn ảnh minh hoạ. </a:t>
              </a:r>
              <a:endParaRPr lang="vi-VN" sz="2000"/>
            </a:p>
          </p:txBody>
        </p:sp>
      </p:grpSp>
      <p:grpSp>
        <p:nvGrpSpPr>
          <p:cNvPr id="18" name="Group 17"/>
          <p:cNvGrpSpPr/>
          <p:nvPr/>
        </p:nvGrpSpPr>
        <p:grpSpPr>
          <a:xfrm>
            <a:off x="414780" y="1531895"/>
            <a:ext cx="8132986" cy="2400657"/>
            <a:chOff x="605200" y="2456835"/>
            <a:chExt cx="8132986" cy="2400657"/>
          </a:xfrm>
        </p:grpSpPr>
        <p:sp>
          <p:nvSpPr>
            <p:cNvPr id="19" name="TextBox 18"/>
            <p:cNvSpPr txBox="1"/>
            <p:nvPr/>
          </p:nvSpPr>
          <p:spPr>
            <a:xfrm>
              <a:off x="605201" y="2456835"/>
              <a:ext cx="8132985" cy="2400657"/>
            </a:xfrm>
            <a:prstGeom prst="rect">
              <a:avLst/>
            </a:prstGeom>
            <a:noFill/>
          </p:spPr>
          <p:txBody>
            <a:bodyPr wrap="square" rtlCol="0">
              <a:spAutoFit/>
            </a:bodyPr>
            <a:lstStyle/>
            <a:p>
              <a:pPr lvl="1" algn="just">
                <a:lnSpc>
                  <a:spcPct val="150000"/>
                </a:lnSpc>
              </a:pPr>
              <a:r>
                <a:rPr lang="en-US" sz="2000" b="1" smtClean="0"/>
                <a:t>    </a:t>
              </a:r>
              <a:r>
                <a:rPr lang="vi-VN" sz="2000" b="1" smtClean="0"/>
                <a:t>Bước </a:t>
              </a:r>
              <a:r>
                <a:rPr lang="vi-VN" sz="2000" b="1"/>
                <a:t>1: </a:t>
              </a:r>
              <a:r>
                <a:rPr lang="vi-VN" sz="2000"/>
                <a:t>Tạo trang </a:t>
              </a:r>
              <a:r>
                <a:rPr lang="vi-VN" sz="2000" b="1"/>
                <a:t>the_thao.html</a:t>
              </a:r>
              <a:r>
                <a:rPr lang="vi-VN" sz="2000"/>
                <a:t> và chèn một ảnh bằng thẻ </a:t>
              </a:r>
              <a:r>
                <a:rPr lang="vi-VN" sz="2000">
                  <a:solidFill>
                    <a:srgbClr val="C00000"/>
                  </a:solidFill>
                  <a:latin typeface="Calibri" panose="020F0502020204030204" pitchFamily="34" charset="0"/>
                  <a:cs typeface="Calibri" panose="020F0502020204030204" pitchFamily="34" charset="0"/>
                </a:rPr>
                <a:t>&lt;img&gt;</a:t>
              </a:r>
              <a:r>
                <a:rPr lang="vi-VN" sz="2000">
                  <a:latin typeface="+mn-lt"/>
                  <a:cs typeface="Calibri" panose="020F0502020204030204" pitchFamily="34" charset="0"/>
                </a:rPr>
                <a:t>.</a:t>
              </a:r>
            </a:p>
            <a:p>
              <a:pPr lvl="1" algn="just">
                <a:lnSpc>
                  <a:spcPct val="150000"/>
                </a:lnSpc>
              </a:pPr>
              <a:r>
                <a:rPr lang="vi-VN" sz="2000" smtClean="0"/>
                <a:t>•</a:t>
              </a:r>
              <a:r>
                <a:rPr lang="en-US" sz="2000" smtClean="0"/>
                <a:t> </a:t>
              </a:r>
              <a:r>
                <a:rPr lang="vi-VN" sz="2000" smtClean="0"/>
                <a:t>Tạo </a:t>
              </a:r>
              <a:r>
                <a:rPr lang="vi-VN" sz="2000"/>
                <a:t>thư mục </a:t>
              </a:r>
              <a:r>
                <a:rPr lang="vi-VN" sz="2000" b="1"/>
                <a:t>images</a:t>
              </a:r>
              <a:r>
                <a:rPr lang="vi-VN" sz="2000"/>
                <a:t> trong thư mục chứa các bài tập thực hành, sao chép một ảnh hoạt động thể thao của trường lớp vào thư mục đó (chẳng hạn tệp </a:t>
              </a:r>
              <a:r>
                <a:rPr lang="vi-VN" sz="2000" b="1"/>
                <a:t>thethao.png</a:t>
              </a:r>
              <a:r>
                <a:rPr lang="vi-VN" sz="2000"/>
                <a:t>). </a:t>
              </a:r>
            </a:p>
            <a:p>
              <a:pPr lvl="1" algn="just">
                <a:lnSpc>
                  <a:spcPct val="150000"/>
                </a:lnSpc>
              </a:pPr>
              <a:r>
                <a:rPr lang="vi-VN" sz="2000" smtClean="0"/>
                <a:t>•</a:t>
              </a:r>
              <a:r>
                <a:rPr lang="en-US" sz="2000" smtClean="0"/>
                <a:t> </a:t>
              </a:r>
              <a:r>
                <a:rPr lang="vi-VN" sz="2000" smtClean="0"/>
                <a:t>Chèn </a:t>
              </a:r>
              <a:r>
                <a:rPr lang="vi-VN" sz="2000"/>
                <a:t>ảnh đã chuẩn bị vào trang web: </a:t>
              </a:r>
            </a:p>
          </p:txBody>
        </p:sp>
        <p:pic>
          <p:nvPicPr>
            <p:cNvPr id="20" name="Picture 19"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p:nvPr/>
        </p:nvPicPr>
        <p:blipFill>
          <a:blip r:embed="rId3"/>
          <a:stretch>
            <a:fillRect/>
          </a:stretch>
        </p:blipFill>
        <p:spPr>
          <a:xfrm>
            <a:off x="1081188" y="4002630"/>
            <a:ext cx="6800170" cy="367348"/>
          </a:xfrm>
          <a:prstGeom prst="rect">
            <a:avLst/>
          </a:prstGeom>
        </p:spPr>
      </p:pic>
      <p:grpSp>
        <p:nvGrpSpPr>
          <p:cNvPr id="22" name="Group 21"/>
          <p:cNvGrpSpPr/>
          <p:nvPr/>
        </p:nvGrpSpPr>
        <p:grpSpPr>
          <a:xfrm>
            <a:off x="414780" y="4404114"/>
            <a:ext cx="8132986" cy="553998"/>
            <a:chOff x="605200" y="2456835"/>
            <a:chExt cx="8132986" cy="553998"/>
          </a:xfrm>
        </p:grpSpPr>
        <p:sp>
          <p:nvSpPr>
            <p:cNvPr id="23" name="TextBox 22"/>
            <p:cNvSpPr txBox="1"/>
            <p:nvPr/>
          </p:nvSpPr>
          <p:spPr>
            <a:xfrm>
              <a:off x="605201" y="2456835"/>
              <a:ext cx="8132985" cy="553998"/>
            </a:xfrm>
            <a:prstGeom prst="rect">
              <a:avLst/>
            </a:prstGeom>
            <a:noFill/>
          </p:spPr>
          <p:txBody>
            <a:bodyPr wrap="square" rtlCol="0">
              <a:spAutoFit/>
            </a:bodyPr>
            <a:lstStyle/>
            <a:p>
              <a:pPr lvl="1" algn="just">
                <a:lnSpc>
                  <a:spcPct val="150000"/>
                </a:lnSpc>
              </a:pPr>
              <a:r>
                <a:rPr lang="en-US" sz="2000" b="1" smtClean="0"/>
                <a:t>    </a:t>
              </a:r>
              <a:r>
                <a:rPr lang="vi-VN" sz="2000" b="1" smtClean="0"/>
                <a:t>Bước </a:t>
              </a:r>
              <a:r>
                <a:rPr lang="en-US" sz="2000" b="1" smtClean="0"/>
                <a:t>2</a:t>
              </a:r>
              <a:r>
                <a:rPr lang="vi-VN" sz="2000" b="1" smtClean="0"/>
                <a:t>: </a:t>
              </a:r>
              <a:r>
                <a:rPr lang="vi-VN" sz="2000" smtClean="0"/>
                <a:t>Tạo </a:t>
              </a:r>
              <a:r>
                <a:rPr lang="vi-VN" sz="2000"/>
                <a:t>trang </a:t>
              </a:r>
              <a:r>
                <a:rPr lang="vi-VN" sz="2000" b="1"/>
                <a:t>nghe_thuat.html</a:t>
              </a:r>
              <a:r>
                <a:rPr lang="vi-VN" sz="2000"/>
                <a:t>.</a:t>
              </a:r>
            </a:p>
          </p:txBody>
        </p:sp>
        <p:pic>
          <p:nvPicPr>
            <p:cNvPr id="24" name="Picture 23"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6055639"/>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500"/>
                            </p:stCondLst>
                            <p:childTnLst>
                              <p:par>
                                <p:cTn id="21" presetID="16" presetClass="entr" presetSubtype="37"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out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EEBFF"/>
        </a:solidFill>
        <a:effectLst/>
      </p:bgPr>
    </p:bg>
    <p:spTree>
      <p:nvGrpSpPr>
        <p:cNvPr id="1" name=""/>
        <p:cNvGrpSpPr/>
        <p:nvPr/>
      </p:nvGrpSpPr>
      <p:grpSpPr>
        <a:xfrm>
          <a:off x="0" y="0"/>
          <a:ext cx="0" cy="0"/>
          <a:chOff x="0" y="0"/>
          <a:chExt cx="0" cy="0"/>
        </a:xfrm>
      </p:grpSpPr>
      <p:sp>
        <p:nvSpPr>
          <p:cNvPr id="4" name="Rounded Rectangle 3"/>
          <p:cNvSpPr/>
          <p:nvPr/>
        </p:nvSpPr>
        <p:spPr>
          <a:xfrm>
            <a:off x="569952" y="232315"/>
            <a:ext cx="3227348" cy="1148853"/>
          </a:xfrm>
          <a:prstGeom prst="roundRect">
            <a:avLst/>
          </a:prstGeom>
          <a:solidFill>
            <a:srgbClr val="FFE1E1"/>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lnSpc>
                <a:spcPct val="150000"/>
              </a:lnSpc>
              <a:buClrTx/>
              <a:defRPr/>
            </a:pPr>
            <a:r>
              <a:rPr lang="vi-VN" sz="2200" b="1">
                <a:latin typeface="Arial" panose="020B0604020202020204" pitchFamily="34" charset="0"/>
                <a:cs typeface="Arial" panose="020B0604020202020204" pitchFamily="34" charset="0"/>
              </a:rPr>
              <a:t>Nhiệm vụ 2: Chèn tập âm thanh</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grpSp>
        <p:nvGrpSpPr>
          <p:cNvPr id="6" name="Group 5"/>
          <p:cNvGrpSpPr/>
          <p:nvPr/>
        </p:nvGrpSpPr>
        <p:grpSpPr>
          <a:xfrm>
            <a:off x="4203700" y="232315"/>
            <a:ext cx="4344066" cy="1148853"/>
            <a:chOff x="2044034" y="1320800"/>
            <a:chExt cx="4344066" cy="1148853"/>
          </a:xfrm>
        </p:grpSpPr>
        <p:sp>
          <p:nvSpPr>
            <p:cNvPr id="7" name="Rounded Rectangle 6"/>
            <p:cNvSpPr/>
            <p:nvPr/>
          </p:nvSpPr>
          <p:spPr>
            <a:xfrm>
              <a:off x="2044034" y="1320800"/>
              <a:ext cx="4344066" cy="1148853"/>
            </a:xfrm>
            <a:prstGeom prst="roundRect">
              <a:avLst>
                <a:gd name="adj" fmla="val 12836"/>
              </a:avLst>
            </a:prstGeom>
            <a:solidFill>
              <a:srgbClr val="FFFFDD"/>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solidFill>
                  <a:srgbClr val="000000"/>
                </a:solidFill>
              </a:endParaRPr>
            </a:p>
          </p:txBody>
        </p:sp>
        <p:sp>
          <p:nvSpPr>
            <p:cNvPr id="8" name="TextBox 7"/>
            <p:cNvSpPr txBox="1"/>
            <p:nvPr/>
          </p:nvSpPr>
          <p:spPr>
            <a:xfrm>
              <a:off x="2281865" y="1387394"/>
              <a:ext cx="3868403" cy="1015663"/>
            </a:xfrm>
            <a:prstGeom prst="rect">
              <a:avLst/>
            </a:prstGeom>
            <a:noFill/>
          </p:spPr>
          <p:txBody>
            <a:bodyPr wrap="square" rtlCol="0">
              <a:spAutoFit/>
            </a:bodyPr>
            <a:lstStyle/>
            <a:p>
              <a:pPr algn="just">
                <a:lnSpc>
                  <a:spcPct val="150000"/>
                </a:lnSpc>
              </a:pPr>
              <a:r>
                <a:rPr lang="vi-VN" sz="2000" b="1">
                  <a:solidFill>
                    <a:srgbClr val="C00000"/>
                  </a:solidFill>
                </a:rPr>
                <a:t>Yêu cầu</a:t>
              </a:r>
              <a:r>
                <a:rPr lang="vi-VN" sz="2000" b="1">
                  <a:solidFill>
                    <a:srgbClr val="C00000"/>
                  </a:solidFill>
                </a:rPr>
                <a:t>: </a:t>
              </a:r>
              <a:r>
                <a:rPr lang="vi-VN" sz="2000" smtClean="0"/>
                <a:t>Chèn </a:t>
              </a:r>
              <a:r>
                <a:rPr lang="vi-VN" sz="2000"/>
                <a:t>tệp bài hát “Quốc ca” vào trang web. </a:t>
              </a:r>
              <a:endParaRPr lang="vi-VN" sz="2000"/>
            </a:p>
          </p:txBody>
        </p:sp>
      </p:grpSp>
      <p:grpSp>
        <p:nvGrpSpPr>
          <p:cNvPr id="18" name="Group 17"/>
          <p:cNvGrpSpPr/>
          <p:nvPr/>
        </p:nvGrpSpPr>
        <p:grpSpPr>
          <a:xfrm>
            <a:off x="825314" y="1557396"/>
            <a:ext cx="7484620" cy="1015663"/>
            <a:chOff x="605200" y="2456835"/>
            <a:chExt cx="7484620" cy="1015663"/>
          </a:xfrm>
        </p:grpSpPr>
        <p:sp>
          <p:nvSpPr>
            <p:cNvPr id="19" name="TextBox 18"/>
            <p:cNvSpPr txBox="1"/>
            <p:nvPr/>
          </p:nvSpPr>
          <p:spPr>
            <a:xfrm>
              <a:off x="605201" y="2456835"/>
              <a:ext cx="7484619" cy="1015663"/>
            </a:xfrm>
            <a:prstGeom prst="rect">
              <a:avLst/>
            </a:prstGeom>
            <a:noFill/>
          </p:spPr>
          <p:txBody>
            <a:bodyPr wrap="square" rtlCol="0">
              <a:spAutoFit/>
            </a:bodyPr>
            <a:lstStyle/>
            <a:p>
              <a:pPr lvl="1" algn="just">
                <a:lnSpc>
                  <a:spcPct val="150000"/>
                </a:lnSpc>
              </a:pPr>
              <a:r>
                <a:rPr lang="en-US" sz="2000" b="1" smtClean="0"/>
                <a:t>    </a:t>
              </a:r>
              <a:r>
                <a:rPr lang="vi-VN" sz="2000" b="1" smtClean="0"/>
                <a:t>Bước </a:t>
              </a:r>
              <a:r>
                <a:rPr lang="vi-VN" sz="2000" b="1"/>
                <a:t>1</a:t>
              </a:r>
              <a:r>
                <a:rPr lang="vi-VN" sz="2000" b="1"/>
                <a:t>: </a:t>
              </a:r>
              <a:r>
                <a:rPr lang="vi-VN" sz="2000" smtClean="0"/>
                <a:t>Chuẩn </a:t>
              </a:r>
              <a:r>
                <a:rPr lang="vi-VN" sz="2000"/>
                <a:t>bị tệp bài hát “Quốc ca” (mp4 nếu là video, mp3 nếu là audio).</a:t>
              </a:r>
            </a:p>
          </p:txBody>
        </p:sp>
        <p:pic>
          <p:nvPicPr>
            <p:cNvPr id="20" name="Picture 19"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825314" y="2573059"/>
            <a:ext cx="7484620" cy="1015663"/>
            <a:chOff x="605200" y="2456835"/>
            <a:chExt cx="7484620" cy="1015663"/>
          </a:xfrm>
        </p:grpSpPr>
        <p:sp>
          <p:nvSpPr>
            <p:cNvPr id="23" name="TextBox 22"/>
            <p:cNvSpPr txBox="1"/>
            <p:nvPr/>
          </p:nvSpPr>
          <p:spPr>
            <a:xfrm>
              <a:off x="605201" y="2456835"/>
              <a:ext cx="7484619" cy="1015663"/>
            </a:xfrm>
            <a:prstGeom prst="rect">
              <a:avLst/>
            </a:prstGeom>
            <a:noFill/>
          </p:spPr>
          <p:txBody>
            <a:bodyPr wrap="square" rtlCol="0">
              <a:spAutoFit/>
            </a:bodyPr>
            <a:lstStyle/>
            <a:p>
              <a:pPr lvl="1" algn="just">
                <a:lnSpc>
                  <a:spcPct val="150000"/>
                </a:lnSpc>
              </a:pPr>
              <a:r>
                <a:rPr lang="en-US" sz="2000" b="1" smtClean="0"/>
                <a:t>    </a:t>
              </a:r>
              <a:r>
                <a:rPr lang="vi-VN" sz="2000" b="1" smtClean="0"/>
                <a:t>Bước </a:t>
              </a:r>
              <a:r>
                <a:rPr lang="en-US" sz="2000" b="1" smtClean="0"/>
                <a:t>2</a:t>
              </a:r>
              <a:r>
                <a:rPr lang="vi-VN" sz="2000" b="1" smtClean="0"/>
                <a:t>: </a:t>
              </a:r>
              <a:r>
                <a:rPr lang="vi-VN" sz="2000"/>
                <a:t>Chèn tệp bài hát vào trang web bằng thẻ &lt;video&gt; hoặc &lt;audio&gt; và để ở chế độ autoplay.</a:t>
              </a:r>
            </a:p>
          </p:txBody>
        </p:sp>
        <p:pic>
          <p:nvPicPr>
            <p:cNvPr id="24" name="Picture 23"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p:nvPr/>
        </p:nvPicPr>
        <p:blipFill>
          <a:blip r:embed="rId3"/>
          <a:stretch>
            <a:fillRect/>
          </a:stretch>
        </p:blipFill>
        <p:spPr>
          <a:xfrm>
            <a:off x="1018867" y="3875025"/>
            <a:ext cx="7097513" cy="287737"/>
          </a:xfrm>
          <a:prstGeom prst="rect">
            <a:avLst/>
          </a:prstGeom>
        </p:spPr>
      </p:pic>
      <p:pic>
        <p:nvPicPr>
          <p:cNvPr id="14" name="Picture 13"/>
          <p:cNvPicPr/>
          <p:nvPr/>
        </p:nvPicPr>
        <p:blipFill>
          <a:blip r:embed="rId4"/>
          <a:stretch>
            <a:fillRect/>
          </a:stretch>
        </p:blipFill>
        <p:spPr>
          <a:xfrm>
            <a:off x="1018876" y="4461329"/>
            <a:ext cx="7097504" cy="286111"/>
          </a:xfrm>
          <a:prstGeom prst="rect">
            <a:avLst/>
          </a:prstGeom>
        </p:spPr>
      </p:pic>
    </p:spTree>
    <p:extLst>
      <p:ext uri="{BB962C8B-B14F-4D97-AF65-F5344CB8AC3E}">
        <p14:creationId xmlns:p14="http://schemas.microsoft.com/office/powerpoint/2010/main" val="1223468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par>
                          <p:cTn id="25" fill="hold">
                            <p:stCondLst>
                              <p:cond delay="500"/>
                            </p:stCondLst>
                            <p:childTnLst>
                              <p:par>
                                <p:cTn id="26" presetID="16" presetClass="entr" presetSubtype="37"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outVertical)">
                                      <p:cBhvr>
                                        <p:cTn id="28" dur="500"/>
                                        <p:tgtEl>
                                          <p:spTgt spid="13"/>
                                        </p:tgtEl>
                                      </p:cBhvr>
                                    </p:animEffect>
                                  </p:childTnLst>
                                </p:cTn>
                              </p:par>
                              <p:par>
                                <p:cTn id="29" presetID="16" presetClass="entr" presetSubtype="37"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out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110118" y="4325498"/>
            <a:ext cx="3740209"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3296939859"/>
      </p:ext>
    </p:extLst>
  </p:cSld>
  <p:clrMapOvr>
    <a:masterClrMapping/>
  </p:clrMapOvr>
  <p:transition spd="med">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EEBFF"/>
        </a:solidFill>
        <a:effectLst/>
      </p:bgPr>
    </p:bg>
    <p:spTree>
      <p:nvGrpSpPr>
        <p:cNvPr id="1" name=""/>
        <p:cNvGrpSpPr/>
        <p:nvPr/>
      </p:nvGrpSpPr>
      <p:grpSpPr>
        <a:xfrm>
          <a:off x="0" y="0"/>
          <a:ext cx="0" cy="0"/>
          <a:chOff x="0" y="0"/>
          <a:chExt cx="0" cy="0"/>
        </a:xfrm>
      </p:grpSpPr>
      <p:sp>
        <p:nvSpPr>
          <p:cNvPr id="4" name="Rounded Rectangle 3"/>
          <p:cNvSpPr/>
          <p:nvPr/>
        </p:nvSpPr>
        <p:spPr>
          <a:xfrm>
            <a:off x="333267" y="346615"/>
            <a:ext cx="2049717" cy="2129885"/>
          </a:xfrm>
          <a:prstGeom prst="roundRect">
            <a:avLst/>
          </a:prstGeom>
          <a:solidFill>
            <a:srgbClr val="FFE1E1"/>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lnSpc>
                <a:spcPct val="150000"/>
              </a:lnSpc>
              <a:buClrTx/>
              <a:defRPr/>
            </a:pPr>
            <a:r>
              <a:rPr lang="vi-VN" sz="2200" b="1">
                <a:latin typeface="Arial" panose="020B0604020202020204" pitchFamily="34" charset="0"/>
                <a:cs typeface="Arial" panose="020B0604020202020204" pitchFamily="34" charset="0"/>
              </a:rPr>
              <a:t>Nhiệm vụ 3: Chèn khung nội tuyến</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grpSp>
        <p:nvGrpSpPr>
          <p:cNvPr id="6" name="Group 5"/>
          <p:cNvGrpSpPr/>
          <p:nvPr/>
        </p:nvGrpSpPr>
        <p:grpSpPr>
          <a:xfrm>
            <a:off x="2654300" y="346615"/>
            <a:ext cx="6083966" cy="2129885"/>
            <a:chOff x="304134" y="1320800"/>
            <a:chExt cx="6083966" cy="2129885"/>
          </a:xfrm>
        </p:grpSpPr>
        <p:sp>
          <p:nvSpPr>
            <p:cNvPr id="7" name="Rounded Rectangle 6"/>
            <p:cNvSpPr/>
            <p:nvPr/>
          </p:nvSpPr>
          <p:spPr>
            <a:xfrm>
              <a:off x="304134" y="1320800"/>
              <a:ext cx="6083966" cy="2129885"/>
            </a:xfrm>
            <a:prstGeom prst="roundRect">
              <a:avLst>
                <a:gd name="adj" fmla="val 12836"/>
              </a:avLst>
            </a:prstGeom>
            <a:solidFill>
              <a:srgbClr val="FFFFDD"/>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solidFill>
                  <a:srgbClr val="000000"/>
                </a:solidFill>
              </a:endParaRPr>
            </a:p>
          </p:txBody>
        </p:sp>
        <p:sp>
          <p:nvSpPr>
            <p:cNvPr id="8" name="TextBox 7"/>
            <p:cNvSpPr txBox="1"/>
            <p:nvPr/>
          </p:nvSpPr>
          <p:spPr>
            <a:xfrm>
              <a:off x="575449" y="1416246"/>
              <a:ext cx="5541335" cy="1938992"/>
            </a:xfrm>
            <a:prstGeom prst="rect">
              <a:avLst/>
            </a:prstGeom>
            <a:noFill/>
          </p:spPr>
          <p:txBody>
            <a:bodyPr wrap="square" rtlCol="0">
              <a:spAutoFit/>
            </a:bodyPr>
            <a:lstStyle/>
            <a:p>
              <a:pPr algn="just">
                <a:lnSpc>
                  <a:spcPct val="150000"/>
                </a:lnSpc>
              </a:pPr>
              <a:r>
                <a:rPr lang="vi-VN" sz="2000" b="1">
                  <a:solidFill>
                    <a:srgbClr val="C00000"/>
                  </a:solidFill>
                </a:rPr>
                <a:t>Yêu cầu</a:t>
              </a:r>
              <a:r>
                <a:rPr lang="vi-VN" sz="2000" b="1">
                  <a:solidFill>
                    <a:srgbClr val="C00000"/>
                  </a:solidFill>
                </a:rPr>
                <a:t>: </a:t>
              </a:r>
              <a:r>
                <a:rPr lang="vi-VN" sz="2000" smtClean="0"/>
                <a:t>Chèn </a:t>
              </a:r>
              <a:r>
                <a:rPr lang="vi-VN" sz="2000"/>
                <a:t>khung nội tuyến vào trang </a:t>
              </a:r>
              <a:r>
                <a:rPr lang="vi-VN" sz="2000" b="1"/>
                <a:t>CLB.html</a:t>
              </a:r>
              <a:r>
                <a:rPr lang="vi-VN" sz="2000"/>
                <a:t>, hiển thị nội dung của hai trang </a:t>
              </a:r>
              <a:r>
                <a:rPr lang="vi-VN" sz="2000" b="1"/>
                <a:t>the_thao.html</a:t>
              </a:r>
              <a:r>
                <a:rPr lang="vi-VN" sz="2000"/>
                <a:t> hoặc </a:t>
              </a:r>
              <a:r>
                <a:rPr lang="vi-VN" sz="2000" b="1"/>
                <a:t>nghe_thuat.html</a:t>
              </a:r>
              <a:r>
                <a:rPr lang="vi-VN" sz="2000"/>
                <a:t> tuỳ theo lựa chọn (Hình 11.5). </a:t>
              </a:r>
              <a:endParaRPr lang="vi-VN" sz="2000"/>
            </a:p>
          </p:txBody>
        </p:sp>
      </p:gr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600200" y="2769988"/>
            <a:ext cx="5787655" cy="2043312"/>
          </a:xfrm>
          <a:prstGeom prst="rect">
            <a:avLst/>
          </a:prstGeom>
        </p:spPr>
      </p:pic>
    </p:spTree>
    <p:extLst>
      <p:ext uri="{BB962C8B-B14F-4D97-AF65-F5344CB8AC3E}">
        <p14:creationId xmlns:p14="http://schemas.microsoft.com/office/powerpoint/2010/main" val="1589523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1"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EEBFF"/>
        </a:solidFill>
        <a:effectLst/>
      </p:bgPr>
    </p:bg>
    <p:spTree>
      <p:nvGrpSpPr>
        <p:cNvPr id="1" name=""/>
        <p:cNvGrpSpPr/>
        <p:nvPr/>
      </p:nvGrpSpPr>
      <p:grpSpPr>
        <a:xfrm>
          <a:off x="0" y="0"/>
          <a:ext cx="0" cy="0"/>
          <a:chOff x="0" y="0"/>
          <a:chExt cx="0" cy="0"/>
        </a:xfrm>
      </p:grpSpPr>
      <p:grpSp>
        <p:nvGrpSpPr>
          <p:cNvPr id="6" name="Group 5"/>
          <p:cNvGrpSpPr/>
          <p:nvPr/>
        </p:nvGrpSpPr>
        <p:grpSpPr>
          <a:xfrm>
            <a:off x="811952" y="451046"/>
            <a:ext cx="7481148" cy="1615827"/>
            <a:chOff x="605200" y="2456835"/>
            <a:chExt cx="7481148" cy="1615827"/>
          </a:xfrm>
        </p:grpSpPr>
        <p:sp>
          <p:nvSpPr>
            <p:cNvPr id="7" name="TextBox 6"/>
            <p:cNvSpPr txBox="1"/>
            <p:nvPr/>
          </p:nvSpPr>
          <p:spPr>
            <a:xfrm>
              <a:off x="605201" y="2456835"/>
              <a:ext cx="7481147" cy="1615827"/>
            </a:xfrm>
            <a:prstGeom prst="rect">
              <a:avLst/>
            </a:prstGeom>
            <a:noFill/>
          </p:spPr>
          <p:txBody>
            <a:bodyPr wrap="square" rtlCol="0">
              <a:spAutoFit/>
            </a:bodyPr>
            <a:lstStyle/>
            <a:p>
              <a:pPr lvl="1" algn="just">
                <a:lnSpc>
                  <a:spcPct val="150000"/>
                </a:lnSpc>
              </a:pPr>
              <a:r>
                <a:rPr lang="en-US" sz="2200" b="1" smtClean="0"/>
                <a:t>    </a:t>
              </a:r>
              <a:r>
                <a:rPr lang="vi-VN" sz="2200" b="1" smtClean="0"/>
                <a:t>Bước </a:t>
              </a:r>
              <a:r>
                <a:rPr lang="vi-VN" sz="2200" b="1"/>
                <a:t>1</a:t>
              </a:r>
              <a:r>
                <a:rPr lang="vi-VN" sz="2200" b="1"/>
                <a:t>: </a:t>
              </a:r>
              <a:r>
                <a:rPr lang="vi-VN" sz="2200"/>
                <a:t>Tạo tệp </a:t>
              </a:r>
              <a:r>
                <a:rPr lang="vi-VN" sz="2200" b="1"/>
                <a:t>index.html</a:t>
              </a:r>
              <a:r>
                <a:rPr lang="vi-VN" sz="2200"/>
                <a:t> có nội dung “Câu lạc bộ ngoại khoá Trường Nguyễn Bỉnh Khiêm” đặt trong cặp thẻ </a:t>
              </a:r>
              <a:r>
                <a:rPr lang="vi-VN" sz="2200">
                  <a:solidFill>
                    <a:srgbClr val="C00000"/>
                  </a:solidFill>
                  <a:latin typeface="Calibri" panose="020F0502020204030204" pitchFamily="34" charset="0"/>
                  <a:cs typeface="Calibri" panose="020F0502020204030204" pitchFamily="34" charset="0"/>
                </a:rPr>
                <a:t>&lt;h2&gt;&lt;/</a:t>
              </a:r>
              <a:r>
                <a:rPr lang="vi-VN" sz="2200">
                  <a:solidFill>
                    <a:srgbClr val="C00000"/>
                  </a:solidFill>
                  <a:latin typeface="Calibri" panose="020F0502020204030204" pitchFamily="34" charset="0"/>
                  <a:cs typeface="Calibri" panose="020F0502020204030204" pitchFamily="34" charset="0"/>
                </a:rPr>
                <a:t>h2</a:t>
              </a:r>
              <a:r>
                <a:rPr lang="vi-VN" sz="2200" smtClean="0">
                  <a:solidFill>
                    <a:srgbClr val="C00000"/>
                  </a:solidFill>
                  <a:latin typeface="Calibri" panose="020F0502020204030204" pitchFamily="34" charset="0"/>
                  <a:cs typeface="Calibri" panose="020F0502020204030204" pitchFamily="34" charset="0"/>
                </a:rPr>
                <a:t>&gt;</a:t>
              </a:r>
              <a:r>
                <a:rPr lang="en-US" sz="2200" smtClean="0">
                  <a:solidFill>
                    <a:srgbClr val="C00000"/>
                  </a:solidFill>
                  <a:latin typeface="Calibri" panose="020F0502020204030204" pitchFamily="34" charset="0"/>
                  <a:cs typeface="Calibri" panose="020F0502020204030204" pitchFamily="34" charset="0"/>
                </a:rPr>
                <a:t> </a:t>
              </a:r>
              <a:r>
                <a:rPr lang="vi-VN" sz="2200" smtClean="0"/>
                <a:t>.</a:t>
              </a:r>
              <a:endParaRPr lang="vi-VN" sz="2200"/>
            </a:p>
          </p:txBody>
        </p:sp>
        <p:pic>
          <p:nvPicPr>
            <p:cNvPr id="8" name="Picture 7"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808480" y="2893452"/>
            <a:ext cx="7484620" cy="1107996"/>
            <a:chOff x="605200" y="2456835"/>
            <a:chExt cx="7484620" cy="1107996"/>
          </a:xfrm>
        </p:grpSpPr>
        <p:sp>
          <p:nvSpPr>
            <p:cNvPr id="10" name="TextBox 9"/>
            <p:cNvSpPr txBox="1"/>
            <p:nvPr/>
          </p:nvSpPr>
          <p:spPr>
            <a:xfrm>
              <a:off x="605201" y="2456835"/>
              <a:ext cx="7484619" cy="1107996"/>
            </a:xfrm>
            <a:prstGeom prst="rect">
              <a:avLst/>
            </a:prstGeom>
            <a:noFill/>
          </p:spPr>
          <p:txBody>
            <a:bodyPr wrap="square" rtlCol="0">
              <a:spAutoFit/>
            </a:bodyPr>
            <a:lstStyle/>
            <a:p>
              <a:pPr lvl="1" algn="just">
                <a:lnSpc>
                  <a:spcPct val="150000"/>
                </a:lnSpc>
              </a:pPr>
              <a:r>
                <a:rPr lang="en-US" sz="2200" b="1" smtClean="0"/>
                <a:t>    </a:t>
              </a:r>
              <a:r>
                <a:rPr lang="vi-VN" sz="2200" b="1" smtClean="0"/>
                <a:t>Bước </a:t>
              </a:r>
              <a:r>
                <a:rPr lang="en-US" sz="2200" b="1" smtClean="0"/>
                <a:t>2</a:t>
              </a:r>
              <a:r>
                <a:rPr lang="vi-VN" sz="2200" b="1" smtClean="0"/>
                <a:t>: </a:t>
              </a:r>
              <a:r>
                <a:rPr lang="vi-VN" sz="2200"/>
                <a:t>Tạo một phần tử </a:t>
              </a:r>
              <a:r>
                <a:rPr lang="vi-VN" sz="2200">
                  <a:solidFill>
                    <a:srgbClr val="C00000"/>
                  </a:solidFill>
                  <a:latin typeface="Calibri" panose="020F0502020204030204" pitchFamily="34" charset="0"/>
                  <a:cs typeface="Calibri" panose="020F0502020204030204" pitchFamily="34" charset="0"/>
                </a:rPr>
                <a:t>iframe</a:t>
              </a:r>
              <a:r>
                <a:rPr lang="vi-VN" sz="2200"/>
                <a:t> để hiển thị nội dung, phần tử </a:t>
              </a:r>
              <a:r>
                <a:rPr lang="vi-VN" sz="2200">
                  <a:solidFill>
                    <a:srgbClr val="C00000"/>
                  </a:solidFill>
                  <a:latin typeface="Calibri" panose="020F0502020204030204" pitchFamily="34" charset="0"/>
                  <a:cs typeface="Calibri" panose="020F0502020204030204" pitchFamily="34" charset="0"/>
                </a:rPr>
                <a:t>iframe</a:t>
              </a:r>
              <a:r>
                <a:rPr lang="vi-VN" sz="2200"/>
                <a:t> được gán mã định danh để đặt liên kết.</a:t>
              </a:r>
            </a:p>
          </p:txBody>
        </p:sp>
        <p:pic>
          <p:nvPicPr>
            <p:cNvPr id="11" name="Picture 10"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p:cNvPicPr/>
          <p:nvPr/>
        </p:nvPicPr>
        <p:blipFill>
          <a:blip r:embed="rId3"/>
          <a:stretch>
            <a:fillRect/>
          </a:stretch>
        </p:blipFill>
        <p:spPr>
          <a:xfrm>
            <a:off x="980241" y="2252103"/>
            <a:ext cx="7141097" cy="303207"/>
          </a:xfrm>
          <a:prstGeom prst="rect">
            <a:avLst/>
          </a:prstGeom>
        </p:spPr>
      </p:pic>
      <p:pic>
        <p:nvPicPr>
          <p:cNvPr id="13" name="Picture 12"/>
          <p:cNvPicPr/>
          <p:nvPr/>
        </p:nvPicPr>
        <p:blipFill>
          <a:blip r:embed="rId4"/>
          <a:stretch>
            <a:fillRect/>
          </a:stretch>
        </p:blipFill>
        <p:spPr>
          <a:xfrm>
            <a:off x="876032" y="4274029"/>
            <a:ext cx="7349514" cy="258534"/>
          </a:xfrm>
          <a:prstGeom prst="rect">
            <a:avLst/>
          </a:prstGeom>
        </p:spPr>
      </p:pic>
    </p:spTree>
    <p:extLst>
      <p:ext uri="{BB962C8B-B14F-4D97-AF65-F5344CB8AC3E}">
        <p14:creationId xmlns:p14="http://schemas.microsoft.com/office/powerpoint/2010/main" val="14014171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out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16" presetClass="entr" presetSubtype="37"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out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EEBFF"/>
        </a:solidFill>
        <a:effectLst/>
      </p:bgPr>
    </p:bg>
    <p:spTree>
      <p:nvGrpSpPr>
        <p:cNvPr id="1" name=""/>
        <p:cNvGrpSpPr/>
        <p:nvPr/>
      </p:nvGrpSpPr>
      <p:grpSpPr>
        <a:xfrm>
          <a:off x="0" y="0"/>
          <a:ext cx="0" cy="0"/>
          <a:chOff x="0" y="0"/>
          <a:chExt cx="0" cy="0"/>
        </a:xfrm>
      </p:grpSpPr>
      <p:grpSp>
        <p:nvGrpSpPr>
          <p:cNvPr id="6" name="Group 5"/>
          <p:cNvGrpSpPr/>
          <p:nvPr/>
        </p:nvGrpSpPr>
        <p:grpSpPr>
          <a:xfrm>
            <a:off x="507152" y="451046"/>
            <a:ext cx="7989148" cy="1477328"/>
            <a:chOff x="605200" y="2456835"/>
            <a:chExt cx="7989148" cy="1477328"/>
          </a:xfrm>
        </p:grpSpPr>
        <p:sp>
          <p:nvSpPr>
            <p:cNvPr id="7" name="TextBox 6"/>
            <p:cNvSpPr txBox="1"/>
            <p:nvPr/>
          </p:nvSpPr>
          <p:spPr>
            <a:xfrm>
              <a:off x="605201" y="2456835"/>
              <a:ext cx="7989147" cy="1477328"/>
            </a:xfrm>
            <a:prstGeom prst="rect">
              <a:avLst/>
            </a:prstGeom>
            <a:noFill/>
          </p:spPr>
          <p:txBody>
            <a:bodyPr wrap="square" rtlCol="0">
              <a:spAutoFit/>
            </a:bodyPr>
            <a:lstStyle/>
            <a:p>
              <a:pPr lvl="1" algn="just">
                <a:lnSpc>
                  <a:spcPct val="150000"/>
                </a:lnSpc>
              </a:pPr>
              <a:r>
                <a:rPr lang="en-US" sz="2000" b="1" smtClean="0"/>
                <a:t>    </a:t>
              </a:r>
              <a:r>
                <a:rPr lang="vi-VN" sz="2000" b="1" smtClean="0"/>
                <a:t>Bước </a:t>
              </a:r>
              <a:r>
                <a:rPr lang="en-US" sz="2000" b="1" smtClean="0"/>
                <a:t>3</a:t>
              </a:r>
              <a:r>
                <a:rPr lang="vi-VN" sz="2000" b="1" smtClean="0"/>
                <a:t>: </a:t>
              </a:r>
              <a:r>
                <a:rPr lang="vi-VN" sz="2000" smtClean="0"/>
                <a:t>Tạo </a:t>
              </a:r>
              <a:r>
                <a:rPr lang="vi-VN" sz="2000"/>
                <a:t>hai vị trí đặt liên kết tương ứng với hai lựa chọn là câu lạc bộ thể thao hoặc câu lạc bộ nghệ thuật và đặt liên kết bằng thẻ </a:t>
              </a:r>
              <a:r>
                <a:rPr lang="vi-VN" sz="2000">
                  <a:solidFill>
                    <a:srgbClr val="C00000"/>
                  </a:solidFill>
                  <a:latin typeface="Calibri" panose="020F0502020204030204" pitchFamily="34" charset="0"/>
                  <a:cs typeface="Calibri" panose="020F0502020204030204" pitchFamily="34" charset="0"/>
                </a:rPr>
                <a:t>&lt;a&gt; </a:t>
              </a:r>
              <a:r>
                <a:rPr lang="vi-VN" sz="2000"/>
                <a:t>với thuộc tính </a:t>
              </a:r>
              <a:r>
                <a:rPr lang="vi-VN" sz="2000">
                  <a:solidFill>
                    <a:srgbClr val="C00000"/>
                  </a:solidFill>
                  <a:latin typeface="Calibri" panose="020F0502020204030204" pitchFamily="34" charset="0"/>
                  <a:cs typeface="Calibri" panose="020F0502020204030204" pitchFamily="34" charset="0"/>
                </a:rPr>
                <a:t>target</a:t>
              </a:r>
              <a:r>
                <a:rPr lang="vi-VN" sz="2000"/>
                <a:t> là mã định danh của khung nhìn vừa tạo.</a:t>
              </a:r>
            </a:p>
          </p:txBody>
        </p:sp>
        <p:pic>
          <p:nvPicPr>
            <p:cNvPr id="8" name="Picture 7"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p:nvPr/>
        </p:nvPicPr>
        <p:blipFill>
          <a:blip r:embed="rId3"/>
          <a:stretch>
            <a:fillRect/>
          </a:stretch>
        </p:blipFill>
        <p:spPr>
          <a:xfrm>
            <a:off x="1097447" y="2106260"/>
            <a:ext cx="6808557" cy="509940"/>
          </a:xfrm>
          <a:prstGeom prst="rect">
            <a:avLst/>
          </a:prstGeom>
        </p:spPr>
      </p:pic>
      <p:pic>
        <p:nvPicPr>
          <p:cNvPr id="10" name="Picture 9"/>
          <p:cNvPicPr/>
          <p:nvPr/>
        </p:nvPicPr>
        <p:blipFill>
          <a:blip r:embed="rId4"/>
          <a:stretch>
            <a:fillRect/>
          </a:stretch>
        </p:blipFill>
        <p:spPr>
          <a:xfrm>
            <a:off x="939821" y="3522980"/>
            <a:ext cx="7123808" cy="985520"/>
          </a:xfrm>
          <a:prstGeom prst="rect">
            <a:avLst/>
          </a:prstGeom>
        </p:spPr>
      </p:pic>
      <p:grpSp>
        <p:nvGrpSpPr>
          <p:cNvPr id="11" name="Group 10"/>
          <p:cNvGrpSpPr/>
          <p:nvPr/>
        </p:nvGrpSpPr>
        <p:grpSpPr>
          <a:xfrm>
            <a:off x="507152" y="2835154"/>
            <a:ext cx="4064848" cy="553998"/>
            <a:chOff x="9220199" y="2324100"/>
            <a:chExt cx="4064848" cy="553998"/>
          </a:xfrm>
        </p:grpSpPr>
        <p:sp>
          <p:nvSpPr>
            <p:cNvPr id="12" name="TextBox 11"/>
            <p:cNvSpPr txBox="1"/>
            <p:nvPr/>
          </p:nvSpPr>
          <p:spPr>
            <a:xfrm>
              <a:off x="9220199" y="2324100"/>
              <a:ext cx="4064848" cy="553998"/>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Đoạn </a:t>
              </a:r>
              <a:r>
                <a:rPr lang="en-US" sz="2000">
                  <a:latin typeface="Arial" panose="020B0604020202020204" pitchFamily="34" charset="0"/>
                  <a:cs typeface="Arial" panose="020B0604020202020204" pitchFamily="34" charset="0"/>
                </a:rPr>
                <a:t>mã HTML hoàn chỉnh:</a:t>
              </a:r>
              <a:endParaRPr lang="en-US" sz="2000">
                <a:latin typeface="Arial" panose="020B0604020202020204" pitchFamily="34" charset="0"/>
                <a:cs typeface="Arial" panose="020B0604020202020204" pitchFamily="34" charset="0"/>
              </a:endParaRPr>
            </a:p>
          </p:txBody>
        </p:sp>
        <p:pic>
          <p:nvPicPr>
            <p:cNvPr id="13" name="Picture 2" descr="https://cdn-icons-png.flaticon.com/128/4151/41514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9300890" y="2385452"/>
              <a:ext cx="488012" cy="4826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176280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grpSp>
        <p:nvGrpSpPr>
          <p:cNvPr id="490" name="Google Shape;490;p41"/>
          <p:cNvGrpSpPr/>
          <p:nvPr/>
        </p:nvGrpSpPr>
        <p:grpSpPr>
          <a:xfrm>
            <a:off x="2764201" y="793265"/>
            <a:ext cx="5341161" cy="2648435"/>
            <a:chOff x="1036250" y="238125"/>
            <a:chExt cx="3015050" cy="1495024"/>
          </a:xfrm>
        </p:grpSpPr>
        <p:sp>
          <p:nvSpPr>
            <p:cNvPr id="491" name="Google Shape;491;p41"/>
            <p:cNvSpPr/>
            <p:nvPr/>
          </p:nvSpPr>
          <p:spPr>
            <a:xfrm>
              <a:off x="1036250" y="526325"/>
              <a:ext cx="3015050" cy="1206824"/>
            </a:xfrm>
            <a:custGeom>
              <a:avLst/>
              <a:gdLst/>
              <a:ahLst/>
              <a:cxnLst/>
              <a:rect l="l" t="t" r="r" b="b"/>
              <a:pathLst>
                <a:path w="120602" h="52131" extrusionOk="0">
                  <a:moveTo>
                    <a:pt x="0" y="1"/>
                  </a:moveTo>
                  <a:lnTo>
                    <a:pt x="0" y="49747"/>
                  </a:lnTo>
                  <a:cubicBezTo>
                    <a:pt x="0" y="51064"/>
                    <a:pt x="1066" y="52130"/>
                    <a:pt x="2383" y="52130"/>
                  </a:cubicBezTo>
                  <a:lnTo>
                    <a:pt x="118219" y="52130"/>
                  </a:lnTo>
                  <a:cubicBezTo>
                    <a:pt x="119535" y="52130"/>
                    <a:pt x="120602" y="51064"/>
                    <a:pt x="120602" y="49747"/>
                  </a:cubicBezTo>
                  <a:lnTo>
                    <a:pt x="1206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1"/>
            <p:cNvSpPr/>
            <p:nvPr/>
          </p:nvSpPr>
          <p:spPr>
            <a:xfrm>
              <a:off x="1036250" y="238125"/>
              <a:ext cx="3015050" cy="288225"/>
            </a:xfrm>
            <a:custGeom>
              <a:avLst/>
              <a:gdLst/>
              <a:ahLst/>
              <a:cxnLst/>
              <a:rect l="l" t="t" r="r" b="b"/>
              <a:pathLst>
                <a:path w="120602" h="11529" extrusionOk="0">
                  <a:moveTo>
                    <a:pt x="2383" y="0"/>
                  </a:moveTo>
                  <a:cubicBezTo>
                    <a:pt x="1066" y="0"/>
                    <a:pt x="0" y="1066"/>
                    <a:pt x="0" y="2383"/>
                  </a:cubicBezTo>
                  <a:lnTo>
                    <a:pt x="0" y="11529"/>
                  </a:lnTo>
                  <a:lnTo>
                    <a:pt x="120602" y="11529"/>
                  </a:lnTo>
                  <a:lnTo>
                    <a:pt x="120602" y="2383"/>
                  </a:lnTo>
                  <a:cubicBezTo>
                    <a:pt x="120602" y="1066"/>
                    <a:pt x="119535" y="0"/>
                    <a:pt x="118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1"/>
            <p:cNvSpPr/>
            <p:nvPr/>
          </p:nvSpPr>
          <p:spPr>
            <a:xfrm>
              <a:off x="1547700" y="332250"/>
              <a:ext cx="99575" cy="99975"/>
            </a:xfrm>
            <a:custGeom>
              <a:avLst/>
              <a:gdLst/>
              <a:ahLst/>
              <a:cxnLst/>
              <a:rect l="l" t="t" r="r" b="b"/>
              <a:pathLst>
                <a:path w="3983" h="3999" extrusionOk="0">
                  <a:moveTo>
                    <a:pt x="2000" y="0"/>
                  </a:moveTo>
                  <a:cubicBezTo>
                    <a:pt x="884" y="0"/>
                    <a:pt x="0" y="900"/>
                    <a:pt x="0" y="1999"/>
                  </a:cubicBezTo>
                  <a:cubicBezTo>
                    <a:pt x="0" y="3099"/>
                    <a:pt x="884" y="3999"/>
                    <a:pt x="2000" y="3999"/>
                  </a:cubicBezTo>
                  <a:cubicBezTo>
                    <a:pt x="3099" y="3999"/>
                    <a:pt x="3983" y="3099"/>
                    <a:pt x="3983" y="1999"/>
                  </a:cubicBezTo>
                  <a:cubicBezTo>
                    <a:pt x="3983" y="900"/>
                    <a:pt x="3099" y="0"/>
                    <a:pt x="2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1"/>
            <p:cNvSpPr/>
            <p:nvPr/>
          </p:nvSpPr>
          <p:spPr>
            <a:xfrm>
              <a:off x="1388200" y="332250"/>
              <a:ext cx="99975" cy="99975"/>
            </a:xfrm>
            <a:custGeom>
              <a:avLst/>
              <a:gdLst/>
              <a:ahLst/>
              <a:cxnLst/>
              <a:rect l="l" t="t" r="r" b="b"/>
              <a:pathLst>
                <a:path w="3999" h="3999" extrusionOk="0">
                  <a:moveTo>
                    <a:pt x="1999" y="0"/>
                  </a:moveTo>
                  <a:cubicBezTo>
                    <a:pt x="900" y="0"/>
                    <a:pt x="0" y="900"/>
                    <a:pt x="0" y="1999"/>
                  </a:cubicBezTo>
                  <a:cubicBezTo>
                    <a:pt x="0" y="3099"/>
                    <a:pt x="900" y="3999"/>
                    <a:pt x="1999" y="3999"/>
                  </a:cubicBezTo>
                  <a:cubicBezTo>
                    <a:pt x="3099" y="3999"/>
                    <a:pt x="3999" y="3099"/>
                    <a:pt x="3999" y="1999"/>
                  </a:cubicBezTo>
                  <a:cubicBezTo>
                    <a:pt x="3999" y="900"/>
                    <a:pt x="3099" y="0"/>
                    <a:pt x="19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1"/>
            <p:cNvSpPr/>
            <p:nvPr/>
          </p:nvSpPr>
          <p:spPr>
            <a:xfrm>
              <a:off x="1229100" y="332250"/>
              <a:ext cx="99975" cy="99975"/>
            </a:xfrm>
            <a:custGeom>
              <a:avLst/>
              <a:gdLst/>
              <a:ahLst/>
              <a:cxnLst/>
              <a:rect l="l" t="t" r="r" b="b"/>
              <a:pathLst>
                <a:path w="3999" h="3999" extrusionOk="0">
                  <a:moveTo>
                    <a:pt x="1999" y="0"/>
                  </a:moveTo>
                  <a:cubicBezTo>
                    <a:pt x="900" y="0"/>
                    <a:pt x="0" y="900"/>
                    <a:pt x="0" y="1999"/>
                  </a:cubicBezTo>
                  <a:cubicBezTo>
                    <a:pt x="0" y="3099"/>
                    <a:pt x="900" y="3999"/>
                    <a:pt x="1999" y="3999"/>
                  </a:cubicBezTo>
                  <a:cubicBezTo>
                    <a:pt x="3099" y="3999"/>
                    <a:pt x="3999" y="3099"/>
                    <a:pt x="3999" y="1999"/>
                  </a:cubicBezTo>
                  <a:cubicBezTo>
                    <a:pt x="3999" y="900"/>
                    <a:pt x="3099" y="0"/>
                    <a:pt x="1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p:cNvSpPr txBox="1"/>
          <p:nvPr/>
        </p:nvSpPr>
        <p:spPr>
          <a:xfrm>
            <a:off x="2764202" y="1493308"/>
            <a:ext cx="5341160" cy="900246"/>
          </a:xfrm>
          <a:prstGeom prst="rect">
            <a:avLst/>
          </a:prstGeom>
          <a:noFill/>
        </p:spPr>
        <p:txBody>
          <a:bodyPr wrap="square" rtlCol="0">
            <a:spAutoFit/>
          </a:bodyPr>
          <a:lstStyle/>
          <a:p>
            <a:pPr algn="ctr">
              <a:lnSpc>
                <a:spcPct val="150000"/>
              </a:lnSpc>
            </a:pPr>
            <a:r>
              <a:rPr lang="en-US" sz="3500" b="1" smtClean="0"/>
              <a:t>LUYỆN TẬP</a:t>
            </a:r>
            <a:endParaRPr lang="vi-VN" sz="3500" b="1"/>
          </a:p>
        </p:txBody>
      </p:sp>
      <p:sp>
        <p:nvSpPr>
          <p:cNvPr id="18" name="TextBox 17"/>
          <p:cNvSpPr txBox="1"/>
          <p:nvPr/>
        </p:nvSpPr>
        <p:spPr>
          <a:xfrm>
            <a:off x="2764200" y="2435119"/>
            <a:ext cx="5341161" cy="715581"/>
          </a:xfrm>
          <a:prstGeom prst="rect">
            <a:avLst/>
          </a:prstGeom>
          <a:noFill/>
        </p:spPr>
        <p:txBody>
          <a:bodyPr wrap="square" rtlCol="0">
            <a:spAutoFit/>
          </a:bodyPr>
          <a:lstStyle/>
          <a:p>
            <a:pPr algn="ctr">
              <a:lnSpc>
                <a:spcPct val="150000"/>
              </a:lnSpc>
            </a:pPr>
            <a:r>
              <a:rPr lang="en-US" sz="2700"/>
              <a:t>(Trả lời </a:t>
            </a:r>
            <a:r>
              <a:rPr lang="en-US" sz="2700" smtClean="0"/>
              <a:t>câu </a:t>
            </a:r>
            <a:r>
              <a:rPr lang="en-US" sz="2700"/>
              <a:t>hỏi </a:t>
            </a:r>
            <a:r>
              <a:rPr lang="en-US" sz="2700" smtClean="0"/>
              <a:t>trắc nghiệm) </a:t>
            </a:r>
            <a:endParaRPr lang="en-US" sz="270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955" y="2671916"/>
            <a:ext cx="3064280" cy="2022924"/>
          </a:xfrm>
          <a:prstGeom prst="rect">
            <a:avLst/>
          </a:prstGeom>
        </p:spPr>
      </p:pic>
    </p:spTree>
    <p:extLst>
      <p:ext uri="{BB962C8B-B14F-4D97-AF65-F5344CB8AC3E}">
        <p14:creationId xmlns:p14="http://schemas.microsoft.com/office/powerpoint/2010/main" val="316559838"/>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 name="Câu hỏi">
            <a:extLst>
              <a:ext uri="{FF2B5EF4-FFF2-40B4-BE49-F238E27FC236}">
                <a16:creationId xmlns:a16="http://schemas.microsoft.com/office/drawing/2014/main" id="{1AB69979-1D5C-6D4F-6590-E0650E70A5B4}"/>
              </a:ext>
            </a:extLst>
          </p:cNvPr>
          <p:cNvSpPr/>
          <p:nvPr/>
        </p:nvSpPr>
        <p:spPr>
          <a:xfrm>
            <a:off x="343618" y="406400"/>
            <a:ext cx="8456761" cy="1378857"/>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rgbClr val="000000"/>
                </a:solidFill>
                <a:cs typeface="Arial" panose="020B0604020202020204" pitchFamily="34" charset="0"/>
              </a:rPr>
              <a:t>Câu 1. Thẻ &lt;audio&gt; không có thuộc tính nào sau đây?</a:t>
            </a:r>
            <a:endParaRPr lang="vi-VN" sz="2200" noProof="1">
              <a:solidFill>
                <a:srgbClr val="000000"/>
              </a:solidFill>
              <a:latin typeface="Arial" panose="020B0604020202020204" pitchFamily="34" charset="0"/>
              <a:cs typeface="Arial" panose="020B0604020202020204" pitchFamily="34" charset="0"/>
            </a:endParaRPr>
          </a:p>
        </p:txBody>
      </p:sp>
      <p:sp>
        <p:nvSpPr>
          <p:cNvPr id="3" name="Đáp án đúng">
            <a:extLst>
              <a:ext uri="{FF2B5EF4-FFF2-40B4-BE49-F238E27FC236}">
                <a16:creationId xmlns:a16="http://schemas.microsoft.com/office/drawing/2014/main" id="{2FB644CA-CB55-3594-B5C2-C9F8A867CDF0}"/>
              </a:ext>
            </a:extLst>
          </p:cNvPr>
          <p:cNvSpPr/>
          <p:nvPr/>
        </p:nvSpPr>
        <p:spPr>
          <a:xfrm>
            <a:off x="343619" y="2162629"/>
            <a:ext cx="4039950" cy="1074010"/>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A. preload.</a:t>
            </a:r>
            <a:endParaRPr lang="vi-VN" sz="2200" noProof="1">
              <a:solidFill>
                <a:srgbClr val="000000"/>
              </a:solidFill>
              <a:latin typeface="Arial" panose="020B0604020202020204" pitchFamily="34" charset="0"/>
              <a:cs typeface="Arial" panose="020B0604020202020204" pitchFamily="34" charset="0"/>
            </a:endParaRPr>
          </a:p>
        </p:txBody>
      </p:sp>
      <p:sp>
        <p:nvSpPr>
          <p:cNvPr id="4" name="Đáp án sai 1">
            <a:extLst>
              <a:ext uri="{FF2B5EF4-FFF2-40B4-BE49-F238E27FC236}">
                <a16:creationId xmlns:a16="http://schemas.microsoft.com/office/drawing/2014/main" id="{30828281-61AD-7A62-0775-C0E24C9C1DEB}"/>
              </a:ext>
            </a:extLst>
          </p:cNvPr>
          <p:cNvSpPr/>
          <p:nvPr/>
        </p:nvSpPr>
        <p:spPr>
          <a:xfrm>
            <a:off x="343619" y="3628619"/>
            <a:ext cx="4039950" cy="1074010"/>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C. muted.</a:t>
            </a:r>
            <a:endParaRPr lang="vi-VN" sz="2200" noProof="1">
              <a:solidFill>
                <a:srgbClr val="000000"/>
              </a:solidFill>
              <a:latin typeface="Arial" panose="020B0604020202020204" pitchFamily="34" charset="0"/>
              <a:cs typeface="Arial" panose="020B0604020202020204" pitchFamily="34" charset="0"/>
            </a:endParaRPr>
          </a:p>
        </p:txBody>
      </p:sp>
      <p:sp>
        <p:nvSpPr>
          <p:cNvPr id="5" name="Đáp án sai 2">
            <a:extLst>
              <a:ext uri="{FF2B5EF4-FFF2-40B4-BE49-F238E27FC236}">
                <a16:creationId xmlns:a16="http://schemas.microsoft.com/office/drawing/2014/main" id="{E6A889FC-D3A7-FA7C-0DE3-0EA076B22F62}"/>
              </a:ext>
            </a:extLst>
          </p:cNvPr>
          <p:cNvSpPr/>
          <p:nvPr/>
        </p:nvSpPr>
        <p:spPr>
          <a:xfrm>
            <a:off x="4760430" y="2162629"/>
            <a:ext cx="4039950" cy="1074010"/>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B. width.</a:t>
            </a:r>
            <a:endParaRPr lang="vi-VN" sz="2200" noProof="1">
              <a:solidFill>
                <a:srgbClr val="000000"/>
              </a:solidFill>
              <a:latin typeface="Arial" panose="020B0604020202020204" pitchFamily="34" charset="0"/>
              <a:cs typeface="Arial" panose="020B0604020202020204" pitchFamily="34" charset="0"/>
            </a:endParaRPr>
          </a:p>
        </p:txBody>
      </p:sp>
      <p:sp>
        <p:nvSpPr>
          <p:cNvPr id="6" name="Đáp án sai 3">
            <a:extLst>
              <a:ext uri="{FF2B5EF4-FFF2-40B4-BE49-F238E27FC236}">
                <a16:creationId xmlns:a16="http://schemas.microsoft.com/office/drawing/2014/main" id="{39170EEF-8452-D761-9524-3629836006CB}"/>
              </a:ext>
            </a:extLst>
          </p:cNvPr>
          <p:cNvSpPr/>
          <p:nvPr/>
        </p:nvSpPr>
        <p:spPr>
          <a:xfrm>
            <a:off x="4760429" y="3628619"/>
            <a:ext cx="4039950" cy="1074010"/>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D. autoplay.</a:t>
            </a:r>
            <a:endParaRPr lang="vi-VN" sz="2200" noProof="1">
              <a:solidFill>
                <a:srgbClr val="000000"/>
              </a:solidFill>
              <a:latin typeface="Arial" panose="020B0604020202020204" pitchFamily="34" charset="0"/>
              <a:cs typeface="Arial" panose="020B0604020202020204" pitchFamily="34" charset="0"/>
            </a:endParaRPr>
          </a:p>
        </p:txBody>
      </p:sp>
      <p:sp>
        <p:nvSpPr>
          <p:cNvPr id="7" name="Đáp án đúng">
            <a:extLst>
              <a:ext uri="{FF2B5EF4-FFF2-40B4-BE49-F238E27FC236}">
                <a16:creationId xmlns:a16="http://schemas.microsoft.com/office/drawing/2014/main" id="{73F5B725-A6FC-F5A2-F2A4-6047B0B0A3CC}"/>
              </a:ext>
            </a:extLst>
          </p:cNvPr>
          <p:cNvSpPr/>
          <p:nvPr/>
        </p:nvSpPr>
        <p:spPr>
          <a:xfrm>
            <a:off x="4760429" y="2162629"/>
            <a:ext cx="4039950" cy="1074010"/>
          </a:xfrm>
          <a:prstGeom prst="roundRect">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B. width.</a:t>
            </a:r>
          </a:p>
        </p:txBody>
      </p:sp>
    </p:spTree>
    <p:extLst>
      <p:ext uri="{BB962C8B-B14F-4D97-AF65-F5344CB8AC3E}">
        <p14:creationId xmlns:p14="http://schemas.microsoft.com/office/powerpoint/2010/main" val="228313133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 name="Câu hỏi">
            <a:extLst>
              <a:ext uri="{FF2B5EF4-FFF2-40B4-BE49-F238E27FC236}">
                <a16:creationId xmlns:a16="http://schemas.microsoft.com/office/drawing/2014/main" id="{1AB69979-1D5C-6D4F-6590-E0650E70A5B4}"/>
              </a:ext>
            </a:extLst>
          </p:cNvPr>
          <p:cNvSpPr/>
          <p:nvPr/>
        </p:nvSpPr>
        <p:spPr>
          <a:xfrm>
            <a:off x="343618" y="406400"/>
            <a:ext cx="8456761" cy="1625413"/>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100" b="1" noProof="1">
                <a:solidFill>
                  <a:srgbClr val="000000"/>
                </a:solidFill>
                <a:cs typeface="Arial" panose="020B0604020202020204" pitchFamily="34" charset="0"/>
              </a:rPr>
              <a:t>Câu 2. Trong trường hợp có nhiều video hoặc nhiều tệp âm thanh tương ứng với các định dạng khác nhau, em có thể sử dụng thẻ HTML nào để chỉ định các loại định dạng khác nhau?</a:t>
            </a:r>
            <a:endParaRPr lang="vi-VN" sz="2100" noProof="1">
              <a:solidFill>
                <a:srgbClr val="000000"/>
              </a:solidFill>
              <a:latin typeface="Arial" panose="020B0604020202020204" pitchFamily="34" charset="0"/>
              <a:cs typeface="Arial" panose="020B0604020202020204" pitchFamily="34" charset="0"/>
            </a:endParaRPr>
          </a:p>
        </p:txBody>
      </p:sp>
      <p:sp>
        <p:nvSpPr>
          <p:cNvPr id="3" name="Đáp án đúng">
            <a:extLst>
              <a:ext uri="{FF2B5EF4-FFF2-40B4-BE49-F238E27FC236}">
                <a16:creationId xmlns:a16="http://schemas.microsoft.com/office/drawing/2014/main" id="{2FB644CA-CB55-3594-B5C2-C9F8A867CDF0}"/>
              </a:ext>
            </a:extLst>
          </p:cNvPr>
          <p:cNvSpPr/>
          <p:nvPr/>
        </p:nvSpPr>
        <p:spPr>
          <a:xfrm>
            <a:off x="343618" y="2409325"/>
            <a:ext cx="4039950" cy="957896"/>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100" noProof="1">
                <a:solidFill>
                  <a:srgbClr val="000000"/>
                </a:solidFill>
                <a:cs typeface="Arial" panose="020B0604020202020204" pitchFamily="34" charset="0"/>
              </a:rPr>
              <a:t>A. type.</a:t>
            </a:r>
            <a:endParaRPr lang="vi-VN" sz="2100" noProof="1">
              <a:solidFill>
                <a:srgbClr val="000000"/>
              </a:solidFill>
              <a:latin typeface="Arial" panose="020B0604020202020204" pitchFamily="34" charset="0"/>
              <a:cs typeface="Arial" panose="020B0604020202020204" pitchFamily="34" charset="0"/>
            </a:endParaRPr>
          </a:p>
        </p:txBody>
      </p:sp>
      <p:sp>
        <p:nvSpPr>
          <p:cNvPr id="4" name="Đáp án sai 1">
            <a:extLst>
              <a:ext uri="{FF2B5EF4-FFF2-40B4-BE49-F238E27FC236}">
                <a16:creationId xmlns:a16="http://schemas.microsoft.com/office/drawing/2014/main" id="{30828281-61AD-7A62-0775-C0E24C9C1DEB}"/>
              </a:ext>
            </a:extLst>
          </p:cNvPr>
          <p:cNvSpPr/>
          <p:nvPr/>
        </p:nvSpPr>
        <p:spPr>
          <a:xfrm>
            <a:off x="343619" y="3744733"/>
            <a:ext cx="4039950" cy="957896"/>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100" noProof="1">
                <a:solidFill>
                  <a:srgbClr val="000000"/>
                </a:solidFill>
                <a:cs typeface="Arial" panose="020B0604020202020204" pitchFamily="34" charset="0"/>
              </a:rPr>
              <a:t>C. control.</a:t>
            </a:r>
            <a:endParaRPr lang="vi-VN" sz="2100" noProof="1">
              <a:solidFill>
                <a:srgbClr val="000000"/>
              </a:solidFill>
              <a:latin typeface="Arial" panose="020B0604020202020204" pitchFamily="34" charset="0"/>
              <a:cs typeface="Arial" panose="020B0604020202020204" pitchFamily="34" charset="0"/>
            </a:endParaRPr>
          </a:p>
        </p:txBody>
      </p:sp>
      <p:sp>
        <p:nvSpPr>
          <p:cNvPr id="5" name="Đáp án sai 2">
            <a:extLst>
              <a:ext uri="{FF2B5EF4-FFF2-40B4-BE49-F238E27FC236}">
                <a16:creationId xmlns:a16="http://schemas.microsoft.com/office/drawing/2014/main" id="{E6A889FC-D3A7-FA7C-0DE3-0EA076B22F62}"/>
              </a:ext>
            </a:extLst>
          </p:cNvPr>
          <p:cNvSpPr/>
          <p:nvPr/>
        </p:nvSpPr>
        <p:spPr>
          <a:xfrm>
            <a:off x="4760429" y="2409325"/>
            <a:ext cx="4039950" cy="957896"/>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100" noProof="1">
                <a:solidFill>
                  <a:srgbClr val="000000"/>
                </a:solidFill>
                <a:cs typeface="Arial" panose="020B0604020202020204" pitchFamily="34" charset="0"/>
              </a:rPr>
              <a:t>B. source.</a:t>
            </a:r>
            <a:endParaRPr lang="vi-VN" sz="2100" noProof="1">
              <a:solidFill>
                <a:srgbClr val="000000"/>
              </a:solidFill>
              <a:latin typeface="Arial" panose="020B0604020202020204" pitchFamily="34" charset="0"/>
              <a:cs typeface="Arial" panose="020B0604020202020204" pitchFamily="34" charset="0"/>
            </a:endParaRPr>
          </a:p>
        </p:txBody>
      </p:sp>
      <p:sp>
        <p:nvSpPr>
          <p:cNvPr id="6" name="Đáp án sai 3">
            <a:extLst>
              <a:ext uri="{FF2B5EF4-FFF2-40B4-BE49-F238E27FC236}">
                <a16:creationId xmlns:a16="http://schemas.microsoft.com/office/drawing/2014/main" id="{39170EEF-8452-D761-9524-3629836006CB}"/>
              </a:ext>
            </a:extLst>
          </p:cNvPr>
          <p:cNvSpPr/>
          <p:nvPr/>
        </p:nvSpPr>
        <p:spPr>
          <a:xfrm>
            <a:off x="4760429" y="3744733"/>
            <a:ext cx="4039950" cy="957896"/>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100" noProof="1">
                <a:solidFill>
                  <a:srgbClr val="000000"/>
                </a:solidFill>
                <a:cs typeface="Arial" panose="020B0604020202020204" pitchFamily="34" charset="0"/>
              </a:rPr>
              <a:t>D. form.</a:t>
            </a:r>
            <a:endParaRPr lang="vi-VN" sz="2100" noProof="1">
              <a:solidFill>
                <a:srgbClr val="000000"/>
              </a:solidFill>
              <a:latin typeface="Arial" panose="020B0604020202020204" pitchFamily="34" charset="0"/>
              <a:cs typeface="Arial" panose="020B0604020202020204" pitchFamily="34" charset="0"/>
            </a:endParaRPr>
          </a:p>
        </p:txBody>
      </p:sp>
      <p:sp>
        <p:nvSpPr>
          <p:cNvPr id="7" name="Đáp án đúng">
            <a:extLst>
              <a:ext uri="{FF2B5EF4-FFF2-40B4-BE49-F238E27FC236}">
                <a16:creationId xmlns:a16="http://schemas.microsoft.com/office/drawing/2014/main" id="{73F5B725-A6FC-F5A2-F2A4-6047B0B0A3CC}"/>
              </a:ext>
            </a:extLst>
          </p:cNvPr>
          <p:cNvSpPr/>
          <p:nvPr/>
        </p:nvSpPr>
        <p:spPr>
          <a:xfrm>
            <a:off x="4760429" y="2409325"/>
            <a:ext cx="4039950" cy="957896"/>
          </a:xfrm>
          <a:prstGeom prst="roundRect">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100" noProof="1">
                <a:solidFill>
                  <a:srgbClr val="000000"/>
                </a:solidFill>
                <a:cs typeface="Arial" panose="020B0604020202020204" pitchFamily="34" charset="0"/>
              </a:rPr>
              <a:t>B. source.</a:t>
            </a:r>
          </a:p>
        </p:txBody>
      </p:sp>
    </p:spTree>
    <p:extLst>
      <p:ext uri="{BB962C8B-B14F-4D97-AF65-F5344CB8AC3E}">
        <p14:creationId xmlns:p14="http://schemas.microsoft.com/office/powerpoint/2010/main" val="83229734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 name="Câu hỏi">
            <a:extLst>
              <a:ext uri="{FF2B5EF4-FFF2-40B4-BE49-F238E27FC236}">
                <a16:creationId xmlns:a16="http://schemas.microsoft.com/office/drawing/2014/main" id="{1AB69979-1D5C-6D4F-6590-E0650E70A5B4}"/>
              </a:ext>
            </a:extLst>
          </p:cNvPr>
          <p:cNvSpPr/>
          <p:nvPr/>
        </p:nvSpPr>
        <p:spPr>
          <a:xfrm>
            <a:off x="343618" y="406400"/>
            <a:ext cx="8456761" cy="1378857"/>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rgbClr val="000000"/>
                </a:solidFill>
                <a:cs typeface="Arial" panose="020B0604020202020204" pitchFamily="34" charset="0"/>
              </a:rPr>
              <a:t>Câu 3. Để trình duyệt chạy video ngay khi hiển thị, </a:t>
            </a:r>
            <a:endParaRPr lang="en-US" sz="2200" b="1" noProof="1" smtClean="0">
              <a:solidFill>
                <a:srgbClr val="000000"/>
              </a:solidFill>
              <a:cs typeface="Arial" panose="020B0604020202020204" pitchFamily="34" charset="0"/>
            </a:endParaRPr>
          </a:p>
          <a:p>
            <a:pPr algn="ctr">
              <a:lnSpc>
                <a:spcPct val="150000"/>
              </a:lnSpc>
            </a:pPr>
            <a:r>
              <a:rPr lang="vi-VN" sz="2200" b="1" noProof="1" smtClean="0">
                <a:solidFill>
                  <a:srgbClr val="000000"/>
                </a:solidFill>
                <a:cs typeface="Arial" panose="020B0604020202020204" pitchFamily="34" charset="0"/>
              </a:rPr>
              <a:t>em </a:t>
            </a:r>
            <a:r>
              <a:rPr lang="vi-VN" sz="2200" b="1" noProof="1">
                <a:solidFill>
                  <a:srgbClr val="000000"/>
                </a:solidFill>
                <a:cs typeface="Arial" panose="020B0604020202020204" pitchFamily="34" charset="0"/>
              </a:rPr>
              <a:t>cần sử dụng thuộc tính nào cho thẻ &lt;video&gt;?</a:t>
            </a:r>
            <a:endParaRPr lang="vi-VN" sz="2200" noProof="1">
              <a:solidFill>
                <a:srgbClr val="000000"/>
              </a:solidFill>
              <a:latin typeface="Arial" panose="020B0604020202020204" pitchFamily="34" charset="0"/>
              <a:cs typeface="Arial" panose="020B0604020202020204" pitchFamily="34" charset="0"/>
            </a:endParaRPr>
          </a:p>
        </p:txBody>
      </p:sp>
      <p:sp>
        <p:nvSpPr>
          <p:cNvPr id="3" name="Đáp án đúng">
            <a:extLst>
              <a:ext uri="{FF2B5EF4-FFF2-40B4-BE49-F238E27FC236}">
                <a16:creationId xmlns:a16="http://schemas.microsoft.com/office/drawing/2014/main" id="{2FB644CA-CB55-3594-B5C2-C9F8A867CDF0}"/>
              </a:ext>
            </a:extLst>
          </p:cNvPr>
          <p:cNvSpPr/>
          <p:nvPr/>
        </p:nvSpPr>
        <p:spPr>
          <a:xfrm>
            <a:off x="343619" y="2162629"/>
            <a:ext cx="4039950" cy="1074010"/>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A. autoplay.</a:t>
            </a:r>
            <a:endParaRPr lang="vi-VN" sz="2200" noProof="1">
              <a:solidFill>
                <a:srgbClr val="000000"/>
              </a:solidFill>
              <a:latin typeface="Arial" panose="020B0604020202020204" pitchFamily="34" charset="0"/>
              <a:cs typeface="Arial" panose="020B0604020202020204" pitchFamily="34" charset="0"/>
            </a:endParaRPr>
          </a:p>
        </p:txBody>
      </p:sp>
      <p:sp>
        <p:nvSpPr>
          <p:cNvPr id="4" name="Đáp án sai 1">
            <a:extLst>
              <a:ext uri="{FF2B5EF4-FFF2-40B4-BE49-F238E27FC236}">
                <a16:creationId xmlns:a16="http://schemas.microsoft.com/office/drawing/2014/main" id="{30828281-61AD-7A62-0775-C0E24C9C1DEB}"/>
              </a:ext>
            </a:extLst>
          </p:cNvPr>
          <p:cNvSpPr/>
          <p:nvPr/>
        </p:nvSpPr>
        <p:spPr>
          <a:xfrm>
            <a:off x="343619" y="3628619"/>
            <a:ext cx="4039950" cy="1074010"/>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C. poster.</a:t>
            </a:r>
            <a:endParaRPr lang="vi-VN" sz="2200" noProof="1">
              <a:solidFill>
                <a:srgbClr val="000000"/>
              </a:solidFill>
              <a:latin typeface="Arial" panose="020B0604020202020204" pitchFamily="34" charset="0"/>
              <a:cs typeface="Arial" panose="020B0604020202020204" pitchFamily="34" charset="0"/>
            </a:endParaRPr>
          </a:p>
        </p:txBody>
      </p:sp>
      <p:sp>
        <p:nvSpPr>
          <p:cNvPr id="5" name="Đáp án sai 2">
            <a:extLst>
              <a:ext uri="{FF2B5EF4-FFF2-40B4-BE49-F238E27FC236}">
                <a16:creationId xmlns:a16="http://schemas.microsoft.com/office/drawing/2014/main" id="{E6A889FC-D3A7-FA7C-0DE3-0EA076B22F62}"/>
              </a:ext>
            </a:extLst>
          </p:cNvPr>
          <p:cNvSpPr/>
          <p:nvPr/>
        </p:nvSpPr>
        <p:spPr>
          <a:xfrm>
            <a:off x="4760430" y="2162629"/>
            <a:ext cx="4039950" cy="1074010"/>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B. controls.</a:t>
            </a:r>
            <a:endParaRPr lang="vi-VN" sz="2200" noProof="1">
              <a:solidFill>
                <a:srgbClr val="000000"/>
              </a:solidFill>
              <a:latin typeface="Arial" panose="020B0604020202020204" pitchFamily="34" charset="0"/>
              <a:cs typeface="Arial" panose="020B0604020202020204" pitchFamily="34" charset="0"/>
            </a:endParaRPr>
          </a:p>
        </p:txBody>
      </p:sp>
      <p:sp>
        <p:nvSpPr>
          <p:cNvPr id="6" name="Đáp án sai 3">
            <a:extLst>
              <a:ext uri="{FF2B5EF4-FFF2-40B4-BE49-F238E27FC236}">
                <a16:creationId xmlns:a16="http://schemas.microsoft.com/office/drawing/2014/main" id="{39170EEF-8452-D761-9524-3629836006CB}"/>
              </a:ext>
            </a:extLst>
          </p:cNvPr>
          <p:cNvSpPr/>
          <p:nvPr/>
        </p:nvSpPr>
        <p:spPr>
          <a:xfrm>
            <a:off x="4760429" y="3628619"/>
            <a:ext cx="4039950" cy="1074010"/>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D. active.</a:t>
            </a:r>
            <a:endParaRPr lang="vi-VN" sz="2200" noProof="1">
              <a:solidFill>
                <a:srgbClr val="000000"/>
              </a:solidFill>
              <a:latin typeface="Arial" panose="020B0604020202020204" pitchFamily="34" charset="0"/>
              <a:cs typeface="Arial" panose="020B0604020202020204" pitchFamily="34" charset="0"/>
            </a:endParaRPr>
          </a:p>
        </p:txBody>
      </p:sp>
      <p:sp>
        <p:nvSpPr>
          <p:cNvPr id="7" name="Đáp án đúng">
            <a:extLst>
              <a:ext uri="{FF2B5EF4-FFF2-40B4-BE49-F238E27FC236}">
                <a16:creationId xmlns:a16="http://schemas.microsoft.com/office/drawing/2014/main" id="{73F5B725-A6FC-F5A2-F2A4-6047B0B0A3CC}"/>
              </a:ext>
            </a:extLst>
          </p:cNvPr>
          <p:cNvSpPr/>
          <p:nvPr/>
        </p:nvSpPr>
        <p:spPr>
          <a:xfrm>
            <a:off x="343618" y="2162629"/>
            <a:ext cx="4039950" cy="1074010"/>
          </a:xfrm>
          <a:prstGeom prst="roundRect">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A. autoplay.</a:t>
            </a:r>
          </a:p>
        </p:txBody>
      </p:sp>
    </p:spTree>
    <p:extLst>
      <p:ext uri="{BB962C8B-B14F-4D97-AF65-F5344CB8AC3E}">
        <p14:creationId xmlns:p14="http://schemas.microsoft.com/office/powerpoint/2010/main" val="230594952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 name="Câu hỏi">
            <a:extLst>
              <a:ext uri="{FF2B5EF4-FFF2-40B4-BE49-F238E27FC236}">
                <a16:creationId xmlns:a16="http://schemas.microsoft.com/office/drawing/2014/main" id="{1AB69979-1D5C-6D4F-6590-E0650E70A5B4}"/>
              </a:ext>
            </a:extLst>
          </p:cNvPr>
          <p:cNvSpPr/>
          <p:nvPr/>
        </p:nvSpPr>
        <p:spPr>
          <a:xfrm>
            <a:off x="343618" y="406400"/>
            <a:ext cx="8456761" cy="1378857"/>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rgbClr val="000000"/>
                </a:solidFill>
                <a:cs typeface="Arial" panose="020B0604020202020204" pitchFamily="34" charset="0"/>
              </a:rPr>
              <a:t>Câu 4. Thuộc tính nào của thẻ &lt;img&gt; là bắt buộc?</a:t>
            </a:r>
            <a:endParaRPr lang="vi-VN" sz="2200" noProof="1">
              <a:solidFill>
                <a:srgbClr val="000000"/>
              </a:solidFill>
              <a:latin typeface="Arial" panose="020B0604020202020204" pitchFamily="34" charset="0"/>
              <a:cs typeface="Arial" panose="020B0604020202020204" pitchFamily="34" charset="0"/>
            </a:endParaRPr>
          </a:p>
        </p:txBody>
      </p:sp>
      <p:sp>
        <p:nvSpPr>
          <p:cNvPr id="3" name="Đáp án đúng">
            <a:extLst>
              <a:ext uri="{FF2B5EF4-FFF2-40B4-BE49-F238E27FC236}">
                <a16:creationId xmlns:a16="http://schemas.microsoft.com/office/drawing/2014/main" id="{2FB644CA-CB55-3594-B5C2-C9F8A867CDF0}"/>
              </a:ext>
            </a:extLst>
          </p:cNvPr>
          <p:cNvSpPr/>
          <p:nvPr/>
        </p:nvSpPr>
        <p:spPr>
          <a:xfrm>
            <a:off x="343619" y="2162629"/>
            <a:ext cx="4039950" cy="1074010"/>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A. alt.</a:t>
            </a:r>
            <a:endParaRPr lang="vi-VN" sz="2200" noProof="1">
              <a:solidFill>
                <a:srgbClr val="000000"/>
              </a:solidFill>
              <a:latin typeface="Arial" panose="020B0604020202020204" pitchFamily="34" charset="0"/>
              <a:cs typeface="Arial" panose="020B0604020202020204" pitchFamily="34" charset="0"/>
            </a:endParaRPr>
          </a:p>
        </p:txBody>
      </p:sp>
      <p:sp>
        <p:nvSpPr>
          <p:cNvPr id="4" name="Đáp án sai 1">
            <a:extLst>
              <a:ext uri="{FF2B5EF4-FFF2-40B4-BE49-F238E27FC236}">
                <a16:creationId xmlns:a16="http://schemas.microsoft.com/office/drawing/2014/main" id="{30828281-61AD-7A62-0775-C0E24C9C1DEB}"/>
              </a:ext>
            </a:extLst>
          </p:cNvPr>
          <p:cNvSpPr/>
          <p:nvPr/>
        </p:nvSpPr>
        <p:spPr>
          <a:xfrm>
            <a:off x="343619" y="3628619"/>
            <a:ext cx="4039950" cy="1074010"/>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C. width.</a:t>
            </a:r>
            <a:endParaRPr lang="vi-VN" sz="2200" noProof="1">
              <a:solidFill>
                <a:srgbClr val="000000"/>
              </a:solidFill>
              <a:latin typeface="Arial" panose="020B0604020202020204" pitchFamily="34" charset="0"/>
              <a:cs typeface="Arial" panose="020B0604020202020204" pitchFamily="34" charset="0"/>
            </a:endParaRPr>
          </a:p>
        </p:txBody>
      </p:sp>
      <p:sp>
        <p:nvSpPr>
          <p:cNvPr id="5" name="Đáp án sai 2">
            <a:extLst>
              <a:ext uri="{FF2B5EF4-FFF2-40B4-BE49-F238E27FC236}">
                <a16:creationId xmlns:a16="http://schemas.microsoft.com/office/drawing/2014/main" id="{E6A889FC-D3A7-FA7C-0DE3-0EA076B22F62}"/>
              </a:ext>
            </a:extLst>
          </p:cNvPr>
          <p:cNvSpPr/>
          <p:nvPr/>
        </p:nvSpPr>
        <p:spPr>
          <a:xfrm>
            <a:off x="4760430" y="2162629"/>
            <a:ext cx="4039950" cy="1074010"/>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B. height.</a:t>
            </a:r>
            <a:endParaRPr lang="vi-VN" sz="2200" noProof="1">
              <a:solidFill>
                <a:srgbClr val="000000"/>
              </a:solidFill>
              <a:latin typeface="Arial" panose="020B0604020202020204" pitchFamily="34" charset="0"/>
              <a:cs typeface="Arial" panose="020B0604020202020204" pitchFamily="34" charset="0"/>
            </a:endParaRPr>
          </a:p>
        </p:txBody>
      </p:sp>
      <p:sp>
        <p:nvSpPr>
          <p:cNvPr id="6" name="Đáp án sai 3">
            <a:extLst>
              <a:ext uri="{FF2B5EF4-FFF2-40B4-BE49-F238E27FC236}">
                <a16:creationId xmlns:a16="http://schemas.microsoft.com/office/drawing/2014/main" id="{39170EEF-8452-D761-9524-3629836006CB}"/>
              </a:ext>
            </a:extLst>
          </p:cNvPr>
          <p:cNvSpPr/>
          <p:nvPr/>
        </p:nvSpPr>
        <p:spPr>
          <a:xfrm>
            <a:off x="4760429" y="3628619"/>
            <a:ext cx="4039950" cy="1074010"/>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D. src.</a:t>
            </a:r>
            <a:endParaRPr lang="vi-VN" sz="2200" noProof="1">
              <a:solidFill>
                <a:srgbClr val="000000"/>
              </a:solidFill>
              <a:latin typeface="Arial" panose="020B0604020202020204" pitchFamily="34" charset="0"/>
              <a:cs typeface="Arial" panose="020B0604020202020204" pitchFamily="34" charset="0"/>
            </a:endParaRPr>
          </a:p>
        </p:txBody>
      </p:sp>
      <p:sp>
        <p:nvSpPr>
          <p:cNvPr id="7" name="Đáp án đúng">
            <a:extLst>
              <a:ext uri="{FF2B5EF4-FFF2-40B4-BE49-F238E27FC236}">
                <a16:creationId xmlns:a16="http://schemas.microsoft.com/office/drawing/2014/main" id="{73F5B725-A6FC-F5A2-F2A4-6047B0B0A3CC}"/>
              </a:ext>
            </a:extLst>
          </p:cNvPr>
          <p:cNvSpPr/>
          <p:nvPr/>
        </p:nvSpPr>
        <p:spPr>
          <a:xfrm>
            <a:off x="4760429" y="3628619"/>
            <a:ext cx="4039950" cy="1074010"/>
          </a:xfrm>
          <a:prstGeom prst="roundRect">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D. src.</a:t>
            </a:r>
          </a:p>
        </p:txBody>
      </p:sp>
    </p:spTree>
    <p:extLst>
      <p:ext uri="{BB962C8B-B14F-4D97-AF65-F5344CB8AC3E}">
        <p14:creationId xmlns:p14="http://schemas.microsoft.com/office/powerpoint/2010/main" val="322821821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 name="Câu hỏi">
            <a:extLst>
              <a:ext uri="{FF2B5EF4-FFF2-40B4-BE49-F238E27FC236}">
                <a16:creationId xmlns:a16="http://schemas.microsoft.com/office/drawing/2014/main" id="{1AB69979-1D5C-6D4F-6590-E0650E70A5B4}"/>
              </a:ext>
            </a:extLst>
          </p:cNvPr>
          <p:cNvSpPr/>
          <p:nvPr/>
        </p:nvSpPr>
        <p:spPr>
          <a:xfrm>
            <a:off x="343618" y="406400"/>
            <a:ext cx="8456761" cy="1378857"/>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rgbClr val="000000"/>
                </a:solidFill>
                <a:cs typeface="Arial" panose="020B0604020202020204" pitchFamily="34" charset="0"/>
              </a:rPr>
              <a:t>Câu 5. Phương án nào sau đây là một định dạng tệp video?</a:t>
            </a:r>
            <a:endParaRPr lang="vi-VN" sz="2200" noProof="1">
              <a:solidFill>
                <a:srgbClr val="000000"/>
              </a:solidFill>
              <a:latin typeface="Arial" panose="020B0604020202020204" pitchFamily="34" charset="0"/>
              <a:cs typeface="Arial" panose="020B0604020202020204" pitchFamily="34" charset="0"/>
            </a:endParaRPr>
          </a:p>
        </p:txBody>
      </p:sp>
      <p:sp>
        <p:nvSpPr>
          <p:cNvPr id="3" name="Đáp án đúng">
            <a:extLst>
              <a:ext uri="{FF2B5EF4-FFF2-40B4-BE49-F238E27FC236}">
                <a16:creationId xmlns:a16="http://schemas.microsoft.com/office/drawing/2014/main" id="{2FB644CA-CB55-3594-B5C2-C9F8A867CDF0}"/>
              </a:ext>
            </a:extLst>
          </p:cNvPr>
          <p:cNvSpPr/>
          <p:nvPr/>
        </p:nvSpPr>
        <p:spPr>
          <a:xfrm>
            <a:off x="343619" y="2162629"/>
            <a:ext cx="4039950" cy="1074010"/>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A. wav.</a:t>
            </a:r>
            <a:endParaRPr lang="vi-VN" sz="2200" noProof="1">
              <a:solidFill>
                <a:srgbClr val="000000"/>
              </a:solidFill>
              <a:latin typeface="Arial" panose="020B0604020202020204" pitchFamily="34" charset="0"/>
              <a:cs typeface="Arial" panose="020B0604020202020204" pitchFamily="34" charset="0"/>
            </a:endParaRPr>
          </a:p>
        </p:txBody>
      </p:sp>
      <p:sp>
        <p:nvSpPr>
          <p:cNvPr id="4" name="Đáp án sai 1">
            <a:extLst>
              <a:ext uri="{FF2B5EF4-FFF2-40B4-BE49-F238E27FC236}">
                <a16:creationId xmlns:a16="http://schemas.microsoft.com/office/drawing/2014/main" id="{30828281-61AD-7A62-0775-C0E24C9C1DEB}"/>
              </a:ext>
            </a:extLst>
          </p:cNvPr>
          <p:cNvSpPr/>
          <p:nvPr/>
        </p:nvSpPr>
        <p:spPr>
          <a:xfrm>
            <a:off x="343619" y="3628619"/>
            <a:ext cx="4039950" cy="1074010"/>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C. webm.</a:t>
            </a:r>
            <a:endParaRPr lang="vi-VN" sz="2200" noProof="1">
              <a:solidFill>
                <a:srgbClr val="000000"/>
              </a:solidFill>
              <a:latin typeface="Arial" panose="020B0604020202020204" pitchFamily="34" charset="0"/>
              <a:cs typeface="Arial" panose="020B0604020202020204" pitchFamily="34" charset="0"/>
            </a:endParaRPr>
          </a:p>
        </p:txBody>
      </p:sp>
      <p:sp>
        <p:nvSpPr>
          <p:cNvPr id="5" name="Đáp án sai 2">
            <a:extLst>
              <a:ext uri="{FF2B5EF4-FFF2-40B4-BE49-F238E27FC236}">
                <a16:creationId xmlns:a16="http://schemas.microsoft.com/office/drawing/2014/main" id="{E6A889FC-D3A7-FA7C-0DE3-0EA076B22F62}"/>
              </a:ext>
            </a:extLst>
          </p:cNvPr>
          <p:cNvSpPr/>
          <p:nvPr/>
        </p:nvSpPr>
        <p:spPr>
          <a:xfrm>
            <a:off x="4760430" y="2162629"/>
            <a:ext cx="4039950" cy="1074010"/>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B. ogg.</a:t>
            </a:r>
            <a:endParaRPr lang="vi-VN" sz="2200" noProof="1">
              <a:solidFill>
                <a:srgbClr val="000000"/>
              </a:solidFill>
              <a:latin typeface="Arial" panose="020B0604020202020204" pitchFamily="34" charset="0"/>
              <a:cs typeface="Arial" panose="020B0604020202020204" pitchFamily="34" charset="0"/>
            </a:endParaRPr>
          </a:p>
        </p:txBody>
      </p:sp>
      <p:sp>
        <p:nvSpPr>
          <p:cNvPr id="6" name="Đáp án sai 3">
            <a:extLst>
              <a:ext uri="{FF2B5EF4-FFF2-40B4-BE49-F238E27FC236}">
                <a16:creationId xmlns:a16="http://schemas.microsoft.com/office/drawing/2014/main" id="{39170EEF-8452-D761-9524-3629836006CB}"/>
              </a:ext>
            </a:extLst>
          </p:cNvPr>
          <p:cNvSpPr/>
          <p:nvPr/>
        </p:nvSpPr>
        <p:spPr>
          <a:xfrm>
            <a:off x="4760429" y="3628619"/>
            <a:ext cx="4039950" cy="1074010"/>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D. flac.</a:t>
            </a:r>
            <a:endParaRPr lang="vi-VN" sz="2200" noProof="1">
              <a:solidFill>
                <a:srgbClr val="000000"/>
              </a:solidFill>
              <a:latin typeface="Arial" panose="020B0604020202020204" pitchFamily="34" charset="0"/>
              <a:cs typeface="Arial" panose="020B0604020202020204" pitchFamily="34" charset="0"/>
            </a:endParaRPr>
          </a:p>
        </p:txBody>
      </p:sp>
      <p:sp>
        <p:nvSpPr>
          <p:cNvPr id="7" name="Đáp án đúng">
            <a:extLst>
              <a:ext uri="{FF2B5EF4-FFF2-40B4-BE49-F238E27FC236}">
                <a16:creationId xmlns:a16="http://schemas.microsoft.com/office/drawing/2014/main" id="{73F5B725-A6FC-F5A2-F2A4-6047B0B0A3CC}"/>
              </a:ext>
            </a:extLst>
          </p:cNvPr>
          <p:cNvSpPr/>
          <p:nvPr/>
        </p:nvSpPr>
        <p:spPr>
          <a:xfrm>
            <a:off x="343619" y="3628619"/>
            <a:ext cx="4039950" cy="1074010"/>
          </a:xfrm>
          <a:prstGeom prst="roundRect">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rgbClr val="000000"/>
                </a:solidFill>
                <a:cs typeface="Arial" panose="020B0604020202020204" pitchFamily="34" charset="0"/>
              </a:rPr>
              <a:t>C. webm.</a:t>
            </a:r>
          </a:p>
        </p:txBody>
      </p:sp>
    </p:spTree>
    <p:extLst>
      <p:ext uri="{BB962C8B-B14F-4D97-AF65-F5344CB8AC3E}">
        <p14:creationId xmlns:p14="http://schemas.microsoft.com/office/powerpoint/2010/main" val="42603114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EEBFF"/>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68825840"/>
              </p:ext>
            </p:extLst>
          </p:nvPr>
        </p:nvGraphicFramePr>
        <p:xfrm>
          <a:off x="0" y="1233714"/>
          <a:ext cx="9144000" cy="3909787"/>
        </p:xfrm>
        <a:graphic>
          <a:graphicData uri="http://schemas.openxmlformats.org/drawingml/2006/table">
            <a:tbl>
              <a:tblPr firstRow="1" bandRow="1"/>
              <a:tblGrid>
                <a:gridCol w="8011886">
                  <a:extLst>
                    <a:ext uri="{9D8B030D-6E8A-4147-A177-3AD203B41FA5}">
                      <a16:colId xmlns:a16="http://schemas.microsoft.com/office/drawing/2014/main" val="1034728214"/>
                    </a:ext>
                  </a:extLst>
                </a:gridCol>
                <a:gridCol w="1132114">
                  <a:extLst>
                    <a:ext uri="{9D8B030D-6E8A-4147-A177-3AD203B41FA5}">
                      <a16:colId xmlns:a16="http://schemas.microsoft.com/office/drawing/2014/main" val="1599211146"/>
                    </a:ext>
                  </a:extLst>
                </a:gridCol>
              </a:tblGrid>
              <a:tr h="576352">
                <a:tc>
                  <a:txBody>
                    <a:bodyPr/>
                    <a:lstStyle/>
                    <a:p>
                      <a:pPr algn="just">
                        <a:lnSpc>
                          <a:spcPct val="150000"/>
                        </a:lnSpc>
                      </a:pPr>
                      <a:r>
                        <a:rPr lang="en-US" sz="2000" smtClean="0">
                          <a:solidFill>
                            <a:srgbClr val="000000"/>
                          </a:solidFill>
                        </a:rPr>
                        <a:t>a. Thẻ &lt;img&gt; là thẻ đôi.</a:t>
                      </a:r>
                      <a:endParaRPr lang="en-US" sz="20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sz="20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803920490"/>
                  </a:ext>
                </a:extLst>
              </a:tr>
              <a:tr h="1111145">
                <a:tc>
                  <a:txBody>
                    <a:bodyPr/>
                    <a:lstStyle/>
                    <a:p>
                      <a:pPr algn="just">
                        <a:lnSpc>
                          <a:spcPct val="150000"/>
                        </a:lnSpc>
                      </a:pPr>
                      <a:r>
                        <a:rPr lang="vi-VN" sz="2000" smtClean="0">
                          <a:solidFill>
                            <a:srgbClr val="000000"/>
                          </a:solidFill>
                        </a:rPr>
                        <a:t>b. Khi chèn hình ảnh vào trang web, ta cần quan tâm tới dung lượng của tệp hình ảnh.</a:t>
                      </a:r>
                      <a:endParaRPr lang="en-US" sz="20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sz="20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061588925"/>
                  </a:ext>
                </a:extLst>
              </a:tr>
              <a:tr h="1111145">
                <a:tc>
                  <a:txBody>
                    <a:bodyPr/>
                    <a:lstStyle/>
                    <a:p>
                      <a:pPr algn="just">
                        <a:lnSpc>
                          <a:spcPct val="150000"/>
                        </a:lnSpc>
                      </a:pPr>
                      <a:r>
                        <a:rPr lang="vi-VN" sz="2000" smtClean="0">
                          <a:solidFill>
                            <a:srgbClr val="000000"/>
                          </a:solidFill>
                        </a:rPr>
                        <a:t>c. Thuộc tính alt của thẻ &lt;img&gt; được sử dụng để cung cấp văn bản thay thế khi việc hiển thị ảnh bị lỗi.</a:t>
                      </a:r>
                      <a:endParaRPr lang="en-US" sz="20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sz="20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368989370"/>
                  </a:ext>
                </a:extLst>
              </a:tr>
              <a:tr h="1111145">
                <a:tc>
                  <a:txBody>
                    <a:bodyPr/>
                    <a:lstStyle/>
                    <a:p>
                      <a:pPr algn="just">
                        <a:lnSpc>
                          <a:spcPct val="150000"/>
                        </a:lnSpc>
                      </a:pPr>
                      <a:r>
                        <a:rPr lang="vi-VN" sz="2000" smtClean="0">
                          <a:solidFill>
                            <a:srgbClr val="000000"/>
                          </a:solidFill>
                        </a:rPr>
                        <a:t>d. Khi chèn ảnh, nên dùng đường dẫn tuyệt đối để tránh trường hợp tệp ảnh lưu trong máy tính bị lỗi.</a:t>
                      </a:r>
                      <a:endParaRPr lang="en-US" sz="20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sz="20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35574567"/>
                  </a:ext>
                </a:extLst>
              </a:tr>
            </a:tbl>
          </a:graphicData>
        </a:graphic>
      </p:graphicFrame>
      <p:sp>
        <p:nvSpPr>
          <p:cNvPr id="6" name="TextBox 5"/>
          <p:cNvSpPr txBox="1"/>
          <p:nvPr/>
        </p:nvSpPr>
        <p:spPr>
          <a:xfrm>
            <a:off x="0" y="55786"/>
            <a:ext cx="9144000" cy="537391"/>
          </a:xfrm>
          <a:prstGeom prst="rect">
            <a:avLst/>
          </a:prstGeom>
          <a:noFill/>
        </p:spPr>
        <p:txBody>
          <a:bodyPr wrap="square" rtlCol="0">
            <a:spAutoFit/>
          </a:bodyPr>
          <a:lstStyle/>
          <a:p>
            <a:pPr algn="ctr">
              <a:lnSpc>
                <a:spcPct val="150000"/>
              </a:lnSpc>
            </a:pPr>
            <a:r>
              <a:rPr lang="en-US" sz="2200" b="1" smtClean="0">
                <a:solidFill>
                  <a:srgbClr val="C00000"/>
                </a:solidFill>
              </a:rPr>
              <a:t>TRẮC NGHIỆM ĐÚNG – SAI</a:t>
            </a:r>
            <a:endParaRPr lang="en-US" sz="2200" b="1">
              <a:solidFill>
                <a:srgbClr val="C00000"/>
              </a:solidFill>
            </a:endParaRPr>
          </a:p>
        </p:txBody>
      </p:sp>
      <p:sp>
        <p:nvSpPr>
          <p:cNvPr id="7" name="Google Shape;3812;p60"/>
          <p:cNvSpPr/>
          <p:nvPr/>
        </p:nvSpPr>
        <p:spPr>
          <a:xfrm>
            <a:off x="8404532" y="2232918"/>
            <a:ext cx="411234" cy="303391"/>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813;p60"/>
          <p:cNvSpPr/>
          <p:nvPr/>
        </p:nvSpPr>
        <p:spPr>
          <a:xfrm>
            <a:off x="8448675" y="1385606"/>
            <a:ext cx="322949" cy="319723"/>
          </a:xfrm>
          <a:custGeom>
            <a:avLst/>
            <a:gdLst/>
            <a:ahLst/>
            <a:cxnLst/>
            <a:rect l="l" t="t" r="r" b="b"/>
            <a:pathLst>
              <a:path w="11113" h="11002" extrusionOk="0">
                <a:moveTo>
                  <a:pt x="2619" y="0"/>
                </a:moveTo>
                <a:cubicBezTo>
                  <a:pt x="2492" y="0"/>
                  <a:pt x="2366" y="49"/>
                  <a:pt x="2268" y="146"/>
                </a:cubicBezTo>
                <a:lnTo>
                  <a:pt x="201" y="2213"/>
                </a:lnTo>
                <a:cubicBezTo>
                  <a:pt x="7" y="2407"/>
                  <a:pt x="7" y="2719"/>
                  <a:pt x="201" y="2914"/>
                </a:cubicBezTo>
                <a:lnTo>
                  <a:pt x="2782" y="5501"/>
                </a:lnTo>
                <a:lnTo>
                  <a:pt x="195" y="8081"/>
                </a:lnTo>
                <a:cubicBezTo>
                  <a:pt x="0" y="8275"/>
                  <a:pt x="0" y="8587"/>
                  <a:pt x="195" y="8782"/>
                </a:cubicBezTo>
                <a:lnTo>
                  <a:pt x="2268" y="10856"/>
                </a:lnTo>
                <a:cubicBezTo>
                  <a:pt x="2366" y="10953"/>
                  <a:pt x="2492" y="11001"/>
                  <a:pt x="2619" y="11001"/>
                </a:cubicBezTo>
                <a:cubicBezTo>
                  <a:pt x="2745" y="11001"/>
                  <a:pt x="2872" y="10953"/>
                  <a:pt x="2969" y="10856"/>
                </a:cubicBezTo>
                <a:lnTo>
                  <a:pt x="5556" y="8268"/>
                </a:lnTo>
                <a:lnTo>
                  <a:pt x="8143" y="10856"/>
                </a:lnTo>
                <a:cubicBezTo>
                  <a:pt x="8241" y="10953"/>
                  <a:pt x="8367" y="11001"/>
                  <a:pt x="8494" y="11001"/>
                </a:cubicBezTo>
                <a:cubicBezTo>
                  <a:pt x="8620" y="11001"/>
                  <a:pt x="8747" y="10953"/>
                  <a:pt x="8844" y="10856"/>
                </a:cubicBezTo>
                <a:lnTo>
                  <a:pt x="10911" y="8789"/>
                </a:lnTo>
                <a:cubicBezTo>
                  <a:pt x="11105" y="8594"/>
                  <a:pt x="11105" y="8275"/>
                  <a:pt x="10911" y="8081"/>
                </a:cubicBezTo>
                <a:lnTo>
                  <a:pt x="8331" y="5501"/>
                </a:lnTo>
                <a:lnTo>
                  <a:pt x="10918" y="2914"/>
                </a:lnTo>
                <a:cubicBezTo>
                  <a:pt x="11112" y="2719"/>
                  <a:pt x="11112" y="2407"/>
                  <a:pt x="10918" y="2213"/>
                </a:cubicBezTo>
                <a:lnTo>
                  <a:pt x="8844" y="146"/>
                </a:lnTo>
                <a:cubicBezTo>
                  <a:pt x="8747" y="49"/>
                  <a:pt x="8620" y="0"/>
                  <a:pt x="8494" y="0"/>
                </a:cubicBezTo>
                <a:cubicBezTo>
                  <a:pt x="8367" y="0"/>
                  <a:pt x="8241" y="49"/>
                  <a:pt x="8143" y="146"/>
                </a:cubicBezTo>
                <a:lnTo>
                  <a:pt x="5556" y="2726"/>
                </a:lnTo>
                <a:lnTo>
                  <a:pt x="2969" y="146"/>
                </a:lnTo>
                <a:cubicBezTo>
                  <a:pt x="2872" y="49"/>
                  <a:pt x="2745" y="0"/>
                  <a:pt x="2619" y="0"/>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812;p60"/>
          <p:cNvSpPr/>
          <p:nvPr/>
        </p:nvSpPr>
        <p:spPr>
          <a:xfrm>
            <a:off x="8400599" y="3290192"/>
            <a:ext cx="411234" cy="303391"/>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813;p60"/>
          <p:cNvSpPr/>
          <p:nvPr/>
        </p:nvSpPr>
        <p:spPr>
          <a:xfrm>
            <a:off x="8443810" y="4432925"/>
            <a:ext cx="322949" cy="319723"/>
          </a:xfrm>
          <a:custGeom>
            <a:avLst/>
            <a:gdLst/>
            <a:ahLst/>
            <a:cxnLst/>
            <a:rect l="l" t="t" r="r" b="b"/>
            <a:pathLst>
              <a:path w="11113" h="11002" extrusionOk="0">
                <a:moveTo>
                  <a:pt x="2619" y="0"/>
                </a:moveTo>
                <a:cubicBezTo>
                  <a:pt x="2492" y="0"/>
                  <a:pt x="2366" y="49"/>
                  <a:pt x="2268" y="146"/>
                </a:cubicBezTo>
                <a:lnTo>
                  <a:pt x="201" y="2213"/>
                </a:lnTo>
                <a:cubicBezTo>
                  <a:pt x="7" y="2407"/>
                  <a:pt x="7" y="2719"/>
                  <a:pt x="201" y="2914"/>
                </a:cubicBezTo>
                <a:lnTo>
                  <a:pt x="2782" y="5501"/>
                </a:lnTo>
                <a:lnTo>
                  <a:pt x="195" y="8081"/>
                </a:lnTo>
                <a:cubicBezTo>
                  <a:pt x="0" y="8275"/>
                  <a:pt x="0" y="8587"/>
                  <a:pt x="195" y="8782"/>
                </a:cubicBezTo>
                <a:lnTo>
                  <a:pt x="2268" y="10856"/>
                </a:lnTo>
                <a:cubicBezTo>
                  <a:pt x="2366" y="10953"/>
                  <a:pt x="2492" y="11001"/>
                  <a:pt x="2619" y="11001"/>
                </a:cubicBezTo>
                <a:cubicBezTo>
                  <a:pt x="2745" y="11001"/>
                  <a:pt x="2872" y="10953"/>
                  <a:pt x="2969" y="10856"/>
                </a:cubicBezTo>
                <a:lnTo>
                  <a:pt x="5556" y="8268"/>
                </a:lnTo>
                <a:lnTo>
                  <a:pt x="8143" y="10856"/>
                </a:lnTo>
                <a:cubicBezTo>
                  <a:pt x="8241" y="10953"/>
                  <a:pt x="8367" y="11001"/>
                  <a:pt x="8494" y="11001"/>
                </a:cubicBezTo>
                <a:cubicBezTo>
                  <a:pt x="8620" y="11001"/>
                  <a:pt x="8747" y="10953"/>
                  <a:pt x="8844" y="10856"/>
                </a:cubicBezTo>
                <a:lnTo>
                  <a:pt x="10911" y="8789"/>
                </a:lnTo>
                <a:cubicBezTo>
                  <a:pt x="11105" y="8594"/>
                  <a:pt x="11105" y="8275"/>
                  <a:pt x="10911" y="8081"/>
                </a:cubicBezTo>
                <a:lnTo>
                  <a:pt x="8331" y="5501"/>
                </a:lnTo>
                <a:lnTo>
                  <a:pt x="10918" y="2914"/>
                </a:lnTo>
                <a:cubicBezTo>
                  <a:pt x="11112" y="2719"/>
                  <a:pt x="11112" y="2407"/>
                  <a:pt x="10918" y="2213"/>
                </a:cubicBezTo>
                <a:lnTo>
                  <a:pt x="8844" y="146"/>
                </a:lnTo>
                <a:cubicBezTo>
                  <a:pt x="8747" y="49"/>
                  <a:pt x="8620" y="0"/>
                  <a:pt x="8494" y="0"/>
                </a:cubicBezTo>
                <a:cubicBezTo>
                  <a:pt x="8367" y="0"/>
                  <a:pt x="8241" y="49"/>
                  <a:pt x="8143" y="146"/>
                </a:cubicBezTo>
                <a:lnTo>
                  <a:pt x="5556" y="2726"/>
                </a:lnTo>
                <a:lnTo>
                  <a:pt x="2969" y="146"/>
                </a:lnTo>
                <a:cubicBezTo>
                  <a:pt x="2872" y="49"/>
                  <a:pt x="2745" y="0"/>
                  <a:pt x="2619" y="0"/>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p:cNvSpPr txBox="1"/>
          <p:nvPr/>
        </p:nvSpPr>
        <p:spPr>
          <a:xfrm>
            <a:off x="0" y="595566"/>
            <a:ext cx="9144000" cy="496996"/>
          </a:xfrm>
          <a:prstGeom prst="rect">
            <a:avLst/>
          </a:prstGeom>
          <a:noFill/>
        </p:spPr>
        <p:txBody>
          <a:bodyPr wrap="square" rtlCol="0">
            <a:spAutoFit/>
          </a:bodyPr>
          <a:lstStyle/>
          <a:p>
            <a:pPr algn="ctr">
              <a:lnSpc>
                <a:spcPct val="150000"/>
              </a:lnSpc>
            </a:pPr>
            <a:r>
              <a:rPr lang="vi-VN" sz="2000" b="1"/>
              <a:t>Có thể chèn hình ảnh trực tiếp vào nội dung trang web bằng thẻ &lt;img&gt;.</a:t>
            </a:r>
            <a:endParaRPr lang="en-US" sz="2000" b="1"/>
          </a:p>
        </p:txBody>
      </p:sp>
    </p:spTree>
    <p:extLst>
      <p:ext uri="{BB962C8B-B14F-4D97-AF65-F5344CB8AC3E}">
        <p14:creationId xmlns:p14="http://schemas.microsoft.com/office/powerpoint/2010/main" val="22700555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out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4"/>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44662" y="3848100"/>
            <a:ext cx="5786438" cy="801687"/>
          </a:xfrm>
          <a:prstGeom prst="rect">
            <a:avLst/>
          </a:prstGeom>
        </p:spPr>
      </p:pic>
      <p:sp>
        <p:nvSpPr>
          <p:cNvPr id="3" name="TextBox 2"/>
          <p:cNvSpPr txBox="1"/>
          <p:nvPr/>
        </p:nvSpPr>
        <p:spPr>
          <a:xfrm>
            <a:off x="0" y="1031475"/>
            <a:ext cx="9144000" cy="3785652"/>
          </a:xfrm>
          <a:prstGeom prst="rect">
            <a:avLst/>
          </a:prstGeom>
          <a:noFill/>
        </p:spPr>
        <p:txBody>
          <a:bodyPr wrap="square" rtlCol="0">
            <a:spAutoFit/>
          </a:bodyPr>
          <a:lstStyle/>
          <a:p>
            <a:pPr algn="ctr">
              <a:lnSpc>
                <a:spcPct val="150000"/>
              </a:lnSpc>
            </a:pPr>
            <a:r>
              <a:rPr lang="vi-VN" sz="4000" b="1">
                <a:solidFill>
                  <a:srgbClr val="CA4F24"/>
                </a:solidFill>
              </a:rPr>
              <a:t>BÀI 11: CHÈN TỆP TIN </a:t>
            </a:r>
            <a:endParaRPr lang="en-US" sz="4000" b="1" smtClean="0">
              <a:solidFill>
                <a:srgbClr val="CA4F24"/>
              </a:solidFill>
            </a:endParaRPr>
          </a:p>
          <a:p>
            <a:pPr algn="ctr">
              <a:lnSpc>
                <a:spcPct val="150000"/>
              </a:lnSpc>
            </a:pPr>
            <a:r>
              <a:rPr lang="vi-VN" sz="4000" b="1" smtClean="0">
                <a:solidFill>
                  <a:srgbClr val="CA4F24"/>
                </a:solidFill>
              </a:rPr>
              <a:t>ĐA </a:t>
            </a:r>
            <a:r>
              <a:rPr lang="vi-VN" sz="4000" b="1">
                <a:solidFill>
                  <a:srgbClr val="CA4F24"/>
                </a:solidFill>
              </a:rPr>
              <a:t>PHƯƠNG TIỆN </a:t>
            </a:r>
            <a:r>
              <a:rPr lang="vi-VN" sz="4000" b="1" smtClean="0">
                <a:solidFill>
                  <a:srgbClr val="CA4F24"/>
                </a:solidFill>
              </a:rPr>
              <a:t>VÀ </a:t>
            </a:r>
            <a:endParaRPr lang="en-US" sz="4000" b="1" smtClean="0">
              <a:solidFill>
                <a:srgbClr val="CA4F24"/>
              </a:solidFill>
            </a:endParaRPr>
          </a:p>
          <a:p>
            <a:pPr algn="ctr">
              <a:lnSpc>
                <a:spcPct val="150000"/>
              </a:lnSpc>
            </a:pPr>
            <a:r>
              <a:rPr lang="vi-VN" sz="4000" b="1" smtClean="0">
                <a:solidFill>
                  <a:srgbClr val="CA4F24"/>
                </a:solidFill>
              </a:rPr>
              <a:t>KHUNG </a:t>
            </a:r>
            <a:r>
              <a:rPr lang="vi-VN" sz="4000" b="1">
                <a:solidFill>
                  <a:srgbClr val="CA4F24"/>
                </a:solidFill>
              </a:rPr>
              <a:t>NỘI TUYẾN </a:t>
            </a:r>
            <a:endParaRPr lang="en-US" sz="4000" b="1" smtClean="0">
              <a:solidFill>
                <a:srgbClr val="CA4F24"/>
              </a:solidFill>
            </a:endParaRPr>
          </a:p>
          <a:p>
            <a:pPr algn="ctr">
              <a:lnSpc>
                <a:spcPct val="150000"/>
              </a:lnSpc>
            </a:pPr>
            <a:r>
              <a:rPr lang="vi-VN" sz="4000" b="1" smtClean="0">
                <a:solidFill>
                  <a:srgbClr val="CA4F24"/>
                </a:solidFill>
              </a:rPr>
              <a:t>VÀO </a:t>
            </a:r>
            <a:r>
              <a:rPr lang="vi-VN" sz="4000" b="1">
                <a:solidFill>
                  <a:srgbClr val="CA4F24"/>
                </a:solidFill>
              </a:rPr>
              <a:t>TRANG WEB</a:t>
            </a:r>
          </a:p>
        </p:txBody>
      </p:sp>
      <p:pic>
        <p:nvPicPr>
          <p:cNvPr id="5" name="Picture 2" descr="https://cdn-icons-png.flaticon.com/128/581/5818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9004">
            <a:off x="7939412" y="4047828"/>
            <a:ext cx="540699" cy="540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vectorportal.com/storage/lHTzkE8snjLFfX7x63u5S5QUnmMbRiVWUS0uvjxy.jpg"/>
          <p:cNvPicPr>
            <a:picLocks noChangeAspect="1" noChangeArrowheads="1"/>
          </p:cNvPicPr>
          <p:nvPr/>
        </p:nvPicPr>
        <p:blipFill>
          <a:blip r:embed="rId5" cstate="print">
            <a:clrChange>
              <a:clrFrom>
                <a:srgbClr val="FFFDE6"/>
              </a:clrFrom>
              <a:clrTo>
                <a:srgbClr val="FFFDE6">
                  <a:alpha val="0"/>
                </a:srgbClr>
              </a:clrTo>
            </a:clrChange>
            <a:extLst>
              <a:ext uri="{28A0092B-C50C-407E-A947-70E740481C1C}">
                <a14:useLocalDpi xmlns:a14="http://schemas.microsoft.com/office/drawing/2010/main" val="0"/>
              </a:ext>
            </a:extLst>
          </a:blip>
          <a:srcRect/>
          <a:stretch>
            <a:fillRect/>
          </a:stretch>
        </p:blipFill>
        <p:spPr bwMode="auto">
          <a:xfrm rot="1735580">
            <a:off x="197926" y="3523737"/>
            <a:ext cx="1450410" cy="145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434446"/>
      </p:ext>
    </p:extLst>
  </p:cSld>
  <p:clrMapOvr>
    <a:masterClrMapping/>
  </p:clrMapOvr>
  <mc:AlternateContent xmlns:mc="http://schemas.openxmlformats.org/markup-compatibility/2006">
    <mc:Choice xmlns:p14="http://schemas.microsoft.com/office/powerpoint/2010/main" Requires="p14">
      <p:transition spd="med">
        <p14:gallery dir="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grpSp>
        <p:nvGrpSpPr>
          <p:cNvPr id="490" name="Google Shape;490;p41"/>
          <p:cNvGrpSpPr/>
          <p:nvPr/>
        </p:nvGrpSpPr>
        <p:grpSpPr>
          <a:xfrm>
            <a:off x="2764201" y="793265"/>
            <a:ext cx="5341161" cy="2648435"/>
            <a:chOff x="1036250" y="238125"/>
            <a:chExt cx="3015050" cy="1495024"/>
          </a:xfrm>
        </p:grpSpPr>
        <p:sp>
          <p:nvSpPr>
            <p:cNvPr id="491" name="Google Shape;491;p41"/>
            <p:cNvSpPr/>
            <p:nvPr/>
          </p:nvSpPr>
          <p:spPr>
            <a:xfrm>
              <a:off x="1036250" y="526325"/>
              <a:ext cx="3015050" cy="1206824"/>
            </a:xfrm>
            <a:custGeom>
              <a:avLst/>
              <a:gdLst/>
              <a:ahLst/>
              <a:cxnLst/>
              <a:rect l="l" t="t" r="r" b="b"/>
              <a:pathLst>
                <a:path w="120602" h="52131" extrusionOk="0">
                  <a:moveTo>
                    <a:pt x="0" y="1"/>
                  </a:moveTo>
                  <a:lnTo>
                    <a:pt x="0" y="49747"/>
                  </a:lnTo>
                  <a:cubicBezTo>
                    <a:pt x="0" y="51064"/>
                    <a:pt x="1066" y="52130"/>
                    <a:pt x="2383" y="52130"/>
                  </a:cubicBezTo>
                  <a:lnTo>
                    <a:pt x="118219" y="52130"/>
                  </a:lnTo>
                  <a:cubicBezTo>
                    <a:pt x="119535" y="52130"/>
                    <a:pt x="120602" y="51064"/>
                    <a:pt x="120602" y="49747"/>
                  </a:cubicBezTo>
                  <a:lnTo>
                    <a:pt x="1206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1"/>
            <p:cNvSpPr/>
            <p:nvPr/>
          </p:nvSpPr>
          <p:spPr>
            <a:xfrm>
              <a:off x="1036250" y="238125"/>
              <a:ext cx="3015050" cy="288225"/>
            </a:xfrm>
            <a:custGeom>
              <a:avLst/>
              <a:gdLst/>
              <a:ahLst/>
              <a:cxnLst/>
              <a:rect l="l" t="t" r="r" b="b"/>
              <a:pathLst>
                <a:path w="120602" h="11529" extrusionOk="0">
                  <a:moveTo>
                    <a:pt x="2383" y="0"/>
                  </a:moveTo>
                  <a:cubicBezTo>
                    <a:pt x="1066" y="0"/>
                    <a:pt x="0" y="1066"/>
                    <a:pt x="0" y="2383"/>
                  </a:cubicBezTo>
                  <a:lnTo>
                    <a:pt x="0" y="11529"/>
                  </a:lnTo>
                  <a:lnTo>
                    <a:pt x="120602" y="11529"/>
                  </a:lnTo>
                  <a:lnTo>
                    <a:pt x="120602" y="2383"/>
                  </a:lnTo>
                  <a:cubicBezTo>
                    <a:pt x="120602" y="1066"/>
                    <a:pt x="119535" y="0"/>
                    <a:pt x="118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1"/>
            <p:cNvSpPr/>
            <p:nvPr/>
          </p:nvSpPr>
          <p:spPr>
            <a:xfrm>
              <a:off x="1547700" y="332250"/>
              <a:ext cx="99575" cy="99975"/>
            </a:xfrm>
            <a:custGeom>
              <a:avLst/>
              <a:gdLst/>
              <a:ahLst/>
              <a:cxnLst/>
              <a:rect l="l" t="t" r="r" b="b"/>
              <a:pathLst>
                <a:path w="3983" h="3999" extrusionOk="0">
                  <a:moveTo>
                    <a:pt x="2000" y="0"/>
                  </a:moveTo>
                  <a:cubicBezTo>
                    <a:pt x="884" y="0"/>
                    <a:pt x="0" y="900"/>
                    <a:pt x="0" y="1999"/>
                  </a:cubicBezTo>
                  <a:cubicBezTo>
                    <a:pt x="0" y="3099"/>
                    <a:pt x="884" y="3999"/>
                    <a:pt x="2000" y="3999"/>
                  </a:cubicBezTo>
                  <a:cubicBezTo>
                    <a:pt x="3099" y="3999"/>
                    <a:pt x="3983" y="3099"/>
                    <a:pt x="3983" y="1999"/>
                  </a:cubicBezTo>
                  <a:cubicBezTo>
                    <a:pt x="3983" y="900"/>
                    <a:pt x="3099" y="0"/>
                    <a:pt x="2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1"/>
            <p:cNvSpPr/>
            <p:nvPr/>
          </p:nvSpPr>
          <p:spPr>
            <a:xfrm>
              <a:off x="1388200" y="332250"/>
              <a:ext cx="99975" cy="99975"/>
            </a:xfrm>
            <a:custGeom>
              <a:avLst/>
              <a:gdLst/>
              <a:ahLst/>
              <a:cxnLst/>
              <a:rect l="l" t="t" r="r" b="b"/>
              <a:pathLst>
                <a:path w="3999" h="3999" extrusionOk="0">
                  <a:moveTo>
                    <a:pt x="1999" y="0"/>
                  </a:moveTo>
                  <a:cubicBezTo>
                    <a:pt x="900" y="0"/>
                    <a:pt x="0" y="900"/>
                    <a:pt x="0" y="1999"/>
                  </a:cubicBezTo>
                  <a:cubicBezTo>
                    <a:pt x="0" y="3099"/>
                    <a:pt x="900" y="3999"/>
                    <a:pt x="1999" y="3999"/>
                  </a:cubicBezTo>
                  <a:cubicBezTo>
                    <a:pt x="3099" y="3999"/>
                    <a:pt x="3999" y="3099"/>
                    <a:pt x="3999" y="1999"/>
                  </a:cubicBezTo>
                  <a:cubicBezTo>
                    <a:pt x="3999" y="900"/>
                    <a:pt x="3099" y="0"/>
                    <a:pt x="19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1"/>
            <p:cNvSpPr/>
            <p:nvPr/>
          </p:nvSpPr>
          <p:spPr>
            <a:xfrm>
              <a:off x="1229100" y="332250"/>
              <a:ext cx="99975" cy="99975"/>
            </a:xfrm>
            <a:custGeom>
              <a:avLst/>
              <a:gdLst/>
              <a:ahLst/>
              <a:cxnLst/>
              <a:rect l="l" t="t" r="r" b="b"/>
              <a:pathLst>
                <a:path w="3999" h="3999" extrusionOk="0">
                  <a:moveTo>
                    <a:pt x="1999" y="0"/>
                  </a:moveTo>
                  <a:cubicBezTo>
                    <a:pt x="900" y="0"/>
                    <a:pt x="0" y="900"/>
                    <a:pt x="0" y="1999"/>
                  </a:cubicBezTo>
                  <a:cubicBezTo>
                    <a:pt x="0" y="3099"/>
                    <a:pt x="900" y="3999"/>
                    <a:pt x="1999" y="3999"/>
                  </a:cubicBezTo>
                  <a:cubicBezTo>
                    <a:pt x="3099" y="3999"/>
                    <a:pt x="3999" y="3099"/>
                    <a:pt x="3999" y="1999"/>
                  </a:cubicBezTo>
                  <a:cubicBezTo>
                    <a:pt x="3999" y="900"/>
                    <a:pt x="3099" y="0"/>
                    <a:pt x="1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p:cNvSpPr txBox="1"/>
          <p:nvPr/>
        </p:nvSpPr>
        <p:spPr>
          <a:xfrm>
            <a:off x="2764202" y="1493308"/>
            <a:ext cx="5341160" cy="900246"/>
          </a:xfrm>
          <a:prstGeom prst="rect">
            <a:avLst/>
          </a:prstGeom>
          <a:noFill/>
        </p:spPr>
        <p:txBody>
          <a:bodyPr wrap="square" rtlCol="0">
            <a:spAutoFit/>
          </a:bodyPr>
          <a:lstStyle/>
          <a:p>
            <a:pPr algn="ctr">
              <a:lnSpc>
                <a:spcPct val="150000"/>
              </a:lnSpc>
            </a:pPr>
            <a:r>
              <a:rPr lang="en-US" sz="3500" b="1" smtClean="0"/>
              <a:t>LUYỆN TẬP</a:t>
            </a:r>
            <a:endParaRPr lang="vi-VN" sz="3500" b="1"/>
          </a:p>
        </p:txBody>
      </p:sp>
      <p:sp>
        <p:nvSpPr>
          <p:cNvPr id="18" name="TextBox 17"/>
          <p:cNvSpPr txBox="1"/>
          <p:nvPr/>
        </p:nvSpPr>
        <p:spPr>
          <a:xfrm>
            <a:off x="2764200" y="2435119"/>
            <a:ext cx="5341161" cy="638573"/>
          </a:xfrm>
          <a:prstGeom prst="rect">
            <a:avLst/>
          </a:prstGeom>
          <a:noFill/>
        </p:spPr>
        <p:txBody>
          <a:bodyPr wrap="square" rtlCol="0">
            <a:spAutoFit/>
          </a:bodyPr>
          <a:lstStyle/>
          <a:p>
            <a:pPr algn="ctr">
              <a:lnSpc>
                <a:spcPct val="150000"/>
              </a:lnSpc>
            </a:pPr>
            <a:r>
              <a:rPr lang="en-US" sz="2700"/>
              <a:t>(Trả lời </a:t>
            </a:r>
            <a:r>
              <a:rPr lang="en-US" sz="2700" smtClean="0"/>
              <a:t>câu </a:t>
            </a:r>
            <a:r>
              <a:rPr lang="en-US" sz="2700"/>
              <a:t>hỏi tự luận) </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955" y="2671916"/>
            <a:ext cx="3064280" cy="2022924"/>
          </a:xfrm>
          <a:prstGeom prst="rect">
            <a:avLst/>
          </a:prstGeom>
        </p:spPr>
      </p:pic>
    </p:spTree>
    <p:extLst>
      <p:ext uri="{BB962C8B-B14F-4D97-AF65-F5344CB8AC3E}">
        <p14:creationId xmlns:p14="http://schemas.microsoft.com/office/powerpoint/2010/main" val="3489583789"/>
      </p:ext>
    </p:extLst>
  </p:cSld>
  <p:clrMapOvr>
    <a:masterClrMapping/>
  </p:clrMapOvr>
  <mc:AlternateContent xmlns:mc="http://schemas.openxmlformats.org/markup-compatibility/2006">
    <mc:Choice xmlns:p14="http://schemas.microsoft.com/office/powerpoint/2010/main" Requires="p14">
      <p:transition spd="med">
        <p14:gallery dir="l"/>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grpSp>
        <p:nvGrpSpPr>
          <p:cNvPr id="3" name="Group 2"/>
          <p:cNvGrpSpPr/>
          <p:nvPr/>
        </p:nvGrpSpPr>
        <p:grpSpPr>
          <a:xfrm>
            <a:off x="683636" y="398538"/>
            <a:ext cx="7776727" cy="4198862"/>
            <a:chOff x="683636" y="398538"/>
            <a:chExt cx="7776727" cy="4198862"/>
          </a:xfrm>
        </p:grpSpPr>
        <p:grpSp>
          <p:nvGrpSpPr>
            <p:cNvPr id="555" name="Google Shape;555;p44"/>
            <p:cNvGrpSpPr/>
            <p:nvPr/>
          </p:nvGrpSpPr>
          <p:grpSpPr>
            <a:xfrm>
              <a:off x="683636" y="398538"/>
              <a:ext cx="7776727" cy="4198862"/>
              <a:chOff x="1036250" y="238127"/>
              <a:chExt cx="4389910" cy="2370229"/>
            </a:xfrm>
          </p:grpSpPr>
          <p:sp>
            <p:nvSpPr>
              <p:cNvPr id="556" name="Google Shape;556;p44"/>
              <p:cNvSpPr/>
              <p:nvPr/>
            </p:nvSpPr>
            <p:spPr>
              <a:xfrm>
                <a:off x="1036250" y="526328"/>
                <a:ext cx="4389909" cy="2082028"/>
              </a:xfrm>
              <a:custGeom>
                <a:avLst/>
                <a:gdLst/>
                <a:ahLst/>
                <a:cxnLst/>
                <a:rect l="l" t="t" r="r" b="b"/>
                <a:pathLst>
                  <a:path w="120602" h="52131" extrusionOk="0">
                    <a:moveTo>
                      <a:pt x="0" y="1"/>
                    </a:moveTo>
                    <a:lnTo>
                      <a:pt x="0" y="49747"/>
                    </a:lnTo>
                    <a:cubicBezTo>
                      <a:pt x="0" y="51064"/>
                      <a:pt x="1066" y="52130"/>
                      <a:pt x="2383" y="52130"/>
                    </a:cubicBezTo>
                    <a:lnTo>
                      <a:pt x="118219" y="52130"/>
                    </a:lnTo>
                    <a:cubicBezTo>
                      <a:pt x="119535" y="52130"/>
                      <a:pt x="120602" y="51064"/>
                      <a:pt x="120602" y="49747"/>
                    </a:cubicBezTo>
                    <a:lnTo>
                      <a:pt x="1206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4"/>
              <p:cNvSpPr/>
              <p:nvPr/>
            </p:nvSpPr>
            <p:spPr>
              <a:xfrm>
                <a:off x="1036251" y="238127"/>
                <a:ext cx="4389909" cy="288225"/>
              </a:xfrm>
              <a:custGeom>
                <a:avLst/>
                <a:gdLst/>
                <a:ahLst/>
                <a:cxnLst/>
                <a:rect l="l" t="t" r="r" b="b"/>
                <a:pathLst>
                  <a:path w="120602" h="11529" extrusionOk="0">
                    <a:moveTo>
                      <a:pt x="2383" y="0"/>
                    </a:moveTo>
                    <a:cubicBezTo>
                      <a:pt x="1066" y="0"/>
                      <a:pt x="0" y="1066"/>
                      <a:pt x="0" y="2383"/>
                    </a:cubicBezTo>
                    <a:lnTo>
                      <a:pt x="0" y="11529"/>
                    </a:lnTo>
                    <a:lnTo>
                      <a:pt x="120602" y="11529"/>
                    </a:lnTo>
                    <a:lnTo>
                      <a:pt x="120602" y="2383"/>
                    </a:lnTo>
                    <a:cubicBezTo>
                      <a:pt x="120602" y="1066"/>
                      <a:pt x="119535" y="0"/>
                      <a:pt x="118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4"/>
              <p:cNvSpPr/>
              <p:nvPr/>
            </p:nvSpPr>
            <p:spPr>
              <a:xfrm>
                <a:off x="1547700" y="332250"/>
                <a:ext cx="99575" cy="99975"/>
              </a:xfrm>
              <a:custGeom>
                <a:avLst/>
                <a:gdLst/>
                <a:ahLst/>
                <a:cxnLst/>
                <a:rect l="l" t="t" r="r" b="b"/>
                <a:pathLst>
                  <a:path w="3983" h="3999" extrusionOk="0">
                    <a:moveTo>
                      <a:pt x="2000" y="0"/>
                    </a:moveTo>
                    <a:cubicBezTo>
                      <a:pt x="884" y="0"/>
                      <a:pt x="0" y="900"/>
                      <a:pt x="0" y="1999"/>
                    </a:cubicBezTo>
                    <a:cubicBezTo>
                      <a:pt x="0" y="3099"/>
                      <a:pt x="884" y="3999"/>
                      <a:pt x="2000" y="3999"/>
                    </a:cubicBezTo>
                    <a:cubicBezTo>
                      <a:pt x="3099" y="3999"/>
                      <a:pt x="3983" y="3099"/>
                      <a:pt x="3983" y="1999"/>
                    </a:cubicBezTo>
                    <a:cubicBezTo>
                      <a:pt x="3983" y="900"/>
                      <a:pt x="3099" y="0"/>
                      <a:pt x="2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4"/>
              <p:cNvSpPr/>
              <p:nvPr/>
            </p:nvSpPr>
            <p:spPr>
              <a:xfrm>
                <a:off x="1388200" y="332250"/>
                <a:ext cx="99975" cy="99975"/>
              </a:xfrm>
              <a:custGeom>
                <a:avLst/>
                <a:gdLst/>
                <a:ahLst/>
                <a:cxnLst/>
                <a:rect l="l" t="t" r="r" b="b"/>
                <a:pathLst>
                  <a:path w="3999" h="3999" extrusionOk="0">
                    <a:moveTo>
                      <a:pt x="1999" y="0"/>
                    </a:moveTo>
                    <a:cubicBezTo>
                      <a:pt x="900" y="0"/>
                      <a:pt x="0" y="900"/>
                      <a:pt x="0" y="1999"/>
                    </a:cubicBezTo>
                    <a:cubicBezTo>
                      <a:pt x="0" y="3099"/>
                      <a:pt x="900" y="3999"/>
                      <a:pt x="1999" y="3999"/>
                    </a:cubicBezTo>
                    <a:cubicBezTo>
                      <a:pt x="3099" y="3999"/>
                      <a:pt x="3999" y="3099"/>
                      <a:pt x="3999" y="1999"/>
                    </a:cubicBezTo>
                    <a:cubicBezTo>
                      <a:pt x="3999" y="900"/>
                      <a:pt x="3099" y="0"/>
                      <a:pt x="19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4"/>
              <p:cNvSpPr/>
              <p:nvPr/>
            </p:nvSpPr>
            <p:spPr>
              <a:xfrm>
                <a:off x="1229100" y="332250"/>
                <a:ext cx="99975" cy="99975"/>
              </a:xfrm>
              <a:custGeom>
                <a:avLst/>
                <a:gdLst/>
                <a:ahLst/>
                <a:cxnLst/>
                <a:rect l="l" t="t" r="r" b="b"/>
                <a:pathLst>
                  <a:path w="3999" h="3999" extrusionOk="0">
                    <a:moveTo>
                      <a:pt x="1999" y="0"/>
                    </a:moveTo>
                    <a:cubicBezTo>
                      <a:pt x="900" y="0"/>
                      <a:pt x="0" y="900"/>
                      <a:pt x="0" y="1999"/>
                    </a:cubicBezTo>
                    <a:cubicBezTo>
                      <a:pt x="0" y="3099"/>
                      <a:pt x="900" y="3999"/>
                      <a:pt x="1999" y="3999"/>
                    </a:cubicBezTo>
                    <a:cubicBezTo>
                      <a:pt x="3099" y="3999"/>
                      <a:pt x="3999" y="3099"/>
                      <a:pt x="3999" y="1999"/>
                    </a:cubicBezTo>
                    <a:cubicBezTo>
                      <a:pt x="3999" y="900"/>
                      <a:pt x="3099" y="0"/>
                      <a:pt x="1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p:cNvSpPr txBox="1"/>
            <p:nvPr/>
          </p:nvSpPr>
          <p:spPr>
            <a:xfrm>
              <a:off x="901697" y="985684"/>
              <a:ext cx="7340600" cy="3485570"/>
            </a:xfrm>
            <a:prstGeom prst="rect">
              <a:avLst/>
            </a:prstGeom>
            <a:noFill/>
          </p:spPr>
          <p:txBody>
            <a:bodyPr wrap="square" rtlCol="0">
              <a:spAutoFit/>
            </a:bodyPr>
            <a:lstStyle/>
            <a:p>
              <a:pPr algn="just">
                <a:lnSpc>
                  <a:spcPct val="150000"/>
                </a:lnSpc>
              </a:pPr>
              <a:r>
                <a:rPr lang="vi-VN" sz="2200" b="1"/>
                <a:t>Câu 1. </a:t>
              </a:r>
              <a:r>
                <a:rPr lang="vi-VN" sz="2200"/>
                <a:t>Cho ảnh có kích thước gốc là 720 x 450 pixel. Chèn ảnh vào trang web bằng câu lệnh:</a:t>
              </a:r>
            </a:p>
            <a:p>
              <a:pPr algn="just">
                <a:lnSpc>
                  <a:spcPct val="150000"/>
                </a:lnSpc>
              </a:pPr>
              <a:r>
                <a:rPr lang="vi-VN" sz="2200"/>
                <a:t> </a:t>
              </a:r>
              <a:r>
                <a:rPr lang="en-US" sz="2200" smtClean="0"/>
                <a:t> </a:t>
              </a:r>
              <a:endParaRPr lang="en-US" sz="1500" smtClean="0"/>
            </a:p>
            <a:p>
              <a:pPr algn="just">
                <a:lnSpc>
                  <a:spcPct val="150000"/>
                </a:lnSpc>
              </a:pPr>
              <a:endParaRPr lang="vi-VN" sz="1500"/>
            </a:p>
            <a:p>
              <a:pPr algn="just">
                <a:lnSpc>
                  <a:spcPct val="150000"/>
                </a:lnSpc>
              </a:pPr>
              <a:r>
                <a:rPr lang="vi-VN" sz="2200"/>
                <a:t>Hỏi ảnh trong trang web có kích thước bao nhiêu?</a:t>
              </a:r>
            </a:p>
            <a:p>
              <a:pPr algn="just">
                <a:lnSpc>
                  <a:spcPct val="150000"/>
                </a:lnSpc>
              </a:pPr>
              <a:r>
                <a:rPr lang="vi-VN" sz="2200" b="1"/>
                <a:t>Câu 2. </a:t>
              </a:r>
              <a:r>
                <a:rPr lang="vi-VN" sz="2200"/>
                <a:t>Chèn thêm một số ảnh của mình vào trang web giới thiệu bản thân (em đã tạo ở phần Luyện tập, Bài 10).</a:t>
              </a:r>
            </a:p>
          </p:txBody>
        </p:sp>
        <p:pic>
          <p:nvPicPr>
            <p:cNvPr id="11" name="Picture 10"/>
            <p:cNvPicPr/>
            <p:nvPr/>
          </p:nvPicPr>
          <p:blipFill rotWithShape="1">
            <a:blip r:embed="rId3"/>
            <a:srcRect t="-1" r="20795" b="-778"/>
            <a:stretch/>
          </p:blipFill>
          <p:spPr>
            <a:xfrm>
              <a:off x="1575315" y="2339627"/>
              <a:ext cx="5993364" cy="388842"/>
            </a:xfrm>
            <a:prstGeom prst="rect">
              <a:avLst/>
            </a:prstGeom>
          </p:spPr>
        </p:pic>
      </p:grpSp>
      <p:sp>
        <p:nvSpPr>
          <p:cNvPr id="4" name="Rounded Rectangular Callout 3"/>
          <p:cNvSpPr/>
          <p:nvPr/>
        </p:nvSpPr>
        <p:spPr>
          <a:xfrm>
            <a:off x="230068" y="297453"/>
            <a:ext cx="2895600" cy="1124170"/>
          </a:xfrm>
          <a:prstGeom prst="wedgeRoundRectCallout">
            <a:avLst>
              <a:gd name="adj1" fmla="val 45946"/>
              <a:gd name="adj2" fmla="val 136405"/>
              <a:gd name="adj3" fmla="val 16667"/>
            </a:avLst>
          </a:prstGeom>
          <a:solidFill>
            <a:schemeClr val="tx2">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rgbClr val="000000"/>
                </a:solidFill>
              </a:rPr>
              <a:t>Ảnh trong trang </a:t>
            </a:r>
            <a:r>
              <a:rPr lang="vi-VN" sz="2200" smtClean="0">
                <a:solidFill>
                  <a:srgbClr val="000000"/>
                </a:solidFill>
              </a:rPr>
              <a:t>web</a:t>
            </a:r>
            <a:r>
              <a:rPr lang="en-US" sz="2200" smtClean="0">
                <a:solidFill>
                  <a:srgbClr val="000000"/>
                </a:solidFill>
              </a:rPr>
              <a:t>: </a:t>
            </a:r>
            <a:r>
              <a:rPr lang="vi-VN" sz="2200" smtClean="0">
                <a:solidFill>
                  <a:srgbClr val="000000"/>
                </a:solidFill>
              </a:rPr>
              <a:t>600 </a:t>
            </a:r>
            <a:r>
              <a:rPr lang="vi-VN" sz="2200">
                <a:solidFill>
                  <a:srgbClr val="000000"/>
                </a:solidFill>
              </a:rPr>
              <a:t>× 375 pixels.</a:t>
            </a:r>
            <a:endParaRPr lang="en-US" sz="2200">
              <a:solidFill>
                <a:srgbClr val="000000"/>
              </a:solidFill>
            </a:endParaRPr>
          </a:p>
        </p:txBody>
      </p:sp>
    </p:spTree>
    <p:extLst>
      <p:ext uri="{BB962C8B-B14F-4D97-AF65-F5344CB8AC3E}">
        <p14:creationId xmlns:p14="http://schemas.microsoft.com/office/powerpoint/2010/main" val="108534970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grpSp>
        <p:nvGrpSpPr>
          <p:cNvPr id="490" name="Google Shape;490;p41"/>
          <p:cNvGrpSpPr/>
          <p:nvPr/>
        </p:nvGrpSpPr>
        <p:grpSpPr>
          <a:xfrm>
            <a:off x="2954701" y="1263165"/>
            <a:ext cx="4843098" cy="2280135"/>
            <a:chOff x="1036250" y="238125"/>
            <a:chExt cx="2733897" cy="1287121"/>
          </a:xfrm>
        </p:grpSpPr>
        <p:sp>
          <p:nvSpPr>
            <p:cNvPr id="491" name="Google Shape;491;p41"/>
            <p:cNvSpPr/>
            <p:nvPr/>
          </p:nvSpPr>
          <p:spPr>
            <a:xfrm>
              <a:off x="1036250" y="526325"/>
              <a:ext cx="2733897" cy="998921"/>
            </a:xfrm>
            <a:custGeom>
              <a:avLst/>
              <a:gdLst/>
              <a:ahLst/>
              <a:cxnLst/>
              <a:rect l="l" t="t" r="r" b="b"/>
              <a:pathLst>
                <a:path w="120602" h="52131" extrusionOk="0">
                  <a:moveTo>
                    <a:pt x="0" y="1"/>
                  </a:moveTo>
                  <a:lnTo>
                    <a:pt x="0" y="49747"/>
                  </a:lnTo>
                  <a:cubicBezTo>
                    <a:pt x="0" y="51064"/>
                    <a:pt x="1066" y="52130"/>
                    <a:pt x="2383" y="52130"/>
                  </a:cubicBezTo>
                  <a:lnTo>
                    <a:pt x="118219" y="52130"/>
                  </a:lnTo>
                  <a:cubicBezTo>
                    <a:pt x="119535" y="52130"/>
                    <a:pt x="120602" y="51064"/>
                    <a:pt x="120602" y="49747"/>
                  </a:cubicBezTo>
                  <a:lnTo>
                    <a:pt x="1206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1"/>
            <p:cNvSpPr/>
            <p:nvPr/>
          </p:nvSpPr>
          <p:spPr>
            <a:xfrm>
              <a:off x="1036250" y="238125"/>
              <a:ext cx="2733897" cy="288225"/>
            </a:xfrm>
            <a:custGeom>
              <a:avLst/>
              <a:gdLst/>
              <a:ahLst/>
              <a:cxnLst/>
              <a:rect l="l" t="t" r="r" b="b"/>
              <a:pathLst>
                <a:path w="120602" h="11529" extrusionOk="0">
                  <a:moveTo>
                    <a:pt x="2383" y="0"/>
                  </a:moveTo>
                  <a:cubicBezTo>
                    <a:pt x="1066" y="0"/>
                    <a:pt x="0" y="1066"/>
                    <a:pt x="0" y="2383"/>
                  </a:cubicBezTo>
                  <a:lnTo>
                    <a:pt x="0" y="11529"/>
                  </a:lnTo>
                  <a:lnTo>
                    <a:pt x="120602" y="11529"/>
                  </a:lnTo>
                  <a:lnTo>
                    <a:pt x="120602" y="2383"/>
                  </a:lnTo>
                  <a:cubicBezTo>
                    <a:pt x="120602" y="1066"/>
                    <a:pt x="119535" y="0"/>
                    <a:pt x="118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1"/>
            <p:cNvSpPr/>
            <p:nvPr/>
          </p:nvSpPr>
          <p:spPr>
            <a:xfrm>
              <a:off x="1547700" y="332250"/>
              <a:ext cx="99575" cy="99975"/>
            </a:xfrm>
            <a:custGeom>
              <a:avLst/>
              <a:gdLst/>
              <a:ahLst/>
              <a:cxnLst/>
              <a:rect l="l" t="t" r="r" b="b"/>
              <a:pathLst>
                <a:path w="3983" h="3999" extrusionOk="0">
                  <a:moveTo>
                    <a:pt x="2000" y="0"/>
                  </a:moveTo>
                  <a:cubicBezTo>
                    <a:pt x="884" y="0"/>
                    <a:pt x="0" y="900"/>
                    <a:pt x="0" y="1999"/>
                  </a:cubicBezTo>
                  <a:cubicBezTo>
                    <a:pt x="0" y="3099"/>
                    <a:pt x="884" y="3999"/>
                    <a:pt x="2000" y="3999"/>
                  </a:cubicBezTo>
                  <a:cubicBezTo>
                    <a:pt x="3099" y="3999"/>
                    <a:pt x="3983" y="3099"/>
                    <a:pt x="3983" y="1999"/>
                  </a:cubicBezTo>
                  <a:cubicBezTo>
                    <a:pt x="3983" y="900"/>
                    <a:pt x="3099" y="0"/>
                    <a:pt x="2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1"/>
            <p:cNvSpPr/>
            <p:nvPr/>
          </p:nvSpPr>
          <p:spPr>
            <a:xfrm>
              <a:off x="1388200" y="332250"/>
              <a:ext cx="99975" cy="99975"/>
            </a:xfrm>
            <a:custGeom>
              <a:avLst/>
              <a:gdLst/>
              <a:ahLst/>
              <a:cxnLst/>
              <a:rect l="l" t="t" r="r" b="b"/>
              <a:pathLst>
                <a:path w="3999" h="3999" extrusionOk="0">
                  <a:moveTo>
                    <a:pt x="1999" y="0"/>
                  </a:moveTo>
                  <a:cubicBezTo>
                    <a:pt x="900" y="0"/>
                    <a:pt x="0" y="900"/>
                    <a:pt x="0" y="1999"/>
                  </a:cubicBezTo>
                  <a:cubicBezTo>
                    <a:pt x="0" y="3099"/>
                    <a:pt x="900" y="3999"/>
                    <a:pt x="1999" y="3999"/>
                  </a:cubicBezTo>
                  <a:cubicBezTo>
                    <a:pt x="3099" y="3999"/>
                    <a:pt x="3999" y="3099"/>
                    <a:pt x="3999" y="1999"/>
                  </a:cubicBezTo>
                  <a:cubicBezTo>
                    <a:pt x="3999" y="900"/>
                    <a:pt x="3099" y="0"/>
                    <a:pt x="19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1"/>
            <p:cNvSpPr/>
            <p:nvPr/>
          </p:nvSpPr>
          <p:spPr>
            <a:xfrm>
              <a:off x="1229100" y="332250"/>
              <a:ext cx="99975" cy="99975"/>
            </a:xfrm>
            <a:custGeom>
              <a:avLst/>
              <a:gdLst/>
              <a:ahLst/>
              <a:cxnLst/>
              <a:rect l="l" t="t" r="r" b="b"/>
              <a:pathLst>
                <a:path w="3999" h="3999" extrusionOk="0">
                  <a:moveTo>
                    <a:pt x="1999" y="0"/>
                  </a:moveTo>
                  <a:cubicBezTo>
                    <a:pt x="900" y="0"/>
                    <a:pt x="0" y="900"/>
                    <a:pt x="0" y="1999"/>
                  </a:cubicBezTo>
                  <a:cubicBezTo>
                    <a:pt x="0" y="3099"/>
                    <a:pt x="900" y="3999"/>
                    <a:pt x="1999" y="3999"/>
                  </a:cubicBezTo>
                  <a:cubicBezTo>
                    <a:pt x="3099" y="3999"/>
                    <a:pt x="3999" y="3099"/>
                    <a:pt x="3999" y="1999"/>
                  </a:cubicBezTo>
                  <a:cubicBezTo>
                    <a:pt x="3999" y="900"/>
                    <a:pt x="3099" y="0"/>
                    <a:pt x="1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p:cNvSpPr txBox="1"/>
          <p:nvPr/>
        </p:nvSpPr>
        <p:spPr>
          <a:xfrm>
            <a:off x="2954701" y="2097581"/>
            <a:ext cx="4843097" cy="900246"/>
          </a:xfrm>
          <a:prstGeom prst="rect">
            <a:avLst/>
          </a:prstGeom>
          <a:noFill/>
        </p:spPr>
        <p:txBody>
          <a:bodyPr wrap="square" rtlCol="0">
            <a:spAutoFit/>
          </a:bodyPr>
          <a:lstStyle/>
          <a:p>
            <a:pPr algn="ctr">
              <a:lnSpc>
                <a:spcPct val="150000"/>
              </a:lnSpc>
            </a:pPr>
            <a:r>
              <a:rPr lang="en-US" sz="3500" b="1" smtClean="0"/>
              <a:t>VẬN DỤNG</a:t>
            </a:r>
            <a:endParaRPr lang="vi-VN" sz="3500" b="1"/>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954" y="2468957"/>
            <a:ext cx="3358781" cy="2217343"/>
          </a:xfrm>
          <a:prstGeom prst="rect">
            <a:avLst/>
          </a:prstGeom>
        </p:spPr>
      </p:pic>
    </p:spTree>
    <p:extLst>
      <p:ext uri="{BB962C8B-B14F-4D97-AF65-F5344CB8AC3E}">
        <p14:creationId xmlns:p14="http://schemas.microsoft.com/office/powerpoint/2010/main" val="2854258239"/>
      </p:ext>
    </p:extLst>
  </p:cSld>
  <p:clrMapOvr>
    <a:masterClrMapping/>
  </p:clrMapOvr>
  <p:transition spd="med">
    <p:circl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0946" y="389033"/>
            <a:ext cx="7705454" cy="1142783"/>
            <a:chOff x="1646297" y="1278472"/>
            <a:chExt cx="7705454" cy="1142783"/>
          </a:xfrm>
        </p:grpSpPr>
        <p:grpSp>
          <p:nvGrpSpPr>
            <p:cNvPr id="8" name="Group 7"/>
            <p:cNvGrpSpPr/>
            <p:nvPr/>
          </p:nvGrpSpPr>
          <p:grpSpPr>
            <a:xfrm>
              <a:off x="1959873" y="1278472"/>
              <a:ext cx="7391878" cy="1142783"/>
              <a:chOff x="546975" y="1908158"/>
              <a:chExt cx="7391878" cy="1142783"/>
            </a:xfrm>
          </p:grpSpPr>
          <p:sp>
            <p:nvSpPr>
              <p:cNvPr id="10" name="Rounded Rectangle 9"/>
              <p:cNvSpPr/>
              <p:nvPr/>
            </p:nvSpPr>
            <p:spPr>
              <a:xfrm>
                <a:off x="546975" y="1908158"/>
                <a:ext cx="7391878" cy="1142783"/>
              </a:xfrm>
              <a:prstGeom prst="roundRect">
                <a:avLst/>
              </a:prstGeom>
              <a:solidFill>
                <a:srgbClr val="E5F5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16825" y="1969922"/>
                <a:ext cx="7252178" cy="1015663"/>
              </a:xfrm>
              <a:prstGeom prst="rect">
                <a:avLst/>
              </a:prstGeom>
              <a:noFill/>
            </p:spPr>
            <p:txBody>
              <a:bodyPr wrap="square" rtlCol="0">
                <a:spAutoFit/>
              </a:bodyPr>
              <a:lstStyle/>
              <a:p>
                <a:pPr algn="just">
                  <a:lnSpc>
                    <a:spcPct val="150000"/>
                  </a:lnSpc>
                </a:pPr>
                <a:r>
                  <a:rPr lang="en-US" sz="2000" smtClean="0"/>
                  <a:t>   </a:t>
                </a:r>
                <a:r>
                  <a:rPr lang="vi-VN" sz="2000" smtClean="0"/>
                  <a:t>Tạo </a:t>
                </a:r>
                <a:r>
                  <a:rPr lang="vi-VN" sz="2000"/>
                  <a:t>một khung nội tuyến và liên kết đến bài hát em yêu thích (ví dụ trên YouTube) vào trang web giới thiệu bản thân.</a:t>
                </a:r>
                <a:endParaRPr lang="en-US" sz="2000"/>
              </a:p>
            </p:txBody>
          </p:sp>
        </p:grpSp>
        <p:pic>
          <p:nvPicPr>
            <p:cNvPr id="9" name="Picture 2" descr="https://cdn-icons-png.flaticon.com/128/14793/1479325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297" y="1340236"/>
              <a:ext cx="627152" cy="6271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333168" y="1767458"/>
            <a:ext cx="3251677" cy="624424"/>
            <a:chOff x="1858777" y="378121"/>
            <a:chExt cx="3251677" cy="624424"/>
          </a:xfrm>
        </p:grpSpPr>
        <p:sp>
          <p:nvSpPr>
            <p:cNvPr id="13" name="Rectangle 12"/>
            <p:cNvSpPr/>
            <p:nvPr/>
          </p:nvSpPr>
          <p:spPr>
            <a:xfrm>
              <a:off x="1892113" y="406695"/>
              <a:ext cx="3218341" cy="55399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t>       </a:t>
              </a:r>
              <a:r>
                <a:rPr lang="vi-VN" sz="2000" b="1" smtClean="0"/>
                <a:t>Các </a:t>
              </a:r>
              <a:r>
                <a:rPr lang="vi-VN" sz="2000" b="1"/>
                <a:t>bước thực hiện:</a:t>
              </a:r>
              <a:endParaRPr lang="en-US" sz="200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777" y="378121"/>
              <a:ext cx="547248" cy="624424"/>
            </a:xfrm>
            <a:prstGeom prst="rect">
              <a:avLst/>
            </a:prstGeom>
          </p:spPr>
        </p:pic>
      </p:grpSp>
      <p:grpSp>
        <p:nvGrpSpPr>
          <p:cNvPr id="15" name="Group 14">
            <a:extLst>
              <a:ext uri="{FF2B5EF4-FFF2-40B4-BE49-F238E27FC236}">
                <a16:creationId xmlns:a16="http://schemas.microsoft.com/office/drawing/2014/main" id="{DF6640FA-F212-B07E-BF1E-805962B9ADD6}"/>
              </a:ext>
            </a:extLst>
          </p:cNvPr>
          <p:cNvGrpSpPr/>
          <p:nvPr/>
        </p:nvGrpSpPr>
        <p:grpSpPr>
          <a:xfrm>
            <a:off x="1385784" y="2540688"/>
            <a:ext cx="6397354" cy="754743"/>
            <a:chOff x="506958" y="1410963"/>
            <a:chExt cx="6397354" cy="754743"/>
          </a:xfrm>
        </p:grpSpPr>
        <p:sp>
          <p:nvSpPr>
            <p:cNvPr id="16" name="Rectangle: Diagonal Corners Rounded 29">
              <a:extLst>
                <a:ext uri="{FF2B5EF4-FFF2-40B4-BE49-F238E27FC236}">
                  <a16:creationId xmlns:a16="http://schemas.microsoft.com/office/drawing/2014/main" id="{63A1F8E6-3C10-87D4-2FD7-AFB82ADC4D5A}"/>
                </a:ext>
              </a:extLst>
            </p:cNvPr>
            <p:cNvSpPr/>
            <p:nvPr/>
          </p:nvSpPr>
          <p:spPr>
            <a:xfrm>
              <a:off x="773658" y="1410963"/>
              <a:ext cx="6130654" cy="754743"/>
            </a:xfrm>
            <a:prstGeom prst="round2Diag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smtClean="0">
                  <a:solidFill>
                    <a:srgbClr val="002060"/>
                  </a:solidFill>
                </a:rPr>
                <a:t>Lấy </a:t>
              </a:r>
              <a:r>
                <a:rPr lang="vi-VN" sz="2000">
                  <a:solidFill>
                    <a:srgbClr val="002060"/>
                  </a:solidFill>
                </a:rPr>
                <a:t>đường dẫn đến tệp tin bài hát yêu thích.</a:t>
              </a:r>
              <a:endParaRPr lang="en-US" sz="2000">
                <a:solidFill>
                  <a:srgbClr val="002060"/>
                </a:solidFill>
              </a:endParaRPr>
            </a:p>
          </p:txBody>
        </p:sp>
        <p:sp>
          <p:nvSpPr>
            <p:cNvPr id="17" name="Diamond 16">
              <a:extLst>
                <a:ext uri="{FF2B5EF4-FFF2-40B4-BE49-F238E27FC236}">
                  <a16:creationId xmlns:a16="http://schemas.microsoft.com/office/drawing/2014/main" id="{8EB14730-E10D-0DA9-611A-42C6DE7CBC12}"/>
                </a:ext>
              </a:extLst>
            </p:cNvPr>
            <p:cNvSpPr/>
            <p:nvPr/>
          </p:nvSpPr>
          <p:spPr>
            <a:xfrm>
              <a:off x="506958" y="1521634"/>
              <a:ext cx="533400" cy="533400"/>
            </a:xfrm>
            <a:prstGeom prst="diamond">
              <a:avLst/>
            </a:prstGeom>
            <a:solidFill>
              <a:schemeClr val="bg2">
                <a:lumMod val="40000"/>
                <a:lumOff val="6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1</a:t>
              </a:r>
            </a:p>
          </p:txBody>
        </p:sp>
      </p:grpSp>
      <p:grpSp>
        <p:nvGrpSpPr>
          <p:cNvPr id="18" name="Group 17">
            <a:extLst>
              <a:ext uri="{FF2B5EF4-FFF2-40B4-BE49-F238E27FC236}">
                <a16:creationId xmlns:a16="http://schemas.microsoft.com/office/drawing/2014/main" id="{DF6640FA-F212-B07E-BF1E-805962B9ADD6}"/>
              </a:ext>
            </a:extLst>
          </p:cNvPr>
          <p:cNvGrpSpPr/>
          <p:nvPr/>
        </p:nvGrpSpPr>
        <p:grpSpPr>
          <a:xfrm>
            <a:off x="1385784" y="3537976"/>
            <a:ext cx="6397354" cy="1053387"/>
            <a:chOff x="506958" y="1410963"/>
            <a:chExt cx="6397354" cy="1053387"/>
          </a:xfrm>
        </p:grpSpPr>
        <p:sp>
          <p:nvSpPr>
            <p:cNvPr id="19" name="Rectangle: Diagonal Corners Rounded 29">
              <a:extLst>
                <a:ext uri="{FF2B5EF4-FFF2-40B4-BE49-F238E27FC236}">
                  <a16:creationId xmlns:a16="http://schemas.microsoft.com/office/drawing/2014/main" id="{63A1F8E6-3C10-87D4-2FD7-AFB82ADC4D5A}"/>
                </a:ext>
              </a:extLst>
            </p:cNvPr>
            <p:cNvSpPr/>
            <p:nvPr/>
          </p:nvSpPr>
          <p:spPr>
            <a:xfrm>
              <a:off x="773658" y="1410963"/>
              <a:ext cx="6130654" cy="1053387"/>
            </a:xfrm>
            <a:prstGeom prst="round2Diag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smtClean="0">
                  <a:solidFill>
                    <a:srgbClr val="002060"/>
                  </a:solidFill>
                </a:rPr>
                <a:t>Tạo </a:t>
              </a:r>
              <a:r>
                <a:rPr lang="vi-VN" sz="2000">
                  <a:solidFill>
                    <a:srgbClr val="002060"/>
                  </a:solidFill>
                </a:rPr>
                <a:t>khung nội tuyến bằng thẻ iframe và đặt </a:t>
              </a:r>
              <a:endParaRPr lang="en-US" sz="2000" smtClean="0">
                <a:solidFill>
                  <a:srgbClr val="002060"/>
                </a:solidFill>
              </a:endParaRPr>
            </a:p>
            <a:p>
              <a:pPr algn="ctr">
                <a:lnSpc>
                  <a:spcPct val="150000"/>
                </a:lnSpc>
              </a:pPr>
              <a:r>
                <a:rPr lang="vi-VN" sz="2000" smtClean="0">
                  <a:solidFill>
                    <a:srgbClr val="002060"/>
                  </a:solidFill>
                </a:rPr>
                <a:t>thuộc </a:t>
              </a:r>
              <a:r>
                <a:rPr lang="vi-VN" sz="2000">
                  <a:solidFill>
                    <a:srgbClr val="002060"/>
                  </a:solidFill>
                </a:rPr>
                <a:t>tính src bằng đường dẫn trong Bước 1.</a:t>
              </a:r>
              <a:endParaRPr lang="en-US" sz="2000">
                <a:solidFill>
                  <a:srgbClr val="002060"/>
                </a:solidFill>
              </a:endParaRPr>
            </a:p>
          </p:txBody>
        </p:sp>
        <p:sp>
          <p:nvSpPr>
            <p:cNvPr id="20" name="Diamond 19">
              <a:extLst>
                <a:ext uri="{FF2B5EF4-FFF2-40B4-BE49-F238E27FC236}">
                  <a16:creationId xmlns:a16="http://schemas.microsoft.com/office/drawing/2014/main" id="{8EB14730-E10D-0DA9-611A-42C6DE7CBC12}"/>
                </a:ext>
              </a:extLst>
            </p:cNvPr>
            <p:cNvSpPr/>
            <p:nvPr/>
          </p:nvSpPr>
          <p:spPr>
            <a:xfrm>
              <a:off x="506958" y="1670956"/>
              <a:ext cx="533400" cy="533400"/>
            </a:xfrm>
            <a:prstGeom prst="diamond">
              <a:avLst/>
            </a:prstGeom>
            <a:solidFill>
              <a:schemeClr val="bg2">
                <a:lumMod val="40000"/>
                <a:lumOff val="6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rPr>
                <a:t>2</a:t>
              </a:r>
              <a:endParaRPr lang="en-US" sz="2000" b="1">
                <a:solidFill>
                  <a:schemeClr val="tx1"/>
                </a:solidFill>
              </a:endParaRPr>
            </a:p>
          </p:txBody>
        </p:sp>
      </p:grpSp>
    </p:spTree>
    <p:extLst>
      <p:ext uri="{BB962C8B-B14F-4D97-AF65-F5344CB8AC3E}">
        <p14:creationId xmlns:p14="http://schemas.microsoft.com/office/powerpoint/2010/main" val="3399976503"/>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2514" y="548505"/>
            <a:ext cx="8084457" cy="4186209"/>
            <a:chOff x="522514" y="548505"/>
            <a:chExt cx="8084457" cy="4186209"/>
          </a:xfrm>
        </p:grpSpPr>
        <p:sp>
          <p:nvSpPr>
            <p:cNvPr id="9" name="Rounded Rectangle 8"/>
            <p:cNvSpPr/>
            <p:nvPr/>
          </p:nvSpPr>
          <p:spPr>
            <a:xfrm>
              <a:off x="522514" y="548505"/>
              <a:ext cx="8084457" cy="4186209"/>
            </a:xfrm>
            <a:prstGeom prst="roundRect">
              <a:avLst>
                <a:gd name="adj" fmla="val 6367"/>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200">
                <a:solidFill>
                  <a:srgbClr val="000000"/>
                </a:solidFill>
              </a:endParaRPr>
            </a:p>
          </p:txBody>
        </p:sp>
        <p:grpSp>
          <p:nvGrpSpPr>
            <p:cNvPr id="3" name="Group 2"/>
            <p:cNvGrpSpPr/>
            <p:nvPr/>
          </p:nvGrpSpPr>
          <p:grpSpPr>
            <a:xfrm>
              <a:off x="660432" y="678831"/>
              <a:ext cx="7808615" cy="553998"/>
              <a:chOff x="9220198" y="2324100"/>
              <a:chExt cx="7808615" cy="553998"/>
            </a:xfrm>
          </p:grpSpPr>
          <p:sp>
            <p:nvSpPr>
              <p:cNvPr id="4" name="TextBox 3"/>
              <p:cNvSpPr txBox="1"/>
              <p:nvPr/>
            </p:nvSpPr>
            <p:spPr>
              <a:xfrm>
                <a:off x="9220198" y="2324100"/>
                <a:ext cx="7808615" cy="553998"/>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Đối </a:t>
                </a:r>
                <a:r>
                  <a:rPr lang="vi-VN" sz="2000">
                    <a:latin typeface="Arial" panose="020B0604020202020204" pitchFamily="34" charset="0"/>
                    <a:cs typeface="Arial" panose="020B0604020202020204" pitchFamily="34" charset="0"/>
                  </a:rPr>
                  <a:t>với bài hát trên YouTube, có thể thực hiện theo các bước:</a:t>
                </a:r>
                <a:endParaRPr lang="en-US" sz="2000">
                  <a:latin typeface="Arial" panose="020B0604020202020204" pitchFamily="34" charset="0"/>
                  <a:cs typeface="Arial" panose="020B0604020202020204" pitchFamily="34" charset="0"/>
                </a:endParaRPr>
              </a:p>
            </p:txBody>
          </p:sp>
          <p:pic>
            <p:nvPicPr>
              <p:cNvPr id="5" name="Picture 2" descr="https://cdn-icons-png.flaticon.com/128/4151/41514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9300890" y="2385452"/>
                <a:ext cx="488012" cy="4826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804641" y="1248975"/>
              <a:ext cx="7520199" cy="3323987"/>
              <a:chOff x="709401" y="904373"/>
              <a:chExt cx="7520199" cy="3323987"/>
            </a:xfrm>
          </p:grpSpPr>
          <p:sp>
            <p:nvSpPr>
              <p:cNvPr id="6" name="TextBox 5"/>
              <p:cNvSpPr txBox="1"/>
              <p:nvPr/>
            </p:nvSpPr>
            <p:spPr>
              <a:xfrm>
                <a:off x="709401" y="904373"/>
                <a:ext cx="7520199" cy="332398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b="1" i="1" smtClean="0"/>
                  <a:t>Bước </a:t>
                </a:r>
                <a:r>
                  <a:rPr lang="vi-VN" sz="2000" b="1" i="1"/>
                  <a:t>1: </a:t>
                </a:r>
                <a:r>
                  <a:rPr lang="vi-VN" sz="2000"/>
                  <a:t>Chọn bài hát yêu thích.</a:t>
                </a:r>
              </a:p>
              <a:p>
                <a:pPr marL="342900" indent="-342900" algn="just">
                  <a:lnSpc>
                    <a:spcPct val="150000"/>
                  </a:lnSpc>
                  <a:buFont typeface="Wingdings" panose="05000000000000000000" pitchFamily="2" charset="2"/>
                  <a:buChar char="Ø"/>
                </a:pPr>
                <a:r>
                  <a:rPr lang="vi-VN" sz="2000" b="1" i="1" smtClean="0"/>
                  <a:t>Bước </a:t>
                </a:r>
                <a:r>
                  <a:rPr lang="vi-VN" sz="2000" b="1" i="1"/>
                  <a:t>2: </a:t>
                </a:r>
                <a:r>
                  <a:rPr lang="vi-VN" sz="2000"/>
                  <a:t>Nháy chuột vào biểu tượng   </a:t>
                </a:r>
                <a:r>
                  <a:rPr lang="en-US" sz="2000" smtClean="0"/>
                  <a:t>          </a:t>
                </a:r>
                <a:r>
                  <a:rPr lang="vi-VN" sz="2000" smtClean="0"/>
                  <a:t>ở </a:t>
                </a:r>
                <a:r>
                  <a:rPr lang="vi-VN" sz="2000"/>
                  <a:t>dưới bài hát.</a:t>
                </a:r>
              </a:p>
              <a:p>
                <a:pPr marL="342900" indent="-342900" algn="just">
                  <a:lnSpc>
                    <a:spcPct val="150000"/>
                  </a:lnSpc>
                  <a:buFont typeface="Wingdings" panose="05000000000000000000" pitchFamily="2" charset="2"/>
                  <a:buChar char="Ø"/>
                </a:pPr>
                <a:r>
                  <a:rPr lang="vi-VN" sz="2000" b="1" i="1" smtClean="0"/>
                  <a:t>Bước </a:t>
                </a:r>
                <a:r>
                  <a:rPr lang="vi-VN" sz="2000" b="1" i="1"/>
                  <a:t>3: </a:t>
                </a:r>
                <a:r>
                  <a:rPr lang="vi-VN" sz="2000"/>
                  <a:t>Trong hộp thoại mới xuất hiện, nháy chuột vào ô   </a:t>
                </a:r>
                <a:r>
                  <a:rPr lang="en-US" sz="2000" smtClean="0"/>
                  <a:t>   </a:t>
                </a:r>
                <a:r>
                  <a:rPr lang="vi-VN" sz="2000" smtClean="0"/>
                  <a:t>.</a:t>
                </a:r>
                <a:endParaRPr lang="vi-VN" sz="2000"/>
              </a:p>
              <a:p>
                <a:pPr marL="342900" indent="-342900" algn="just">
                  <a:lnSpc>
                    <a:spcPct val="150000"/>
                  </a:lnSpc>
                  <a:buFont typeface="Wingdings" panose="05000000000000000000" pitchFamily="2" charset="2"/>
                  <a:buChar char="Ø"/>
                </a:pPr>
                <a:r>
                  <a:rPr lang="vi-VN" sz="2000" b="1" i="1" smtClean="0"/>
                  <a:t>Bước </a:t>
                </a:r>
                <a:r>
                  <a:rPr lang="vi-VN" sz="2000" b="1" i="1"/>
                  <a:t>4: </a:t>
                </a:r>
                <a:r>
                  <a:rPr lang="vi-VN" sz="2000"/>
                  <a:t>Trong ô bên phải của hộp thoại mới xuất hiện có mã HTML của khung nội tuyến để nhúng bài hát vào trang web. Ta chỉ cần sao chép đoạn mã này và dán vào vị trí mong muốn trong tệp tin HTML đã tạo.</a:t>
                </a:r>
              </a:p>
            </p:txBody>
          </p:sp>
          <p:pic>
            <p:nvPicPr>
              <p:cNvPr id="7" name="Picture 6"/>
              <p:cNvPicPr/>
              <p:nvPr/>
            </p:nvPicPr>
            <p:blipFill>
              <a:blip r:embed="rId3"/>
              <a:stretch>
                <a:fillRect/>
              </a:stretch>
            </p:blipFill>
            <p:spPr>
              <a:xfrm>
                <a:off x="5336623" y="1490663"/>
                <a:ext cx="739765" cy="302045"/>
              </a:xfrm>
              <a:prstGeom prst="rect">
                <a:avLst/>
              </a:prstGeom>
            </p:spPr>
          </p:pic>
          <p:pic>
            <p:nvPicPr>
              <p:cNvPr id="8" name="Picture 7"/>
              <p:cNvPicPr/>
              <p:nvPr/>
            </p:nvPicPr>
            <p:blipFill>
              <a:blip r:embed="rId4"/>
              <a:stretch>
                <a:fillRect/>
              </a:stretch>
            </p:blipFill>
            <p:spPr>
              <a:xfrm>
                <a:off x="7724776" y="1816180"/>
                <a:ext cx="318058" cy="445281"/>
              </a:xfrm>
              <a:prstGeom prst="rect">
                <a:avLst/>
              </a:prstGeom>
            </p:spPr>
          </p:pic>
        </p:grpSp>
      </p:grpSp>
    </p:spTree>
    <p:extLst>
      <p:ext uri="{BB962C8B-B14F-4D97-AF65-F5344CB8AC3E}">
        <p14:creationId xmlns:p14="http://schemas.microsoft.com/office/powerpoint/2010/main" val="286089387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517"/>
        <p:cNvGrpSpPr/>
        <p:nvPr/>
      </p:nvGrpSpPr>
      <p:grpSpPr>
        <a:xfrm>
          <a:off x="0" y="0"/>
          <a:ext cx="0" cy="0"/>
          <a:chOff x="0" y="0"/>
          <a:chExt cx="0" cy="0"/>
        </a:xfrm>
      </p:grpSpPr>
      <p:sp>
        <p:nvSpPr>
          <p:cNvPr id="2521" name="Google Shape;2521;p57"/>
          <p:cNvSpPr/>
          <p:nvPr/>
        </p:nvSpPr>
        <p:spPr>
          <a:xfrm>
            <a:off x="1952106" y="2835634"/>
            <a:ext cx="5589595" cy="456457"/>
          </a:xfrm>
          <a:prstGeom prst="rect">
            <a:avLst/>
          </a:prstGeom>
          <a:solidFill>
            <a:schemeClr val="dk1"/>
          </a:solidFill>
          <a:ln w="9525" cap="flat" cmpd="sng">
            <a:solidFill>
              <a:srgbClr val="E84E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7"/>
          <p:cNvSpPr/>
          <p:nvPr/>
        </p:nvSpPr>
        <p:spPr>
          <a:xfrm>
            <a:off x="2647631" y="3057458"/>
            <a:ext cx="111600" cy="52500"/>
          </a:xfrm>
          <a:prstGeom prst="rect">
            <a:avLst/>
          </a:prstGeom>
          <a:solidFill>
            <a:schemeClr val="dk1"/>
          </a:solidFill>
          <a:ln w="9525" cap="flat" cmpd="sng">
            <a:solidFill>
              <a:srgbClr val="E84E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31" name="Google Shape;2531;p57"/>
          <p:cNvCxnSpPr>
            <a:stCxn id="2530" idx="0"/>
            <a:endCxn id="18" idx="2"/>
          </p:cNvCxnSpPr>
          <p:nvPr/>
        </p:nvCxnSpPr>
        <p:spPr>
          <a:xfrm flipH="1" flipV="1">
            <a:off x="2703430" y="2421503"/>
            <a:ext cx="1" cy="635955"/>
          </a:xfrm>
          <a:prstGeom prst="straightConnector1">
            <a:avLst/>
          </a:prstGeom>
          <a:noFill/>
          <a:ln w="28575" cap="flat" cmpd="sng">
            <a:solidFill>
              <a:srgbClr val="E84E1B"/>
            </a:solidFill>
            <a:prstDash val="solid"/>
            <a:round/>
            <a:headEnd type="none" w="med" len="med"/>
            <a:tailEnd type="none" w="med" len="med"/>
          </a:ln>
        </p:spPr>
      </p:cxnSp>
      <p:sp>
        <p:nvSpPr>
          <p:cNvPr id="2532" name="Google Shape;2532;p57"/>
          <p:cNvSpPr/>
          <p:nvPr/>
        </p:nvSpPr>
        <p:spPr>
          <a:xfrm rot="10800000" flipH="1">
            <a:off x="4304731" y="3057408"/>
            <a:ext cx="111600" cy="115500"/>
          </a:xfrm>
          <a:prstGeom prst="rect">
            <a:avLst/>
          </a:prstGeom>
          <a:solidFill>
            <a:schemeClr val="dk1"/>
          </a:solidFill>
          <a:ln w="9525" cap="flat" cmpd="sng">
            <a:solidFill>
              <a:srgbClr val="E84E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7"/>
          <p:cNvSpPr/>
          <p:nvPr/>
        </p:nvSpPr>
        <p:spPr>
          <a:xfrm rot="10800000" flipH="1">
            <a:off x="6048781" y="3025958"/>
            <a:ext cx="111600" cy="115500"/>
          </a:xfrm>
          <a:prstGeom prst="rect">
            <a:avLst/>
          </a:prstGeom>
          <a:solidFill>
            <a:schemeClr val="dk1"/>
          </a:solidFill>
          <a:ln w="9525" cap="flat" cmpd="sng">
            <a:solidFill>
              <a:srgbClr val="E84E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35" name="Google Shape;2535;p57"/>
          <p:cNvCxnSpPr>
            <a:stCxn id="19" idx="0"/>
            <a:endCxn id="2532" idx="0"/>
          </p:cNvCxnSpPr>
          <p:nvPr/>
        </p:nvCxnSpPr>
        <p:spPr>
          <a:xfrm flipV="1">
            <a:off x="4360530" y="3172908"/>
            <a:ext cx="1" cy="472259"/>
          </a:xfrm>
          <a:prstGeom prst="straightConnector1">
            <a:avLst/>
          </a:prstGeom>
          <a:noFill/>
          <a:ln w="28575" cap="flat" cmpd="sng">
            <a:solidFill>
              <a:srgbClr val="E84E1B"/>
            </a:solidFill>
            <a:prstDash val="solid"/>
            <a:round/>
            <a:headEnd type="none" w="med" len="med"/>
            <a:tailEnd type="none" w="med" len="med"/>
          </a:ln>
        </p:spPr>
      </p:cxnSp>
      <p:cxnSp>
        <p:nvCxnSpPr>
          <p:cNvPr id="2536" name="Google Shape;2536;p57"/>
          <p:cNvCxnSpPr>
            <a:stCxn id="2533" idx="2"/>
            <a:endCxn id="21" idx="2"/>
          </p:cNvCxnSpPr>
          <p:nvPr/>
        </p:nvCxnSpPr>
        <p:spPr>
          <a:xfrm flipV="1">
            <a:off x="6104581" y="2482558"/>
            <a:ext cx="0" cy="543400"/>
          </a:xfrm>
          <a:prstGeom prst="straightConnector1">
            <a:avLst/>
          </a:prstGeom>
          <a:noFill/>
          <a:ln w="28575" cap="flat" cmpd="sng">
            <a:solidFill>
              <a:srgbClr val="E84E1B"/>
            </a:solidFill>
            <a:prstDash val="solid"/>
            <a:round/>
            <a:headEnd type="none" w="med" len="med"/>
            <a:tailEnd type="none" w="med" len="med"/>
          </a:ln>
        </p:spPr>
      </p:cxnSp>
      <p:sp>
        <p:nvSpPr>
          <p:cNvPr id="17" name="TextBox 16"/>
          <p:cNvSpPr txBox="1"/>
          <p:nvPr/>
        </p:nvSpPr>
        <p:spPr>
          <a:xfrm>
            <a:off x="0" y="292845"/>
            <a:ext cx="9144000" cy="900246"/>
          </a:xfrm>
          <a:prstGeom prst="rect">
            <a:avLst/>
          </a:prstGeom>
          <a:noFill/>
        </p:spPr>
        <p:txBody>
          <a:bodyPr wrap="square" rtlCol="0">
            <a:spAutoFit/>
          </a:bodyPr>
          <a:lstStyle/>
          <a:p>
            <a:pPr algn="ctr">
              <a:lnSpc>
                <a:spcPct val="150000"/>
              </a:lnSpc>
            </a:pPr>
            <a:r>
              <a:rPr lang="en-US" sz="3500" b="1" smtClean="0"/>
              <a:t>HƯỚNG DẪN VỀ NHÀ</a:t>
            </a:r>
            <a:endParaRPr lang="vi-VN" sz="3500" b="1"/>
          </a:p>
        </p:txBody>
      </p:sp>
      <p:sp>
        <p:nvSpPr>
          <p:cNvPr id="18" name="TextBox 17"/>
          <p:cNvSpPr txBox="1"/>
          <p:nvPr/>
        </p:nvSpPr>
        <p:spPr>
          <a:xfrm>
            <a:off x="1498267" y="1462843"/>
            <a:ext cx="2410326" cy="958660"/>
          </a:xfrm>
          <a:prstGeom prst="rect">
            <a:avLst/>
          </a:prstGeom>
          <a:noFill/>
        </p:spPr>
        <p:txBody>
          <a:bodyPr wrap="square" rtlCol="0">
            <a:spAutoFit/>
          </a:bodyPr>
          <a:lstStyle/>
          <a:p>
            <a:pPr algn="ctr">
              <a:lnSpc>
                <a:spcPct val="150000"/>
              </a:lnSpc>
            </a:pPr>
            <a:r>
              <a:rPr lang="en-US" sz="2000" smtClean="0"/>
              <a:t>Ghi </a:t>
            </a:r>
            <a:r>
              <a:rPr lang="en-US" sz="2000"/>
              <a:t>nhớ kiến thức trong bài. </a:t>
            </a:r>
            <a:endParaRPr lang="vi-VN" sz="2000"/>
          </a:p>
        </p:txBody>
      </p:sp>
      <p:sp>
        <p:nvSpPr>
          <p:cNvPr id="19" name="TextBox 18"/>
          <p:cNvSpPr txBox="1"/>
          <p:nvPr/>
        </p:nvSpPr>
        <p:spPr>
          <a:xfrm>
            <a:off x="2665623" y="3645167"/>
            <a:ext cx="3389813" cy="1015663"/>
          </a:xfrm>
          <a:prstGeom prst="rect">
            <a:avLst/>
          </a:prstGeom>
          <a:noFill/>
        </p:spPr>
        <p:txBody>
          <a:bodyPr wrap="square" rtlCol="0">
            <a:spAutoFit/>
          </a:bodyPr>
          <a:lstStyle/>
          <a:p>
            <a:pPr algn="ctr">
              <a:lnSpc>
                <a:spcPct val="150000"/>
              </a:lnSpc>
            </a:pPr>
            <a:r>
              <a:rPr lang="en-US" sz="2000" smtClean="0"/>
              <a:t>Hoàn </a:t>
            </a:r>
            <a:r>
              <a:rPr lang="en-US" sz="2000"/>
              <a:t>thành phần Vận dụng và các bài tập trong SBT.</a:t>
            </a:r>
            <a:endParaRPr lang="vi-VN" sz="2000"/>
          </a:p>
        </p:txBody>
      </p:sp>
      <p:sp>
        <p:nvSpPr>
          <p:cNvPr id="21" name="TextBox 20"/>
          <p:cNvSpPr txBox="1"/>
          <p:nvPr/>
        </p:nvSpPr>
        <p:spPr>
          <a:xfrm>
            <a:off x="4708917" y="1466895"/>
            <a:ext cx="2791327" cy="1015663"/>
          </a:xfrm>
          <a:prstGeom prst="rect">
            <a:avLst/>
          </a:prstGeom>
          <a:noFill/>
        </p:spPr>
        <p:txBody>
          <a:bodyPr wrap="square" rtlCol="0">
            <a:spAutoFit/>
          </a:bodyPr>
          <a:lstStyle/>
          <a:p>
            <a:pPr algn="ctr">
              <a:lnSpc>
                <a:spcPct val="150000"/>
              </a:lnSpc>
            </a:pPr>
            <a:r>
              <a:rPr lang="en-US" sz="2000" smtClean="0"/>
              <a:t>Chuẩn </a:t>
            </a:r>
            <a:r>
              <a:rPr lang="en-US" sz="2000"/>
              <a:t>bị bài mới </a:t>
            </a:r>
            <a:endParaRPr lang="en-US" sz="2000" smtClean="0"/>
          </a:p>
          <a:p>
            <a:pPr algn="ctr">
              <a:lnSpc>
                <a:spcPct val="150000"/>
              </a:lnSpc>
            </a:pPr>
            <a:r>
              <a:rPr lang="en-US" sz="2000" i="1" smtClean="0"/>
              <a:t>Bài 12: </a:t>
            </a:r>
            <a:r>
              <a:rPr lang="en-US" sz="2000" i="1"/>
              <a:t>Tạo biểu mẫu</a:t>
            </a:r>
            <a:r>
              <a:rPr lang="en-US" sz="2000"/>
              <a:t>.</a:t>
            </a:r>
            <a:endParaRPr lang="vi-VN" sz="2000"/>
          </a:p>
        </p:txBody>
      </p:sp>
    </p:spTree>
    <p:extLst>
      <p:ext uri="{BB962C8B-B14F-4D97-AF65-F5344CB8AC3E}">
        <p14:creationId xmlns:p14="http://schemas.microsoft.com/office/powerpoint/2010/main" val="3374911710"/>
      </p:ext>
    </p:extLst>
  </p:cSld>
  <p:clrMapOvr>
    <a:masterClrMapping/>
  </p:clrMapOvr>
  <p:transition spd="med">
    <p:comb/>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grpSp>
        <p:nvGrpSpPr>
          <p:cNvPr id="478" name="Google Shape;478;p40"/>
          <p:cNvGrpSpPr/>
          <p:nvPr/>
        </p:nvGrpSpPr>
        <p:grpSpPr>
          <a:xfrm>
            <a:off x="1164050" y="725988"/>
            <a:ext cx="6815856" cy="2621956"/>
            <a:chOff x="1036251" y="238127"/>
            <a:chExt cx="3847505" cy="1480076"/>
          </a:xfrm>
        </p:grpSpPr>
        <p:sp>
          <p:nvSpPr>
            <p:cNvPr id="479" name="Google Shape;479;p40"/>
            <p:cNvSpPr/>
            <p:nvPr/>
          </p:nvSpPr>
          <p:spPr>
            <a:xfrm>
              <a:off x="1036251" y="526328"/>
              <a:ext cx="3847505" cy="1191875"/>
            </a:xfrm>
            <a:custGeom>
              <a:avLst/>
              <a:gdLst/>
              <a:ahLst/>
              <a:cxnLst/>
              <a:rect l="l" t="t" r="r" b="b"/>
              <a:pathLst>
                <a:path w="120602" h="52131" extrusionOk="0">
                  <a:moveTo>
                    <a:pt x="0" y="1"/>
                  </a:moveTo>
                  <a:lnTo>
                    <a:pt x="0" y="49747"/>
                  </a:lnTo>
                  <a:cubicBezTo>
                    <a:pt x="0" y="51064"/>
                    <a:pt x="1066" y="52130"/>
                    <a:pt x="2383" y="52130"/>
                  </a:cubicBezTo>
                  <a:lnTo>
                    <a:pt x="118219" y="52130"/>
                  </a:lnTo>
                  <a:cubicBezTo>
                    <a:pt x="119535" y="52130"/>
                    <a:pt x="120602" y="51064"/>
                    <a:pt x="120602" y="49747"/>
                  </a:cubicBezTo>
                  <a:lnTo>
                    <a:pt x="1206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1036251" y="238127"/>
              <a:ext cx="3847505" cy="288225"/>
            </a:xfrm>
            <a:custGeom>
              <a:avLst/>
              <a:gdLst/>
              <a:ahLst/>
              <a:cxnLst/>
              <a:rect l="l" t="t" r="r" b="b"/>
              <a:pathLst>
                <a:path w="120602" h="11529" extrusionOk="0">
                  <a:moveTo>
                    <a:pt x="2383" y="0"/>
                  </a:moveTo>
                  <a:cubicBezTo>
                    <a:pt x="1066" y="0"/>
                    <a:pt x="0" y="1066"/>
                    <a:pt x="0" y="2383"/>
                  </a:cubicBezTo>
                  <a:lnTo>
                    <a:pt x="0" y="11529"/>
                  </a:lnTo>
                  <a:lnTo>
                    <a:pt x="120602" y="11529"/>
                  </a:lnTo>
                  <a:lnTo>
                    <a:pt x="120602" y="2383"/>
                  </a:lnTo>
                  <a:cubicBezTo>
                    <a:pt x="120602" y="1066"/>
                    <a:pt x="119535" y="0"/>
                    <a:pt x="118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a:off x="1547700" y="332250"/>
              <a:ext cx="99575" cy="99975"/>
            </a:xfrm>
            <a:custGeom>
              <a:avLst/>
              <a:gdLst/>
              <a:ahLst/>
              <a:cxnLst/>
              <a:rect l="l" t="t" r="r" b="b"/>
              <a:pathLst>
                <a:path w="3983" h="3999" extrusionOk="0">
                  <a:moveTo>
                    <a:pt x="2000" y="0"/>
                  </a:moveTo>
                  <a:cubicBezTo>
                    <a:pt x="884" y="0"/>
                    <a:pt x="0" y="900"/>
                    <a:pt x="0" y="1999"/>
                  </a:cubicBezTo>
                  <a:cubicBezTo>
                    <a:pt x="0" y="3099"/>
                    <a:pt x="884" y="3999"/>
                    <a:pt x="2000" y="3999"/>
                  </a:cubicBezTo>
                  <a:cubicBezTo>
                    <a:pt x="3099" y="3999"/>
                    <a:pt x="3983" y="3099"/>
                    <a:pt x="3983" y="1999"/>
                  </a:cubicBezTo>
                  <a:cubicBezTo>
                    <a:pt x="3983" y="900"/>
                    <a:pt x="3099" y="0"/>
                    <a:pt x="2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0"/>
            <p:cNvSpPr/>
            <p:nvPr/>
          </p:nvSpPr>
          <p:spPr>
            <a:xfrm>
              <a:off x="1388200" y="332250"/>
              <a:ext cx="99975" cy="99975"/>
            </a:xfrm>
            <a:custGeom>
              <a:avLst/>
              <a:gdLst/>
              <a:ahLst/>
              <a:cxnLst/>
              <a:rect l="l" t="t" r="r" b="b"/>
              <a:pathLst>
                <a:path w="3999" h="3999" extrusionOk="0">
                  <a:moveTo>
                    <a:pt x="1999" y="0"/>
                  </a:moveTo>
                  <a:cubicBezTo>
                    <a:pt x="900" y="0"/>
                    <a:pt x="0" y="900"/>
                    <a:pt x="0" y="1999"/>
                  </a:cubicBezTo>
                  <a:cubicBezTo>
                    <a:pt x="0" y="3099"/>
                    <a:pt x="900" y="3999"/>
                    <a:pt x="1999" y="3999"/>
                  </a:cubicBezTo>
                  <a:cubicBezTo>
                    <a:pt x="3099" y="3999"/>
                    <a:pt x="3999" y="3099"/>
                    <a:pt x="3999" y="1999"/>
                  </a:cubicBezTo>
                  <a:cubicBezTo>
                    <a:pt x="3999" y="900"/>
                    <a:pt x="3099" y="0"/>
                    <a:pt x="19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p:nvPr/>
          </p:nvSpPr>
          <p:spPr>
            <a:xfrm>
              <a:off x="1229100" y="332250"/>
              <a:ext cx="99975" cy="99975"/>
            </a:xfrm>
            <a:custGeom>
              <a:avLst/>
              <a:gdLst/>
              <a:ahLst/>
              <a:cxnLst/>
              <a:rect l="l" t="t" r="r" b="b"/>
              <a:pathLst>
                <a:path w="3999" h="3999" extrusionOk="0">
                  <a:moveTo>
                    <a:pt x="1999" y="0"/>
                  </a:moveTo>
                  <a:cubicBezTo>
                    <a:pt x="900" y="0"/>
                    <a:pt x="0" y="900"/>
                    <a:pt x="0" y="1999"/>
                  </a:cubicBezTo>
                  <a:cubicBezTo>
                    <a:pt x="0" y="3099"/>
                    <a:pt x="900" y="3999"/>
                    <a:pt x="1999" y="3999"/>
                  </a:cubicBezTo>
                  <a:cubicBezTo>
                    <a:pt x="3099" y="3999"/>
                    <a:pt x="3999" y="3099"/>
                    <a:pt x="3999" y="1999"/>
                  </a:cubicBezTo>
                  <a:cubicBezTo>
                    <a:pt x="3999" y="900"/>
                    <a:pt x="3099" y="0"/>
                    <a:pt x="1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p:cNvSpPr txBox="1"/>
          <p:nvPr/>
        </p:nvSpPr>
        <p:spPr>
          <a:xfrm>
            <a:off x="-22" y="1382326"/>
            <a:ext cx="9144000" cy="1694951"/>
          </a:xfrm>
          <a:prstGeom prst="rect">
            <a:avLst/>
          </a:prstGeom>
          <a:noFill/>
        </p:spPr>
        <p:txBody>
          <a:bodyPr wrap="square" rtlCol="0">
            <a:spAutoFit/>
          </a:bodyPr>
          <a:lstStyle/>
          <a:p>
            <a:pPr algn="ctr">
              <a:lnSpc>
                <a:spcPct val="150000"/>
              </a:lnSpc>
            </a:pPr>
            <a:r>
              <a:rPr lang="en-US" sz="3700" b="1" smtClean="0">
                <a:solidFill>
                  <a:srgbClr val="003C67"/>
                </a:solidFill>
              </a:rPr>
              <a:t>CẢM ƠN CÁC EM ĐÃ </a:t>
            </a:r>
          </a:p>
          <a:p>
            <a:pPr algn="ctr">
              <a:lnSpc>
                <a:spcPct val="150000"/>
              </a:lnSpc>
            </a:pPr>
            <a:r>
              <a:rPr lang="en-US" sz="3700" b="1" smtClean="0">
                <a:solidFill>
                  <a:srgbClr val="003C67"/>
                </a:solidFill>
              </a:rPr>
              <a:t>CHÚ Ý LẮNG NGHE!</a:t>
            </a:r>
            <a:endParaRPr lang="en-US" sz="3700" b="1">
              <a:solidFill>
                <a:srgbClr val="003C67"/>
              </a:solidFill>
            </a:endParaRPr>
          </a:p>
        </p:txBody>
      </p:sp>
      <p:grpSp>
        <p:nvGrpSpPr>
          <p:cNvPr id="33" name="Google Shape;2598;p58"/>
          <p:cNvGrpSpPr/>
          <p:nvPr/>
        </p:nvGrpSpPr>
        <p:grpSpPr>
          <a:xfrm flipH="1">
            <a:off x="320138" y="2522220"/>
            <a:ext cx="1580380" cy="2304112"/>
            <a:chOff x="6567823" y="1328052"/>
            <a:chExt cx="1467390" cy="2139379"/>
          </a:xfrm>
        </p:grpSpPr>
        <p:sp>
          <p:nvSpPr>
            <p:cNvPr id="34" name="Google Shape;2599;p58"/>
            <p:cNvSpPr/>
            <p:nvPr/>
          </p:nvSpPr>
          <p:spPr>
            <a:xfrm>
              <a:off x="6606824" y="3334393"/>
              <a:ext cx="1428388" cy="133039"/>
            </a:xfrm>
            <a:prstGeom prst="ellipse">
              <a:avLst/>
            </a:prstGeom>
            <a:solidFill>
              <a:srgbClr val="C8D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00;p58"/>
            <p:cNvSpPr/>
            <p:nvPr/>
          </p:nvSpPr>
          <p:spPr>
            <a:xfrm>
              <a:off x="6654726" y="1590625"/>
              <a:ext cx="1076632" cy="708471"/>
            </a:xfrm>
            <a:custGeom>
              <a:avLst/>
              <a:gdLst/>
              <a:ahLst/>
              <a:cxnLst/>
              <a:rect l="l" t="t" r="r" b="b"/>
              <a:pathLst>
                <a:path w="57794" h="38031" extrusionOk="0">
                  <a:moveTo>
                    <a:pt x="3249" y="0"/>
                  </a:moveTo>
                  <a:lnTo>
                    <a:pt x="1" y="1533"/>
                  </a:lnTo>
                  <a:lnTo>
                    <a:pt x="11479" y="21375"/>
                  </a:lnTo>
                  <a:cubicBezTo>
                    <a:pt x="11768" y="21906"/>
                    <a:pt x="12320" y="22213"/>
                    <a:pt x="12892" y="22213"/>
                  </a:cubicBezTo>
                  <a:cubicBezTo>
                    <a:pt x="13146" y="22213"/>
                    <a:pt x="13404" y="22153"/>
                    <a:pt x="13644" y="22025"/>
                  </a:cubicBezTo>
                  <a:lnTo>
                    <a:pt x="24424" y="15844"/>
                  </a:lnTo>
                  <a:lnTo>
                    <a:pt x="22774" y="36269"/>
                  </a:lnTo>
                  <a:lnTo>
                    <a:pt x="30855" y="37752"/>
                  </a:lnTo>
                  <a:cubicBezTo>
                    <a:pt x="31896" y="37938"/>
                    <a:pt x="32951" y="38031"/>
                    <a:pt x="34004" y="38031"/>
                  </a:cubicBezTo>
                  <a:cubicBezTo>
                    <a:pt x="35309" y="38031"/>
                    <a:pt x="36613" y="37888"/>
                    <a:pt x="37885" y="37602"/>
                  </a:cubicBezTo>
                  <a:lnTo>
                    <a:pt x="47497" y="35403"/>
                  </a:lnTo>
                  <a:lnTo>
                    <a:pt x="46564" y="28322"/>
                  </a:lnTo>
                  <a:cubicBezTo>
                    <a:pt x="46564" y="28322"/>
                    <a:pt x="54961" y="27389"/>
                    <a:pt x="56378" y="26373"/>
                  </a:cubicBezTo>
                  <a:cubicBezTo>
                    <a:pt x="57793" y="25341"/>
                    <a:pt x="51080" y="5731"/>
                    <a:pt x="49696" y="4765"/>
                  </a:cubicBezTo>
                  <a:cubicBezTo>
                    <a:pt x="48097" y="3649"/>
                    <a:pt x="39851" y="2250"/>
                    <a:pt x="38119" y="1950"/>
                  </a:cubicBezTo>
                  <a:lnTo>
                    <a:pt x="32621" y="2150"/>
                  </a:lnTo>
                  <a:cubicBezTo>
                    <a:pt x="24757" y="2816"/>
                    <a:pt x="22608" y="4298"/>
                    <a:pt x="22608" y="4298"/>
                  </a:cubicBezTo>
                  <a:lnTo>
                    <a:pt x="13111" y="11846"/>
                  </a:lnTo>
                  <a:lnTo>
                    <a:pt x="32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01;p58"/>
            <p:cNvSpPr/>
            <p:nvPr/>
          </p:nvSpPr>
          <p:spPr>
            <a:xfrm>
              <a:off x="6567823" y="1527399"/>
              <a:ext cx="144652" cy="89306"/>
            </a:xfrm>
            <a:custGeom>
              <a:avLst/>
              <a:gdLst/>
              <a:ahLst/>
              <a:cxnLst/>
              <a:rect l="l" t="t" r="r" b="b"/>
              <a:pathLst>
                <a:path w="7765" h="4794" extrusionOk="0">
                  <a:moveTo>
                    <a:pt x="5318" y="0"/>
                  </a:moveTo>
                  <a:cubicBezTo>
                    <a:pt x="4868" y="0"/>
                    <a:pt x="5348" y="1395"/>
                    <a:pt x="5348" y="1395"/>
                  </a:cubicBezTo>
                  <a:cubicBezTo>
                    <a:pt x="5348" y="1395"/>
                    <a:pt x="3538" y="9"/>
                    <a:pt x="1954" y="9"/>
                  </a:cubicBezTo>
                  <a:cubicBezTo>
                    <a:pt x="1846" y="9"/>
                    <a:pt x="1739" y="15"/>
                    <a:pt x="1634" y="29"/>
                  </a:cubicBezTo>
                  <a:cubicBezTo>
                    <a:pt x="1" y="262"/>
                    <a:pt x="4666" y="3211"/>
                    <a:pt x="5132" y="4794"/>
                  </a:cubicBezTo>
                  <a:cubicBezTo>
                    <a:pt x="5132" y="4794"/>
                    <a:pt x="7764" y="3611"/>
                    <a:pt x="7664" y="3611"/>
                  </a:cubicBezTo>
                  <a:cubicBezTo>
                    <a:pt x="7664" y="3611"/>
                    <a:pt x="5998" y="195"/>
                    <a:pt x="5399" y="13"/>
                  </a:cubicBezTo>
                  <a:cubicBezTo>
                    <a:pt x="5369" y="4"/>
                    <a:pt x="5342" y="0"/>
                    <a:pt x="5318" y="0"/>
                  </a:cubicBezTo>
                  <a:close/>
                </a:path>
              </a:pathLst>
            </a:custGeom>
            <a:solidFill>
              <a:srgbClr val="FCB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02;p58"/>
            <p:cNvSpPr/>
            <p:nvPr/>
          </p:nvSpPr>
          <p:spPr>
            <a:xfrm>
              <a:off x="6848074" y="1819368"/>
              <a:ext cx="380828" cy="251395"/>
            </a:xfrm>
            <a:custGeom>
              <a:avLst/>
              <a:gdLst/>
              <a:ahLst/>
              <a:cxnLst/>
              <a:rect l="l" t="t" r="r" b="b"/>
              <a:pathLst>
                <a:path w="20443" h="13495" extrusionOk="0">
                  <a:moveTo>
                    <a:pt x="67" y="0"/>
                  </a:moveTo>
                  <a:cubicBezTo>
                    <a:pt x="33" y="0"/>
                    <a:pt x="0" y="33"/>
                    <a:pt x="0" y="67"/>
                  </a:cubicBezTo>
                  <a:lnTo>
                    <a:pt x="0" y="13428"/>
                  </a:lnTo>
                  <a:cubicBezTo>
                    <a:pt x="0" y="13461"/>
                    <a:pt x="33" y="13495"/>
                    <a:pt x="67" y="13495"/>
                  </a:cubicBezTo>
                  <a:lnTo>
                    <a:pt x="20359" y="13495"/>
                  </a:lnTo>
                  <a:cubicBezTo>
                    <a:pt x="20409" y="13495"/>
                    <a:pt x="20442" y="13461"/>
                    <a:pt x="20442" y="13428"/>
                  </a:cubicBezTo>
                  <a:lnTo>
                    <a:pt x="20442" y="67"/>
                  </a:lnTo>
                  <a:cubicBezTo>
                    <a:pt x="20442" y="33"/>
                    <a:pt x="20409" y="0"/>
                    <a:pt x="203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03;p58"/>
            <p:cNvSpPr/>
            <p:nvPr/>
          </p:nvSpPr>
          <p:spPr>
            <a:xfrm>
              <a:off x="7024340" y="2021099"/>
              <a:ext cx="322166" cy="49664"/>
            </a:xfrm>
            <a:custGeom>
              <a:avLst/>
              <a:gdLst/>
              <a:ahLst/>
              <a:cxnLst/>
              <a:rect l="l" t="t" r="r" b="b"/>
              <a:pathLst>
                <a:path w="17294" h="2666" extrusionOk="0">
                  <a:moveTo>
                    <a:pt x="1418" y="0"/>
                  </a:moveTo>
                  <a:cubicBezTo>
                    <a:pt x="659" y="0"/>
                    <a:pt x="42" y="593"/>
                    <a:pt x="3" y="1340"/>
                  </a:cubicBezTo>
                  <a:lnTo>
                    <a:pt x="3" y="1340"/>
                  </a:lnTo>
                  <a:cubicBezTo>
                    <a:pt x="2" y="1316"/>
                    <a:pt x="1" y="1291"/>
                    <a:pt x="1" y="1266"/>
                  </a:cubicBezTo>
                  <a:lnTo>
                    <a:pt x="1" y="1416"/>
                  </a:lnTo>
                  <a:cubicBezTo>
                    <a:pt x="1" y="1390"/>
                    <a:pt x="2" y="1365"/>
                    <a:pt x="3" y="1340"/>
                  </a:cubicBezTo>
                  <a:lnTo>
                    <a:pt x="3" y="1340"/>
                  </a:lnTo>
                  <a:cubicBezTo>
                    <a:pt x="42" y="2073"/>
                    <a:pt x="659" y="2666"/>
                    <a:pt x="1418" y="2666"/>
                  </a:cubicBezTo>
                  <a:lnTo>
                    <a:pt x="15879" y="2666"/>
                  </a:lnTo>
                  <a:cubicBezTo>
                    <a:pt x="16636" y="2666"/>
                    <a:pt x="17253" y="2073"/>
                    <a:pt x="17292" y="1340"/>
                  </a:cubicBezTo>
                  <a:lnTo>
                    <a:pt x="17292" y="1340"/>
                  </a:lnTo>
                  <a:cubicBezTo>
                    <a:pt x="17293" y="1365"/>
                    <a:pt x="17294" y="1390"/>
                    <a:pt x="17294" y="1416"/>
                  </a:cubicBezTo>
                  <a:lnTo>
                    <a:pt x="17294" y="1266"/>
                  </a:lnTo>
                  <a:cubicBezTo>
                    <a:pt x="17294" y="1291"/>
                    <a:pt x="17293" y="1316"/>
                    <a:pt x="17292" y="1340"/>
                  </a:cubicBezTo>
                  <a:lnTo>
                    <a:pt x="17292" y="1340"/>
                  </a:lnTo>
                  <a:cubicBezTo>
                    <a:pt x="17253" y="593"/>
                    <a:pt x="16636" y="0"/>
                    <a:pt x="158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04;p58"/>
            <p:cNvSpPr/>
            <p:nvPr/>
          </p:nvSpPr>
          <p:spPr>
            <a:xfrm>
              <a:off x="6979985" y="1917113"/>
              <a:ext cx="86922" cy="86922"/>
            </a:xfrm>
            <a:custGeom>
              <a:avLst/>
              <a:gdLst/>
              <a:ahLst/>
              <a:cxnLst/>
              <a:rect l="l" t="t" r="r" b="b"/>
              <a:pathLst>
                <a:path w="4666" h="4666" extrusionOk="0">
                  <a:moveTo>
                    <a:pt x="2333" y="0"/>
                  </a:moveTo>
                  <a:cubicBezTo>
                    <a:pt x="1049" y="0"/>
                    <a:pt x="0" y="1033"/>
                    <a:pt x="0" y="2333"/>
                  </a:cubicBezTo>
                  <a:cubicBezTo>
                    <a:pt x="0" y="3616"/>
                    <a:pt x="1049" y="4665"/>
                    <a:pt x="2333" y="4665"/>
                  </a:cubicBezTo>
                  <a:cubicBezTo>
                    <a:pt x="3615" y="4665"/>
                    <a:pt x="4665" y="3616"/>
                    <a:pt x="4665" y="2333"/>
                  </a:cubicBezTo>
                  <a:cubicBezTo>
                    <a:pt x="4665" y="1033"/>
                    <a:pt x="3615" y="0"/>
                    <a:pt x="2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05;p58"/>
            <p:cNvSpPr/>
            <p:nvPr/>
          </p:nvSpPr>
          <p:spPr>
            <a:xfrm>
              <a:off x="7345873" y="1793585"/>
              <a:ext cx="209201" cy="260728"/>
            </a:xfrm>
            <a:custGeom>
              <a:avLst/>
              <a:gdLst/>
              <a:ahLst/>
              <a:cxnLst/>
              <a:rect l="l" t="t" r="r" b="b"/>
              <a:pathLst>
                <a:path w="11230" h="13996" extrusionOk="0">
                  <a:moveTo>
                    <a:pt x="7131" y="1"/>
                  </a:moveTo>
                  <a:lnTo>
                    <a:pt x="9081" y="8415"/>
                  </a:lnTo>
                  <a:cubicBezTo>
                    <a:pt x="9363" y="9514"/>
                    <a:pt x="8748" y="10647"/>
                    <a:pt x="7664" y="10996"/>
                  </a:cubicBezTo>
                  <a:lnTo>
                    <a:pt x="1" y="13995"/>
                  </a:lnTo>
                  <a:lnTo>
                    <a:pt x="9814" y="11763"/>
                  </a:lnTo>
                  <a:cubicBezTo>
                    <a:pt x="10714" y="11613"/>
                    <a:pt x="11229" y="10663"/>
                    <a:pt x="10880" y="9814"/>
                  </a:cubicBezTo>
                  <a:lnTo>
                    <a:pt x="71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06;p58"/>
            <p:cNvSpPr/>
            <p:nvPr/>
          </p:nvSpPr>
          <p:spPr>
            <a:xfrm>
              <a:off x="7303045" y="2012697"/>
              <a:ext cx="225650" cy="125111"/>
            </a:xfrm>
            <a:custGeom>
              <a:avLst/>
              <a:gdLst/>
              <a:ahLst/>
              <a:cxnLst/>
              <a:rect l="l" t="t" r="r" b="b"/>
              <a:pathLst>
                <a:path w="12113" h="6716" extrusionOk="0">
                  <a:moveTo>
                    <a:pt x="12113" y="1"/>
                  </a:moveTo>
                  <a:lnTo>
                    <a:pt x="1" y="2766"/>
                  </a:lnTo>
                  <a:lnTo>
                    <a:pt x="151" y="6715"/>
                  </a:lnTo>
                  <a:lnTo>
                    <a:pt x="11629" y="5716"/>
                  </a:lnTo>
                  <a:lnTo>
                    <a:pt x="12113" y="1"/>
                  </a:lnTo>
                  <a:close/>
                </a:path>
              </a:pathLst>
            </a:custGeom>
            <a:solidFill>
              <a:srgbClr val="FF9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07;p58"/>
            <p:cNvSpPr/>
            <p:nvPr/>
          </p:nvSpPr>
          <p:spPr>
            <a:xfrm>
              <a:off x="7305858" y="2119161"/>
              <a:ext cx="231220" cy="151154"/>
            </a:xfrm>
            <a:custGeom>
              <a:avLst/>
              <a:gdLst/>
              <a:ahLst/>
              <a:cxnLst/>
              <a:rect l="l" t="t" r="r" b="b"/>
              <a:pathLst>
                <a:path w="12412" h="8114" extrusionOk="0">
                  <a:moveTo>
                    <a:pt x="11478" y="1"/>
                  </a:moveTo>
                  <a:lnTo>
                    <a:pt x="0" y="1000"/>
                  </a:lnTo>
                  <a:cubicBezTo>
                    <a:pt x="0" y="1000"/>
                    <a:pt x="6531" y="1467"/>
                    <a:pt x="7031" y="1700"/>
                  </a:cubicBezTo>
                  <a:cubicBezTo>
                    <a:pt x="7297" y="1816"/>
                    <a:pt x="7613" y="5115"/>
                    <a:pt x="7864" y="8113"/>
                  </a:cubicBezTo>
                  <a:lnTo>
                    <a:pt x="12411" y="7080"/>
                  </a:lnTo>
                  <a:lnTo>
                    <a:pt x="11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08;p58"/>
            <p:cNvSpPr/>
            <p:nvPr/>
          </p:nvSpPr>
          <p:spPr>
            <a:xfrm>
              <a:off x="7215844" y="2070744"/>
              <a:ext cx="89400" cy="50745"/>
            </a:xfrm>
            <a:custGeom>
              <a:avLst/>
              <a:gdLst/>
              <a:ahLst/>
              <a:cxnLst/>
              <a:rect l="l" t="t" r="r" b="b"/>
              <a:pathLst>
                <a:path w="4799" h="2724" extrusionOk="0">
                  <a:moveTo>
                    <a:pt x="4648" y="1"/>
                  </a:moveTo>
                  <a:lnTo>
                    <a:pt x="583" y="34"/>
                  </a:lnTo>
                  <a:cubicBezTo>
                    <a:pt x="201" y="34"/>
                    <a:pt x="1" y="500"/>
                    <a:pt x="283" y="767"/>
                  </a:cubicBezTo>
                  <a:cubicBezTo>
                    <a:pt x="1946" y="2440"/>
                    <a:pt x="3382" y="2724"/>
                    <a:pt x="4166" y="2724"/>
                  </a:cubicBezTo>
                  <a:cubicBezTo>
                    <a:pt x="4569" y="2724"/>
                    <a:pt x="4799" y="2649"/>
                    <a:pt x="4799" y="2649"/>
                  </a:cubicBezTo>
                  <a:lnTo>
                    <a:pt x="4648" y="1"/>
                  </a:lnTo>
                  <a:close/>
                </a:path>
              </a:pathLst>
            </a:custGeom>
            <a:solidFill>
              <a:srgbClr val="FCB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609;p58"/>
            <p:cNvSpPr/>
            <p:nvPr/>
          </p:nvSpPr>
          <p:spPr>
            <a:xfrm>
              <a:off x="6974396" y="2254480"/>
              <a:ext cx="563614" cy="1041870"/>
            </a:xfrm>
            <a:custGeom>
              <a:avLst/>
              <a:gdLst/>
              <a:ahLst/>
              <a:cxnLst/>
              <a:rect l="l" t="t" r="r" b="b"/>
              <a:pathLst>
                <a:path w="30255" h="55928" extrusionOk="0">
                  <a:moveTo>
                    <a:pt x="29388" y="0"/>
                  </a:moveTo>
                  <a:lnTo>
                    <a:pt x="20725" y="1966"/>
                  </a:lnTo>
                  <a:cubicBezTo>
                    <a:pt x="19453" y="2252"/>
                    <a:pt x="18149" y="2395"/>
                    <a:pt x="16844" y="2395"/>
                  </a:cubicBezTo>
                  <a:cubicBezTo>
                    <a:pt x="15791" y="2395"/>
                    <a:pt x="14736" y="2302"/>
                    <a:pt x="13695" y="2116"/>
                  </a:cubicBezTo>
                  <a:lnTo>
                    <a:pt x="6298" y="767"/>
                  </a:lnTo>
                  <a:lnTo>
                    <a:pt x="6147" y="800"/>
                  </a:lnTo>
                  <a:cubicBezTo>
                    <a:pt x="4165" y="6931"/>
                    <a:pt x="0" y="20275"/>
                    <a:pt x="0" y="24407"/>
                  </a:cubicBezTo>
                  <a:cubicBezTo>
                    <a:pt x="0" y="29822"/>
                    <a:pt x="8330" y="55860"/>
                    <a:pt x="8330" y="55860"/>
                  </a:cubicBezTo>
                  <a:lnTo>
                    <a:pt x="13628" y="55827"/>
                  </a:lnTo>
                  <a:lnTo>
                    <a:pt x="10163" y="25706"/>
                  </a:lnTo>
                  <a:lnTo>
                    <a:pt x="17227" y="10645"/>
                  </a:lnTo>
                  <a:cubicBezTo>
                    <a:pt x="17227" y="10645"/>
                    <a:pt x="22658" y="51929"/>
                    <a:pt x="23740" y="55844"/>
                  </a:cubicBezTo>
                  <a:lnTo>
                    <a:pt x="29404" y="55927"/>
                  </a:lnTo>
                  <a:cubicBezTo>
                    <a:pt x="29404" y="55927"/>
                    <a:pt x="30255" y="11312"/>
                    <a:pt x="29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610;p58"/>
            <p:cNvSpPr/>
            <p:nvPr/>
          </p:nvSpPr>
          <p:spPr>
            <a:xfrm>
              <a:off x="7452336" y="2254480"/>
              <a:ext cx="77607" cy="1041870"/>
            </a:xfrm>
            <a:custGeom>
              <a:avLst/>
              <a:gdLst/>
              <a:ahLst/>
              <a:cxnLst/>
              <a:rect l="l" t="t" r="r" b="b"/>
              <a:pathLst>
                <a:path w="4166" h="55928" extrusionOk="0">
                  <a:moveTo>
                    <a:pt x="3748" y="0"/>
                  </a:moveTo>
                  <a:lnTo>
                    <a:pt x="1" y="849"/>
                  </a:lnTo>
                  <a:lnTo>
                    <a:pt x="1767" y="55844"/>
                  </a:lnTo>
                  <a:lnTo>
                    <a:pt x="3682" y="55927"/>
                  </a:lnTo>
                  <a:lnTo>
                    <a:pt x="3748" y="55927"/>
                  </a:lnTo>
                  <a:cubicBezTo>
                    <a:pt x="3748" y="55927"/>
                    <a:pt x="4166" y="35553"/>
                    <a:pt x="4148" y="19026"/>
                  </a:cubicBezTo>
                  <a:lnTo>
                    <a:pt x="4148" y="18993"/>
                  </a:lnTo>
                  <a:cubicBezTo>
                    <a:pt x="4132" y="18626"/>
                    <a:pt x="4132" y="18276"/>
                    <a:pt x="4132" y="17909"/>
                  </a:cubicBezTo>
                  <a:lnTo>
                    <a:pt x="4132" y="17476"/>
                  </a:lnTo>
                  <a:lnTo>
                    <a:pt x="4132" y="16810"/>
                  </a:lnTo>
                  <a:cubicBezTo>
                    <a:pt x="4115" y="9646"/>
                    <a:pt x="3999" y="3366"/>
                    <a:pt x="3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611;p58"/>
            <p:cNvSpPr/>
            <p:nvPr/>
          </p:nvSpPr>
          <p:spPr>
            <a:xfrm>
              <a:off x="7102879" y="2452783"/>
              <a:ext cx="192435" cy="842636"/>
            </a:xfrm>
            <a:custGeom>
              <a:avLst/>
              <a:gdLst/>
              <a:ahLst/>
              <a:cxnLst/>
              <a:rect l="l" t="t" r="r" b="b"/>
              <a:pathLst>
                <a:path w="10330" h="45233" extrusionOk="0">
                  <a:moveTo>
                    <a:pt x="10330" y="0"/>
                  </a:moveTo>
                  <a:lnTo>
                    <a:pt x="1" y="14712"/>
                  </a:lnTo>
                  <a:lnTo>
                    <a:pt x="5281" y="45233"/>
                  </a:lnTo>
                  <a:lnTo>
                    <a:pt x="6731" y="45182"/>
                  </a:lnTo>
                  <a:lnTo>
                    <a:pt x="3266" y="15061"/>
                  </a:lnTo>
                  <a:lnTo>
                    <a:pt x="103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612;p58"/>
            <p:cNvSpPr/>
            <p:nvPr/>
          </p:nvSpPr>
          <p:spPr>
            <a:xfrm>
              <a:off x="6995167" y="3294786"/>
              <a:ext cx="238076" cy="112611"/>
            </a:xfrm>
            <a:custGeom>
              <a:avLst/>
              <a:gdLst/>
              <a:ahLst/>
              <a:cxnLst/>
              <a:rect l="l" t="t" r="r" b="b"/>
              <a:pathLst>
                <a:path w="12780" h="6045" extrusionOk="0">
                  <a:moveTo>
                    <a:pt x="7648" y="0"/>
                  </a:moveTo>
                  <a:cubicBezTo>
                    <a:pt x="6382" y="2533"/>
                    <a:pt x="434" y="3782"/>
                    <a:pt x="434" y="3782"/>
                  </a:cubicBezTo>
                  <a:cubicBezTo>
                    <a:pt x="434" y="3782"/>
                    <a:pt x="1" y="4532"/>
                    <a:pt x="667" y="5481"/>
                  </a:cubicBezTo>
                  <a:cubicBezTo>
                    <a:pt x="965" y="5912"/>
                    <a:pt x="2372" y="6045"/>
                    <a:pt x="3910" y="6045"/>
                  </a:cubicBezTo>
                  <a:cubicBezTo>
                    <a:pt x="5820" y="6045"/>
                    <a:pt x="7931" y="5840"/>
                    <a:pt x="8364" y="5747"/>
                  </a:cubicBezTo>
                  <a:cubicBezTo>
                    <a:pt x="9148" y="5581"/>
                    <a:pt x="9697" y="4948"/>
                    <a:pt x="9697" y="4948"/>
                  </a:cubicBezTo>
                  <a:cubicBezTo>
                    <a:pt x="9697" y="4948"/>
                    <a:pt x="10214" y="5532"/>
                    <a:pt x="10514" y="5681"/>
                  </a:cubicBezTo>
                  <a:cubicBezTo>
                    <a:pt x="10565" y="5705"/>
                    <a:pt x="10660" y="5715"/>
                    <a:pt x="10781" y="5715"/>
                  </a:cubicBezTo>
                  <a:cubicBezTo>
                    <a:pt x="11325" y="5715"/>
                    <a:pt x="12396" y="5514"/>
                    <a:pt x="12396" y="5514"/>
                  </a:cubicBezTo>
                  <a:cubicBezTo>
                    <a:pt x="12780" y="4499"/>
                    <a:pt x="12447" y="616"/>
                    <a:pt x="12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13;p58"/>
            <p:cNvSpPr/>
            <p:nvPr/>
          </p:nvSpPr>
          <p:spPr>
            <a:xfrm>
              <a:off x="7280709" y="3294786"/>
              <a:ext cx="238057" cy="112611"/>
            </a:xfrm>
            <a:custGeom>
              <a:avLst/>
              <a:gdLst/>
              <a:ahLst/>
              <a:cxnLst/>
              <a:rect l="l" t="t" r="r" b="b"/>
              <a:pathLst>
                <a:path w="12779" h="6045" extrusionOk="0">
                  <a:moveTo>
                    <a:pt x="7648" y="0"/>
                  </a:moveTo>
                  <a:cubicBezTo>
                    <a:pt x="6381" y="2533"/>
                    <a:pt x="433" y="3782"/>
                    <a:pt x="433" y="3782"/>
                  </a:cubicBezTo>
                  <a:cubicBezTo>
                    <a:pt x="433" y="3782"/>
                    <a:pt x="0" y="4532"/>
                    <a:pt x="666" y="5481"/>
                  </a:cubicBezTo>
                  <a:cubicBezTo>
                    <a:pt x="964" y="5912"/>
                    <a:pt x="2371" y="6045"/>
                    <a:pt x="3909" y="6045"/>
                  </a:cubicBezTo>
                  <a:cubicBezTo>
                    <a:pt x="5819" y="6045"/>
                    <a:pt x="7930" y="5840"/>
                    <a:pt x="8363" y="5747"/>
                  </a:cubicBezTo>
                  <a:cubicBezTo>
                    <a:pt x="9147" y="5581"/>
                    <a:pt x="9696" y="4948"/>
                    <a:pt x="9696" y="4948"/>
                  </a:cubicBezTo>
                  <a:cubicBezTo>
                    <a:pt x="9696" y="4948"/>
                    <a:pt x="10213" y="5532"/>
                    <a:pt x="10513" y="5681"/>
                  </a:cubicBezTo>
                  <a:cubicBezTo>
                    <a:pt x="10564" y="5705"/>
                    <a:pt x="10659" y="5715"/>
                    <a:pt x="10780" y="5715"/>
                  </a:cubicBezTo>
                  <a:cubicBezTo>
                    <a:pt x="11324" y="5715"/>
                    <a:pt x="12395" y="5514"/>
                    <a:pt x="12395" y="5514"/>
                  </a:cubicBezTo>
                  <a:cubicBezTo>
                    <a:pt x="12779" y="4499"/>
                    <a:pt x="12446" y="616"/>
                    <a:pt x="12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14;p58"/>
            <p:cNvSpPr/>
            <p:nvPr/>
          </p:nvSpPr>
          <p:spPr>
            <a:xfrm>
              <a:off x="7264558" y="1537235"/>
              <a:ext cx="87537" cy="126024"/>
            </a:xfrm>
            <a:custGeom>
              <a:avLst/>
              <a:gdLst/>
              <a:ahLst/>
              <a:cxnLst/>
              <a:rect l="l" t="t" r="r" b="b"/>
              <a:pathLst>
                <a:path w="4699" h="6765" extrusionOk="0">
                  <a:moveTo>
                    <a:pt x="4566" y="1"/>
                  </a:moveTo>
                  <a:cubicBezTo>
                    <a:pt x="4132" y="1767"/>
                    <a:pt x="2600" y="3066"/>
                    <a:pt x="767" y="3066"/>
                  </a:cubicBezTo>
                  <a:cubicBezTo>
                    <a:pt x="518" y="3066"/>
                    <a:pt x="285" y="3050"/>
                    <a:pt x="51" y="2999"/>
                  </a:cubicBezTo>
                  <a:lnTo>
                    <a:pt x="1" y="4949"/>
                  </a:lnTo>
                  <a:lnTo>
                    <a:pt x="1884" y="6765"/>
                  </a:lnTo>
                  <a:lnTo>
                    <a:pt x="4699" y="4765"/>
                  </a:lnTo>
                  <a:lnTo>
                    <a:pt x="4699" y="1"/>
                  </a:lnTo>
                  <a:close/>
                </a:path>
              </a:pathLst>
            </a:custGeom>
            <a:solidFill>
              <a:srgbClr val="FCB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15;p58"/>
            <p:cNvSpPr/>
            <p:nvPr/>
          </p:nvSpPr>
          <p:spPr>
            <a:xfrm>
              <a:off x="7205915" y="1438875"/>
              <a:ext cx="176899" cy="155494"/>
            </a:xfrm>
            <a:custGeom>
              <a:avLst/>
              <a:gdLst/>
              <a:ahLst/>
              <a:cxnLst/>
              <a:rect l="l" t="t" r="r" b="b"/>
              <a:pathLst>
                <a:path w="9496" h="8347" extrusionOk="0">
                  <a:moveTo>
                    <a:pt x="3815" y="0"/>
                  </a:moveTo>
                  <a:cubicBezTo>
                    <a:pt x="2266" y="933"/>
                    <a:pt x="1" y="1766"/>
                    <a:pt x="1" y="1766"/>
                  </a:cubicBezTo>
                  <a:lnTo>
                    <a:pt x="1" y="4232"/>
                  </a:lnTo>
                  <a:cubicBezTo>
                    <a:pt x="1" y="6513"/>
                    <a:pt x="1749" y="8346"/>
                    <a:pt x="3915" y="8346"/>
                  </a:cubicBezTo>
                  <a:cubicBezTo>
                    <a:pt x="5748" y="8346"/>
                    <a:pt x="7280" y="7047"/>
                    <a:pt x="7714" y="5281"/>
                  </a:cubicBezTo>
                  <a:cubicBezTo>
                    <a:pt x="7759" y="5287"/>
                    <a:pt x="7803" y="5290"/>
                    <a:pt x="7847" y="5290"/>
                  </a:cubicBezTo>
                  <a:cubicBezTo>
                    <a:pt x="9107" y="5290"/>
                    <a:pt x="9495" y="2780"/>
                    <a:pt x="8980" y="2215"/>
                  </a:cubicBezTo>
                  <a:cubicBezTo>
                    <a:pt x="8763" y="1986"/>
                    <a:pt x="8536" y="1915"/>
                    <a:pt x="8339" y="1915"/>
                  </a:cubicBezTo>
                  <a:cubicBezTo>
                    <a:pt x="8021" y="1915"/>
                    <a:pt x="7780" y="2099"/>
                    <a:pt x="7780" y="2099"/>
                  </a:cubicBezTo>
                  <a:lnTo>
                    <a:pt x="7747" y="2133"/>
                  </a:lnTo>
                  <a:cubicBezTo>
                    <a:pt x="6114" y="1733"/>
                    <a:pt x="3815" y="0"/>
                    <a:pt x="3815" y="0"/>
                  </a:cubicBezTo>
                  <a:close/>
                </a:path>
              </a:pathLst>
            </a:custGeom>
            <a:solidFill>
              <a:srgbClr val="FCB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16;p58"/>
            <p:cNvSpPr/>
            <p:nvPr/>
          </p:nvSpPr>
          <p:spPr>
            <a:xfrm>
              <a:off x="7153456" y="1328052"/>
              <a:ext cx="281201" cy="243962"/>
            </a:xfrm>
            <a:custGeom>
              <a:avLst/>
              <a:gdLst/>
              <a:ahLst/>
              <a:cxnLst/>
              <a:rect l="l" t="t" r="r" b="b"/>
              <a:pathLst>
                <a:path w="15095" h="13096" extrusionOk="0">
                  <a:moveTo>
                    <a:pt x="6848" y="1"/>
                  </a:moveTo>
                  <a:cubicBezTo>
                    <a:pt x="3385" y="1"/>
                    <a:pt x="148" y="2069"/>
                    <a:pt x="84" y="3933"/>
                  </a:cubicBezTo>
                  <a:cubicBezTo>
                    <a:pt x="0" y="6831"/>
                    <a:pt x="2233" y="7582"/>
                    <a:pt x="2799" y="7715"/>
                  </a:cubicBezTo>
                  <a:cubicBezTo>
                    <a:pt x="2799" y="7715"/>
                    <a:pt x="2963" y="7737"/>
                    <a:pt x="3246" y="7737"/>
                  </a:cubicBezTo>
                  <a:cubicBezTo>
                    <a:pt x="3916" y="7737"/>
                    <a:pt x="5253" y="7614"/>
                    <a:pt x="6648" y="6782"/>
                  </a:cubicBezTo>
                  <a:cubicBezTo>
                    <a:pt x="6648" y="6782"/>
                    <a:pt x="8930" y="7682"/>
                    <a:pt x="10563" y="8082"/>
                  </a:cubicBezTo>
                  <a:lnTo>
                    <a:pt x="10596" y="8048"/>
                  </a:lnTo>
                  <a:cubicBezTo>
                    <a:pt x="10596" y="8048"/>
                    <a:pt x="10837" y="7864"/>
                    <a:pt x="11155" y="7864"/>
                  </a:cubicBezTo>
                  <a:cubicBezTo>
                    <a:pt x="11352" y="7864"/>
                    <a:pt x="11579" y="7935"/>
                    <a:pt x="11796" y="8164"/>
                  </a:cubicBezTo>
                  <a:cubicBezTo>
                    <a:pt x="12309" y="8727"/>
                    <a:pt x="11918" y="11230"/>
                    <a:pt x="10687" y="11230"/>
                  </a:cubicBezTo>
                  <a:cubicBezTo>
                    <a:pt x="10679" y="11230"/>
                    <a:pt x="10671" y="11230"/>
                    <a:pt x="10663" y="11230"/>
                  </a:cubicBezTo>
                  <a:lnTo>
                    <a:pt x="10663" y="13095"/>
                  </a:lnTo>
                  <a:cubicBezTo>
                    <a:pt x="15094" y="12313"/>
                    <a:pt x="14095" y="4232"/>
                    <a:pt x="12395" y="2384"/>
                  </a:cubicBezTo>
                  <a:cubicBezTo>
                    <a:pt x="10827" y="659"/>
                    <a:pt x="8802" y="1"/>
                    <a:pt x="6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17;p58"/>
            <p:cNvSpPr/>
            <p:nvPr/>
          </p:nvSpPr>
          <p:spPr>
            <a:xfrm>
              <a:off x="7264558" y="1537235"/>
              <a:ext cx="85059" cy="113934"/>
            </a:xfrm>
            <a:custGeom>
              <a:avLst/>
              <a:gdLst/>
              <a:ahLst/>
              <a:cxnLst/>
              <a:rect l="l" t="t" r="r" b="b"/>
              <a:pathLst>
                <a:path w="4566" h="6116" extrusionOk="0">
                  <a:moveTo>
                    <a:pt x="4566" y="1"/>
                  </a:moveTo>
                  <a:cubicBezTo>
                    <a:pt x="4132" y="1767"/>
                    <a:pt x="2600" y="3066"/>
                    <a:pt x="767" y="3066"/>
                  </a:cubicBezTo>
                  <a:cubicBezTo>
                    <a:pt x="518" y="3066"/>
                    <a:pt x="285" y="3033"/>
                    <a:pt x="51" y="2983"/>
                  </a:cubicBezTo>
                  <a:lnTo>
                    <a:pt x="1" y="4949"/>
                  </a:lnTo>
                  <a:lnTo>
                    <a:pt x="1218" y="6115"/>
                  </a:lnTo>
                  <a:lnTo>
                    <a:pt x="1218" y="3832"/>
                  </a:lnTo>
                  <a:cubicBezTo>
                    <a:pt x="4365" y="3832"/>
                    <a:pt x="4565" y="1"/>
                    <a:pt x="4566" y="1"/>
                  </a:cubicBezTo>
                  <a:close/>
                </a:path>
              </a:pathLst>
            </a:custGeom>
            <a:solidFill>
              <a:srgbClr val="F09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18;p58"/>
            <p:cNvSpPr/>
            <p:nvPr/>
          </p:nvSpPr>
          <p:spPr>
            <a:xfrm>
              <a:off x="7208690" y="1474251"/>
              <a:ext cx="147130" cy="120118"/>
            </a:xfrm>
            <a:custGeom>
              <a:avLst/>
              <a:gdLst/>
              <a:ahLst/>
              <a:cxnLst/>
              <a:rect l="l" t="t" r="r" b="b"/>
              <a:pathLst>
                <a:path w="7898" h="6448" extrusionOk="0">
                  <a:moveTo>
                    <a:pt x="2653" y="3840"/>
                  </a:moveTo>
                  <a:cubicBezTo>
                    <a:pt x="2952" y="3840"/>
                    <a:pt x="3245" y="3865"/>
                    <a:pt x="3433" y="3865"/>
                  </a:cubicBezTo>
                  <a:cubicBezTo>
                    <a:pt x="3883" y="3865"/>
                    <a:pt x="4217" y="4248"/>
                    <a:pt x="4466" y="4498"/>
                  </a:cubicBezTo>
                  <a:cubicBezTo>
                    <a:pt x="4566" y="4614"/>
                    <a:pt x="4583" y="4848"/>
                    <a:pt x="4450" y="4914"/>
                  </a:cubicBezTo>
                  <a:cubicBezTo>
                    <a:pt x="3881" y="5176"/>
                    <a:pt x="3375" y="5273"/>
                    <a:pt x="2944" y="5273"/>
                  </a:cubicBezTo>
                  <a:cubicBezTo>
                    <a:pt x="2136" y="5273"/>
                    <a:pt x="1590" y="4931"/>
                    <a:pt x="1384" y="4681"/>
                  </a:cubicBezTo>
                  <a:cubicBezTo>
                    <a:pt x="1318" y="4581"/>
                    <a:pt x="1334" y="4465"/>
                    <a:pt x="1400" y="4381"/>
                  </a:cubicBezTo>
                  <a:lnTo>
                    <a:pt x="1684" y="4081"/>
                  </a:lnTo>
                  <a:cubicBezTo>
                    <a:pt x="1863" y="3883"/>
                    <a:pt x="2262" y="3840"/>
                    <a:pt x="2653" y="3840"/>
                  </a:cubicBezTo>
                  <a:close/>
                  <a:moveTo>
                    <a:pt x="6898" y="0"/>
                  </a:moveTo>
                  <a:lnTo>
                    <a:pt x="6898" y="0"/>
                  </a:lnTo>
                  <a:cubicBezTo>
                    <a:pt x="6965" y="1000"/>
                    <a:pt x="6998" y="3482"/>
                    <a:pt x="5665" y="4814"/>
                  </a:cubicBezTo>
                  <a:cubicBezTo>
                    <a:pt x="5349" y="4399"/>
                    <a:pt x="4599" y="3532"/>
                    <a:pt x="3883" y="3382"/>
                  </a:cubicBezTo>
                  <a:cubicBezTo>
                    <a:pt x="3647" y="3339"/>
                    <a:pt x="3365" y="3324"/>
                    <a:pt x="3076" y="3324"/>
                  </a:cubicBezTo>
                  <a:cubicBezTo>
                    <a:pt x="2571" y="3324"/>
                    <a:pt x="2046" y="3372"/>
                    <a:pt x="1718" y="3415"/>
                  </a:cubicBezTo>
                  <a:cubicBezTo>
                    <a:pt x="1518" y="3448"/>
                    <a:pt x="1318" y="3532"/>
                    <a:pt x="1151" y="3681"/>
                  </a:cubicBezTo>
                  <a:lnTo>
                    <a:pt x="467" y="4332"/>
                  </a:lnTo>
                  <a:cubicBezTo>
                    <a:pt x="301" y="4099"/>
                    <a:pt x="152" y="3832"/>
                    <a:pt x="1" y="3532"/>
                  </a:cubicBezTo>
                  <a:lnTo>
                    <a:pt x="1" y="3532"/>
                  </a:lnTo>
                  <a:cubicBezTo>
                    <a:pt x="501" y="5214"/>
                    <a:pt x="2000" y="6447"/>
                    <a:pt x="3766" y="6447"/>
                  </a:cubicBezTo>
                  <a:cubicBezTo>
                    <a:pt x="5599" y="6447"/>
                    <a:pt x="7131" y="5148"/>
                    <a:pt x="7565" y="3382"/>
                  </a:cubicBezTo>
                  <a:cubicBezTo>
                    <a:pt x="7599" y="3387"/>
                    <a:pt x="7634" y="3389"/>
                    <a:pt x="7668" y="3389"/>
                  </a:cubicBezTo>
                  <a:cubicBezTo>
                    <a:pt x="7749" y="3389"/>
                    <a:pt x="7827" y="3377"/>
                    <a:pt x="7898" y="3366"/>
                  </a:cubicBezTo>
                  <a:lnTo>
                    <a:pt x="7898" y="3348"/>
                  </a:lnTo>
                  <a:lnTo>
                    <a:pt x="7631" y="200"/>
                  </a:lnTo>
                  <a:lnTo>
                    <a:pt x="7598" y="234"/>
                  </a:lnTo>
                  <a:cubicBezTo>
                    <a:pt x="7382" y="183"/>
                    <a:pt x="7131" y="100"/>
                    <a:pt x="6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09724683"/>
      </p:ext>
    </p:extLst>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grpSp>
        <p:nvGrpSpPr>
          <p:cNvPr id="299" name="Google Shape;299;p35"/>
          <p:cNvGrpSpPr/>
          <p:nvPr/>
        </p:nvGrpSpPr>
        <p:grpSpPr>
          <a:xfrm>
            <a:off x="4106103" y="3250947"/>
            <a:ext cx="4166224" cy="1407660"/>
            <a:chOff x="-792020" y="238125"/>
            <a:chExt cx="4843320" cy="1591475"/>
          </a:xfrm>
        </p:grpSpPr>
        <p:sp>
          <p:nvSpPr>
            <p:cNvPr id="300" name="Google Shape;300;p35"/>
            <p:cNvSpPr/>
            <p:nvPr/>
          </p:nvSpPr>
          <p:spPr>
            <a:xfrm>
              <a:off x="-792020" y="526325"/>
              <a:ext cx="4843320" cy="1303275"/>
            </a:xfrm>
            <a:custGeom>
              <a:avLst/>
              <a:gdLst/>
              <a:ahLst/>
              <a:cxnLst/>
              <a:rect l="l" t="t" r="r" b="b"/>
              <a:pathLst>
                <a:path w="120602" h="52131" extrusionOk="0">
                  <a:moveTo>
                    <a:pt x="0" y="1"/>
                  </a:moveTo>
                  <a:lnTo>
                    <a:pt x="0" y="49747"/>
                  </a:lnTo>
                  <a:cubicBezTo>
                    <a:pt x="0" y="51064"/>
                    <a:pt x="1066" y="52130"/>
                    <a:pt x="2383" y="52130"/>
                  </a:cubicBezTo>
                  <a:lnTo>
                    <a:pt x="118219" y="52130"/>
                  </a:lnTo>
                  <a:cubicBezTo>
                    <a:pt x="119535" y="52130"/>
                    <a:pt x="120602" y="51064"/>
                    <a:pt x="120602" y="49747"/>
                  </a:cubicBezTo>
                  <a:lnTo>
                    <a:pt x="1206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a:off x="-792020" y="238125"/>
              <a:ext cx="4843320" cy="288225"/>
            </a:xfrm>
            <a:custGeom>
              <a:avLst/>
              <a:gdLst/>
              <a:ahLst/>
              <a:cxnLst/>
              <a:rect l="l" t="t" r="r" b="b"/>
              <a:pathLst>
                <a:path w="120602" h="11529" extrusionOk="0">
                  <a:moveTo>
                    <a:pt x="2383" y="0"/>
                  </a:moveTo>
                  <a:cubicBezTo>
                    <a:pt x="1066" y="0"/>
                    <a:pt x="0" y="1066"/>
                    <a:pt x="0" y="2383"/>
                  </a:cubicBezTo>
                  <a:lnTo>
                    <a:pt x="0" y="11529"/>
                  </a:lnTo>
                  <a:lnTo>
                    <a:pt x="120602" y="11529"/>
                  </a:lnTo>
                  <a:lnTo>
                    <a:pt x="120602" y="2383"/>
                  </a:lnTo>
                  <a:cubicBezTo>
                    <a:pt x="120602" y="1066"/>
                    <a:pt x="119535" y="0"/>
                    <a:pt x="118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35"/>
          <p:cNvSpPr/>
          <p:nvPr/>
        </p:nvSpPr>
        <p:spPr>
          <a:xfrm>
            <a:off x="7899408" y="2972157"/>
            <a:ext cx="700500" cy="700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 name="Google Shape;303;p35"/>
          <p:cNvGrpSpPr/>
          <p:nvPr/>
        </p:nvGrpSpPr>
        <p:grpSpPr>
          <a:xfrm>
            <a:off x="4106103" y="1367447"/>
            <a:ext cx="4166224" cy="1407660"/>
            <a:chOff x="-792020" y="238125"/>
            <a:chExt cx="4843320" cy="1591475"/>
          </a:xfrm>
        </p:grpSpPr>
        <p:sp>
          <p:nvSpPr>
            <p:cNvPr id="304" name="Google Shape;304;p35"/>
            <p:cNvSpPr/>
            <p:nvPr/>
          </p:nvSpPr>
          <p:spPr>
            <a:xfrm>
              <a:off x="-792020" y="526325"/>
              <a:ext cx="4843320" cy="1303275"/>
            </a:xfrm>
            <a:custGeom>
              <a:avLst/>
              <a:gdLst/>
              <a:ahLst/>
              <a:cxnLst/>
              <a:rect l="l" t="t" r="r" b="b"/>
              <a:pathLst>
                <a:path w="120602" h="52131" extrusionOk="0">
                  <a:moveTo>
                    <a:pt x="0" y="1"/>
                  </a:moveTo>
                  <a:lnTo>
                    <a:pt x="0" y="49747"/>
                  </a:lnTo>
                  <a:cubicBezTo>
                    <a:pt x="0" y="51064"/>
                    <a:pt x="1066" y="52130"/>
                    <a:pt x="2383" y="52130"/>
                  </a:cubicBezTo>
                  <a:lnTo>
                    <a:pt x="118219" y="52130"/>
                  </a:lnTo>
                  <a:cubicBezTo>
                    <a:pt x="119535" y="52130"/>
                    <a:pt x="120602" y="51064"/>
                    <a:pt x="120602" y="49747"/>
                  </a:cubicBezTo>
                  <a:lnTo>
                    <a:pt x="1206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a:off x="-792020" y="238125"/>
              <a:ext cx="4843320" cy="288225"/>
            </a:xfrm>
            <a:custGeom>
              <a:avLst/>
              <a:gdLst/>
              <a:ahLst/>
              <a:cxnLst/>
              <a:rect l="l" t="t" r="r" b="b"/>
              <a:pathLst>
                <a:path w="120602" h="11529" extrusionOk="0">
                  <a:moveTo>
                    <a:pt x="2383" y="0"/>
                  </a:moveTo>
                  <a:cubicBezTo>
                    <a:pt x="1066" y="0"/>
                    <a:pt x="0" y="1066"/>
                    <a:pt x="0" y="2383"/>
                  </a:cubicBezTo>
                  <a:lnTo>
                    <a:pt x="0" y="11529"/>
                  </a:lnTo>
                  <a:lnTo>
                    <a:pt x="120602" y="11529"/>
                  </a:lnTo>
                  <a:lnTo>
                    <a:pt x="120602" y="2383"/>
                  </a:lnTo>
                  <a:cubicBezTo>
                    <a:pt x="120602" y="1066"/>
                    <a:pt x="119535" y="0"/>
                    <a:pt x="118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35"/>
          <p:cNvSpPr/>
          <p:nvPr/>
        </p:nvSpPr>
        <p:spPr>
          <a:xfrm>
            <a:off x="7899408" y="1088657"/>
            <a:ext cx="700500" cy="700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 name="Google Shape;307;p35"/>
          <p:cNvGrpSpPr/>
          <p:nvPr/>
        </p:nvGrpSpPr>
        <p:grpSpPr>
          <a:xfrm>
            <a:off x="793453" y="3239797"/>
            <a:ext cx="2939016" cy="1407660"/>
            <a:chOff x="1036250" y="238125"/>
            <a:chExt cx="3416666" cy="1591475"/>
          </a:xfrm>
        </p:grpSpPr>
        <p:sp>
          <p:nvSpPr>
            <p:cNvPr id="308" name="Google Shape;308;p35"/>
            <p:cNvSpPr/>
            <p:nvPr/>
          </p:nvSpPr>
          <p:spPr>
            <a:xfrm>
              <a:off x="1036250" y="526325"/>
              <a:ext cx="3416666" cy="1303275"/>
            </a:xfrm>
            <a:custGeom>
              <a:avLst/>
              <a:gdLst/>
              <a:ahLst/>
              <a:cxnLst/>
              <a:rect l="l" t="t" r="r" b="b"/>
              <a:pathLst>
                <a:path w="120602" h="52131" extrusionOk="0">
                  <a:moveTo>
                    <a:pt x="0" y="1"/>
                  </a:moveTo>
                  <a:lnTo>
                    <a:pt x="0" y="49747"/>
                  </a:lnTo>
                  <a:cubicBezTo>
                    <a:pt x="0" y="51064"/>
                    <a:pt x="1066" y="52130"/>
                    <a:pt x="2383" y="52130"/>
                  </a:cubicBezTo>
                  <a:lnTo>
                    <a:pt x="118219" y="52130"/>
                  </a:lnTo>
                  <a:cubicBezTo>
                    <a:pt x="119535" y="52130"/>
                    <a:pt x="120602" y="51064"/>
                    <a:pt x="120602" y="49747"/>
                  </a:cubicBezTo>
                  <a:lnTo>
                    <a:pt x="1206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a:off x="1036250" y="238125"/>
              <a:ext cx="3416666" cy="288225"/>
            </a:xfrm>
            <a:custGeom>
              <a:avLst/>
              <a:gdLst/>
              <a:ahLst/>
              <a:cxnLst/>
              <a:rect l="l" t="t" r="r" b="b"/>
              <a:pathLst>
                <a:path w="120602" h="11529" extrusionOk="0">
                  <a:moveTo>
                    <a:pt x="2383" y="0"/>
                  </a:moveTo>
                  <a:cubicBezTo>
                    <a:pt x="1066" y="0"/>
                    <a:pt x="0" y="1066"/>
                    <a:pt x="0" y="2383"/>
                  </a:cubicBezTo>
                  <a:lnTo>
                    <a:pt x="0" y="11529"/>
                  </a:lnTo>
                  <a:lnTo>
                    <a:pt x="120602" y="11529"/>
                  </a:lnTo>
                  <a:lnTo>
                    <a:pt x="120602" y="2383"/>
                  </a:lnTo>
                  <a:cubicBezTo>
                    <a:pt x="120602" y="1066"/>
                    <a:pt x="119535" y="0"/>
                    <a:pt x="118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35"/>
          <p:cNvSpPr/>
          <p:nvPr/>
        </p:nvSpPr>
        <p:spPr>
          <a:xfrm>
            <a:off x="521029" y="2961007"/>
            <a:ext cx="700500" cy="700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 name="Google Shape;311;p35"/>
          <p:cNvGrpSpPr/>
          <p:nvPr/>
        </p:nvGrpSpPr>
        <p:grpSpPr>
          <a:xfrm>
            <a:off x="793453" y="1367447"/>
            <a:ext cx="2939016" cy="1407660"/>
            <a:chOff x="1036250" y="238125"/>
            <a:chExt cx="3416666" cy="1591475"/>
          </a:xfrm>
        </p:grpSpPr>
        <p:sp>
          <p:nvSpPr>
            <p:cNvPr id="312" name="Google Shape;312;p35"/>
            <p:cNvSpPr/>
            <p:nvPr/>
          </p:nvSpPr>
          <p:spPr>
            <a:xfrm>
              <a:off x="1036250" y="526325"/>
              <a:ext cx="3416666" cy="1303275"/>
            </a:xfrm>
            <a:custGeom>
              <a:avLst/>
              <a:gdLst/>
              <a:ahLst/>
              <a:cxnLst/>
              <a:rect l="l" t="t" r="r" b="b"/>
              <a:pathLst>
                <a:path w="120602" h="52131" extrusionOk="0">
                  <a:moveTo>
                    <a:pt x="0" y="1"/>
                  </a:moveTo>
                  <a:lnTo>
                    <a:pt x="0" y="49747"/>
                  </a:lnTo>
                  <a:cubicBezTo>
                    <a:pt x="0" y="51064"/>
                    <a:pt x="1066" y="52130"/>
                    <a:pt x="2383" y="52130"/>
                  </a:cubicBezTo>
                  <a:lnTo>
                    <a:pt x="118219" y="52130"/>
                  </a:lnTo>
                  <a:cubicBezTo>
                    <a:pt x="119535" y="52130"/>
                    <a:pt x="120602" y="51064"/>
                    <a:pt x="120602" y="49747"/>
                  </a:cubicBezTo>
                  <a:lnTo>
                    <a:pt x="1206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a:off x="1036250" y="238125"/>
              <a:ext cx="3416666" cy="288225"/>
            </a:xfrm>
            <a:custGeom>
              <a:avLst/>
              <a:gdLst/>
              <a:ahLst/>
              <a:cxnLst/>
              <a:rect l="l" t="t" r="r" b="b"/>
              <a:pathLst>
                <a:path w="120602" h="11529" extrusionOk="0">
                  <a:moveTo>
                    <a:pt x="2383" y="0"/>
                  </a:moveTo>
                  <a:cubicBezTo>
                    <a:pt x="1066" y="0"/>
                    <a:pt x="0" y="1066"/>
                    <a:pt x="0" y="2383"/>
                  </a:cubicBezTo>
                  <a:lnTo>
                    <a:pt x="0" y="11529"/>
                  </a:lnTo>
                  <a:lnTo>
                    <a:pt x="120602" y="11529"/>
                  </a:lnTo>
                  <a:lnTo>
                    <a:pt x="120602" y="2383"/>
                  </a:lnTo>
                  <a:cubicBezTo>
                    <a:pt x="120602" y="1066"/>
                    <a:pt x="119535" y="0"/>
                    <a:pt x="118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35"/>
          <p:cNvSpPr/>
          <p:nvPr/>
        </p:nvSpPr>
        <p:spPr>
          <a:xfrm>
            <a:off x="521029" y="1088657"/>
            <a:ext cx="700500" cy="700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5"/>
          <p:cNvSpPr txBox="1">
            <a:spLocks noGrp="1"/>
          </p:cNvSpPr>
          <p:nvPr>
            <p:ph type="title" idx="3"/>
          </p:nvPr>
        </p:nvSpPr>
        <p:spPr>
          <a:xfrm>
            <a:off x="563179" y="1136361"/>
            <a:ext cx="616200" cy="60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21" name="Google Shape;321;p35"/>
          <p:cNvSpPr txBox="1">
            <a:spLocks noGrp="1"/>
          </p:cNvSpPr>
          <p:nvPr>
            <p:ph type="title" idx="6"/>
          </p:nvPr>
        </p:nvSpPr>
        <p:spPr>
          <a:xfrm>
            <a:off x="563179" y="3019861"/>
            <a:ext cx="616200" cy="60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24" name="Google Shape;324;p35"/>
          <p:cNvSpPr txBox="1">
            <a:spLocks noGrp="1"/>
          </p:cNvSpPr>
          <p:nvPr>
            <p:ph type="title" idx="9"/>
          </p:nvPr>
        </p:nvSpPr>
        <p:spPr>
          <a:xfrm>
            <a:off x="7949620" y="1136361"/>
            <a:ext cx="616200" cy="60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327" name="Google Shape;327;p35"/>
          <p:cNvSpPr txBox="1">
            <a:spLocks noGrp="1"/>
          </p:cNvSpPr>
          <p:nvPr>
            <p:ph type="title" idx="15"/>
          </p:nvPr>
        </p:nvSpPr>
        <p:spPr>
          <a:xfrm>
            <a:off x="7949620" y="3019861"/>
            <a:ext cx="616200" cy="60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38" name="TextBox 37"/>
          <p:cNvSpPr txBox="1"/>
          <p:nvPr/>
        </p:nvSpPr>
        <p:spPr>
          <a:xfrm>
            <a:off x="0" y="251218"/>
            <a:ext cx="9144000" cy="630942"/>
          </a:xfrm>
          <a:prstGeom prst="rect">
            <a:avLst/>
          </a:prstGeom>
          <a:noFill/>
        </p:spPr>
        <p:txBody>
          <a:bodyPr wrap="square" rtlCol="0">
            <a:spAutoFit/>
          </a:bodyPr>
          <a:lstStyle/>
          <a:p>
            <a:pPr algn="ctr"/>
            <a:r>
              <a:rPr lang="en-US" sz="3500" b="1" smtClean="0">
                <a:solidFill>
                  <a:srgbClr val="CA4F24"/>
                </a:solidFill>
              </a:rPr>
              <a:t>NỘI DUNG BÀI HỌC</a:t>
            </a:r>
            <a:endParaRPr lang="en-US" sz="3500" b="1">
              <a:solidFill>
                <a:srgbClr val="CA4F24"/>
              </a:solidFill>
            </a:endParaRPr>
          </a:p>
        </p:txBody>
      </p:sp>
      <p:sp>
        <p:nvSpPr>
          <p:cNvPr id="39" name="TextBox 38"/>
          <p:cNvSpPr txBox="1"/>
          <p:nvPr/>
        </p:nvSpPr>
        <p:spPr>
          <a:xfrm>
            <a:off x="1167087" y="1719414"/>
            <a:ext cx="2199683" cy="958660"/>
          </a:xfrm>
          <a:prstGeom prst="rect">
            <a:avLst/>
          </a:prstGeom>
          <a:noFill/>
        </p:spPr>
        <p:txBody>
          <a:bodyPr wrap="square" rtlCol="0">
            <a:spAutoFit/>
          </a:bodyPr>
          <a:lstStyle/>
          <a:p>
            <a:pPr algn="just">
              <a:lnSpc>
                <a:spcPct val="150000"/>
              </a:lnSpc>
            </a:pPr>
            <a:r>
              <a:rPr lang="en-US" sz="2000" smtClean="0">
                <a:solidFill>
                  <a:srgbClr val="CA4F24"/>
                </a:solidFill>
              </a:rPr>
              <a:t>Chèn tệp ảnh vào trang web</a:t>
            </a:r>
            <a:endParaRPr lang="en-US" sz="2000">
              <a:solidFill>
                <a:srgbClr val="CA4F24"/>
              </a:solidFill>
            </a:endParaRPr>
          </a:p>
        </p:txBody>
      </p:sp>
      <p:sp>
        <p:nvSpPr>
          <p:cNvPr id="40" name="TextBox 39"/>
          <p:cNvSpPr txBox="1"/>
          <p:nvPr/>
        </p:nvSpPr>
        <p:spPr>
          <a:xfrm>
            <a:off x="4378720" y="1686202"/>
            <a:ext cx="3620990" cy="1015663"/>
          </a:xfrm>
          <a:prstGeom prst="rect">
            <a:avLst/>
          </a:prstGeom>
          <a:noFill/>
        </p:spPr>
        <p:txBody>
          <a:bodyPr wrap="square" rtlCol="0">
            <a:spAutoFit/>
          </a:bodyPr>
          <a:lstStyle/>
          <a:p>
            <a:pPr algn="just">
              <a:lnSpc>
                <a:spcPct val="150000"/>
              </a:lnSpc>
            </a:pPr>
            <a:r>
              <a:rPr lang="en-US" sz="2000" smtClean="0">
                <a:solidFill>
                  <a:srgbClr val="CA4F24"/>
                </a:solidFill>
              </a:rPr>
              <a:t>Chèn âm thanh và video vào trang web</a:t>
            </a:r>
            <a:endParaRPr lang="en-US" sz="2000">
              <a:solidFill>
                <a:srgbClr val="CA4F24"/>
              </a:solidFill>
            </a:endParaRPr>
          </a:p>
        </p:txBody>
      </p:sp>
      <p:sp>
        <p:nvSpPr>
          <p:cNvPr id="41" name="TextBox 40"/>
          <p:cNvSpPr txBox="1"/>
          <p:nvPr/>
        </p:nvSpPr>
        <p:spPr>
          <a:xfrm>
            <a:off x="990384" y="3563251"/>
            <a:ext cx="2553090" cy="1015663"/>
          </a:xfrm>
          <a:prstGeom prst="rect">
            <a:avLst/>
          </a:prstGeom>
          <a:noFill/>
        </p:spPr>
        <p:txBody>
          <a:bodyPr wrap="square" rtlCol="0">
            <a:spAutoFit/>
          </a:bodyPr>
          <a:lstStyle/>
          <a:p>
            <a:pPr algn="just">
              <a:lnSpc>
                <a:spcPct val="150000"/>
              </a:lnSpc>
            </a:pPr>
            <a:r>
              <a:rPr lang="en-US" sz="2000" smtClean="0">
                <a:solidFill>
                  <a:srgbClr val="CA4F24"/>
                </a:solidFill>
              </a:rPr>
              <a:t>Tạo khung nội tuyến trong trang web</a:t>
            </a:r>
            <a:endParaRPr lang="en-US" sz="2000">
              <a:solidFill>
                <a:srgbClr val="CA4F24"/>
              </a:solidFill>
            </a:endParaRPr>
          </a:p>
        </p:txBody>
      </p:sp>
      <p:sp>
        <p:nvSpPr>
          <p:cNvPr id="42" name="TextBox 41"/>
          <p:cNvSpPr txBox="1"/>
          <p:nvPr/>
        </p:nvSpPr>
        <p:spPr>
          <a:xfrm>
            <a:off x="4328630" y="3563251"/>
            <a:ext cx="3859952" cy="1015663"/>
          </a:xfrm>
          <a:prstGeom prst="rect">
            <a:avLst/>
          </a:prstGeom>
          <a:noFill/>
        </p:spPr>
        <p:txBody>
          <a:bodyPr wrap="square" rtlCol="0">
            <a:spAutoFit/>
          </a:bodyPr>
          <a:lstStyle/>
          <a:p>
            <a:pPr algn="just">
              <a:lnSpc>
                <a:spcPct val="150000"/>
              </a:lnSpc>
            </a:pPr>
            <a:r>
              <a:rPr lang="en-US" sz="2000" smtClean="0">
                <a:solidFill>
                  <a:srgbClr val="CA4F24"/>
                </a:solidFill>
              </a:rPr>
              <a:t>Thực hành chèn tệp đa phương tiện và khung nội tuyến</a:t>
            </a:r>
            <a:endParaRPr lang="en-US" sz="2000">
              <a:solidFill>
                <a:srgbClr val="CA4F24"/>
              </a:solidFill>
            </a:endParaRPr>
          </a:p>
        </p:txBody>
      </p:sp>
    </p:spTree>
    <p:extLst>
      <p:ext uri="{BB962C8B-B14F-4D97-AF65-F5344CB8AC3E}">
        <p14:creationId xmlns:p14="http://schemas.microsoft.com/office/powerpoint/2010/main" val="1802292105"/>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grpSp>
        <p:nvGrpSpPr>
          <p:cNvPr id="555" name="Google Shape;555;p44"/>
          <p:cNvGrpSpPr/>
          <p:nvPr/>
        </p:nvGrpSpPr>
        <p:grpSpPr>
          <a:xfrm>
            <a:off x="1612555" y="1080640"/>
            <a:ext cx="5918896" cy="2925304"/>
            <a:chOff x="1036251" y="238127"/>
            <a:chExt cx="3341177" cy="1651314"/>
          </a:xfrm>
        </p:grpSpPr>
        <p:sp>
          <p:nvSpPr>
            <p:cNvPr id="556" name="Google Shape;556;p44"/>
            <p:cNvSpPr/>
            <p:nvPr/>
          </p:nvSpPr>
          <p:spPr>
            <a:xfrm>
              <a:off x="1036251" y="526329"/>
              <a:ext cx="3341177" cy="1363112"/>
            </a:xfrm>
            <a:custGeom>
              <a:avLst/>
              <a:gdLst/>
              <a:ahLst/>
              <a:cxnLst/>
              <a:rect l="l" t="t" r="r" b="b"/>
              <a:pathLst>
                <a:path w="120602" h="52131" extrusionOk="0">
                  <a:moveTo>
                    <a:pt x="0" y="1"/>
                  </a:moveTo>
                  <a:lnTo>
                    <a:pt x="0" y="49747"/>
                  </a:lnTo>
                  <a:cubicBezTo>
                    <a:pt x="0" y="51064"/>
                    <a:pt x="1066" y="52130"/>
                    <a:pt x="2383" y="52130"/>
                  </a:cubicBezTo>
                  <a:lnTo>
                    <a:pt x="118219" y="52130"/>
                  </a:lnTo>
                  <a:cubicBezTo>
                    <a:pt x="119535" y="52130"/>
                    <a:pt x="120602" y="51064"/>
                    <a:pt x="120602" y="49747"/>
                  </a:cubicBezTo>
                  <a:lnTo>
                    <a:pt x="1206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4"/>
            <p:cNvSpPr/>
            <p:nvPr/>
          </p:nvSpPr>
          <p:spPr>
            <a:xfrm>
              <a:off x="1036251" y="238127"/>
              <a:ext cx="3341177" cy="288225"/>
            </a:xfrm>
            <a:custGeom>
              <a:avLst/>
              <a:gdLst/>
              <a:ahLst/>
              <a:cxnLst/>
              <a:rect l="l" t="t" r="r" b="b"/>
              <a:pathLst>
                <a:path w="120602" h="11529" extrusionOk="0">
                  <a:moveTo>
                    <a:pt x="2383" y="0"/>
                  </a:moveTo>
                  <a:cubicBezTo>
                    <a:pt x="1066" y="0"/>
                    <a:pt x="0" y="1066"/>
                    <a:pt x="0" y="2383"/>
                  </a:cubicBezTo>
                  <a:lnTo>
                    <a:pt x="0" y="11529"/>
                  </a:lnTo>
                  <a:lnTo>
                    <a:pt x="120602" y="11529"/>
                  </a:lnTo>
                  <a:lnTo>
                    <a:pt x="120602" y="2383"/>
                  </a:lnTo>
                  <a:cubicBezTo>
                    <a:pt x="120602" y="1066"/>
                    <a:pt x="119535" y="0"/>
                    <a:pt x="118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4"/>
            <p:cNvSpPr/>
            <p:nvPr/>
          </p:nvSpPr>
          <p:spPr>
            <a:xfrm>
              <a:off x="1547700" y="332250"/>
              <a:ext cx="99575" cy="99975"/>
            </a:xfrm>
            <a:custGeom>
              <a:avLst/>
              <a:gdLst/>
              <a:ahLst/>
              <a:cxnLst/>
              <a:rect l="l" t="t" r="r" b="b"/>
              <a:pathLst>
                <a:path w="3983" h="3999" extrusionOk="0">
                  <a:moveTo>
                    <a:pt x="2000" y="0"/>
                  </a:moveTo>
                  <a:cubicBezTo>
                    <a:pt x="884" y="0"/>
                    <a:pt x="0" y="900"/>
                    <a:pt x="0" y="1999"/>
                  </a:cubicBezTo>
                  <a:cubicBezTo>
                    <a:pt x="0" y="3099"/>
                    <a:pt x="884" y="3999"/>
                    <a:pt x="2000" y="3999"/>
                  </a:cubicBezTo>
                  <a:cubicBezTo>
                    <a:pt x="3099" y="3999"/>
                    <a:pt x="3983" y="3099"/>
                    <a:pt x="3983" y="1999"/>
                  </a:cubicBezTo>
                  <a:cubicBezTo>
                    <a:pt x="3983" y="900"/>
                    <a:pt x="3099" y="0"/>
                    <a:pt x="2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4"/>
            <p:cNvSpPr/>
            <p:nvPr/>
          </p:nvSpPr>
          <p:spPr>
            <a:xfrm>
              <a:off x="1388200" y="332250"/>
              <a:ext cx="99975" cy="99975"/>
            </a:xfrm>
            <a:custGeom>
              <a:avLst/>
              <a:gdLst/>
              <a:ahLst/>
              <a:cxnLst/>
              <a:rect l="l" t="t" r="r" b="b"/>
              <a:pathLst>
                <a:path w="3999" h="3999" extrusionOk="0">
                  <a:moveTo>
                    <a:pt x="1999" y="0"/>
                  </a:moveTo>
                  <a:cubicBezTo>
                    <a:pt x="900" y="0"/>
                    <a:pt x="0" y="900"/>
                    <a:pt x="0" y="1999"/>
                  </a:cubicBezTo>
                  <a:cubicBezTo>
                    <a:pt x="0" y="3099"/>
                    <a:pt x="900" y="3999"/>
                    <a:pt x="1999" y="3999"/>
                  </a:cubicBezTo>
                  <a:cubicBezTo>
                    <a:pt x="3099" y="3999"/>
                    <a:pt x="3999" y="3099"/>
                    <a:pt x="3999" y="1999"/>
                  </a:cubicBezTo>
                  <a:cubicBezTo>
                    <a:pt x="3999" y="900"/>
                    <a:pt x="3099" y="0"/>
                    <a:pt x="19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4"/>
            <p:cNvSpPr/>
            <p:nvPr/>
          </p:nvSpPr>
          <p:spPr>
            <a:xfrm>
              <a:off x="1229100" y="332250"/>
              <a:ext cx="99975" cy="99975"/>
            </a:xfrm>
            <a:custGeom>
              <a:avLst/>
              <a:gdLst/>
              <a:ahLst/>
              <a:cxnLst/>
              <a:rect l="l" t="t" r="r" b="b"/>
              <a:pathLst>
                <a:path w="3999" h="3999" extrusionOk="0">
                  <a:moveTo>
                    <a:pt x="1999" y="0"/>
                  </a:moveTo>
                  <a:cubicBezTo>
                    <a:pt x="900" y="0"/>
                    <a:pt x="0" y="900"/>
                    <a:pt x="0" y="1999"/>
                  </a:cubicBezTo>
                  <a:cubicBezTo>
                    <a:pt x="0" y="3099"/>
                    <a:pt x="900" y="3999"/>
                    <a:pt x="1999" y="3999"/>
                  </a:cubicBezTo>
                  <a:cubicBezTo>
                    <a:pt x="3099" y="3999"/>
                    <a:pt x="3999" y="3099"/>
                    <a:pt x="3999" y="1999"/>
                  </a:cubicBezTo>
                  <a:cubicBezTo>
                    <a:pt x="3999" y="900"/>
                    <a:pt x="3099" y="0"/>
                    <a:pt x="1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p:cNvSpPr txBox="1"/>
          <p:nvPr/>
        </p:nvSpPr>
        <p:spPr>
          <a:xfrm>
            <a:off x="0" y="1935035"/>
            <a:ext cx="9144000" cy="1708160"/>
          </a:xfrm>
          <a:prstGeom prst="rect">
            <a:avLst/>
          </a:prstGeom>
          <a:noFill/>
        </p:spPr>
        <p:txBody>
          <a:bodyPr wrap="square" rtlCol="0">
            <a:spAutoFit/>
          </a:bodyPr>
          <a:lstStyle/>
          <a:p>
            <a:pPr algn="ctr">
              <a:lnSpc>
                <a:spcPct val="150000"/>
              </a:lnSpc>
            </a:pPr>
            <a:r>
              <a:rPr lang="en-US" sz="3500" b="1" smtClean="0">
                <a:solidFill>
                  <a:srgbClr val="CA4F24"/>
                </a:solidFill>
              </a:rPr>
              <a:t>1. CHÈN TỆP ẢNH </a:t>
            </a:r>
          </a:p>
          <a:p>
            <a:pPr algn="ctr">
              <a:lnSpc>
                <a:spcPct val="150000"/>
              </a:lnSpc>
            </a:pPr>
            <a:r>
              <a:rPr lang="en-US" sz="3500" b="1" smtClean="0">
                <a:solidFill>
                  <a:srgbClr val="CA4F24"/>
                </a:solidFill>
              </a:rPr>
              <a:t>VÀO TRANG WEB</a:t>
            </a:r>
            <a:endParaRPr lang="en-US" sz="3500" b="1">
              <a:solidFill>
                <a:srgbClr val="CA4F24"/>
              </a:solidFill>
            </a:endParaRPr>
          </a:p>
        </p:txBody>
      </p:sp>
    </p:spTree>
    <p:extLst>
      <p:ext uri="{BB962C8B-B14F-4D97-AF65-F5344CB8AC3E}">
        <p14:creationId xmlns:p14="http://schemas.microsoft.com/office/powerpoint/2010/main" val="3222447697"/>
      </p:ext>
    </p:extLst>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58975" y="292845"/>
            <a:ext cx="5226050" cy="533399"/>
          </a:xfrm>
          <a:prstGeom prst="roundRect">
            <a:avLst/>
          </a:prstGeom>
          <a:solidFill>
            <a:schemeClr val="tx2">
              <a:lumMod val="20000"/>
              <a:lumOff val="80000"/>
            </a:schemeClr>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vi-VN" sz="2200" b="1">
                <a:latin typeface="Arial" panose="020B0604020202020204" pitchFamily="34" charset="0"/>
                <a:cs typeface="Arial" panose="020B0604020202020204" pitchFamily="34" charset="0"/>
              </a:rPr>
              <a:t>Hoạt </a:t>
            </a:r>
            <a:r>
              <a:rPr lang="vi-VN" sz="2200" b="1">
                <a:latin typeface="Arial" panose="020B0604020202020204" pitchFamily="34" charset="0"/>
                <a:cs typeface="Arial" panose="020B0604020202020204" pitchFamily="34" charset="0"/>
              </a:rPr>
              <a:t>động </a:t>
            </a:r>
            <a:r>
              <a:rPr lang="vi-VN" sz="2200" b="1" smtClean="0">
                <a:latin typeface="Arial" panose="020B0604020202020204" pitchFamily="34" charset="0"/>
                <a:cs typeface="Arial" panose="020B0604020202020204" pitchFamily="34" charset="0"/>
              </a:rPr>
              <a:t>1</a:t>
            </a:r>
            <a:r>
              <a:rPr lang="en-US" sz="2200" b="1" smtClean="0">
                <a:latin typeface="Arial" panose="020B0604020202020204" pitchFamily="34" charset="0"/>
                <a:cs typeface="Arial" panose="020B0604020202020204" pitchFamily="34" charset="0"/>
              </a:rPr>
              <a:t>:</a:t>
            </a:r>
            <a:r>
              <a:rPr lang="vi-VN" sz="2200" b="1" smtClean="0">
                <a:latin typeface="Arial" panose="020B0604020202020204" pitchFamily="34" charset="0"/>
                <a:cs typeface="Arial" panose="020B0604020202020204" pitchFamily="34" charset="0"/>
              </a:rPr>
              <a:t> </a:t>
            </a:r>
            <a:r>
              <a:rPr lang="vi-VN" sz="2200" b="1">
                <a:latin typeface="Arial" panose="020B0604020202020204" pitchFamily="34" charset="0"/>
                <a:cs typeface="Arial" panose="020B0604020202020204" pitchFamily="34" charset="0"/>
              </a:rPr>
              <a:t>Các định dạng tệp ảnh </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grpSp>
        <p:nvGrpSpPr>
          <p:cNvPr id="6" name="Group 5"/>
          <p:cNvGrpSpPr/>
          <p:nvPr/>
        </p:nvGrpSpPr>
        <p:grpSpPr>
          <a:xfrm>
            <a:off x="822993" y="1060947"/>
            <a:ext cx="7498014" cy="1265097"/>
            <a:chOff x="968375" y="1320800"/>
            <a:chExt cx="7498014" cy="1265097"/>
          </a:xfrm>
        </p:grpSpPr>
        <p:sp>
          <p:nvSpPr>
            <p:cNvPr id="7" name="Rounded Rectangle 6"/>
            <p:cNvSpPr/>
            <p:nvPr/>
          </p:nvSpPr>
          <p:spPr>
            <a:xfrm>
              <a:off x="968375" y="1320800"/>
              <a:ext cx="7007225" cy="1265097"/>
            </a:xfrm>
            <a:prstGeom prst="roundRect">
              <a:avLst>
                <a:gd name="adj" fmla="val 12836"/>
              </a:avLst>
            </a:prstGeom>
            <a:solidFill>
              <a:srgbClr val="FFFFDD"/>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solidFill>
                  <a:srgbClr val="000000"/>
                </a:solidFill>
              </a:endParaRPr>
            </a:p>
          </p:txBody>
        </p:sp>
        <p:sp>
          <p:nvSpPr>
            <p:cNvPr id="8" name="TextBox 7"/>
            <p:cNvSpPr txBox="1"/>
            <p:nvPr/>
          </p:nvSpPr>
          <p:spPr>
            <a:xfrm>
              <a:off x="1214184" y="1445516"/>
              <a:ext cx="6515606" cy="1015663"/>
            </a:xfrm>
            <a:prstGeom prst="rect">
              <a:avLst/>
            </a:prstGeom>
            <a:noFill/>
          </p:spPr>
          <p:txBody>
            <a:bodyPr wrap="square" rtlCol="0">
              <a:spAutoFit/>
            </a:bodyPr>
            <a:lstStyle/>
            <a:p>
              <a:pPr algn="just">
                <a:lnSpc>
                  <a:spcPct val="150000"/>
                </a:lnSpc>
              </a:pPr>
              <a:r>
                <a:rPr lang="vi-VN" sz="2000"/>
                <a:t>Hãy kể tên các định dạng tệp ảnh mà em biết. Phân loại chúng vào nhóm đồ hoạ vectơ hoặc đồ hoạ điểm ảnh.</a:t>
              </a:r>
              <a:endParaRPr lang="vi-VN" sz="2000"/>
            </a:p>
          </p:txBody>
        </p:sp>
        <p:pic>
          <p:nvPicPr>
            <p:cNvPr id="9" name="Picture 14" descr="https://cdn-icons-png.flaticon.com/128/5384/53844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9790" y="1585047"/>
              <a:ext cx="736599" cy="736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870709" y="2678487"/>
            <a:ext cx="3530902" cy="2200329"/>
            <a:chOff x="4870709" y="2678487"/>
            <a:chExt cx="3530902" cy="2200329"/>
          </a:xfrm>
        </p:grpSpPr>
        <p:pic>
          <p:nvPicPr>
            <p:cNvPr id="1032" name="Picture 8" descr="https://blog.idrsolutions.com/app/uploads/2017/02/JPE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709" y="2716515"/>
              <a:ext cx="1293842" cy="10184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cdn-icons-png.flaticon.com/512/4595/459513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551" y="3228173"/>
              <a:ext cx="915825" cy="9158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blog.idrsolutions.com/app/uploads/2017/03/BM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0376" y="2678487"/>
              <a:ext cx="1321235" cy="104001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472918" y="4324818"/>
              <a:ext cx="2299089" cy="553998"/>
            </a:xfrm>
            <a:prstGeom prst="rect">
              <a:avLst/>
            </a:prstGeom>
            <a:noFill/>
          </p:spPr>
          <p:txBody>
            <a:bodyPr wrap="square" rtlCol="0">
              <a:spAutoFit/>
            </a:bodyPr>
            <a:lstStyle/>
            <a:p>
              <a:pPr algn="ctr">
                <a:lnSpc>
                  <a:spcPct val="150000"/>
                </a:lnSpc>
              </a:pPr>
              <a:r>
                <a:rPr lang="vi-VN" sz="2000" i="1"/>
                <a:t>Đồ hoạ điểm ảnh</a:t>
              </a:r>
              <a:endParaRPr lang="vi-VN" sz="2000"/>
            </a:p>
          </p:txBody>
        </p:sp>
      </p:grpSp>
      <p:grpSp>
        <p:nvGrpSpPr>
          <p:cNvPr id="10" name="Group 9"/>
          <p:cNvGrpSpPr/>
          <p:nvPr/>
        </p:nvGrpSpPr>
        <p:grpSpPr>
          <a:xfrm>
            <a:off x="822993" y="2590291"/>
            <a:ext cx="3138410" cy="2200329"/>
            <a:chOff x="822993" y="2590291"/>
            <a:chExt cx="3138410" cy="2200329"/>
          </a:xfrm>
        </p:grpSpPr>
        <p:pic>
          <p:nvPicPr>
            <p:cNvPr id="1026" name="Picture 2" descr="https://www.vecteezy.com/blog/wp-content/uploads/2021/08/svg-file.jpg"/>
            <p:cNvPicPr>
              <a:picLocks noChangeAspect="1" noChangeArrowheads="1"/>
            </p:cNvPicPr>
            <p:nvPr/>
          </p:nvPicPr>
          <p:blipFill>
            <a:blip r:embed="rId6">
              <a:clrChange>
                <a:clrFrom>
                  <a:srgbClr val="FEFFFA"/>
                </a:clrFrom>
                <a:clrTo>
                  <a:srgbClr val="FEFFFA">
                    <a:alpha val="0"/>
                  </a:srgbClr>
                </a:clrTo>
              </a:clrChange>
              <a:extLst>
                <a:ext uri="{28A0092B-C50C-407E-A947-70E740481C1C}">
                  <a14:useLocalDpi xmlns:a14="http://schemas.microsoft.com/office/drawing/2010/main" val="0"/>
                </a:ext>
              </a:extLst>
            </a:blip>
            <a:srcRect/>
            <a:stretch>
              <a:fillRect/>
            </a:stretch>
          </p:blipFill>
          <p:spPr bwMode="auto">
            <a:xfrm>
              <a:off x="822993" y="2590291"/>
              <a:ext cx="848089" cy="10564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icons-png.freepik.com/512/9034/903433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2353" y="3131104"/>
              <a:ext cx="1040643" cy="10406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thetechedvocate.org/wp-content/uploads/2023/05/Ai-fil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9154" y="2628054"/>
              <a:ext cx="1002249" cy="100224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367511" y="4293624"/>
              <a:ext cx="1885478" cy="496996"/>
            </a:xfrm>
            <a:prstGeom prst="rect">
              <a:avLst/>
            </a:prstGeom>
            <a:noFill/>
          </p:spPr>
          <p:txBody>
            <a:bodyPr wrap="square" rtlCol="0">
              <a:spAutoFit/>
            </a:bodyPr>
            <a:lstStyle/>
            <a:p>
              <a:pPr algn="ctr">
                <a:lnSpc>
                  <a:spcPct val="150000"/>
                </a:lnSpc>
              </a:pPr>
              <a:r>
                <a:rPr lang="vi-VN" sz="2000" i="1"/>
                <a:t>Đồ hoạ vectơ</a:t>
              </a:r>
              <a:endParaRPr lang="vi-VN" sz="2000"/>
            </a:p>
          </p:txBody>
        </p:sp>
      </p:grpSp>
    </p:spTree>
    <p:extLst>
      <p:ext uri="{BB962C8B-B14F-4D97-AF65-F5344CB8AC3E}">
        <p14:creationId xmlns:p14="http://schemas.microsoft.com/office/powerpoint/2010/main" val="1108248773"/>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61068" y="290286"/>
            <a:ext cx="8118476" cy="4470400"/>
            <a:chOff x="909410" y="537029"/>
            <a:chExt cx="8118476" cy="4470400"/>
          </a:xfrm>
        </p:grpSpPr>
        <p:grpSp>
          <p:nvGrpSpPr>
            <p:cNvPr id="5" name="Group 4"/>
            <p:cNvGrpSpPr/>
            <p:nvPr/>
          </p:nvGrpSpPr>
          <p:grpSpPr>
            <a:xfrm>
              <a:off x="909410" y="901459"/>
              <a:ext cx="8118476" cy="4105970"/>
              <a:chOff x="314324" y="1133687"/>
              <a:chExt cx="8118476" cy="4105970"/>
            </a:xfrm>
          </p:grpSpPr>
          <p:grpSp>
            <p:nvGrpSpPr>
              <p:cNvPr id="7" name="Group 6"/>
              <p:cNvGrpSpPr/>
              <p:nvPr/>
            </p:nvGrpSpPr>
            <p:grpSpPr>
              <a:xfrm>
                <a:off x="314324" y="1407886"/>
                <a:ext cx="8118476" cy="3831771"/>
                <a:chOff x="3492499" y="1237656"/>
                <a:chExt cx="8118476" cy="3831771"/>
              </a:xfrm>
            </p:grpSpPr>
            <p:sp>
              <p:nvSpPr>
                <p:cNvPr id="9" name="Rounded Rectangle 8"/>
                <p:cNvSpPr/>
                <p:nvPr/>
              </p:nvSpPr>
              <p:spPr>
                <a:xfrm>
                  <a:off x="3492499" y="1237656"/>
                  <a:ext cx="8118476" cy="3831771"/>
                </a:xfrm>
                <a:prstGeom prst="roundRect">
                  <a:avLst>
                    <a:gd name="adj" fmla="val 7154"/>
                  </a:avLst>
                </a:prstGeom>
                <a:solidFill>
                  <a:srgbClr val="FFF5E7"/>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solidFill>
                      <a:srgbClr val="000000"/>
                    </a:solidFill>
                  </a:endParaRPr>
                </a:p>
              </p:txBody>
            </p:sp>
            <p:sp>
              <p:nvSpPr>
                <p:cNvPr id="10" name="TextBox 9"/>
                <p:cNvSpPr txBox="1"/>
                <p:nvPr/>
              </p:nvSpPr>
              <p:spPr>
                <a:xfrm>
                  <a:off x="3679370" y="1675636"/>
                  <a:ext cx="7744734" cy="332398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smtClean="0"/>
                    <a:t>Những </a:t>
                  </a:r>
                  <a:r>
                    <a:rPr lang="vi-VN" sz="2000"/>
                    <a:t>định dạng tệp ảnh nào hiển thị được và không hiển thị được trên web? </a:t>
                  </a:r>
                </a:p>
                <a:p>
                  <a:pPr marL="342900" indent="-342900" algn="just">
                    <a:lnSpc>
                      <a:spcPct val="150000"/>
                    </a:lnSpc>
                    <a:buFont typeface="Wingdings" panose="05000000000000000000" pitchFamily="2" charset="2"/>
                    <a:buChar char="Ø"/>
                  </a:pPr>
                  <a:r>
                    <a:rPr lang="vi-VN" sz="2000" smtClean="0"/>
                    <a:t>HTML </a:t>
                  </a:r>
                  <a:r>
                    <a:rPr lang="vi-VN" sz="2000"/>
                    <a:t>cung cấp thẻ nào để chèn ảnh vào nội dung trang web?</a:t>
                  </a:r>
                </a:p>
                <a:p>
                  <a:pPr marL="342900" indent="-342900" algn="just">
                    <a:lnSpc>
                      <a:spcPct val="150000"/>
                    </a:lnSpc>
                    <a:buFont typeface="Wingdings" panose="05000000000000000000" pitchFamily="2" charset="2"/>
                    <a:buChar char="Ø"/>
                  </a:pPr>
                  <a:r>
                    <a:rPr lang="vi-VN" sz="2000" smtClean="0"/>
                    <a:t>Đoạn </a:t>
                  </a:r>
                  <a:r>
                    <a:rPr lang="vi-VN" sz="2000"/>
                    <a:t>mã để chèn ảnh vào trang web có cú pháp như thế nào?</a:t>
                  </a:r>
                </a:p>
                <a:p>
                  <a:pPr marL="342900" indent="-342900" algn="just">
                    <a:lnSpc>
                      <a:spcPct val="150000"/>
                    </a:lnSpc>
                    <a:buFont typeface="Wingdings" panose="05000000000000000000" pitchFamily="2" charset="2"/>
                    <a:buChar char="Ø"/>
                  </a:pPr>
                  <a:r>
                    <a:rPr lang="vi-VN" sz="2000" smtClean="0"/>
                    <a:t>Có </a:t>
                  </a:r>
                  <a:r>
                    <a:rPr lang="vi-VN" sz="2000"/>
                    <a:t>thể thiết lập kích thước cho ảnh bằng những thuộc tính nào?</a:t>
                  </a:r>
                </a:p>
                <a:p>
                  <a:pPr marL="342900" indent="-342900" algn="just">
                    <a:lnSpc>
                      <a:spcPct val="150000"/>
                    </a:lnSpc>
                    <a:buFont typeface="Wingdings" panose="05000000000000000000" pitchFamily="2" charset="2"/>
                    <a:buChar char="Ø"/>
                  </a:pPr>
                  <a:r>
                    <a:rPr lang="vi-VN" sz="2000" smtClean="0"/>
                    <a:t>Khi </a:t>
                  </a:r>
                  <a:r>
                    <a:rPr lang="vi-VN" sz="2000"/>
                    <a:t>chèn ảnh, nên dùng đường dẫn tương đối hay đường dẫn tuyệt đối? Vì sao?</a:t>
                  </a:r>
                </a:p>
              </p:txBody>
            </p:sp>
          </p:grpSp>
          <p:sp>
            <p:nvSpPr>
              <p:cNvPr id="8" name="Rounded Rectangle 7"/>
              <p:cNvSpPr/>
              <p:nvPr/>
            </p:nvSpPr>
            <p:spPr>
              <a:xfrm>
                <a:off x="2775008" y="1133687"/>
                <a:ext cx="3197107" cy="642375"/>
              </a:xfrm>
              <a:prstGeom prst="roundRect">
                <a:avLst/>
              </a:prstGeom>
              <a:solidFill>
                <a:srgbClr val="932421"/>
              </a:solidFill>
              <a:ln w="12700">
                <a:solidFill>
                  <a:srgbClr val="00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smtClean="0">
                    <a:solidFill>
                      <a:srgbClr val="FFFFFF"/>
                    </a:solidFill>
                    <a:cs typeface="Arial" panose="020B0604020202020204" pitchFamily="34" charset="0"/>
                  </a:rPr>
                  <a:t>THẢO LUẬN NHÓM</a:t>
                </a:r>
                <a:endParaRPr lang="en-US" sz="2200" b="1" dirty="0">
                  <a:solidFill>
                    <a:srgbClr val="FFFFFF"/>
                  </a:solidFill>
                  <a:latin typeface="Arial" panose="020B0604020202020204" pitchFamily="34" charset="0"/>
                  <a:cs typeface="Arial" panose="020B0604020202020204" pitchFamily="34" charset="0"/>
                </a:endParaRPr>
              </a:p>
            </p:txBody>
          </p:sp>
        </p:grpSp>
        <p:pic>
          <p:nvPicPr>
            <p:cNvPr id="14" name="Picture 32"/>
            <p:cNvPicPr>
              <a:picLocks noChangeAspect="1"/>
            </p:cNvPicPr>
            <p:nvPr/>
          </p:nvPicPr>
          <p:blipFill>
            <a:blip r:embed="rId2"/>
            <a:srcRect/>
            <a:stretch>
              <a:fillRect/>
            </a:stretch>
          </p:blipFill>
          <p:spPr>
            <a:xfrm>
              <a:off x="7315200" y="537029"/>
              <a:ext cx="1407515" cy="1103140"/>
            </a:xfrm>
            <a:prstGeom prst="rect">
              <a:avLst/>
            </a:prstGeom>
          </p:spPr>
        </p:pic>
      </p:grpSp>
    </p:spTree>
    <p:extLst>
      <p:ext uri="{BB962C8B-B14F-4D97-AF65-F5344CB8AC3E}">
        <p14:creationId xmlns:p14="http://schemas.microsoft.com/office/powerpoint/2010/main" val="394842084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ulti Level Marketing Website by Slidesgo">
  <a:themeElements>
    <a:clrScheme name="Simple Light">
      <a:dk1>
        <a:srgbClr val="003C67"/>
      </a:dk1>
      <a:lt1>
        <a:srgbClr val="FFFFFF"/>
      </a:lt1>
      <a:dk2>
        <a:srgbClr val="CA4F24"/>
      </a:dk2>
      <a:lt2>
        <a:srgbClr val="FF9500"/>
      </a:lt2>
      <a:accent1>
        <a:srgbClr val="2A90FF"/>
      </a:accent1>
      <a:accent2>
        <a:srgbClr val="A3BDFF"/>
      </a:accent2>
      <a:accent3>
        <a:srgbClr val="DEEBFF"/>
      </a:accent3>
      <a:accent4>
        <a:srgbClr val="C8DEFF"/>
      </a:accent4>
      <a:accent5>
        <a:srgbClr val="0097A7"/>
      </a:accent5>
      <a:accent6>
        <a:srgbClr val="EEFF41"/>
      </a:accent6>
      <a:hlink>
        <a:srgbClr val="003C6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2658</Words>
  <Application>Microsoft Office PowerPoint</Application>
  <PresentationFormat>On-screen Show (16:9)</PresentationFormat>
  <Paragraphs>220</Paragraphs>
  <Slides>56</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Aharoni</vt:lpstr>
      <vt:lpstr>Proxima Nova</vt:lpstr>
      <vt:lpstr>Calibri</vt:lpstr>
      <vt:lpstr>Wingdings</vt:lpstr>
      <vt:lpstr>Roboto Condensed</vt:lpstr>
      <vt:lpstr>Nunito</vt:lpstr>
      <vt:lpstr>Arial</vt:lpstr>
      <vt:lpstr>Times New Roman</vt:lpstr>
      <vt:lpstr>Multi Level Marketing Website by Slidesgo</vt:lpstr>
      <vt:lpstr>PowerPoint Presentation</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 Level Marketing Website</dc:title>
  <cp:lastModifiedBy>Acer</cp:lastModifiedBy>
  <cp:revision>41</cp:revision>
  <dcterms:modified xsi:type="dcterms:W3CDTF">2024-09-24T07:06:23Z</dcterms:modified>
</cp:coreProperties>
</file>