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7" r:id="rId4"/>
    <p:sldId id="269" r:id="rId5"/>
    <p:sldId id="270" r:id="rId6"/>
    <p:sldId id="271" r:id="rId7"/>
    <p:sldId id="272" r:id="rId8"/>
    <p:sldId id="273" r:id="rId9"/>
    <p:sldId id="256" r:id="rId10"/>
    <p:sldId id="274" r:id="rId11"/>
    <p:sldId id="275" r:id="rId12"/>
    <p:sldId id="257" r:id="rId13"/>
    <p:sldId id="276" r:id="rId14"/>
    <p:sldId id="277" r:id="rId15"/>
    <p:sldId id="278" r:id="rId16"/>
    <p:sldId id="279" r:id="rId17"/>
    <p:sldId id="319" r:id="rId18"/>
    <p:sldId id="280" r:id="rId19"/>
    <p:sldId id="281" r:id="rId20"/>
    <p:sldId id="282" r:id="rId21"/>
    <p:sldId id="283" r:id="rId22"/>
    <p:sldId id="284" r:id="rId23"/>
    <p:sldId id="287" r:id="rId24"/>
    <p:sldId id="286" r:id="rId25"/>
    <p:sldId id="285" r:id="rId26"/>
    <p:sldId id="289" r:id="rId27"/>
    <p:sldId id="291" r:id="rId28"/>
    <p:sldId id="292" r:id="rId29"/>
    <p:sldId id="293" r:id="rId30"/>
    <p:sldId id="294" r:id="rId31"/>
    <p:sldId id="290" r:id="rId32"/>
    <p:sldId id="296" r:id="rId33"/>
    <p:sldId id="297" r:id="rId34"/>
    <p:sldId id="298" r:id="rId35"/>
    <p:sldId id="299" r:id="rId36"/>
    <p:sldId id="300" r:id="rId37"/>
    <p:sldId id="301" r:id="rId38"/>
    <p:sldId id="302" r:id="rId39"/>
    <p:sldId id="303" r:id="rId40"/>
    <p:sldId id="305" r:id="rId41"/>
    <p:sldId id="306" r:id="rId42"/>
    <p:sldId id="307" r:id="rId43"/>
    <p:sldId id="308" r:id="rId44"/>
    <p:sldId id="309" r:id="rId45"/>
    <p:sldId id="310" r:id="rId46"/>
    <p:sldId id="258" r:id="rId47"/>
    <p:sldId id="311" r:id="rId48"/>
    <p:sldId id="312" r:id="rId49"/>
    <p:sldId id="259" r:id="rId50"/>
    <p:sldId id="313" r:id="rId51"/>
    <p:sldId id="314" r:id="rId52"/>
    <p:sldId id="315" r:id="rId53"/>
    <p:sldId id="261" r:id="rId54"/>
    <p:sldId id="316" r:id="rId55"/>
    <p:sldId id="263" r:id="rId56"/>
    <p:sldId id="265" r:id="rId57"/>
    <p:sldId id="317" r:id="rId58"/>
    <p:sldId id="318" r:id="rId59"/>
    <p:sldId id="266" r:id="rId6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762000" y="0"/>
            <a:ext cx="1219200" cy="10287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5" name="Rectangle 4"/>
          <p:cNvSpPr/>
          <p:nvPr/>
        </p:nvSpPr>
        <p:spPr bwMode="auto">
          <a:xfrm>
            <a:off x="552452" y="0"/>
            <a:ext cx="209550" cy="10287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6" name="Rectangle 5"/>
          <p:cNvSpPr/>
          <p:nvPr/>
        </p:nvSpPr>
        <p:spPr bwMode="auto">
          <a:xfrm>
            <a:off x="1981202" y="0"/>
            <a:ext cx="365126" cy="10287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7" name="Rectangle 6"/>
          <p:cNvSpPr/>
          <p:nvPr/>
        </p:nvSpPr>
        <p:spPr bwMode="auto">
          <a:xfrm>
            <a:off x="2282828" y="0"/>
            <a:ext cx="460374" cy="10287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 name="Straight Connector 9"/>
          <p:cNvSpPr>
            <a:spLocks noChangeShapeType="1"/>
          </p:cNvSpPr>
          <p:nvPr/>
        </p:nvSpPr>
        <p:spPr bwMode="auto">
          <a:xfrm>
            <a:off x="212726" y="0"/>
            <a:ext cx="0" cy="10287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1" name="Straight Connector 10"/>
          <p:cNvSpPr>
            <a:spLocks noChangeShapeType="1"/>
          </p:cNvSpPr>
          <p:nvPr/>
        </p:nvSpPr>
        <p:spPr bwMode="auto">
          <a:xfrm>
            <a:off x="1828800" y="0"/>
            <a:ext cx="0" cy="10287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2" name="Straight Connector 11"/>
          <p:cNvSpPr>
            <a:spLocks noChangeShapeType="1"/>
          </p:cNvSpPr>
          <p:nvPr/>
        </p:nvSpPr>
        <p:spPr bwMode="auto">
          <a:xfrm>
            <a:off x="1708151" y="0"/>
            <a:ext cx="0" cy="10287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3" name="Straight Connector 12"/>
          <p:cNvSpPr>
            <a:spLocks noChangeShapeType="1"/>
          </p:cNvSpPr>
          <p:nvPr/>
        </p:nvSpPr>
        <p:spPr bwMode="auto">
          <a:xfrm>
            <a:off x="3454400" y="0"/>
            <a:ext cx="0" cy="10287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4" name="Straight Connector 13"/>
          <p:cNvSpPr>
            <a:spLocks noChangeShapeType="1"/>
          </p:cNvSpPr>
          <p:nvPr/>
        </p:nvSpPr>
        <p:spPr bwMode="auto">
          <a:xfrm>
            <a:off x="2133600" y="0"/>
            <a:ext cx="0" cy="10287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5" name="Straight Connector 14"/>
          <p:cNvSpPr>
            <a:spLocks noChangeShapeType="1"/>
          </p:cNvSpPr>
          <p:nvPr/>
        </p:nvSpPr>
        <p:spPr bwMode="auto">
          <a:xfrm>
            <a:off x="18227676"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6" name="Rectangle 15"/>
          <p:cNvSpPr/>
          <p:nvPr/>
        </p:nvSpPr>
        <p:spPr bwMode="auto">
          <a:xfrm>
            <a:off x="2438400" y="0"/>
            <a:ext cx="152400" cy="10287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7" name="Oval 16"/>
          <p:cNvSpPr/>
          <p:nvPr/>
        </p:nvSpPr>
        <p:spPr bwMode="auto">
          <a:xfrm>
            <a:off x="1219200" y="5143500"/>
            <a:ext cx="2590800" cy="19431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8" name="Oval 17"/>
          <p:cNvSpPr/>
          <p:nvPr/>
        </p:nvSpPr>
        <p:spPr bwMode="auto">
          <a:xfrm>
            <a:off x="2619377" y="7300913"/>
            <a:ext cx="1282700" cy="9620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9" name="Oval 18"/>
          <p:cNvSpPr/>
          <p:nvPr/>
        </p:nvSpPr>
        <p:spPr bwMode="auto">
          <a:xfrm>
            <a:off x="2181227" y="8251034"/>
            <a:ext cx="276224" cy="2047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0" name="Oval 19"/>
          <p:cNvSpPr/>
          <p:nvPr/>
        </p:nvSpPr>
        <p:spPr bwMode="auto">
          <a:xfrm>
            <a:off x="3327401" y="8682038"/>
            <a:ext cx="549276" cy="4119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1" name="Oval 20"/>
          <p:cNvSpPr/>
          <p:nvPr/>
        </p:nvSpPr>
        <p:spPr>
          <a:xfrm>
            <a:off x="3810002" y="6743702"/>
            <a:ext cx="730250" cy="54768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8" name="Title 7"/>
          <p:cNvSpPr>
            <a:spLocks noGrp="1"/>
          </p:cNvSpPr>
          <p:nvPr>
            <p:ph type="ctrTitle"/>
          </p:nvPr>
        </p:nvSpPr>
        <p:spPr>
          <a:xfrm>
            <a:off x="4572000" y="4686300"/>
            <a:ext cx="12344400" cy="2841543"/>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4572000" y="7504983"/>
            <a:ext cx="12344400" cy="2057400"/>
          </a:xfrm>
        </p:spPr>
        <p:txBody>
          <a:bodyPr/>
          <a:lstStyle>
            <a:lvl1pPr marL="0" indent="0" algn="l">
              <a:buNone/>
              <a:defRPr sz="2700" b="1">
                <a:solidFill>
                  <a:schemeClr val="tx2"/>
                </a:solidFill>
              </a:defRPr>
            </a:lvl1pPr>
            <a:lvl2pPr marL="685800" indent="0" algn="ctr">
              <a:buNone/>
            </a:lvl2pPr>
            <a:lvl3pPr marL="1371600" indent="0" algn="ctr">
              <a:buNone/>
            </a:lvl3pPr>
            <a:lvl4pPr marL="2057400" indent="0" algn="ctr">
              <a:buNone/>
            </a:lvl4pPr>
            <a:lvl5pPr marL="2743200" indent="0" algn="ctr">
              <a:buNone/>
            </a:lvl5pPr>
            <a:lvl6pPr marL="3429000" indent="0" algn="ctr">
              <a:buNone/>
            </a:lvl6pPr>
            <a:lvl7pPr marL="4114800" indent="0" algn="ctr">
              <a:buNone/>
            </a:lvl7pPr>
            <a:lvl8pPr marL="4800600" indent="0" algn="ctr">
              <a:buNone/>
            </a:lvl8pPr>
            <a:lvl9pPr marL="54864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16100426" y="1666875"/>
            <a:ext cx="3429000" cy="762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15068552" y="6176171"/>
            <a:ext cx="5486400" cy="768350"/>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2651126" y="7393784"/>
            <a:ext cx="1219200" cy="776288"/>
          </a:xfrm>
        </p:spPr>
        <p:txBody>
          <a:bodyPr/>
          <a:lstStyle>
            <a:lvl1pPr>
              <a:defRPr/>
            </a:lvl1pPr>
          </a:lstStyle>
          <a:p>
            <a:pPr>
              <a:defRPr/>
            </a:pPr>
            <a:fld id="{E3E4F2C5-E9B5-4727-8FF3-4FD1765B3101}" type="slidenum">
              <a:rPr lang="en-US"/>
              <a:pPr>
                <a:defRPr/>
              </a:pPr>
              <a:t>‹#›</a:t>
            </a:fld>
            <a:endParaRPr lang="en-US"/>
          </a:p>
        </p:txBody>
      </p:sp>
    </p:spTree>
    <p:extLst>
      <p:ext uri="{BB962C8B-B14F-4D97-AF65-F5344CB8AC3E}">
        <p14:creationId xmlns:p14="http://schemas.microsoft.com/office/powerpoint/2010/main" val="328345578"/>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2400300"/>
            <a:ext cx="14935200" cy="73106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DB274734-F283-4912-AB61-854223B1EF68}"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644901101"/>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762000" y="0"/>
            <a:ext cx="1219200" cy="10287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5" name="Rectangle 4"/>
          <p:cNvSpPr/>
          <p:nvPr/>
        </p:nvSpPr>
        <p:spPr bwMode="auto">
          <a:xfrm>
            <a:off x="552452" y="0"/>
            <a:ext cx="209550" cy="10287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6" name="Rectangle 5"/>
          <p:cNvSpPr/>
          <p:nvPr/>
        </p:nvSpPr>
        <p:spPr bwMode="auto">
          <a:xfrm>
            <a:off x="1981202" y="0"/>
            <a:ext cx="365126" cy="10287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7" name="Rectangle 6"/>
          <p:cNvSpPr/>
          <p:nvPr/>
        </p:nvSpPr>
        <p:spPr bwMode="auto">
          <a:xfrm>
            <a:off x="2282828" y="0"/>
            <a:ext cx="460374" cy="10287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8" name="Straight Connector 7"/>
          <p:cNvSpPr>
            <a:spLocks noChangeShapeType="1"/>
          </p:cNvSpPr>
          <p:nvPr/>
        </p:nvSpPr>
        <p:spPr bwMode="auto">
          <a:xfrm>
            <a:off x="212726" y="0"/>
            <a:ext cx="0" cy="10287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9" name="Straight Connector 8"/>
          <p:cNvSpPr>
            <a:spLocks noChangeShapeType="1"/>
          </p:cNvSpPr>
          <p:nvPr/>
        </p:nvSpPr>
        <p:spPr bwMode="auto">
          <a:xfrm>
            <a:off x="1828800" y="0"/>
            <a:ext cx="0" cy="10287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0" name="Straight Connector 9"/>
          <p:cNvSpPr>
            <a:spLocks noChangeShapeType="1"/>
          </p:cNvSpPr>
          <p:nvPr/>
        </p:nvSpPr>
        <p:spPr bwMode="auto">
          <a:xfrm>
            <a:off x="1708151" y="0"/>
            <a:ext cx="0" cy="10287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1" name="Straight Connector 10"/>
          <p:cNvSpPr>
            <a:spLocks noChangeShapeType="1"/>
          </p:cNvSpPr>
          <p:nvPr/>
        </p:nvSpPr>
        <p:spPr bwMode="auto">
          <a:xfrm>
            <a:off x="3454400" y="0"/>
            <a:ext cx="0" cy="10287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2" name="Straight Connector 11"/>
          <p:cNvSpPr>
            <a:spLocks noChangeShapeType="1"/>
          </p:cNvSpPr>
          <p:nvPr/>
        </p:nvSpPr>
        <p:spPr bwMode="auto">
          <a:xfrm>
            <a:off x="2133600" y="0"/>
            <a:ext cx="0" cy="10287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3" name="Rectangle 12"/>
          <p:cNvSpPr/>
          <p:nvPr/>
        </p:nvSpPr>
        <p:spPr bwMode="auto">
          <a:xfrm>
            <a:off x="2438400" y="0"/>
            <a:ext cx="152400" cy="10287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4" name="Oval 13"/>
          <p:cNvSpPr/>
          <p:nvPr/>
        </p:nvSpPr>
        <p:spPr bwMode="auto">
          <a:xfrm>
            <a:off x="1219200" y="5143500"/>
            <a:ext cx="2590800" cy="19431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5" name="Oval 14"/>
          <p:cNvSpPr/>
          <p:nvPr/>
        </p:nvSpPr>
        <p:spPr bwMode="auto">
          <a:xfrm>
            <a:off x="2647951" y="7300913"/>
            <a:ext cx="1285877" cy="9620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6" name="Oval 15"/>
          <p:cNvSpPr/>
          <p:nvPr/>
        </p:nvSpPr>
        <p:spPr bwMode="auto">
          <a:xfrm>
            <a:off x="2181227" y="8251034"/>
            <a:ext cx="276224" cy="2047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7" name="Oval 16"/>
          <p:cNvSpPr/>
          <p:nvPr/>
        </p:nvSpPr>
        <p:spPr bwMode="auto">
          <a:xfrm>
            <a:off x="3327401" y="8686800"/>
            <a:ext cx="549276" cy="4119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8" name="Oval 17"/>
          <p:cNvSpPr/>
          <p:nvPr/>
        </p:nvSpPr>
        <p:spPr bwMode="auto">
          <a:xfrm>
            <a:off x="3759202" y="6719890"/>
            <a:ext cx="730250" cy="54768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9" name="Straight Connector 18"/>
          <p:cNvSpPr>
            <a:spLocks noChangeShapeType="1"/>
          </p:cNvSpPr>
          <p:nvPr/>
        </p:nvSpPr>
        <p:spPr bwMode="auto">
          <a:xfrm>
            <a:off x="18195926"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2" name="Title 1"/>
          <p:cNvSpPr>
            <a:spLocks noGrp="1"/>
          </p:cNvSpPr>
          <p:nvPr>
            <p:ph type="title"/>
          </p:nvPr>
        </p:nvSpPr>
        <p:spPr>
          <a:xfrm>
            <a:off x="4572000" y="4343400"/>
            <a:ext cx="12344400" cy="3080385"/>
          </a:xfrm>
        </p:spPr>
        <p:txBody>
          <a:bodyPr/>
          <a:lstStyle>
            <a:lvl1pPr algn="l">
              <a:buNone/>
              <a:defRPr sz="45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4572000" y="7515225"/>
            <a:ext cx="12344400" cy="2057400"/>
          </a:xfrm>
        </p:spPr>
        <p:txBody>
          <a:bodyPr/>
          <a:lstStyle>
            <a:lvl1pPr marL="0" indent="0">
              <a:buNone/>
              <a:defRPr sz="2700" b="1">
                <a:solidFill>
                  <a:schemeClr val="tx2"/>
                </a:solidFill>
              </a:defRPr>
            </a:lvl1pPr>
            <a:lvl2pPr>
              <a:buNone/>
              <a:defRPr sz="2700">
                <a:solidFill>
                  <a:schemeClr val="tx1">
                    <a:tint val="75000"/>
                  </a:schemeClr>
                </a:solidFill>
              </a:defRPr>
            </a:lvl2pPr>
            <a:lvl3pPr>
              <a:buNone/>
              <a:defRPr sz="24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16097250" y="1659732"/>
            <a:ext cx="3429000" cy="762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15068552" y="6171409"/>
            <a:ext cx="5486400" cy="768350"/>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2679701" y="7393784"/>
            <a:ext cx="1219200" cy="776288"/>
          </a:xfrm>
        </p:spPr>
        <p:txBody>
          <a:bodyPr/>
          <a:lstStyle>
            <a:lvl1pPr>
              <a:defRPr/>
            </a:lvl1pPr>
          </a:lstStyle>
          <a:p>
            <a:pPr>
              <a:defRPr/>
            </a:pPr>
            <a:fld id="{6279B972-53D1-470F-B904-9717278406A1}" type="slidenum">
              <a:rPr lang="en-US"/>
              <a:pPr>
                <a:defRPr/>
              </a:pPr>
              <a:t>‹#›</a:t>
            </a:fld>
            <a:endParaRPr lang="en-US"/>
          </a:p>
        </p:txBody>
      </p:sp>
    </p:spTree>
    <p:extLst>
      <p:ext uri="{BB962C8B-B14F-4D97-AF65-F5344CB8AC3E}">
        <p14:creationId xmlns:p14="http://schemas.microsoft.com/office/powerpoint/2010/main" val="51832832"/>
      </p:ext>
    </p:extLst>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2400300"/>
            <a:ext cx="73152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8540496" y="2400300"/>
            <a:ext cx="73152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3D16C146-A07B-4142-9670-729948CEACFA}" type="slidenum">
              <a:rPr lang="en-US"/>
              <a:pPr>
                <a:defRPr/>
              </a:pPr>
              <a:t>‹#›</a:t>
            </a:fld>
            <a:endParaRPr lang="en-US"/>
          </a:p>
        </p:txBody>
      </p:sp>
    </p:spTree>
    <p:extLst>
      <p:ext uri="{BB962C8B-B14F-4D97-AF65-F5344CB8AC3E}">
        <p14:creationId xmlns:p14="http://schemas.microsoft.com/office/powerpoint/2010/main" val="1741195932"/>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15087600" cy="17145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914400" y="3543300"/>
            <a:ext cx="7315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8743950" y="3543300"/>
            <a:ext cx="7315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914400" y="2354580"/>
            <a:ext cx="7315200" cy="987552"/>
          </a:xfrm>
          <a:prstGeom prst="roundRect">
            <a:avLst>
              <a:gd name="adj" fmla="val 16667"/>
            </a:avLst>
          </a:prstGeom>
          <a:solidFill>
            <a:schemeClr val="accent1"/>
          </a:solidFill>
        </p:spPr>
        <p:txBody>
          <a:bodyPr rtlCol="0" anchor="ctr">
            <a:noAutofit/>
          </a:bodyPr>
          <a:lstStyle>
            <a:lvl1pPr marL="0" indent="0">
              <a:buFontTx/>
              <a:buNone/>
              <a:defRPr sz="3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8686800" y="2354580"/>
            <a:ext cx="7315200" cy="987552"/>
          </a:xfrm>
          <a:prstGeom prst="roundRect">
            <a:avLst>
              <a:gd name="adj" fmla="val 16667"/>
            </a:avLst>
          </a:prstGeom>
          <a:solidFill>
            <a:schemeClr val="accent1"/>
          </a:solidFill>
        </p:spPr>
        <p:txBody>
          <a:bodyPr rtlCol="0" anchor="ctr">
            <a:noAutofit/>
          </a:bodyPr>
          <a:lstStyle>
            <a:lvl1pPr marL="0" indent="0">
              <a:buFontTx/>
              <a:buNone/>
              <a:defRPr sz="3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EA2D460C-7403-47BE-AB64-6CE86B04D9D9}" type="slidenum">
              <a:rPr lang="en-US"/>
              <a:pPr>
                <a:defRPr/>
              </a:pPr>
              <a:t>‹#›</a:t>
            </a:fld>
            <a:endParaRPr lang="en-US"/>
          </a:p>
        </p:txBody>
      </p:sp>
    </p:spTree>
    <p:extLst>
      <p:ext uri="{BB962C8B-B14F-4D97-AF65-F5344CB8AC3E}">
        <p14:creationId xmlns:p14="http://schemas.microsoft.com/office/powerpoint/2010/main" val="4110582015"/>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489AC6DD-B364-49DC-8A31-B12FF173980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84468420"/>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FED32652-B886-4C1B-A62D-A5016F8CDCCF}" type="slidenum">
              <a:rPr lang="en-US"/>
              <a:pPr>
                <a:defRPr/>
              </a:pPr>
              <a:t>‹#›</a:t>
            </a:fld>
            <a:endParaRPr lang="en-US"/>
          </a:p>
        </p:txBody>
      </p:sp>
    </p:spTree>
    <p:extLst>
      <p:ext uri="{BB962C8B-B14F-4D97-AF65-F5344CB8AC3E}">
        <p14:creationId xmlns:p14="http://schemas.microsoft.com/office/powerpoint/2010/main" val="1961491294"/>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7526000" y="0"/>
            <a:ext cx="0" cy="10287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6" name="Straight Connector 5"/>
          <p:cNvSpPr>
            <a:spLocks noChangeShapeType="1"/>
          </p:cNvSpPr>
          <p:nvPr/>
        </p:nvSpPr>
        <p:spPr bwMode="auto">
          <a:xfrm>
            <a:off x="124968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7" name="Straight Connector 17"/>
          <p:cNvSpPr>
            <a:spLocks noChangeShapeType="1"/>
          </p:cNvSpPr>
          <p:nvPr/>
        </p:nvSpPr>
        <p:spPr bwMode="auto">
          <a:xfrm>
            <a:off x="12385676" y="0"/>
            <a:ext cx="0" cy="10287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8" name="Straight Connector 18"/>
          <p:cNvSpPr>
            <a:spLocks noChangeShapeType="1"/>
          </p:cNvSpPr>
          <p:nvPr/>
        </p:nvSpPr>
        <p:spPr bwMode="auto">
          <a:xfrm>
            <a:off x="17983200" y="0"/>
            <a:ext cx="0" cy="10287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9" name="Rectangle 8"/>
          <p:cNvSpPr/>
          <p:nvPr/>
        </p:nvSpPr>
        <p:spPr bwMode="auto">
          <a:xfrm>
            <a:off x="17678400" y="0"/>
            <a:ext cx="609600" cy="10287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 name="Straight Connector 20"/>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1" name="Oval 10"/>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 name="Title 1"/>
          <p:cNvSpPr>
            <a:spLocks noGrp="1"/>
          </p:cNvSpPr>
          <p:nvPr>
            <p:ph type="title"/>
          </p:nvPr>
        </p:nvSpPr>
        <p:spPr>
          <a:xfrm rot="5400000">
            <a:off x="8321040" y="4686300"/>
            <a:ext cx="9464040" cy="91440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13624560" y="411480"/>
            <a:ext cx="3054096" cy="7475220"/>
          </a:xfrm>
        </p:spPr>
        <p:txBody>
          <a:bodyPr/>
          <a:lstStyle>
            <a:lvl1pPr marL="0" indent="0">
              <a:spcBef>
                <a:spcPts val="600"/>
              </a:spcBef>
              <a:spcAft>
                <a:spcPts val="1500"/>
              </a:spcAft>
              <a:buNone/>
              <a:defRPr sz="1800"/>
            </a:lvl1pPr>
            <a:lvl2pPr>
              <a:buNone/>
              <a:defRPr sz="1800"/>
            </a:lvl2pPr>
            <a:lvl3pPr>
              <a:buNone/>
              <a:defRPr sz="1500"/>
            </a:lvl3pPr>
            <a:lvl4pPr>
              <a:buNone/>
              <a:defRPr sz="1350"/>
            </a:lvl4pPr>
            <a:lvl5pPr>
              <a:buNone/>
              <a:defRPr sz="1350"/>
            </a:lvl5pPr>
          </a:lstStyle>
          <a:p>
            <a:pPr lvl="0"/>
            <a:r>
              <a:rPr lang="en-US" smtClean="0"/>
              <a:t>Click to edit Master text styles</a:t>
            </a:r>
          </a:p>
        </p:txBody>
      </p:sp>
      <p:sp>
        <p:nvSpPr>
          <p:cNvPr id="18" name="Content Placeholder 17"/>
          <p:cNvSpPr>
            <a:spLocks noGrp="1"/>
          </p:cNvSpPr>
          <p:nvPr>
            <p:ph sz="quarter" idx="1"/>
          </p:nvPr>
        </p:nvSpPr>
        <p:spPr>
          <a:xfrm>
            <a:off x="609600" y="411480"/>
            <a:ext cx="11277600" cy="9491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3FFC1085-900B-42E7-9A3F-4AFAE9FAC28A}"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593566701"/>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75260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6" name="Oval 5"/>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7" name="Straight Connector 17"/>
          <p:cNvSpPr>
            <a:spLocks noChangeShapeType="1"/>
          </p:cNvSpPr>
          <p:nvPr/>
        </p:nvSpPr>
        <p:spPr bwMode="auto">
          <a:xfrm>
            <a:off x="17983200" y="0"/>
            <a:ext cx="0" cy="10287000"/>
          </a:xfrm>
          <a:prstGeom prst="line">
            <a:avLst/>
          </a:prstGeom>
          <a:noFill/>
          <a:ln w="9525" algn="ctr">
            <a:solidFill>
              <a:schemeClr val="tx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8" name="Rectangle 7"/>
          <p:cNvSpPr/>
          <p:nvPr/>
        </p:nvSpPr>
        <p:spPr bwMode="auto">
          <a:xfrm>
            <a:off x="17678400" y="0"/>
            <a:ext cx="609600" cy="10287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9" name="Straight Connector 19"/>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0" name="Straight Connector 9"/>
          <p:cNvSpPr>
            <a:spLocks noChangeShapeType="1"/>
          </p:cNvSpPr>
          <p:nvPr/>
        </p:nvSpPr>
        <p:spPr bwMode="auto">
          <a:xfrm>
            <a:off x="124968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11" name="Straight Connector 23"/>
          <p:cNvSpPr>
            <a:spLocks noChangeShapeType="1"/>
          </p:cNvSpPr>
          <p:nvPr/>
        </p:nvSpPr>
        <p:spPr bwMode="auto">
          <a:xfrm>
            <a:off x="12385676" y="0"/>
            <a:ext cx="0" cy="10287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2" name="Title 1"/>
          <p:cNvSpPr>
            <a:spLocks noGrp="1"/>
          </p:cNvSpPr>
          <p:nvPr>
            <p:ph type="title"/>
          </p:nvPr>
        </p:nvSpPr>
        <p:spPr>
          <a:xfrm rot="5400000">
            <a:off x="8277606" y="4686300"/>
            <a:ext cx="9464040" cy="914400"/>
          </a:xfrm>
        </p:spPr>
        <p:txBody>
          <a:bodyPr/>
          <a:lstStyle>
            <a:lvl1pPr algn="l">
              <a:buNone/>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12344400" cy="10287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48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3531596" y="397193"/>
            <a:ext cx="3048000" cy="7434072"/>
          </a:xfrm>
        </p:spPr>
        <p:txBody>
          <a:bodyPr rot="0" spcFirstLastPara="0" vertOverflow="overflow" horzOverflow="overflow" spcCol="274320" rtlCol="0" fromWordArt="0" forceAA="0">
            <a:normAutofit/>
          </a:bodyPr>
          <a:lstStyle>
            <a:lvl1pPr marL="0" indent="0">
              <a:spcBef>
                <a:spcPts val="150"/>
              </a:spcBef>
              <a:spcAft>
                <a:spcPts val="600"/>
              </a:spcAft>
              <a:buFontTx/>
              <a:buNone/>
              <a:defRPr sz="1800"/>
            </a:lvl1pPr>
            <a:lvl2pPr>
              <a:defRPr sz="1800"/>
            </a:lvl2pPr>
            <a:lvl3pPr>
              <a:defRPr sz="1500"/>
            </a:lvl3pPr>
            <a:lvl4pPr>
              <a:defRPr sz="1350"/>
            </a:lvl4pPr>
            <a:lvl5pPr>
              <a:defRPr sz="135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DAB6E69D-02E7-4AA6-B9F5-EEA2130CA7C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4215523865"/>
      </p:ext>
    </p:extLst>
  </p:cSld>
  <p:clrMapOvr>
    <a:masterClrMapping/>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52DD79F3-BE51-4FCD-A48E-19B7DFEC4C83}" type="slidenum">
              <a:rPr lang="en-US"/>
              <a:pPr>
                <a:defRPr/>
              </a:pPr>
              <a:t>‹#›</a:t>
            </a:fld>
            <a:endParaRPr lang="en-US"/>
          </a:p>
        </p:txBody>
      </p:sp>
    </p:spTree>
    <p:extLst>
      <p:ext uri="{BB962C8B-B14F-4D97-AF65-F5344CB8AC3E}">
        <p14:creationId xmlns:p14="http://schemas.microsoft.com/office/powerpoint/2010/main" val="3284468911"/>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1"/>
            <a:ext cx="3352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6F78E98-A8BB-49C1-8087-EDE62F9E2820}" type="slidenum">
              <a:rPr lang="en-US"/>
              <a:pPr>
                <a:defRPr/>
              </a:pPr>
              <a:t>‹#›</a:t>
            </a:fld>
            <a:endParaRPr lang="en-US"/>
          </a:p>
        </p:txBody>
      </p:sp>
    </p:spTree>
    <p:extLst>
      <p:ext uri="{BB962C8B-B14F-4D97-AF65-F5344CB8AC3E}">
        <p14:creationId xmlns:p14="http://schemas.microsoft.com/office/powerpoint/2010/main" val="461721058"/>
      </p:ext>
    </p:extLst>
  </p:cSld>
  <p:clrMapOvr>
    <a:masterClrMapping/>
  </p:clrMapOvr>
  <p:transition spd="slow">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762000" y="0"/>
            <a:ext cx="1219200" cy="10287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5" name="Rectangle 4"/>
          <p:cNvSpPr/>
          <p:nvPr/>
        </p:nvSpPr>
        <p:spPr bwMode="auto">
          <a:xfrm>
            <a:off x="552452" y="0"/>
            <a:ext cx="209550" cy="10287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6" name="Rectangle 5"/>
          <p:cNvSpPr/>
          <p:nvPr/>
        </p:nvSpPr>
        <p:spPr bwMode="auto">
          <a:xfrm>
            <a:off x="1981202" y="0"/>
            <a:ext cx="365126" cy="10287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7" name="Rectangle 6"/>
          <p:cNvSpPr/>
          <p:nvPr/>
        </p:nvSpPr>
        <p:spPr bwMode="auto">
          <a:xfrm>
            <a:off x="2282828" y="0"/>
            <a:ext cx="460374" cy="10287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 name="Straight Connector 9"/>
          <p:cNvSpPr>
            <a:spLocks noChangeShapeType="1"/>
          </p:cNvSpPr>
          <p:nvPr/>
        </p:nvSpPr>
        <p:spPr bwMode="auto">
          <a:xfrm>
            <a:off x="212726" y="0"/>
            <a:ext cx="0" cy="10287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1" name="Straight Connector 10"/>
          <p:cNvSpPr>
            <a:spLocks noChangeShapeType="1"/>
          </p:cNvSpPr>
          <p:nvPr/>
        </p:nvSpPr>
        <p:spPr bwMode="auto">
          <a:xfrm>
            <a:off x="1828800" y="0"/>
            <a:ext cx="0" cy="10287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2" name="Straight Connector 11"/>
          <p:cNvSpPr>
            <a:spLocks noChangeShapeType="1"/>
          </p:cNvSpPr>
          <p:nvPr/>
        </p:nvSpPr>
        <p:spPr bwMode="auto">
          <a:xfrm>
            <a:off x="1708151" y="0"/>
            <a:ext cx="0" cy="10287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3" name="Straight Connector 12"/>
          <p:cNvSpPr>
            <a:spLocks noChangeShapeType="1"/>
          </p:cNvSpPr>
          <p:nvPr/>
        </p:nvSpPr>
        <p:spPr bwMode="auto">
          <a:xfrm>
            <a:off x="3454400" y="0"/>
            <a:ext cx="0" cy="10287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4" name="Straight Connector 13"/>
          <p:cNvSpPr>
            <a:spLocks noChangeShapeType="1"/>
          </p:cNvSpPr>
          <p:nvPr/>
        </p:nvSpPr>
        <p:spPr bwMode="auto">
          <a:xfrm>
            <a:off x="2133600" y="0"/>
            <a:ext cx="0" cy="10287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5" name="Straight Connector 14"/>
          <p:cNvSpPr>
            <a:spLocks noChangeShapeType="1"/>
          </p:cNvSpPr>
          <p:nvPr/>
        </p:nvSpPr>
        <p:spPr bwMode="auto">
          <a:xfrm>
            <a:off x="18227676"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6" name="Rectangle 15"/>
          <p:cNvSpPr/>
          <p:nvPr/>
        </p:nvSpPr>
        <p:spPr bwMode="auto">
          <a:xfrm>
            <a:off x="2438400" y="0"/>
            <a:ext cx="152400" cy="10287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7" name="Oval 16"/>
          <p:cNvSpPr/>
          <p:nvPr/>
        </p:nvSpPr>
        <p:spPr bwMode="auto">
          <a:xfrm>
            <a:off x="1219200" y="5143500"/>
            <a:ext cx="2590800" cy="19431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8" name="Oval 17"/>
          <p:cNvSpPr/>
          <p:nvPr/>
        </p:nvSpPr>
        <p:spPr bwMode="auto">
          <a:xfrm>
            <a:off x="2619377" y="7300913"/>
            <a:ext cx="1282700" cy="9620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9" name="Oval 18"/>
          <p:cNvSpPr/>
          <p:nvPr/>
        </p:nvSpPr>
        <p:spPr bwMode="auto">
          <a:xfrm>
            <a:off x="2181227" y="8251034"/>
            <a:ext cx="276224" cy="2047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0" name="Oval 19"/>
          <p:cNvSpPr/>
          <p:nvPr/>
        </p:nvSpPr>
        <p:spPr bwMode="auto">
          <a:xfrm>
            <a:off x="3327401" y="8682038"/>
            <a:ext cx="549276" cy="4119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1" name="Oval 20"/>
          <p:cNvSpPr/>
          <p:nvPr/>
        </p:nvSpPr>
        <p:spPr>
          <a:xfrm>
            <a:off x="3810002" y="6743702"/>
            <a:ext cx="730250" cy="54768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8" name="Title 7"/>
          <p:cNvSpPr>
            <a:spLocks noGrp="1"/>
          </p:cNvSpPr>
          <p:nvPr>
            <p:ph type="ctrTitle"/>
          </p:nvPr>
        </p:nvSpPr>
        <p:spPr>
          <a:xfrm>
            <a:off x="4572000" y="4686300"/>
            <a:ext cx="12344400" cy="2841543"/>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4572000" y="7504983"/>
            <a:ext cx="12344400" cy="2057400"/>
          </a:xfrm>
        </p:spPr>
        <p:txBody>
          <a:bodyPr/>
          <a:lstStyle>
            <a:lvl1pPr marL="0" indent="0" algn="l">
              <a:buNone/>
              <a:defRPr sz="2700" b="1">
                <a:solidFill>
                  <a:schemeClr val="tx2"/>
                </a:solidFill>
              </a:defRPr>
            </a:lvl1pPr>
            <a:lvl2pPr marL="685800" indent="0" algn="ctr">
              <a:buNone/>
            </a:lvl2pPr>
            <a:lvl3pPr marL="1371600" indent="0" algn="ctr">
              <a:buNone/>
            </a:lvl3pPr>
            <a:lvl4pPr marL="2057400" indent="0" algn="ctr">
              <a:buNone/>
            </a:lvl4pPr>
            <a:lvl5pPr marL="2743200" indent="0" algn="ctr">
              <a:buNone/>
            </a:lvl5pPr>
            <a:lvl6pPr marL="3429000" indent="0" algn="ctr">
              <a:buNone/>
            </a:lvl6pPr>
            <a:lvl7pPr marL="4114800" indent="0" algn="ctr">
              <a:buNone/>
            </a:lvl7pPr>
            <a:lvl8pPr marL="4800600" indent="0" algn="ctr">
              <a:buNone/>
            </a:lvl8pPr>
            <a:lvl9pPr marL="54864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16100426" y="1666875"/>
            <a:ext cx="3429000" cy="762000"/>
          </a:xfrm>
        </p:spPr>
        <p:txBody>
          <a:bodyPr/>
          <a:lstStyle>
            <a:lvl1pPr>
              <a:defRPr/>
            </a:lvl1pPr>
          </a:lstStyle>
          <a:p>
            <a:pPr>
              <a:defRPr/>
            </a:pPr>
            <a:endParaRPr lang="en-US">
              <a:solidFill>
                <a:srgbClr val="575F6D"/>
              </a:solidFill>
            </a:endParaRPr>
          </a:p>
        </p:txBody>
      </p:sp>
      <p:sp>
        <p:nvSpPr>
          <p:cNvPr id="23" name="Footer Placeholder 16"/>
          <p:cNvSpPr>
            <a:spLocks noGrp="1"/>
          </p:cNvSpPr>
          <p:nvPr>
            <p:ph type="ftr" sz="quarter" idx="11"/>
          </p:nvPr>
        </p:nvSpPr>
        <p:spPr bwMode="auto">
          <a:xfrm rot="5400000">
            <a:off x="15068552" y="6176171"/>
            <a:ext cx="5486400" cy="768350"/>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2651126" y="7393784"/>
            <a:ext cx="1219200" cy="776288"/>
          </a:xfrm>
        </p:spPr>
        <p:txBody>
          <a:bodyPr/>
          <a:lstStyle>
            <a:lvl1pPr>
              <a:defRPr/>
            </a:lvl1pPr>
          </a:lstStyle>
          <a:p>
            <a:pPr>
              <a:defRPr/>
            </a:pPr>
            <a:fld id="{E3E4F2C5-E9B5-4727-8FF3-4FD1765B3101}" type="slidenum">
              <a:rPr lang="en-US"/>
              <a:pPr>
                <a:defRPr/>
              </a:pPr>
              <a:t>‹#›</a:t>
            </a:fld>
            <a:endParaRPr lang="en-US"/>
          </a:p>
        </p:txBody>
      </p:sp>
    </p:spTree>
    <p:extLst>
      <p:ext uri="{BB962C8B-B14F-4D97-AF65-F5344CB8AC3E}">
        <p14:creationId xmlns:p14="http://schemas.microsoft.com/office/powerpoint/2010/main" val="1797271529"/>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2400300"/>
            <a:ext cx="14935200" cy="73106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DB274734-F283-4912-AB61-854223B1EF68}"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281588364"/>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762000" y="0"/>
            <a:ext cx="1219200" cy="10287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5" name="Rectangle 4"/>
          <p:cNvSpPr/>
          <p:nvPr/>
        </p:nvSpPr>
        <p:spPr bwMode="auto">
          <a:xfrm>
            <a:off x="552452" y="0"/>
            <a:ext cx="209550" cy="10287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6" name="Rectangle 5"/>
          <p:cNvSpPr/>
          <p:nvPr/>
        </p:nvSpPr>
        <p:spPr bwMode="auto">
          <a:xfrm>
            <a:off x="1981202" y="0"/>
            <a:ext cx="365126" cy="10287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7" name="Rectangle 6"/>
          <p:cNvSpPr/>
          <p:nvPr/>
        </p:nvSpPr>
        <p:spPr bwMode="auto">
          <a:xfrm>
            <a:off x="2282828" y="0"/>
            <a:ext cx="460374" cy="10287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8" name="Straight Connector 7"/>
          <p:cNvSpPr>
            <a:spLocks noChangeShapeType="1"/>
          </p:cNvSpPr>
          <p:nvPr/>
        </p:nvSpPr>
        <p:spPr bwMode="auto">
          <a:xfrm>
            <a:off x="212726" y="0"/>
            <a:ext cx="0" cy="10287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9" name="Straight Connector 8"/>
          <p:cNvSpPr>
            <a:spLocks noChangeShapeType="1"/>
          </p:cNvSpPr>
          <p:nvPr/>
        </p:nvSpPr>
        <p:spPr bwMode="auto">
          <a:xfrm>
            <a:off x="1828800" y="0"/>
            <a:ext cx="0" cy="10287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0" name="Straight Connector 9"/>
          <p:cNvSpPr>
            <a:spLocks noChangeShapeType="1"/>
          </p:cNvSpPr>
          <p:nvPr/>
        </p:nvSpPr>
        <p:spPr bwMode="auto">
          <a:xfrm>
            <a:off x="1708151" y="0"/>
            <a:ext cx="0" cy="10287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1" name="Straight Connector 10"/>
          <p:cNvSpPr>
            <a:spLocks noChangeShapeType="1"/>
          </p:cNvSpPr>
          <p:nvPr/>
        </p:nvSpPr>
        <p:spPr bwMode="auto">
          <a:xfrm>
            <a:off x="3454400" y="0"/>
            <a:ext cx="0" cy="10287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2" name="Straight Connector 11"/>
          <p:cNvSpPr>
            <a:spLocks noChangeShapeType="1"/>
          </p:cNvSpPr>
          <p:nvPr/>
        </p:nvSpPr>
        <p:spPr bwMode="auto">
          <a:xfrm>
            <a:off x="2133600" y="0"/>
            <a:ext cx="0" cy="10287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13" name="Rectangle 12"/>
          <p:cNvSpPr/>
          <p:nvPr/>
        </p:nvSpPr>
        <p:spPr bwMode="auto">
          <a:xfrm>
            <a:off x="2438400" y="0"/>
            <a:ext cx="152400" cy="10287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4" name="Oval 13"/>
          <p:cNvSpPr/>
          <p:nvPr/>
        </p:nvSpPr>
        <p:spPr bwMode="auto">
          <a:xfrm>
            <a:off x="1219200" y="5143500"/>
            <a:ext cx="2590800" cy="19431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5" name="Oval 14"/>
          <p:cNvSpPr/>
          <p:nvPr/>
        </p:nvSpPr>
        <p:spPr bwMode="auto">
          <a:xfrm>
            <a:off x="2647951" y="7300913"/>
            <a:ext cx="1285877" cy="9620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6" name="Oval 15"/>
          <p:cNvSpPr/>
          <p:nvPr/>
        </p:nvSpPr>
        <p:spPr bwMode="auto">
          <a:xfrm>
            <a:off x="2181227" y="8251034"/>
            <a:ext cx="276224" cy="20478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7" name="Oval 16"/>
          <p:cNvSpPr/>
          <p:nvPr/>
        </p:nvSpPr>
        <p:spPr bwMode="auto">
          <a:xfrm>
            <a:off x="3327401" y="8686800"/>
            <a:ext cx="549276" cy="4119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8" name="Oval 17"/>
          <p:cNvSpPr/>
          <p:nvPr/>
        </p:nvSpPr>
        <p:spPr bwMode="auto">
          <a:xfrm>
            <a:off x="3759202" y="6719890"/>
            <a:ext cx="730250" cy="54768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19" name="Straight Connector 18"/>
          <p:cNvSpPr>
            <a:spLocks noChangeShapeType="1"/>
          </p:cNvSpPr>
          <p:nvPr/>
        </p:nvSpPr>
        <p:spPr bwMode="auto">
          <a:xfrm>
            <a:off x="18195926"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white"/>
              </a:solidFill>
              <a:latin typeface="Arial" charset="0"/>
            </a:endParaRPr>
          </a:p>
        </p:txBody>
      </p:sp>
      <p:sp>
        <p:nvSpPr>
          <p:cNvPr id="2" name="Title 1"/>
          <p:cNvSpPr>
            <a:spLocks noGrp="1"/>
          </p:cNvSpPr>
          <p:nvPr>
            <p:ph type="title"/>
          </p:nvPr>
        </p:nvSpPr>
        <p:spPr>
          <a:xfrm>
            <a:off x="4572000" y="4343400"/>
            <a:ext cx="12344400" cy="3080385"/>
          </a:xfrm>
        </p:spPr>
        <p:txBody>
          <a:bodyPr/>
          <a:lstStyle>
            <a:lvl1pPr algn="l">
              <a:buNone/>
              <a:defRPr sz="45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4572000" y="7515225"/>
            <a:ext cx="12344400" cy="2057400"/>
          </a:xfrm>
        </p:spPr>
        <p:txBody>
          <a:bodyPr/>
          <a:lstStyle>
            <a:lvl1pPr marL="0" indent="0">
              <a:buNone/>
              <a:defRPr sz="2700" b="1">
                <a:solidFill>
                  <a:schemeClr val="tx2"/>
                </a:solidFill>
              </a:defRPr>
            </a:lvl1pPr>
            <a:lvl2pPr>
              <a:buNone/>
              <a:defRPr sz="2700">
                <a:solidFill>
                  <a:schemeClr val="tx1">
                    <a:tint val="75000"/>
                  </a:schemeClr>
                </a:solidFill>
              </a:defRPr>
            </a:lvl2pPr>
            <a:lvl3pPr>
              <a:buNone/>
              <a:defRPr sz="24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16097250" y="1659732"/>
            <a:ext cx="3429000" cy="762000"/>
          </a:xfrm>
        </p:spPr>
        <p:txBody>
          <a:bodyPr/>
          <a:lstStyle>
            <a:lvl1pPr>
              <a:defRPr/>
            </a:lvl1pPr>
          </a:lstStyle>
          <a:p>
            <a:pPr>
              <a:defRPr/>
            </a:pPr>
            <a:endParaRPr lang="en-US">
              <a:solidFill>
                <a:srgbClr val="FFF39D"/>
              </a:solidFill>
            </a:endParaRPr>
          </a:p>
        </p:txBody>
      </p:sp>
      <p:sp>
        <p:nvSpPr>
          <p:cNvPr id="21" name="Footer Placeholder 4"/>
          <p:cNvSpPr>
            <a:spLocks noGrp="1"/>
          </p:cNvSpPr>
          <p:nvPr>
            <p:ph type="ftr" sz="quarter" idx="11"/>
          </p:nvPr>
        </p:nvSpPr>
        <p:spPr bwMode="auto">
          <a:xfrm rot="5400000">
            <a:off x="15068552" y="6171409"/>
            <a:ext cx="5486400" cy="768350"/>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2679701" y="7393784"/>
            <a:ext cx="1219200" cy="776288"/>
          </a:xfrm>
        </p:spPr>
        <p:txBody>
          <a:bodyPr/>
          <a:lstStyle>
            <a:lvl1pPr>
              <a:defRPr/>
            </a:lvl1pPr>
          </a:lstStyle>
          <a:p>
            <a:pPr>
              <a:defRPr/>
            </a:pPr>
            <a:fld id="{6279B972-53D1-470F-B904-9717278406A1}" type="slidenum">
              <a:rPr lang="en-US"/>
              <a:pPr>
                <a:defRPr/>
              </a:pPr>
              <a:t>‹#›</a:t>
            </a:fld>
            <a:endParaRPr lang="en-US"/>
          </a:p>
        </p:txBody>
      </p:sp>
    </p:spTree>
    <p:extLst>
      <p:ext uri="{BB962C8B-B14F-4D97-AF65-F5344CB8AC3E}">
        <p14:creationId xmlns:p14="http://schemas.microsoft.com/office/powerpoint/2010/main" val="2724628583"/>
      </p:ext>
    </p:extLst>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2400300"/>
            <a:ext cx="73152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8540496" y="2400300"/>
            <a:ext cx="73152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3D16C146-A07B-4142-9670-729948CEACFA}" type="slidenum">
              <a:rPr lang="en-US"/>
              <a:pPr>
                <a:defRPr/>
              </a:pPr>
              <a:t>‹#›</a:t>
            </a:fld>
            <a:endParaRPr lang="en-US"/>
          </a:p>
        </p:txBody>
      </p:sp>
    </p:spTree>
    <p:extLst>
      <p:ext uri="{BB962C8B-B14F-4D97-AF65-F5344CB8AC3E}">
        <p14:creationId xmlns:p14="http://schemas.microsoft.com/office/powerpoint/2010/main" val="3706590243"/>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15087600" cy="17145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914400" y="3543300"/>
            <a:ext cx="7315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8743950" y="3543300"/>
            <a:ext cx="7315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914400" y="2354580"/>
            <a:ext cx="7315200" cy="987552"/>
          </a:xfrm>
          <a:prstGeom prst="roundRect">
            <a:avLst>
              <a:gd name="adj" fmla="val 16667"/>
            </a:avLst>
          </a:prstGeom>
          <a:solidFill>
            <a:schemeClr val="accent1"/>
          </a:solidFill>
        </p:spPr>
        <p:txBody>
          <a:bodyPr rtlCol="0" anchor="ctr">
            <a:noAutofit/>
          </a:bodyPr>
          <a:lstStyle>
            <a:lvl1pPr marL="0" indent="0">
              <a:buFontTx/>
              <a:buNone/>
              <a:defRPr sz="3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8686800" y="2354580"/>
            <a:ext cx="7315200" cy="987552"/>
          </a:xfrm>
          <a:prstGeom prst="roundRect">
            <a:avLst>
              <a:gd name="adj" fmla="val 16667"/>
            </a:avLst>
          </a:prstGeom>
          <a:solidFill>
            <a:schemeClr val="accent1"/>
          </a:solidFill>
        </p:spPr>
        <p:txBody>
          <a:bodyPr rtlCol="0" anchor="ctr">
            <a:noAutofit/>
          </a:bodyPr>
          <a:lstStyle>
            <a:lvl1pPr marL="0" indent="0">
              <a:buFontTx/>
              <a:buNone/>
              <a:defRPr sz="3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EA2D460C-7403-47BE-AB64-6CE86B04D9D9}" type="slidenum">
              <a:rPr lang="en-US"/>
              <a:pPr>
                <a:defRPr/>
              </a:pPr>
              <a:t>‹#›</a:t>
            </a:fld>
            <a:endParaRPr lang="en-US"/>
          </a:p>
        </p:txBody>
      </p:sp>
    </p:spTree>
    <p:extLst>
      <p:ext uri="{BB962C8B-B14F-4D97-AF65-F5344CB8AC3E}">
        <p14:creationId xmlns:p14="http://schemas.microsoft.com/office/powerpoint/2010/main" val="2367195817"/>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489AC6DD-B364-49DC-8A31-B12FF173980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096288000"/>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FED32652-B886-4C1B-A62D-A5016F8CDCCF}" type="slidenum">
              <a:rPr lang="en-US"/>
              <a:pPr>
                <a:defRPr/>
              </a:pPr>
              <a:t>‹#›</a:t>
            </a:fld>
            <a:endParaRPr lang="en-US"/>
          </a:p>
        </p:txBody>
      </p:sp>
    </p:spTree>
    <p:extLst>
      <p:ext uri="{BB962C8B-B14F-4D97-AF65-F5344CB8AC3E}">
        <p14:creationId xmlns:p14="http://schemas.microsoft.com/office/powerpoint/2010/main" val="2054522354"/>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7526000" y="0"/>
            <a:ext cx="0" cy="10287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6" name="Straight Connector 5"/>
          <p:cNvSpPr>
            <a:spLocks noChangeShapeType="1"/>
          </p:cNvSpPr>
          <p:nvPr/>
        </p:nvSpPr>
        <p:spPr bwMode="auto">
          <a:xfrm>
            <a:off x="124968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7" name="Straight Connector 17"/>
          <p:cNvSpPr>
            <a:spLocks noChangeShapeType="1"/>
          </p:cNvSpPr>
          <p:nvPr/>
        </p:nvSpPr>
        <p:spPr bwMode="auto">
          <a:xfrm>
            <a:off x="12385676" y="0"/>
            <a:ext cx="0" cy="10287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8" name="Straight Connector 18"/>
          <p:cNvSpPr>
            <a:spLocks noChangeShapeType="1"/>
          </p:cNvSpPr>
          <p:nvPr/>
        </p:nvSpPr>
        <p:spPr bwMode="auto">
          <a:xfrm>
            <a:off x="17983200" y="0"/>
            <a:ext cx="0" cy="10287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9" name="Rectangle 8"/>
          <p:cNvSpPr/>
          <p:nvPr/>
        </p:nvSpPr>
        <p:spPr bwMode="auto">
          <a:xfrm>
            <a:off x="17678400" y="0"/>
            <a:ext cx="609600" cy="10287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 name="Straight Connector 20"/>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1" name="Oval 10"/>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 name="Title 1"/>
          <p:cNvSpPr>
            <a:spLocks noGrp="1"/>
          </p:cNvSpPr>
          <p:nvPr>
            <p:ph type="title"/>
          </p:nvPr>
        </p:nvSpPr>
        <p:spPr>
          <a:xfrm rot="5400000">
            <a:off x="8321040" y="4686300"/>
            <a:ext cx="9464040" cy="91440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13624560" y="411480"/>
            <a:ext cx="3054096" cy="7475220"/>
          </a:xfrm>
        </p:spPr>
        <p:txBody>
          <a:bodyPr/>
          <a:lstStyle>
            <a:lvl1pPr marL="0" indent="0">
              <a:spcBef>
                <a:spcPts val="600"/>
              </a:spcBef>
              <a:spcAft>
                <a:spcPts val="1500"/>
              </a:spcAft>
              <a:buNone/>
              <a:defRPr sz="1800"/>
            </a:lvl1pPr>
            <a:lvl2pPr>
              <a:buNone/>
              <a:defRPr sz="1800"/>
            </a:lvl2pPr>
            <a:lvl3pPr>
              <a:buNone/>
              <a:defRPr sz="1500"/>
            </a:lvl3pPr>
            <a:lvl4pPr>
              <a:buNone/>
              <a:defRPr sz="1350"/>
            </a:lvl4pPr>
            <a:lvl5pPr>
              <a:buNone/>
              <a:defRPr sz="1350"/>
            </a:lvl5pPr>
          </a:lstStyle>
          <a:p>
            <a:pPr lvl="0"/>
            <a:r>
              <a:rPr lang="en-US" smtClean="0"/>
              <a:t>Click to edit Master text styles</a:t>
            </a:r>
          </a:p>
        </p:txBody>
      </p:sp>
      <p:sp>
        <p:nvSpPr>
          <p:cNvPr id="18" name="Content Placeholder 17"/>
          <p:cNvSpPr>
            <a:spLocks noGrp="1"/>
          </p:cNvSpPr>
          <p:nvPr>
            <p:ph sz="quarter" idx="1"/>
          </p:nvPr>
        </p:nvSpPr>
        <p:spPr>
          <a:xfrm>
            <a:off x="609600" y="411480"/>
            <a:ext cx="11277600" cy="9491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3FFC1085-900B-42E7-9A3F-4AFAE9FAC28A}"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028984409"/>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75260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6" name="Oval 5"/>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7" name="Straight Connector 17"/>
          <p:cNvSpPr>
            <a:spLocks noChangeShapeType="1"/>
          </p:cNvSpPr>
          <p:nvPr/>
        </p:nvSpPr>
        <p:spPr bwMode="auto">
          <a:xfrm>
            <a:off x="17983200" y="0"/>
            <a:ext cx="0" cy="10287000"/>
          </a:xfrm>
          <a:prstGeom prst="line">
            <a:avLst/>
          </a:prstGeom>
          <a:noFill/>
          <a:ln w="9525" algn="ctr">
            <a:solidFill>
              <a:schemeClr val="tx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8" name="Rectangle 7"/>
          <p:cNvSpPr/>
          <p:nvPr/>
        </p:nvSpPr>
        <p:spPr bwMode="auto">
          <a:xfrm>
            <a:off x="17678400" y="0"/>
            <a:ext cx="609600" cy="10287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9" name="Straight Connector 19"/>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0" name="Straight Connector 9"/>
          <p:cNvSpPr>
            <a:spLocks noChangeShapeType="1"/>
          </p:cNvSpPr>
          <p:nvPr/>
        </p:nvSpPr>
        <p:spPr bwMode="auto">
          <a:xfrm>
            <a:off x="12496800" y="0"/>
            <a:ext cx="0" cy="10287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11" name="Straight Connector 23"/>
          <p:cNvSpPr>
            <a:spLocks noChangeShapeType="1"/>
          </p:cNvSpPr>
          <p:nvPr/>
        </p:nvSpPr>
        <p:spPr bwMode="auto">
          <a:xfrm>
            <a:off x="12385676" y="0"/>
            <a:ext cx="0" cy="10287000"/>
          </a:xfrm>
          <a:prstGeom prst="line">
            <a:avLst/>
          </a:prstGeom>
          <a:noFill/>
          <a:ln w="1270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2" name="Title 1"/>
          <p:cNvSpPr>
            <a:spLocks noGrp="1"/>
          </p:cNvSpPr>
          <p:nvPr>
            <p:ph type="title"/>
          </p:nvPr>
        </p:nvSpPr>
        <p:spPr>
          <a:xfrm rot="5400000">
            <a:off x="8277606" y="4686300"/>
            <a:ext cx="9464040" cy="914400"/>
          </a:xfrm>
        </p:spPr>
        <p:txBody>
          <a:bodyPr/>
          <a:lstStyle>
            <a:lvl1pPr algn="l">
              <a:buNone/>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12344400" cy="10287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48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3531596" y="397193"/>
            <a:ext cx="3048000" cy="7434072"/>
          </a:xfrm>
        </p:spPr>
        <p:txBody>
          <a:bodyPr rot="0" spcFirstLastPara="0" vertOverflow="overflow" horzOverflow="overflow" spcCol="274320" rtlCol="0" fromWordArt="0" forceAA="0">
            <a:normAutofit/>
          </a:bodyPr>
          <a:lstStyle>
            <a:lvl1pPr marL="0" indent="0">
              <a:spcBef>
                <a:spcPts val="150"/>
              </a:spcBef>
              <a:spcAft>
                <a:spcPts val="600"/>
              </a:spcAft>
              <a:buFontTx/>
              <a:buNone/>
              <a:defRPr sz="1800"/>
            </a:lvl1pPr>
            <a:lvl2pPr>
              <a:defRPr sz="1800"/>
            </a:lvl2pPr>
            <a:lvl3pPr>
              <a:defRPr sz="1500"/>
            </a:lvl3pPr>
            <a:lvl4pPr>
              <a:defRPr sz="1350"/>
            </a:lvl4pPr>
            <a:lvl5pPr>
              <a:defRPr sz="135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DAB6E69D-02E7-4AA6-B9F5-EEA2130CA7C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extLst>
      <p:ext uri="{BB962C8B-B14F-4D97-AF65-F5344CB8AC3E}">
        <p14:creationId xmlns:p14="http://schemas.microsoft.com/office/powerpoint/2010/main" val="1477681043"/>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52DD79F3-BE51-4FCD-A48E-19B7DFEC4C83}" type="slidenum">
              <a:rPr lang="en-US"/>
              <a:pPr>
                <a:defRPr/>
              </a:pPr>
              <a:t>‹#›</a:t>
            </a:fld>
            <a:endParaRPr lang="en-US"/>
          </a:p>
        </p:txBody>
      </p:sp>
    </p:spTree>
    <p:extLst>
      <p:ext uri="{BB962C8B-B14F-4D97-AF65-F5344CB8AC3E}">
        <p14:creationId xmlns:p14="http://schemas.microsoft.com/office/powerpoint/2010/main" val="2366138248"/>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61"/>
            <a:ext cx="3352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6F78E98-A8BB-49C1-8087-EDE62F9E2820}" type="slidenum">
              <a:rPr lang="en-US"/>
              <a:pPr>
                <a:defRPr/>
              </a:pPr>
              <a:t>‹#›</a:t>
            </a:fld>
            <a:endParaRPr lang="en-US"/>
          </a:p>
        </p:txBody>
      </p:sp>
    </p:spTree>
    <p:extLst>
      <p:ext uri="{BB962C8B-B14F-4D97-AF65-F5344CB8AC3E}">
        <p14:creationId xmlns:p14="http://schemas.microsoft.com/office/powerpoint/2010/main" val="1001002973"/>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7526000" y="0"/>
            <a:ext cx="0" cy="10287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22" name="Title Placeholder 21"/>
          <p:cNvSpPr>
            <a:spLocks noGrp="1"/>
          </p:cNvSpPr>
          <p:nvPr>
            <p:ph type="title"/>
          </p:nvPr>
        </p:nvSpPr>
        <p:spPr>
          <a:xfrm>
            <a:off x="914400" y="411957"/>
            <a:ext cx="14935200" cy="17145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914400" y="2400302"/>
            <a:ext cx="14935200"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15680931" y="1526780"/>
            <a:ext cx="3017043" cy="768350"/>
          </a:xfrm>
          <a:prstGeom prst="rect">
            <a:avLst/>
          </a:prstGeom>
        </p:spPr>
        <p:txBody>
          <a:bodyPr vert="horz" anchor="ctr" anchorCtr="0"/>
          <a:lstStyle>
            <a:lvl1pPr algn="r" eaLnBrk="1" latinLnBrk="0" hangingPunct="1">
              <a:defRPr kumimoji="0" sz="18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3" name="Footer Placeholder 2"/>
          <p:cNvSpPr>
            <a:spLocks noGrp="1"/>
          </p:cNvSpPr>
          <p:nvPr>
            <p:ph type="ftr" sz="quarter" idx="3"/>
          </p:nvPr>
        </p:nvSpPr>
        <p:spPr>
          <a:xfrm rot="5400000">
            <a:off x="14779626" y="5514182"/>
            <a:ext cx="4800600" cy="730250"/>
          </a:xfrm>
          <a:prstGeom prst="rect">
            <a:avLst/>
          </a:prstGeom>
        </p:spPr>
        <p:txBody>
          <a:bodyPr vert="horz" anchor="ctr" anchorCtr="0"/>
          <a:lstStyle>
            <a:lvl1pPr algn="l" eaLnBrk="1" latinLnBrk="0" hangingPunct="1">
              <a:defRPr kumimoji="0" sz="18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7" name="Straight Connector 6"/>
          <p:cNvSpPr>
            <a:spLocks noChangeShapeType="1"/>
          </p:cNvSpPr>
          <p:nvPr/>
        </p:nvSpPr>
        <p:spPr bwMode="auto">
          <a:xfrm>
            <a:off x="152400"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032" name="Straight Connector 8"/>
          <p:cNvSpPr>
            <a:spLocks noChangeShapeType="1"/>
          </p:cNvSpPr>
          <p:nvPr/>
        </p:nvSpPr>
        <p:spPr bwMode="auto">
          <a:xfrm>
            <a:off x="17983200" y="0"/>
            <a:ext cx="0" cy="10287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0" name="Rectangle 9"/>
          <p:cNvSpPr/>
          <p:nvPr/>
        </p:nvSpPr>
        <p:spPr bwMode="auto">
          <a:xfrm>
            <a:off x="17678400" y="0"/>
            <a:ext cx="609600" cy="10287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34" name="Straight Connector 10"/>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2" name="Oval 11"/>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3" name="Slide Number Placeholder 22"/>
          <p:cNvSpPr>
            <a:spLocks noGrp="1"/>
          </p:cNvSpPr>
          <p:nvPr>
            <p:ph type="sldNum" sz="quarter" idx="4"/>
          </p:nvPr>
        </p:nvSpPr>
        <p:spPr>
          <a:xfrm>
            <a:off x="16259177" y="8601075"/>
            <a:ext cx="1219200" cy="781050"/>
          </a:xfrm>
          <a:prstGeom prst="rect">
            <a:avLst/>
          </a:prstGeom>
        </p:spPr>
        <p:txBody>
          <a:bodyPr vert="horz" anchor="ctr"/>
          <a:lstStyle>
            <a:lvl1pPr algn="ctr" eaLnBrk="1" latinLnBrk="0" hangingPunct="1">
              <a:defRPr kumimoji="0" sz="2100" b="1">
                <a:solidFill>
                  <a:srgbClr val="FFFFFF"/>
                </a:solidFill>
                <a:latin typeface="Arial" charset="0"/>
              </a:defRPr>
            </a:lvl1pPr>
          </a:lstStyle>
          <a:p>
            <a:pPr fontAlgn="base">
              <a:spcBef>
                <a:spcPct val="0"/>
              </a:spcBef>
              <a:spcAft>
                <a:spcPct val="0"/>
              </a:spcAft>
              <a:defRPr/>
            </a:pPr>
            <a:fld id="{FB8D0268-1FD3-448E-ABB8-0D53131FDD5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70572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iming>
    <p:tnLst>
      <p:par>
        <p:cTn id="1" dur="indefinite" restart="never" nodeType="tmRoot"/>
      </p:par>
    </p:tnLst>
  </p:timing>
  <p:txStyles>
    <p:titleStyle>
      <a:lvl1pPr algn="l" rtl="0" eaLnBrk="0" fontAlgn="base" hangingPunct="0">
        <a:spcBef>
          <a:spcPct val="0"/>
        </a:spcBef>
        <a:spcAft>
          <a:spcPct val="0"/>
        </a:spcAft>
        <a:defRPr sz="4500" kern="1200" cap="small">
          <a:solidFill>
            <a:schemeClr val="tx2"/>
          </a:solidFill>
          <a:latin typeface="+mj-lt"/>
          <a:ea typeface="+mj-ea"/>
          <a:cs typeface="+mj-cs"/>
        </a:defRPr>
      </a:lvl1pPr>
      <a:lvl2pPr algn="l" rtl="0" eaLnBrk="0" fontAlgn="base" hangingPunct="0">
        <a:spcBef>
          <a:spcPct val="0"/>
        </a:spcBef>
        <a:spcAft>
          <a:spcPct val="0"/>
        </a:spcAft>
        <a:defRPr sz="4500">
          <a:solidFill>
            <a:schemeClr val="tx2"/>
          </a:solidFill>
          <a:latin typeface="Arial" pitchFamily="34" charset="0"/>
        </a:defRPr>
      </a:lvl2pPr>
      <a:lvl3pPr algn="l" rtl="0" eaLnBrk="0" fontAlgn="base" hangingPunct="0">
        <a:spcBef>
          <a:spcPct val="0"/>
        </a:spcBef>
        <a:spcAft>
          <a:spcPct val="0"/>
        </a:spcAft>
        <a:defRPr sz="4500">
          <a:solidFill>
            <a:schemeClr val="tx2"/>
          </a:solidFill>
          <a:latin typeface="Arial" pitchFamily="34" charset="0"/>
        </a:defRPr>
      </a:lvl3pPr>
      <a:lvl4pPr algn="l" rtl="0" eaLnBrk="0" fontAlgn="base" hangingPunct="0">
        <a:spcBef>
          <a:spcPct val="0"/>
        </a:spcBef>
        <a:spcAft>
          <a:spcPct val="0"/>
        </a:spcAft>
        <a:defRPr sz="4500">
          <a:solidFill>
            <a:schemeClr val="tx2"/>
          </a:solidFill>
          <a:latin typeface="Arial" pitchFamily="34" charset="0"/>
        </a:defRPr>
      </a:lvl4pPr>
      <a:lvl5pPr algn="l" rtl="0" eaLnBrk="0" fontAlgn="base" hangingPunct="0">
        <a:spcBef>
          <a:spcPct val="0"/>
        </a:spcBef>
        <a:spcAft>
          <a:spcPct val="0"/>
        </a:spcAft>
        <a:defRPr sz="4500">
          <a:solidFill>
            <a:schemeClr val="tx2"/>
          </a:solidFill>
          <a:latin typeface="Arial" pitchFamily="34" charset="0"/>
        </a:defRPr>
      </a:lvl5pPr>
      <a:lvl6pPr marL="685800" algn="l" rtl="0" fontAlgn="base">
        <a:spcBef>
          <a:spcPct val="0"/>
        </a:spcBef>
        <a:spcAft>
          <a:spcPct val="0"/>
        </a:spcAft>
        <a:defRPr sz="4500">
          <a:solidFill>
            <a:schemeClr val="tx2"/>
          </a:solidFill>
          <a:latin typeface="Arial" pitchFamily="34" charset="0"/>
        </a:defRPr>
      </a:lvl6pPr>
      <a:lvl7pPr marL="1371600" algn="l" rtl="0" fontAlgn="base">
        <a:spcBef>
          <a:spcPct val="0"/>
        </a:spcBef>
        <a:spcAft>
          <a:spcPct val="0"/>
        </a:spcAft>
        <a:defRPr sz="4500">
          <a:solidFill>
            <a:schemeClr val="tx2"/>
          </a:solidFill>
          <a:latin typeface="Arial" pitchFamily="34" charset="0"/>
        </a:defRPr>
      </a:lvl7pPr>
      <a:lvl8pPr marL="2057400" algn="l" rtl="0" fontAlgn="base">
        <a:spcBef>
          <a:spcPct val="0"/>
        </a:spcBef>
        <a:spcAft>
          <a:spcPct val="0"/>
        </a:spcAft>
        <a:defRPr sz="4500">
          <a:solidFill>
            <a:schemeClr val="tx2"/>
          </a:solidFill>
          <a:latin typeface="Arial" pitchFamily="34" charset="0"/>
        </a:defRPr>
      </a:lvl8pPr>
      <a:lvl9pPr marL="2743200" algn="l" rtl="0" fontAlgn="base">
        <a:spcBef>
          <a:spcPct val="0"/>
        </a:spcBef>
        <a:spcAft>
          <a:spcPct val="0"/>
        </a:spcAft>
        <a:defRPr sz="4500">
          <a:solidFill>
            <a:schemeClr val="tx2"/>
          </a:solidFill>
          <a:latin typeface="Arial" pitchFamily="34" charset="0"/>
        </a:defRPr>
      </a:lvl9pPr>
    </p:titleStyle>
    <p:bodyStyle>
      <a:lvl1pPr marL="409575" indent="-409575" algn="l" rtl="0" eaLnBrk="0" fontAlgn="base" hangingPunct="0">
        <a:spcBef>
          <a:spcPts val="900"/>
        </a:spcBef>
        <a:spcAft>
          <a:spcPct val="0"/>
        </a:spcAft>
        <a:buClr>
          <a:schemeClr val="accent1"/>
        </a:buClr>
        <a:buSzPct val="70000"/>
        <a:buFont typeface="Wingdings" pitchFamily="2" charset="2"/>
        <a:buChar char=""/>
        <a:defRPr sz="3600" kern="1200">
          <a:solidFill>
            <a:schemeClr val="tx1"/>
          </a:solidFill>
          <a:latin typeface="+mn-lt"/>
          <a:ea typeface="+mn-ea"/>
          <a:cs typeface="+mn-cs"/>
        </a:defRPr>
      </a:lvl1pPr>
      <a:lvl2pPr marL="959645" indent="-409575" algn="l" rtl="0" eaLnBrk="0" fontAlgn="base" hangingPunct="0">
        <a:spcBef>
          <a:spcPct val="20000"/>
        </a:spcBef>
        <a:spcAft>
          <a:spcPct val="0"/>
        </a:spcAft>
        <a:buClr>
          <a:schemeClr val="accent1"/>
        </a:buClr>
        <a:buSzPct val="80000"/>
        <a:buFont typeface="Wingdings 2" pitchFamily="18" charset="2"/>
        <a:buChar char=""/>
        <a:defRPr sz="3150" kern="1200">
          <a:solidFill>
            <a:schemeClr val="tx1"/>
          </a:solidFill>
          <a:latin typeface="+mn-lt"/>
          <a:ea typeface="+mn-ea"/>
          <a:cs typeface="+mn-cs"/>
        </a:defRPr>
      </a:lvl2pPr>
      <a:lvl3pPr marL="1371600" indent="-273845" algn="l" rtl="0" eaLnBrk="0" fontAlgn="base" hangingPunct="0">
        <a:spcBef>
          <a:spcPct val="20000"/>
        </a:spcBef>
        <a:spcAft>
          <a:spcPct val="0"/>
        </a:spcAft>
        <a:buClr>
          <a:srgbClr val="E0752F"/>
        </a:buClr>
        <a:buSzPct val="60000"/>
        <a:buFont typeface="Wingdings" pitchFamily="2" charset="2"/>
        <a:buChar char=""/>
        <a:defRPr sz="3600" kern="1200">
          <a:solidFill>
            <a:schemeClr val="tx1"/>
          </a:solidFill>
          <a:latin typeface="+mn-lt"/>
          <a:ea typeface="+mn-ea"/>
          <a:cs typeface="+mn-cs"/>
        </a:defRPr>
      </a:lvl3pPr>
      <a:lvl4pPr marL="1781175" indent="-273845" algn="l" rtl="0" eaLnBrk="0" fontAlgn="base" hangingPunct="0">
        <a:spcBef>
          <a:spcPct val="20000"/>
        </a:spcBef>
        <a:spcAft>
          <a:spcPct val="0"/>
        </a:spcAft>
        <a:buClr>
          <a:srgbClr val="FEC3AE"/>
        </a:buClr>
        <a:buSzPct val="60000"/>
        <a:buFont typeface="Wingdings" pitchFamily="2" charset="2"/>
        <a:buChar char=""/>
        <a:defRPr sz="3000" kern="1200">
          <a:solidFill>
            <a:schemeClr val="tx1"/>
          </a:solidFill>
          <a:latin typeface="+mn-lt"/>
          <a:ea typeface="+mn-ea"/>
          <a:cs typeface="+mn-cs"/>
        </a:defRPr>
      </a:lvl4pPr>
      <a:lvl5pPr marL="2193132" indent="-273845"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mn-lt"/>
          <a:ea typeface="+mn-ea"/>
          <a:cs typeface="+mn-cs"/>
        </a:defRPr>
      </a:lvl5pPr>
      <a:lvl6pPr marL="2606040" indent="-274320" algn="l" rtl="0" eaLnBrk="1" latinLnBrk="0" hangingPunct="1">
        <a:spcBef>
          <a:spcPct val="20000"/>
        </a:spcBef>
        <a:buClr>
          <a:schemeClr val="accent1"/>
        </a:buClr>
        <a:buChar char="•"/>
        <a:defRPr kumimoji="0" sz="2400" kern="1200">
          <a:solidFill>
            <a:schemeClr val="tx2"/>
          </a:solidFill>
          <a:latin typeface="+mn-lt"/>
          <a:ea typeface="+mn-ea"/>
          <a:cs typeface="+mn-cs"/>
        </a:defRPr>
      </a:lvl6pPr>
      <a:lvl7pPr marL="3017520" indent="-274320" algn="l" rtl="0" eaLnBrk="1" latinLnBrk="0" hangingPunct="1">
        <a:spcBef>
          <a:spcPct val="20000"/>
        </a:spcBef>
        <a:buClr>
          <a:schemeClr val="accent1">
            <a:tint val="60000"/>
          </a:schemeClr>
        </a:buClr>
        <a:buSzPct val="60000"/>
        <a:buFont typeface="Wingdings"/>
        <a:buChar char=""/>
        <a:defRPr kumimoji="0" sz="2100" kern="1200" baseline="0">
          <a:solidFill>
            <a:schemeClr val="tx2"/>
          </a:solidFill>
          <a:latin typeface="+mn-lt"/>
          <a:ea typeface="+mn-ea"/>
          <a:cs typeface="+mn-cs"/>
        </a:defRPr>
      </a:lvl7pPr>
      <a:lvl8pPr marL="3429000" indent="-274320" algn="l" rtl="0" eaLnBrk="1" latinLnBrk="0" hangingPunct="1">
        <a:spcBef>
          <a:spcPct val="20000"/>
        </a:spcBef>
        <a:buClr>
          <a:schemeClr val="accent2"/>
        </a:buClr>
        <a:buChar char="•"/>
        <a:defRPr kumimoji="0" sz="2100" kern="1200" cap="small" baseline="0">
          <a:solidFill>
            <a:schemeClr val="tx2"/>
          </a:solidFill>
          <a:latin typeface="+mn-lt"/>
          <a:ea typeface="+mn-ea"/>
          <a:cs typeface="+mn-cs"/>
        </a:defRPr>
      </a:lvl8pPr>
      <a:lvl9pPr marL="3840480" indent="-274320" algn="l" rtl="0" eaLnBrk="1" latinLnBrk="0" hangingPunct="1">
        <a:spcBef>
          <a:spcPct val="20000"/>
        </a:spcBef>
        <a:buClr>
          <a:schemeClr val="accent1">
            <a:shade val="75000"/>
          </a:schemeClr>
        </a:buClr>
        <a:buChar char="•"/>
        <a:defRPr kumimoji="0" sz="21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85800" algn="l" rtl="0" eaLnBrk="1" latinLnBrk="0" hangingPunct="1">
        <a:defRPr kumimoji="0" kern="1200">
          <a:solidFill>
            <a:schemeClr val="tx1"/>
          </a:solidFill>
          <a:latin typeface="+mn-lt"/>
          <a:ea typeface="+mn-ea"/>
          <a:cs typeface="+mn-cs"/>
        </a:defRPr>
      </a:lvl2pPr>
      <a:lvl3pPr marL="1371600" algn="l" rtl="0" eaLnBrk="1" latinLnBrk="0" hangingPunct="1">
        <a:defRPr kumimoji="0" kern="1200">
          <a:solidFill>
            <a:schemeClr val="tx1"/>
          </a:solidFill>
          <a:latin typeface="+mn-lt"/>
          <a:ea typeface="+mn-ea"/>
          <a:cs typeface="+mn-cs"/>
        </a:defRPr>
      </a:lvl3pPr>
      <a:lvl4pPr marL="2057400" algn="l" rtl="0" eaLnBrk="1" latinLnBrk="0" hangingPunct="1">
        <a:defRPr kumimoji="0" kern="1200">
          <a:solidFill>
            <a:schemeClr val="tx1"/>
          </a:solidFill>
          <a:latin typeface="+mn-lt"/>
          <a:ea typeface="+mn-ea"/>
          <a:cs typeface="+mn-cs"/>
        </a:defRPr>
      </a:lvl4pPr>
      <a:lvl5pPr marL="2743200" algn="l" rtl="0" eaLnBrk="1" latinLnBrk="0" hangingPunct="1">
        <a:defRPr kumimoji="0" kern="1200">
          <a:solidFill>
            <a:schemeClr val="tx1"/>
          </a:solidFill>
          <a:latin typeface="+mn-lt"/>
          <a:ea typeface="+mn-ea"/>
          <a:cs typeface="+mn-cs"/>
        </a:defRPr>
      </a:lvl5pPr>
      <a:lvl6pPr marL="3429000" algn="l" rtl="0" eaLnBrk="1" latinLnBrk="0" hangingPunct="1">
        <a:defRPr kumimoji="0" kern="1200">
          <a:solidFill>
            <a:schemeClr val="tx1"/>
          </a:solidFill>
          <a:latin typeface="+mn-lt"/>
          <a:ea typeface="+mn-ea"/>
          <a:cs typeface="+mn-cs"/>
        </a:defRPr>
      </a:lvl6pPr>
      <a:lvl7pPr marL="4114800" algn="l" rtl="0" eaLnBrk="1" latinLnBrk="0" hangingPunct="1">
        <a:defRPr kumimoji="0" kern="1200">
          <a:solidFill>
            <a:schemeClr val="tx1"/>
          </a:solidFill>
          <a:latin typeface="+mn-lt"/>
          <a:ea typeface="+mn-ea"/>
          <a:cs typeface="+mn-cs"/>
        </a:defRPr>
      </a:lvl7pPr>
      <a:lvl8pPr marL="4800600" algn="l" rtl="0" eaLnBrk="1" latinLnBrk="0" hangingPunct="1">
        <a:defRPr kumimoji="0" kern="1200">
          <a:solidFill>
            <a:schemeClr val="tx1"/>
          </a:solidFill>
          <a:latin typeface="+mn-lt"/>
          <a:ea typeface="+mn-ea"/>
          <a:cs typeface="+mn-cs"/>
        </a:defRPr>
      </a:lvl8pPr>
      <a:lvl9pPr marL="54864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7526000" y="0"/>
            <a:ext cx="0" cy="10287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sz="2700" dirty="0">
              <a:solidFill>
                <a:prstClr val="black"/>
              </a:solidFill>
              <a:latin typeface="Arial" charset="0"/>
            </a:endParaRPr>
          </a:p>
        </p:txBody>
      </p:sp>
      <p:sp>
        <p:nvSpPr>
          <p:cNvPr id="22" name="Title Placeholder 21"/>
          <p:cNvSpPr>
            <a:spLocks noGrp="1"/>
          </p:cNvSpPr>
          <p:nvPr>
            <p:ph type="title"/>
          </p:nvPr>
        </p:nvSpPr>
        <p:spPr>
          <a:xfrm>
            <a:off x="914400" y="411957"/>
            <a:ext cx="14935200" cy="17145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914400" y="2400302"/>
            <a:ext cx="14935200"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15680931" y="1526780"/>
            <a:ext cx="3017043" cy="768350"/>
          </a:xfrm>
          <a:prstGeom prst="rect">
            <a:avLst/>
          </a:prstGeom>
        </p:spPr>
        <p:txBody>
          <a:bodyPr vert="horz" anchor="ctr" anchorCtr="0"/>
          <a:lstStyle>
            <a:lvl1pPr algn="r" eaLnBrk="1" latinLnBrk="0" hangingPunct="1">
              <a:defRPr kumimoji="0" sz="18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3" name="Footer Placeholder 2"/>
          <p:cNvSpPr>
            <a:spLocks noGrp="1"/>
          </p:cNvSpPr>
          <p:nvPr>
            <p:ph type="ftr" sz="quarter" idx="3"/>
          </p:nvPr>
        </p:nvSpPr>
        <p:spPr>
          <a:xfrm rot="5400000">
            <a:off x="14779626" y="5514182"/>
            <a:ext cx="4800600" cy="730250"/>
          </a:xfrm>
          <a:prstGeom prst="rect">
            <a:avLst/>
          </a:prstGeom>
        </p:spPr>
        <p:txBody>
          <a:bodyPr vert="horz" anchor="ctr" anchorCtr="0"/>
          <a:lstStyle>
            <a:lvl1pPr algn="l" eaLnBrk="1" latinLnBrk="0" hangingPunct="1">
              <a:defRPr kumimoji="0" sz="1800">
                <a:solidFill>
                  <a:schemeClr val="tx2"/>
                </a:solidFill>
                <a:latin typeface="Arial" charset="0"/>
              </a:defRPr>
            </a:lvl1pPr>
          </a:lstStyle>
          <a:p>
            <a:pPr fontAlgn="base">
              <a:spcBef>
                <a:spcPct val="0"/>
              </a:spcBef>
              <a:spcAft>
                <a:spcPct val="0"/>
              </a:spcAft>
              <a:defRPr/>
            </a:pPr>
            <a:endParaRPr lang="en-US">
              <a:solidFill>
                <a:srgbClr val="575F6D"/>
              </a:solidFill>
            </a:endParaRPr>
          </a:p>
        </p:txBody>
      </p:sp>
      <p:sp>
        <p:nvSpPr>
          <p:cNvPr id="7" name="Straight Connector 6"/>
          <p:cNvSpPr>
            <a:spLocks noChangeShapeType="1"/>
          </p:cNvSpPr>
          <p:nvPr/>
        </p:nvSpPr>
        <p:spPr bwMode="auto">
          <a:xfrm>
            <a:off x="152400" y="0"/>
            <a:ext cx="0" cy="10287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sz="2700">
              <a:solidFill>
                <a:prstClr val="black"/>
              </a:solidFill>
              <a:latin typeface="Arial" charset="0"/>
            </a:endParaRPr>
          </a:p>
        </p:txBody>
      </p:sp>
      <p:sp>
        <p:nvSpPr>
          <p:cNvPr id="1032" name="Straight Connector 8"/>
          <p:cNvSpPr>
            <a:spLocks noChangeShapeType="1"/>
          </p:cNvSpPr>
          <p:nvPr/>
        </p:nvSpPr>
        <p:spPr bwMode="auto">
          <a:xfrm>
            <a:off x="17983200" y="0"/>
            <a:ext cx="0" cy="10287000"/>
          </a:xfrm>
          <a:prstGeom prst="line">
            <a:avLst/>
          </a:prstGeom>
          <a:noFill/>
          <a:ln w="19050"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0" name="Rectangle 9"/>
          <p:cNvSpPr/>
          <p:nvPr/>
        </p:nvSpPr>
        <p:spPr bwMode="auto">
          <a:xfrm>
            <a:off x="17678400" y="0"/>
            <a:ext cx="609600" cy="10287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a:solidFill>
                <a:prstClr val="white"/>
              </a:solidFill>
            </a:endParaRPr>
          </a:p>
        </p:txBody>
      </p:sp>
      <p:sp>
        <p:nvSpPr>
          <p:cNvPr id="1034" name="Straight Connector 10"/>
          <p:cNvSpPr>
            <a:spLocks noChangeShapeType="1"/>
          </p:cNvSpPr>
          <p:nvPr/>
        </p:nvSpPr>
        <p:spPr bwMode="auto">
          <a:xfrm>
            <a:off x="17830800" y="0"/>
            <a:ext cx="0" cy="10287000"/>
          </a:xfrm>
          <a:prstGeom prst="line">
            <a:avLst/>
          </a:prstGeom>
          <a:noFill/>
          <a:ln w="9525" algn="ctr">
            <a:solidFill>
              <a:schemeClr val="accent1"/>
            </a:solidFill>
            <a:round/>
            <a:headEnd/>
            <a:tailEnd/>
          </a:ln>
        </p:spPr>
        <p:txBody>
          <a:bodyPr/>
          <a:lstStyle/>
          <a:p>
            <a:pPr fontAlgn="base">
              <a:spcBef>
                <a:spcPct val="0"/>
              </a:spcBef>
              <a:spcAft>
                <a:spcPct val="0"/>
              </a:spcAft>
              <a:defRPr/>
            </a:pPr>
            <a:endParaRPr lang="en-US" sz="2700">
              <a:solidFill>
                <a:prstClr val="black"/>
              </a:solidFill>
              <a:latin typeface="Arial" pitchFamily="34" charset="0"/>
            </a:endParaRPr>
          </a:p>
        </p:txBody>
      </p:sp>
      <p:sp>
        <p:nvSpPr>
          <p:cNvPr id="12" name="Oval 11"/>
          <p:cNvSpPr/>
          <p:nvPr/>
        </p:nvSpPr>
        <p:spPr>
          <a:xfrm>
            <a:off x="16313152" y="8572502"/>
            <a:ext cx="1098551" cy="823913"/>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700" dirty="0">
              <a:solidFill>
                <a:prstClr val="white"/>
              </a:solidFill>
            </a:endParaRPr>
          </a:p>
        </p:txBody>
      </p:sp>
      <p:sp>
        <p:nvSpPr>
          <p:cNvPr id="23" name="Slide Number Placeholder 22"/>
          <p:cNvSpPr>
            <a:spLocks noGrp="1"/>
          </p:cNvSpPr>
          <p:nvPr>
            <p:ph type="sldNum" sz="quarter" idx="4"/>
          </p:nvPr>
        </p:nvSpPr>
        <p:spPr>
          <a:xfrm>
            <a:off x="16259177" y="8601075"/>
            <a:ext cx="1219200" cy="781050"/>
          </a:xfrm>
          <a:prstGeom prst="rect">
            <a:avLst/>
          </a:prstGeom>
        </p:spPr>
        <p:txBody>
          <a:bodyPr vert="horz" anchor="ctr"/>
          <a:lstStyle>
            <a:lvl1pPr algn="ctr" eaLnBrk="1" latinLnBrk="0" hangingPunct="1">
              <a:defRPr kumimoji="0" sz="2100" b="1">
                <a:solidFill>
                  <a:srgbClr val="FFFFFF"/>
                </a:solidFill>
                <a:latin typeface="Arial" charset="0"/>
              </a:defRPr>
            </a:lvl1pPr>
          </a:lstStyle>
          <a:p>
            <a:pPr fontAlgn="base">
              <a:spcBef>
                <a:spcPct val="0"/>
              </a:spcBef>
              <a:spcAft>
                <a:spcPct val="0"/>
              </a:spcAft>
              <a:defRPr/>
            </a:pPr>
            <a:fld id="{FB8D0268-1FD3-448E-ABB8-0D53131FDD5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5552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dissolve/>
  </p:transition>
  <p:timing>
    <p:tnLst>
      <p:par>
        <p:cTn id="1" dur="indefinite" restart="never" nodeType="tmRoot"/>
      </p:par>
    </p:tnLst>
  </p:timing>
  <p:txStyles>
    <p:titleStyle>
      <a:lvl1pPr algn="l" rtl="0" eaLnBrk="0" fontAlgn="base" hangingPunct="0">
        <a:spcBef>
          <a:spcPct val="0"/>
        </a:spcBef>
        <a:spcAft>
          <a:spcPct val="0"/>
        </a:spcAft>
        <a:defRPr sz="4500" kern="1200" cap="small">
          <a:solidFill>
            <a:schemeClr val="tx2"/>
          </a:solidFill>
          <a:latin typeface="+mj-lt"/>
          <a:ea typeface="+mj-ea"/>
          <a:cs typeface="+mj-cs"/>
        </a:defRPr>
      </a:lvl1pPr>
      <a:lvl2pPr algn="l" rtl="0" eaLnBrk="0" fontAlgn="base" hangingPunct="0">
        <a:spcBef>
          <a:spcPct val="0"/>
        </a:spcBef>
        <a:spcAft>
          <a:spcPct val="0"/>
        </a:spcAft>
        <a:defRPr sz="4500">
          <a:solidFill>
            <a:schemeClr val="tx2"/>
          </a:solidFill>
          <a:latin typeface="Arial" pitchFamily="34" charset="0"/>
        </a:defRPr>
      </a:lvl2pPr>
      <a:lvl3pPr algn="l" rtl="0" eaLnBrk="0" fontAlgn="base" hangingPunct="0">
        <a:spcBef>
          <a:spcPct val="0"/>
        </a:spcBef>
        <a:spcAft>
          <a:spcPct val="0"/>
        </a:spcAft>
        <a:defRPr sz="4500">
          <a:solidFill>
            <a:schemeClr val="tx2"/>
          </a:solidFill>
          <a:latin typeface="Arial" pitchFamily="34" charset="0"/>
        </a:defRPr>
      </a:lvl3pPr>
      <a:lvl4pPr algn="l" rtl="0" eaLnBrk="0" fontAlgn="base" hangingPunct="0">
        <a:spcBef>
          <a:spcPct val="0"/>
        </a:spcBef>
        <a:spcAft>
          <a:spcPct val="0"/>
        </a:spcAft>
        <a:defRPr sz="4500">
          <a:solidFill>
            <a:schemeClr val="tx2"/>
          </a:solidFill>
          <a:latin typeface="Arial" pitchFamily="34" charset="0"/>
        </a:defRPr>
      </a:lvl4pPr>
      <a:lvl5pPr algn="l" rtl="0" eaLnBrk="0" fontAlgn="base" hangingPunct="0">
        <a:spcBef>
          <a:spcPct val="0"/>
        </a:spcBef>
        <a:spcAft>
          <a:spcPct val="0"/>
        </a:spcAft>
        <a:defRPr sz="4500">
          <a:solidFill>
            <a:schemeClr val="tx2"/>
          </a:solidFill>
          <a:latin typeface="Arial" pitchFamily="34" charset="0"/>
        </a:defRPr>
      </a:lvl5pPr>
      <a:lvl6pPr marL="685800" algn="l" rtl="0" fontAlgn="base">
        <a:spcBef>
          <a:spcPct val="0"/>
        </a:spcBef>
        <a:spcAft>
          <a:spcPct val="0"/>
        </a:spcAft>
        <a:defRPr sz="4500">
          <a:solidFill>
            <a:schemeClr val="tx2"/>
          </a:solidFill>
          <a:latin typeface="Arial" pitchFamily="34" charset="0"/>
        </a:defRPr>
      </a:lvl6pPr>
      <a:lvl7pPr marL="1371600" algn="l" rtl="0" fontAlgn="base">
        <a:spcBef>
          <a:spcPct val="0"/>
        </a:spcBef>
        <a:spcAft>
          <a:spcPct val="0"/>
        </a:spcAft>
        <a:defRPr sz="4500">
          <a:solidFill>
            <a:schemeClr val="tx2"/>
          </a:solidFill>
          <a:latin typeface="Arial" pitchFamily="34" charset="0"/>
        </a:defRPr>
      </a:lvl7pPr>
      <a:lvl8pPr marL="2057400" algn="l" rtl="0" fontAlgn="base">
        <a:spcBef>
          <a:spcPct val="0"/>
        </a:spcBef>
        <a:spcAft>
          <a:spcPct val="0"/>
        </a:spcAft>
        <a:defRPr sz="4500">
          <a:solidFill>
            <a:schemeClr val="tx2"/>
          </a:solidFill>
          <a:latin typeface="Arial" pitchFamily="34" charset="0"/>
        </a:defRPr>
      </a:lvl8pPr>
      <a:lvl9pPr marL="2743200" algn="l" rtl="0" fontAlgn="base">
        <a:spcBef>
          <a:spcPct val="0"/>
        </a:spcBef>
        <a:spcAft>
          <a:spcPct val="0"/>
        </a:spcAft>
        <a:defRPr sz="4500">
          <a:solidFill>
            <a:schemeClr val="tx2"/>
          </a:solidFill>
          <a:latin typeface="Arial" pitchFamily="34" charset="0"/>
        </a:defRPr>
      </a:lvl9pPr>
    </p:titleStyle>
    <p:bodyStyle>
      <a:lvl1pPr marL="409575" indent="-409575" algn="l" rtl="0" eaLnBrk="0" fontAlgn="base" hangingPunct="0">
        <a:spcBef>
          <a:spcPts val="900"/>
        </a:spcBef>
        <a:spcAft>
          <a:spcPct val="0"/>
        </a:spcAft>
        <a:buClr>
          <a:schemeClr val="accent1"/>
        </a:buClr>
        <a:buSzPct val="70000"/>
        <a:buFont typeface="Wingdings" pitchFamily="2" charset="2"/>
        <a:buChar char=""/>
        <a:defRPr sz="3600" kern="1200">
          <a:solidFill>
            <a:schemeClr val="tx1"/>
          </a:solidFill>
          <a:latin typeface="+mn-lt"/>
          <a:ea typeface="+mn-ea"/>
          <a:cs typeface="+mn-cs"/>
        </a:defRPr>
      </a:lvl1pPr>
      <a:lvl2pPr marL="959645" indent="-409575" algn="l" rtl="0" eaLnBrk="0" fontAlgn="base" hangingPunct="0">
        <a:spcBef>
          <a:spcPct val="20000"/>
        </a:spcBef>
        <a:spcAft>
          <a:spcPct val="0"/>
        </a:spcAft>
        <a:buClr>
          <a:schemeClr val="accent1"/>
        </a:buClr>
        <a:buSzPct val="80000"/>
        <a:buFont typeface="Wingdings 2" pitchFamily="18" charset="2"/>
        <a:buChar char=""/>
        <a:defRPr sz="3150" kern="1200">
          <a:solidFill>
            <a:schemeClr val="tx1"/>
          </a:solidFill>
          <a:latin typeface="+mn-lt"/>
          <a:ea typeface="+mn-ea"/>
          <a:cs typeface="+mn-cs"/>
        </a:defRPr>
      </a:lvl2pPr>
      <a:lvl3pPr marL="1371600" indent="-273845" algn="l" rtl="0" eaLnBrk="0" fontAlgn="base" hangingPunct="0">
        <a:spcBef>
          <a:spcPct val="20000"/>
        </a:spcBef>
        <a:spcAft>
          <a:spcPct val="0"/>
        </a:spcAft>
        <a:buClr>
          <a:srgbClr val="E0752F"/>
        </a:buClr>
        <a:buSzPct val="60000"/>
        <a:buFont typeface="Wingdings" pitchFamily="2" charset="2"/>
        <a:buChar char=""/>
        <a:defRPr sz="3600" kern="1200">
          <a:solidFill>
            <a:schemeClr val="tx1"/>
          </a:solidFill>
          <a:latin typeface="+mn-lt"/>
          <a:ea typeface="+mn-ea"/>
          <a:cs typeface="+mn-cs"/>
        </a:defRPr>
      </a:lvl3pPr>
      <a:lvl4pPr marL="1781175" indent="-273845" algn="l" rtl="0" eaLnBrk="0" fontAlgn="base" hangingPunct="0">
        <a:spcBef>
          <a:spcPct val="20000"/>
        </a:spcBef>
        <a:spcAft>
          <a:spcPct val="0"/>
        </a:spcAft>
        <a:buClr>
          <a:srgbClr val="FEC3AE"/>
        </a:buClr>
        <a:buSzPct val="60000"/>
        <a:buFont typeface="Wingdings" pitchFamily="2" charset="2"/>
        <a:buChar char=""/>
        <a:defRPr sz="3000" kern="1200">
          <a:solidFill>
            <a:schemeClr val="tx1"/>
          </a:solidFill>
          <a:latin typeface="+mn-lt"/>
          <a:ea typeface="+mn-ea"/>
          <a:cs typeface="+mn-cs"/>
        </a:defRPr>
      </a:lvl4pPr>
      <a:lvl5pPr marL="2193132" indent="-273845" algn="l" rtl="0" eaLnBrk="0" fontAlgn="base" hangingPunct="0">
        <a:spcBef>
          <a:spcPct val="20000"/>
        </a:spcBef>
        <a:spcAft>
          <a:spcPct val="0"/>
        </a:spcAft>
        <a:buClr>
          <a:srgbClr val="BDCAE9"/>
        </a:buClr>
        <a:buSzPct val="68000"/>
        <a:buFont typeface="Wingdings 2" pitchFamily="18" charset="2"/>
        <a:buChar char=""/>
        <a:defRPr sz="2400" kern="1200">
          <a:solidFill>
            <a:schemeClr val="tx1"/>
          </a:solidFill>
          <a:latin typeface="+mn-lt"/>
          <a:ea typeface="+mn-ea"/>
          <a:cs typeface="+mn-cs"/>
        </a:defRPr>
      </a:lvl5pPr>
      <a:lvl6pPr marL="2606040" indent="-274320" algn="l" rtl="0" eaLnBrk="1" latinLnBrk="0" hangingPunct="1">
        <a:spcBef>
          <a:spcPct val="20000"/>
        </a:spcBef>
        <a:buClr>
          <a:schemeClr val="accent1"/>
        </a:buClr>
        <a:buChar char="•"/>
        <a:defRPr kumimoji="0" sz="2400" kern="1200">
          <a:solidFill>
            <a:schemeClr val="tx2"/>
          </a:solidFill>
          <a:latin typeface="+mn-lt"/>
          <a:ea typeface="+mn-ea"/>
          <a:cs typeface="+mn-cs"/>
        </a:defRPr>
      </a:lvl6pPr>
      <a:lvl7pPr marL="3017520" indent="-274320" algn="l" rtl="0" eaLnBrk="1" latinLnBrk="0" hangingPunct="1">
        <a:spcBef>
          <a:spcPct val="20000"/>
        </a:spcBef>
        <a:buClr>
          <a:schemeClr val="accent1">
            <a:tint val="60000"/>
          </a:schemeClr>
        </a:buClr>
        <a:buSzPct val="60000"/>
        <a:buFont typeface="Wingdings"/>
        <a:buChar char=""/>
        <a:defRPr kumimoji="0" sz="2100" kern="1200" baseline="0">
          <a:solidFill>
            <a:schemeClr val="tx2"/>
          </a:solidFill>
          <a:latin typeface="+mn-lt"/>
          <a:ea typeface="+mn-ea"/>
          <a:cs typeface="+mn-cs"/>
        </a:defRPr>
      </a:lvl7pPr>
      <a:lvl8pPr marL="3429000" indent="-274320" algn="l" rtl="0" eaLnBrk="1" latinLnBrk="0" hangingPunct="1">
        <a:spcBef>
          <a:spcPct val="20000"/>
        </a:spcBef>
        <a:buClr>
          <a:schemeClr val="accent2"/>
        </a:buClr>
        <a:buChar char="•"/>
        <a:defRPr kumimoji="0" sz="2100" kern="1200" cap="small" baseline="0">
          <a:solidFill>
            <a:schemeClr val="tx2"/>
          </a:solidFill>
          <a:latin typeface="+mn-lt"/>
          <a:ea typeface="+mn-ea"/>
          <a:cs typeface="+mn-cs"/>
        </a:defRPr>
      </a:lvl8pPr>
      <a:lvl9pPr marL="3840480" indent="-274320" algn="l" rtl="0" eaLnBrk="1" latinLnBrk="0" hangingPunct="1">
        <a:spcBef>
          <a:spcPct val="20000"/>
        </a:spcBef>
        <a:buClr>
          <a:schemeClr val="accent1">
            <a:shade val="75000"/>
          </a:schemeClr>
        </a:buClr>
        <a:buChar char="•"/>
        <a:defRPr kumimoji="0" sz="21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85800" algn="l" rtl="0" eaLnBrk="1" latinLnBrk="0" hangingPunct="1">
        <a:defRPr kumimoji="0" kern="1200">
          <a:solidFill>
            <a:schemeClr val="tx1"/>
          </a:solidFill>
          <a:latin typeface="+mn-lt"/>
          <a:ea typeface="+mn-ea"/>
          <a:cs typeface="+mn-cs"/>
        </a:defRPr>
      </a:lvl2pPr>
      <a:lvl3pPr marL="1371600" algn="l" rtl="0" eaLnBrk="1" latinLnBrk="0" hangingPunct="1">
        <a:defRPr kumimoji="0" kern="1200">
          <a:solidFill>
            <a:schemeClr val="tx1"/>
          </a:solidFill>
          <a:latin typeface="+mn-lt"/>
          <a:ea typeface="+mn-ea"/>
          <a:cs typeface="+mn-cs"/>
        </a:defRPr>
      </a:lvl3pPr>
      <a:lvl4pPr marL="2057400" algn="l" rtl="0" eaLnBrk="1" latinLnBrk="0" hangingPunct="1">
        <a:defRPr kumimoji="0" kern="1200">
          <a:solidFill>
            <a:schemeClr val="tx1"/>
          </a:solidFill>
          <a:latin typeface="+mn-lt"/>
          <a:ea typeface="+mn-ea"/>
          <a:cs typeface="+mn-cs"/>
        </a:defRPr>
      </a:lvl4pPr>
      <a:lvl5pPr marL="2743200" algn="l" rtl="0" eaLnBrk="1" latinLnBrk="0" hangingPunct="1">
        <a:defRPr kumimoji="0" kern="1200">
          <a:solidFill>
            <a:schemeClr val="tx1"/>
          </a:solidFill>
          <a:latin typeface="+mn-lt"/>
          <a:ea typeface="+mn-ea"/>
          <a:cs typeface="+mn-cs"/>
        </a:defRPr>
      </a:lvl5pPr>
      <a:lvl6pPr marL="3429000" algn="l" rtl="0" eaLnBrk="1" latinLnBrk="0" hangingPunct="1">
        <a:defRPr kumimoji="0" kern="1200">
          <a:solidFill>
            <a:schemeClr val="tx1"/>
          </a:solidFill>
          <a:latin typeface="+mn-lt"/>
          <a:ea typeface="+mn-ea"/>
          <a:cs typeface="+mn-cs"/>
        </a:defRPr>
      </a:lvl6pPr>
      <a:lvl7pPr marL="4114800" algn="l" rtl="0" eaLnBrk="1" latinLnBrk="0" hangingPunct="1">
        <a:defRPr kumimoji="0" kern="1200">
          <a:solidFill>
            <a:schemeClr val="tx1"/>
          </a:solidFill>
          <a:latin typeface="+mn-lt"/>
          <a:ea typeface="+mn-ea"/>
          <a:cs typeface="+mn-cs"/>
        </a:defRPr>
      </a:lvl7pPr>
      <a:lvl8pPr marL="4800600" algn="l" rtl="0" eaLnBrk="1" latinLnBrk="0" hangingPunct="1">
        <a:defRPr kumimoji="0" kern="1200">
          <a:solidFill>
            <a:schemeClr val="tx1"/>
          </a:solidFill>
          <a:latin typeface="+mn-lt"/>
          <a:ea typeface="+mn-ea"/>
          <a:cs typeface="+mn-cs"/>
        </a:defRPr>
      </a:lvl8pPr>
      <a:lvl9pPr marL="5486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24" Type="http://schemas.openxmlformats.org/officeDocument/2006/relationships/image" Target="../media/image14.png"/><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7.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3.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3.sv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3.sv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1.jpeg"/><Relationship Id="rId3" Type="http://schemas.openxmlformats.org/officeDocument/2006/relationships/image" Target="../media/image8.svg"/><Relationship Id="rId12"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20.svg"/><Relationship Id="rId4" Type="http://schemas.openxmlformats.org/officeDocument/2006/relationships/image" Target="../media/image18.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e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7" Type="http://schemas.openxmlformats.org/officeDocument/2006/relationships/image" Target="../media/image35.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33.sv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jpg"/><Relationship Id="rId1" Type="http://schemas.openxmlformats.org/officeDocument/2006/relationships/slideLayout" Target="../slideLayouts/slideLayout7.xml"/><Relationship Id="rId11" Type="http://schemas.openxmlformats.org/officeDocument/2006/relationships/image" Target="../media/image7.svg"/></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25.png"/><Relationship Id="rId9" Type="http://schemas.openxmlformats.org/officeDocument/2006/relationships/image" Target="../media/image38.svg"/></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6.svg"/></Relationships>
</file>

<file path=ppt/slides/_rels/slide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29.svg"/></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29.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svg"/><Relationship Id="rId4" Type="http://schemas.openxmlformats.org/officeDocument/2006/relationships/image" Target="../media/image24.png"/><Relationship Id="rId9" Type="http://schemas.openxmlformats.org/officeDocument/2006/relationships/image" Target="../media/image6.svg"/></Relationships>
</file>

<file path=ppt/slides/_rels/slide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25.png"/><Relationship Id="rId9" Type="http://schemas.openxmlformats.org/officeDocument/2006/relationships/image" Target="../media/image38.sv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7" Type="http://schemas.openxmlformats.org/officeDocument/2006/relationships/image" Target="../media/image35.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3.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0D7"/>
        </a:solidFill>
        <a:effectLst/>
      </p:bgPr>
    </p:bg>
    <p:spTree>
      <p:nvGrpSpPr>
        <p:cNvPr id="1" name=""/>
        <p:cNvGrpSpPr/>
        <p:nvPr/>
      </p:nvGrpSpPr>
      <p:grpSpPr>
        <a:xfrm>
          <a:off x="0" y="0"/>
          <a:ext cx="0" cy="0"/>
          <a:chOff x="0" y="0"/>
          <a:chExt cx="0" cy="0"/>
        </a:xfrm>
      </p:grpSpPr>
      <p:sp>
        <p:nvSpPr>
          <p:cNvPr id="2" name="Freeform 2"/>
          <p:cNvSpPr/>
          <p:nvPr/>
        </p:nvSpPr>
        <p:spPr>
          <a:xfrm>
            <a:off x="-2293398" y="3168072"/>
            <a:ext cx="21401447" cy="7077422"/>
          </a:xfrm>
          <a:custGeom>
            <a:avLst/>
            <a:gdLst/>
            <a:ahLst/>
            <a:cxnLst/>
            <a:rect l="l" t="t" r="r" b="b"/>
            <a:pathLst>
              <a:path w="21401447" h="7077422">
                <a:moveTo>
                  <a:pt x="0" y="0"/>
                </a:moveTo>
                <a:lnTo>
                  <a:pt x="21401447" y="0"/>
                </a:lnTo>
                <a:lnTo>
                  <a:pt x="21401447" y="7077422"/>
                </a:lnTo>
                <a:lnTo>
                  <a:pt x="0" y="70774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3535501" y="6386501"/>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4" name="Freeform 4"/>
          <p:cNvSpPr/>
          <p:nvPr/>
        </p:nvSpPr>
        <p:spPr>
          <a:xfrm>
            <a:off x="2226321" y="7017601"/>
            <a:ext cx="8239900" cy="8229600"/>
          </a:xfrm>
          <a:custGeom>
            <a:avLst/>
            <a:gdLst/>
            <a:ahLst/>
            <a:cxnLst/>
            <a:rect l="l" t="t" r="r" b="b"/>
            <a:pathLst>
              <a:path w="8239900" h="8229600">
                <a:moveTo>
                  <a:pt x="0" y="0"/>
                </a:moveTo>
                <a:lnTo>
                  <a:pt x="8239899" y="0"/>
                </a:lnTo>
                <a:lnTo>
                  <a:pt x="8239899" y="8229600"/>
                </a:lnTo>
                <a:lnTo>
                  <a:pt x="0" y="8229600"/>
                </a:lnTo>
                <a:lnTo>
                  <a:pt x="0" y="0"/>
                </a:lnTo>
                <a:close/>
              </a:path>
            </a:pathLst>
          </a:custGeom>
          <a:blipFill>
            <a:blip r:embed="rId4"/>
            <a:stretch>
              <a:fillRect/>
            </a:stretch>
          </a:blipFill>
        </p:spPr>
      </p:sp>
      <p:sp>
        <p:nvSpPr>
          <p:cNvPr id="5" name="Freeform 5"/>
          <p:cNvSpPr/>
          <p:nvPr/>
        </p:nvSpPr>
        <p:spPr>
          <a:xfrm>
            <a:off x="-812612" y="7595512"/>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6" name="Freeform 6"/>
          <p:cNvSpPr/>
          <p:nvPr/>
        </p:nvSpPr>
        <p:spPr>
          <a:xfrm>
            <a:off x="9000736" y="6201037"/>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7" name="Freeform 7"/>
          <p:cNvSpPr/>
          <p:nvPr/>
        </p:nvSpPr>
        <p:spPr>
          <a:xfrm>
            <a:off x="15908124" y="4236518"/>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8" name="Freeform 8"/>
          <p:cNvSpPr/>
          <p:nvPr/>
        </p:nvSpPr>
        <p:spPr>
          <a:xfrm>
            <a:off x="12736219" y="6386501"/>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9" name="Freeform 9"/>
          <p:cNvSpPr/>
          <p:nvPr/>
        </p:nvSpPr>
        <p:spPr>
          <a:xfrm>
            <a:off x="5920876" y="8024869"/>
            <a:ext cx="8239900" cy="8229600"/>
          </a:xfrm>
          <a:custGeom>
            <a:avLst/>
            <a:gdLst/>
            <a:ahLst/>
            <a:cxnLst/>
            <a:rect l="l" t="t" r="r" b="b"/>
            <a:pathLst>
              <a:path w="8239900" h="8229600">
                <a:moveTo>
                  <a:pt x="0" y="0"/>
                </a:moveTo>
                <a:lnTo>
                  <a:pt x="8239899" y="0"/>
                </a:lnTo>
                <a:lnTo>
                  <a:pt x="8239899" y="8229600"/>
                </a:lnTo>
                <a:lnTo>
                  <a:pt x="0" y="8229600"/>
                </a:lnTo>
                <a:lnTo>
                  <a:pt x="0" y="0"/>
                </a:lnTo>
                <a:close/>
              </a:path>
            </a:pathLst>
          </a:custGeom>
          <a:blipFill>
            <a:blip r:embed="rId4"/>
            <a:stretch>
              <a:fillRect/>
            </a:stretch>
          </a:blipFill>
        </p:spPr>
      </p:sp>
      <p:sp>
        <p:nvSpPr>
          <p:cNvPr id="10" name="Freeform 10"/>
          <p:cNvSpPr/>
          <p:nvPr/>
        </p:nvSpPr>
        <p:spPr>
          <a:xfrm>
            <a:off x="2930045" y="974463"/>
            <a:ext cx="11669508" cy="6357202"/>
          </a:xfrm>
          <a:custGeom>
            <a:avLst/>
            <a:gdLst/>
            <a:ahLst/>
            <a:cxnLst/>
            <a:rect l="l" t="t" r="r" b="b"/>
            <a:pathLst>
              <a:path w="7959003" h="4760931">
                <a:moveTo>
                  <a:pt x="0" y="0"/>
                </a:moveTo>
                <a:lnTo>
                  <a:pt x="7959004" y="0"/>
                </a:lnTo>
                <a:lnTo>
                  <a:pt x="7959004" y="4760931"/>
                </a:lnTo>
                <a:lnTo>
                  <a:pt x="0" y="4760931"/>
                </a:lnTo>
                <a:lnTo>
                  <a:pt x="0" y="0"/>
                </a:lnTo>
                <a:close/>
              </a:path>
            </a:pathLst>
          </a:custGeom>
          <a:blipFill>
            <a:blip r:embed="rId5">
              <a:alphaModFix amt="31000"/>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3034829" y="1088492"/>
            <a:ext cx="11515940" cy="6005056"/>
          </a:xfrm>
          <a:custGeom>
            <a:avLst/>
            <a:gdLst/>
            <a:ahLst/>
            <a:cxnLst/>
            <a:rect l="l" t="t" r="r" b="b"/>
            <a:pathLst>
              <a:path w="7959003" h="4760931">
                <a:moveTo>
                  <a:pt x="0" y="0"/>
                </a:moveTo>
                <a:lnTo>
                  <a:pt x="7959004" y="0"/>
                </a:lnTo>
                <a:lnTo>
                  <a:pt x="7959004" y="4760931"/>
                </a:lnTo>
                <a:lnTo>
                  <a:pt x="0" y="47609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rot="-564734" flipH="1">
            <a:off x="71461" y="3524599"/>
            <a:ext cx="3178130" cy="3306247"/>
          </a:xfrm>
          <a:custGeom>
            <a:avLst/>
            <a:gdLst/>
            <a:ahLst/>
            <a:cxnLst/>
            <a:rect l="l" t="t" r="r" b="b"/>
            <a:pathLst>
              <a:path w="3178130" h="3306247">
                <a:moveTo>
                  <a:pt x="3178129" y="0"/>
                </a:moveTo>
                <a:lnTo>
                  <a:pt x="0" y="0"/>
                </a:lnTo>
                <a:lnTo>
                  <a:pt x="0" y="3306247"/>
                </a:lnTo>
                <a:lnTo>
                  <a:pt x="3178129" y="3306247"/>
                </a:lnTo>
                <a:lnTo>
                  <a:pt x="3178129" y="0"/>
                </a:lnTo>
                <a:close/>
              </a:path>
            </a:pathLst>
          </a:custGeom>
          <a:blipFill>
            <a:blip r:embed="rId9"/>
            <a:stretch>
              <a:fillRect/>
            </a:stretch>
          </a:blipFill>
        </p:spPr>
      </p:sp>
      <p:sp>
        <p:nvSpPr>
          <p:cNvPr id="13" name="Freeform 13"/>
          <p:cNvSpPr/>
          <p:nvPr/>
        </p:nvSpPr>
        <p:spPr>
          <a:xfrm>
            <a:off x="212347" y="6551299"/>
            <a:ext cx="18288000" cy="6047810"/>
          </a:xfrm>
          <a:custGeom>
            <a:avLst/>
            <a:gdLst/>
            <a:ahLst/>
            <a:cxnLst/>
            <a:rect l="l" t="t" r="r" b="b"/>
            <a:pathLst>
              <a:path w="18288000" h="6047810">
                <a:moveTo>
                  <a:pt x="0" y="0"/>
                </a:moveTo>
                <a:lnTo>
                  <a:pt x="18288000" y="0"/>
                </a:lnTo>
                <a:lnTo>
                  <a:pt x="18288000" y="6047810"/>
                </a:lnTo>
                <a:lnTo>
                  <a:pt x="0" y="604781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3777353" y="7708369"/>
            <a:ext cx="8239900" cy="8229600"/>
          </a:xfrm>
          <a:custGeom>
            <a:avLst/>
            <a:gdLst/>
            <a:ahLst/>
            <a:cxnLst/>
            <a:rect l="l" t="t" r="r" b="b"/>
            <a:pathLst>
              <a:path w="8239900" h="8229600">
                <a:moveTo>
                  <a:pt x="0" y="0"/>
                </a:moveTo>
                <a:lnTo>
                  <a:pt x="8239899" y="0"/>
                </a:lnTo>
                <a:lnTo>
                  <a:pt x="8239899" y="8229600"/>
                </a:lnTo>
                <a:lnTo>
                  <a:pt x="0" y="8229600"/>
                </a:lnTo>
                <a:lnTo>
                  <a:pt x="0" y="0"/>
                </a:lnTo>
                <a:close/>
              </a:path>
            </a:pathLst>
          </a:custGeom>
          <a:blipFill>
            <a:blip r:embed="rId4"/>
            <a:stretch>
              <a:fillRect/>
            </a:stretch>
          </a:blipFill>
        </p:spPr>
      </p:sp>
      <p:sp>
        <p:nvSpPr>
          <p:cNvPr id="15" name="Freeform 15"/>
          <p:cNvSpPr/>
          <p:nvPr/>
        </p:nvSpPr>
        <p:spPr>
          <a:xfrm>
            <a:off x="1984468" y="8339469"/>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16" name="Freeform 16"/>
          <p:cNvSpPr/>
          <p:nvPr/>
        </p:nvSpPr>
        <p:spPr>
          <a:xfrm>
            <a:off x="-1668654" y="8577610"/>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17" name="Freeform 17"/>
          <p:cNvSpPr/>
          <p:nvPr/>
        </p:nvSpPr>
        <p:spPr>
          <a:xfrm>
            <a:off x="8758884" y="7522905"/>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18" name="Freeform 18"/>
          <p:cNvSpPr/>
          <p:nvPr/>
        </p:nvSpPr>
        <p:spPr>
          <a:xfrm>
            <a:off x="12279190" y="7344545"/>
            <a:ext cx="3763172" cy="4114800"/>
          </a:xfrm>
          <a:custGeom>
            <a:avLst/>
            <a:gdLst/>
            <a:ahLst/>
            <a:cxnLst/>
            <a:rect l="l" t="t" r="r" b="b"/>
            <a:pathLst>
              <a:path w="3763172" h="4114800">
                <a:moveTo>
                  <a:pt x="0" y="0"/>
                </a:moveTo>
                <a:lnTo>
                  <a:pt x="3763171" y="0"/>
                </a:lnTo>
                <a:lnTo>
                  <a:pt x="376317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Freeform 19"/>
          <p:cNvSpPr/>
          <p:nvPr/>
        </p:nvSpPr>
        <p:spPr>
          <a:xfrm>
            <a:off x="15666271" y="5558386"/>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20" name="Freeform 20"/>
          <p:cNvSpPr/>
          <p:nvPr/>
        </p:nvSpPr>
        <p:spPr>
          <a:xfrm>
            <a:off x="12437553" y="8306050"/>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21" name="Freeform 21"/>
          <p:cNvSpPr/>
          <p:nvPr/>
        </p:nvSpPr>
        <p:spPr>
          <a:xfrm>
            <a:off x="5679023" y="9346737"/>
            <a:ext cx="8239900" cy="8229600"/>
          </a:xfrm>
          <a:custGeom>
            <a:avLst/>
            <a:gdLst/>
            <a:ahLst/>
            <a:cxnLst/>
            <a:rect l="l" t="t" r="r" b="b"/>
            <a:pathLst>
              <a:path w="8239900" h="8229600">
                <a:moveTo>
                  <a:pt x="0" y="0"/>
                </a:moveTo>
                <a:lnTo>
                  <a:pt x="8239900" y="0"/>
                </a:lnTo>
                <a:lnTo>
                  <a:pt x="8239900" y="8229600"/>
                </a:lnTo>
                <a:lnTo>
                  <a:pt x="0" y="8229600"/>
                </a:lnTo>
                <a:lnTo>
                  <a:pt x="0" y="0"/>
                </a:lnTo>
                <a:close/>
              </a:path>
            </a:pathLst>
          </a:custGeom>
          <a:blipFill>
            <a:blip r:embed="rId4"/>
            <a:stretch>
              <a:fillRect/>
            </a:stretch>
          </a:blipFill>
        </p:spPr>
      </p:sp>
      <p:sp>
        <p:nvSpPr>
          <p:cNvPr id="22" name="Freeform 22"/>
          <p:cNvSpPr/>
          <p:nvPr/>
        </p:nvSpPr>
        <p:spPr>
          <a:xfrm>
            <a:off x="209577" y="7099600"/>
            <a:ext cx="18288000" cy="6047810"/>
          </a:xfrm>
          <a:custGeom>
            <a:avLst/>
            <a:gdLst/>
            <a:ahLst/>
            <a:cxnLst/>
            <a:rect l="l" t="t" r="r" b="b"/>
            <a:pathLst>
              <a:path w="18288000" h="6047810">
                <a:moveTo>
                  <a:pt x="0" y="0"/>
                </a:moveTo>
                <a:lnTo>
                  <a:pt x="18288000" y="0"/>
                </a:lnTo>
                <a:lnTo>
                  <a:pt x="18288000" y="6047811"/>
                </a:lnTo>
                <a:lnTo>
                  <a:pt x="0" y="604781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23" name="Group 23"/>
          <p:cNvGrpSpPr/>
          <p:nvPr/>
        </p:nvGrpSpPr>
        <p:grpSpPr>
          <a:xfrm rot="6787184">
            <a:off x="6915780" y="7672539"/>
            <a:ext cx="539310" cy="1333860"/>
            <a:chOff x="0" y="0"/>
            <a:chExt cx="471149" cy="1165279"/>
          </a:xfrm>
        </p:grpSpPr>
        <p:sp>
          <p:nvSpPr>
            <p:cNvPr id="24" name="Freeform 24"/>
            <p:cNvSpPr/>
            <p:nvPr/>
          </p:nvSpPr>
          <p:spPr>
            <a:xfrm>
              <a:off x="0" y="0"/>
              <a:ext cx="471149" cy="1165279"/>
            </a:xfrm>
            <a:custGeom>
              <a:avLst/>
              <a:gdLst/>
              <a:ahLst/>
              <a:cxnLst/>
              <a:rect l="l" t="t" r="r" b="b"/>
              <a:pathLst>
                <a:path w="471149" h="1165279">
                  <a:moveTo>
                    <a:pt x="235574" y="0"/>
                  </a:moveTo>
                  <a:cubicBezTo>
                    <a:pt x="105470" y="0"/>
                    <a:pt x="0" y="260857"/>
                    <a:pt x="0" y="582640"/>
                  </a:cubicBezTo>
                  <a:cubicBezTo>
                    <a:pt x="0" y="904423"/>
                    <a:pt x="105470" y="1165279"/>
                    <a:pt x="235574" y="1165279"/>
                  </a:cubicBezTo>
                  <a:cubicBezTo>
                    <a:pt x="365678" y="1165279"/>
                    <a:pt x="471149" y="904423"/>
                    <a:pt x="471149" y="582640"/>
                  </a:cubicBezTo>
                  <a:cubicBezTo>
                    <a:pt x="471149" y="260857"/>
                    <a:pt x="365678" y="0"/>
                    <a:pt x="235574" y="0"/>
                  </a:cubicBezTo>
                  <a:close/>
                </a:path>
              </a:pathLst>
            </a:custGeom>
            <a:gradFill rotWithShape="1">
              <a:gsLst>
                <a:gs pos="0">
                  <a:srgbClr val="72A6C3">
                    <a:alpha val="100000"/>
                  </a:srgbClr>
                </a:gs>
                <a:gs pos="100000">
                  <a:srgbClr val="706E6E">
                    <a:alpha val="100000"/>
                  </a:srgbClr>
                </a:gs>
              </a:gsLst>
              <a:lin ang="0"/>
            </a:gradFill>
          </p:spPr>
        </p:sp>
        <p:sp>
          <p:nvSpPr>
            <p:cNvPr id="25" name="TextBox 25"/>
            <p:cNvSpPr txBox="1"/>
            <p:nvPr/>
          </p:nvSpPr>
          <p:spPr>
            <a:xfrm>
              <a:off x="44170" y="71145"/>
              <a:ext cx="382808" cy="98488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6" name="Group 26"/>
          <p:cNvGrpSpPr/>
          <p:nvPr/>
        </p:nvGrpSpPr>
        <p:grpSpPr>
          <a:xfrm rot="4284033">
            <a:off x="11996377" y="6858306"/>
            <a:ext cx="466220" cy="972476"/>
            <a:chOff x="0" y="0"/>
            <a:chExt cx="558652" cy="1165279"/>
          </a:xfrm>
        </p:grpSpPr>
        <p:sp>
          <p:nvSpPr>
            <p:cNvPr id="27" name="Freeform 27"/>
            <p:cNvSpPr/>
            <p:nvPr/>
          </p:nvSpPr>
          <p:spPr>
            <a:xfrm>
              <a:off x="0" y="0"/>
              <a:ext cx="558652" cy="1165279"/>
            </a:xfrm>
            <a:custGeom>
              <a:avLst/>
              <a:gdLst/>
              <a:ahLst/>
              <a:cxnLst/>
              <a:rect l="l" t="t" r="r" b="b"/>
              <a:pathLst>
                <a:path w="558652" h="1165279">
                  <a:moveTo>
                    <a:pt x="279326" y="0"/>
                  </a:moveTo>
                  <a:cubicBezTo>
                    <a:pt x="125059" y="0"/>
                    <a:pt x="0" y="260857"/>
                    <a:pt x="0" y="582640"/>
                  </a:cubicBezTo>
                  <a:cubicBezTo>
                    <a:pt x="0" y="904423"/>
                    <a:pt x="125059" y="1165279"/>
                    <a:pt x="279326" y="1165279"/>
                  </a:cubicBezTo>
                  <a:cubicBezTo>
                    <a:pt x="433594" y="1165279"/>
                    <a:pt x="558652" y="904423"/>
                    <a:pt x="558652" y="582640"/>
                  </a:cubicBezTo>
                  <a:cubicBezTo>
                    <a:pt x="558652" y="260857"/>
                    <a:pt x="433594" y="0"/>
                    <a:pt x="279326" y="0"/>
                  </a:cubicBezTo>
                  <a:close/>
                </a:path>
              </a:pathLst>
            </a:custGeom>
            <a:gradFill rotWithShape="1">
              <a:gsLst>
                <a:gs pos="0">
                  <a:srgbClr val="72A6C3">
                    <a:alpha val="100000"/>
                  </a:srgbClr>
                </a:gs>
                <a:gs pos="100000">
                  <a:srgbClr val="706E6E">
                    <a:alpha val="100000"/>
                  </a:srgbClr>
                </a:gs>
              </a:gsLst>
              <a:lin ang="0"/>
            </a:gradFill>
          </p:spPr>
        </p:sp>
        <p:sp>
          <p:nvSpPr>
            <p:cNvPr id="28" name="TextBox 28"/>
            <p:cNvSpPr txBox="1"/>
            <p:nvPr/>
          </p:nvSpPr>
          <p:spPr>
            <a:xfrm>
              <a:off x="52374" y="71145"/>
              <a:ext cx="453905" cy="98488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29" name="Group 29"/>
          <p:cNvGrpSpPr/>
          <p:nvPr/>
        </p:nvGrpSpPr>
        <p:grpSpPr>
          <a:xfrm rot="3060822">
            <a:off x="17859344" y="6780280"/>
            <a:ext cx="798301" cy="1012992"/>
            <a:chOff x="0" y="0"/>
            <a:chExt cx="918312" cy="1165279"/>
          </a:xfrm>
        </p:grpSpPr>
        <p:sp>
          <p:nvSpPr>
            <p:cNvPr id="30" name="Freeform 30"/>
            <p:cNvSpPr/>
            <p:nvPr/>
          </p:nvSpPr>
          <p:spPr>
            <a:xfrm>
              <a:off x="0" y="0"/>
              <a:ext cx="918312" cy="1165279"/>
            </a:xfrm>
            <a:custGeom>
              <a:avLst/>
              <a:gdLst/>
              <a:ahLst/>
              <a:cxnLst/>
              <a:rect l="l" t="t" r="r" b="b"/>
              <a:pathLst>
                <a:path w="918312" h="1165279">
                  <a:moveTo>
                    <a:pt x="459156" y="0"/>
                  </a:moveTo>
                  <a:cubicBezTo>
                    <a:pt x="205571" y="0"/>
                    <a:pt x="0" y="260857"/>
                    <a:pt x="0" y="582640"/>
                  </a:cubicBezTo>
                  <a:cubicBezTo>
                    <a:pt x="0" y="904423"/>
                    <a:pt x="205571" y="1165279"/>
                    <a:pt x="459156" y="1165279"/>
                  </a:cubicBezTo>
                  <a:cubicBezTo>
                    <a:pt x="712741" y="1165279"/>
                    <a:pt x="918312" y="904423"/>
                    <a:pt x="918312" y="582640"/>
                  </a:cubicBezTo>
                  <a:cubicBezTo>
                    <a:pt x="918312" y="260857"/>
                    <a:pt x="712741" y="0"/>
                    <a:pt x="459156" y="0"/>
                  </a:cubicBezTo>
                  <a:close/>
                </a:path>
              </a:pathLst>
            </a:custGeom>
            <a:gradFill rotWithShape="1">
              <a:gsLst>
                <a:gs pos="0">
                  <a:srgbClr val="8DC1DF">
                    <a:alpha val="100000"/>
                  </a:srgbClr>
                </a:gs>
                <a:gs pos="100000">
                  <a:srgbClr val="706E6E">
                    <a:alpha val="100000"/>
                  </a:srgbClr>
                </a:gs>
              </a:gsLst>
              <a:lin ang="0"/>
            </a:gradFill>
          </p:spPr>
        </p:sp>
        <p:sp>
          <p:nvSpPr>
            <p:cNvPr id="31" name="TextBox 31"/>
            <p:cNvSpPr txBox="1"/>
            <p:nvPr/>
          </p:nvSpPr>
          <p:spPr>
            <a:xfrm>
              <a:off x="86092" y="71145"/>
              <a:ext cx="746129" cy="98488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32" name="Freeform 32"/>
          <p:cNvSpPr/>
          <p:nvPr/>
        </p:nvSpPr>
        <p:spPr>
          <a:xfrm>
            <a:off x="442638" y="432347"/>
            <a:ext cx="2275445" cy="2272601"/>
          </a:xfrm>
          <a:custGeom>
            <a:avLst/>
            <a:gdLst/>
            <a:ahLst/>
            <a:cxnLst/>
            <a:rect l="l" t="t" r="r" b="b"/>
            <a:pathLst>
              <a:path w="2275445" h="2272601">
                <a:moveTo>
                  <a:pt x="0" y="0"/>
                </a:moveTo>
                <a:lnTo>
                  <a:pt x="2275445" y="0"/>
                </a:lnTo>
                <a:lnTo>
                  <a:pt x="2275445" y="2272601"/>
                </a:lnTo>
                <a:lnTo>
                  <a:pt x="0" y="2272601"/>
                </a:lnTo>
                <a:lnTo>
                  <a:pt x="0" y="0"/>
                </a:lnTo>
                <a:close/>
              </a:path>
            </a:pathLst>
          </a:custGeom>
          <a:blipFill>
            <a:blip r:embed="rId4"/>
            <a:stretch>
              <a:fillRect/>
            </a:stretch>
          </a:blipFill>
        </p:spPr>
      </p:sp>
      <p:grpSp>
        <p:nvGrpSpPr>
          <p:cNvPr id="33" name="Group 33"/>
          <p:cNvGrpSpPr/>
          <p:nvPr/>
        </p:nvGrpSpPr>
        <p:grpSpPr>
          <a:xfrm>
            <a:off x="584449" y="572659"/>
            <a:ext cx="1867310" cy="1867310"/>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6" name="Freeform 36"/>
          <p:cNvSpPr/>
          <p:nvPr/>
        </p:nvSpPr>
        <p:spPr>
          <a:xfrm rot="-5400000">
            <a:off x="1050813" y="1039486"/>
            <a:ext cx="1867310" cy="933655"/>
          </a:xfrm>
          <a:custGeom>
            <a:avLst/>
            <a:gdLst/>
            <a:ahLst/>
            <a:cxnLst/>
            <a:rect l="l" t="t" r="r" b="b"/>
            <a:pathLst>
              <a:path w="1867310" h="933655">
                <a:moveTo>
                  <a:pt x="0" y="0"/>
                </a:moveTo>
                <a:lnTo>
                  <a:pt x="1867310" y="0"/>
                </a:lnTo>
                <a:lnTo>
                  <a:pt x="1867310" y="933656"/>
                </a:lnTo>
                <a:lnTo>
                  <a:pt x="0" y="93365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37" name="Freeform 37"/>
          <p:cNvSpPr/>
          <p:nvPr/>
        </p:nvSpPr>
        <p:spPr>
          <a:xfrm>
            <a:off x="14368229" y="769997"/>
            <a:ext cx="3148589" cy="1934951"/>
          </a:xfrm>
          <a:custGeom>
            <a:avLst/>
            <a:gdLst/>
            <a:ahLst/>
            <a:cxnLst/>
            <a:rect l="l" t="t" r="r" b="b"/>
            <a:pathLst>
              <a:path w="3148589" h="1934951">
                <a:moveTo>
                  <a:pt x="0" y="0"/>
                </a:moveTo>
                <a:lnTo>
                  <a:pt x="3148589" y="0"/>
                </a:lnTo>
                <a:lnTo>
                  <a:pt x="3148589" y="1934951"/>
                </a:lnTo>
                <a:lnTo>
                  <a:pt x="0" y="1934951"/>
                </a:lnTo>
                <a:lnTo>
                  <a:pt x="0" y="0"/>
                </a:lnTo>
                <a:close/>
              </a:path>
            </a:pathLst>
          </a:custGeom>
          <a:blipFill>
            <a:blip r:embed="rId18">
              <a:alphaModFix amt="18000"/>
              <a:extLst>
                <a:ext uri="{96DAC541-7B7A-43D3-8B79-37D633B846F1}">
                  <asvg:svgBlip xmlns:asvg="http://schemas.microsoft.com/office/drawing/2016/SVG/main" xmlns="" r:embed="rId19"/>
                </a:ext>
              </a:extLst>
            </a:blip>
            <a:stretch>
              <a:fillRect/>
            </a:stretch>
          </a:blipFill>
        </p:spPr>
      </p:sp>
      <p:sp>
        <p:nvSpPr>
          <p:cNvPr id="38" name="Freeform 38"/>
          <p:cNvSpPr/>
          <p:nvPr/>
        </p:nvSpPr>
        <p:spPr>
          <a:xfrm>
            <a:off x="14299430" y="655759"/>
            <a:ext cx="3148589" cy="1934951"/>
          </a:xfrm>
          <a:custGeom>
            <a:avLst/>
            <a:gdLst/>
            <a:ahLst/>
            <a:cxnLst/>
            <a:rect l="l" t="t" r="r" b="b"/>
            <a:pathLst>
              <a:path w="3148589" h="1934951">
                <a:moveTo>
                  <a:pt x="0" y="0"/>
                </a:moveTo>
                <a:lnTo>
                  <a:pt x="3148589" y="0"/>
                </a:lnTo>
                <a:lnTo>
                  <a:pt x="3148589" y="1934951"/>
                </a:lnTo>
                <a:lnTo>
                  <a:pt x="0" y="193495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39" name="Freeform 39"/>
          <p:cNvSpPr/>
          <p:nvPr/>
        </p:nvSpPr>
        <p:spPr>
          <a:xfrm>
            <a:off x="15957518" y="655759"/>
            <a:ext cx="1490502" cy="1934951"/>
          </a:xfrm>
          <a:custGeom>
            <a:avLst/>
            <a:gdLst/>
            <a:ahLst/>
            <a:cxnLst/>
            <a:rect l="l" t="t" r="r" b="b"/>
            <a:pathLst>
              <a:path w="1490502" h="1934951">
                <a:moveTo>
                  <a:pt x="0" y="0"/>
                </a:moveTo>
                <a:lnTo>
                  <a:pt x="1490501" y="0"/>
                </a:lnTo>
                <a:lnTo>
                  <a:pt x="1490501" y="1934951"/>
                </a:lnTo>
                <a:lnTo>
                  <a:pt x="0" y="1934951"/>
                </a:lnTo>
                <a:lnTo>
                  <a:pt x="0" y="0"/>
                </a:lnTo>
                <a:close/>
              </a:path>
            </a:pathLst>
          </a:custGeom>
          <a:blipFill>
            <a:blip r:embed="rId22">
              <a:extLst>
                <a:ext uri="{96DAC541-7B7A-43D3-8B79-37D633B846F1}">
                  <asvg:svgBlip xmlns:asvg="http://schemas.microsoft.com/office/drawing/2016/SVG/main" xmlns="" r:embed="rId23"/>
                </a:ext>
              </a:extLst>
            </a:blip>
            <a:stretch>
              <a:fillRect l="-111243"/>
            </a:stretch>
          </a:blipFill>
        </p:spPr>
      </p:sp>
      <p:sp>
        <p:nvSpPr>
          <p:cNvPr id="40" name="Freeform 40"/>
          <p:cNvSpPr/>
          <p:nvPr/>
        </p:nvSpPr>
        <p:spPr>
          <a:xfrm>
            <a:off x="17075325" y="319447"/>
            <a:ext cx="2032723" cy="1249201"/>
          </a:xfrm>
          <a:custGeom>
            <a:avLst/>
            <a:gdLst/>
            <a:ahLst/>
            <a:cxnLst/>
            <a:rect l="l" t="t" r="r" b="b"/>
            <a:pathLst>
              <a:path w="2032723" h="1249201">
                <a:moveTo>
                  <a:pt x="0" y="0"/>
                </a:moveTo>
                <a:lnTo>
                  <a:pt x="2032724" y="0"/>
                </a:lnTo>
                <a:lnTo>
                  <a:pt x="2032724" y="1249200"/>
                </a:lnTo>
                <a:lnTo>
                  <a:pt x="0" y="1249200"/>
                </a:lnTo>
                <a:lnTo>
                  <a:pt x="0" y="0"/>
                </a:lnTo>
                <a:close/>
              </a:path>
            </a:pathLst>
          </a:custGeom>
          <a:blipFill>
            <a:blip r:embed="rId18">
              <a:alphaModFix amt="18000"/>
              <a:extLst>
                <a:ext uri="{96DAC541-7B7A-43D3-8B79-37D633B846F1}">
                  <asvg:svgBlip xmlns:asvg="http://schemas.microsoft.com/office/drawing/2016/SVG/main" xmlns="" r:embed="rId19"/>
                </a:ext>
              </a:extLst>
            </a:blip>
            <a:stretch>
              <a:fillRect/>
            </a:stretch>
          </a:blipFill>
        </p:spPr>
      </p:sp>
      <p:sp>
        <p:nvSpPr>
          <p:cNvPr id="41" name="Freeform 41"/>
          <p:cNvSpPr/>
          <p:nvPr/>
        </p:nvSpPr>
        <p:spPr>
          <a:xfrm>
            <a:off x="17030909" y="245695"/>
            <a:ext cx="2032723" cy="1249201"/>
          </a:xfrm>
          <a:custGeom>
            <a:avLst/>
            <a:gdLst/>
            <a:ahLst/>
            <a:cxnLst/>
            <a:rect l="l" t="t" r="r" b="b"/>
            <a:pathLst>
              <a:path w="2032723" h="1249201">
                <a:moveTo>
                  <a:pt x="0" y="0"/>
                </a:moveTo>
                <a:lnTo>
                  <a:pt x="2032724" y="0"/>
                </a:lnTo>
                <a:lnTo>
                  <a:pt x="2032724" y="1249201"/>
                </a:lnTo>
                <a:lnTo>
                  <a:pt x="0" y="124920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42" name="Freeform 42"/>
          <p:cNvSpPr/>
          <p:nvPr/>
        </p:nvSpPr>
        <p:spPr>
          <a:xfrm>
            <a:off x="18101367" y="245695"/>
            <a:ext cx="962265" cy="1249201"/>
          </a:xfrm>
          <a:custGeom>
            <a:avLst/>
            <a:gdLst/>
            <a:ahLst/>
            <a:cxnLst/>
            <a:rect l="l" t="t" r="r" b="b"/>
            <a:pathLst>
              <a:path w="962265" h="1249201">
                <a:moveTo>
                  <a:pt x="0" y="0"/>
                </a:moveTo>
                <a:lnTo>
                  <a:pt x="962266" y="0"/>
                </a:lnTo>
                <a:lnTo>
                  <a:pt x="962266" y="1249201"/>
                </a:lnTo>
                <a:lnTo>
                  <a:pt x="0" y="1249201"/>
                </a:lnTo>
                <a:lnTo>
                  <a:pt x="0" y="0"/>
                </a:lnTo>
                <a:close/>
              </a:path>
            </a:pathLst>
          </a:custGeom>
          <a:blipFill>
            <a:blip r:embed="rId22">
              <a:extLst>
                <a:ext uri="{96DAC541-7B7A-43D3-8B79-37D633B846F1}">
                  <asvg:svgBlip xmlns:asvg="http://schemas.microsoft.com/office/drawing/2016/SVG/main" xmlns="" r:embed="rId23"/>
                </a:ext>
              </a:extLst>
            </a:blip>
            <a:stretch>
              <a:fillRect l="-111243"/>
            </a:stretch>
          </a:blipFill>
        </p:spPr>
      </p:sp>
      <p:sp>
        <p:nvSpPr>
          <p:cNvPr id="43" name="Freeform 43"/>
          <p:cNvSpPr/>
          <p:nvPr/>
        </p:nvSpPr>
        <p:spPr>
          <a:xfrm>
            <a:off x="15489700" y="5852552"/>
            <a:ext cx="2027118" cy="1081350"/>
          </a:xfrm>
          <a:custGeom>
            <a:avLst/>
            <a:gdLst/>
            <a:ahLst/>
            <a:cxnLst/>
            <a:rect l="l" t="t" r="r" b="b"/>
            <a:pathLst>
              <a:path w="2027118" h="1081350">
                <a:moveTo>
                  <a:pt x="0" y="0"/>
                </a:moveTo>
                <a:lnTo>
                  <a:pt x="2027118" y="0"/>
                </a:lnTo>
                <a:lnTo>
                  <a:pt x="2027118" y="1081350"/>
                </a:lnTo>
                <a:lnTo>
                  <a:pt x="0" y="108135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46" name="Text Box 6"/>
          <p:cNvSpPr txBox="1">
            <a:spLocks noChangeArrowheads="1"/>
          </p:cNvSpPr>
          <p:nvPr/>
        </p:nvSpPr>
        <p:spPr bwMode="auto">
          <a:xfrm>
            <a:off x="2844912" y="1825676"/>
            <a:ext cx="1165571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3600"/>
              </a:spcBef>
              <a:spcAft>
                <a:spcPct val="0"/>
              </a:spcAft>
            </a:pPr>
            <a:r>
              <a:rPr lang="en-US" sz="13800" b="1" dirty="0" err="1" smtClean="0">
                <a:solidFill>
                  <a:srgbClr val="FFF39D"/>
                </a:solidFill>
                <a:latin typeface=".VnLinus" pitchFamily="34" charset="0"/>
                <a:cs typeface="Arial" charset="0"/>
              </a:rPr>
              <a:t>ChiÕc</a:t>
            </a:r>
            <a:r>
              <a:rPr lang="en-US" sz="13800" b="1" dirty="0" smtClean="0">
                <a:solidFill>
                  <a:srgbClr val="FFF39D"/>
                </a:solidFill>
                <a:latin typeface=".VnLinus" pitchFamily="34" charset="0"/>
                <a:cs typeface="Arial" charset="0"/>
              </a:rPr>
              <a:t> </a:t>
            </a:r>
            <a:r>
              <a:rPr lang="en-US" sz="13800" b="1" dirty="0" err="1" smtClean="0">
                <a:solidFill>
                  <a:srgbClr val="FFF39D"/>
                </a:solidFill>
                <a:latin typeface=".VnLinus" pitchFamily="34" charset="0"/>
                <a:cs typeface="Arial" charset="0"/>
              </a:rPr>
              <a:t>thuyÒn</a:t>
            </a:r>
            <a:r>
              <a:rPr lang="en-US" sz="13800" b="1" dirty="0" smtClean="0">
                <a:solidFill>
                  <a:srgbClr val="FFF39D"/>
                </a:solidFill>
                <a:latin typeface=".VnLinus" pitchFamily="34" charset="0"/>
                <a:cs typeface="Arial" charset="0"/>
              </a:rPr>
              <a:t>  </a:t>
            </a:r>
            <a:r>
              <a:rPr lang="en-US" sz="13800" b="1" dirty="0" err="1" smtClean="0">
                <a:solidFill>
                  <a:srgbClr val="FFF39D"/>
                </a:solidFill>
                <a:latin typeface=".VnLinus" pitchFamily="34" charset="0"/>
                <a:cs typeface="Arial" charset="0"/>
              </a:rPr>
              <a:t>ngoµi</a:t>
            </a:r>
            <a:r>
              <a:rPr lang="en-US" sz="13800" b="1" dirty="0" smtClean="0">
                <a:solidFill>
                  <a:srgbClr val="FFF39D"/>
                </a:solidFill>
                <a:latin typeface=".VnLinus" pitchFamily="34" charset="0"/>
                <a:cs typeface="Arial" charset="0"/>
              </a:rPr>
              <a:t> </a:t>
            </a:r>
            <a:r>
              <a:rPr lang="en-US" sz="13800" b="1" dirty="0" err="1" smtClean="0">
                <a:solidFill>
                  <a:srgbClr val="FFF39D"/>
                </a:solidFill>
                <a:latin typeface=".VnLinus" pitchFamily="34" charset="0"/>
                <a:cs typeface="Arial" charset="0"/>
              </a:rPr>
              <a:t>xa</a:t>
            </a:r>
            <a:endParaRPr lang="en-US" sz="13800" b="1" dirty="0" smtClean="0">
              <a:solidFill>
                <a:srgbClr val="FFF39D"/>
              </a:solidFill>
              <a:latin typeface=".VnLinus" pitchFamily="34" charset="0"/>
              <a:cs typeface="Arial" charset="0"/>
            </a:endParaRPr>
          </a:p>
        </p:txBody>
      </p:sp>
      <p:sp>
        <p:nvSpPr>
          <p:cNvPr id="47" name="Text Box 6"/>
          <p:cNvSpPr txBox="1">
            <a:spLocks noChangeArrowheads="1"/>
          </p:cNvSpPr>
          <p:nvPr/>
        </p:nvSpPr>
        <p:spPr bwMode="auto">
          <a:xfrm>
            <a:off x="4704399" y="4582235"/>
            <a:ext cx="904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50000"/>
              </a:spcBef>
              <a:spcAft>
                <a:spcPct val="0"/>
              </a:spcAft>
            </a:pPr>
            <a:r>
              <a:rPr lang="en-US" sz="7200" b="1" dirty="0" smtClean="0">
                <a:solidFill>
                  <a:srgbClr val="FFF39D"/>
                </a:solidFill>
                <a:latin typeface=".VnLinus" pitchFamily="34" charset="0"/>
                <a:cs typeface="Arial" charset="0"/>
              </a:rPr>
              <a:t>- </a:t>
            </a:r>
            <a:r>
              <a:rPr lang="en-US" sz="7200" b="1" dirty="0" err="1" smtClean="0">
                <a:solidFill>
                  <a:srgbClr val="FFF39D"/>
                </a:solidFill>
                <a:latin typeface=".VnLinus" pitchFamily="34" charset="0"/>
                <a:cs typeface="Arial" charset="0"/>
              </a:rPr>
              <a:t>NguyÔn</a:t>
            </a:r>
            <a:r>
              <a:rPr lang="en-US" sz="7200" b="1" dirty="0" smtClean="0">
                <a:solidFill>
                  <a:srgbClr val="FFF39D"/>
                </a:solidFill>
                <a:latin typeface=".VnLinus" pitchFamily="34" charset="0"/>
                <a:cs typeface="Arial" charset="0"/>
              </a:rPr>
              <a:t> Minh </a:t>
            </a:r>
            <a:r>
              <a:rPr lang="en-US" sz="7200" b="1" dirty="0" err="1" smtClean="0">
                <a:solidFill>
                  <a:srgbClr val="FFF39D"/>
                </a:solidFill>
                <a:latin typeface=".VnLinus" pitchFamily="34" charset="0"/>
                <a:cs typeface="Arial" charset="0"/>
              </a:rPr>
              <a:t>Ch©u</a:t>
            </a:r>
            <a:r>
              <a:rPr lang="en-US" sz="7200" b="1" dirty="0" smtClean="0">
                <a:solidFill>
                  <a:srgbClr val="FFF39D"/>
                </a:solidFill>
                <a:latin typeface=".VnLinus" pitchFamily="34" charset="0"/>
                <a:cs typeface="Arial" charset="0"/>
              </a:rPr>
              <a:t> -</a:t>
            </a:r>
          </a:p>
        </p:txBody>
      </p:sp>
      <p:pic>
        <p:nvPicPr>
          <p:cNvPr id="44" name="Picture 43"/>
          <p:cNvPicPr>
            <a:picLocks noChangeAspect="1"/>
          </p:cNvPicPr>
          <p:nvPr/>
        </p:nvPicPr>
        <p:blipFill>
          <a:blip r:embed="rId26"/>
          <a:stretch>
            <a:fillRect/>
          </a:stretch>
        </p:blipFill>
        <p:spPr>
          <a:xfrm>
            <a:off x="3237874" y="1639555"/>
            <a:ext cx="11201391" cy="4490979"/>
          </a:xfrm>
          <a:prstGeom prst="rect">
            <a:avLst/>
          </a:prstGeom>
        </p:spPr>
      </p:pic>
    </p:spTree>
    <p:extLst>
      <p:ext uri="{BB962C8B-B14F-4D97-AF65-F5344CB8AC3E}">
        <p14:creationId xmlns:p14="http://schemas.microsoft.com/office/powerpoint/2010/main" val="1046916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TextBox 2"/>
          <p:cNvSpPr txBox="1"/>
          <p:nvPr/>
        </p:nvSpPr>
        <p:spPr>
          <a:xfrm>
            <a:off x="2074059" y="441549"/>
            <a:ext cx="15168582" cy="166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4300"/>
              </a:lnSpc>
            </a:pPr>
            <a:r>
              <a:rPr lang="en-US" sz="8000" b="1">
                <a:latin typeface="Times New Roman" panose="02020603050405020304" pitchFamily="18" charset="0"/>
                <a:cs typeface="Times New Roman" panose="02020603050405020304" pitchFamily="18" charset="0"/>
              </a:rPr>
              <a:t>Tác phẩm chính</a:t>
            </a:r>
            <a:endParaRPr lang="en-US" sz="9600" b="1">
              <a:solidFill>
                <a:srgbClr val="FFE274"/>
              </a:solidFill>
              <a:latin typeface="Times New Roman" panose="02020603050405020304" pitchFamily="18" charset="0"/>
              <a:cs typeface="Times New Roman" panose="02020603050405020304" pitchFamily="18" charset="0"/>
            </a:endParaRPr>
          </a:p>
        </p:txBody>
      </p:sp>
      <p:sp>
        <p:nvSpPr>
          <p:cNvPr id="3" name="Freeform 3"/>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3031" y="868719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2200628" y="2988913"/>
            <a:ext cx="13225482" cy="1477328"/>
          </a:xfrm>
          <a:prstGeom prst="rect">
            <a:avLst/>
          </a:prstGeom>
        </p:spPr>
        <p:txBody>
          <a:bodyPr wrap="square" lIns="0" tIns="0" rIns="0" bIns="0" rtlCol="0" anchor="t">
            <a:spAutoFit/>
          </a:bodyPr>
          <a:lstStyle/>
          <a:p>
            <a:pPr algn="just"/>
            <a:r>
              <a:rPr lang="en-US" sz="4800">
                <a:latin typeface="Times New Roman" panose="02020603050405020304" pitchFamily="18" charset="0"/>
                <a:cs typeface="Times New Roman" panose="02020603050405020304" pitchFamily="18" charset="0"/>
              </a:rPr>
              <a:t>+ </a:t>
            </a:r>
            <a:r>
              <a:rPr lang="en-US" sz="4800" b="1">
                <a:latin typeface="Times New Roman" panose="02020603050405020304" pitchFamily="18" charset="0"/>
                <a:cs typeface="Times New Roman" panose="02020603050405020304" pitchFamily="18" charset="0"/>
              </a:rPr>
              <a:t>Tiểu thuyết</a:t>
            </a:r>
            <a:r>
              <a:rPr lang="en-US" sz="4800">
                <a:latin typeface="Times New Roman" panose="02020603050405020304" pitchFamily="18" charset="0"/>
                <a:cs typeface="Times New Roman" panose="02020603050405020304" pitchFamily="18" charset="0"/>
              </a:rPr>
              <a:t>: </a:t>
            </a:r>
            <a:r>
              <a:rPr lang="en-US" sz="4800" i="1">
                <a:latin typeface="Times New Roman" panose="02020603050405020304" pitchFamily="18" charset="0"/>
                <a:cs typeface="Times New Roman" panose="02020603050405020304" pitchFamily="18" charset="0"/>
              </a:rPr>
              <a:t>Cửa sông, Dấu chân người lính, Miền cháy, Lửa từ những ngôi nhà, Mảnh đất tình yêu,...</a:t>
            </a:r>
            <a:endParaRPr lang="en-GB" sz="4800">
              <a:latin typeface="Times New Roman" panose="02020603050405020304" pitchFamily="18" charset="0"/>
              <a:cs typeface="Times New Roman" panose="02020603050405020304" pitchFamily="18" charset="0"/>
            </a:endParaRPr>
          </a:p>
        </p:txBody>
      </p:sp>
      <p:sp>
        <p:nvSpPr>
          <p:cNvPr id="9" name="Rectangle 8"/>
          <p:cNvSpPr/>
          <p:nvPr/>
        </p:nvSpPr>
        <p:spPr>
          <a:xfrm>
            <a:off x="2081554" y="5146423"/>
            <a:ext cx="14072846" cy="2308324"/>
          </a:xfrm>
          <a:prstGeom prst="rect">
            <a:avLst/>
          </a:prstGeom>
        </p:spPr>
        <p:txBody>
          <a:bodyPr wrap="square">
            <a:spAutoFit/>
          </a:bodyPr>
          <a:lstStyle/>
          <a:p>
            <a:pPr algn="just"/>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 tập truyện ngắn</a:t>
            </a:r>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 vùng trời khác nhau, Người đàn bà trên chuyến tàu tốc hành, Bến quê, Chiếc thuyền ngoài xa, Cỏ lau,...</a:t>
            </a:r>
            <a:endParaRPr lang="en-GB"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9540673" y="8845759"/>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76" y="510633"/>
            <a:ext cx="4443599" cy="4443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789" y="4266287"/>
            <a:ext cx="4267200" cy="5281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533376"/>
            <a:ext cx="5206747" cy="3732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3400" y="4533900"/>
            <a:ext cx="4987258" cy="509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158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80">
                                          <p:stCondLst>
                                            <p:cond delay="0"/>
                                          </p:stCondLst>
                                        </p:cTn>
                                        <p:tgtEl>
                                          <p:spTgt spid="21"/>
                                        </p:tgtEl>
                                      </p:cBhvr>
                                    </p:animEffect>
                                    <p:anim calcmode="lin" valueType="num">
                                      <p:cBhvr>
                                        <p:cTn id="6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7" dur="26">
                                          <p:stCondLst>
                                            <p:cond delay="650"/>
                                          </p:stCondLst>
                                        </p:cTn>
                                        <p:tgtEl>
                                          <p:spTgt spid="21"/>
                                        </p:tgtEl>
                                      </p:cBhvr>
                                      <p:to x="100000" y="60000"/>
                                    </p:animScale>
                                    <p:animScale>
                                      <p:cBhvr>
                                        <p:cTn id="68" dur="166" decel="50000">
                                          <p:stCondLst>
                                            <p:cond delay="676"/>
                                          </p:stCondLst>
                                        </p:cTn>
                                        <p:tgtEl>
                                          <p:spTgt spid="21"/>
                                        </p:tgtEl>
                                      </p:cBhvr>
                                      <p:to x="100000" y="100000"/>
                                    </p:animScale>
                                    <p:animScale>
                                      <p:cBhvr>
                                        <p:cTn id="69" dur="26">
                                          <p:stCondLst>
                                            <p:cond delay="1312"/>
                                          </p:stCondLst>
                                        </p:cTn>
                                        <p:tgtEl>
                                          <p:spTgt spid="21"/>
                                        </p:tgtEl>
                                      </p:cBhvr>
                                      <p:to x="100000" y="80000"/>
                                    </p:animScale>
                                    <p:animScale>
                                      <p:cBhvr>
                                        <p:cTn id="70" dur="166" decel="50000">
                                          <p:stCondLst>
                                            <p:cond delay="1338"/>
                                          </p:stCondLst>
                                        </p:cTn>
                                        <p:tgtEl>
                                          <p:spTgt spid="21"/>
                                        </p:tgtEl>
                                      </p:cBhvr>
                                      <p:to x="100000" y="100000"/>
                                    </p:animScale>
                                    <p:animScale>
                                      <p:cBhvr>
                                        <p:cTn id="71" dur="26">
                                          <p:stCondLst>
                                            <p:cond delay="1642"/>
                                          </p:stCondLst>
                                        </p:cTn>
                                        <p:tgtEl>
                                          <p:spTgt spid="21"/>
                                        </p:tgtEl>
                                      </p:cBhvr>
                                      <p:to x="100000" y="90000"/>
                                    </p:animScale>
                                    <p:animScale>
                                      <p:cBhvr>
                                        <p:cTn id="72" dur="166" decel="50000">
                                          <p:stCondLst>
                                            <p:cond delay="1668"/>
                                          </p:stCondLst>
                                        </p:cTn>
                                        <p:tgtEl>
                                          <p:spTgt spid="21"/>
                                        </p:tgtEl>
                                      </p:cBhvr>
                                      <p:to x="100000" y="100000"/>
                                    </p:animScale>
                                    <p:animScale>
                                      <p:cBhvr>
                                        <p:cTn id="73" dur="26">
                                          <p:stCondLst>
                                            <p:cond delay="1808"/>
                                          </p:stCondLst>
                                        </p:cTn>
                                        <p:tgtEl>
                                          <p:spTgt spid="21"/>
                                        </p:tgtEl>
                                      </p:cBhvr>
                                      <p:to x="100000" y="95000"/>
                                    </p:animScale>
                                    <p:animScale>
                                      <p:cBhvr>
                                        <p:cTn id="7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73487" cy="10287000"/>
          </a:xfrm>
          <a:prstGeom prst="rect">
            <a:avLst/>
          </a:prstGeom>
        </p:spPr>
      </p:pic>
      <p:sp>
        <p:nvSpPr>
          <p:cNvPr id="3" name="Rectangle 2"/>
          <p:cNvSpPr/>
          <p:nvPr/>
        </p:nvSpPr>
        <p:spPr>
          <a:xfrm>
            <a:off x="457200" y="717284"/>
            <a:ext cx="6666129" cy="44135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lnSpc>
                <a:spcPct val="130000"/>
              </a:lnSpc>
              <a:spcAft>
                <a:spcPts val="0"/>
              </a:spcAft>
            </a:pPr>
            <a:r>
              <a:rPr lang="en-US" sz="7200" b="1">
                <a:solidFill>
                  <a:schemeClr val="tx2">
                    <a:lumMod val="50000"/>
                  </a:schemeClr>
                </a:solidFill>
                <a:latin typeface="Times New Roman" panose="02020603050405020304" pitchFamily="18" charset="0"/>
                <a:ea typeface="Calibri" panose="020F0502020204030204" pitchFamily="34" charset="0"/>
              </a:rPr>
              <a:t>2. Tác phẩm </a:t>
            </a:r>
            <a:r>
              <a:rPr lang="en-US" sz="7200" b="1" i="1">
                <a:solidFill>
                  <a:schemeClr val="tx2">
                    <a:lumMod val="50000"/>
                  </a:schemeClr>
                </a:solidFill>
                <a:latin typeface="Times New Roman" panose="02020603050405020304" pitchFamily="18" charset="0"/>
                <a:ea typeface="Calibri" panose="020F0502020204030204" pitchFamily="34" charset="0"/>
              </a:rPr>
              <a:t>Chiếc thuyền ngoài xa</a:t>
            </a:r>
            <a:endParaRPr lang="en-GB" sz="7200">
              <a:solidFill>
                <a:schemeClr val="tx2">
                  <a:lumMod val="5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063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728237" y="8159632"/>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066800" y="-876300"/>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3408963204"/>
              </p:ext>
            </p:extLst>
          </p:nvPr>
        </p:nvGraphicFramePr>
        <p:xfrm>
          <a:off x="3425894" y="1028700"/>
          <a:ext cx="12734290" cy="7488936"/>
        </p:xfrm>
        <a:graphic>
          <a:graphicData uri="http://schemas.openxmlformats.org/drawingml/2006/table">
            <a:tbl>
              <a:tblPr firstRow="1" firstCol="1" bandRow="1">
                <a:effectLst>
                  <a:outerShdw blurRad="50800" dist="38100" algn="l" rotWithShape="0">
                    <a:prstClr val="black">
                      <a:alpha val="40000"/>
                    </a:prstClr>
                  </a:outerShdw>
                </a:effectLst>
              </a:tblPr>
              <a:tblGrid>
                <a:gridCol w="6104890"/>
                <a:gridCol w="6629400"/>
              </a:tblGrid>
              <a:tr h="469802">
                <a:tc gridSpan="2">
                  <a:txBody>
                    <a:bodyPr/>
                    <a:lstStyle/>
                    <a:p>
                      <a:pPr algn="ctr">
                        <a:lnSpc>
                          <a:spcPct val="130000"/>
                        </a:lnSpc>
                        <a:spcAft>
                          <a:spcPts val="0"/>
                        </a:spcAft>
                      </a:pPr>
                      <a:r>
                        <a:rPr lang="de-DE" sz="5400" b="1">
                          <a:solidFill>
                            <a:srgbClr val="FF0000"/>
                          </a:solidFill>
                          <a:effectLst/>
                          <a:latin typeface="Times New Roman" panose="02020603050405020304" pitchFamily="18" charset="0"/>
                          <a:ea typeface="MS Mincho"/>
                        </a:rPr>
                        <a:t>PHT 01</a:t>
                      </a:r>
                      <a:r>
                        <a:rPr lang="de-DE" sz="5400" b="1">
                          <a:solidFill>
                            <a:srgbClr val="0D0D0D"/>
                          </a:solidFill>
                          <a:effectLst/>
                          <a:latin typeface="Times New Roman" panose="02020603050405020304" pitchFamily="18" charset="0"/>
                          <a:ea typeface="MS Mincho"/>
                        </a:rPr>
                        <a:t>: </a:t>
                      </a:r>
                      <a:r>
                        <a:rPr lang="de-DE" sz="5400" b="1">
                          <a:solidFill>
                            <a:srgbClr val="0070C0"/>
                          </a:solidFill>
                          <a:effectLst/>
                          <a:latin typeface="Times New Roman" panose="02020603050405020304" pitchFamily="18" charset="0"/>
                          <a:ea typeface="MS Mincho"/>
                        </a:rPr>
                        <a:t>Tìm hiểu chung về VB </a:t>
                      </a:r>
                      <a:r>
                        <a:rPr lang="de-DE" sz="5400" b="1" i="1">
                          <a:solidFill>
                            <a:srgbClr val="0070C0"/>
                          </a:solidFill>
                          <a:effectLst/>
                          <a:latin typeface="Times New Roman" panose="02020603050405020304" pitchFamily="18" charset="0"/>
                          <a:ea typeface="MS Mincho"/>
                        </a:rPr>
                        <a:t>Chiếc thuyền ngoài xa</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521915">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1. Thể loại</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15">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2. Xuất xứ và hoàn cảnh sáng tác</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15">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3. Nhân vật </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de-DE" sz="5400">
                          <a:solidFill>
                            <a:srgbClr val="0D0D0D"/>
                          </a:solidFill>
                          <a:effectLst/>
                          <a:latin typeface="Times New Roman" panose="02020603050405020304" pitchFamily="18" charset="0"/>
                          <a:ea typeface="MS Mincho"/>
                        </a:rPr>
                        <a:t>..................</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15">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4. Bố cục</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de-DE" sz="5400">
                          <a:solidFill>
                            <a:srgbClr val="0D0D0D"/>
                          </a:solidFill>
                          <a:effectLst/>
                          <a:latin typeface="Times New Roman" panose="02020603050405020304" pitchFamily="18" charset="0"/>
                          <a:ea typeface="MS Mincho"/>
                        </a:rPr>
                        <a:t>................</a:t>
                      </a:r>
                      <a:endParaRPr lang="en-GB" sz="5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13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939983"/>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409287" y="-560432"/>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9" name="Group 9"/>
          <p:cNvGrpSpPr/>
          <p:nvPr/>
        </p:nvGrpSpPr>
        <p:grpSpPr>
          <a:xfrm>
            <a:off x="12115800" y="1972397"/>
            <a:ext cx="4329917" cy="3291116"/>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12115800" y="1463209"/>
            <a:ext cx="4329917" cy="1596760"/>
            <a:chOff x="0" y="0"/>
            <a:chExt cx="1140390" cy="275080"/>
          </a:xfrm>
        </p:grpSpPr>
        <p:sp>
          <p:nvSpPr>
            <p:cNvPr id="16"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17"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1" name="TextBox 21"/>
          <p:cNvSpPr txBox="1"/>
          <p:nvPr/>
        </p:nvSpPr>
        <p:spPr>
          <a:xfrm>
            <a:off x="12363498" y="1574186"/>
            <a:ext cx="3495071" cy="1354217"/>
          </a:xfrm>
          <a:prstGeom prst="rect">
            <a:avLst/>
          </a:prstGeom>
        </p:spPr>
        <p:txBody>
          <a:bodyPr wrap="square" lIns="0" tIns="0" rIns="0" bIns="0" rtlCol="0" anchor="t">
            <a:spAutoFit/>
          </a:bodyPr>
          <a:lstStyle/>
          <a:p>
            <a:pPr algn="ctr"/>
            <a:r>
              <a:rPr lang="en-US" sz="4400" b="1">
                <a:latin typeface="Times New Roman" panose="02020603050405020304" pitchFamily="18" charset="0"/>
                <a:cs typeface="Times New Roman" panose="02020603050405020304" pitchFamily="18" charset="0"/>
              </a:rPr>
              <a:t>2.3. Hoàn cảnh sáng </a:t>
            </a:r>
            <a:r>
              <a:rPr lang="en-US" sz="4400" b="1" smtClean="0">
                <a:latin typeface="Times New Roman" panose="02020603050405020304" pitchFamily="18" charset="0"/>
                <a:cs typeface="Times New Roman" panose="02020603050405020304" pitchFamily="18" charset="0"/>
              </a:rPr>
              <a:t>tác</a:t>
            </a:r>
            <a:endParaRPr lang="en-GB" sz="4400">
              <a:latin typeface="Times New Roman" panose="02020603050405020304" pitchFamily="18" charset="0"/>
              <a:cs typeface="Times New Roman" panose="02020603050405020304" pitchFamily="18" charset="0"/>
            </a:endParaRPr>
          </a:p>
        </p:txBody>
      </p:sp>
      <p:sp>
        <p:nvSpPr>
          <p:cNvPr id="23" name="TextBox 23"/>
          <p:cNvSpPr txBox="1"/>
          <p:nvPr/>
        </p:nvSpPr>
        <p:spPr>
          <a:xfrm>
            <a:off x="12431201" y="3368969"/>
            <a:ext cx="3735739" cy="1231106"/>
          </a:xfrm>
          <a:prstGeom prst="rect">
            <a:avLst/>
          </a:prstGeom>
        </p:spPr>
        <p:txBody>
          <a:bodyPr lIns="0" tIns="0" rIns="0" bIns="0" rtlCol="0" anchor="t">
            <a:spAutoFit/>
          </a:bodyPr>
          <a:lstStyle/>
          <a:p>
            <a:pPr algn="ctr"/>
            <a:r>
              <a:rPr lang="en-US" sz="4000" smtClean="0">
                <a:latin typeface="Times New Roman" panose="02020603050405020304" pitchFamily="18" charset="0"/>
                <a:cs typeface="Times New Roman" panose="02020603050405020304" pitchFamily="18" charset="0"/>
              </a:rPr>
              <a:t>Sáng </a:t>
            </a:r>
            <a:r>
              <a:rPr lang="en-US" sz="4000">
                <a:latin typeface="Times New Roman" panose="02020603050405020304" pitchFamily="18" charset="0"/>
                <a:cs typeface="Times New Roman" panose="02020603050405020304" pitchFamily="18" charset="0"/>
              </a:rPr>
              <a:t>tác năm 1983</a:t>
            </a:r>
            <a:endParaRPr lang="en-GB" sz="4000">
              <a:latin typeface="Times New Roman" panose="02020603050405020304" pitchFamily="18" charset="0"/>
              <a:cs typeface="Times New Roman" panose="02020603050405020304" pitchFamily="18" charset="0"/>
            </a:endParaRPr>
          </a:p>
        </p:txBody>
      </p:sp>
      <p:grpSp>
        <p:nvGrpSpPr>
          <p:cNvPr id="25" name="Group 9"/>
          <p:cNvGrpSpPr/>
          <p:nvPr/>
        </p:nvGrpSpPr>
        <p:grpSpPr>
          <a:xfrm>
            <a:off x="409287" y="4205326"/>
            <a:ext cx="3552107" cy="2233574"/>
            <a:chOff x="0" y="0"/>
            <a:chExt cx="1140390" cy="1381772"/>
          </a:xfrm>
        </p:grpSpPr>
        <p:sp>
          <p:nvSpPr>
            <p:cNvPr id="26"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27"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9" name="TextBox 23"/>
          <p:cNvSpPr txBox="1"/>
          <p:nvPr/>
        </p:nvSpPr>
        <p:spPr>
          <a:xfrm>
            <a:off x="276608" y="5018161"/>
            <a:ext cx="3735739" cy="615553"/>
          </a:xfrm>
          <a:prstGeom prst="rect">
            <a:avLst/>
          </a:prstGeom>
        </p:spPr>
        <p:txBody>
          <a:bodyPr lIns="0" tIns="0" rIns="0" bIns="0" rtlCol="0" anchor="t">
            <a:spAutoFit/>
          </a:bodyPr>
          <a:lstStyle/>
          <a:p>
            <a:pPr algn="ctr"/>
            <a:r>
              <a:rPr lang="en-US" sz="4000">
                <a:latin typeface="Times New Roman" panose="02020603050405020304" pitchFamily="18" charset="0"/>
                <a:cs typeface="Times New Roman" panose="02020603050405020304" pitchFamily="18" charset="0"/>
              </a:rPr>
              <a:t>Truyện ngắn</a:t>
            </a:r>
            <a:endParaRPr lang="en-US" sz="4000">
              <a:solidFill>
                <a:srgbClr val="000000"/>
              </a:solidFill>
              <a:latin typeface="Times New Roman" panose="02020603050405020304" pitchFamily="18" charset="0"/>
              <a:cs typeface="Times New Roman" panose="02020603050405020304" pitchFamily="18" charset="0"/>
            </a:endParaRPr>
          </a:p>
        </p:txBody>
      </p:sp>
      <p:grpSp>
        <p:nvGrpSpPr>
          <p:cNvPr id="35" name="Group 12"/>
          <p:cNvGrpSpPr/>
          <p:nvPr/>
        </p:nvGrpSpPr>
        <p:grpSpPr>
          <a:xfrm>
            <a:off x="5562600" y="4950010"/>
            <a:ext cx="4329917" cy="3284246"/>
            <a:chOff x="0" y="0"/>
            <a:chExt cx="1140390" cy="1381772"/>
          </a:xfrm>
        </p:grpSpPr>
        <p:sp>
          <p:nvSpPr>
            <p:cNvPr id="36"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37"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9" name="TextBox 24"/>
          <p:cNvSpPr txBox="1"/>
          <p:nvPr/>
        </p:nvSpPr>
        <p:spPr>
          <a:xfrm>
            <a:off x="5963119" y="5509340"/>
            <a:ext cx="3704360" cy="2462213"/>
          </a:xfrm>
          <a:prstGeom prst="rect">
            <a:avLst/>
          </a:prstGeom>
        </p:spPr>
        <p:txBody>
          <a:bodyPr wrap="square" lIns="0" tIns="0" rIns="0" bIns="0" rtlCol="0" anchor="t">
            <a:spAutoFit/>
          </a:bodyPr>
          <a:lstStyle/>
          <a:p>
            <a:pPr algn="ctr"/>
            <a:r>
              <a:rPr lang="en-US" sz="4000">
                <a:latin typeface="Times New Roman" panose="02020603050405020304" pitchFamily="18" charset="0"/>
                <a:cs typeface="Times New Roman" panose="02020603050405020304" pitchFamily="18" charset="0"/>
              </a:rPr>
              <a:t>In trong tuyển tập </a:t>
            </a:r>
            <a:r>
              <a:rPr lang="en-US" sz="4000" i="1">
                <a:latin typeface="Times New Roman" panose="02020603050405020304" pitchFamily="18" charset="0"/>
                <a:cs typeface="Times New Roman" panose="02020603050405020304" pitchFamily="18" charset="0"/>
              </a:rPr>
              <a:t>Nguyễn Minh </a:t>
            </a:r>
            <a:r>
              <a:rPr lang="en-US" sz="4000" i="1" smtClean="0">
                <a:latin typeface="Times New Roman" panose="02020603050405020304" pitchFamily="18" charset="0"/>
                <a:cs typeface="Times New Roman" panose="02020603050405020304" pitchFamily="18" charset="0"/>
              </a:rPr>
              <a:t>Châu, </a:t>
            </a:r>
            <a:r>
              <a:rPr lang="en-US" sz="4000" i="1">
                <a:latin typeface="Times New Roman" panose="02020603050405020304" pitchFamily="18" charset="0"/>
                <a:cs typeface="Times New Roman" panose="02020603050405020304" pitchFamily="18" charset="0"/>
              </a:rPr>
              <a:t>Toàn tập</a:t>
            </a:r>
            <a:r>
              <a:rPr lang="en-US" sz="4000">
                <a:latin typeface="Times New Roman" panose="02020603050405020304" pitchFamily="18" charset="0"/>
                <a:cs typeface="Times New Roman" panose="02020603050405020304" pitchFamily="18" charset="0"/>
              </a:rPr>
              <a:t>, tập 3.</a:t>
            </a:r>
            <a:endParaRPr lang="en-US" sz="4000">
              <a:solidFill>
                <a:srgbClr val="000000"/>
              </a:solidFill>
              <a:latin typeface="Times New Roman" panose="02020603050405020304" pitchFamily="18" charset="0"/>
              <a:cs typeface="Times New Roman" panose="02020603050405020304" pitchFamily="18" charset="0"/>
            </a:endParaRPr>
          </a:p>
        </p:txBody>
      </p:sp>
      <p:grpSp>
        <p:nvGrpSpPr>
          <p:cNvPr id="40" name="Group 15"/>
          <p:cNvGrpSpPr/>
          <p:nvPr/>
        </p:nvGrpSpPr>
        <p:grpSpPr>
          <a:xfrm>
            <a:off x="447600" y="3436255"/>
            <a:ext cx="3565937" cy="1044445"/>
            <a:chOff x="0" y="0"/>
            <a:chExt cx="1140390" cy="275080"/>
          </a:xfrm>
        </p:grpSpPr>
        <p:sp>
          <p:nvSpPr>
            <p:cNvPr id="41"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42"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3" name="Group 18"/>
          <p:cNvGrpSpPr/>
          <p:nvPr/>
        </p:nvGrpSpPr>
        <p:grpSpPr>
          <a:xfrm>
            <a:off x="5538866" y="4084050"/>
            <a:ext cx="4329917" cy="1044445"/>
            <a:chOff x="0" y="0"/>
            <a:chExt cx="1140390" cy="275080"/>
          </a:xfrm>
        </p:grpSpPr>
        <p:sp>
          <p:nvSpPr>
            <p:cNvPr id="44"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45"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6" name="Rectangle 45"/>
          <p:cNvSpPr/>
          <p:nvPr/>
        </p:nvSpPr>
        <p:spPr>
          <a:xfrm>
            <a:off x="624143" y="3617955"/>
            <a:ext cx="3122393" cy="769441"/>
          </a:xfrm>
          <a:prstGeom prst="rect">
            <a:avLst/>
          </a:prstGeom>
        </p:spPr>
        <p:txBody>
          <a:bodyPr wrap="none">
            <a:spAutoFit/>
          </a:bodyPr>
          <a:lstStyle/>
          <a:p>
            <a:r>
              <a:rPr lang="en-US" sz="4400" b="1">
                <a:latin typeface="Times New Roman" panose="02020603050405020304" pitchFamily="18" charset="0"/>
                <a:ea typeface="Calibri" panose="020F0502020204030204" pitchFamily="34" charset="0"/>
                <a:cs typeface="Times New Roman" panose="02020603050405020304" pitchFamily="18" charset="0"/>
              </a:rPr>
              <a:t>2.1. Thể loại</a:t>
            </a:r>
            <a:endParaRPr lang="en-GB" sz="4400">
              <a:latin typeface="Times New Roman" panose="02020603050405020304" pitchFamily="18" charset="0"/>
              <a:cs typeface="Times New Roman" panose="02020603050405020304" pitchFamily="18" charset="0"/>
            </a:endParaRPr>
          </a:p>
        </p:txBody>
      </p:sp>
      <p:sp>
        <p:nvSpPr>
          <p:cNvPr id="47" name="Rectangle 46"/>
          <p:cNvSpPr/>
          <p:nvPr/>
        </p:nvSpPr>
        <p:spPr>
          <a:xfrm>
            <a:off x="6052050" y="4289639"/>
            <a:ext cx="3124573" cy="769441"/>
          </a:xfrm>
          <a:prstGeom prst="rect">
            <a:avLst/>
          </a:prstGeom>
        </p:spPr>
        <p:txBody>
          <a:bodyPr wrap="none">
            <a:spAutoFit/>
          </a:bodyPr>
          <a:lstStyle/>
          <a:p>
            <a:r>
              <a:rPr lang="en-US" sz="4400" b="1">
                <a:latin typeface="Times New Roman" panose="02020603050405020304" pitchFamily="18" charset="0"/>
                <a:ea typeface="Calibri" panose="020F0502020204030204" pitchFamily="34" charset="0"/>
                <a:cs typeface="Times New Roman" panose="02020603050405020304" pitchFamily="18" charset="0"/>
              </a:rPr>
              <a:t>2.2. Xuất xứ</a:t>
            </a:r>
            <a:endParaRPr lang="en-GB" sz="4400">
              <a:latin typeface="Times New Roman" panose="02020603050405020304" pitchFamily="18" charset="0"/>
              <a:cs typeface="Times New Roman" panose="02020603050405020304" pitchFamily="18" charset="0"/>
            </a:endParaRPr>
          </a:p>
        </p:txBody>
      </p:sp>
      <p:sp>
        <p:nvSpPr>
          <p:cNvPr id="38" name="Freeform 5"/>
          <p:cNvSpPr/>
          <p:nvPr/>
        </p:nvSpPr>
        <p:spPr>
          <a:xfrm>
            <a:off x="0" y="788832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249980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9" grpId="0"/>
      <p:bldP spid="39"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939983"/>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7543800" y="877966"/>
            <a:ext cx="5022131" cy="1104156"/>
            <a:chOff x="0" y="0"/>
            <a:chExt cx="1140390" cy="275080"/>
          </a:xfrm>
        </p:grpSpPr>
        <p:sp>
          <p:nvSpPr>
            <p:cNvPr id="19"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20"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2" name="TextBox 22"/>
          <p:cNvSpPr txBox="1"/>
          <p:nvPr/>
        </p:nvSpPr>
        <p:spPr>
          <a:xfrm>
            <a:off x="7917730" y="877965"/>
            <a:ext cx="4648201" cy="923330"/>
          </a:xfrm>
          <a:prstGeom prst="rect">
            <a:avLst/>
          </a:prstGeom>
        </p:spPr>
        <p:txBody>
          <a:bodyPr wrap="square" lIns="0" tIns="0" rIns="0" bIns="0" rtlCol="0" anchor="t">
            <a:spAutoFit/>
          </a:bodyPr>
          <a:lstStyle/>
          <a:p>
            <a:r>
              <a:rPr lang="en-US" sz="6000" b="1">
                <a:solidFill>
                  <a:prstClr val="black"/>
                </a:solidFill>
                <a:latin typeface="Times New Roman" panose="02020603050405020304" pitchFamily="18" charset="0"/>
                <a:cs typeface="Times New Roman" panose="02020603050405020304" pitchFamily="18" charset="0"/>
              </a:rPr>
              <a:t>2.4. Nhân</a:t>
            </a:r>
            <a:r>
              <a:rPr lang="de-DE" sz="6000" b="1">
                <a:solidFill>
                  <a:prstClr val="black"/>
                </a:solidFill>
                <a:latin typeface="Times New Roman" panose="02020603050405020304" pitchFamily="18" charset="0"/>
                <a:cs typeface="Times New Roman" panose="02020603050405020304" pitchFamily="18" charset="0"/>
              </a:rPr>
              <a:t> vật </a:t>
            </a:r>
            <a:endParaRPr lang="en-GB" sz="6000">
              <a:solidFill>
                <a:prstClr val="black"/>
              </a:solidFill>
              <a:latin typeface="Times New Roman" panose="02020603050405020304" pitchFamily="18" charset="0"/>
              <a:cs typeface="Times New Roman" panose="02020603050405020304" pitchFamily="18" charset="0"/>
            </a:endParaRPr>
          </a:p>
        </p:txBody>
      </p:sp>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930" y="2264991"/>
            <a:ext cx="10591800" cy="794630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6"/>
          <p:cNvSpPr/>
          <p:nvPr/>
        </p:nvSpPr>
        <p:spPr>
          <a:xfrm>
            <a:off x="457200" y="413994"/>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95051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9370710"/>
            <a:ext cx="25180222" cy="3086100"/>
            <a:chOff x="0" y="0"/>
            <a:chExt cx="6631828" cy="812800"/>
          </a:xfrm>
        </p:grpSpPr>
        <p:sp>
          <p:nvSpPr>
            <p:cNvPr id="5" name="Freeform 5"/>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6" name="TextBox 6"/>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10068315" y="2698970"/>
            <a:ext cx="7947211" cy="1776819"/>
            <a:chOff x="0" y="0"/>
            <a:chExt cx="1864535" cy="467969"/>
          </a:xfrm>
        </p:grpSpPr>
        <p:sp>
          <p:nvSpPr>
            <p:cNvPr id="9" name="Freeform 9"/>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0" name="TextBox 10"/>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8617573" y="5108248"/>
            <a:ext cx="8260793" cy="1776819"/>
            <a:chOff x="0" y="0"/>
            <a:chExt cx="1864535" cy="467969"/>
          </a:xfrm>
        </p:grpSpPr>
        <p:sp>
          <p:nvSpPr>
            <p:cNvPr id="12"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13"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10052983" y="7273458"/>
            <a:ext cx="7958016" cy="1776819"/>
            <a:chOff x="0" y="0"/>
            <a:chExt cx="1864535" cy="467969"/>
          </a:xfrm>
        </p:grpSpPr>
        <p:sp>
          <p:nvSpPr>
            <p:cNvPr id="15" name="Freeform 15"/>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6" name="TextBox 16"/>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8617575" y="2570687"/>
            <a:ext cx="1821826" cy="191486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6411923" y="4716132"/>
            <a:ext cx="1764497" cy="206369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8937263" y="7139270"/>
            <a:ext cx="1806937" cy="209183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7" name="TextBox 27"/>
          <p:cNvSpPr txBox="1"/>
          <p:nvPr/>
        </p:nvSpPr>
        <p:spPr>
          <a:xfrm>
            <a:off x="9137437" y="2805445"/>
            <a:ext cx="963320" cy="1516912"/>
          </a:xfrm>
          <a:prstGeom prst="rect">
            <a:avLst/>
          </a:prstGeom>
        </p:spPr>
        <p:txBody>
          <a:bodyPr lIns="0" tIns="0" rIns="0" bIns="0" rtlCol="0" anchor="t">
            <a:spAutoFit/>
          </a:bodyPr>
          <a:lstStyle/>
          <a:p>
            <a:pPr>
              <a:lnSpc>
                <a:spcPts val="11647"/>
              </a:lnSpc>
            </a:pPr>
            <a:r>
              <a:rPr lang="vi-VN" sz="10784" b="1" smtClean="0">
                <a:solidFill>
                  <a:srgbClr val="D96C4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sz="10784" b="1">
              <a:solidFill>
                <a:srgbClr val="D96C4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TextBox 28"/>
          <p:cNvSpPr txBox="1"/>
          <p:nvPr/>
        </p:nvSpPr>
        <p:spPr>
          <a:xfrm>
            <a:off x="9378266" y="7442691"/>
            <a:ext cx="1444981" cy="1516912"/>
          </a:xfrm>
          <a:prstGeom prst="rect">
            <a:avLst/>
          </a:prstGeom>
        </p:spPr>
        <p:txBody>
          <a:bodyPr lIns="0" tIns="0" rIns="0" bIns="0" rtlCol="0" anchor="t">
            <a:spAutoFit/>
          </a:bodyPr>
          <a:lstStyle/>
          <a:p>
            <a:pPr>
              <a:lnSpc>
                <a:spcPts val="11647"/>
              </a:lnSpc>
            </a:pPr>
            <a:r>
              <a:rPr lang="vi-VN" sz="10784" b="1" smtClean="0">
                <a:solidFill>
                  <a:srgbClr val="D96C4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US" sz="10784" b="1">
              <a:solidFill>
                <a:srgbClr val="D96C4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9" name="TextBox 29"/>
          <p:cNvSpPr txBox="1"/>
          <p:nvPr/>
        </p:nvSpPr>
        <p:spPr>
          <a:xfrm>
            <a:off x="16952481" y="5069440"/>
            <a:ext cx="1444981" cy="1516912"/>
          </a:xfrm>
          <a:prstGeom prst="rect">
            <a:avLst/>
          </a:prstGeom>
        </p:spPr>
        <p:txBody>
          <a:bodyPr lIns="0" tIns="0" rIns="0" bIns="0" rtlCol="0" anchor="t">
            <a:spAutoFit/>
          </a:bodyPr>
          <a:lstStyle/>
          <a:p>
            <a:pPr>
              <a:lnSpc>
                <a:spcPts val="11647"/>
              </a:lnSpc>
            </a:pPr>
            <a:r>
              <a:rPr lang="vi-VN" sz="10784" b="1" smtClean="0">
                <a:solidFill>
                  <a:srgbClr val="FFE2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10784" b="1">
              <a:solidFill>
                <a:srgbClr val="FFE2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 name="TextBox 30"/>
          <p:cNvSpPr txBox="1"/>
          <p:nvPr/>
        </p:nvSpPr>
        <p:spPr>
          <a:xfrm>
            <a:off x="10640110" y="2927755"/>
            <a:ext cx="6876241" cy="1308050"/>
          </a:xfrm>
          <a:prstGeom prst="rect">
            <a:avLst/>
          </a:prstGeom>
        </p:spPr>
        <p:txBody>
          <a:bodyPr wrap="square" lIns="0" tIns="0" rIns="0" bIns="0" rtlCol="0" anchor="t">
            <a:spAutoFit/>
          </a:bodyPr>
          <a:lstStyle/>
          <a:p>
            <a:pPr algn="just">
              <a:lnSpc>
                <a:spcPts val="3415"/>
              </a:lnSpc>
            </a:pPr>
            <a:r>
              <a:rPr lang="en-US" sz="3200">
                <a:solidFill>
                  <a:schemeClr val="tx2">
                    <a:lumMod val="50000"/>
                  </a:schemeClr>
                </a:solidFill>
                <a:latin typeface="Times New Roman" panose="02020603050405020304" pitchFamily="18" charset="0"/>
                <a:cs typeface="Times New Roman" panose="02020603050405020304" pitchFamily="18" charset="0"/>
              </a:rPr>
              <a:t>“</a:t>
            </a:r>
            <a:r>
              <a:rPr lang="en-US" sz="3200" i="1">
                <a:solidFill>
                  <a:schemeClr val="tx2">
                    <a:lumMod val="50000"/>
                  </a:schemeClr>
                </a:solidFill>
                <a:latin typeface="Times New Roman" panose="02020603050405020304" pitchFamily="18" charset="0"/>
                <a:cs typeface="Times New Roman" panose="02020603050405020304" pitchFamily="18" charset="0"/>
              </a:rPr>
              <a:t>Ngay lúc ấy...chiếc thuyền lưới vó đã biến mất”</a:t>
            </a:r>
            <a:r>
              <a:rPr lang="en-US" sz="3200">
                <a:solidFill>
                  <a:schemeClr val="tx2">
                    <a:lumMod val="50000"/>
                  </a:schemeClr>
                </a:solidFill>
                <a:latin typeface="Times New Roman" panose="02020603050405020304" pitchFamily="18" charset="0"/>
                <a:cs typeface="Times New Roman" panose="02020603050405020304" pitchFamily="18" charset="0"/>
              </a:rPr>
              <a:t>: Phùng chứng kiến cảnh bạo lực gia đình của gia đình hàng chài.</a:t>
            </a:r>
          </a:p>
        </p:txBody>
      </p:sp>
      <p:sp>
        <p:nvSpPr>
          <p:cNvPr id="31" name="TextBox 31"/>
          <p:cNvSpPr txBox="1"/>
          <p:nvPr/>
        </p:nvSpPr>
        <p:spPr>
          <a:xfrm>
            <a:off x="9173398" y="5353756"/>
            <a:ext cx="7164410" cy="1308050"/>
          </a:xfrm>
          <a:prstGeom prst="rect">
            <a:avLst/>
          </a:prstGeom>
        </p:spPr>
        <p:txBody>
          <a:bodyPr wrap="square" lIns="0" tIns="0" rIns="0" bIns="0" rtlCol="0" anchor="t">
            <a:spAutoFit/>
          </a:bodyPr>
          <a:lstStyle/>
          <a:p>
            <a:pPr algn="just">
              <a:lnSpc>
                <a:spcPts val="3415"/>
              </a:lnSpc>
            </a:pPr>
            <a:r>
              <a:rPr lang="vi-VN" sz="3200">
                <a:solidFill>
                  <a:schemeClr val="tx2">
                    <a:lumMod val="50000"/>
                  </a:schemeClr>
                </a:solidFill>
                <a:latin typeface="Times New Roman" panose="02020603050405020304" pitchFamily="18" charset="0"/>
                <a:cs typeface="Times New Roman" panose="02020603050405020304" pitchFamily="18" charset="0"/>
              </a:rPr>
              <a:t>“</a:t>
            </a:r>
            <a:r>
              <a:rPr lang="vi-VN" sz="3200" i="1">
                <a:solidFill>
                  <a:schemeClr val="tx2">
                    <a:lumMod val="50000"/>
                  </a:schemeClr>
                </a:solidFill>
                <a:latin typeface="Times New Roman" panose="02020603050405020304" pitchFamily="18" charset="0"/>
                <a:cs typeface="Times New Roman" panose="02020603050405020304" pitchFamily="18" charset="0"/>
              </a:rPr>
              <a:t>Tôi thầm cảm ơn Đẩu...mẹ nó không bị đánh</a:t>
            </a:r>
            <a:r>
              <a:rPr lang="vi-VN" sz="3200">
                <a:solidFill>
                  <a:schemeClr val="tx2">
                    <a:lumMod val="50000"/>
                  </a:schemeClr>
                </a:solidFill>
                <a:latin typeface="Times New Roman" panose="02020603050405020304" pitchFamily="18" charset="0"/>
                <a:cs typeface="Times New Roman" panose="02020603050405020304" pitchFamily="18" charset="0"/>
              </a:rPr>
              <a:t>”: Câu chuyện của người đàn bà hàng chài tại tòa án huyện</a:t>
            </a:r>
            <a:r>
              <a:rPr lang="vi-VN" sz="3200" smtClean="0">
                <a:solidFill>
                  <a:schemeClr val="tx2">
                    <a:lumMod val="50000"/>
                  </a:schemeClr>
                </a:solidFill>
                <a:latin typeface="Times New Roman" panose="02020603050405020304" pitchFamily="18" charset="0"/>
                <a:cs typeface="Times New Roman" panose="02020603050405020304" pitchFamily="18" charset="0"/>
              </a:rPr>
              <a:t>.</a:t>
            </a:r>
            <a:r>
              <a:rPr lang="en-US" sz="3200" smtClean="0">
                <a:solidFill>
                  <a:schemeClr val="tx2">
                    <a:lumMod val="50000"/>
                  </a:schemeClr>
                </a:solidFill>
                <a:latin typeface="Times New Roman" panose="02020603050405020304" pitchFamily="18" charset="0"/>
                <a:cs typeface="Times New Roman" panose="02020603050405020304" pitchFamily="18" charset="0"/>
              </a:rPr>
              <a:t> </a:t>
            </a:r>
            <a:endParaRPr lang="en-US" sz="3200">
              <a:solidFill>
                <a:schemeClr val="tx2">
                  <a:lumMod val="50000"/>
                </a:schemeClr>
              </a:solidFill>
              <a:latin typeface="Times New Roman" panose="02020603050405020304" pitchFamily="18" charset="0"/>
              <a:cs typeface="Times New Roman" panose="02020603050405020304" pitchFamily="18" charset="0"/>
            </a:endParaRPr>
          </a:p>
        </p:txBody>
      </p:sp>
      <p:sp>
        <p:nvSpPr>
          <p:cNvPr id="32" name="TextBox 32"/>
          <p:cNvSpPr txBox="1"/>
          <p:nvPr/>
        </p:nvSpPr>
        <p:spPr>
          <a:xfrm>
            <a:off x="11005361" y="7413841"/>
            <a:ext cx="6471597" cy="1477328"/>
          </a:xfrm>
          <a:prstGeom prst="rect">
            <a:avLst/>
          </a:prstGeom>
        </p:spPr>
        <p:txBody>
          <a:bodyPr wrap="square" lIns="0" tIns="0" rIns="0" bIns="0" rtlCol="0" anchor="t">
            <a:spAutoFit/>
          </a:bodyPr>
          <a:lstStyle/>
          <a:p>
            <a:pPr algn="just"/>
            <a:r>
              <a:rPr lang="vi-VN" sz="3200">
                <a:solidFill>
                  <a:schemeClr val="tx2">
                    <a:lumMod val="50000"/>
                  </a:schemeClr>
                </a:solidFill>
                <a:latin typeface="Times New Roman" panose="02020603050405020304" pitchFamily="18" charset="0"/>
                <a:cs typeface="Times New Roman" panose="02020603050405020304" pitchFamily="18" charset="0"/>
              </a:rPr>
              <a:t>Đoạn còn lại: </a:t>
            </a:r>
            <a:r>
              <a:rPr lang="en-US" sz="3200">
                <a:solidFill>
                  <a:schemeClr val="tx2">
                    <a:lumMod val="50000"/>
                  </a:schemeClr>
                </a:solidFill>
                <a:latin typeface="Times New Roman" panose="02020603050405020304" pitchFamily="18" charset="0"/>
                <a:cs typeface="Times New Roman" panose="02020603050405020304" pitchFamily="18" charset="0"/>
              </a:rPr>
              <a:t>Hình ảnh con</a:t>
            </a:r>
            <a:r>
              <a:rPr lang="vi-VN" sz="3200">
                <a:solidFill>
                  <a:schemeClr val="tx2">
                    <a:lumMod val="50000"/>
                  </a:schemeClr>
                </a:solidFill>
                <a:latin typeface="Times New Roman" panose="02020603050405020304" pitchFamily="18" charset="0"/>
                <a:cs typeface="Times New Roman" panose="02020603050405020304" pitchFamily="18" charset="0"/>
              </a:rPr>
              <a:t> thuyền giữa sóng gió và </a:t>
            </a:r>
            <a:r>
              <a:rPr lang="en-US" sz="3200">
                <a:solidFill>
                  <a:schemeClr val="tx2">
                    <a:lumMod val="50000"/>
                  </a:schemeClr>
                </a:solidFill>
                <a:latin typeface="Times New Roman" panose="02020603050405020304" pitchFamily="18" charset="0"/>
                <a:cs typeface="Times New Roman" panose="02020603050405020304" pitchFamily="18" charset="0"/>
              </a:rPr>
              <a:t>tấm ảnh được chọn trong bộ lịch năm ấy.</a:t>
            </a:r>
            <a:endParaRPr lang="en-GB" sz="3200">
              <a:solidFill>
                <a:schemeClr val="tx2">
                  <a:lumMod val="50000"/>
                </a:schemeClr>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894961" y="2119101"/>
            <a:ext cx="6696064" cy="1412694"/>
          </a:xfrm>
          <a:prstGeom prst="rect">
            <a:avLst/>
          </a:prstGeom>
        </p:spPr>
        <p:txBody>
          <a:bodyPr wrap="none">
            <a:spAutoFit/>
          </a:bodyPr>
          <a:lstStyle/>
          <a:p>
            <a:pPr algn="just">
              <a:lnSpc>
                <a:spcPct val="130000"/>
              </a:lnSpc>
              <a:spcAft>
                <a:spcPts val="0"/>
              </a:spcAft>
            </a:pPr>
            <a:r>
              <a:rPr lang="en-US" sz="66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2.5. Bố cục truyện</a:t>
            </a:r>
            <a:endParaRPr lang="en-GB" sz="66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31" y="4395447"/>
            <a:ext cx="7924800" cy="43338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35" name="Group 11"/>
          <p:cNvGrpSpPr/>
          <p:nvPr/>
        </p:nvGrpSpPr>
        <p:grpSpPr>
          <a:xfrm>
            <a:off x="8617574" y="403916"/>
            <a:ext cx="8162168" cy="1776819"/>
            <a:chOff x="0" y="0"/>
            <a:chExt cx="1864535" cy="467969"/>
          </a:xfrm>
        </p:grpSpPr>
        <p:sp>
          <p:nvSpPr>
            <p:cNvPr id="36"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37"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39" name="TextBox 31"/>
          <p:cNvSpPr txBox="1"/>
          <p:nvPr/>
        </p:nvSpPr>
        <p:spPr>
          <a:xfrm>
            <a:off x="8800863" y="485238"/>
            <a:ext cx="7573306" cy="1661993"/>
          </a:xfrm>
          <a:prstGeom prst="rect">
            <a:avLst/>
          </a:prstGeom>
        </p:spPr>
        <p:txBody>
          <a:bodyPr wrap="square" lIns="0" tIns="0" rIns="0" bIns="0" rtlCol="0" anchor="t">
            <a:spAutoFit/>
          </a:bodyPr>
          <a:lstStyle/>
          <a:p>
            <a:pPr algn="just"/>
            <a:r>
              <a:rPr lang="en-US" sz="3600" i="1">
                <a:solidFill>
                  <a:schemeClr val="tx2">
                    <a:lumMod val="50000"/>
                  </a:schemeClr>
                </a:solidFill>
                <a:latin typeface="Times New Roman" panose="02020603050405020304" pitchFamily="18" charset="0"/>
                <a:cs typeface="Times New Roman" panose="02020603050405020304" pitchFamily="18" charset="0"/>
              </a:rPr>
              <a:t>“Lúc bấy giờ...Ở lại chơi thêm vài bữa</a:t>
            </a:r>
            <a:r>
              <a:rPr lang="en-US" sz="3600" i="1" smtClean="0">
                <a:solidFill>
                  <a:schemeClr val="tx2">
                    <a:lumMod val="50000"/>
                  </a:schemeClr>
                </a:solidFill>
                <a:latin typeface="Times New Roman" panose="02020603050405020304" pitchFamily="18" charset="0"/>
                <a:cs typeface="Times New Roman" panose="02020603050405020304" pitchFamily="18" charset="0"/>
              </a:rPr>
              <a:t>”</a:t>
            </a:r>
            <a:r>
              <a:rPr lang="en-US" sz="3600" smtClean="0">
                <a:solidFill>
                  <a:schemeClr val="tx2">
                    <a:lumMod val="50000"/>
                  </a:schemeClr>
                </a:solidFill>
                <a:latin typeface="Times New Roman" panose="02020603050405020304" pitchFamily="18" charset="0"/>
                <a:cs typeface="Times New Roman" panose="02020603050405020304" pitchFamily="18" charset="0"/>
              </a:rPr>
              <a:t>: </a:t>
            </a:r>
            <a:r>
              <a:rPr lang="en-US" sz="3600">
                <a:solidFill>
                  <a:schemeClr val="tx2">
                    <a:lumMod val="50000"/>
                  </a:schemeClr>
                </a:solidFill>
                <a:latin typeface="Times New Roman" panose="02020603050405020304" pitchFamily="18" charset="0"/>
                <a:cs typeface="Times New Roman" panose="02020603050405020304" pitchFamily="18" charset="0"/>
              </a:rPr>
              <a:t>Phùng phát hiện ra bức tranh thiên nhiên tuyệt đẹp ở vùng phá.</a:t>
            </a:r>
          </a:p>
        </p:txBody>
      </p:sp>
      <p:grpSp>
        <p:nvGrpSpPr>
          <p:cNvPr id="40" name="Group 20"/>
          <p:cNvGrpSpPr/>
          <p:nvPr/>
        </p:nvGrpSpPr>
        <p:grpSpPr>
          <a:xfrm>
            <a:off x="16460226" y="193741"/>
            <a:ext cx="1716194" cy="1771086"/>
            <a:chOff x="0" y="0"/>
            <a:chExt cx="812800" cy="812800"/>
          </a:xfrm>
        </p:grpSpPr>
        <p:sp>
          <p:nvSpPr>
            <p:cNvPr id="4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4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3" name="TextBox 29"/>
          <p:cNvSpPr txBox="1"/>
          <p:nvPr/>
        </p:nvSpPr>
        <p:spPr>
          <a:xfrm>
            <a:off x="16940635" y="472947"/>
            <a:ext cx="1444981" cy="1516912"/>
          </a:xfrm>
          <a:prstGeom prst="rect">
            <a:avLst/>
          </a:prstGeom>
        </p:spPr>
        <p:txBody>
          <a:bodyPr lIns="0" tIns="0" rIns="0" bIns="0" rtlCol="0" anchor="t">
            <a:spAutoFit/>
          </a:bodyPr>
          <a:lstStyle/>
          <a:p>
            <a:pPr>
              <a:lnSpc>
                <a:spcPts val="11647"/>
              </a:lnSpc>
            </a:pPr>
            <a:r>
              <a:rPr lang="vi-VN" sz="10784" b="1" smtClean="0">
                <a:solidFill>
                  <a:srgbClr val="FFE2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10784" b="1">
              <a:solidFill>
                <a:srgbClr val="FFE27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4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arn(inVertical)">
                                      <p:cBhvr>
                                        <p:cTn id="14" dur="500"/>
                                        <p:tgtEl>
                                          <p:spTgt spid="39"/>
                                        </p:tgtEl>
                                      </p:cBhvr>
                                    </p:animEffect>
                                  </p:childTnLst>
                                </p:cTn>
                              </p:par>
                              <p:par>
                                <p:cTn id="15" presetID="16" presetClass="entr" presetSubtype="21"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par>
                                <p:cTn id="21" presetID="16" presetClass="entr" presetSubtype="21"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par>
                                <p:cTn id="43" presetID="16" presetClass="entr" presetSubtype="2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16" presetClass="entr" presetSubtype="21"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par>
                                <p:cTn id="57" presetID="16" presetClass="entr" presetSubtype="21"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par>
                                <p:cTn id="63" presetID="16" presetClass="entr" presetSubtype="21"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9"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23586"/>
            <a:ext cx="18286672" cy="10377714"/>
          </a:xfrm>
          <a:prstGeom prst="rect">
            <a:avLst/>
          </a:prstGeom>
        </p:spPr>
      </p:pic>
      <p:sp>
        <p:nvSpPr>
          <p:cNvPr id="3" name="Rectangle 2"/>
          <p:cNvSpPr/>
          <p:nvPr/>
        </p:nvSpPr>
        <p:spPr>
          <a:xfrm>
            <a:off x="2133600" y="1790700"/>
            <a:ext cx="13148151" cy="31547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19900" b="1">
                <a:solidFill>
                  <a:srgbClr val="000000"/>
                </a:solidFill>
                <a:effectLst>
                  <a:outerShdw blurRad="38100" dist="38100" dir="2700000" algn="tl">
                    <a:srgbClr val="000000">
                      <a:alpha val="43137"/>
                    </a:srgbClr>
                  </a:outerShdw>
                </a:effectLst>
                <a:latin typeface="#9Slide05 Agile Script Calligra" panose="03070402050302030203" pitchFamily="66" charset="-93"/>
                <a:ea typeface="Calibri" panose="020F0502020204030204" pitchFamily="34" charset="0"/>
              </a:rPr>
              <a:t>Tóm tắt truyện</a:t>
            </a:r>
            <a:endParaRPr lang="en-GB" sz="19900">
              <a:effectLst>
                <a:outerShdw blurRad="38100" dist="38100" dir="2700000" algn="tl">
                  <a:srgbClr val="000000">
                    <a:alpha val="43137"/>
                  </a:srgbClr>
                </a:outerShdw>
              </a:effectLst>
              <a:latin typeface="#9Slide05 Agile Script Calligra" panose="03070402050302030203" pitchFamily="66" charset="-93"/>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33500"/>
            <a:ext cx="13757751" cy="4359564"/>
          </a:xfrm>
          <a:prstGeom prst="rect">
            <a:avLst/>
          </a:prstGeom>
        </p:spPr>
      </p:pic>
    </p:spTree>
    <p:extLst>
      <p:ext uri="{BB962C8B-B14F-4D97-AF65-F5344CB8AC3E}">
        <p14:creationId xmlns:p14="http://schemas.microsoft.com/office/powerpoint/2010/main" val="888186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1349439"/>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3031" y="868719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Rectangle 7"/>
          <p:cNvSpPr/>
          <p:nvPr/>
        </p:nvSpPr>
        <p:spPr>
          <a:xfrm>
            <a:off x="514350" y="190500"/>
            <a:ext cx="17316450" cy="9510296"/>
          </a:xfrm>
          <a:prstGeom prst="rect">
            <a:avLst/>
          </a:prstGeom>
        </p:spPr>
        <p:txBody>
          <a:bodyPr wrap="square">
            <a:spAutoFit/>
          </a:bodyPr>
          <a:lstStyle/>
          <a:p>
            <a:pPr algn="just"/>
            <a:r>
              <a:rPr lang="en-US" sz="3600">
                <a:solidFill>
                  <a:srgbClr val="000000"/>
                </a:solidFill>
                <a:latin typeface="Times New Roman" panose="02020603050405020304" pitchFamily="18" charset="0"/>
                <a:ea typeface="Calibri" panose="020F0502020204030204" pitchFamily="34" charset="0"/>
              </a:rPr>
              <a:t>Theo yêu cầu của trưởng phòng tòa soạn, Phùng đến một vùng ven biển miền Trung – nơi mà anh đã từng chiến đấu để săn tìm nghệ thuật và chụp một tấm ảnh thuyền biển, bổ sung cho cuốn lịch năm mới. Sau nhiều ngày "phục kích, săn tìm", Phùng đã chụp được một bức ảnh tuyệt đẹp về một chiếc thuyền ngoài xa đang lên đênh trên biển với làn sương mờ. Nhưng khi chiếc thuyền cập bến, anh đã vô cùng kinh ngạc khi chứng kiến cảnh gã đàn ông vũ phu đang đánh vợ một cách dã man bằng chiếc thắt lưng mà người vợ vẫn cam chịu, không hề chống lại cũng không tìm cách chạy trốn. Đứa con trai vì muốn bảo vệ mẹ mà chạy vào đã đánh lại cha mình. Thấy vậy, Phùng đã chạy đến can thiệp để cảnh tượng đó không tiếp diễn. Phùng quyết định chưa trở về vội mà nán lại mấy ngày theo lời mời của chánh án Đẩu – người bạn cũ của anh. Khi Đẩu mời người đàn bà đó lên tòa án huyện, Phùng và Đẩu hết sức khuyên giải chị ta ly hôn để giải thoát khỏi cuộc sống đau khổ ấy, thì điều khiến hai người ngạc nhiên hơn đó là người đàn bà ấy lại van lạy Đẩu đừng bắt chị ta bỏ chồng. Sau khi nghe câu chuyện về cuộc đời của người đàn bà và con người trước kia của người đàn ông, Phùng và Đẩu mới vỡ lẽ. Sau khi trở về, tấm ảnh Phùng chụp được chọn và được treo ở rất nhiều nơi. Tuy nhiên, mỗi lần đứng trước tấm ảnh đó, Phùng đều thấy hiện lên cái màu hồng hồng của ánh sương mai và đằng sau đó là hình ảnh người đàn bà nghèo khổ, lam lũ, giàu lòng nhân hậu vị tha ấy bước ra từ tấm ảnh rồi hòa lẫn trong đám đông.</a:t>
            </a:r>
            <a:endParaRPr lang="en-GB" sz="3600"/>
          </a:p>
        </p:txBody>
      </p:sp>
    </p:spTree>
    <p:extLst>
      <p:ext uri="{BB962C8B-B14F-4D97-AF65-F5344CB8AC3E}">
        <p14:creationId xmlns:p14="http://schemas.microsoft.com/office/powerpoint/2010/main" val="3059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a:off x="-196760" y="4638745"/>
            <a:ext cx="6762512" cy="5311645"/>
          </a:xfrm>
          <a:custGeom>
            <a:avLst/>
            <a:gdLst/>
            <a:ahLst/>
            <a:cxnLst/>
            <a:rect l="l" t="t" r="r" b="b"/>
            <a:pathLst>
              <a:path w="6762512" h="5311645">
                <a:moveTo>
                  <a:pt x="0" y="0"/>
                </a:moveTo>
                <a:lnTo>
                  <a:pt x="6762512" y="0"/>
                </a:lnTo>
                <a:lnTo>
                  <a:pt x="6762512" y="5311646"/>
                </a:lnTo>
                <a:lnTo>
                  <a:pt x="0" y="53116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542344" y="0"/>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4642391" y="5835591"/>
            <a:ext cx="3074878" cy="4114800"/>
          </a:xfrm>
          <a:custGeom>
            <a:avLst/>
            <a:gdLst/>
            <a:ahLst/>
            <a:cxnLst/>
            <a:rect l="l" t="t" r="r" b="b"/>
            <a:pathLst>
              <a:path w="3074878" h="4114800">
                <a:moveTo>
                  <a:pt x="0" y="0"/>
                </a:moveTo>
                <a:lnTo>
                  <a:pt x="3074878" y="0"/>
                </a:lnTo>
                <a:lnTo>
                  <a:pt x="307487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5522182" y="237112"/>
            <a:ext cx="13179729"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en-US" sz="6600" b="1">
                <a:latin typeface="Times New Roman" panose="02020603050405020304" pitchFamily="18" charset="0"/>
                <a:cs typeface="Times New Roman" panose="02020603050405020304" pitchFamily="18" charset="0"/>
              </a:rPr>
              <a:t>II. KHÁM PHÁ VĂN BẢN</a:t>
            </a:r>
            <a:endParaRPr lang="en-GB" sz="6600">
              <a:latin typeface="Times New Roman" panose="02020603050405020304" pitchFamily="18" charset="0"/>
              <a:cs typeface="Times New Roman" panose="02020603050405020304" pitchFamily="18" charset="0"/>
            </a:endParaRPr>
          </a:p>
        </p:txBody>
      </p:sp>
      <p:grpSp>
        <p:nvGrpSpPr>
          <p:cNvPr id="9" name="Group 9"/>
          <p:cNvGrpSpPr/>
          <p:nvPr/>
        </p:nvGrpSpPr>
        <p:grpSpPr>
          <a:xfrm>
            <a:off x="8079219" y="4386152"/>
            <a:ext cx="4329917" cy="5246414"/>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2771086" y="4386152"/>
            <a:ext cx="4329917" cy="5246414"/>
            <a:chOff x="0" y="0"/>
            <a:chExt cx="1140390" cy="1381772"/>
          </a:xfrm>
        </p:grpSpPr>
        <p:sp>
          <p:nvSpPr>
            <p:cNvPr id="13"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14"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8079219" y="3863929"/>
            <a:ext cx="4329917" cy="1044445"/>
            <a:chOff x="0" y="0"/>
            <a:chExt cx="1140390" cy="275080"/>
          </a:xfrm>
        </p:grpSpPr>
        <p:sp>
          <p:nvSpPr>
            <p:cNvPr id="16"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17"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12771086" y="3846461"/>
            <a:ext cx="4329917" cy="1044445"/>
            <a:chOff x="0" y="0"/>
            <a:chExt cx="1140390" cy="275080"/>
          </a:xfrm>
        </p:grpSpPr>
        <p:sp>
          <p:nvSpPr>
            <p:cNvPr id="19"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20"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8376308" y="5095875"/>
            <a:ext cx="3735739" cy="3385542"/>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Ngôi kể thứ nhất: người kể chuyện là nhân vật “tôi” – nhiếp ảnh Phùng.</a:t>
            </a:r>
            <a:endParaRPr lang="en-US" sz="4400">
              <a:solidFill>
                <a:srgbClr val="000000"/>
              </a:solidFill>
              <a:latin typeface="Times New Roman" panose="02020603050405020304" pitchFamily="18" charset="0"/>
              <a:cs typeface="Times New Roman" panose="02020603050405020304" pitchFamily="18" charset="0"/>
            </a:endParaRPr>
          </a:p>
        </p:txBody>
      </p:sp>
      <p:sp>
        <p:nvSpPr>
          <p:cNvPr id="24" name="TextBox 24"/>
          <p:cNvSpPr txBox="1"/>
          <p:nvPr/>
        </p:nvSpPr>
        <p:spPr>
          <a:xfrm>
            <a:off x="13066361" y="5095875"/>
            <a:ext cx="3735739" cy="4062651"/>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Câu chuyện được kể từ điểm nhìn của người kể chuyện ngôi thứ nhất – điểm nhìn hạn tri.</a:t>
            </a:r>
            <a:endParaRPr lang="en-GB" sz="4400">
              <a:latin typeface="Times New Roman" panose="02020603050405020304" pitchFamily="18" charset="0"/>
              <a:cs typeface="Times New Roman" panose="02020603050405020304" pitchFamily="18" charset="0"/>
            </a:endParaRPr>
          </a:p>
        </p:txBody>
      </p:sp>
      <p:sp>
        <p:nvSpPr>
          <p:cNvPr id="25" name="Rectangle 24"/>
          <p:cNvSpPr/>
          <p:nvPr/>
        </p:nvSpPr>
        <p:spPr>
          <a:xfrm>
            <a:off x="5334000" y="1478329"/>
            <a:ext cx="10495181" cy="1064843"/>
          </a:xfrm>
          <a:prstGeom prst="rect">
            <a:avLst/>
          </a:prstGeom>
        </p:spPr>
        <p:txBody>
          <a:bodyPr wrap="none">
            <a:spAutoFit/>
          </a:bodyPr>
          <a:lstStyle/>
          <a:p>
            <a:pPr algn="just">
              <a:lnSpc>
                <a:spcPct val="130000"/>
              </a:lnSpc>
              <a:spcAft>
                <a:spcPts val="0"/>
              </a:spcAft>
              <a:tabLst>
                <a:tab pos="177800" algn="l"/>
              </a:tabLst>
            </a:pPr>
            <a:r>
              <a:rPr lang="en-US" sz="5400" b="1">
                <a:solidFill>
                  <a:schemeClr val="tx2">
                    <a:lumMod val="50000"/>
                  </a:schemeClr>
                </a:solidFill>
                <a:latin typeface="Times New Roman" panose="02020603050405020304" pitchFamily="18" charset="0"/>
                <a:ea typeface="MS Mincho"/>
                <a:cs typeface="Times New Roman" panose="02020603050405020304" pitchFamily="18" charset="0"/>
              </a:rPr>
              <a:t>1. Ngôi kể và điểm nhìn của truyện</a:t>
            </a:r>
            <a:endParaRPr lang="en-GB" sz="540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10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inh-anh-thuyen-huom-trong-anh-chieu-hoang-hon_013836398.jpg"/>
          <p:cNvPicPr>
            <a:picLocks noChangeAspect="1"/>
          </p:cNvPicPr>
          <p:nvPr/>
        </p:nvPicPr>
        <p:blipFill>
          <a:blip r:embed="rId2" cstate="print">
            <a:duotone>
              <a:prstClr val="black"/>
              <a:schemeClr val="accent1">
                <a:tint val="45000"/>
                <a:satMod val="400000"/>
              </a:schemeClr>
            </a:duotone>
          </a:blip>
          <a:stretch>
            <a:fillRect/>
          </a:stretch>
        </p:blipFill>
        <p:spPr>
          <a:xfrm flipH="1">
            <a:off x="0" y="0"/>
            <a:ext cx="18288000" cy="10287000"/>
          </a:xfrm>
          <a:prstGeom prst="rect">
            <a:avLst/>
          </a:prstGeom>
        </p:spPr>
      </p:pic>
      <p:sp>
        <p:nvSpPr>
          <p:cNvPr id="5" name="TextBox 4"/>
          <p:cNvSpPr txBox="1"/>
          <p:nvPr/>
        </p:nvSpPr>
        <p:spPr>
          <a:xfrm>
            <a:off x="-1752600" y="1790700"/>
            <a:ext cx="13699705" cy="3497752"/>
          </a:xfrm>
          <a:prstGeom prst="rect">
            <a:avLst/>
          </a:prstGeom>
        </p:spPr>
        <p:txBody>
          <a:bodyPr lIns="0" tIns="0" rIns="0" bIns="0" rtlCol="0" anchor="t">
            <a:spAutoFit/>
          </a:bodyPr>
          <a:lstStyle/>
          <a:p>
            <a:pPr algn="ctr">
              <a:lnSpc>
                <a:spcPts val="14300"/>
              </a:lnSpc>
            </a:pPr>
            <a:r>
              <a:rPr lang="en-US" sz="9600" b="1">
                <a:solidFill>
                  <a:prstClr val="black"/>
                </a:solidFill>
                <a:latin typeface="Calibri"/>
              </a:rPr>
              <a:t> </a:t>
            </a:r>
            <a:r>
              <a:rPr lang="en-US" sz="9600" b="1">
                <a:ln w="6600">
                  <a:solidFill>
                    <a:schemeClr val="accent2"/>
                  </a:solidFill>
                  <a:prstDash val="solid"/>
                </a:ln>
                <a:solidFill>
                  <a:srgbClr val="FFFFFF"/>
                </a:solidFill>
                <a:effectLst>
                  <a:outerShdw dist="38100" dir="2700000" algn="tl" rotWithShape="0">
                    <a:schemeClr val="accent2"/>
                  </a:outerShdw>
                </a:effectLst>
              </a:rPr>
              <a:t>HOẠT ĐỘNG </a:t>
            </a:r>
            <a:r>
              <a:rPr lang="en-US" sz="9600" b="1" smtClean="0">
                <a:ln w="6600">
                  <a:solidFill>
                    <a:schemeClr val="accent2"/>
                  </a:solidFill>
                  <a:prstDash val="solid"/>
                </a:ln>
                <a:solidFill>
                  <a:srgbClr val="FFFFFF"/>
                </a:solidFill>
                <a:effectLst>
                  <a:outerShdw dist="38100" dir="2700000" algn="tl" rotWithShape="0">
                    <a:schemeClr val="accent2"/>
                  </a:outerShdw>
                </a:effectLst>
              </a:rPr>
              <a:t>1</a:t>
            </a:r>
            <a:endParaRPr lang="vi-VN" sz="9600" b="1" smtClean="0">
              <a:ln w="6600">
                <a:solidFill>
                  <a:schemeClr val="accent2"/>
                </a:solidFill>
                <a:prstDash val="solid"/>
              </a:ln>
              <a:solidFill>
                <a:srgbClr val="FFFFFF"/>
              </a:solidFill>
              <a:effectLst>
                <a:outerShdw dist="38100" dir="2700000" algn="tl" rotWithShape="0">
                  <a:schemeClr val="accent2"/>
                </a:outerShdw>
              </a:effectLst>
            </a:endParaRPr>
          </a:p>
          <a:p>
            <a:pPr algn="ctr">
              <a:lnSpc>
                <a:spcPts val="14300"/>
              </a:lnSpc>
            </a:pPr>
            <a:r>
              <a:rPr lang="en-US" sz="9600" b="1" smtClean="0">
                <a:ln w="6600">
                  <a:solidFill>
                    <a:schemeClr val="accent2"/>
                  </a:solidFill>
                  <a:prstDash val="solid"/>
                </a:ln>
                <a:solidFill>
                  <a:srgbClr val="FFFFFF"/>
                </a:solidFill>
                <a:effectLst>
                  <a:outerShdw dist="38100" dir="2700000" algn="tl" rotWithShape="0">
                    <a:schemeClr val="accent2"/>
                  </a:outerShdw>
                </a:effectLst>
              </a:rPr>
              <a:t> </a:t>
            </a:r>
            <a:r>
              <a:rPr lang="en-US" sz="9600" b="1">
                <a:ln w="6600">
                  <a:solidFill>
                    <a:schemeClr val="accent2"/>
                  </a:solidFill>
                  <a:prstDash val="solid"/>
                </a:ln>
                <a:solidFill>
                  <a:srgbClr val="FFFFFF"/>
                </a:solidFill>
                <a:effectLst>
                  <a:outerShdw dist="38100" dir="2700000" algn="tl" rotWithShape="0">
                    <a:schemeClr val="accent2"/>
                  </a:outerShdw>
                </a:effectLst>
              </a:rPr>
              <a:t>KHỞI ĐỘNG </a:t>
            </a:r>
            <a:endParaRPr lang="en-US" sz="13241" b="1">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62515677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83351" y="6728250"/>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0" y="9370710"/>
            <a:ext cx="25180222" cy="3086100"/>
            <a:chOff x="0" y="0"/>
            <a:chExt cx="6631828" cy="812800"/>
          </a:xfrm>
        </p:grpSpPr>
        <p:sp>
          <p:nvSpPr>
            <p:cNvPr id="6" name="Freeform 6"/>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7" name="TextBox 7"/>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a:off x="1518300" y="8757334"/>
            <a:ext cx="1305836" cy="1001933"/>
          </a:xfrm>
          <a:custGeom>
            <a:avLst/>
            <a:gdLst/>
            <a:ahLst/>
            <a:cxnLst/>
            <a:rect l="l" t="t" r="r" b="b"/>
            <a:pathLst>
              <a:path w="1305836" h="1001933">
                <a:moveTo>
                  <a:pt x="0" y="0"/>
                </a:moveTo>
                <a:lnTo>
                  <a:pt x="1305837" y="0"/>
                </a:lnTo>
                <a:lnTo>
                  <a:pt x="1305837" y="1001932"/>
                </a:lnTo>
                <a:lnTo>
                  <a:pt x="0" y="10019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1518300" y="2863472"/>
            <a:ext cx="15548389" cy="1776819"/>
            <a:chOff x="0" y="0"/>
            <a:chExt cx="4095049" cy="467969"/>
          </a:xfrm>
        </p:grpSpPr>
        <p:sp>
          <p:nvSpPr>
            <p:cNvPr id="10" name="Freeform 10"/>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4FC7F3"/>
            </a:solidFill>
          </p:spPr>
        </p:sp>
        <p:sp>
          <p:nvSpPr>
            <p:cNvPr id="11" name="TextBox 11"/>
            <p:cNvSpPr txBox="1"/>
            <p:nvPr/>
          </p:nvSpPr>
          <p:spPr>
            <a:xfrm>
              <a:off x="0" y="-47625"/>
              <a:ext cx="4095049"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518300" y="5143500"/>
            <a:ext cx="15548389" cy="2322581"/>
            <a:chOff x="0" y="0"/>
            <a:chExt cx="4095049" cy="467969"/>
          </a:xfrm>
        </p:grpSpPr>
        <p:sp>
          <p:nvSpPr>
            <p:cNvPr id="13" name="Freeform 13"/>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FFFFFF"/>
            </a:solidFill>
          </p:spPr>
        </p:sp>
        <p:sp>
          <p:nvSpPr>
            <p:cNvPr id="14" name="TextBox 14"/>
            <p:cNvSpPr txBox="1"/>
            <p:nvPr/>
          </p:nvSpPr>
          <p:spPr>
            <a:xfrm>
              <a:off x="0" y="-47625"/>
              <a:ext cx="4095049"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a:off x="16047796" y="5906325"/>
            <a:ext cx="5205833" cy="5361813"/>
          </a:xfrm>
          <a:custGeom>
            <a:avLst/>
            <a:gdLst/>
            <a:ahLst/>
            <a:cxnLst/>
            <a:rect l="l" t="t" r="r" b="b"/>
            <a:pathLst>
              <a:path w="5205833" h="5361813">
                <a:moveTo>
                  <a:pt x="0" y="0"/>
                </a:moveTo>
                <a:lnTo>
                  <a:pt x="5205832" y="0"/>
                </a:lnTo>
                <a:lnTo>
                  <a:pt x="5205832" y="5361812"/>
                </a:lnTo>
                <a:lnTo>
                  <a:pt x="0" y="53618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6" name="TextBox 16"/>
          <p:cNvSpPr txBox="1"/>
          <p:nvPr/>
        </p:nvSpPr>
        <p:spPr>
          <a:xfrm>
            <a:off x="4102976" y="545067"/>
            <a:ext cx="10161407" cy="1487587"/>
          </a:xfrm>
          <a:prstGeom prst="rect">
            <a:avLst/>
          </a:prstGeom>
        </p:spPr>
        <p:txBody>
          <a:bodyPr lIns="0" tIns="0" rIns="0" bIns="0" rtlCol="0" anchor="t">
            <a:spAutoFit/>
          </a:bodyPr>
          <a:lstStyle/>
          <a:p>
            <a:pPr algn="ctr">
              <a:lnSpc>
                <a:spcPts val="11647"/>
              </a:lnSpc>
            </a:pPr>
            <a:r>
              <a:rPr lang="en-US"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Ý nghĩa</a:t>
            </a:r>
            <a:endParaRPr lang="en-US" sz="10784"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7" name="TextBox 17"/>
          <p:cNvSpPr txBox="1"/>
          <p:nvPr/>
        </p:nvSpPr>
        <p:spPr>
          <a:xfrm>
            <a:off x="1990241" y="3064931"/>
            <a:ext cx="14604508" cy="1354217"/>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Giúp câu chuyện thêm chân thực, phản ánh được quá trình thay đổi trong nhận thức của nhân vật tôi về cách nhìn cuộc sống.</a:t>
            </a:r>
            <a:endParaRPr lang="en-GB" sz="4400">
              <a:latin typeface="Times New Roman" panose="02020603050405020304" pitchFamily="18" charset="0"/>
              <a:cs typeface="Times New Roman" panose="02020603050405020304" pitchFamily="18" charset="0"/>
            </a:endParaRPr>
          </a:p>
        </p:txBody>
      </p:sp>
      <p:sp>
        <p:nvSpPr>
          <p:cNvPr id="18" name="TextBox 18"/>
          <p:cNvSpPr txBox="1"/>
          <p:nvPr/>
        </p:nvSpPr>
        <p:spPr>
          <a:xfrm>
            <a:off x="2171218" y="5298940"/>
            <a:ext cx="14604508" cy="2031325"/>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T</a:t>
            </a:r>
            <a:r>
              <a:rPr lang="en-US" sz="4400" smtClean="0">
                <a:latin typeface="Times New Roman" panose="02020603050405020304" pitchFamily="18" charset="0"/>
                <a:cs typeface="Times New Roman" panose="02020603050405020304" pitchFamily="18" charset="0"/>
              </a:rPr>
              <a:t>ạo </a:t>
            </a:r>
            <a:r>
              <a:rPr lang="en-US" sz="4400">
                <a:latin typeface="Times New Roman" panose="02020603050405020304" pitchFamily="18" charset="0"/>
                <a:cs typeface="Times New Roman" panose="02020603050405020304" pitchFamily="18" charset="0"/>
              </a:rPr>
              <a:t>ra tính đối thoại giữa người kể chuyện và người đọc, giúp người đọc đồng sáng tạo, chủ động hơn trong quá trình tiếp nhận tác phẩm.</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5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61"/>
            <a:ext cx="18288000" cy="10225605"/>
          </a:xfrm>
          <a:prstGeom prst="rect">
            <a:avLst/>
          </a:prstGeom>
        </p:spPr>
      </p:pic>
      <p:sp>
        <p:nvSpPr>
          <p:cNvPr id="10" name="Rectangle 9"/>
          <p:cNvSpPr/>
          <p:nvPr/>
        </p:nvSpPr>
        <p:spPr>
          <a:xfrm>
            <a:off x="8229600" y="1562100"/>
            <a:ext cx="9169715" cy="3270895"/>
          </a:xfrm>
          <a:prstGeom prst="rect">
            <a:avLst/>
          </a:prstGeom>
        </p:spPr>
        <p:txBody>
          <a:bodyPr wrap="square">
            <a:spAutoFit/>
          </a:bodyPr>
          <a:lstStyle/>
          <a:p>
            <a:pPr algn="ctr">
              <a:lnSpc>
                <a:spcPct val="130000"/>
              </a:lnSpc>
              <a:spcAft>
                <a:spcPts val="0"/>
              </a:spcAft>
              <a:tabLst>
                <a:tab pos="1386840" algn="l"/>
              </a:tabLst>
            </a:pPr>
            <a:r>
              <a:rPr lang="en-US" sz="5400" b="1">
                <a:solidFill>
                  <a:schemeClr val="tx1">
                    <a:lumMod val="95000"/>
                    <a:lumOff val="5000"/>
                  </a:schemeClr>
                </a:solidFill>
                <a:latin typeface="#9Slide07 SVNDessert Menu Scrip" panose="00000500000000000000" pitchFamily="2" charset="0"/>
                <a:ea typeface="MS Mincho"/>
              </a:rPr>
              <a:t>2. Sự biến đổi trong cảm nhận của Phùng về những ngư dân</a:t>
            </a:r>
            <a:endParaRPr lang="en-GB" sz="5400">
              <a:solidFill>
                <a:schemeClr val="tx1">
                  <a:lumMod val="95000"/>
                  <a:lumOff val="5000"/>
                </a:schemeClr>
              </a:solidFill>
              <a:effectLst/>
              <a:latin typeface="#9Slide07 SVNDessert Menu Scrip" panose="00000500000000000000" pitchFamily="2" charset="0"/>
              <a:ea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315" y="1170061"/>
            <a:ext cx="9144000" cy="3962102"/>
          </a:xfrm>
          <a:prstGeom prst="rect">
            <a:avLst/>
          </a:prstGeom>
        </p:spPr>
      </p:pic>
    </p:spTree>
    <p:extLst>
      <p:ext uri="{BB962C8B-B14F-4D97-AF65-F5344CB8AC3E}">
        <p14:creationId xmlns:p14="http://schemas.microsoft.com/office/powerpoint/2010/main" val="2646440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TextBox 8"/>
          <p:cNvSpPr txBox="1"/>
          <p:nvPr/>
        </p:nvSpPr>
        <p:spPr>
          <a:xfrm>
            <a:off x="5076072" y="466135"/>
            <a:ext cx="11775218" cy="1477328"/>
          </a:xfrm>
          <a:prstGeom prst="rect">
            <a:avLst/>
          </a:prstGeom>
        </p:spPr>
        <p:txBody>
          <a:bodyPr wrap="square" lIns="0" tIns="0" rIns="0" bIns="0" rtlCol="0" anchor="t">
            <a:spAutoFit/>
          </a:bodyPr>
          <a:lstStyle/>
          <a:p>
            <a:pPr algn="ctr"/>
            <a:r>
              <a:rPr lang="en-US" sz="4800" b="1">
                <a:solidFill>
                  <a:prstClr val="black"/>
                </a:solidFill>
                <a:latin typeface="Times New Roman" panose="02020603050405020304" pitchFamily="18" charset="0"/>
                <a:cs typeface="Times New Roman" panose="02020603050405020304" pitchFamily="18" charset="0"/>
              </a:rPr>
              <a:t>2.1. Cảm nhận của Phùng về những ngư dân khi bắt gặp trên bờ biển</a:t>
            </a:r>
            <a:endParaRPr lang="en-GB" sz="4800" b="1">
              <a:solidFill>
                <a:prstClr val="black"/>
              </a:solidFill>
              <a:latin typeface="Times New Roman" panose="02020603050405020304" pitchFamily="18" charset="0"/>
              <a:cs typeface="Times New Roman" panose="02020603050405020304" pitchFamily="18" charset="0"/>
            </a:endParaRPr>
          </a:p>
        </p:txBody>
      </p:sp>
      <p:grpSp>
        <p:nvGrpSpPr>
          <p:cNvPr id="26" name="Group 9"/>
          <p:cNvGrpSpPr/>
          <p:nvPr/>
        </p:nvGrpSpPr>
        <p:grpSpPr>
          <a:xfrm>
            <a:off x="3692070" y="2377986"/>
            <a:ext cx="6705600" cy="7210633"/>
            <a:chOff x="0" y="0"/>
            <a:chExt cx="1140390" cy="1381772"/>
          </a:xfrm>
        </p:grpSpPr>
        <p:sp>
          <p:nvSpPr>
            <p:cNvPr id="27"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28"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9" name="Group 12"/>
          <p:cNvGrpSpPr/>
          <p:nvPr/>
        </p:nvGrpSpPr>
        <p:grpSpPr>
          <a:xfrm>
            <a:off x="10397670" y="2377985"/>
            <a:ext cx="7585530" cy="7210633"/>
            <a:chOff x="0" y="0"/>
            <a:chExt cx="1140390" cy="1381772"/>
          </a:xfrm>
        </p:grpSpPr>
        <p:sp>
          <p:nvSpPr>
            <p:cNvPr id="30"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31"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Rectangle 4"/>
          <p:cNvSpPr/>
          <p:nvPr/>
        </p:nvSpPr>
        <p:spPr>
          <a:xfrm>
            <a:off x="4145611" y="2630403"/>
            <a:ext cx="6096000" cy="6740307"/>
          </a:xfrm>
          <a:prstGeom prst="rect">
            <a:avLst/>
          </a:prstGeom>
        </p:spPr>
        <p:txBody>
          <a:bodyPr wrap="square">
            <a:spAutoFit/>
          </a:bodyPr>
          <a:lstStyle/>
          <a:p>
            <a:pPr algn="just">
              <a:spcAft>
                <a:spcPts val="0"/>
              </a:spcAft>
              <a:tabLst>
                <a:tab pos="1386840" algn="l"/>
              </a:tabLst>
            </a:pPr>
            <a:r>
              <a:rPr lang="en-US" sz="3600" b="1">
                <a:solidFill>
                  <a:srgbClr val="0D0D0D"/>
                </a:solidFill>
                <a:latin typeface="Times New Roman" panose="02020603050405020304" pitchFamily="18" charset="0"/>
                <a:ea typeface="MS Mincho"/>
              </a:rPr>
              <a:t>Nhóm 1. Cảm nhận của Phùng về những ngư dân khi bắt gặp trên bờ biển:</a:t>
            </a:r>
            <a:endParaRPr lang="en-GB" sz="3600">
              <a:latin typeface="Times New Roman" panose="02020603050405020304" pitchFamily="18" charset="0"/>
              <a:ea typeface="Calibri" panose="020F0502020204030204" pitchFamily="34" charset="0"/>
            </a:endParaRPr>
          </a:p>
          <a:p>
            <a:pPr algn="just">
              <a:spcAft>
                <a:spcPts val="0"/>
              </a:spcAft>
              <a:tabLst>
                <a:tab pos="1386840" algn="l"/>
              </a:tabLst>
            </a:pPr>
            <a:r>
              <a:rPr lang="en-US" sz="3600" b="1">
                <a:solidFill>
                  <a:srgbClr val="0D0D0D"/>
                </a:solidFill>
                <a:latin typeface="Times New Roman" panose="02020603050405020304" pitchFamily="18" charset="0"/>
                <a:ea typeface="MS Mincho"/>
              </a:rPr>
              <a:t>Cần làm rõ những vấn đề sau: </a:t>
            </a:r>
            <a:endParaRPr lang="en-GB" sz="3600">
              <a:latin typeface="Times New Roman" panose="02020603050405020304" pitchFamily="18" charset="0"/>
              <a:ea typeface="Calibri" panose="020F0502020204030204" pitchFamily="34" charset="0"/>
            </a:endParaRPr>
          </a:p>
          <a:p>
            <a:pPr algn="just">
              <a:spcAft>
                <a:spcPts val="0"/>
              </a:spcAft>
              <a:tabLst>
                <a:tab pos="1386840" algn="l"/>
              </a:tabLst>
            </a:pPr>
            <a:r>
              <a:rPr lang="en-US" sz="3600">
                <a:solidFill>
                  <a:srgbClr val="0D0D0D"/>
                </a:solidFill>
                <a:latin typeface="Times New Roman" panose="02020603050405020304" pitchFamily="18" charset="0"/>
                <a:ea typeface="MS Mincho"/>
              </a:rPr>
              <a:t>1. Bối cảnh không gian, thời gian.</a:t>
            </a:r>
            <a:endParaRPr lang="en-GB" sz="3600">
              <a:latin typeface="Times New Roman" panose="02020603050405020304" pitchFamily="18" charset="0"/>
              <a:ea typeface="Calibri" panose="020F0502020204030204" pitchFamily="34" charset="0"/>
            </a:endParaRPr>
          </a:p>
          <a:p>
            <a:pPr algn="just"/>
            <a:r>
              <a:rPr lang="en-US" sz="3600">
                <a:solidFill>
                  <a:srgbClr val="0D0D0D"/>
                </a:solidFill>
                <a:latin typeface="Times New Roman" panose="02020603050405020304" pitchFamily="18" charset="0"/>
                <a:ea typeface="MS Mincho"/>
              </a:rPr>
              <a:t>2. Những cảm nhận của nhân vật “tôi” (nhiếp ảnh Phùng) về những ngư dân khi bắt gặp trên bờ biển (khi con thuyền ở ngoài xa và khi con thuyền vào bờ).</a:t>
            </a:r>
            <a:endParaRPr lang="en-GB" sz="3600"/>
          </a:p>
        </p:txBody>
      </p:sp>
      <p:sp>
        <p:nvSpPr>
          <p:cNvPr id="7" name="Rectangle 6"/>
          <p:cNvSpPr/>
          <p:nvPr/>
        </p:nvSpPr>
        <p:spPr>
          <a:xfrm>
            <a:off x="10695152" y="2814391"/>
            <a:ext cx="7135647" cy="6247864"/>
          </a:xfrm>
          <a:prstGeom prst="rect">
            <a:avLst/>
          </a:prstGeom>
        </p:spPr>
        <p:txBody>
          <a:bodyPr wrap="square">
            <a:spAutoFit/>
          </a:bodyPr>
          <a:lstStyle/>
          <a:p>
            <a:pPr algn="just">
              <a:spcAft>
                <a:spcPts val="0"/>
              </a:spcAft>
              <a:tabLst>
                <a:tab pos="1386840" algn="l"/>
              </a:tabLst>
            </a:pPr>
            <a:r>
              <a:rPr lang="en-US" sz="4000" b="1">
                <a:solidFill>
                  <a:srgbClr val="0D0D0D"/>
                </a:solidFill>
                <a:latin typeface="Times New Roman" panose="02020603050405020304" pitchFamily="18" charset="0"/>
                <a:ea typeface="MS Mincho"/>
              </a:rPr>
              <a:t>Nhóm 2. Cảm nhận của Phùng về những ngư dân khi nghe câu chuyện của người đàn bà tại tòa án huyện</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en-US" sz="4000" b="1">
                <a:solidFill>
                  <a:srgbClr val="0D0D0D"/>
                </a:solidFill>
                <a:latin typeface="Times New Roman" panose="02020603050405020304" pitchFamily="18" charset="0"/>
                <a:ea typeface="MS Mincho"/>
              </a:rPr>
              <a:t>Cần làm rõ những vấn đề sau: </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en-US" sz="4000">
                <a:solidFill>
                  <a:srgbClr val="0D0D0D"/>
                </a:solidFill>
                <a:latin typeface="Times New Roman" panose="02020603050405020304" pitchFamily="18" charset="0"/>
                <a:ea typeface="MS Mincho"/>
              </a:rPr>
              <a:t>1. Bối cảnh không gian, thời gian.</a:t>
            </a:r>
            <a:endParaRPr lang="en-GB" sz="4000">
              <a:latin typeface="Times New Roman" panose="02020603050405020304" pitchFamily="18" charset="0"/>
              <a:ea typeface="Calibri" panose="020F0502020204030204" pitchFamily="34" charset="0"/>
            </a:endParaRPr>
          </a:p>
          <a:p>
            <a:pPr algn="just"/>
            <a:r>
              <a:rPr lang="en-US" sz="4000">
                <a:solidFill>
                  <a:srgbClr val="0D0D0D"/>
                </a:solidFill>
                <a:latin typeface="Times New Roman" panose="02020603050405020304" pitchFamily="18" charset="0"/>
                <a:ea typeface="MS Mincho"/>
              </a:rPr>
              <a:t>2. Những cảm nhận của nhân vật “tôi” (nhiếp ảnh Phùng) về những ngư dân khi nghe câu chuyện của người đàn bà hàng chài kể.</a:t>
            </a:r>
            <a:endParaRPr lang="en-GB" sz="4000"/>
          </a:p>
        </p:txBody>
      </p:sp>
      <p:sp>
        <p:nvSpPr>
          <p:cNvPr id="15" name="Freeform 6"/>
          <p:cNvSpPr/>
          <p:nvPr/>
        </p:nvSpPr>
        <p:spPr>
          <a:xfrm>
            <a:off x="-542344" y="0"/>
            <a:ext cx="4687955"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81797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542344" y="0"/>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9" name="Group 9"/>
          <p:cNvGrpSpPr/>
          <p:nvPr/>
        </p:nvGrpSpPr>
        <p:grpSpPr>
          <a:xfrm>
            <a:off x="4691867" y="495300"/>
            <a:ext cx="5671333" cy="8153400"/>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0520087" y="495300"/>
            <a:ext cx="7386913" cy="8153400"/>
            <a:chOff x="0" y="0"/>
            <a:chExt cx="1140390" cy="1381772"/>
          </a:xfrm>
        </p:grpSpPr>
        <p:sp>
          <p:nvSpPr>
            <p:cNvPr id="13"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14"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1" name="Rectangle 20"/>
          <p:cNvSpPr/>
          <p:nvPr/>
        </p:nvSpPr>
        <p:spPr>
          <a:xfrm>
            <a:off x="4848754" y="1061336"/>
            <a:ext cx="5357558" cy="6740307"/>
          </a:xfrm>
          <a:prstGeom prst="rect">
            <a:avLst/>
          </a:prstGeom>
        </p:spPr>
        <p:txBody>
          <a:bodyPr wrap="square">
            <a:spAutoFit/>
          </a:bodyPr>
          <a:lstStyle/>
          <a:p>
            <a:pPr algn="just">
              <a:spcAft>
                <a:spcPts val="0"/>
              </a:spcAft>
              <a:tabLst>
                <a:tab pos="1386840" algn="l"/>
              </a:tabLst>
            </a:pPr>
            <a:r>
              <a:rPr lang="en-US" sz="3600" b="1">
                <a:solidFill>
                  <a:srgbClr val="0D0D0D"/>
                </a:solidFill>
                <a:latin typeface="Times New Roman" panose="02020603050405020304" pitchFamily="18" charset="0"/>
                <a:ea typeface="MS Mincho"/>
              </a:rPr>
              <a:t>Nhóm 3. Tìm hiểu lai lịch, ngoại hình, số phận của người đàn bà hàng chài</a:t>
            </a:r>
            <a:endParaRPr lang="en-GB" sz="3600">
              <a:latin typeface="Times New Roman" panose="02020603050405020304" pitchFamily="18" charset="0"/>
              <a:ea typeface="Calibri" panose="020F0502020204030204" pitchFamily="34" charset="0"/>
            </a:endParaRPr>
          </a:p>
          <a:p>
            <a:pPr algn="just">
              <a:spcAft>
                <a:spcPts val="0"/>
              </a:spcAft>
              <a:tabLst>
                <a:tab pos="1386840" algn="l"/>
              </a:tabLst>
            </a:pPr>
            <a:r>
              <a:rPr lang="en-US" sz="3600" b="1">
                <a:solidFill>
                  <a:srgbClr val="0D0D0D"/>
                </a:solidFill>
                <a:latin typeface="Times New Roman" panose="02020603050405020304" pitchFamily="18" charset="0"/>
                <a:ea typeface="MS Mincho"/>
              </a:rPr>
              <a:t>Cần làm rõ những vấn đề sau: </a:t>
            </a:r>
            <a:endParaRPr lang="en-GB" sz="3600">
              <a:latin typeface="Times New Roman" panose="02020603050405020304" pitchFamily="18" charset="0"/>
              <a:ea typeface="Calibri" panose="020F0502020204030204" pitchFamily="34" charset="0"/>
            </a:endParaRPr>
          </a:p>
          <a:p>
            <a:pPr algn="just">
              <a:spcAft>
                <a:spcPts val="0"/>
              </a:spcAft>
              <a:tabLst>
                <a:tab pos="1386840" algn="l"/>
              </a:tabLst>
            </a:pPr>
            <a:r>
              <a:rPr lang="en-US" sz="3600">
                <a:solidFill>
                  <a:srgbClr val="0D0D0D"/>
                </a:solidFill>
                <a:latin typeface="Times New Roman" panose="02020603050405020304" pitchFamily="18" charset="0"/>
                <a:ea typeface="MS Mincho"/>
              </a:rPr>
              <a:t>1. Tìm những chi tiết</a:t>
            </a:r>
            <a:r>
              <a:rPr lang="vi-VN" sz="3600">
                <a:solidFill>
                  <a:srgbClr val="0D0D0D"/>
                </a:solidFill>
                <a:latin typeface="Times New Roman" panose="02020603050405020304" pitchFamily="18" charset="0"/>
                <a:ea typeface="MS Mincho"/>
              </a:rPr>
              <a:t> về lai lịch</a:t>
            </a:r>
            <a:r>
              <a:rPr lang="en-US" sz="3600">
                <a:solidFill>
                  <a:srgbClr val="0D0D0D"/>
                </a:solidFill>
                <a:latin typeface="Times New Roman" panose="02020603050405020304" pitchFamily="18" charset="0"/>
                <a:ea typeface="MS Mincho"/>
              </a:rPr>
              <a:t>, ngoại hình, </a:t>
            </a:r>
            <a:r>
              <a:rPr lang="vi-VN" sz="3600">
                <a:solidFill>
                  <a:srgbClr val="0D0D0D"/>
                </a:solidFill>
                <a:latin typeface="Times New Roman" panose="02020603050405020304" pitchFamily="18" charset="0"/>
                <a:ea typeface="MS Mincho"/>
              </a:rPr>
              <a:t>hoàn cảnh sống của người đàn bà hàng chài.</a:t>
            </a:r>
            <a:endParaRPr lang="en-GB" sz="3600">
              <a:latin typeface="Times New Roman" panose="02020603050405020304" pitchFamily="18" charset="0"/>
              <a:ea typeface="Calibri" panose="020F0502020204030204" pitchFamily="34" charset="0"/>
            </a:endParaRPr>
          </a:p>
          <a:p>
            <a:r>
              <a:rPr lang="en-US" sz="3600">
                <a:solidFill>
                  <a:srgbClr val="0D0D0D"/>
                </a:solidFill>
                <a:latin typeface="Times New Roman" panose="02020603050405020304" pitchFamily="18" charset="0"/>
                <a:ea typeface="MS Mincho"/>
              </a:rPr>
              <a:t>2. Qua những chi tiết trên, em có cảm nhận gì về nhân vật người đàn bà hàng chài?</a:t>
            </a:r>
            <a:endParaRPr lang="en-GB" sz="3600"/>
          </a:p>
        </p:txBody>
      </p:sp>
      <p:sp>
        <p:nvSpPr>
          <p:cNvPr id="22" name="Rectangle 21"/>
          <p:cNvSpPr/>
          <p:nvPr/>
        </p:nvSpPr>
        <p:spPr>
          <a:xfrm>
            <a:off x="10898843" y="1134909"/>
            <a:ext cx="6629400" cy="6740307"/>
          </a:xfrm>
          <a:prstGeom prst="rect">
            <a:avLst/>
          </a:prstGeom>
        </p:spPr>
        <p:txBody>
          <a:bodyPr wrap="square">
            <a:spAutoFit/>
          </a:bodyPr>
          <a:lstStyle/>
          <a:p>
            <a:pPr algn="just">
              <a:spcAft>
                <a:spcPts val="0"/>
              </a:spcAft>
            </a:pPr>
            <a:r>
              <a:rPr lang="en-US" sz="3600" b="1">
                <a:solidFill>
                  <a:srgbClr val="0D0D0D"/>
                </a:solidFill>
                <a:latin typeface="Times New Roman" panose="02020603050405020304" pitchFamily="18" charset="0"/>
                <a:ea typeface="MS Mincho"/>
              </a:rPr>
              <a:t>Nhóm 4. Tìm hiểu sự đa diện trong tính cách nhân vật người đàn bà hàng chài</a:t>
            </a:r>
            <a:endParaRPr lang="en-GB" sz="3600">
              <a:latin typeface="Times New Roman" panose="02020603050405020304" pitchFamily="18" charset="0"/>
              <a:ea typeface="Calibri" panose="020F0502020204030204" pitchFamily="34" charset="0"/>
            </a:endParaRPr>
          </a:p>
          <a:p>
            <a:pPr algn="just">
              <a:spcAft>
                <a:spcPts val="0"/>
              </a:spcAft>
            </a:pPr>
            <a:r>
              <a:rPr lang="en-US" sz="3600" b="1">
                <a:solidFill>
                  <a:srgbClr val="0D0D0D"/>
                </a:solidFill>
                <a:latin typeface="Times New Roman" panose="02020603050405020304" pitchFamily="18" charset="0"/>
                <a:ea typeface="MS Mincho"/>
              </a:rPr>
              <a:t>Cần làm rõ những vấn đề sau:</a:t>
            </a:r>
            <a:endParaRPr lang="en-GB" sz="3600">
              <a:latin typeface="Times New Roman" panose="02020603050405020304" pitchFamily="18" charset="0"/>
              <a:ea typeface="Calibri" panose="020F0502020204030204" pitchFamily="34" charset="0"/>
            </a:endParaRPr>
          </a:p>
          <a:p>
            <a:pPr algn="just">
              <a:spcAft>
                <a:spcPts val="0"/>
              </a:spcAft>
            </a:pPr>
            <a:r>
              <a:rPr lang="en-US" sz="3600">
                <a:solidFill>
                  <a:srgbClr val="0D0D0D"/>
                </a:solidFill>
                <a:latin typeface="Times New Roman" panose="02020603050405020304" pitchFamily="18" charset="0"/>
                <a:ea typeface="MS Mincho"/>
              </a:rPr>
              <a:t>1. Trên cương vị một người vợ, một người mẹ, người đà bà hàng chài là người như thế nào?</a:t>
            </a:r>
            <a:endParaRPr lang="en-GB" sz="3600">
              <a:latin typeface="Times New Roman" panose="02020603050405020304" pitchFamily="18" charset="0"/>
              <a:ea typeface="Calibri" panose="020F0502020204030204" pitchFamily="34" charset="0"/>
            </a:endParaRPr>
          </a:p>
          <a:p>
            <a:pPr algn="just">
              <a:spcAft>
                <a:spcPts val="0"/>
              </a:spcAft>
            </a:pPr>
            <a:r>
              <a:rPr lang="en-US" sz="3600">
                <a:solidFill>
                  <a:srgbClr val="0D0D0D"/>
                </a:solidFill>
                <a:latin typeface="Times New Roman" panose="02020603050405020304" pitchFamily="18" charset="0"/>
                <a:ea typeface="MS Mincho"/>
              </a:rPr>
              <a:t>2. Qua những chia sẻ của người đàn bà với Phùng và Đẩu về cuộc đời chị và những người ngư dân, em thấy người đàn bà là người phụ nữ như thế nào?</a:t>
            </a:r>
            <a:endParaRPr lang="en-GB" sz="3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988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inh-anh-thuyen-huom-trong-anh-chieu-hoang-hon_013836398.jpg"/>
          <p:cNvPicPr>
            <a:picLocks noChangeAspect="1"/>
          </p:cNvPicPr>
          <p:nvPr/>
        </p:nvPicPr>
        <p:blipFill>
          <a:blip r:embed="rId2" cstate="print">
            <a:duotone>
              <a:prstClr val="black"/>
              <a:schemeClr val="accent1">
                <a:tint val="45000"/>
                <a:satMod val="400000"/>
              </a:schemeClr>
            </a:duotone>
          </a:blip>
          <a:stretch>
            <a:fillRect/>
          </a:stretch>
        </p:blipFill>
        <p:spPr>
          <a:xfrm flipH="1">
            <a:off x="0" y="0"/>
            <a:ext cx="18288000" cy="10287000"/>
          </a:xfrm>
          <a:prstGeom prst="rect">
            <a:avLst/>
          </a:prstGeom>
        </p:spPr>
      </p:pic>
      <p:sp>
        <p:nvSpPr>
          <p:cNvPr id="13315" name="Text Box 6"/>
          <p:cNvSpPr txBox="1">
            <a:spLocks noChangeArrowheads="1"/>
          </p:cNvSpPr>
          <p:nvPr/>
        </p:nvSpPr>
        <p:spPr bwMode="auto">
          <a:xfrm>
            <a:off x="762000" y="800100"/>
            <a:ext cx="8839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5400" b="1">
                <a:solidFill>
                  <a:schemeClr val="bg1"/>
                </a:solidFill>
                <a:latin typeface="Times New Roman" panose="02020603050405020304" pitchFamily="18" charset="0"/>
                <a:cs typeface="Times New Roman" panose="02020603050405020304" pitchFamily="18" charset="0"/>
              </a:rPr>
              <a:t>2.1. Cảm nhận của Phùng về những ngư dân khi bắt gặp trên bờ biển</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8600" y="3850838"/>
            <a:ext cx="9525000" cy="2585323"/>
          </a:xfrm>
          <a:prstGeom prst="rect">
            <a:avLst/>
          </a:prstGeom>
        </p:spPr>
        <p:txBody>
          <a:bodyPr wrap="square">
            <a:spAutoFit/>
          </a:bodyPr>
          <a:lstStyle/>
          <a:p>
            <a:pPr algn="ctr"/>
            <a:r>
              <a:rPr lang="en-US" sz="5400" b="1">
                <a:latin typeface="Times New Roman" panose="02020603050405020304" pitchFamily="18" charset="0"/>
                <a:ea typeface="MS Mincho"/>
                <a:cs typeface="Times New Roman" panose="02020603050405020304" pitchFamily="18" charset="0"/>
              </a:rPr>
              <a:t>Bối cảnh không gian, thời </a:t>
            </a:r>
            <a:r>
              <a:rPr lang="en-US" sz="5400" b="1" smtClean="0">
                <a:latin typeface="Times New Roman" panose="02020603050405020304" pitchFamily="18" charset="0"/>
                <a:ea typeface="MS Mincho"/>
                <a:cs typeface="Times New Roman" panose="02020603050405020304" pitchFamily="18" charset="0"/>
              </a:rPr>
              <a:t>gian</a:t>
            </a:r>
            <a:endParaRPr lang="vi-VN" sz="5400">
              <a:latin typeface="Times New Roman" panose="02020603050405020304" pitchFamily="18" charset="0"/>
              <a:ea typeface="MS Mincho"/>
              <a:cs typeface="Times New Roman" panose="02020603050405020304" pitchFamily="18" charset="0"/>
            </a:endParaRPr>
          </a:p>
          <a:p>
            <a:pPr algn="ctr"/>
            <a:r>
              <a:rPr lang="en-US" sz="5400" smtClean="0">
                <a:latin typeface="Times New Roman" panose="02020603050405020304" pitchFamily="18" charset="0"/>
                <a:ea typeface="MS Mincho"/>
                <a:cs typeface="Times New Roman" panose="02020603050405020304" pitchFamily="18" charset="0"/>
              </a:rPr>
              <a:t> </a:t>
            </a:r>
            <a:r>
              <a:rPr lang="en-US" sz="5400">
                <a:latin typeface="Times New Roman" panose="02020603050405020304" pitchFamily="18" charset="0"/>
                <a:ea typeface="MS Mincho"/>
                <a:cs typeface="Times New Roman" panose="02020603050405020304" pitchFamily="18" charset="0"/>
              </a:rPr>
              <a:t>tại bờ biển, vào buổi sáng bình minh.</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02400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257" y="23586"/>
            <a:ext cx="18426062" cy="10263414"/>
          </a:xfrm>
        </p:spPr>
      </p:pic>
      <p:sp>
        <p:nvSpPr>
          <p:cNvPr id="5" name="Rectangle 4"/>
          <p:cNvSpPr/>
          <p:nvPr/>
        </p:nvSpPr>
        <p:spPr>
          <a:xfrm>
            <a:off x="4572000" y="682704"/>
            <a:ext cx="9546203" cy="11079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6600" b="1">
                <a:solidFill>
                  <a:srgbClr val="0D0D0D"/>
                </a:solidFill>
                <a:latin typeface="Times New Roman" panose="02020603050405020304" pitchFamily="18" charset="0"/>
                <a:ea typeface="MS Mincho"/>
              </a:rPr>
              <a:t>Khi chiếc thuyền ngoài xa</a:t>
            </a:r>
            <a:endParaRPr lang="en-GB" sz="6600"/>
          </a:p>
        </p:txBody>
      </p:sp>
      <p:sp>
        <p:nvSpPr>
          <p:cNvPr id="6" name="Rounded Rectangle 5"/>
          <p:cNvSpPr/>
          <p:nvPr/>
        </p:nvSpPr>
        <p:spPr>
          <a:xfrm>
            <a:off x="685800" y="1790700"/>
            <a:ext cx="4876800" cy="6096000"/>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874656" y="3314700"/>
            <a:ext cx="5555344" cy="6019800"/>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91722" y="1875930"/>
            <a:ext cx="4464956" cy="5632311"/>
          </a:xfrm>
          <a:prstGeom prst="rect">
            <a:avLst/>
          </a:prstGeom>
        </p:spPr>
        <p:txBody>
          <a:bodyPr wrap="square">
            <a:spAutoFit/>
          </a:bodyPr>
          <a:lstStyle/>
          <a:p>
            <a:pPr algn="ctr"/>
            <a:r>
              <a:rPr lang="en-US" sz="3600" b="1">
                <a:solidFill>
                  <a:srgbClr val="0D0D0D"/>
                </a:solidFill>
                <a:latin typeface="Times New Roman" panose="02020603050405020304" pitchFamily="18" charset="0"/>
                <a:ea typeface="MS Mincho"/>
                <a:cs typeface="Times New Roman" panose="02020603050405020304" pitchFamily="18" charset="0"/>
              </a:rPr>
              <a:t>Cảnh </a:t>
            </a:r>
            <a:r>
              <a:rPr lang="en-US" sz="3600" b="1" smtClean="0">
                <a:solidFill>
                  <a:srgbClr val="0D0D0D"/>
                </a:solidFill>
                <a:latin typeface="Times New Roman" panose="02020603050405020304" pitchFamily="18" charset="0"/>
                <a:ea typeface="MS Mincho"/>
                <a:cs typeface="Times New Roman" panose="02020603050405020304" pitchFamily="18" charset="0"/>
              </a:rPr>
              <a:t>tượng</a:t>
            </a:r>
            <a:endParaRPr lang="vi-VN" sz="3600">
              <a:solidFill>
                <a:srgbClr val="0D0D0D"/>
              </a:solidFill>
              <a:latin typeface="Times New Roman" panose="02020603050405020304" pitchFamily="18" charset="0"/>
              <a:ea typeface="MS Mincho"/>
              <a:cs typeface="Times New Roman" panose="02020603050405020304" pitchFamily="18" charset="0"/>
            </a:endParaRPr>
          </a:p>
          <a:p>
            <a:pPr algn="just"/>
            <a:r>
              <a:rPr lang="en-US" sz="3600" smtClean="0">
                <a:solidFill>
                  <a:srgbClr val="0D0D0D"/>
                </a:solidFill>
                <a:latin typeface="Times New Roman" panose="02020603050405020304" pitchFamily="18" charset="0"/>
                <a:ea typeface="MS Mincho"/>
                <a:cs typeface="Times New Roman" panose="02020603050405020304" pitchFamily="18" charset="0"/>
              </a:rPr>
              <a:t> </a:t>
            </a:r>
            <a:r>
              <a:rPr lang="en-US" sz="3600">
                <a:solidFill>
                  <a:srgbClr val="0D0D0D"/>
                </a:solidFill>
                <a:latin typeface="Times New Roman" panose="02020603050405020304" pitchFamily="18" charset="0"/>
                <a:ea typeface="MS Mincho"/>
                <a:cs typeface="Times New Roman" panose="02020603050405020304" pitchFamily="18" charset="0"/>
              </a:rPr>
              <a:t>cảnh “đắt” trời cho</a:t>
            </a:r>
            <a:r>
              <a:rPr lang="vi-VN" sz="3600">
                <a:solidFill>
                  <a:srgbClr val="0D0D0D"/>
                </a:solidFill>
                <a:latin typeface="Times New Roman" panose="02020603050405020304" pitchFamily="18" charset="0"/>
                <a:ea typeface="MS Mincho"/>
                <a:cs typeface="Times New Roman" panose="02020603050405020304" pitchFamily="18" charset="0"/>
              </a:rPr>
              <a:t>.</a:t>
            </a:r>
            <a:r>
              <a:rPr lang="en-US" sz="3600">
                <a:solidFill>
                  <a:srgbClr val="0D0D0D"/>
                </a:solidFill>
                <a:latin typeface="Times New Roman" panose="02020603050405020304" pitchFamily="18" charset="0"/>
                <a:ea typeface="MS Mincho"/>
                <a:cs typeface="Times New Roman" panose="02020603050405020304" pitchFamily="18" charset="0"/>
              </a:rPr>
              <a:t> Chiếc thuyền lưới vó từ ngoài xa tiến vào trong ánh bình minh; “</a:t>
            </a:r>
            <a:r>
              <a:rPr lang="en-US" sz="3600" i="1">
                <a:solidFill>
                  <a:srgbClr val="0D0D0D"/>
                </a:solidFill>
                <a:latin typeface="Times New Roman" panose="02020603050405020304" pitchFamily="18" charset="0"/>
                <a:ea typeface="MS Mincho"/>
                <a:cs typeface="Times New Roman" panose="02020603050405020304" pitchFamily="18" charset="0"/>
              </a:rPr>
              <a:t>vài bóng người lớn và trẻ con ngồi im phăng phắc như tượng trên chiếc mui khum khum”.</a:t>
            </a:r>
            <a:endParaRPr lang="en-GB" sz="3600">
              <a:latin typeface="Times New Roman" panose="02020603050405020304" pitchFamily="18" charset="0"/>
              <a:cs typeface="Times New Roman" panose="02020603050405020304" pitchFamily="18" charset="0"/>
            </a:endParaRPr>
          </a:p>
        </p:txBody>
      </p:sp>
      <p:sp>
        <p:nvSpPr>
          <p:cNvPr id="9" name="Rectangle 8"/>
          <p:cNvSpPr/>
          <p:nvPr/>
        </p:nvSpPr>
        <p:spPr>
          <a:xfrm>
            <a:off x="6126842" y="3667572"/>
            <a:ext cx="5111749" cy="5078313"/>
          </a:xfrm>
          <a:prstGeom prst="rect">
            <a:avLst/>
          </a:prstGeom>
        </p:spPr>
        <p:txBody>
          <a:bodyPr wrap="square">
            <a:spAutoFit/>
          </a:bodyPr>
          <a:lstStyle/>
          <a:p>
            <a:pPr algn="ctr"/>
            <a:r>
              <a:rPr lang="en-US" sz="3600" b="1">
                <a:solidFill>
                  <a:srgbClr val="0D0D0D"/>
                </a:solidFill>
                <a:latin typeface="Times New Roman" panose="02020603050405020304" pitchFamily="18" charset="0"/>
                <a:ea typeface="MS Mincho"/>
                <a:cs typeface="Times New Roman" panose="02020603050405020304" pitchFamily="18" charset="0"/>
              </a:rPr>
              <a:t>Cảm nhận của </a:t>
            </a:r>
            <a:r>
              <a:rPr lang="en-US" sz="3600" b="1" smtClean="0">
                <a:solidFill>
                  <a:srgbClr val="0D0D0D"/>
                </a:solidFill>
                <a:latin typeface="Times New Roman" panose="02020603050405020304" pitchFamily="18" charset="0"/>
                <a:ea typeface="MS Mincho"/>
                <a:cs typeface="Times New Roman" panose="02020603050405020304" pitchFamily="18" charset="0"/>
              </a:rPr>
              <a:t>Phùng</a:t>
            </a:r>
            <a:r>
              <a:rPr lang="en-US" sz="3600" smtClean="0">
                <a:solidFill>
                  <a:srgbClr val="0D0D0D"/>
                </a:solidFill>
                <a:latin typeface="Times New Roman" panose="02020603050405020304" pitchFamily="18" charset="0"/>
                <a:ea typeface="MS Mincho"/>
                <a:cs typeface="Times New Roman" panose="02020603050405020304" pitchFamily="18" charset="0"/>
              </a:rPr>
              <a:t> </a:t>
            </a:r>
            <a:endParaRPr lang="vi-VN" sz="3600" smtClean="0">
              <a:solidFill>
                <a:srgbClr val="0D0D0D"/>
              </a:solidFill>
              <a:latin typeface="Times New Roman" panose="02020603050405020304" pitchFamily="18" charset="0"/>
              <a:ea typeface="MS Mincho"/>
              <a:cs typeface="Times New Roman" panose="02020603050405020304" pitchFamily="18" charset="0"/>
            </a:endParaRPr>
          </a:p>
          <a:p>
            <a:pPr algn="just"/>
            <a:r>
              <a:rPr lang="en-US" sz="3600" smtClean="0">
                <a:solidFill>
                  <a:srgbClr val="0D0D0D"/>
                </a:solidFill>
                <a:latin typeface="Times New Roman" panose="02020603050405020304" pitchFamily="18" charset="0"/>
                <a:ea typeface="MS Mincho"/>
                <a:cs typeface="Times New Roman" panose="02020603050405020304" pitchFamily="18" charset="0"/>
              </a:rPr>
              <a:t>vẻ </a:t>
            </a:r>
            <a:r>
              <a:rPr lang="en-US" sz="3600">
                <a:solidFill>
                  <a:srgbClr val="0D0D0D"/>
                </a:solidFill>
                <a:latin typeface="Times New Roman" panose="02020603050405020304" pitchFamily="18" charset="0"/>
                <a:ea typeface="MS Mincho"/>
                <a:cs typeface="Times New Roman" panose="02020603050405020304" pitchFamily="18" charset="0"/>
              </a:rPr>
              <a:t>đẹp của con người giản dị, hài hòa với vẻ đẹp thiên nhiên vùng biển, tạo nên bức tranh </a:t>
            </a:r>
            <a:r>
              <a:rPr lang="pt-BR" sz="3600">
                <a:latin typeface="Times New Roman" panose="02020603050405020304" pitchFamily="18" charset="0"/>
                <a:ea typeface="Calibri" panose="020F0502020204030204" pitchFamily="34" charset="0"/>
                <a:cs typeface="Times New Roman" panose="02020603050405020304" pitchFamily="18" charset="0"/>
              </a:rPr>
              <a:t>“toàn bích”, “toàn thiện”</a:t>
            </a:r>
            <a:r>
              <a:rPr lang="en-US" sz="3600">
                <a:solidFill>
                  <a:srgbClr val="0D0D0D"/>
                </a:solidFill>
                <a:latin typeface="Times New Roman" panose="02020603050405020304" pitchFamily="18" charset="0"/>
                <a:ea typeface="MS Mincho"/>
                <a:cs typeface="Times New Roman" panose="02020603050405020304" pitchFamily="18" charset="0"/>
              </a:rPr>
              <a:t>, khiến cho cảm xúc của người nghệ sĩ thăng hoa và thấy tâm hồn được thanh lọc.</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84494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0"/>
            <a:ext cx="18269803" cy="10287000"/>
          </a:xfrm>
        </p:spPr>
      </p:pic>
      <p:sp>
        <p:nvSpPr>
          <p:cNvPr id="7" name="Rectangle 6"/>
          <p:cNvSpPr/>
          <p:nvPr/>
        </p:nvSpPr>
        <p:spPr>
          <a:xfrm>
            <a:off x="3661322" y="279593"/>
            <a:ext cx="8932253" cy="11079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6600" b="1">
                <a:solidFill>
                  <a:schemeClr val="bg1"/>
                </a:solidFill>
                <a:latin typeface="Times New Roman" panose="02020603050405020304" pitchFamily="18" charset="0"/>
                <a:ea typeface="Calibri" panose="020F0502020204030204" pitchFamily="34" charset="0"/>
              </a:rPr>
              <a:t>Khi chiếc thuyền vào bờ</a:t>
            </a:r>
            <a:endParaRPr lang="en-GB" sz="6600">
              <a:solidFill>
                <a:schemeClr val="bg1"/>
              </a:solidFill>
            </a:endParaRPr>
          </a:p>
        </p:txBody>
      </p:sp>
      <p:sp>
        <p:nvSpPr>
          <p:cNvPr id="8" name="Rounded Rectangle 7"/>
          <p:cNvSpPr/>
          <p:nvPr/>
        </p:nvSpPr>
        <p:spPr>
          <a:xfrm>
            <a:off x="762000" y="1799546"/>
            <a:ext cx="11506200" cy="1791027"/>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769679" y="4329441"/>
            <a:ext cx="10823896" cy="157605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124200" y="6438900"/>
            <a:ext cx="13487400" cy="33528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744279" y="2012860"/>
            <a:ext cx="10217539" cy="1323439"/>
          </a:xfrm>
          <a:prstGeom prst="rect">
            <a:avLst/>
          </a:prstGeom>
        </p:spPr>
        <p:txBody>
          <a:bodyPr wrap="square">
            <a:spAutoFit/>
          </a:bodyPr>
          <a:lstStyle/>
          <a:p>
            <a:r>
              <a:rPr lang="en-US" sz="4000" b="1">
                <a:solidFill>
                  <a:srgbClr val="000000"/>
                </a:solidFill>
                <a:latin typeface="Times New Roman" panose="02020603050405020304" pitchFamily="18" charset="0"/>
                <a:ea typeface="Calibri" panose="020F0502020204030204" pitchFamily="34" charset="0"/>
              </a:rPr>
              <a:t>Cảnh tượng: </a:t>
            </a:r>
            <a:r>
              <a:rPr lang="en-US" sz="4000">
                <a:solidFill>
                  <a:srgbClr val="000000"/>
                </a:solidFill>
                <a:latin typeface="Times New Roman" panose="02020603050405020304" pitchFamily="18" charset="0"/>
                <a:ea typeface="Calibri" panose="020F0502020204030204" pitchFamily="34" charset="0"/>
              </a:rPr>
              <a:t>cảnh bạo lực gia đình(chồng đánh vợ, vợ cam chịu, con đánh lại cha để bảo vệ mẹ).</a:t>
            </a:r>
            <a:endParaRPr lang="en-GB" sz="4000"/>
          </a:p>
        </p:txBody>
      </p:sp>
      <p:sp>
        <p:nvSpPr>
          <p:cNvPr id="12" name="Rectangle 11"/>
          <p:cNvSpPr/>
          <p:nvPr/>
        </p:nvSpPr>
        <p:spPr>
          <a:xfrm>
            <a:off x="2438400" y="4414551"/>
            <a:ext cx="9144000" cy="1323439"/>
          </a:xfrm>
          <a:prstGeom prst="rect">
            <a:avLst/>
          </a:prstGeom>
        </p:spPr>
        <p:txBody>
          <a:bodyPr>
            <a:spAutoFit/>
          </a:bodyPr>
          <a:lstStyle/>
          <a:p>
            <a:pPr algn="just">
              <a:spcAft>
                <a:spcPts val="0"/>
              </a:spcAft>
              <a:tabLst>
                <a:tab pos="1386840" algn="l"/>
              </a:tabLst>
            </a:pPr>
            <a:r>
              <a:rPr lang="pt-BR" sz="4000" b="1">
                <a:solidFill>
                  <a:srgbClr val="000000"/>
                </a:solidFill>
                <a:latin typeface="Times New Roman" panose="02020603050405020304" pitchFamily="18" charset="0"/>
                <a:ea typeface="Calibri" panose="020F0502020204030204" pitchFamily="34" charset="0"/>
              </a:rPr>
              <a:t>Cảm nhận của Phùng</a:t>
            </a:r>
            <a:r>
              <a:rPr lang="pt-BR" sz="4000" smtClean="0">
                <a:solidFill>
                  <a:srgbClr val="000000"/>
                </a:solidFill>
                <a:latin typeface="Times New Roman" panose="02020603050405020304" pitchFamily="18" charset="0"/>
                <a:ea typeface="Calibri" panose="020F0502020204030204" pitchFamily="34" charset="0"/>
              </a:rPr>
              <a:t>:</a:t>
            </a:r>
            <a:r>
              <a:rPr lang="pt-BR" sz="4000" i="1" smtClean="0">
                <a:solidFill>
                  <a:srgbClr val="000000"/>
                </a:solidFill>
                <a:latin typeface="Times New Roman" panose="02020603050405020304" pitchFamily="18" charset="0"/>
                <a:ea typeface="Calibri" panose="020F0502020204030204" pitchFamily="34" charset="0"/>
              </a:rPr>
              <a:t> </a:t>
            </a:r>
            <a:r>
              <a:rPr lang="pt-BR" sz="4000" i="1">
                <a:solidFill>
                  <a:srgbClr val="000000"/>
                </a:solidFill>
                <a:latin typeface="Times New Roman" panose="02020603050405020304" pitchFamily="18" charset="0"/>
                <a:ea typeface="Calibri" panose="020F0502020204030204" pitchFamily="34" charset="0"/>
              </a:rPr>
              <a:t>Kinh ngạc, trong máy phút đầu … đứng há mồm  ra nhìn </a:t>
            </a:r>
            <a:endParaRPr lang="en-GB" sz="4000"/>
          </a:p>
        </p:txBody>
      </p:sp>
      <p:sp>
        <p:nvSpPr>
          <p:cNvPr id="13" name="Rectangle 12"/>
          <p:cNvSpPr/>
          <p:nvPr/>
        </p:nvSpPr>
        <p:spPr>
          <a:xfrm>
            <a:off x="3581400" y="6818977"/>
            <a:ext cx="12573000" cy="2554545"/>
          </a:xfrm>
          <a:prstGeom prst="rect">
            <a:avLst/>
          </a:prstGeom>
        </p:spPr>
        <p:txBody>
          <a:bodyPr wrap="square">
            <a:spAutoFit/>
          </a:bodyPr>
          <a:lstStyle/>
          <a:p>
            <a:pPr algn="just">
              <a:spcAft>
                <a:spcPts val="0"/>
              </a:spcAft>
              <a:tabLst>
                <a:tab pos="1386840" algn="l"/>
              </a:tabLst>
            </a:pPr>
            <a:r>
              <a:rPr lang="pt-BR" sz="4000" b="1">
                <a:solidFill>
                  <a:srgbClr val="000000"/>
                </a:solidFill>
                <a:latin typeface="Times New Roman" panose="02020603050405020304" pitchFamily="18" charset="0"/>
                <a:ea typeface="Calibri" panose="020F0502020204030204" pitchFamily="34" charset="0"/>
              </a:rPr>
              <a:t>Cảm nhận của Phùng về những ngư </a:t>
            </a:r>
            <a:r>
              <a:rPr lang="pt-BR" sz="4000" b="1" smtClean="0">
                <a:solidFill>
                  <a:srgbClr val="000000"/>
                </a:solidFill>
                <a:latin typeface="Times New Roman" panose="02020603050405020304" pitchFamily="18" charset="0"/>
                <a:ea typeface="Calibri" panose="020F0502020204030204" pitchFamily="34" charset="0"/>
              </a:rPr>
              <a:t>dân</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pt-BR" sz="4000">
                <a:solidFill>
                  <a:srgbClr val="000000"/>
                </a:solidFill>
                <a:latin typeface="Times New Roman" panose="02020603050405020304" pitchFamily="18" charset="0"/>
                <a:ea typeface="Calibri" panose="020F0502020204030204" pitchFamily="34" charset="0"/>
              </a:rPr>
              <a:t>  ++ </a:t>
            </a:r>
            <a:r>
              <a:rPr lang="pt-BR" sz="4000">
                <a:latin typeface="Times New Roman" panose="02020603050405020304" pitchFamily="18" charset="0"/>
                <a:ea typeface="Calibri" panose="020F0502020204030204" pitchFamily="34" charset="0"/>
              </a:rPr>
              <a:t>Về người đàn bà: xấu xí, mệt mỏi và cam chịu.</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pt-BR" sz="4000">
                <a:latin typeface="Times New Roman" panose="02020603050405020304" pitchFamily="18" charset="0"/>
                <a:ea typeface="Calibri" panose="020F0502020204030204" pitchFamily="34" charset="0"/>
              </a:rPr>
              <a:t>  ++ Về lão đàn ông: thô kệch, dữ dằn, độc ác, coi việc đánh vợ như một phương cách để giải toả những uất ức, khổ đau. </a:t>
            </a:r>
            <a:endParaRPr lang="en-GB" sz="40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233703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19957"/>
            <a:ext cx="18288001" cy="10306957"/>
          </a:xfrm>
        </p:spPr>
      </p:pic>
      <p:sp>
        <p:nvSpPr>
          <p:cNvPr id="6" name="Rounded Rectangle 5"/>
          <p:cNvSpPr/>
          <p:nvPr/>
        </p:nvSpPr>
        <p:spPr>
          <a:xfrm>
            <a:off x="6781800" y="571499"/>
            <a:ext cx="10744200" cy="198687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44469" y="643336"/>
            <a:ext cx="10218862" cy="1532727"/>
          </a:xfrm>
          <a:prstGeom prst="rect">
            <a:avLst/>
          </a:prstGeom>
        </p:spPr>
        <p:txBody>
          <a:bodyPr wrap="square">
            <a:spAutoFit/>
          </a:bodyPr>
          <a:lstStyle/>
          <a:p>
            <a:pPr algn="just">
              <a:lnSpc>
                <a:spcPct val="130000"/>
              </a:lnSpc>
              <a:spcAft>
                <a:spcPts val="0"/>
              </a:spcAft>
              <a:tabLst>
                <a:tab pos="1386840" algn="l"/>
              </a:tabLst>
            </a:pPr>
            <a:r>
              <a:rPr lang="pt-BR" sz="3600" b="1">
                <a:latin typeface="Times New Roman" panose="02020603050405020304" pitchFamily="18" charset="0"/>
                <a:ea typeface="MS Mincho"/>
              </a:rPr>
              <a:t>2.2. Cảm nhận của Phùng về những ngư dân khi nghe câu chuyện của người đàn bà tại tòa án huyện</a:t>
            </a:r>
            <a:endParaRPr lang="en-GB" sz="3600">
              <a:effectLst/>
              <a:latin typeface="Times New Roman" panose="02020603050405020304" pitchFamily="18" charset="0"/>
              <a:ea typeface="Calibri" panose="020F0502020204030204" pitchFamily="34" charset="0"/>
            </a:endParaRPr>
          </a:p>
        </p:txBody>
      </p:sp>
      <p:sp>
        <p:nvSpPr>
          <p:cNvPr id="8" name="Rounded Rectangle 7"/>
          <p:cNvSpPr/>
          <p:nvPr/>
        </p:nvSpPr>
        <p:spPr>
          <a:xfrm>
            <a:off x="9525000" y="3149827"/>
            <a:ext cx="3733800" cy="367007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746989" y="3621917"/>
            <a:ext cx="3289822" cy="2800767"/>
          </a:xfrm>
          <a:prstGeom prst="rect">
            <a:avLst/>
          </a:prstGeom>
        </p:spPr>
        <p:txBody>
          <a:bodyPr wrap="square">
            <a:spAutoFit/>
          </a:bodyPr>
          <a:lstStyle/>
          <a:p>
            <a:pPr algn="ctr"/>
            <a:r>
              <a:rPr lang="pt-BR" sz="4400" b="1">
                <a:latin typeface="Times New Roman" panose="02020603050405020304" pitchFamily="18" charset="0"/>
                <a:ea typeface="MS Mincho"/>
              </a:rPr>
              <a:t>Bối cảnh không </a:t>
            </a:r>
            <a:r>
              <a:rPr lang="pt-BR" sz="4400" b="1" smtClean="0">
                <a:latin typeface="Times New Roman" panose="02020603050405020304" pitchFamily="18" charset="0"/>
                <a:ea typeface="MS Mincho"/>
              </a:rPr>
              <a:t>gian</a:t>
            </a:r>
            <a:r>
              <a:rPr lang="pt-BR" sz="4400" smtClean="0">
                <a:latin typeface="Times New Roman" panose="02020603050405020304" pitchFamily="18" charset="0"/>
                <a:ea typeface="MS Mincho"/>
              </a:rPr>
              <a:t> </a:t>
            </a:r>
            <a:r>
              <a:rPr lang="pt-BR" sz="4400">
                <a:latin typeface="Times New Roman" panose="02020603050405020304" pitchFamily="18" charset="0"/>
                <a:ea typeface="MS Mincho"/>
              </a:rPr>
              <a:t>Tại tòa án huyện</a:t>
            </a:r>
            <a:endParaRPr lang="en-GB" sz="4400"/>
          </a:p>
        </p:txBody>
      </p:sp>
    </p:spTree>
    <p:extLst>
      <p:ext uri="{BB962C8B-B14F-4D97-AF65-F5344CB8AC3E}">
        <p14:creationId xmlns:p14="http://schemas.microsoft.com/office/powerpoint/2010/main" val="160871424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142" y="0"/>
            <a:ext cx="18240245" cy="10287000"/>
          </a:xfrm>
        </p:spPr>
      </p:pic>
      <p:sp>
        <p:nvSpPr>
          <p:cNvPr id="5" name="Rectangle 4"/>
          <p:cNvSpPr/>
          <p:nvPr/>
        </p:nvSpPr>
        <p:spPr>
          <a:xfrm>
            <a:off x="10805594" y="411957"/>
            <a:ext cx="6248400" cy="5016758"/>
          </a:xfrm>
          <a:prstGeom prst="rect">
            <a:avLst/>
          </a:prstGeom>
        </p:spPr>
        <p:txBody>
          <a:bodyPr wrap="square">
            <a:spAutoFit/>
          </a:bodyPr>
          <a:lstStyle/>
          <a:p>
            <a:pPr algn="ctr"/>
            <a:r>
              <a:rPr lang="pt-BR" sz="8000" b="1">
                <a:solidFill>
                  <a:srgbClr val="0D0D0D"/>
                </a:solidFill>
                <a:latin typeface="#9Slide07 SVNDessert Menu Scrip" panose="00000500000000000000" pitchFamily="2" charset="0"/>
                <a:ea typeface="MS Mincho"/>
              </a:rPr>
              <a:t>Câu chuyện của người đàn bà hàng chài</a:t>
            </a:r>
            <a:endParaRPr lang="en-GB" sz="8000">
              <a:latin typeface="#9Slide07 SVNDessert Menu Scrip" panose="000005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266700"/>
            <a:ext cx="7340745" cy="5929062"/>
          </a:xfrm>
          <a:prstGeom prst="rect">
            <a:avLst/>
          </a:prstGeom>
        </p:spPr>
      </p:pic>
    </p:spTree>
    <p:extLst>
      <p:ext uri="{BB962C8B-B14F-4D97-AF65-F5344CB8AC3E}">
        <p14:creationId xmlns:p14="http://schemas.microsoft.com/office/powerpoint/2010/main" val="3414594263"/>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83351" y="6728250"/>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518300" y="8757334"/>
            <a:ext cx="1305836" cy="1001933"/>
          </a:xfrm>
          <a:custGeom>
            <a:avLst/>
            <a:gdLst/>
            <a:ahLst/>
            <a:cxnLst/>
            <a:rect l="l" t="t" r="r" b="b"/>
            <a:pathLst>
              <a:path w="1305836" h="1001933">
                <a:moveTo>
                  <a:pt x="0" y="0"/>
                </a:moveTo>
                <a:lnTo>
                  <a:pt x="1305837" y="0"/>
                </a:lnTo>
                <a:lnTo>
                  <a:pt x="1305837" y="1001932"/>
                </a:lnTo>
                <a:lnTo>
                  <a:pt x="0" y="10019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1503310" y="274358"/>
            <a:ext cx="15548389" cy="1092340"/>
            <a:chOff x="0" y="0"/>
            <a:chExt cx="4095049" cy="467969"/>
          </a:xfrm>
        </p:grpSpPr>
        <p:sp>
          <p:nvSpPr>
            <p:cNvPr id="10" name="Freeform 10"/>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4FC7F3"/>
            </a:solidFill>
          </p:spPr>
        </p:sp>
        <p:sp>
          <p:nvSpPr>
            <p:cNvPr id="11" name="TextBox 11"/>
            <p:cNvSpPr txBox="1"/>
            <p:nvPr/>
          </p:nvSpPr>
          <p:spPr>
            <a:xfrm>
              <a:off x="0" y="-47625"/>
              <a:ext cx="4095049" cy="515594"/>
            </a:xfrm>
            <a:prstGeom prst="rect">
              <a:avLst/>
            </a:prstGeom>
          </p:spPr>
          <p:txBody>
            <a:bodyPr lIns="50800" tIns="50800" rIns="50800" bIns="50800" rtlCol="0" anchor="ctr"/>
            <a:lstStyle/>
            <a:p>
              <a:pPr algn="ctr"/>
              <a:endParaRPr sz="3600">
                <a:solidFill>
                  <a:prstClr val="black"/>
                </a:solidFill>
                <a:latin typeface="Times New Roman" panose="02020603050405020304" pitchFamily="18" charset="0"/>
                <a:cs typeface="Times New Roman" panose="02020603050405020304" pitchFamily="18" charset="0"/>
              </a:endParaRPr>
            </a:p>
          </p:txBody>
        </p:sp>
      </p:grpSp>
      <p:grpSp>
        <p:nvGrpSpPr>
          <p:cNvPr id="12" name="Group 12"/>
          <p:cNvGrpSpPr/>
          <p:nvPr/>
        </p:nvGrpSpPr>
        <p:grpSpPr>
          <a:xfrm>
            <a:off x="1489569" y="1486849"/>
            <a:ext cx="15548389" cy="1441977"/>
            <a:chOff x="0" y="0"/>
            <a:chExt cx="4095049" cy="467969"/>
          </a:xfrm>
        </p:grpSpPr>
        <p:sp>
          <p:nvSpPr>
            <p:cNvPr id="13" name="Freeform 13"/>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FFFFFF"/>
            </a:solidFill>
          </p:spPr>
        </p:sp>
        <p:sp>
          <p:nvSpPr>
            <p:cNvPr id="14" name="TextBox 14"/>
            <p:cNvSpPr txBox="1"/>
            <p:nvPr/>
          </p:nvSpPr>
          <p:spPr>
            <a:xfrm>
              <a:off x="0" y="-47625"/>
              <a:ext cx="4095049" cy="515594"/>
            </a:xfrm>
            <a:prstGeom prst="rect">
              <a:avLst/>
            </a:prstGeom>
          </p:spPr>
          <p:txBody>
            <a:bodyPr lIns="50800" tIns="50800" rIns="50800" bIns="50800" rtlCol="0" anchor="ctr"/>
            <a:lstStyle/>
            <a:p>
              <a:pPr algn="ctr"/>
              <a:endParaRPr sz="3600">
                <a:solidFill>
                  <a:prstClr val="black"/>
                </a:solidFill>
                <a:latin typeface="Times New Roman" panose="02020603050405020304" pitchFamily="18" charset="0"/>
                <a:cs typeface="Times New Roman" panose="02020603050405020304" pitchFamily="18" charset="0"/>
              </a:endParaRPr>
            </a:p>
          </p:txBody>
        </p:sp>
      </p:grpSp>
      <p:sp>
        <p:nvSpPr>
          <p:cNvPr id="15" name="Freeform 15"/>
          <p:cNvSpPr/>
          <p:nvPr/>
        </p:nvSpPr>
        <p:spPr>
          <a:xfrm>
            <a:off x="16047796" y="5906325"/>
            <a:ext cx="5205833" cy="5361813"/>
          </a:xfrm>
          <a:custGeom>
            <a:avLst/>
            <a:gdLst/>
            <a:ahLst/>
            <a:cxnLst/>
            <a:rect l="l" t="t" r="r" b="b"/>
            <a:pathLst>
              <a:path w="5205833" h="5361813">
                <a:moveTo>
                  <a:pt x="0" y="0"/>
                </a:moveTo>
                <a:lnTo>
                  <a:pt x="5205832" y="0"/>
                </a:lnTo>
                <a:lnTo>
                  <a:pt x="5205832" y="5361812"/>
                </a:lnTo>
                <a:lnTo>
                  <a:pt x="0" y="53618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994972" y="516152"/>
            <a:ext cx="9499108" cy="615553"/>
          </a:xfrm>
          <a:prstGeom prst="rect">
            <a:avLst/>
          </a:prstGeom>
        </p:spPr>
        <p:txBody>
          <a:bodyPr wrap="square" lIns="0" tIns="0" rIns="0" bIns="0" rtlCol="0" anchor="t">
            <a:spAutoFit/>
          </a:bodyPr>
          <a:lstStyle/>
          <a:p>
            <a:pPr algn="ctr"/>
            <a:r>
              <a:rPr lang="vi-VN" sz="4000">
                <a:latin typeface="Times New Roman" panose="02020603050405020304" pitchFamily="18" charset="0"/>
                <a:cs typeface="Times New Roman" panose="02020603050405020304" pitchFamily="18" charset="0"/>
              </a:rPr>
              <a:t>Xin quý tòa đừng bắt mình bỏ chồng.</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18" name="TextBox 18"/>
          <p:cNvSpPr txBox="1"/>
          <p:nvPr/>
        </p:nvSpPr>
        <p:spPr>
          <a:xfrm>
            <a:off x="1883627" y="1671789"/>
            <a:ext cx="14604508" cy="1231106"/>
          </a:xfrm>
          <a:prstGeom prst="rect">
            <a:avLst/>
          </a:prstGeom>
        </p:spPr>
        <p:txBody>
          <a:bodyPr lIns="0" tIns="0" rIns="0" bIns="0" rtlCol="0" anchor="t">
            <a:spAutoFit/>
          </a:bodyPr>
          <a:lstStyle/>
          <a:p>
            <a:r>
              <a:rPr lang="vi-VN" sz="4000">
                <a:latin typeface="Times New Roman" panose="02020603050405020304" pitchFamily="18" charset="0"/>
                <a:cs typeface="Times New Roman" panose="02020603050405020304" pitchFamily="18" charset="0"/>
              </a:rPr>
              <a:t>Người đàn bà kể cho Phùng, Đẩu nghe về cuộc đời nhiều nỗi buồn hơn niềm vui của mình.</a:t>
            </a:r>
            <a:endParaRPr lang="en-GB" sz="4000">
              <a:latin typeface="Times New Roman" panose="02020603050405020304" pitchFamily="18" charset="0"/>
              <a:cs typeface="Times New Roman" panose="02020603050405020304" pitchFamily="18" charset="0"/>
            </a:endParaRPr>
          </a:p>
        </p:txBody>
      </p:sp>
      <p:grpSp>
        <p:nvGrpSpPr>
          <p:cNvPr id="20" name="Group 9"/>
          <p:cNvGrpSpPr/>
          <p:nvPr/>
        </p:nvGrpSpPr>
        <p:grpSpPr>
          <a:xfrm>
            <a:off x="1518300" y="3129381"/>
            <a:ext cx="15548389" cy="2856546"/>
            <a:chOff x="0" y="0"/>
            <a:chExt cx="4095049" cy="467969"/>
          </a:xfrm>
        </p:grpSpPr>
        <p:sp>
          <p:nvSpPr>
            <p:cNvPr id="21" name="Freeform 10"/>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4FC7F3"/>
            </a:solidFill>
          </p:spPr>
        </p:sp>
        <p:sp>
          <p:nvSpPr>
            <p:cNvPr id="22" name="TextBox 11"/>
            <p:cNvSpPr txBox="1"/>
            <p:nvPr/>
          </p:nvSpPr>
          <p:spPr>
            <a:xfrm>
              <a:off x="0" y="-47625"/>
              <a:ext cx="4095049"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12"/>
          <p:cNvGrpSpPr/>
          <p:nvPr/>
        </p:nvGrpSpPr>
        <p:grpSpPr>
          <a:xfrm>
            <a:off x="1503310" y="6280689"/>
            <a:ext cx="15548389" cy="1996842"/>
            <a:chOff x="0" y="0"/>
            <a:chExt cx="4095049" cy="467969"/>
          </a:xfrm>
        </p:grpSpPr>
        <p:sp>
          <p:nvSpPr>
            <p:cNvPr id="24" name="Freeform 13"/>
            <p:cNvSpPr/>
            <p:nvPr/>
          </p:nvSpPr>
          <p:spPr>
            <a:xfrm>
              <a:off x="0" y="0"/>
              <a:ext cx="4095049" cy="467969"/>
            </a:xfrm>
            <a:custGeom>
              <a:avLst/>
              <a:gdLst/>
              <a:ahLst/>
              <a:cxnLst/>
              <a:rect l="l" t="t" r="r" b="b"/>
              <a:pathLst>
                <a:path w="4095049" h="467969">
                  <a:moveTo>
                    <a:pt x="25394" y="0"/>
                  </a:moveTo>
                  <a:lnTo>
                    <a:pt x="4069655" y="0"/>
                  </a:lnTo>
                  <a:cubicBezTo>
                    <a:pt x="4083679" y="0"/>
                    <a:pt x="4095049" y="11369"/>
                    <a:pt x="4095049" y="25394"/>
                  </a:cubicBezTo>
                  <a:lnTo>
                    <a:pt x="4095049" y="442575"/>
                  </a:lnTo>
                  <a:cubicBezTo>
                    <a:pt x="4095049" y="449310"/>
                    <a:pt x="4092373" y="455769"/>
                    <a:pt x="4087611" y="460531"/>
                  </a:cubicBezTo>
                  <a:cubicBezTo>
                    <a:pt x="4082849" y="465293"/>
                    <a:pt x="4076390" y="467969"/>
                    <a:pt x="4069655" y="467969"/>
                  </a:cubicBezTo>
                  <a:lnTo>
                    <a:pt x="25394" y="467969"/>
                  </a:lnTo>
                  <a:cubicBezTo>
                    <a:pt x="11369" y="467969"/>
                    <a:pt x="0" y="456599"/>
                    <a:pt x="0" y="442575"/>
                  </a:cubicBezTo>
                  <a:lnTo>
                    <a:pt x="0" y="25394"/>
                  </a:lnTo>
                  <a:cubicBezTo>
                    <a:pt x="0" y="11369"/>
                    <a:pt x="11369" y="0"/>
                    <a:pt x="25394" y="0"/>
                  </a:cubicBezTo>
                  <a:close/>
                </a:path>
              </a:pathLst>
            </a:custGeom>
            <a:solidFill>
              <a:srgbClr val="FFFFFF"/>
            </a:solidFill>
          </p:spPr>
        </p:sp>
        <p:sp>
          <p:nvSpPr>
            <p:cNvPr id="25" name="TextBox 14"/>
            <p:cNvSpPr txBox="1"/>
            <p:nvPr/>
          </p:nvSpPr>
          <p:spPr>
            <a:xfrm>
              <a:off x="0" y="-47625"/>
              <a:ext cx="4095049"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6" name="TextBox 17"/>
          <p:cNvSpPr txBox="1"/>
          <p:nvPr/>
        </p:nvSpPr>
        <p:spPr>
          <a:xfrm>
            <a:off x="1735851" y="3278203"/>
            <a:ext cx="15083306" cy="2462213"/>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Kể về sự thay đổi của người chồng: từ một anh con trai cục tính nhưng hiền lành, không bao giờ đánh vợ; cũng vì những áp lực của cuộc sống mưu sinh khiến anh ta sinh ra bế tắc, u uất, coi việc đánh vợ như một cách để giải tỏa những khổ đau.</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27" name="TextBox 18"/>
          <p:cNvSpPr txBox="1"/>
          <p:nvPr/>
        </p:nvSpPr>
        <p:spPr>
          <a:xfrm>
            <a:off x="1815292" y="6353850"/>
            <a:ext cx="15003865" cy="1846659"/>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Gián tiếp trình bày lí do vì sao không bỏ chồng: vì trên thuyền cần người đàn ông chèo chống khi phong ba để cùng nuôi đặng sắp con; phải sống cho con chứ không thể sống cho mình.</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9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0439401" y="3334792"/>
            <a:ext cx="6815032" cy="6533107"/>
          </a:xfrm>
          <a:custGeom>
            <a:avLst/>
            <a:gdLst/>
            <a:ahLst/>
            <a:cxnLst/>
            <a:rect l="l" t="t" r="r" b="b"/>
            <a:pathLst>
              <a:path w="4941703" h="4636216">
                <a:moveTo>
                  <a:pt x="0" y="0"/>
                </a:moveTo>
                <a:lnTo>
                  <a:pt x="4941703" y="0"/>
                </a:lnTo>
                <a:lnTo>
                  <a:pt x="4941703" y="4636216"/>
                </a:lnTo>
                <a:lnTo>
                  <a:pt x="0" y="4636216"/>
                </a:lnTo>
                <a:lnTo>
                  <a:pt x="0" y="0"/>
                </a:lnTo>
                <a:close/>
              </a:path>
            </a:pathLst>
          </a:custGeom>
          <a:blipFill>
            <a:blip r:embed="rId4">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1825214" y="3334792"/>
            <a:ext cx="6709186" cy="6304507"/>
          </a:xfrm>
          <a:custGeom>
            <a:avLst/>
            <a:gdLst/>
            <a:ahLst/>
            <a:cxnLst/>
            <a:rect l="l" t="t" r="r" b="b"/>
            <a:pathLst>
              <a:path w="4941703" h="4636216">
                <a:moveTo>
                  <a:pt x="0" y="0"/>
                </a:moveTo>
                <a:lnTo>
                  <a:pt x="4941703" y="0"/>
                </a:lnTo>
                <a:lnTo>
                  <a:pt x="4941703" y="4636216"/>
                </a:lnTo>
                <a:lnTo>
                  <a:pt x="0" y="4636216"/>
                </a:lnTo>
                <a:lnTo>
                  <a:pt x="0" y="0"/>
                </a:lnTo>
                <a:close/>
              </a:path>
            </a:pathLst>
          </a:custGeom>
          <a:blipFill>
            <a:blip r:embed="rId9">
              <a:extLst>
                <a:ext uri="{96DAC541-7B7A-43D3-8B79-37D633B846F1}">
                  <asvg:svgBlip xmlns:asvg="http://schemas.microsoft.com/office/drawing/2016/SVG/main" xmlns="" r:embed="rId11"/>
                </a:ext>
              </a:extLst>
            </a:blip>
            <a:stretch>
              <a:fillRect/>
            </a:stretch>
          </a:blipFill>
        </p:spPr>
      </p:sp>
      <p:sp>
        <p:nvSpPr>
          <p:cNvPr id="17" name="Freeform 17"/>
          <p:cNvSpPr/>
          <p:nvPr/>
        </p:nvSpPr>
        <p:spPr>
          <a:xfrm>
            <a:off x="9540673" y="8845759"/>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8" name="Rectangle 17"/>
          <p:cNvSpPr/>
          <p:nvPr/>
        </p:nvSpPr>
        <p:spPr>
          <a:xfrm>
            <a:off x="4419600" y="411560"/>
            <a:ext cx="11049000" cy="2492990"/>
          </a:xfrm>
          <a:prstGeom prst="rect">
            <a:avLst/>
          </a:prstGeom>
        </p:spPr>
        <p:txBody>
          <a:bodyPr wrap="square">
            <a:spAutoFit/>
          </a:bodyPr>
          <a:lstStyle/>
          <a:p>
            <a:pPr>
              <a:lnSpc>
                <a:spcPct val="130000"/>
              </a:lnSpc>
              <a:spcAft>
                <a:spcPts val="0"/>
              </a:spcAft>
              <a:tabLst>
                <a:tab pos="1386840" algn="l"/>
              </a:tabLst>
            </a:pPr>
            <a:r>
              <a:rPr lang="en-US" sz="4000" b="1">
                <a:solidFill>
                  <a:srgbClr val="0D0D0D"/>
                </a:solidFill>
                <a:latin typeface="Times New Roman" panose="02020603050405020304" pitchFamily="18" charset="0"/>
                <a:ea typeface="MS Mincho"/>
              </a:rPr>
              <a:t>Quan sát những hình ảnh dưới đây và cho biết:</a:t>
            </a:r>
            <a:endParaRPr lang="en-GB" sz="4000">
              <a:latin typeface="Times New Roman" panose="02020603050405020304" pitchFamily="18" charset="0"/>
              <a:ea typeface="Calibri" panose="020F0502020204030204" pitchFamily="34" charset="0"/>
            </a:endParaRPr>
          </a:p>
          <a:p>
            <a:pPr>
              <a:lnSpc>
                <a:spcPct val="130000"/>
              </a:lnSpc>
              <a:spcAft>
                <a:spcPts val="0"/>
              </a:spcAft>
              <a:tabLst>
                <a:tab pos="1386840" algn="l"/>
              </a:tabLst>
            </a:pPr>
            <a:r>
              <a:rPr lang="en-US" sz="4000" i="1">
                <a:solidFill>
                  <a:srgbClr val="0D0D0D"/>
                </a:solidFill>
                <a:latin typeface="Times New Roman" panose="02020603050405020304" pitchFamily="18" charset="0"/>
                <a:ea typeface="MS Mincho"/>
              </a:rPr>
              <a:t>- Vấn đề gì được phản ánh trong các hình ảnh?</a:t>
            </a:r>
            <a:endParaRPr lang="en-GB" sz="4000">
              <a:latin typeface="Times New Roman" panose="02020603050405020304" pitchFamily="18" charset="0"/>
              <a:ea typeface="Calibri" panose="020F0502020204030204" pitchFamily="34" charset="0"/>
            </a:endParaRPr>
          </a:p>
          <a:p>
            <a:pPr>
              <a:lnSpc>
                <a:spcPct val="130000"/>
              </a:lnSpc>
              <a:spcAft>
                <a:spcPts val="0"/>
              </a:spcAft>
              <a:tabLst>
                <a:tab pos="1386840" algn="l"/>
              </a:tabLst>
            </a:pPr>
            <a:r>
              <a:rPr lang="en-US" sz="4000" i="1">
                <a:solidFill>
                  <a:srgbClr val="0D0D0D"/>
                </a:solidFill>
                <a:latin typeface="Times New Roman" panose="02020603050405020304" pitchFamily="18" charset="0"/>
                <a:ea typeface="MS Mincho"/>
              </a:rPr>
              <a:t>- Nêu những hậu quả mà vấn đề đó gây ra.</a:t>
            </a:r>
            <a:endParaRPr lang="en-GB" sz="4000">
              <a:effectLst/>
              <a:latin typeface="Times New Roman" panose="02020603050405020304" pitchFamily="18" charset="0"/>
              <a:ea typeface="Calibri" panose="020F0502020204030204" pitchFamily="34" charset="0"/>
            </a:endParaRPr>
          </a:p>
        </p:txBody>
      </p:sp>
      <p:pic>
        <p:nvPicPr>
          <p:cNvPr id="1026" name="Picture 2" descr="Bạo lực gia đình là gì? Các hành vi bạo lực gia đình từ 0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5593" y="3727577"/>
            <a:ext cx="6147697" cy="53861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uật phòng, chống bạo lực gia đình năm 2022 quy định như thế nào về nguyên  tắc và chính sách phòng, chống bạo lực gia đìn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7702" y="3753836"/>
            <a:ext cx="6038430" cy="57330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6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 y="0"/>
            <a:ext cx="18313400" cy="10256520"/>
          </a:xfrm>
          <a:prstGeom prst="rect">
            <a:avLst/>
          </a:prstGeom>
        </p:spPr>
      </p:pic>
      <p:sp>
        <p:nvSpPr>
          <p:cNvPr id="3" name="Rectangle 2"/>
          <p:cNvSpPr/>
          <p:nvPr/>
        </p:nvSpPr>
        <p:spPr>
          <a:xfrm>
            <a:off x="1162567" y="353293"/>
            <a:ext cx="6590266" cy="923330"/>
          </a:xfrm>
          <a:prstGeom prst="rect">
            <a:avLst/>
          </a:prstGeom>
        </p:spPr>
        <p:txBody>
          <a:bodyPr wrap="none">
            <a:spAutoFit/>
          </a:bodyPr>
          <a:lstStyle/>
          <a:p>
            <a:r>
              <a:rPr lang="vi-VN" sz="5400" b="1">
                <a:latin typeface="Times New Roman" panose="02020603050405020304" pitchFamily="18" charset="0"/>
                <a:ea typeface="MS Mincho"/>
              </a:rPr>
              <a:t>Cảm nhận của Phùng</a:t>
            </a:r>
            <a:endParaRPr lang="en-GB" sz="7200"/>
          </a:p>
        </p:txBody>
      </p:sp>
      <p:sp>
        <p:nvSpPr>
          <p:cNvPr id="4" name="Freeform 7"/>
          <p:cNvSpPr/>
          <p:nvPr/>
        </p:nvSpPr>
        <p:spPr>
          <a:xfrm>
            <a:off x="457200" y="1790700"/>
            <a:ext cx="7959003" cy="4760931"/>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5" name="Freeform 8"/>
          <p:cNvSpPr/>
          <p:nvPr/>
        </p:nvSpPr>
        <p:spPr>
          <a:xfrm>
            <a:off x="8610600" y="5295900"/>
            <a:ext cx="7959003" cy="4760931"/>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6" name="Rectangle 5"/>
          <p:cNvSpPr/>
          <p:nvPr/>
        </p:nvSpPr>
        <p:spPr>
          <a:xfrm>
            <a:off x="914400" y="2324100"/>
            <a:ext cx="7280998" cy="3416320"/>
          </a:xfrm>
          <a:prstGeom prst="rect">
            <a:avLst/>
          </a:prstGeom>
        </p:spPr>
        <p:txBody>
          <a:bodyPr wrap="square">
            <a:spAutoFit/>
          </a:bodyPr>
          <a:lstStyle/>
          <a:p>
            <a:pPr algn="just">
              <a:spcAft>
                <a:spcPts val="0"/>
              </a:spcAft>
              <a:tabLst>
                <a:tab pos="1386840" algn="l"/>
              </a:tabLst>
            </a:pPr>
            <a:r>
              <a:rPr lang="vi-VN" sz="3600" b="1">
                <a:solidFill>
                  <a:schemeClr val="bg1"/>
                </a:solidFill>
                <a:latin typeface="Times New Roman" panose="02020603050405020304" pitchFamily="18" charset="0"/>
                <a:ea typeface="MS Mincho"/>
              </a:rPr>
              <a:t>Về người đàn bà</a:t>
            </a:r>
            <a:r>
              <a:rPr lang="vi-VN" sz="3600">
                <a:solidFill>
                  <a:schemeClr val="bg1"/>
                </a:solidFill>
                <a:latin typeface="Times New Roman" panose="02020603050405020304" pitchFamily="18" charset="0"/>
                <a:ea typeface="MS Mincho"/>
              </a:rPr>
              <a:t>: Từ sự ngạc nhiên trước lời thỉnh cầu vô lí của người đàn bà, rồi Phùng dần hiểu cơ sự và đồng cảm với những lắng lo mưu sinh của chị, với  sự vị tha, bao dung và tình yêu thương con của người mẹ này.</a:t>
            </a:r>
            <a:endParaRPr lang="en-GB" sz="3600">
              <a:solidFill>
                <a:schemeClr val="bg1"/>
              </a:solidFill>
              <a:effectLst/>
              <a:latin typeface="Times New Roman" panose="02020603050405020304" pitchFamily="18" charset="0"/>
              <a:ea typeface="Calibri" panose="020F0502020204030204" pitchFamily="34" charset="0"/>
            </a:endParaRPr>
          </a:p>
        </p:txBody>
      </p:sp>
      <p:sp>
        <p:nvSpPr>
          <p:cNvPr id="7" name="Rectangle 6"/>
          <p:cNvSpPr/>
          <p:nvPr/>
        </p:nvSpPr>
        <p:spPr>
          <a:xfrm>
            <a:off x="8873403" y="5414207"/>
            <a:ext cx="7280997" cy="4524315"/>
          </a:xfrm>
          <a:prstGeom prst="rect">
            <a:avLst/>
          </a:prstGeom>
        </p:spPr>
        <p:txBody>
          <a:bodyPr wrap="square">
            <a:spAutoFit/>
          </a:bodyPr>
          <a:lstStyle/>
          <a:p>
            <a:pPr algn="just">
              <a:spcAft>
                <a:spcPts val="0"/>
              </a:spcAft>
              <a:tabLst>
                <a:tab pos="1386840" algn="l"/>
              </a:tabLst>
            </a:pPr>
            <a:r>
              <a:rPr lang="vi-VN" sz="3600" b="1">
                <a:solidFill>
                  <a:schemeClr val="bg1"/>
                </a:solidFill>
                <a:latin typeface="Times New Roman" panose="02020603050405020304" pitchFamily="18" charset="0"/>
                <a:ea typeface="MS Mincho"/>
              </a:rPr>
              <a:t>Về lão đàn ông</a:t>
            </a:r>
            <a:r>
              <a:rPr lang="vi-VN" sz="3600">
                <a:solidFill>
                  <a:schemeClr val="bg1"/>
                </a:solidFill>
                <a:latin typeface="Times New Roman" panose="02020603050405020304" pitchFamily="18" charset="0"/>
                <a:ea typeface="MS Mincho"/>
              </a:rPr>
              <a:t>: Lên án hành động độc ác, thói vũ phu của người chồng; sau khi nghe câu chuyện của người đàn bà, Phùng hiểu ra lão đàn ông vũ phu kia vừa là thủ phạm gây ra đau khổ cho người đàn bà, cũng là một nạn nhân của tình trạng đói nghèo, đời sống mưu sinh bấp bênh.</a:t>
            </a:r>
            <a:endParaRPr lang="en-GB" sz="360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947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61"/>
            <a:ext cx="18288000" cy="10225605"/>
          </a:xfrm>
          <a:prstGeom prst="rect">
            <a:avLst/>
          </a:prstGeom>
        </p:spPr>
      </p:pic>
      <p:sp>
        <p:nvSpPr>
          <p:cNvPr id="3" name="Rounded Rectangle 2"/>
          <p:cNvSpPr/>
          <p:nvPr/>
        </p:nvSpPr>
        <p:spPr>
          <a:xfrm>
            <a:off x="8991600" y="571500"/>
            <a:ext cx="9144000" cy="7239000"/>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811000" y="571500"/>
            <a:ext cx="3453189" cy="1280992"/>
          </a:xfrm>
          <a:prstGeom prst="rect">
            <a:avLst/>
          </a:prstGeom>
        </p:spPr>
        <p:txBody>
          <a:bodyPr wrap="none">
            <a:spAutoFit/>
          </a:bodyPr>
          <a:lstStyle/>
          <a:p>
            <a:pPr algn="just">
              <a:lnSpc>
                <a:spcPct val="130000"/>
              </a:lnSpc>
              <a:tabLst>
                <a:tab pos="1386840" algn="l"/>
              </a:tabLst>
            </a:pPr>
            <a:r>
              <a:rPr lang="vi-VN" sz="6600" b="1">
                <a:latin typeface="Times New Roman" panose="02020603050405020304" pitchFamily="18" charset="0"/>
                <a:cs typeface="Times New Roman" panose="02020603050405020304" pitchFamily="18" charset="0"/>
              </a:rPr>
              <a:t>Nhận xét</a:t>
            </a:r>
            <a:endParaRPr lang="en-GB" sz="66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9677400" y="2081092"/>
            <a:ext cx="8305800" cy="5016758"/>
          </a:xfrm>
          <a:prstGeom prst="rect">
            <a:avLst/>
          </a:prstGeom>
        </p:spPr>
        <p:txBody>
          <a:bodyPr wrap="square">
            <a:spAutoFit/>
          </a:bodyPr>
          <a:lstStyle/>
          <a:p>
            <a:pPr algn="just">
              <a:spcAft>
                <a:spcPts val="0"/>
              </a:spcAft>
              <a:tabLst>
                <a:tab pos="1386840" algn="l"/>
              </a:tabLst>
            </a:pPr>
            <a:r>
              <a:rPr lang="vi-VN" sz="4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 vật Phùng đi từ cảm xúc say mê khi khám phá ra bức tranh thiên nhiên tuyệt mĩ đến ngỡ ngàng, đau đớn khi phát hiện ra sự thật về bi kịch gia đình đằng sau bức tranh. Về sau, khi lắng nghe chia sẻ của người trong cuộc, anh đã có cái nhìn toàn diện hơn về cuộc sống của những người ngư dân.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46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257592">
            <a:off x="11580829" y="2592454"/>
            <a:ext cx="7662831" cy="5977008"/>
          </a:xfrm>
          <a:custGeom>
            <a:avLst/>
            <a:gdLst/>
            <a:ahLst/>
            <a:cxnLst/>
            <a:rect l="l" t="t" r="r" b="b"/>
            <a:pathLst>
              <a:path w="7662831" h="5977008">
                <a:moveTo>
                  <a:pt x="0" y="0"/>
                </a:moveTo>
                <a:lnTo>
                  <a:pt x="7662831" y="0"/>
                </a:lnTo>
                <a:lnTo>
                  <a:pt x="7662831" y="5977009"/>
                </a:lnTo>
                <a:lnTo>
                  <a:pt x="0" y="59770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081023" y="3040251"/>
            <a:ext cx="8886645" cy="4154984"/>
          </a:xfrm>
          <a:prstGeom prst="rect">
            <a:avLst/>
          </a:prstGeom>
        </p:spPr>
        <p:txBody>
          <a:bodyPr wrap="square" lIns="0" tIns="0" rIns="0" bIns="0" rtlCol="0" anchor="t">
            <a:spAutoFit/>
          </a:bodyPr>
          <a:lstStyle/>
          <a:p>
            <a:pPr algn="just"/>
            <a:r>
              <a:rPr lang="vi-VN" sz="5400">
                <a:latin typeface="Times New Roman" panose="02020603050405020304" pitchFamily="18" charset="0"/>
                <a:cs typeface="Times New Roman" panose="02020603050405020304" pitchFamily="18" charset="0"/>
              </a:rPr>
              <a:t>+ Xây dựng tình huống truyện độc đáo – tình huống nhận thức, có tính chất khám phá về đời sống, con người.</a:t>
            </a:r>
            <a:endParaRPr lang="en-GB" sz="5400">
              <a:latin typeface="Times New Roman" panose="02020603050405020304" pitchFamily="18" charset="0"/>
              <a:cs typeface="Times New Roman" panose="02020603050405020304" pitchFamily="18" charset="0"/>
            </a:endParaRPr>
          </a:p>
          <a:p>
            <a:pPr algn="just"/>
            <a:r>
              <a:rPr lang="vi-VN" sz="5400">
                <a:latin typeface="Times New Roman" panose="02020603050405020304" pitchFamily="18" charset="0"/>
                <a:cs typeface="Times New Roman" panose="02020603050405020304" pitchFamily="18" charset="0"/>
              </a:rPr>
              <a:t>+ Thủ pháp đối lập, tương phản.</a:t>
            </a:r>
            <a:endParaRPr lang="en-GB" sz="5400">
              <a:latin typeface="Times New Roman" panose="02020603050405020304" pitchFamily="18" charset="0"/>
              <a:cs typeface="Times New Roman" panose="02020603050405020304" pitchFamily="18" charset="0"/>
            </a:endParaRPr>
          </a:p>
        </p:txBody>
      </p:sp>
      <p:sp>
        <p:nvSpPr>
          <p:cNvPr id="7" name="Freeform 7"/>
          <p:cNvSpPr/>
          <p:nvPr/>
        </p:nvSpPr>
        <p:spPr>
          <a:xfrm>
            <a:off x="10322750" y="6517892"/>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TextBox 2"/>
          <p:cNvSpPr txBox="1"/>
          <p:nvPr/>
        </p:nvSpPr>
        <p:spPr>
          <a:xfrm>
            <a:off x="1856227" y="818829"/>
            <a:ext cx="9179446" cy="13959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11647"/>
              </a:lnSpc>
            </a:pPr>
            <a:r>
              <a:rPr lang="vi-VN" sz="8800" b="1">
                <a:latin typeface="Times New Roman" panose="02020603050405020304" pitchFamily="18" charset="0"/>
                <a:cs typeface="Times New Roman" panose="02020603050405020304" pitchFamily="18" charset="0"/>
              </a:rPr>
              <a:t>Nghệ thuật</a:t>
            </a:r>
            <a:endParaRPr lang="en-US" sz="9600">
              <a:solidFill>
                <a:srgbClr val="FFE27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63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246069" cy="10263414"/>
          </a:xfrm>
          <a:prstGeom prst="rect">
            <a:avLst/>
          </a:prstGeom>
        </p:spPr>
      </p:pic>
      <p:sp>
        <p:nvSpPr>
          <p:cNvPr id="3" name="Freeform 7"/>
          <p:cNvSpPr/>
          <p:nvPr/>
        </p:nvSpPr>
        <p:spPr>
          <a:xfrm>
            <a:off x="3505200" y="7277101"/>
            <a:ext cx="11201400" cy="2286000"/>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4" name="Rectangle 3"/>
          <p:cNvSpPr/>
          <p:nvPr/>
        </p:nvSpPr>
        <p:spPr>
          <a:xfrm>
            <a:off x="4987246" y="7358272"/>
            <a:ext cx="8271573" cy="2123658"/>
          </a:xfrm>
          <a:prstGeom prst="rect">
            <a:avLst/>
          </a:prstGeom>
        </p:spPr>
        <p:txBody>
          <a:bodyPr wrap="square">
            <a:spAutoFit/>
          </a:bodyPr>
          <a:lstStyle/>
          <a:p>
            <a:pPr algn="ctr">
              <a:spcAft>
                <a:spcPts val="0"/>
              </a:spcAft>
              <a:tabLst>
                <a:tab pos="1386840" algn="l"/>
              </a:tabLst>
            </a:pPr>
            <a:r>
              <a:rPr lang="vi-VN" sz="6600" b="1">
                <a:latin typeface="Times New Roman" panose="02020603050405020304" pitchFamily="18" charset="0"/>
                <a:ea typeface="MS Mincho"/>
              </a:rPr>
              <a:t>3. Hình tượng người đàn bà hàng chài</a:t>
            </a:r>
            <a:endParaRPr lang="en-GB" sz="6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565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9370710"/>
            <a:ext cx="25180222" cy="3086100"/>
            <a:chOff x="0" y="0"/>
            <a:chExt cx="6631828" cy="812800"/>
          </a:xfrm>
        </p:grpSpPr>
        <p:sp>
          <p:nvSpPr>
            <p:cNvPr id="5" name="Freeform 5"/>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6" name="TextBox 6"/>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8915400" y="2863472"/>
            <a:ext cx="9042726" cy="1776819"/>
            <a:chOff x="0" y="0"/>
            <a:chExt cx="1864535" cy="467969"/>
          </a:xfrm>
        </p:grpSpPr>
        <p:sp>
          <p:nvSpPr>
            <p:cNvPr id="9" name="Freeform 9"/>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0" name="TextBox 10"/>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8617574" y="5108248"/>
            <a:ext cx="7997584" cy="1776819"/>
            <a:chOff x="0" y="0"/>
            <a:chExt cx="1864535" cy="467969"/>
          </a:xfrm>
        </p:grpSpPr>
        <p:sp>
          <p:nvSpPr>
            <p:cNvPr id="12"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13"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8617574" y="7022836"/>
            <a:ext cx="9441826" cy="2027441"/>
            <a:chOff x="0" y="0"/>
            <a:chExt cx="1864535" cy="467969"/>
          </a:xfrm>
        </p:grpSpPr>
        <p:sp>
          <p:nvSpPr>
            <p:cNvPr id="15" name="Freeform 15"/>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6" name="TextBox 16"/>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7537814" y="2737531"/>
            <a:ext cx="2025032" cy="193352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969538" y="4966802"/>
            <a:ext cx="2194304" cy="191642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7145403" y="7051122"/>
            <a:ext cx="1708181" cy="190632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7" name="TextBox 27"/>
          <p:cNvSpPr txBox="1"/>
          <p:nvPr/>
        </p:nvSpPr>
        <p:spPr>
          <a:xfrm>
            <a:off x="8171874" y="2943566"/>
            <a:ext cx="963320"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1</a:t>
            </a:r>
          </a:p>
        </p:txBody>
      </p:sp>
      <p:sp>
        <p:nvSpPr>
          <p:cNvPr id="28" name="TextBox 28"/>
          <p:cNvSpPr txBox="1"/>
          <p:nvPr/>
        </p:nvSpPr>
        <p:spPr>
          <a:xfrm>
            <a:off x="7653148" y="7410323"/>
            <a:ext cx="1444981"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3</a:t>
            </a:r>
          </a:p>
        </p:txBody>
      </p:sp>
      <p:sp>
        <p:nvSpPr>
          <p:cNvPr id="29" name="TextBox 29"/>
          <p:cNvSpPr txBox="1"/>
          <p:nvPr/>
        </p:nvSpPr>
        <p:spPr>
          <a:xfrm>
            <a:off x="16615158" y="5191816"/>
            <a:ext cx="1444981" cy="1516912"/>
          </a:xfrm>
          <a:prstGeom prst="rect">
            <a:avLst/>
          </a:prstGeom>
        </p:spPr>
        <p:txBody>
          <a:bodyPr lIns="0" tIns="0" rIns="0" bIns="0" rtlCol="0" anchor="t">
            <a:spAutoFit/>
          </a:bodyPr>
          <a:lstStyle/>
          <a:p>
            <a:pPr>
              <a:lnSpc>
                <a:spcPts val="11647"/>
              </a:lnSpc>
            </a:pPr>
            <a:r>
              <a:rPr lang="en-US" sz="10784" b="1">
                <a:solidFill>
                  <a:srgbClr val="FFE274"/>
                </a:solidFill>
                <a:latin typeface="Times New Roman" panose="02020603050405020304" pitchFamily="18" charset="0"/>
                <a:cs typeface="Times New Roman" panose="02020603050405020304" pitchFamily="18" charset="0"/>
              </a:rPr>
              <a:t>2</a:t>
            </a:r>
          </a:p>
        </p:txBody>
      </p:sp>
      <p:sp>
        <p:nvSpPr>
          <p:cNvPr id="30" name="TextBox 30"/>
          <p:cNvSpPr txBox="1"/>
          <p:nvPr/>
        </p:nvSpPr>
        <p:spPr>
          <a:xfrm>
            <a:off x="9810267" y="3093167"/>
            <a:ext cx="7944333" cy="1107996"/>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Không được đặt tên cụ thể, chỉ được người kể chuyện gọi là </a:t>
            </a:r>
            <a:r>
              <a:rPr lang="vi-VN" sz="3600" i="1">
                <a:latin typeface="Times New Roman" panose="02020603050405020304" pitchFamily="18" charset="0"/>
                <a:cs typeface="Times New Roman" panose="02020603050405020304" pitchFamily="18" charset="0"/>
              </a:rPr>
              <a:t>người đàn bà, chị ta, mụ</a:t>
            </a:r>
            <a:r>
              <a:rPr lang="vi-VN" sz="3600">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p:txBody>
      </p:sp>
      <p:sp>
        <p:nvSpPr>
          <p:cNvPr id="31" name="TextBox 31"/>
          <p:cNvSpPr txBox="1"/>
          <p:nvPr/>
        </p:nvSpPr>
        <p:spPr>
          <a:xfrm>
            <a:off x="9220443" y="5230394"/>
            <a:ext cx="6463667" cy="1354217"/>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Tuổi ngoài 40, vốn sinh ra trong gia đình khá giả.</a:t>
            </a:r>
            <a:r>
              <a:rPr lang="en-US" sz="4400" smtClean="0">
                <a:solidFill>
                  <a:srgbClr val="000000"/>
                </a:solidFill>
                <a:latin typeface="Times New Roman" panose="02020603050405020304" pitchFamily="18" charset="0"/>
                <a:cs typeface="Times New Roman" panose="02020603050405020304" pitchFamily="18" charset="0"/>
              </a:rPr>
              <a:t>. </a:t>
            </a:r>
            <a:endParaRPr lang="en-US" sz="4400">
              <a:solidFill>
                <a:srgbClr val="000000"/>
              </a:solidFill>
              <a:latin typeface="Times New Roman" panose="02020603050405020304" pitchFamily="18" charset="0"/>
              <a:cs typeface="Times New Roman" panose="02020603050405020304" pitchFamily="18" charset="0"/>
            </a:endParaRPr>
          </a:p>
        </p:txBody>
      </p:sp>
      <p:sp>
        <p:nvSpPr>
          <p:cNvPr id="32" name="TextBox 32"/>
          <p:cNvSpPr txBox="1"/>
          <p:nvPr/>
        </p:nvSpPr>
        <p:spPr>
          <a:xfrm>
            <a:off x="8958026" y="7189045"/>
            <a:ext cx="8957473" cy="1661993"/>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Ngoại hình xấu: thô kệch, rỗ mặt, khuôn mặt mệt mỏi; áo quần bạc phếch, rách rưới; công việc nặng nhọc (phải thức trắng đêm kéo lưới).</a:t>
            </a:r>
            <a:endParaRPr lang="en-GB" sz="360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097" y="2666517"/>
            <a:ext cx="5779296" cy="5724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 name="Freeform 3"/>
          <p:cNvSpPr/>
          <p:nvPr/>
        </p:nvSpPr>
        <p:spPr>
          <a:xfrm>
            <a:off x="-1493633" y="59265"/>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5" name="Rectangle 34"/>
          <p:cNvSpPr/>
          <p:nvPr/>
        </p:nvSpPr>
        <p:spPr>
          <a:xfrm>
            <a:off x="1034262" y="477608"/>
            <a:ext cx="6732965" cy="1754326"/>
          </a:xfrm>
          <a:prstGeom prst="rect">
            <a:avLst/>
          </a:prstGeom>
        </p:spPr>
        <p:txBody>
          <a:bodyPr wrap="square">
            <a:spAutoFit/>
          </a:bodyPr>
          <a:lstStyle/>
          <a:p>
            <a:pPr algn="ctr">
              <a:spcAft>
                <a:spcPts val="0"/>
              </a:spcAft>
              <a:tabLst>
                <a:tab pos="1386840" algn="l"/>
              </a:tabLst>
            </a:pPr>
            <a:r>
              <a:rPr lang="vi-VN" sz="5400" b="1">
                <a:latin typeface="Times New Roman" panose="02020603050405020304" pitchFamily="18" charset="0"/>
                <a:ea typeface="MS Mincho"/>
              </a:rPr>
              <a:t>3.1. Lai lịch, ngoại </a:t>
            </a:r>
            <a:r>
              <a:rPr lang="vi-VN" sz="5400" b="1" smtClean="0">
                <a:latin typeface="Times New Roman" panose="02020603050405020304" pitchFamily="18" charset="0"/>
                <a:ea typeface="MS Mincho"/>
              </a:rPr>
              <a:t>hình, hoàn </a:t>
            </a:r>
            <a:r>
              <a:rPr lang="vi-VN" sz="5400" b="1">
                <a:latin typeface="Times New Roman" panose="02020603050405020304" pitchFamily="18" charset="0"/>
                <a:ea typeface="MS Mincho"/>
              </a:rPr>
              <a:t>cảnh sống</a:t>
            </a:r>
            <a:endParaRPr lang="en-GB" sz="5400">
              <a:effectLst/>
              <a:latin typeface="Times New Roman" panose="02020603050405020304" pitchFamily="18" charset="0"/>
              <a:ea typeface="Calibri" panose="020F0502020204030204" pitchFamily="34" charset="0"/>
            </a:endParaRPr>
          </a:p>
        </p:txBody>
      </p:sp>
      <p:sp>
        <p:nvSpPr>
          <p:cNvPr id="36" name="Rectangle 35"/>
          <p:cNvSpPr/>
          <p:nvPr/>
        </p:nvSpPr>
        <p:spPr>
          <a:xfrm>
            <a:off x="10684257" y="1081453"/>
            <a:ext cx="4860626" cy="769441"/>
          </a:xfrm>
          <a:prstGeom prst="rect">
            <a:avLst/>
          </a:prstGeom>
        </p:spPr>
        <p:txBody>
          <a:bodyPr wrap="none">
            <a:spAutoFit/>
          </a:bodyPr>
          <a:lstStyle/>
          <a:p>
            <a:r>
              <a:rPr lang="vi-VN" sz="4400" b="1">
                <a:latin typeface="Times New Roman" panose="02020603050405020304" pitchFamily="18" charset="0"/>
                <a:ea typeface="MS Mincho"/>
              </a:rPr>
              <a:t>Lai lịch, ngoại hình</a:t>
            </a:r>
            <a:endParaRPr lang="en-GB" sz="4400"/>
          </a:p>
        </p:txBody>
      </p:sp>
    </p:spTree>
    <p:extLst>
      <p:ext uri="{BB962C8B-B14F-4D97-AF65-F5344CB8AC3E}">
        <p14:creationId xmlns:p14="http://schemas.microsoft.com/office/powerpoint/2010/main" val="13731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par>
                                <p:cTn id="54" presetID="16" presetClass="entr" presetSubtype="21"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5"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23586"/>
            <a:ext cx="18286672" cy="10377714"/>
          </a:xfrm>
          <a:prstGeom prst="rect">
            <a:avLst/>
          </a:prstGeom>
        </p:spPr>
      </p:pic>
      <p:sp>
        <p:nvSpPr>
          <p:cNvPr id="3" name="Rectangle 2"/>
          <p:cNvSpPr/>
          <p:nvPr/>
        </p:nvSpPr>
        <p:spPr>
          <a:xfrm>
            <a:off x="5562900" y="1820608"/>
            <a:ext cx="6629399"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vi-VN" sz="7200" b="1">
                <a:latin typeface="Times New Roman" panose="02020603050405020304" pitchFamily="18" charset="0"/>
                <a:cs typeface="Times New Roman" panose="02020603050405020304" pitchFamily="18" charset="0"/>
              </a:rPr>
              <a:t>Hoàn cảnh sống</a:t>
            </a:r>
            <a:endParaRPr lang="en-GB" sz="7200">
              <a:solidFill>
                <a:prstClr val="black"/>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14400" y="1800651"/>
            <a:ext cx="3505200" cy="2736869"/>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14400" y="5239656"/>
            <a:ext cx="6186714" cy="427285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7445828" y="5159828"/>
            <a:ext cx="4136572" cy="427285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2992400" y="1397896"/>
            <a:ext cx="3962400" cy="427285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81100" y="2006047"/>
            <a:ext cx="2971800" cy="2308324"/>
          </a:xfrm>
          <a:prstGeom prst="rect">
            <a:avLst/>
          </a:prstGeom>
        </p:spPr>
        <p:txBody>
          <a:bodyPr wrap="square">
            <a:spAutoFit/>
          </a:bodyPr>
          <a:lstStyle/>
          <a:p>
            <a:r>
              <a:rPr lang="pt-BR" sz="3600">
                <a:solidFill>
                  <a:srgbClr val="0D0D0D"/>
                </a:solidFill>
                <a:latin typeface="Times New Roman" panose="02020603050405020304" pitchFamily="18" charset="0"/>
                <a:ea typeface="MS Mincho"/>
              </a:rPr>
              <a:t>Làm nghề chài lưới, lênh đênh kiếm sống trên biển.</a:t>
            </a:r>
            <a:endParaRPr lang="en-GB" sz="3600"/>
          </a:p>
        </p:txBody>
      </p:sp>
      <p:sp>
        <p:nvSpPr>
          <p:cNvPr id="9" name="Rectangle 8"/>
          <p:cNvSpPr/>
          <p:nvPr/>
        </p:nvSpPr>
        <p:spPr>
          <a:xfrm>
            <a:off x="1259114" y="5388098"/>
            <a:ext cx="5446485" cy="3970318"/>
          </a:xfrm>
          <a:prstGeom prst="rect">
            <a:avLst/>
          </a:prstGeom>
        </p:spPr>
        <p:txBody>
          <a:bodyPr wrap="square">
            <a:spAutoFit/>
          </a:bodyPr>
          <a:lstStyle/>
          <a:p>
            <a:pPr algn="just">
              <a:spcAft>
                <a:spcPts val="0"/>
              </a:spcAft>
              <a:tabLst>
                <a:tab pos="1386840" algn="l"/>
              </a:tabLst>
            </a:pPr>
            <a:r>
              <a:rPr lang="vi-VN" sz="3600">
                <a:solidFill>
                  <a:srgbClr val="0D0D0D"/>
                </a:solidFill>
                <a:latin typeface="Times New Roman" panose="02020603050405020304" pitchFamily="18" charset="0"/>
                <a:ea typeface="MS Mincho"/>
              </a:rPr>
              <a:t>Gia đình đông con </a:t>
            </a:r>
            <a:r>
              <a:rPr lang="pt-BR" sz="3600">
                <a:solidFill>
                  <a:srgbClr val="0D0D0D"/>
                </a:solidFill>
                <a:latin typeface="Times New Roman" panose="02020603050405020304" pitchFamily="18" charset="0"/>
                <a:ea typeface="MS Mincho"/>
              </a:rPr>
              <a:t>nghèo khổ, khó khăn:</a:t>
            </a:r>
            <a:r>
              <a:rPr lang="vi-VN" sz="3600">
                <a:solidFill>
                  <a:srgbClr val="0D0D0D"/>
                </a:solidFill>
                <a:latin typeface="Times New Roman" panose="02020603050405020304" pitchFamily="18" charset="0"/>
                <a:ea typeface="MS Mincho"/>
              </a:rPr>
              <a:t> đẻ nhiều, thuyền chật </a:t>
            </a:r>
            <a:r>
              <a:rPr lang="pt-BR" sz="3600">
                <a:solidFill>
                  <a:srgbClr val="0D0D0D"/>
                </a:solidFill>
                <a:latin typeface="Times New Roman" panose="02020603050405020304" pitchFamily="18" charset="0"/>
                <a:ea typeface="MS Mincho"/>
              </a:rPr>
              <a:t>“</a:t>
            </a:r>
            <a:r>
              <a:rPr lang="pt-BR" sz="3600" i="1">
                <a:solidFill>
                  <a:srgbClr val="0D0D0D"/>
                </a:solidFill>
                <a:latin typeface="Times New Roman" panose="02020603050405020304" pitchFamily="18" charset="0"/>
                <a:ea typeface="MS Mincho"/>
              </a:rPr>
              <a:t>những ngày biển động hàng tháng, vợ chồng con cái toàn ăn cây xương rồng luộc chấm muối....</a:t>
            </a:r>
            <a:r>
              <a:rPr lang="pt-BR" sz="3600">
                <a:solidFill>
                  <a:srgbClr val="0D0D0D"/>
                </a:solidFill>
                <a:latin typeface="Times New Roman" panose="02020603050405020304" pitchFamily="18" charset="0"/>
                <a:ea typeface="MS Mincho"/>
              </a:rPr>
              <a:t>”</a:t>
            </a:r>
            <a:endParaRPr lang="en-GB" sz="3600">
              <a:effectLst/>
              <a:latin typeface="Times New Roman" panose="02020603050405020304" pitchFamily="18" charset="0"/>
              <a:ea typeface="Calibri" panose="020F0502020204030204" pitchFamily="34" charset="0"/>
            </a:endParaRPr>
          </a:p>
        </p:txBody>
      </p:sp>
      <p:sp>
        <p:nvSpPr>
          <p:cNvPr id="10" name="Rectangle 9"/>
          <p:cNvSpPr/>
          <p:nvPr/>
        </p:nvSpPr>
        <p:spPr>
          <a:xfrm>
            <a:off x="7545531" y="5665097"/>
            <a:ext cx="3937165" cy="3416320"/>
          </a:xfrm>
          <a:prstGeom prst="rect">
            <a:avLst/>
          </a:prstGeom>
        </p:spPr>
        <p:txBody>
          <a:bodyPr wrap="square">
            <a:spAutoFit/>
          </a:bodyPr>
          <a:lstStyle/>
          <a:p>
            <a:pPr algn="just">
              <a:spcAft>
                <a:spcPts val="0"/>
              </a:spcAft>
              <a:tabLst>
                <a:tab pos="1386840" algn="l"/>
              </a:tabLst>
            </a:pPr>
            <a:r>
              <a:rPr lang="pt-BR" sz="3600">
                <a:solidFill>
                  <a:srgbClr val="0D0D0D"/>
                </a:solidFill>
                <a:latin typeface="Times New Roman" panose="02020603050405020304" pitchFamily="18" charset="0"/>
                <a:ea typeface="MS Mincho"/>
              </a:rPr>
              <a:t>Thường xuyên bị chồng hành hạ, đánh đập: “</a:t>
            </a:r>
            <a:r>
              <a:rPr lang="pt-BR" sz="3600" i="1">
                <a:solidFill>
                  <a:srgbClr val="0D0D0D"/>
                </a:solidFill>
                <a:latin typeface="Times New Roman" panose="02020603050405020304" pitchFamily="18" charset="0"/>
                <a:ea typeface="MS Mincho"/>
              </a:rPr>
              <a:t>ba ngày một trận nhẹ, năm ngày một trận nặng</a:t>
            </a:r>
            <a:r>
              <a:rPr lang="pt-BR" sz="3600">
                <a:solidFill>
                  <a:srgbClr val="0D0D0D"/>
                </a:solidFill>
                <a:latin typeface="Times New Roman" panose="02020603050405020304" pitchFamily="18" charset="0"/>
                <a:ea typeface="MS Mincho"/>
              </a:rPr>
              <a:t>”.</a:t>
            </a:r>
            <a:endParaRPr lang="en-GB" sz="3600">
              <a:effectLst/>
              <a:latin typeface="Times New Roman" panose="02020603050405020304" pitchFamily="18" charset="0"/>
              <a:ea typeface="Calibri" panose="020F0502020204030204" pitchFamily="34" charset="0"/>
            </a:endParaRPr>
          </a:p>
        </p:txBody>
      </p:sp>
      <p:sp>
        <p:nvSpPr>
          <p:cNvPr id="11" name="Rectangle 10"/>
          <p:cNvSpPr/>
          <p:nvPr/>
        </p:nvSpPr>
        <p:spPr>
          <a:xfrm>
            <a:off x="13117379" y="1823337"/>
            <a:ext cx="3619799" cy="3416320"/>
          </a:xfrm>
          <a:prstGeom prst="rect">
            <a:avLst/>
          </a:prstGeom>
        </p:spPr>
        <p:txBody>
          <a:bodyPr wrap="square">
            <a:spAutoFit/>
          </a:bodyPr>
          <a:lstStyle/>
          <a:p>
            <a:pPr algn="just"/>
            <a:r>
              <a:rPr lang="pt-BR" sz="3600">
                <a:solidFill>
                  <a:srgbClr val="0D0D0D"/>
                </a:solidFill>
                <a:latin typeface="Times New Roman" panose="02020603050405020304" pitchFamily="18" charset="0"/>
                <a:ea typeface="MS Mincho"/>
              </a:rPr>
              <a:t>Chị nhẫn nhục </a:t>
            </a:r>
            <a:r>
              <a:rPr lang="vi-VN" sz="3600">
                <a:solidFill>
                  <a:srgbClr val="0D0D0D"/>
                </a:solidFill>
                <a:latin typeface="Times New Roman" panose="02020603050405020304" pitchFamily="18" charset="0"/>
                <a:ea typeface="MS Mincho"/>
              </a:rPr>
              <a:t>cam </a:t>
            </a:r>
            <a:r>
              <a:rPr lang="pt-BR" sz="3600">
                <a:solidFill>
                  <a:srgbClr val="0D0D0D"/>
                </a:solidFill>
                <a:latin typeface="Times New Roman" panose="02020603050405020304" pitchFamily="18" charset="0"/>
                <a:ea typeface="MS Mincho"/>
              </a:rPr>
              <a:t>chịu mọi đ</a:t>
            </a:r>
            <a:r>
              <a:rPr lang="vi-VN" sz="3600">
                <a:solidFill>
                  <a:srgbClr val="0D0D0D"/>
                </a:solidFill>
                <a:latin typeface="Times New Roman" panose="02020603050405020304" pitchFamily="18" charset="0"/>
                <a:ea typeface="MS Mincho"/>
              </a:rPr>
              <a:t>au đớn khi bị chồng đánh:  không kêu, không chống trả, không trốn chạy</a:t>
            </a:r>
            <a:endParaRPr lang="en-GB" sz="3600"/>
          </a:p>
        </p:txBody>
      </p:sp>
    </p:spTree>
    <p:extLst>
      <p:ext uri="{BB962C8B-B14F-4D97-AF65-F5344CB8AC3E}">
        <p14:creationId xmlns:p14="http://schemas.microsoft.com/office/powerpoint/2010/main" val="85693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257" y="23586"/>
            <a:ext cx="18426062" cy="10263414"/>
          </a:xfrm>
        </p:spPr>
      </p:pic>
      <p:sp>
        <p:nvSpPr>
          <p:cNvPr id="5" name="Rectangle 4"/>
          <p:cNvSpPr/>
          <p:nvPr/>
        </p:nvSpPr>
        <p:spPr>
          <a:xfrm>
            <a:off x="5746630" y="245484"/>
            <a:ext cx="8207824" cy="830997"/>
          </a:xfrm>
          <a:prstGeom prst="rect">
            <a:avLst/>
          </a:prstGeom>
        </p:spPr>
        <p:txBody>
          <a:bodyPr wrap="none">
            <a:spAutoFit/>
          </a:bodyPr>
          <a:lstStyle/>
          <a:p>
            <a:r>
              <a:rPr lang="en-US" sz="4800" b="1"/>
              <a:t>3.2. Sự đa diện trong tính cách</a:t>
            </a:r>
            <a:endParaRPr lang="en-GB" sz="4800"/>
          </a:p>
        </p:txBody>
      </p:sp>
      <p:sp>
        <p:nvSpPr>
          <p:cNvPr id="6" name="Rounded Rectangle 5"/>
          <p:cNvSpPr/>
          <p:nvPr/>
        </p:nvSpPr>
        <p:spPr>
          <a:xfrm>
            <a:off x="609600" y="2197310"/>
            <a:ext cx="16230600" cy="1443053"/>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p:nvPr/>
        </p:nvSpPr>
        <p:spPr>
          <a:xfrm>
            <a:off x="609600" y="3868964"/>
            <a:ext cx="16078200" cy="1731736"/>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5332414" y="1166148"/>
            <a:ext cx="8622040" cy="830997"/>
          </a:xfrm>
          <a:prstGeom prst="rect">
            <a:avLst/>
          </a:prstGeom>
        </p:spPr>
        <p:txBody>
          <a:bodyPr wrap="none">
            <a:spAutoFit/>
          </a:bodyPr>
          <a:lstStyle/>
          <a:p>
            <a:r>
              <a:rPr lang="en-US" sz="4800">
                <a:ea typeface="Calibri" panose="020F0502020204030204" pitchFamily="34" charset="0"/>
              </a:rPr>
              <a:t>* </a:t>
            </a:r>
            <a:r>
              <a:rPr lang="en-US" sz="4800" b="1">
                <a:ea typeface="Calibri" panose="020F0502020204030204" pitchFamily="34" charset="0"/>
              </a:rPr>
              <a:t>Trên cương vị là một người vợ</a:t>
            </a:r>
            <a:endParaRPr lang="en-GB" sz="4800"/>
          </a:p>
        </p:txBody>
      </p:sp>
      <p:sp>
        <p:nvSpPr>
          <p:cNvPr id="10" name="Rounded Rectangle 9"/>
          <p:cNvSpPr/>
          <p:nvPr/>
        </p:nvSpPr>
        <p:spPr>
          <a:xfrm>
            <a:off x="685800" y="5971835"/>
            <a:ext cx="16230600" cy="1676400"/>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ounded Rectangle 10"/>
          <p:cNvSpPr/>
          <p:nvPr/>
        </p:nvSpPr>
        <p:spPr>
          <a:xfrm>
            <a:off x="722086" y="8105435"/>
            <a:ext cx="16230600" cy="1676400"/>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939800" y="2368832"/>
            <a:ext cx="15748000" cy="1200329"/>
          </a:xfrm>
          <a:prstGeom prst="rect">
            <a:avLst/>
          </a:prstGeom>
        </p:spPr>
        <p:txBody>
          <a:bodyPr wrap="square">
            <a:spAutoFit/>
          </a:bodyPr>
          <a:lstStyle/>
          <a:p>
            <a:r>
              <a:rPr lang="en-US" sz="3600" b="1" i="1">
                <a:ea typeface="Calibri" panose="020F0502020204030204" pitchFamily="34" charset="0"/>
              </a:rPr>
              <a:t>Tin vào bản chất vốn hiền lành của chồng</a:t>
            </a:r>
            <a:r>
              <a:rPr lang="en-US" sz="3600">
                <a:ea typeface="Calibri" panose="020F0502020204030204" pitchFamily="34" charset="0"/>
              </a:rPr>
              <a:t>: </a:t>
            </a:r>
            <a:r>
              <a:rPr lang="en-US" sz="3600" i="1">
                <a:ea typeface="Calibri" panose="020F0502020204030204" pitchFamily="34" charset="0"/>
              </a:rPr>
              <a:t>Lão chồng tôi trước đây vốn là một con trai cục tính nhưng hiền lành lắm, không bao giờ đánh đập tôi.</a:t>
            </a:r>
            <a:endParaRPr lang="en-GB" sz="3600"/>
          </a:p>
        </p:txBody>
      </p:sp>
      <p:sp>
        <p:nvSpPr>
          <p:cNvPr id="13" name="Rectangle 12"/>
          <p:cNvSpPr/>
          <p:nvPr/>
        </p:nvSpPr>
        <p:spPr>
          <a:xfrm>
            <a:off x="939800" y="4073400"/>
            <a:ext cx="15519400" cy="1200329"/>
          </a:xfrm>
          <a:prstGeom prst="rect">
            <a:avLst/>
          </a:prstGeom>
        </p:spPr>
        <p:txBody>
          <a:bodyPr wrap="square">
            <a:spAutoFit/>
          </a:bodyPr>
          <a:lstStyle/>
          <a:p>
            <a:pPr algn="just"/>
            <a:r>
              <a:rPr lang="en-US" sz="3600" b="1" i="1">
                <a:ea typeface="Calibri" panose="020F0502020204030204" pitchFamily="34" charset="0"/>
              </a:rPr>
              <a:t>Thấu hiểu nỗi khổ của người chồng</a:t>
            </a:r>
            <a:r>
              <a:rPr lang="en-US" sz="3600">
                <a:ea typeface="Calibri" panose="020F0502020204030204" pitchFamily="34" charset="0"/>
              </a:rPr>
              <a:t>: vì nghèo khổ, túng quẫn nên người chồng tìm cách đánh vợ mỗi khi thấy khổ</a:t>
            </a:r>
            <a:endParaRPr lang="en-GB" sz="3600"/>
          </a:p>
        </p:txBody>
      </p:sp>
      <p:sp>
        <p:nvSpPr>
          <p:cNvPr id="14" name="Rectangle 13"/>
          <p:cNvSpPr/>
          <p:nvPr/>
        </p:nvSpPr>
        <p:spPr>
          <a:xfrm>
            <a:off x="939800" y="6177846"/>
            <a:ext cx="15519400" cy="1200329"/>
          </a:xfrm>
          <a:prstGeom prst="rect">
            <a:avLst/>
          </a:prstGeom>
        </p:spPr>
        <p:txBody>
          <a:bodyPr wrap="square">
            <a:spAutoFit/>
          </a:bodyPr>
          <a:lstStyle/>
          <a:p>
            <a:r>
              <a:rPr lang="en-US" sz="3600" b="1" i="1">
                <a:ea typeface="Calibri" panose="020F0502020204030204" pitchFamily="34" charset="0"/>
              </a:rPr>
              <a:t>Nhận hết lỗi về mình</a:t>
            </a:r>
            <a:r>
              <a:rPr lang="en-US" sz="3600">
                <a:ea typeface="Calibri" panose="020F0502020204030204" pitchFamily="34" charset="0"/>
              </a:rPr>
              <a:t>: </a:t>
            </a:r>
            <a:r>
              <a:rPr lang="en-US" sz="3600" i="1">
                <a:ea typeface="Calibri" panose="020F0502020204030204" pitchFamily="34" charset="0"/>
              </a:rPr>
              <a:t>Lỗi chính là đám đàn bà ở thuyền chúng tôi đẻ nhiều quá mà thuyện lại chật.</a:t>
            </a:r>
            <a:endParaRPr lang="en-GB" sz="3600"/>
          </a:p>
        </p:txBody>
      </p:sp>
      <p:sp>
        <p:nvSpPr>
          <p:cNvPr id="15" name="Rectangle 14"/>
          <p:cNvSpPr/>
          <p:nvPr/>
        </p:nvSpPr>
        <p:spPr>
          <a:xfrm>
            <a:off x="914400" y="8295274"/>
            <a:ext cx="15544800" cy="1200329"/>
          </a:xfrm>
          <a:prstGeom prst="rect">
            <a:avLst/>
          </a:prstGeom>
        </p:spPr>
        <p:txBody>
          <a:bodyPr wrap="square">
            <a:spAutoFit/>
          </a:bodyPr>
          <a:lstStyle/>
          <a:p>
            <a:pPr algn="just">
              <a:spcAft>
                <a:spcPts val="0"/>
              </a:spcAft>
            </a:pPr>
            <a:r>
              <a:rPr lang="en-US" sz="3600" b="1" i="1">
                <a:ea typeface="Calibri" panose="020F0502020204030204" pitchFamily="34" charset="0"/>
              </a:rPr>
              <a:t>Luôn biết chắt chiu những niềm hạnh phúc nhỏ nhoi đời thường</a:t>
            </a:r>
            <a:r>
              <a:rPr lang="en-US" sz="3600">
                <a:ea typeface="Calibri" panose="020F0502020204030204" pitchFamily="34" charset="0"/>
              </a:rPr>
              <a:t>: </a:t>
            </a:r>
            <a:r>
              <a:rPr lang="nl-NL" sz="3600" i="1">
                <a:ea typeface="Calibri" panose="020F0502020204030204" pitchFamily="34" charset="0"/>
              </a:rPr>
              <a:t>trên chiếc thuyền cũng có lúc vợ </a:t>
            </a:r>
            <a:r>
              <a:rPr lang="vi-VN" sz="3600" i="1">
                <a:ea typeface="Calibri" panose="020F0502020204030204" pitchFamily="34" charset="0"/>
              </a:rPr>
              <a:t> c</a:t>
            </a:r>
            <a:r>
              <a:rPr lang="nl-NL" sz="3600" i="1">
                <a:ea typeface="Calibri" panose="020F0502020204030204" pitchFamily="34" charset="0"/>
              </a:rPr>
              <a:t>hồng</a:t>
            </a:r>
            <a:r>
              <a:rPr lang="nl-NL" sz="3600">
                <a:ea typeface="Calibri" panose="020F0502020204030204" pitchFamily="34" charset="0"/>
              </a:rPr>
              <a:t> </a:t>
            </a:r>
            <a:r>
              <a:rPr lang="nl-NL" sz="3600" i="1">
                <a:ea typeface="Calibri" panose="020F0502020204030204" pitchFamily="34" charset="0"/>
              </a:rPr>
              <a:t>con cái </a:t>
            </a:r>
            <a:r>
              <a:rPr lang="vi-VN" sz="3600" i="1">
                <a:ea typeface="Calibri" panose="020F0502020204030204" pitchFamily="34" charset="0"/>
              </a:rPr>
              <a:t>c</a:t>
            </a:r>
            <a:r>
              <a:rPr lang="nl-NL" sz="3600" i="1">
                <a:ea typeface="Calibri" panose="020F0502020204030204" pitchFamily="34" charset="0"/>
              </a:rPr>
              <a:t>húng tôi sống hoà thuận</a:t>
            </a:r>
            <a:r>
              <a:rPr lang="vi-VN" sz="3600" i="1">
                <a:ea typeface="Calibri" panose="020F0502020204030204" pitchFamily="34" charset="0"/>
              </a:rPr>
              <a:t>, </a:t>
            </a:r>
            <a:r>
              <a:rPr lang="nl-NL" sz="3600" i="1">
                <a:ea typeface="Calibri" panose="020F0502020204030204" pitchFamily="34" charset="0"/>
              </a:rPr>
              <a:t>vui vẻ.</a:t>
            </a:r>
            <a:endParaRPr lang="en-GB" sz="3600">
              <a:effectLst/>
              <a:ea typeface="Calibri" panose="020F0502020204030204" pitchFamily="34" charset="0"/>
            </a:endParaRPr>
          </a:p>
        </p:txBody>
      </p:sp>
    </p:spTree>
    <p:extLst>
      <p:ext uri="{BB962C8B-B14F-4D97-AF65-F5344CB8AC3E}">
        <p14:creationId xmlns:p14="http://schemas.microsoft.com/office/powerpoint/2010/main" val="187981402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 grpId="0"/>
      <p:bldP spid="10" grpId="0" animBg="1"/>
      <p:bldP spid="11" grpId="0" animBg="1"/>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246069" cy="10263414"/>
          </a:xfrm>
          <a:prstGeom prst="rect">
            <a:avLst/>
          </a:prstGeom>
        </p:spPr>
      </p:pic>
      <p:sp>
        <p:nvSpPr>
          <p:cNvPr id="3" name="Freeform 7"/>
          <p:cNvSpPr/>
          <p:nvPr/>
        </p:nvSpPr>
        <p:spPr>
          <a:xfrm>
            <a:off x="3505200" y="7277101"/>
            <a:ext cx="11201400" cy="2286000"/>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4" name="Rectangle 3"/>
          <p:cNvSpPr/>
          <p:nvPr/>
        </p:nvSpPr>
        <p:spPr>
          <a:xfrm>
            <a:off x="3657600" y="7505700"/>
            <a:ext cx="10744200" cy="1754326"/>
          </a:xfrm>
          <a:prstGeom prst="rect">
            <a:avLst/>
          </a:prstGeom>
        </p:spPr>
        <p:txBody>
          <a:bodyPr wrap="square">
            <a:spAutoFit/>
          </a:bodyPr>
          <a:lstStyle/>
          <a:p>
            <a:pPr algn="just"/>
            <a:r>
              <a:rPr lang="en-US" sz="3600">
                <a:latin typeface="Times New Roman" panose="02020603050405020304" pitchFamily="18" charset="0"/>
                <a:cs typeface="Times New Roman" panose="02020603050405020304" pitchFamily="18" charset="0"/>
              </a:rPr>
              <a:t>=&gt; </a:t>
            </a:r>
            <a:r>
              <a:rPr lang="vi-VN" sz="3600" b="1" i="1">
                <a:latin typeface="Times New Roman" panose="02020603050405020304" pitchFamily="18" charset="0"/>
                <a:cs typeface="Times New Roman" panose="02020603050405020304" pitchFamily="18" charset="0"/>
              </a:rPr>
              <a:t>Người đàn bà hàng chài là một n</a:t>
            </a:r>
            <a:r>
              <a:rPr lang="nl-NL" sz="3600" b="1" i="1">
                <a:latin typeface="Times New Roman" panose="02020603050405020304" pitchFamily="18" charset="0"/>
                <a:cs typeface="Times New Roman" panose="02020603050405020304" pitchFamily="18" charset="0"/>
              </a:rPr>
              <a:t>gười vợ có tấm lòng bao du</a:t>
            </a:r>
            <a:r>
              <a:rPr lang="vi-VN" sz="3600" b="1" i="1">
                <a:latin typeface="Times New Roman" panose="02020603050405020304" pitchFamily="18" charset="0"/>
                <a:cs typeface="Times New Roman" panose="02020603050405020304" pitchFamily="18" charset="0"/>
              </a:rPr>
              <a:t>n</a:t>
            </a:r>
            <a:r>
              <a:rPr lang="nl-NL" sz="3600" b="1" i="1">
                <a:latin typeface="Times New Roman" panose="02020603050405020304" pitchFamily="18" charset="0"/>
                <a:cs typeface="Times New Roman" panose="02020603050405020304" pitchFamily="18" charset="0"/>
              </a:rPr>
              <a:t>g, </a:t>
            </a:r>
            <a:r>
              <a:rPr lang="vi-VN" sz="3600" b="1" i="1">
                <a:latin typeface="Times New Roman" panose="02020603050405020304" pitchFamily="18" charset="0"/>
                <a:cs typeface="Times New Roman" panose="02020603050405020304" pitchFamily="18" charset="0"/>
              </a:rPr>
              <a:t>vị tha, thấu hiểu và cảm thông với chồng, biết chắt chiu niềm vui, nâng niu hạnh phúc.</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86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142" y="0"/>
            <a:ext cx="18240245" cy="10287000"/>
          </a:xfrm>
        </p:spPr>
      </p:pic>
      <p:sp>
        <p:nvSpPr>
          <p:cNvPr id="6" name="Rounded Rectangle 5"/>
          <p:cNvSpPr/>
          <p:nvPr/>
        </p:nvSpPr>
        <p:spPr>
          <a:xfrm>
            <a:off x="344714" y="1724365"/>
            <a:ext cx="16230600" cy="1913946"/>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p:nvPr/>
        </p:nvSpPr>
        <p:spPr>
          <a:xfrm>
            <a:off x="326570" y="3797930"/>
            <a:ext cx="16248743" cy="3402969"/>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p:nvPr/>
        </p:nvSpPr>
        <p:spPr>
          <a:xfrm>
            <a:off x="250371" y="7436240"/>
            <a:ext cx="16230600" cy="2126859"/>
          </a:xfrm>
          <a:prstGeom prst="round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4191000" y="298072"/>
            <a:ext cx="9308830" cy="923330"/>
          </a:xfrm>
          <a:prstGeom prst="rect">
            <a:avLst/>
          </a:prstGeom>
        </p:spPr>
        <p:txBody>
          <a:bodyPr wrap="none">
            <a:spAutoFit/>
          </a:bodyPr>
          <a:lstStyle/>
          <a:p>
            <a:r>
              <a:rPr lang="vi-VN" sz="5400" b="1">
                <a:ea typeface="Calibri" panose="020F0502020204030204" pitchFamily="34" charset="0"/>
              </a:rPr>
              <a:t>Trên cương vị là một người mẹ</a:t>
            </a:r>
            <a:endParaRPr lang="en-GB" sz="5400"/>
          </a:p>
        </p:txBody>
      </p:sp>
      <p:sp>
        <p:nvSpPr>
          <p:cNvPr id="14" name="Rectangle 13"/>
          <p:cNvSpPr/>
          <p:nvPr/>
        </p:nvSpPr>
        <p:spPr>
          <a:xfrm>
            <a:off x="512872" y="1883985"/>
            <a:ext cx="15717727" cy="1754326"/>
          </a:xfrm>
          <a:prstGeom prst="rect">
            <a:avLst/>
          </a:prstGeom>
        </p:spPr>
        <p:txBody>
          <a:bodyPr wrap="square">
            <a:spAutoFit/>
          </a:bodyPr>
          <a:lstStyle/>
          <a:p>
            <a:pPr algn="just">
              <a:spcAft>
                <a:spcPts val="0"/>
              </a:spcAft>
            </a:pPr>
            <a:r>
              <a:rPr lang="vi-VN" sz="3600" b="1" i="1">
                <a:latin typeface="Times New Roman" panose="02020603050405020304" pitchFamily="18" charset="0"/>
                <a:ea typeface="Calibri" panose="020F0502020204030204" pitchFamily="34" charset="0"/>
                <a:cs typeface="Times New Roman" panose="02020603050405020304" pitchFamily="18" charset="0"/>
              </a:rPr>
              <a:t>Hiểu sâu sắc thiên chức của người mẹ nên coi cái khổ  phải gánh là lẽ đương nhiên</a:t>
            </a:r>
            <a:r>
              <a:rPr lang="vi-VN" sz="3600">
                <a:latin typeface="Times New Roman" panose="02020603050405020304" pitchFamily="18" charset="0"/>
                <a:ea typeface="Calibri" panose="020F0502020204030204" pitchFamily="34" charset="0"/>
                <a:cs typeface="Times New Roman" panose="02020603050405020304" pitchFamily="18" charset="0"/>
              </a:rPr>
              <a:t>: </a:t>
            </a:r>
            <a:r>
              <a:rPr lang="vi-VN" sz="3600" i="1">
                <a:latin typeface="Times New Roman" panose="02020603050405020304" pitchFamily="18" charset="0"/>
                <a:ea typeface="Calibri" panose="020F0502020204030204" pitchFamily="34" charset="0"/>
                <a:cs typeface="Times New Roman" panose="02020603050405020304" pitchFamily="18" charset="0"/>
              </a:rPr>
              <a:t>Ông trời sinh ra đàn bà là đẻ con, rồi nuôi con cho đến khi khôn lớn cho nên phải gánh lấy cái khổ.</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512871" y="3981127"/>
            <a:ext cx="15717727" cy="2862322"/>
          </a:xfrm>
          <a:prstGeom prst="rect">
            <a:avLst/>
          </a:prstGeom>
        </p:spPr>
        <p:txBody>
          <a:bodyPr wrap="square">
            <a:spAutoFit/>
          </a:bodyPr>
          <a:lstStyle/>
          <a:p>
            <a:pPr lvl="0" algn="just">
              <a:spcAft>
                <a:spcPts val="0"/>
              </a:spcAft>
              <a:buSzPts val="1400"/>
            </a:pPr>
            <a:r>
              <a:rPr lang="vi-VN" sz="3600" b="1" i="1">
                <a:latin typeface="Times New Roman" panose="02020603050405020304" pitchFamily="18" charset="0"/>
                <a:ea typeface="Times New Roman" panose="02020603050405020304" pitchFamily="18" charset="0"/>
                <a:cs typeface="Times New Roman" panose="02020603050405020304" pitchFamily="18" charset="0"/>
              </a:rPr>
              <a:t>Nhẫn nhục, tự nguyện, chịu đựng đau đớn để b</a:t>
            </a:r>
            <a:r>
              <a:rPr lang="vi-VN" sz="3600" b="1" i="1" smtClean="0">
                <a:latin typeface="Times New Roman" panose="02020603050405020304" pitchFamily="18" charset="0"/>
                <a:ea typeface="Calibri" panose="020F0502020204030204" pitchFamily="34" charset="0"/>
                <a:cs typeface="Times New Roman" panose="02020603050405020304" pitchFamily="18" charset="0"/>
              </a:rPr>
              <a:t>ảo </a:t>
            </a:r>
            <a:r>
              <a:rPr lang="vi-VN" sz="3600" b="1" i="1">
                <a:latin typeface="Times New Roman" panose="02020603050405020304" pitchFamily="18" charset="0"/>
                <a:ea typeface="Calibri" panose="020F0502020204030204" pitchFamily="34" charset="0"/>
                <a:cs typeface="Times New Roman" panose="02020603050405020304" pitchFamily="18" charset="0"/>
              </a:rPr>
              <a:t>vệ con khỏi những tổn thương tinh thần:</a:t>
            </a:r>
            <a:endParaRPr lang="en-GB" sz="3600" b="1" i="1">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600">
                <a:latin typeface="Times New Roman" panose="02020603050405020304" pitchFamily="18" charset="0"/>
                <a:ea typeface="Calibri" panose="020F0502020204030204" pitchFamily="34" charset="0"/>
                <a:cs typeface="Times New Roman" panose="02020603050405020304" pitchFamily="18" charset="0"/>
              </a:rPr>
              <a:t>+  Xin chồng lên bờ đánh để không muốn các con phải chứng kiến cảnh bố đánh mẹ.</a:t>
            </a:r>
            <a:endParaRPr lang="en-GB" sz="36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600">
                <a:latin typeface="Times New Roman" panose="02020603050405020304" pitchFamily="18" charset="0"/>
                <a:ea typeface="Calibri" panose="020F0502020204030204" pitchFamily="34" charset="0"/>
                <a:cs typeface="Times New Roman" panose="02020603050405020304" pitchFamily="18" charset="0"/>
              </a:rPr>
              <a:t>+ Gửi con trai ở với ông ngoại vì không muốn con vì ghét cha mà làm điều gì dại dột với cha</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512870" y="7660020"/>
            <a:ext cx="15717727" cy="1754326"/>
          </a:xfrm>
          <a:prstGeom prst="rect">
            <a:avLst/>
          </a:prstGeom>
        </p:spPr>
        <p:txBody>
          <a:bodyPr wrap="square">
            <a:spAutoFit/>
          </a:bodyPr>
          <a:lstStyle/>
          <a:p>
            <a:pPr algn="just">
              <a:spcAft>
                <a:spcPts val="0"/>
              </a:spcAft>
            </a:pPr>
            <a:r>
              <a:rPr lang="vi-VN" sz="3600" b="1" i="1">
                <a:latin typeface="Times New Roman" panose="02020603050405020304" pitchFamily="18" charset="0"/>
                <a:ea typeface="Calibri" panose="020F0502020204030204" pitchFamily="34" charset="0"/>
                <a:cs typeface="Times New Roman" panose="02020603050405020304" pitchFamily="18" charset="0"/>
              </a:rPr>
              <a:t>Không muốn bỏ chồng vì trên thuyền cần có người đàn ông chèo chống để cùng nhau làm ăn đặng nuôi sắp con</a:t>
            </a:r>
            <a:r>
              <a:rPr lang="vi-VN" sz="3600">
                <a:latin typeface="Times New Roman" panose="02020603050405020304" pitchFamily="18" charset="0"/>
                <a:ea typeface="Calibri" panose="020F0502020204030204" pitchFamily="34" charset="0"/>
                <a:cs typeface="Times New Roman" panose="02020603050405020304" pitchFamily="18" charset="0"/>
              </a:rPr>
              <a:t>: </a:t>
            </a:r>
            <a:r>
              <a:rPr lang="vi-VN" sz="3600" i="1">
                <a:latin typeface="Times New Roman" panose="02020603050405020304" pitchFamily="18" charset="0"/>
                <a:ea typeface="Calibri" panose="020F0502020204030204" pitchFamily="34" charset="0"/>
                <a:cs typeface="Times New Roman" panose="02020603050405020304" pitchFamily="18" charset="0"/>
              </a:rPr>
              <a:t>Đàn bà ở thuyền chúng tôi phải sống cho con chứ không thể sống cho mình như ở trên đất được.</a:t>
            </a:r>
            <a:endParaRPr lang="en-GB" sz="36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107427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246069" cy="10263414"/>
          </a:xfrm>
          <a:prstGeom prst="rect">
            <a:avLst/>
          </a:prstGeom>
        </p:spPr>
      </p:pic>
      <p:sp>
        <p:nvSpPr>
          <p:cNvPr id="3" name="Freeform 7"/>
          <p:cNvSpPr/>
          <p:nvPr/>
        </p:nvSpPr>
        <p:spPr>
          <a:xfrm>
            <a:off x="3505200" y="7277101"/>
            <a:ext cx="11201400" cy="2286000"/>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4" name="Rectangle 3"/>
          <p:cNvSpPr/>
          <p:nvPr/>
        </p:nvSpPr>
        <p:spPr>
          <a:xfrm>
            <a:off x="3733800" y="7542938"/>
            <a:ext cx="10668000" cy="1754326"/>
          </a:xfrm>
          <a:prstGeom prst="rect">
            <a:avLst/>
          </a:prstGeom>
        </p:spPr>
        <p:txBody>
          <a:bodyPr wrap="square">
            <a:spAutoFit/>
          </a:bodyPr>
          <a:lstStyle/>
          <a:p>
            <a:pPr algn="just"/>
            <a:r>
              <a:rPr lang="vi-VN" sz="3600" i="1">
                <a:latin typeface="Times New Roman" panose="02020603050405020304" pitchFamily="18" charset="0"/>
                <a:cs typeface="Times New Roman" panose="02020603050405020304" pitchFamily="18" charset="0"/>
              </a:rPr>
              <a:t>=&gt; </a:t>
            </a:r>
            <a:r>
              <a:rPr lang="vi-VN" sz="3600" b="1" i="1">
                <a:latin typeface="Times New Roman" panose="02020603050405020304" pitchFamily="18" charset="0"/>
                <a:cs typeface="Times New Roman" panose="02020603050405020304" pitchFamily="18" charset="0"/>
              </a:rPr>
              <a:t>Người đàn bà hàng chài là người mẹ hết lòng yêu thương con, cam chịu mọi đớn đau, tự nguyện hi sinh hạnh phúc bản thân vì con.</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87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3333804" y="1560984"/>
            <a:ext cx="11353800" cy="6463308"/>
          </a:xfrm>
          <a:prstGeom prst="rect">
            <a:avLst/>
          </a:prstGeom>
        </p:spPr>
        <p:txBody>
          <a:bodyPr wrap="square" lIns="0" tIns="0" rIns="0" bIns="0" rtlCol="0" anchor="t">
            <a:spAutoFit/>
          </a:bodyPr>
          <a:lstStyle/>
          <a:p>
            <a:pPr algn="just"/>
            <a:r>
              <a:rPr lang="en-US" sz="6000" b="1">
                <a:latin typeface="Times New Roman" panose="02020603050405020304" pitchFamily="18" charset="0"/>
                <a:cs typeface="Times New Roman" panose="02020603050405020304" pitchFamily="18" charset="0"/>
              </a:rPr>
              <a:t>Các hình ảnh trên đề cập đến vấn đề bạo lực gia đình.</a:t>
            </a:r>
            <a:endParaRPr lang="en-GB" sz="6000">
              <a:latin typeface="Times New Roman" panose="02020603050405020304" pitchFamily="18" charset="0"/>
              <a:cs typeface="Times New Roman" panose="02020603050405020304" pitchFamily="18" charset="0"/>
            </a:endParaRPr>
          </a:p>
          <a:p>
            <a:pPr algn="just"/>
            <a:r>
              <a:rPr lang="en-US" sz="6000" b="1">
                <a:latin typeface="Times New Roman" panose="02020603050405020304" pitchFamily="18" charset="0"/>
                <a:cs typeface="Times New Roman" panose="02020603050405020304" pitchFamily="18" charset="0"/>
              </a:rPr>
              <a:t>     </a:t>
            </a:r>
            <a:r>
              <a:rPr lang="en-US" sz="6000">
                <a:latin typeface="Times New Roman" panose="02020603050405020304" pitchFamily="18" charset="0"/>
                <a:cs typeface="Times New Roman" panose="02020603050405020304" pitchFamily="18" charset="0"/>
              </a:rPr>
              <a:t>Bạo lực gia đình là hành vi cố ý của thành viên gia đình gây tổn hại hoặc có khả năng gây tổn hại về thể chất, tinh thần, tình dục, kinh tế đối với thành viên khác trong gia đình.</a:t>
            </a:r>
            <a:endParaRPr lang="en-GB" sz="6000">
              <a:latin typeface="Times New Roman" panose="02020603050405020304" pitchFamily="18" charset="0"/>
              <a:cs typeface="Times New Roman" panose="02020603050405020304" pitchFamily="18" charset="0"/>
            </a:endParaRPr>
          </a:p>
        </p:txBody>
      </p:sp>
      <p:sp>
        <p:nvSpPr>
          <p:cNvPr id="6" name="Freeform 6"/>
          <p:cNvSpPr/>
          <p:nvPr/>
        </p:nvSpPr>
        <p:spPr>
          <a:xfrm>
            <a:off x="1728237" y="8159632"/>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8237" y="-1965065"/>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9063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a:off x="-542344" y="0"/>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4642391" y="5835591"/>
            <a:ext cx="3074878" cy="4114800"/>
          </a:xfrm>
          <a:custGeom>
            <a:avLst/>
            <a:gdLst/>
            <a:ahLst/>
            <a:cxnLst/>
            <a:rect l="l" t="t" r="r" b="b"/>
            <a:pathLst>
              <a:path w="3074878" h="4114800">
                <a:moveTo>
                  <a:pt x="0" y="0"/>
                </a:moveTo>
                <a:lnTo>
                  <a:pt x="3074878" y="0"/>
                </a:lnTo>
                <a:lnTo>
                  <a:pt x="307487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TextBox 8"/>
          <p:cNvSpPr txBox="1"/>
          <p:nvPr/>
        </p:nvSpPr>
        <p:spPr>
          <a:xfrm>
            <a:off x="5943600" y="708929"/>
            <a:ext cx="11699812" cy="2215991"/>
          </a:xfrm>
          <a:prstGeom prst="rect">
            <a:avLst/>
          </a:prstGeom>
        </p:spPr>
        <p:txBody>
          <a:bodyPr lIns="0" tIns="0" rIns="0" bIns="0" rtlCol="0" anchor="t">
            <a:spAutoFit/>
          </a:bodyPr>
          <a:lstStyle/>
          <a:p>
            <a:pPr algn="ctr"/>
            <a:r>
              <a:rPr lang="vi-VN" sz="7200" b="1">
                <a:latin typeface="Times New Roman" panose="02020603050405020304" pitchFamily="18" charset="0"/>
                <a:cs typeface="Times New Roman" panose="02020603050405020304" pitchFamily="18" charset="0"/>
              </a:rPr>
              <a:t>Qua cuộc nói chuyện với Phùng, </a:t>
            </a:r>
            <a:r>
              <a:rPr lang="vi-VN" sz="7200" b="1" smtClean="0">
                <a:latin typeface="Times New Roman" panose="02020603050405020304" pitchFamily="18" charset="0"/>
                <a:cs typeface="Times New Roman" panose="02020603050405020304" pitchFamily="18" charset="0"/>
              </a:rPr>
              <a:t>Đẩu</a:t>
            </a:r>
            <a:endParaRPr lang="en-US" sz="8000">
              <a:solidFill>
                <a:srgbClr val="FFE274"/>
              </a:solidFill>
              <a:latin typeface="Times New Roman" panose="02020603050405020304" pitchFamily="18" charset="0"/>
              <a:cs typeface="Times New Roman" panose="02020603050405020304" pitchFamily="18" charset="0"/>
            </a:endParaRPr>
          </a:p>
        </p:txBody>
      </p:sp>
      <p:grpSp>
        <p:nvGrpSpPr>
          <p:cNvPr id="9" name="Group 9"/>
          <p:cNvGrpSpPr/>
          <p:nvPr/>
        </p:nvGrpSpPr>
        <p:grpSpPr>
          <a:xfrm>
            <a:off x="7717269" y="4114800"/>
            <a:ext cx="4691867" cy="5517766"/>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2771086" y="4114800"/>
            <a:ext cx="5059714" cy="5517766"/>
            <a:chOff x="0" y="0"/>
            <a:chExt cx="1140390" cy="1381772"/>
          </a:xfrm>
        </p:grpSpPr>
        <p:sp>
          <p:nvSpPr>
            <p:cNvPr id="13"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14"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7717269" y="3356934"/>
            <a:ext cx="4691867" cy="1044445"/>
            <a:chOff x="0" y="0"/>
            <a:chExt cx="1140390" cy="275080"/>
          </a:xfrm>
        </p:grpSpPr>
        <p:sp>
          <p:nvSpPr>
            <p:cNvPr id="16"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17"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12771086" y="3411227"/>
            <a:ext cx="5059714" cy="1044445"/>
            <a:chOff x="0" y="0"/>
            <a:chExt cx="1140390" cy="275080"/>
          </a:xfrm>
        </p:grpSpPr>
        <p:sp>
          <p:nvSpPr>
            <p:cNvPr id="19"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20"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8079220" y="5095875"/>
            <a:ext cx="4032828" cy="3323987"/>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Người đàn bà từ chối thiện ý, không nghe theo giải pháp của Đẩu, thậm chí còn van xin không bỏ chồng vì các con. </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24" name="TextBox 24"/>
          <p:cNvSpPr txBox="1"/>
          <p:nvPr/>
        </p:nvSpPr>
        <p:spPr>
          <a:xfrm>
            <a:off x="13032437" y="4574242"/>
            <a:ext cx="4537012" cy="4985980"/>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Chỉ ra cho Đầu, Phùng hiểu hơn về cuộc sống bế tắc quẩn quanh của người dân chài lưới; từ đó giúp Đẩu, Phùng nhận ra hai người còn đơn giản trong cách nhìn nhận về cuộc sống và con người.</a:t>
            </a:r>
            <a:endParaRPr lang="en-US" sz="3600">
              <a:solidFill>
                <a:srgbClr val="00000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208" y="4595606"/>
            <a:ext cx="4691288" cy="4646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839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246069" cy="10263414"/>
          </a:xfrm>
          <a:prstGeom prst="rect">
            <a:avLst/>
          </a:prstGeom>
        </p:spPr>
      </p:pic>
      <p:sp>
        <p:nvSpPr>
          <p:cNvPr id="3" name="Freeform 7"/>
          <p:cNvSpPr/>
          <p:nvPr/>
        </p:nvSpPr>
        <p:spPr>
          <a:xfrm>
            <a:off x="3505200" y="7277101"/>
            <a:ext cx="11201400" cy="2286000"/>
          </a:xfrm>
          <a:custGeom>
            <a:avLst/>
            <a:gdLst/>
            <a:ahLst/>
            <a:cxnLst/>
            <a:rect l="l" t="t" r="r" b="b"/>
            <a:pathLst>
              <a:path w="7959003" h="4760931">
                <a:moveTo>
                  <a:pt x="0" y="0"/>
                </a:moveTo>
                <a:lnTo>
                  <a:pt x="7959003" y="0"/>
                </a:lnTo>
                <a:lnTo>
                  <a:pt x="7959003" y="4760931"/>
                </a:lnTo>
                <a:lnTo>
                  <a:pt x="0" y="4760931"/>
                </a:lnTo>
                <a:lnTo>
                  <a:pt x="0" y="0"/>
                </a:lnTo>
                <a:close/>
              </a:path>
            </a:pathLst>
          </a:custGeom>
          <a:blipFill>
            <a:blip r:embed="rId3">
              <a:extLst>
                <a:ext uri="{96DAC541-7B7A-43D3-8B79-37D633B846F1}">
                  <asvg:svgBlip xmlns:asvg="http://schemas.microsoft.com/office/drawing/2016/SVG/main" xmlns="" r:embed="rId11"/>
                </a:ext>
              </a:extLst>
            </a:blip>
            <a:stretch>
              <a:fillRect/>
            </a:stretch>
          </a:blipFill>
        </p:spPr>
      </p:sp>
      <p:sp>
        <p:nvSpPr>
          <p:cNvPr id="4" name="Rectangle 3"/>
          <p:cNvSpPr/>
          <p:nvPr/>
        </p:nvSpPr>
        <p:spPr>
          <a:xfrm>
            <a:off x="3778982" y="7755226"/>
            <a:ext cx="10653836" cy="1446550"/>
          </a:xfrm>
          <a:prstGeom prst="rect">
            <a:avLst/>
          </a:prstGeom>
        </p:spPr>
        <p:txBody>
          <a:bodyPr wrap="square">
            <a:spAutoFit/>
          </a:bodyPr>
          <a:lstStyle/>
          <a:p>
            <a:pPr algn="just"/>
            <a:r>
              <a:rPr lang="vi-VN" sz="4400" i="1">
                <a:latin typeface="Times New Roman" panose="02020603050405020304" pitchFamily="18" charset="0"/>
                <a:cs typeface="Times New Roman" panose="02020603050405020304" pitchFamily="18" charset="0"/>
              </a:rPr>
              <a:t>=&gt; </a:t>
            </a:r>
            <a:r>
              <a:rPr lang="vi-VN" sz="4400" b="1" i="1">
                <a:latin typeface="Times New Roman" panose="02020603050405020304" pitchFamily="18" charset="0"/>
                <a:cs typeface="Times New Roman" panose="02020603050405020304" pitchFamily="18" charset="0"/>
              </a:rPr>
              <a:t>Người đàn bà hàng chài là người phụ nữ thâm trầm, sâu sắc, thấu hiểu lẽ đời</a:t>
            </a:r>
            <a:r>
              <a:rPr lang="vi-VN" sz="1400" b="1" i="1"/>
              <a:t>.</a:t>
            </a:r>
            <a:endParaRPr lang="en-GB" sz="1400"/>
          </a:p>
        </p:txBody>
      </p:sp>
    </p:spTree>
    <p:extLst>
      <p:ext uri="{BB962C8B-B14F-4D97-AF65-F5344CB8AC3E}">
        <p14:creationId xmlns:p14="http://schemas.microsoft.com/office/powerpoint/2010/main" val="412523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TextBox 2"/>
          <p:cNvSpPr txBox="1"/>
          <p:nvPr/>
        </p:nvSpPr>
        <p:spPr>
          <a:xfrm>
            <a:off x="2667000" y="1285135"/>
            <a:ext cx="9179446" cy="13959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11647"/>
              </a:lnSpc>
            </a:pPr>
            <a:r>
              <a:rPr lang="vi-VN" sz="9600" b="1">
                <a:solidFill>
                  <a:prstClr val="black"/>
                </a:solidFill>
                <a:latin typeface="Times New Roman" panose="02020603050405020304" pitchFamily="18" charset="0"/>
                <a:cs typeface="Times New Roman" panose="02020603050405020304" pitchFamily="18" charset="0"/>
              </a:rPr>
              <a:t>Nghệ thuật</a:t>
            </a:r>
            <a:endParaRPr lang="en-US" sz="10784">
              <a:solidFill>
                <a:srgbClr val="FFE274"/>
              </a:solidFill>
              <a:latin typeface="Times New Roman" panose="02020603050405020304" pitchFamily="18" charset="0"/>
              <a:cs typeface="Times New Roman" panose="02020603050405020304" pitchFamily="18" charset="0"/>
            </a:endParaRPr>
          </a:p>
        </p:txBody>
      </p:sp>
      <p:sp>
        <p:nvSpPr>
          <p:cNvPr id="3" name="Freeform 3"/>
          <p:cNvSpPr/>
          <p:nvPr/>
        </p:nvSpPr>
        <p:spPr>
          <a:xfrm>
            <a:off x="-3559174" y="266423"/>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257592">
            <a:off x="11580829" y="2592454"/>
            <a:ext cx="7662831" cy="5977008"/>
          </a:xfrm>
          <a:custGeom>
            <a:avLst/>
            <a:gdLst/>
            <a:ahLst/>
            <a:cxnLst/>
            <a:rect l="l" t="t" r="r" b="b"/>
            <a:pathLst>
              <a:path w="7662831" h="5977008">
                <a:moveTo>
                  <a:pt x="0" y="0"/>
                </a:moveTo>
                <a:lnTo>
                  <a:pt x="7662831" y="0"/>
                </a:lnTo>
                <a:lnTo>
                  <a:pt x="7662831" y="5977009"/>
                </a:lnTo>
                <a:lnTo>
                  <a:pt x="0" y="59770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371600" y="3624856"/>
            <a:ext cx="8358249" cy="4616648"/>
          </a:xfrm>
          <a:prstGeom prst="rect">
            <a:avLst/>
          </a:prstGeom>
        </p:spPr>
        <p:txBody>
          <a:bodyPr wrap="square" lIns="0" tIns="0" rIns="0" bIns="0" rtlCol="0" anchor="t">
            <a:spAutoFit/>
          </a:bodyPr>
          <a:lstStyle/>
          <a:p>
            <a:pPr algn="just"/>
            <a:r>
              <a:rPr lang="vi-VN" sz="6000">
                <a:latin typeface="+mj-lt"/>
                <a:cs typeface="Times New Roman" panose="02020603050405020304" pitchFamily="18" charset="0"/>
              </a:rPr>
              <a:t>+ Nghệ thuật xây dựng nhân vật qua lời nói, hành động, cử chỉ.</a:t>
            </a:r>
            <a:endParaRPr lang="en-GB" sz="6000">
              <a:latin typeface="+mj-lt"/>
              <a:cs typeface="Times New Roman" panose="02020603050405020304" pitchFamily="18" charset="0"/>
            </a:endParaRPr>
          </a:p>
          <a:p>
            <a:pPr algn="just"/>
            <a:r>
              <a:rPr lang="vi-VN" sz="6000">
                <a:latin typeface="+mj-lt"/>
                <a:cs typeface="Times New Roman" panose="02020603050405020304" pitchFamily="18" charset="0"/>
              </a:rPr>
              <a:t>+ Ngôn ngữ đối thoại sinh động.</a:t>
            </a:r>
            <a:endParaRPr lang="en-GB" sz="6000">
              <a:latin typeface="+mj-lt"/>
              <a:cs typeface="Times New Roman" panose="02020603050405020304" pitchFamily="18" charset="0"/>
            </a:endParaRPr>
          </a:p>
        </p:txBody>
      </p:sp>
      <p:sp>
        <p:nvSpPr>
          <p:cNvPr id="7" name="Freeform 7"/>
          <p:cNvSpPr/>
          <p:nvPr/>
        </p:nvSpPr>
        <p:spPr>
          <a:xfrm>
            <a:off x="10322750" y="6517892"/>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3300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17888" y="7188169"/>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816204" y="608029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5137695" y="2860975"/>
            <a:ext cx="7895652" cy="2698877"/>
          </a:xfrm>
          <a:custGeom>
            <a:avLst/>
            <a:gdLst/>
            <a:ahLst/>
            <a:cxnLst/>
            <a:rect l="l" t="t" r="r" b="b"/>
            <a:pathLst>
              <a:path w="7895652" h="2698877">
                <a:moveTo>
                  <a:pt x="0" y="0"/>
                </a:moveTo>
                <a:lnTo>
                  <a:pt x="7895653" y="0"/>
                </a:lnTo>
                <a:lnTo>
                  <a:pt x="7895653" y="2698878"/>
                </a:lnTo>
                <a:lnTo>
                  <a:pt x="0" y="26988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885410" flipH="1">
            <a:off x="-555515" y="147761"/>
            <a:ext cx="5292467" cy="4128124"/>
          </a:xfrm>
          <a:custGeom>
            <a:avLst/>
            <a:gdLst/>
            <a:ahLst/>
            <a:cxnLst/>
            <a:rect l="l" t="t" r="r" b="b"/>
            <a:pathLst>
              <a:path w="5292467" h="4128124">
                <a:moveTo>
                  <a:pt x="5292467" y="0"/>
                </a:moveTo>
                <a:lnTo>
                  <a:pt x="0" y="0"/>
                </a:lnTo>
                <a:lnTo>
                  <a:pt x="0" y="4128124"/>
                </a:lnTo>
                <a:lnTo>
                  <a:pt x="5292467" y="4128124"/>
                </a:lnTo>
                <a:lnTo>
                  <a:pt x="5292467"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Rectangle 7"/>
          <p:cNvSpPr/>
          <p:nvPr/>
        </p:nvSpPr>
        <p:spPr>
          <a:xfrm>
            <a:off x="6456771" y="635916"/>
            <a:ext cx="6359433" cy="1064843"/>
          </a:xfrm>
          <a:prstGeom prst="rect">
            <a:avLst/>
          </a:prstGeom>
        </p:spPr>
        <p:txBody>
          <a:bodyPr wrap="none">
            <a:spAutoFit/>
          </a:bodyPr>
          <a:lstStyle/>
          <a:p>
            <a:pPr algn="just">
              <a:lnSpc>
                <a:spcPct val="130000"/>
              </a:lnSpc>
              <a:spcAft>
                <a:spcPts val="0"/>
              </a:spcAft>
              <a:tabLst>
                <a:tab pos="1386840" algn="l"/>
              </a:tabLst>
            </a:pPr>
            <a:r>
              <a:rPr lang="vi-VN" sz="5400" b="1">
                <a:latin typeface="Times New Roman" panose="02020603050405020304" pitchFamily="18" charset="0"/>
                <a:ea typeface="MS Mincho"/>
              </a:rPr>
              <a:t>3. Chủ đề của truyện</a:t>
            </a:r>
            <a:endParaRPr lang="en-GB" sz="5400">
              <a:effectLst/>
              <a:latin typeface="Times New Roman" panose="02020603050405020304" pitchFamily="18" charset="0"/>
              <a:ea typeface="Calibri" panose="020F0502020204030204" pitchFamily="34" charset="0"/>
            </a:endParaRPr>
          </a:p>
        </p:txBody>
      </p:sp>
      <p:sp>
        <p:nvSpPr>
          <p:cNvPr id="9" name="Rectangle 8"/>
          <p:cNvSpPr/>
          <p:nvPr/>
        </p:nvSpPr>
        <p:spPr>
          <a:xfrm>
            <a:off x="4478999" y="1764978"/>
            <a:ext cx="10220869" cy="1446550"/>
          </a:xfrm>
          <a:prstGeom prst="rect">
            <a:avLst/>
          </a:prstGeom>
        </p:spPr>
        <p:txBody>
          <a:bodyPr wrap="square">
            <a:spAutoFit/>
          </a:bodyPr>
          <a:lstStyle/>
          <a:p>
            <a:pPr algn="ctr"/>
            <a:r>
              <a:rPr lang="vi-VN" sz="4400" b="1" smtClean="0">
                <a:latin typeface="Times New Roman" panose="02020603050405020304" pitchFamily="18" charset="0"/>
                <a:ea typeface="MS Mincho"/>
              </a:rPr>
              <a:t>* Tính </a:t>
            </a:r>
            <a:r>
              <a:rPr lang="vi-VN" sz="4400" b="1">
                <a:latin typeface="Times New Roman" panose="02020603050405020304" pitchFamily="18" charset="0"/>
                <a:ea typeface="MS Mincho"/>
              </a:rPr>
              <a:t>đối thoại trong cái nhìn của người đàn bà và cái nhìn của Đẩu, Phùng</a:t>
            </a:r>
            <a:endParaRPr lang="en-GB" sz="4400"/>
          </a:p>
        </p:txBody>
      </p:sp>
      <p:graphicFrame>
        <p:nvGraphicFramePr>
          <p:cNvPr id="10" name="Table 9"/>
          <p:cNvGraphicFramePr>
            <a:graphicFrameLocks noGrp="1"/>
          </p:cNvGraphicFramePr>
          <p:nvPr>
            <p:extLst>
              <p:ext uri="{D42A27DB-BD31-4B8C-83A1-F6EECF244321}">
                <p14:modId xmlns:p14="http://schemas.microsoft.com/office/powerpoint/2010/main" val="3518582779"/>
              </p:ext>
            </p:extLst>
          </p:nvPr>
        </p:nvGraphicFramePr>
        <p:xfrm>
          <a:off x="4469006" y="3482840"/>
          <a:ext cx="9753600" cy="4389120"/>
        </p:xfrm>
        <a:graphic>
          <a:graphicData uri="http://schemas.openxmlformats.org/drawingml/2006/table">
            <a:tbl>
              <a:tblPr firstRow="1" firstCol="1" bandRow="1">
                <a:effectLst>
                  <a:outerShdw blurRad="50800" dist="38100" algn="l" rotWithShape="0">
                    <a:prstClr val="black">
                      <a:alpha val="40000"/>
                    </a:prstClr>
                  </a:outerShdw>
                </a:effectLst>
              </a:tblPr>
              <a:tblGrid>
                <a:gridCol w="3251200"/>
                <a:gridCol w="3251200"/>
                <a:gridCol w="3251200"/>
              </a:tblGrid>
              <a:tr h="1499341">
                <a:tc>
                  <a:txBody>
                    <a:bodyPr/>
                    <a:lstStyle/>
                    <a:p>
                      <a:pPr algn="just">
                        <a:lnSpc>
                          <a:spcPct val="100000"/>
                        </a:lnSpc>
                        <a:spcAft>
                          <a:spcPts val="0"/>
                        </a:spcAft>
                      </a:pPr>
                      <a:r>
                        <a:rPr lang="vi-VN"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3600" i="1">
                          <a:effectLst/>
                          <a:latin typeface="Times New Roman" panose="02020603050405020304" pitchFamily="18" charset="0"/>
                          <a:ea typeface="Calibri" panose="020F0502020204030204" pitchFamily="34" charset="0"/>
                        </a:rPr>
                        <a:t>Cái nhìn của Phùng, Đẩu</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3600" i="1">
                          <a:effectLst/>
                          <a:latin typeface="Times New Roman" panose="02020603050405020304" pitchFamily="18" charset="0"/>
                          <a:ea typeface="Calibri" panose="020F0502020204030204" pitchFamily="34" charset="0"/>
                        </a:rPr>
                        <a:t>Cái nhìn của người đàn bà hàng chài</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Giải pháp bỏ chồng</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00000"/>
                        </a:lnSpc>
                        <a:spcAft>
                          <a:spcPts val="0"/>
                        </a:spcAft>
                      </a:pPr>
                      <a:r>
                        <a:rPr lang="en-US" sz="3600">
                          <a:effectLst/>
                          <a:latin typeface="Times New Roman" panose="02020603050405020304" pitchFamily="18" charset="0"/>
                          <a:ea typeface="Calibri" panose="020F0502020204030204" pitchFamily="34" charset="0"/>
                        </a:rPr>
                        <a:t>Cuộc sống mưu sinh của những ngư dân</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600" i="1">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46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Freeform 17"/>
          <p:cNvSpPr/>
          <p:nvPr/>
        </p:nvSpPr>
        <p:spPr>
          <a:xfrm>
            <a:off x="9540673" y="8845759"/>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aphicFrame>
        <p:nvGraphicFramePr>
          <p:cNvPr id="18" name="Table 17"/>
          <p:cNvGraphicFramePr>
            <a:graphicFrameLocks noGrp="1"/>
          </p:cNvGraphicFramePr>
          <p:nvPr>
            <p:extLst>
              <p:ext uri="{D42A27DB-BD31-4B8C-83A1-F6EECF244321}">
                <p14:modId xmlns:p14="http://schemas.microsoft.com/office/powerpoint/2010/main" val="3449941809"/>
              </p:ext>
            </p:extLst>
          </p:nvPr>
        </p:nvGraphicFramePr>
        <p:xfrm>
          <a:off x="304800" y="876300"/>
          <a:ext cx="17830800" cy="9144000"/>
        </p:xfrm>
        <a:graphic>
          <a:graphicData uri="http://schemas.openxmlformats.org/drawingml/2006/table">
            <a:tbl>
              <a:tblPr firstRow="1" firstCol="1" bandRow="1"/>
              <a:tblGrid>
                <a:gridCol w="2650524"/>
                <a:gridCol w="7148383"/>
                <a:gridCol w="8031893"/>
              </a:tblGrid>
              <a:tr h="301731">
                <a:tc>
                  <a:txBody>
                    <a:bodyPr/>
                    <a:lstStyle/>
                    <a:p>
                      <a:pPr algn="just">
                        <a:lnSpc>
                          <a:spcPct val="100000"/>
                        </a:lnSpc>
                        <a:spcAft>
                          <a:spcPts val="0"/>
                        </a:spcAft>
                      </a:pPr>
                      <a:r>
                        <a:rPr lang="vi-VN" sz="4000" i="1">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000" b="1">
                          <a:effectLst/>
                          <a:latin typeface="Times New Roman" panose="02020603050405020304" pitchFamily="18" charset="0"/>
                          <a:ea typeface="Calibri" panose="020F0502020204030204" pitchFamily="34" charset="0"/>
                        </a:rPr>
                        <a:t>Cái nhìn của Phùng, Đẩu</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4000" b="1">
                          <a:effectLst/>
                          <a:latin typeface="Times New Roman" panose="02020603050405020304" pitchFamily="18" charset="0"/>
                          <a:ea typeface="Calibri" panose="020F0502020204030204" pitchFamily="34" charset="0"/>
                        </a:rPr>
                        <a:t>Cái nhìn của người </a:t>
                      </a:r>
                      <a:endParaRPr lang="vi-VN" sz="4000" b="1" smtClean="0">
                        <a:effectLst/>
                        <a:latin typeface="Times New Roman" panose="02020603050405020304" pitchFamily="18" charset="0"/>
                        <a:ea typeface="Calibri" panose="020F0502020204030204" pitchFamily="34" charset="0"/>
                      </a:endParaRPr>
                    </a:p>
                    <a:p>
                      <a:pPr algn="ctr">
                        <a:lnSpc>
                          <a:spcPct val="100000"/>
                        </a:lnSpc>
                        <a:spcAft>
                          <a:spcPts val="0"/>
                        </a:spcAft>
                      </a:pPr>
                      <a:r>
                        <a:rPr lang="vi-VN" sz="4000" b="1" smtClean="0">
                          <a:effectLst/>
                          <a:latin typeface="Times New Roman" panose="02020603050405020304" pitchFamily="18" charset="0"/>
                          <a:ea typeface="Calibri" panose="020F0502020204030204" pitchFamily="34" charset="0"/>
                        </a:rPr>
                        <a:t>đàn </a:t>
                      </a:r>
                      <a:r>
                        <a:rPr lang="vi-VN" sz="4000" b="1">
                          <a:effectLst/>
                          <a:latin typeface="Times New Roman" panose="02020603050405020304" pitchFamily="18" charset="0"/>
                          <a:ea typeface="Calibri" panose="020F0502020204030204" pitchFamily="34" charset="0"/>
                        </a:rPr>
                        <a:t>bà hàng chài</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6346">
                <a:tc>
                  <a:txBody>
                    <a:bodyPr/>
                    <a:lstStyle/>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Giải pháp “bỏ chồng”</a:t>
                      </a:r>
                      <a:endParaRPr lang="en-GB" sz="4000" b="1">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rPr>
                        <a:t>Tin giải pháp bỏ người chồng vũ phu là lời khuyên đúng đắn đối với người đàn bà hàng chài.</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rPr>
                        <a:t>Không thể bỏ chồng vì còn phải sống vì các con, không chỉ sống cho riêng mình.</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6346">
                <a:tc>
                  <a:txBody>
                    <a:bodyPr/>
                    <a:lstStyle/>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Cuộc sống mưu sinh của những ngư dân</a:t>
                      </a:r>
                      <a:endParaRPr lang="en-GB" sz="4000" b="1">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4000">
                          <a:solidFill>
                            <a:srgbClr val="0D0D0D"/>
                          </a:solidFill>
                          <a:effectLst/>
                          <a:latin typeface="Times New Roman" panose="02020603050405020304" pitchFamily="18" charset="0"/>
                          <a:ea typeface="Calibri" panose="020F0502020204030204" pitchFamily="34" charset="0"/>
                        </a:rPr>
                        <a:t>Chưa đi sâu vào cuộc sống của người dân để nhận ra những góc khuất lấp ẩn đằng sau mỗi cảnh đời , mỗi con ng</a:t>
                      </a:r>
                      <a:r>
                        <a:rPr lang="en-US" sz="4000">
                          <a:solidFill>
                            <a:srgbClr val="0D0D0D"/>
                          </a:solidFill>
                          <a:effectLst/>
                          <a:latin typeface="Times New Roman" panose="02020603050405020304" pitchFamily="18" charset="0"/>
                          <a:ea typeface="Calibri" panose="020F0502020204030204" pitchFamily="34" charset="0"/>
                        </a:rPr>
                        <a:t>ư</a:t>
                      </a:r>
                      <a:r>
                        <a:rPr lang="vi-VN" sz="4000">
                          <a:solidFill>
                            <a:srgbClr val="0D0D0D"/>
                          </a:solidFill>
                          <a:effectLst/>
                          <a:latin typeface="Times New Roman" panose="02020603050405020304" pitchFamily="18" charset="0"/>
                          <a:ea typeface="Calibri" panose="020F0502020204030204" pitchFamily="34" charset="0"/>
                        </a:rPr>
                        <a:t>ời</a:t>
                      </a:r>
                      <a:r>
                        <a:rPr lang="en-US" sz="4000">
                          <a:solidFill>
                            <a:srgbClr val="0D0D0D"/>
                          </a:solidFill>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effectLst/>
                          <a:latin typeface="Times New Roman" panose="02020603050405020304" pitchFamily="18" charset="0"/>
                          <a:ea typeface="Calibri" panose="020F0502020204030204" pitchFamily="34" charset="0"/>
                        </a:rPr>
                        <a:t>Thấu hiểu lẽ đời, thấu hiểu những cơ cực của người ngư dân để mưu sinh.</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539">
                <a:tc>
                  <a:txBody>
                    <a:bodyPr/>
                    <a:lstStyle/>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 </a:t>
                      </a:r>
                      <a:endParaRPr lang="en-GB" sz="4000" b="1">
                        <a:effectLst/>
                        <a:latin typeface="Times New Roman" panose="02020603050405020304" pitchFamily="18" charset="0"/>
                        <a:ea typeface="Calibri" panose="020F0502020204030204" pitchFamily="34" charset="0"/>
                      </a:endParaRPr>
                    </a:p>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 </a:t>
                      </a:r>
                      <a:endParaRPr lang="en-GB" sz="4000" b="1">
                        <a:effectLst/>
                        <a:latin typeface="Times New Roman" panose="02020603050405020304" pitchFamily="18" charset="0"/>
                        <a:ea typeface="Calibri" panose="020F0502020204030204" pitchFamily="34" charset="0"/>
                      </a:endParaRPr>
                    </a:p>
                    <a:p>
                      <a:pPr algn="just">
                        <a:lnSpc>
                          <a:spcPct val="100000"/>
                        </a:lnSpc>
                        <a:spcAft>
                          <a:spcPts val="0"/>
                        </a:spcAft>
                      </a:pPr>
                      <a:r>
                        <a:rPr lang="en-US" sz="4000" b="1">
                          <a:effectLst/>
                          <a:latin typeface="Times New Roman" panose="02020603050405020304" pitchFamily="18" charset="0"/>
                          <a:ea typeface="Calibri" panose="020F0502020204030204" pitchFamily="34" charset="0"/>
                        </a:rPr>
                        <a:t>Nhận xét</a:t>
                      </a:r>
                      <a:endParaRPr lang="en-GB" sz="4000" b="1">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just">
                        <a:lnSpc>
                          <a:spcPct val="100000"/>
                        </a:lnSpc>
                        <a:spcAft>
                          <a:spcPts val="0"/>
                        </a:spcAft>
                      </a:pPr>
                      <a:r>
                        <a:rPr lang="en-US" sz="4000" smtClean="0">
                          <a:solidFill>
                            <a:srgbClr val="0D0D0D"/>
                          </a:solidFill>
                          <a:effectLst/>
                          <a:latin typeface="Times New Roman" panose="02020603050405020304" pitchFamily="18" charset="0"/>
                          <a:ea typeface="Calibri" panose="020F0502020204030204" pitchFamily="34" charset="0"/>
                        </a:rPr>
                        <a:t>Cả </a:t>
                      </a:r>
                      <a:r>
                        <a:rPr lang="en-US" sz="4000">
                          <a:solidFill>
                            <a:srgbClr val="0D0D0D"/>
                          </a:solidFill>
                          <a:effectLst/>
                          <a:latin typeface="Times New Roman" panose="02020603050405020304" pitchFamily="18" charset="0"/>
                          <a:ea typeface="Calibri" panose="020F0502020204030204" pitchFamily="34" charset="0"/>
                        </a:rPr>
                        <a:t>nhiếp ảnh Phùng và chánh án Đẩu</a:t>
                      </a:r>
                      <a:r>
                        <a:rPr lang="en-US" sz="4000" i="1">
                          <a:solidFill>
                            <a:srgbClr val="0D0D0D"/>
                          </a:solidFill>
                          <a:effectLst/>
                          <a:latin typeface="Times New Roman" panose="02020603050405020304" pitchFamily="18" charset="0"/>
                          <a:ea typeface="Calibri" panose="020F0502020204030204" pitchFamily="34" charset="0"/>
                        </a:rPr>
                        <a:t> </a:t>
                      </a:r>
                      <a:r>
                        <a:rPr lang="en-US" sz="4000">
                          <a:solidFill>
                            <a:srgbClr val="0D0D0D"/>
                          </a:solidFill>
                          <a:effectLst/>
                          <a:latin typeface="Times New Roman" panose="02020603050405020304" pitchFamily="18" charset="0"/>
                          <a:ea typeface="Calibri" panose="020F0502020204030204" pitchFamily="34" charset="0"/>
                        </a:rPr>
                        <a:t>đều là những người </a:t>
                      </a:r>
                      <a:r>
                        <a:rPr lang="vi-VN" sz="4000">
                          <a:effectLst/>
                          <a:latin typeface="Times New Roman" panose="02020603050405020304" pitchFamily="18" charset="0"/>
                          <a:ea typeface="Calibri" panose="020F0502020204030204" pitchFamily="34" charset="0"/>
                        </a:rPr>
                        <a:t>có lòng tốt, sẵn sàng bảo vệ công lí nhưng kinh nghiệm sống chưa nhiều, còn đơn giản trong cách nhìn nhận, suy nghĩ.</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smtClean="0">
                          <a:effectLst/>
                          <a:latin typeface="Times New Roman" panose="02020603050405020304" pitchFamily="18" charset="0"/>
                          <a:ea typeface="Calibri" panose="020F0502020204030204" pitchFamily="34" charset="0"/>
                        </a:rPr>
                        <a:t>Người </a:t>
                      </a:r>
                      <a:r>
                        <a:rPr lang="en-US" sz="4000">
                          <a:effectLst/>
                          <a:latin typeface="Times New Roman" panose="02020603050405020304" pitchFamily="18" charset="0"/>
                          <a:ea typeface="Calibri" panose="020F0502020204030204" pitchFamily="34" charset="0"/>
                        </a:rPr>
                        <a:t>đàn bà tuy ít học nhưng lại trải đời, thâm trầm, sâu sắc, thấu hiểu lẽ đời.</a:t>
                      </a:r>
                      <a:endParaRPr lang="en-GB" sz="4000">
                        <a:effectLst/>
                        <a:latin typeface="Times New Roman" panose="02020603050405020304" pitchFamily="18" charset="0"/>
                        <a:ea typeface="Calibri" panose="020F0502020204030204" pitchFamily="34" charset="0"/>
                      </a:endParaRPr>
                    </a:p>
                  </a:txBody>
                  <a:tcPr marL="26781" marR="26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20378" y="9824708"/>
            <a:ext cx="25180222" cy="3086100"/>
            <a:chOff x="0" y="0"/>
            <a:chExt cx="6631828" cy="812800"/>
          </a:xfrm>
        </p:grpSpPr>
        <p:sp>
          <p:nvSpPr>
            <p:cNvPr id="5" name="Freeform 5"/>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6" name="TextBox 6"/>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7907532" y="2039447"/>
            <a:ext cx="9999467" cy="2372312"/>
            <a:chOff x="0" y="0"/>
            <a:chExt cx="1864535" cy="467969"/>
          </a:xfrm>
        </p:grpSpPr>
        <p:sp>
          <p:nvSpPr>
            <p:cNvPr id="9" name="Freeform 9"/>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0" name="TextBox 10"/>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6551852" y="4542391"/>
            <a:ext cx="9754948" cy="2341044"/>
            <a:chOff x="0" y="0"/>
            <a:chExt cx="1864535" cy="467969"/>
          </a:xfrm>
        </p:grpSpPr>
        <p:sp>
          <p:nvSpPr>
            <p:cNvPr id="12"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13"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8060378" y="6957526"/>
            <a:ext cx="9541821" cy="2631731"/>
            <a:chOff x="0" y="-47625"/>
            <a:chExt cx="1864535" cy="559166"/>
          </a:xfrm>
        </p:grpSpPr>
        <p:sp>
          <p:nvSpPr>
            <p:cNvPr id="15" name="Freeform 15"/>
            <p:cNvSpPr/>
            <p:nvPr/>
          </p:nvSpPr>
          <p:spPr>
            <a:xfrm>
              <a:off x="0" y="-42839"/>
              <a:ext cx="1864535" cy="554380"/>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6" name="TextBox 16"/>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6302392" y="1977446"/>
            <a:ext cx="2231441" cy="223144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864464" y="4653626"/>
            <a:ext cx="2231441" cy="223144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6454173" y="7034833"/>
            <a:ext cx="2231441" cy="223144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6" name="TextBox 26"/>
          <p:cNvSpPr txBox="1"/>
          <p:nvPr/>
        </p:nvSpPr>
        <p:spPr>
          <a:xfrm>
            <a:off x="3352800" y="231864"/>
            <a:ext cx="12072416" cy="13561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nSpc>
                <a:spcPts val="11647"/>
              </a:lnSpc>
            </a:pPr>
            <a:r>
              <a:rPr lang="vi-VN" sz="8000" b="1">
                <a:latin typeface="Times New Roman" panose="02020603050405020304" pitchFamily="18" charset="0"/>
                <a:cs typeface="Times New Roman" panose="02020603050405020304" pitchFamily="18" charset="0"/>
              </a:rPr>
              <a:t>C</a:t>
            </a:r>
            <a:r>
              <a:rPr lang="en-US" sz="8000" b="1" smtClean="0">
                <a:latin typeface="Times New Roman" panose="02020603050405020304" pitchFamily="18" charset="0"/>
                <a:cs typeface="Times New Roman" panose="02020603050405020304" pitchFamily="18" charset="0"/>
              </a:rPr>
              <a:t>hủ </a:t>
            </a:r>
            <a:r>
              <a:rPr lang="en-US" sz="8000" b="1">
                <a:latin typeface="Times New Roman" panose="02020603050405020304" pitchFamily="18" charset="0"/>
                <a:cs typeface="Times New Roman" panose="02020603050405020304" pitchFamily="18" charset="0"/>
              </a:rPr>
              <a:t>đề của tác phẩm</a:t>
            </a:r>
            <a:endParaRPr lang="en-US" sz="8800">
              <a:solidFill>
                <a:srgbClr val="FFE274"/>
              </a:solidFill>
              <a:latin typeface="Times New Roman" panose="02020603050405020304" pitchFamily="18" charset="0"/>
              <a:cs typeface="Times New Roman" panose="02020603050405020304" pitchFamily="18" charset="0"/>
            </a:endParaRPr>
          </a:p>
        </p:txBody>
      </p:sp>
      <p:sp>
        <p:nvSpPr>
          <p:cNvPr id="27" name="TextBox 27"/>
          <p:cNvSpPr txBox="1"/>
          <p:nvPr/>
        </p:nvSpPr>
        <p:spPr>
          <a:xfrm>
            <a:off x="6936452" y="2394057"/>
            <a:ext cx="963320"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1</a:t>
            </a:r>
          </a:p>
        </p:txBody>
      </p:sp>
      <p:sp>
        <p:nvSpPr>
          <p:cNvPr id="28" name="TextBox 28"/>
          <p:cNvSpPr txBox="1"/>
          <p:nvPr/>
        </p:nvSpPr>
        <p:spPr>
          <a:xfrm>
            <a:off x="7240633" y="7428928"/>
            <a:ext cx="1444981"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3</a:t>
            </a:r>
          </a:p>
        </p:txBody>
      </p:sp>
      <p:sp>
        <p:nvSpPr>
          <p:cNvPr id="29" name="TextBox 29"/>
          <p:cNvSpPr txBox="1"/>
          <p:nvPr/>
        </p:nvSpPr>
        <p:spPr>
          <a:xfrm>
            <a:off x="16650924" y="5072802"/>
            <a:ext cx="1444981" cy="1516912"/>
          </a:xfrm>
          <a:prstGeom prst="rect">
            <a:avLst/>
          </a:prstGeom>
        </p:spPr>
        <p:txBody>
          <a:bodyPr lIns="0" tIns="0" rIns="0" bIns="0" rtlCol="0" anchor="t">
            <a:spAutoFit/>
          </a:bodyPr>
          <a:lstStyle/>
          <a:p>
            <a:pPr>
              <a:lnSpc>
                <a:spcPts val="11647"/>
              </a:lnSpc>
            </a:pPr>
            <a:r>
              <a:rPr lang="en-US" sz="10784" b="1">
                <a:solidFill>
                  <a:srgbClr val="FFE274"/>
                </a:solidFill>
                <a:latin typeface="Times New Roman" panose="02020603050405020304" pitchFamily="18" charset="0"/>
                <a:cs typeface="Times New Roman" panose="02020603050405020304" pitchFamily="18" charset="0"/>
              </a:rPr>
              <a:t>2</a:t>
            </a:r>
          </a:p>
        </p:txBody>
      </p:sp>
      <p:sp>
        <p:nvSpPr>
          <p:cNvPr id="30" name="TextBox 30"/>
          <p:cNvSpPr txBox="1"/>
          <p:nvPr/>
        </p:nvSpPr>
        <p:spPr>
          <a:xfrm>
            <a:off x="8685613" y="2300075"/>
            <a:ext cx="8896711" cy="1661993"/>
          </a:xfrm>
          <a:prstGeom prst="rect">
            <a:avLst/>
          </a:prstGeom>
        </p:spPr>
        <p:txBody>
          <a:bodyPr wrap="square" lIns="0" tIns="0" rIns="0" bIns="0" rtlCol="0" anchor="t">
            <a:spAutoFit/>
          </a:bodyPr>
          <a:lstStyle/>
          <a:p>
            <a:r>
              <a:rPr lang="vi-VN" sz="3600">
                <a:latin typeface="Times New Roman" panose="02020603050405020304" pitchFamily="18" charset="0"/>
                <a:cs typeface="Times New Roman" panose="02020603050405020304" pitchFamily="18" charset="0"/>
              </a:rPr>
              <a:t>Đừng nhìn cuộc đời, con người một cách đơn giản, phiến diện; phải đánh giá sự vật</a:t>
            </a:r>
            <a:r>
              <a:rPr lang="en-US" sz="3600">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hiện tượng trong mối quan hệ đa diện, nhiều chiều.</a:t>
            </a:r>
            <a:endParaRPr lang="en-GB" sz="3600">
              <a:latin typeface="Times New Roman" panose="02020603050405020304" pitchFamily="18" charset="0"/>
              <a:cs typeface="Times New Roman" panose="02020603050405020304" pitchFamily="18" charset="0"/>
            </a:endParaRPr>
          </a:p>
        </p:txBody>
      </p:sp>
      <p:sp>
        <p:nvSpPr>
          <p:cNvPr id="31" name="TextBox 31"/>
          <p:cNvSpPr txBox="1"/>
          <p:nvPr/>
        </p:nvSpPr>
        <p:spPr>
          <a:xfrm>
            <a:off x="6961923" y="4614452"/>
            <a:ext cx="8902541" cy="2215991"/>
          </a:xfrm>
          <a:prstGeom prst="rect">
            <a:avLst/>
          </a:prstGeom>
        </p:spPr>
        <p:txBody>
          <a:bodyPr wrap="square" lIns="0" tIns="0" rIns="0" bIns="0" rtlCol="0" anchor="t">
            <a:spAutoFit/>
          </a:bodyPr>
          <a:lstStyle/>
          <a:p>
            <a:r>
              <a:rPr lang="vi-VN" sz="3600">
                <a:latin typeface="Times New Roman" panose="02020603050405020304" pitchFamily="18" charset="0"/>
                <a:cs typeface="Times New Roman" panose="02020603050405020304" pitchFamily="18" charset="0"/>
              </a:rPr>
              <a:t>Cái xấu, cái ác tồn tại trong cuộc đời con người như một lẽ bất khả kháng</a:t>
            </a:r>
            <a:r>
              <a:rPr lang="en-US" sz="3600">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cần tìm ra cội nguồn phát sinh để loại  bỏ nó đem lại bình yên cho cuộc sống con người.</a:t>
            </a:r>
            <a:endParaRPr lang="en-GB" sz="3600">
              <a:latin typeface="Times New Roman" panose="02020603050405020304" pitchFamily="18" charset="0"/>
              <a:cs typeface="Times New Roman" panose="02020603050405020304" pitchFamily="18" charset="0"/>
            </a:endParaRPr>
          </a:p>
        </p:txBody>
      </p:sp>
      <p:sp>
        <p:nvSpPr>
          <p:cNvPr id="32" name="TextBox 32"/>
          <p:cNvSpPr txBox="1"/>
          <p:nvPr/>
        </p:nvSpPr>
        <p:spPr>
          <a:xfrm>
            <a:off x="8845999" y="7209351"/>
            <a:ext cx="8511176" cy="2215991"/>
          </a:xfrm>
          <a:prstGeom prst="rect">
            <a:avLst/>
          </a:prstGeom>
        </p:spPr>
        <p:txBody>
          <a:bodyPr wrap="square" lIns="0" tIns="0" rIns="0" bIns="0" rtlCol="0" anchor="t">
            <a:spAutoFit/>
          </a:bodyPr>
          <a:lstStyle/>
          <a:p>
            <a:pPr algn="just"/>
            <a:r>
              <a:rPr lang="vi-VN" sz="3600">
                <a:latin typeface="Times New Roman" panose="02020603050405020304" pitchFamily="18" charset="0"/>
                <a:cs typeface="Times New Roman" panose="02020603050405020304" pitchFamily="18" charset="0"/>
              </a:rPr>
              <a:t>Để giải phóng con người khỏi đói nghèo tăm tối, khổ đau cần phải có giải pháp thiết thực mang tính toàn xã hội chứ không chỉ bằng bằng thiện chí, lí thuyết sách vở xa rời thực tế</a:t>
            </a:r>
            <a:r>
              <a:rPr lang="en-US" sz="3600">
                <a:latin typeface="Times New Roman" panose="02020603050405020304" pitchFamily="18" charset="0"/>
                <a:cs typeface="Times New Roman" panose="02020603050405020304" pitchFamily="18" charset="0"/>
              </a:rPr>
              <a:t>.</a:t>
            </a:r>
            <a:endParaRPr lang="en-US" sz="3600">
              <a:solidFill>
                <a:srgbClr val="FFFFFF"/>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851" y="3218442"/>
            <a:ext cx="4876800" cy="4876800"/>
          </a:xfrm>
          <a:prstGeom prst="rect">
            <a:avLst/>
          </a:prstGeom>
        </p:spPr>
      </p:pic>
    </p:spTree>
    <p:extLst>
      <p:ext uri="{BB962C8B-B14F-4D97-AF65-F5344CB8AC3E}">
        <p14:creationId xmlns:p14="http://schemas.microsoft.com/office/powerpoint/2010/main" val="31214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par>
                                <p:cTn id="47" presetID="16" presetClass="entr" presetSubtype="2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586"/>
            <a:ext cx="18340599" cy="10263414"/>
          </a:xfrm>
          <a:prstGeom prst="rect">
            <a:avLst/>
          </a:prstGeom>
        </p:spPr>
      </p:pic>
      <p:sp>
        <p:nvSpPr>
          <p:cNvPr id="4" name="Rectangle 3"/>
          <p:cNvSpPr/>
          <p:nvPr/>
        </p:nvSpPr>
        <p:spPr>
          <a:xfrm>
            <a:off x="3429000" y="266700"/>
            <a:ext cx="10446065" cy="2163477"/>
          </a:xfrm>
          <a:prstGeom prst="rect">
            <a:avLst/>
          </a:prstGeom>
        </p:spPr>
        <p:txBody>
          <a:bodyPr wrap="none">
            <a:spAutoFit/>
          </a:bodyPr>
          <a:lstStyle/>
          <a:p>
            <a:pPr algn="just">
              <a:lnSpc>
                <a:spcPct val="130000"/>
              </a:lnSpc>
              <a:spcAft>
                <a:spcPts val="0"/>
              </a:spcAft>
            </a:pPr>
            <a:r>
              <a:rPr lang="it-IT" sz="11500" b="1">
                <a:ln w="12700">
                  <a:solidFill>
                    <a:schemeClr val="accent3">
                      <a:lumMod val="50000"/>
                    </a:schemeClr>
                  </a:solidFill>
                  <a:prstDash val="solid"/>
                </a:ln>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III. TỔNG KẾT</a:t>
            </a:r>
            <a:endParaRPr lang="en-GB" sz="11500" b="1">
              <a:ln w="12700">
                <a:solidFill>
                  <a:schemeClr val="accent3">
                    <a:lumMod val="50000"/>
                  </a:schemeClr>
                </a:solidFill>
                <a:prstDash val="solid"/>
              </a:ln>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39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TextBox 2"/>
          <p:cNvSpPr txBox="1"/>
          <p:nvPr/>
        </p:nvSpPr>
        <p:spPr>
          <a:xfrm>
            <a:off x="2260531" y="752009"/>
            <a:ext cx="12393173" cy="1107996"/>
          </a:xfrm>
          <a:prstGeom prst="rect">
            <a:avLst/>
          </a:prstGeom>
        </p:spPr>
        <p:txBody>
          <a:bodyPr wrap="square" lIns="0" tIns="0" rIns="0" bIns="0" rtlCol="0" anchor="t">
            <a:spAutoFit/>
          </a:bodyPr>
          <a:lstStyle/>
          <a:p>
            <a:r>
              <a:rPr lang="it-IT" sz="7200" b="1">
                <a:latin typeface="Times New Roman" panose="02020603050405020304" pitchFamily="18" charset="0"/>
                <a:cs typeface="Times New Roman" panose="02020603050405020304" pitchFamily="18" charset="0"/>
              </a:rPr>
              <a:t>1. Đặc sắc nghệ thuật</a:t>
            </a:r>
            <a:endParaRPr lang="en-GB" sz="7200">
              <a:latin typeface="Times New Roman" panose="02020603050405020304" pitchFamily="18" charset="0"/>
              <a:cs typeface="Times New Roman" panose="02020603050405020304" pitchFamily="18" charset="0"/>
            </a:endParaRPr>
          </a:p>
        </p:txBody>
      </p:sp>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2257592">
            <a:off x="11580829" y="2592454"/>
            <a:ext cx="7662831" cy="5977008"/>
          </a:xfrm>
          <a:custGeom>
            <a:avLst/>
            <a:gdLst/>
            <a:ahLst/>
            <a:cxnLst/>
            <a:rect l="l" t="t" r="r" b="b"/>
            <a:pathLst>
              <a:path w="7662831" h="5977008">
                <a:moveTo>
                  <a:pt x="0" y="0"/>
                </a:moveTo>
                <a:lnTo>
                  <a:pt x="7662831" y="0"/>
                </a:lnTo>
                <a:lnTo>
                  <a:pt x="7662831" y="5977009"/>
                </a:lnTo>
                <a:lnTo>
                  <a:pt x="0" y="597700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1145655" y="2628900"/>
            <a:ext cx="9827145" cy="6771084"/>
          </a:xfrm>
          <a:prstGeom prst="rect">
            <a:avLst/>
          </a:prstGeom>
        </p:spPr>
        <p:txBody>
          <a:bodyPr wrap="square" lIns="0" tIns="0" rIns="0" bIns="0" rtlCol="0" anchor="t">
            <a:spAutoFit/>
          </a:bodyPr>
          <a:lstStyle/>
          <a:p>
            <a:pPr algn="just"/>
            <a:r>
              <a:rPr lang="nl-NL" sz="4400" b="1">
                <a:latin typeface="Times New Roman" panose="02020603050405020304" pitchFamily="18" charset="0"/>
                <a:cs typeface="Times New Roman" panose="02020603050405020304" pitchFamily="18" charset="0"/>
              </a:rPr>
              <a:t>- Xây dựng tình huống truyện</a:t>
            </a:r>
            <a:r>
              <a:rPr lang="nl-NL" sz="4400">
                <a:latin typeface="Times New Roman" panose="02020603050405020304" pitchFamily="18" charset="0"/>
                <a:cs typeface="Times New Roman" panose="02020603050405020304" pitchFamily="18" charset="0"/>
              </a:rPr>
              <a:t>: Độc đáo, hấp dẫn, mang ý nghĩa khám phá, phát hiện về đời sống. </a:t>
            </a:r>
            <a:endParaRPr lang="en-GB" sz="4400">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 </a:t>
            </a:r>
            <a:r>
              <a:rPr lang="nl-NL" sz="4400" b="1">
                <a:latin typeface="Times New Roman" panose="02020603050405020304" pitchFamily="18" charset="0"/>
                <a:cs typeface="Times New Roman" panose="02020603050405020304" pitchFamily="18" charset="0"/>
              </a:rPr>
              <a:t>Nghệ thuật kể chuyện sinh động</a:t>
            </a:r>
            <a:endParaRPr lang="en-GB" sz="4400" b="1">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 Người kể chuyện là nhân vật Phùng, tạo ra điểm nhìn trần thuật sắc sảo, có khả năng khám phá đời sống; lời kể khách quan, chân thực.</a:t>
            </a:r>
            <a:endParaRPr lang="en-GB" sz="4400">
              <a:latin typeface="Times New Roman" panose="02020603050405020304" pitchFamily="18" charset="0"/>
              <a:cs typeface="Times New Roman" panose="02020603050405020304" pitchFamily="18" charset="0"/>
            </a:endParaRPr>
          </a:p>
          <a:p>
            <a:pPr algn="just"/>
            <a:r>
              <a:rPr lang="nl-NL" sz="4400">
                <a:latin typeface="Times New Roman" panose="02020603050405020304" pitchFamily="18" charset="0"/>
                <a:cs typeface="Times New Roman" panose="02020603050405020304" pitchFamily="18" charset="0"/>
              </a:rPr>
              <a:t>+ Ngôn ngữ nhân vật phù hợp với đặc điểm tính cách của từng người.</a:t>
            </a:r>
            <a:endParaRPr lang="en-GB" sz="4400">
              <a:latin typeface="Times New Roman" panose="02020603050405020304" pitchFamily="18" charset="0"/>
              <a:cs typeface="Times New Roman" panose="02020603050405020304" pitchFamily="18" charset="0"/>
            </a:endParaRPr>
          </a:p>
        </p:txBody>
      </p:sp>
      <p:sp>
        <p:nvSpPr>
          <p:cNvPr id="7" name="Freeform 7"/>
          <p:cNvSpPr/>
          <p:nvPr/>
        </p:nvSpPr>
        <p:spPr>
          <a:xfrm>
            <a:off x="10322750" y="6517892"/>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026150" y="8037531"/>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1488943" y="9370710"/>
            <a:ext cx="13691278" cy="3086100"/>
            <a:chOff x="0" y="0"/>
            <a:chExt cx="3605933" cy="812800"/>
          </a:xfrm>
        </p:grpSpPr>
        <p:sp>
          <p:nvSpPr>
            <p:cNvPr id="6" name="Freeform 6"/>
            <p:cNvSpPr/>
            <p:nvPr/>
          </p:nvSpPr>
          <p:spPr>
            <a:xfrm>
              <a:off x="0" y="0"/>
              <a:ext cx="3605933" cy="812800"/>
            </a:xfrm>
            <a:custGeom>
              <a:avLst/>
              <a:gdLst/>
              <a:ahLst/>
              <a:cxnLst/>
              <a:rect l="l" t="t" r="r" b="b"/>
              <a:pathLst>
                <a:path w="3605933" h="812800">
                  <a:moveTo>
                    <a:pt x="0" y="0"/>
                  </a:moveTo>
                  <a:lnTo>
                    <a:pt x="3605933" y="0"/>
                  </a:lnTo>
                  <a:lnTo>
                    <a:pt x="3605933" y="812800"/>
                  </a:lnTo>
                  <a:lnTo>
                    <a:pt x="0" y="812800"/>
                  </a:lnTo>
                  <a:close/>
                </a:path>
              </a:pathLst>
            </a:custGeom>
            <a:solidFill>
              <a:srgbClr val="D69955"/>
            </a:solidFill>
          </p:spPr>
        </p:sp>
        <p:sp>
          <p:nvSpPr>
            <p:cNvPr id="7" name="TextBox 7"/>
            <p:cNvSpPr txBox="1"/>
            <p:nvPr/>
          </p:nvSpPr>
          <p:spPr>
            <a:xfrm>
              <a:off x="0" y="-47625"/>
              <a:ext cx="3605933"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8" name="Freeform 8"/>
          <p:cNvSpPr/>
          <p:nvPr/>
        </p:nvSpPr>
        <p:spPr>
          <a:xfrm>
            <a:off x="14810537" y="4925187"/>
            <a:ext cx="5205833" cy="5361813"/>
          </a:xfrm>
          <a:custGeom>
            <a:avLst/>
            <a:gdLst/>
            <a:ahLst/>
            <a:cxnLst/>
            <a:rect l="l" t="t" r="r" b="b"/>
            <a:pathLst>
              <a:path w="5205833" h="5361813">
                <a:moveTo>
                  <a:pt x="0" y="0"/>
                </a:moveTo>
                <a:lnTo>
                  <a:pt x="5205833" y="0"/>
                </a:lnTo>
                <a:lnTo>
                  <a:pt x="5205833" y="5361813"/>
                </a:lnTo>
                <a:lnTo>
                  <a:pt x="0" y="53618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4063297" y="1221208"/>
            <a:ext cx="10161407" cy="1354217"/>
          </a:xfrm>
          <a:prstGeom prst="rect">
            <a:avLst/>
          </a:prstGeom>
        </p:spPr>
        <p:txBody>
          <a:bodyPr lIns="0" tIns="0" rIns="0" bIns="0" rtlCol="0" anchor="t">
            <a:spAutoFit/>
          </a:bodyPr>
          <a:lstStyle/>
          <a:p>
            <a:r>
              <a:rPr lang="nl-NL" sz="8800" b="1">
                <a:latin typeface="Times New Roman" panose="02020603050405020304" pitchFamily="18" charset="0"/>
                <a:cs typeface="Times New Roman" panose="02020603050405020304" pitchFamily="18" charset="0"/>
              </a:rPr>
              <a:t>2. Giá trị nội dung</a:t>
            </a:r>
            <a:endParaRPr lang="en-GB" sz="8800">
              <a:latin typeface="Times New Roman" panose="02020603050405020304" pitchFamily="18" charset="0"/>
              <a:cs typeface="Times New Roman" panose="02020603050405020304" pitchFamily="18" charset="0"/>
            </a:endParaRPr>
          </a:p>
        </p:txBody>
      </p:sp>
      <p:sp>
        <p:nvSpPr>
          <p:cNvPr id="10" name="Freeform 10"/>
          <p:cNvSpPr/>
          <p:nvPr/>
        </p:nvSpPr>
        <p:spPr>
          <a:xfrm>
            <a:off x="8908052" y="732014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2819401" y="3447279"/>
            <a:ext cx="11764206" cy="4062651"/>
          </a:xfrm>
          <a:prstGeom prst="rect">
            <a:avLst/>
          </a:prstGeom>
        </p:spPr>
        <p:txBody>
          <a:bodyPr wrap="square" lIns="0" tIns="0" rIns="0" bIns="0" rtlCol="0" anchor="t">
            <a:spAutoFit/>
          </a:bodyPr>
          <a:lstStyle/>
          <a:p>
            <a:pPr algn="just"/>
            <a:r>
              <a:rPr lang="nl-NL" sz="4400">
                <a:latin typeface="Times New Roman" panose="02020603050405020304" pitchFamily="18" charset="0"/>
                <a:cs typeface="Times New Roman" panose="02020603050405020304" pitchFamily="18" charset="0"/>
              </a:rPr>
              <a:t>- Đem đến bài học về cách nhìn cuộc sống: cần nhìn cuộc sống một cách đa chiều, đa diện; không nên nhìn cuộc đời một cách phiến diện, một chiều.</a:t>
            </a:r>
            <a:endParaRPr lang="en-GB" sz="4400">
              <a:latin typeface="Times New Roman" panose="02020603050405020304" pitchFamily="18" charset="0"/>
              <a:cs typeface="Times New Roman" panose="02020603050405020304" pitchFamily="18" charset="0"/>
            </a:endParaRPr>
          </a:p>
          <a:p>
            <a:pPr algn="just"/>
            <a:r>
              <a:rPr lang="nl-NL"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Tác phẩm cũng rung lên hồi chuông báo động về tình trạng bạo lực gia đình và hậu quả khôn lường của nó.</a:t>
            </a:r>
            <a:endParaRPr lang="en-US" sz="4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TextBox 2"/>
          <p:cNvSpPr txBox="1"/>
          <p:nvPr/>
        </p:nvSpPr>
        <p:spPr>
          <a:xfrm>
            <a:off x="4419600" y="796282"/>
            <a:ext cx="9473885" cy="1661993"/>
          </a:xfrm>
          <a:prstGeom prst="rect">
            <a:avLst/>
          </a:prstGeom>
        </p:spPr>
        <p:txBody>
          <a:bodyPr wrap="square" lIns="0" tIns="0" rIns="0" bIns="0" rtlCol="0" anchor="t">
            <a:spAutoFit/>
          </a:bodyPr>
          <a:lstStyle/>
          <a:p>
            <a:pPr algn="ctr"/>
            <a:r>
              <a:rPr lang="vi-VN" sz="5400" b="1">
                <a:latin typeface="Times New Roman" panose="02020603050405020304" pitchFamily="18" charset="0"/>
                <a:cs typeface="Times New Roman" panose="02020603050405020304" pitchFamily="18" charset="0"/>
              </a:rPr>
              <a:t>IV. CÁCH ĐỌC HIỂU TRUYỆN NGẮN</a:t>
            </a:r>
            <a:endParaRPr lang="en-GB" sz="5400">
              <a:latin typeface="Times New Roman" panose="02020603050405020304" pitchFamily="18" charset="0"/>
              <a:cs typeface="Times New Roman" panose="02020603050405020304" pitchFamily="18" charset="0"/>
            </a:endParaRPr>
          </a:p>
        </p:txBody>
      </p:sp>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1618168" y="2892546"/>
            <a:ext cx="13677900" cy="6155531"/>
          </a:xfrm>
          <a:prstGeom prst="rect">
            <a:avLst/>
          </a:prstGeom>
        </p:spPr>
        <p:txBody>
          <a:bodyPr wrap="square" lIns="0" tIns="0" rIns="0" bIns="0" rtlCol="0" anchor="t">
            <a:spAutoFit/>
          </a:bodyPr>
          <a:lstStyle/>
          <a:p>
            <a:pPr algn="just"/>
            <a:r>
              <a:rPr lang="vi-VN" sz="4000">
                <a:latin typeface="Times New Roman" panose="02020603050405020304" pitchFamily="18" charset="0"/>
                <a:cs typeface="Times New Roman" panose="02020603050405020304" pitchFamily="18" charset="0"/>
              </a:rPr>
              <a:t>1. Nhận biết được một số yếu tố trong truyện ngắn như: không gian, thời gian, chi tiết, cốt truyện, nhân vật chính.</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2. Xác định ngôi kể, điểm nhìn, lời người kể chuyện, lời nhân vật trong tác phẩm.</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3. Tìm hiểu mối quan hệ giữa các sự kiện chính và giữa các nhân vật.</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4. Phân tích được chủ đề, tư tưởng, thông điệp mà văn bản muốn gửi đến người đọc thông qua hình thức nghệ thuật của văn bản.</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5. Nêu được những thay đổi trong suy nghĩ, tình cảm, lối sống và cách thưởng thức nghệ thuật sau khi đọc hiểu văn bản.</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6" name="Freeform 6"/>
          <p:cNvSpPr/>
          <p:nvPr/>
        </p:nvSpPr>
        <p:spPr>
          <a:xfrm>
            <a:off x="-1066800" y="8905875"/>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276434" y="-1764230"/>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5818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933490" y="7581900"/>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64505" y="-2125290"/>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 name="Rectangle 1"/>
          <p:cNvSpPr/>
          <p:nvPr/>
        </p:nvSpPr>
        <p:spPr>
          <a:xfrm>
            <a:off x="2514600" y="578571"/>
            <a:ext cx="14097000" cy="8910131"/>
          </a:xfrm>
          <a:prstGeom prst="rect">
            <a:avLst/>
          </a:prstGeom>
        </p:spPr>
        <p:txBody>
          <a:bodyPr wrap="square">
            <a:spAutoFit/>
          </a:bodyPr>
          <a:lstStyle/>
          <a:p>
            <a:pPr marL="635" indent="-1905" algn="just">
              <a:spcAft>
                <a:spcPts val="0"/>
              </a:spcAft>
            </a:pPr>
            <a:r>
              <a:rPr lang="en-US" sz="4000" b="1">
                <a:solidFill>
                  <a:srgbClr val="0D0D0D"/>
                </a:solidFill>
                <a:latin typeface="Times New Roman" panose="02020603050405020304" pitchFamily="18" charset="0"/>
                <a:ea typeface="MS Mincho"/>
              </a:rPr>
              <a:t>* </a:t>
            </a:r>
            <a:r>
              <a:rPr lang="en-US" sz="4000" b="1">
                <a:solidFill>
                  <a:srgbClr val="333333"/>
                </a:solidFill>
                <a:latin typeface="Times New Roman" panose="02020603050405020304" pitchFamily="18" charset="0"/>
                <a:ea typeface="Calibri" panose="020F0502020204030204" pitchFamily="34" charset="0"/>
              </a:rPr>
              <a:t>Hậu quả của bạo lực gia đình: </a:t>
            </a:r>
            <a:r>
              <a:rPr lang="en-US" sz="4000">
                <a:solidFill>
                  <a:srgbClr val="333333"/>
                </a:solidFill>
                <a:latin typeface="Times New Roman" panose="02020603050405020304" pitchFamily="18" charset="0"/>
                <a:ea typeface="Calibri" panose="020F0502020204030204" pitchFamily="34" charset="0"/>
              </a:rPr>
              <a:t>Bạo lực gia đình gây ra những hậu quả nghiêm trọng:</a:t>
            </a:r>
            <a:endParaRPr lang="en-GB" sz="4000">
              <a:latin typeface="Times New Roman" panose="02020603050405020304" pitchFamily="18" charset="0"/>
              <a:ea typeface="Calibri" panose="020F0502020204030204" pitchFamily="34" charset="0"/>
            </a:endParaRPr>
          </a:p>
          <a:p>
            <a:pPr algn="just">
              <a:spcAft>
                <a:spcPts val="0"/>
              </a:spcAft>
            </a:pPr>
            <a:r>
              <a:rPr lang="en-US" sz="4000">
                <a:solidFill>
                  <a:srgbClr val="000000"/>
                </a:solidFill>
                <a:latin typeface="Times New Roman" panose="02020603050405020304" pitchFamily="18" charset="0"/>
                <a:ea typeface="Times New Roman" panose="02020603050405020304" pitchFamily="18" charset="0"/>
              </a:rPr>
              <a:t>- Đối với người gây ra bạo lực gia đình: Tạo ra thói quen bạo lực khi nóng giận; bị gia đình né tránh, xã hội công kích, ghét bỏ; có thể bị xử lý hành chính hoặc hình sự.</a:t>
            </a:r>
            <a:endParaRPr lang="en-GB" sz="4000">
              <a:latin typeface="Times New Roman" panose="02020603050405020304" pitchFamily="18" charset="0"/>
              <a:ea typeface="Calibri" panose="020F0502020204030204" pitchFamily="34" charset="0"/>
            </a:endParaRPr>
          </a:p>
          <a:p>
            <a:pPr algn="just">
              <a:spcAft>
                <a:spcPts val="0"/>
              </a:spcAft>
            </a:pPr>
            <a:r>
              <a:rPr lang="en-US" sz="4000">
                <a:solidFill>
                  <a:srgbClr val="000000"/>
                </a:solidFill>
                <a:latin typeface="Times New Roman" panose="02020603050405020304" pitchFamily="18" charset="0"/>
                <a:ea typeface="Times New Roman" panose="02020603050405020304" pitchFamily="18" charset="0"/>
              </a:rPr>
              <a:t>- Hậu quả đối với trẻ em: Khi chúng chứng kiến hay hứng chịu bạo lực gia đình thì trẻ sẽ bị ảnh hưởng đến sức khỏe, sự hình thành nhân cách, trở nên lì lợm, phá phách, bỏ học,… rồi chơi với bạn xấu, và nguy cơ dấn thân vào con đường phạm tội là rất lớn.</a:t>
            </a:r>
            <a:endParaRPr lang="en-GB" sz="4000">
              <a:latin typeface="Times New Roman" panose="02020603050405020304" pitchFamily="18" charset="0"/>
              <a:ea typeface="Calibri" panose="020F0502020204030204" pitchFamily="34" charset="0"/>
            </a:endParaRPr>
          </a:p>
          <a:p>
            <a:pPr algn="just">
              <a:spcAft>
                <a:spcPts val="0"/>
              </a:spcAft>
            </a:pPr>
            <a:r>
              <a:rPr lang="en-US" sz="4000">
                <a:solidFill>
                  <a:srgbClr val="000000"/>
                </a:solidFill>
                <a:latin typeface="Times New Roman" panose="02020603050405020304" pitchFamily="18" charset="0"/>
                <a:ea typeface="Times New Roman" panose="02020603050405020304" pitchFamily="18" charset="0"/>
              </a:rPr>
              <a:t>- Đối với gia đình: Gây ra sự đổ vỡ trong hôn nhân; tình cảm giữa các thành viên trong gia đình rạn nứt.</a:t>
            </a:r>
            <a:endParaRPr lang="en-GB" sz="4000">
              <a:latin typeface="Times New Roman" panose="02020603050405020304" pitchFamily="18" charset="0"/>
              <a:ea typeface="Calibri" panose="020F0502020204030204" pitchFamily="34" charset="0"/>
            </a:endParaRPr>
          </a:p>
          <a:p>
            <a:pPr algn="just">
              <a:spcAft>
                <a:spcPts val="0"/>
              </a:spcAft>
            </a:pPr>
            <a:r>
              <a:rPr lang="en-US" sz="4000">
                <a:solidFill>
                  <a:srgbClr val="000000"/>
                </a:solidFill>
                <a:latin typeface="Times New Roman" panose="02020603050405020304" pitchFamily="18" charset="0"/>
                <a:ea typeface="Times New Roman" panose="02020603050405020304" pitchFamily="18" charset="0"/>
              </a:rPr>
              <a:t>- Đối với cộng đồng xã hội: Gây mất trật tự xã hội, là cơ hội phát sinh tội phạm và tệ nạn xã hội, giảm sút nguồn lao động, cản trở sự phát triển và tiến bộ xã hội.</a:t>
            </a:r>
            <a:endParaRPr lang="en-GB" sz="4000">
              <a:latin typeface="Times New Roman" panose="02020603050405020304" pitchFamily="18" charset="0"/>
              <a:ea typeface="Calibri" panose="020F0502020204030204" pitchFamily="34" charset="0"/>
            </a:endParaRPr>
          </a:p>
          <a:p>
            <a:pPr algn="just">
              <a:spcAft>
                <a:spcPts val="0"/>
              </a:spcAft>
            </a:pPr>
            <a:r>
              <a:rPr lang="en-US" sz="1300">
                <a:solidFill>
                  <a:srgbClr val="000000"/>
                </a:solidFill>
                <a:latin typeface="Times New Roman" panose="02020603050405020304" pitchFamily="18" charset="0"/>
                <a:ea typeface="Times New Roman" panose="02020603050405020304" pitchFamily="18" charset="0"/>
              </a:rPr>
              <a:t>...</a:t>
            </a:r>
            <a:endParaRPr lang="en-GB" sz="1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8380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ectangle 2"/>
          <p:cNvSpPr/>
          <p:nvPr/>
        </p:nvSpPr>
        <p:spPr>
          <a:xfrm>
            <a:off x="2926403" y="3009900"/>
            <a:ext cx="8002961" cy="280076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vi-VN" sz="8800" b="1">
                <a:latin typeface="Times New Roman" panose="02020603050405020304" pitchFamily="18" charset="0"/>
                <a:cs typeface="Times New Roman" panose="02020603050405020304" pitchFamily="18" charset="0"/>
              </a:rPr>
              <a:t>HOẠT ĐỘNG </a:t>
            </a:r>
            <a:r>
              <a:rPr lang="vi-VN" sz="8800" b="1" smtClean="0">
                <a:latin typeface="Times New Roman" panose="02020603050405020304" pitchFamily="18" charset="0"/>
                <a:cs typeface="Times New Roman" panose="02020603050405020304" pitchFamily="18" charset="0"/>
              </a:rPr>
              <a:t>3</a:t>
            </a:r>
          </a:p>
          <a:p>
            <a:pPr algn="ctr"/>
            <a:r>
              <a:rPr lang="vi-VN" sz="8800" b="1" smtClean="0">
                <a:latin typeface="Times New Roman" panose="02020603050405020304" pitchFamily="18" charset="0"/>
                <a:cs typeface="Times New Roman" panose="02020603050405020304" pitchFamily="18" charset="0"/>
              </a:rPr>
              <a:t> </a:t>
            </a:r>
            <a:r>
              <a:rPr lang="vi-VN" sz="8800" b="1">
                <a:latin typeface="Times New Roman" panose="02020603050405020304" pitchFamily="18" charset="0"/>
                <a:cs typeface="Times New Roman" panose="02020603050405020304" pitchFamily="18" charset="0"/>
              </a:rPr>
              <a:t>LUYỆN TẬP</a:t>
            </a:r>
            <a:endParaRPr lang="en-GB" sz="88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7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83351" y="6728250"/>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0" y="9370710"/>
            <a:ext cx="25180222" cy="3086100"/>
            <a:chOff x="0" y="0"/>
            <a:chExt cx="6631828" cy="812800"/>
          </a:xfrm>
        </p:grpSpPr>
        <p:sp>
          <p:nvSpPr>
            <p:cNvPr id="6" name="Freeform 6"/>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7" name="TextBox 7"/>
            <p:cNvSpPr txBox="1"/>
            <p:nvPr/>
          </p:nvSpPr>
          <p:spPr>
            <a:xfrm>
              <a:off x="0" y="-47625"/>
              <a:ext cx="6631828"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18300" y="8757334"/>
            <a:ext cx="1305836" cy="1001933"/>
          </a:xfrm>
          <a:custGeom>
            <a:avLst/>
            <a:gdLst/>
            <a:ahLst/>
            <a:cxnLst/>
            <a:rect l="l" t="t" r="r" b="b"/>
            <a:pathLst>
              <a:path w="1305836" h="1001933">
                <a:moveTo>
                  <a:pt x="0" y="0"/>
                </a:moveTo>
                <a:lnTo>
                  <a:pt x="1305837" y="0"/>
                </a:lnTo>
                <a:lnTo>
                  <a:pt x="1305837" y="1001932"/>
                </a:lnTo>
                <a:lnTo>
                  <a:pt x="0" y="10019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16047796" y="5906325"/>
            <a:ext cx="5205833" cy="5361813"/>
          </a:xfrm>
          <a:custGeom>
            <a:avLst/>
            <a:gdLst/>
            <a:ahLst/>
            <a:cxnLst/>
            <a:rect l="l" t="t" r="r" b="b"/>
            <a:pathLst>
              <a:path w="5205833" h="5361813">
                <a:moveTo>
                  <a:pt x="0" y="0"/>
                </a:moveTo>
                <a:lnTo>
                  <a:pt x="5205832" y="0"/>
                </a:lnTo>
                <a:lnTo>
                  <a:pt x="5205832" y="5361812"/>
                </a:lnTo>
                <a:lnTo>
                  <a:pt x="0" y="53618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TextBox 18"/>
          <p:cNvSpPr txBox="1"/>
          <p:nvPr/>
        </p:nvSpPr>
        <p:spPr>
          <a:xfrm>
            <a:off x="4472161" y="1804114"/>
            <a:ext cx="9423037" cy="3693319"/>
          </a:xfrm>
          <a:prstGeom prst="rect">
            <a:avLst/>
          </a:prstGeom>
        </p:spPr>
        <p:txBody>
          <a:bodyPr wrap="square" lIns="0" tIns="0" rIns="0" bIns="0" rtlCol="0" anchor="t">
            <a:spAutoFit/>
          </a:bodyPr>
          <a:lstStyle/>
          <a:p>
            <a:pPr algn="ctr"/>
            <a:r>
              <a:rPr lang="en-US" sz="6000" b="1">
                <a:latin typeface="Times New Roman" panose="02020603050405020304" pitchFamily="18" charset="0"/>
                <a:cs typeface="Times New Roman" panose="02020603050405020304" pitchFamily="18" charset="0"/>
              </a:rPr>
              <a:t>Yêu </a:t>
            </a:r>
            <a:r>
              <a:rPr lang="en-US" sz="6000" b="1" smtClean="0">
                <a:latin typeface="Times New Roman" panose="02020603050405020304" pitchFamily="18" charset="0"/>
                <a:cs typeface="Times New Roman" panose="02020603050405020304" pitchFamily="18" charset="0"/>
              </a:rPr>
              <a:t>cầu</a:t>
            </a:r>
            <a:endParaRPr lang="vi-VN" sz="6000" b="1" smtClean="0">
              <a:latin typeface="Times New Roman" panose="02020603050405020304" pitchFamily="18" charset="0"/>
              <a:cs typeface="Times New Roman" panose="02020603050405020304" pitchFamily="18" charset="0"/>
            </a:endParaRPr>
          </a:p>
          <a:p>
            <a:pPr algn="just"/>
            <a:r>
              <a:rPr lang="en-US" sz="6000" b="1" smtClean="0">
                <a:latin typeface="Times New Roman" panose="02020603050405020304" pitchFamily="18" charset="0"/>
                <a:cs typeface="Times New Roman" panose="02020603050405020304" pitchFamily="18" charset="0"/>
              </a:rPr>
              <a:t> </a:t>
            </a:r>
            <a:r>
              <a:rPr lang="en-US" sz="6000" i="1">
                <a:latin typeface="Times New Roman" panose="02020603050405020304" pitchFamily="18" charset="0"/>
                <a:cs typeface="Times New Roman" panose="02020603050405020304" pitchFamily="18" charset="0"/>
              </a:rPr>
              <a:t>Trình bày quan điểm của em về sự lựa chọn cách sống của người đàn bà hàng chài.</a:t>
            </a:r>
            <a:endParaRPr lang="en-GB" sz="6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hinh-anh-thuyen-huom-trong-anh-chieu-hoang-hon_013836398.jpg"/>
          <p:cNvPicPr>
            <a:picLocks noChangeAspect="1"/>
          </p:cNvPicPr>
          <p:nvPr/>
        </p:nvPicPr>
        <p:blipFill>
          <a:blip r:embed="rId2" cstate="print">
            <a:duotone>
              <a:prstClr val="black"/>
              <a:schemeClr val="accent1">
                <a:tint val="45000"/>
                <a:satMod val="400000"/>
              </a:schemeClr>
            </a:duotone>
          </a:blip>
          <a:stretch>
            <a:fillRect/>
          </a:stretch>
        </p:blipFill>
        <p:spPr>
          <a:xfrm flipH="1">
            <a:off x="0" y="0"/>
            <a:ext cx="18288000" cy="10287000"/>
          </a:xfrm>
          <a:prstGeom prst="rect">
            <a:avLst/>
          </a:prstGeom>
        </p:spPr>
      </p:pic>
      <p:sp>
        <p:nvSpPr>
          <p:cNvPr id="5" name="TextBox 4"/>
          <p:cNvSpPr txBox="1"/>
          <p:nvPr/>
        </p:nvSpPr>
        <p:spPr>
          <a:xfrm>
            <a:off x="-1752600" y="1790700"/>
            <a:ext cx="13699705" cy="34961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14300"/>
              </a:lnSpc>
            </a:pPr>
            <a:r>
              <a:rPr lang="en-US" sz="9600" b="1">
                <a:solidFill>
                  <a:prstClr val="black"/>
                </a:solidFill>
                <a:latin typeface="Calibri"/>
              </a:rPr>
              <a:t> </a:t>
            </a:r>
            <a:r>
              <a:rPr lang="en-US" sz="9600" b="1"/>
              <a:t>HOẠT ĐỘNG </a:t>
            </a:r>
            <a:r>
              <a:rPr lang="en-US" sz="9600" b="1" smtClean="0"/>
              <a:t>4</a:t>
            </a:r>
            <a:endParaRPr lang="vi-VN" sz="9600" b="1" smtClean="0"/>
          </a:p>
          <a:p>
            <a:pPr algn="ctr">
              <a:lnSpc>
                <a:spcPts val="14300"/>
              </a:lnSpc>
            </a:pPr>
            <a:r>
              <a:rPr lang="en-US" sz="9600" b="1" smtClean="0"/>
              <a:t> </a:t>
            </a:r>
            <a:r>
              <a:rPr lang="en-US" sz="9600" b="1"/>
              <a:t>VẬN DỤNG</a:t>
            </a:r>
            <a:endParaRPr lang="en-US" sz="13241">
              <a:solidFill>
                <a:srgbClr val="FFE274"/>
              </a:solidFill>
              <a:latin typeface="Wedges Bold"/>
            </a:endParaRPr>
          </a:p>
        </p:txBody>
      </p:sp>
    </p:spTree>
    <p:extLst>
      <p:ext uri="{BB962C8B-B14F-4D97-AF65-F5344CB8AC3E}">
        <p14:creationId xmlns:p14="http://schemas.microsoft.com/office/powerpoint/2010/main" val="4272441746"/>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3559174" y="341374"/>
            <a:ext cx="7895652" cy="2698877"/>
          </a:xfrm>
          <a:custGeom>
            <a:avLst/>
            <a:gdLst/>
            <a:ahLst/>
            <a:cxnLst/>
            <a:rect l="l" t="t" r="r" b="b"/>
            <a:pathLst>
              <a:path w="7895652" h="2698877">
                <a:moveTo>
                  <a:pt x="0" y="0"/>
                </a:moveTo>
                <a:lnTo>
                  <a:pt x="7895653" y="0"/>
                </a:lnTo>
                <a:lnTo>
                  <a:pt x="7895653"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577757" y="341374"/>
            <a:ext cx="9605930" cy="3283482"/>
          </a:xfrm>
          <a:custGeom>
            <a:avLst/>
            <a:gdLst/>
            <a:ahLst/>
            <a:cxnLst/>
            <a:rect l="l" t="t" r="r" b="b"/>
            <a:pathLst>
              <a:path w="9605930" h="3283482">
                <a:moveTo>
                  <a:pt x="0" y="0"/>
                </a:moveTo>
                <a:lnTo>
                  <a:pt x="9605930" y="0"/>
                </a:lnTo>
                <a:lnTo>
                  <a:pt x="9605930" y="3283481"/>
                </a:lnTo>
                <a:lnTo>
                  <a:pt x="0" y="3283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TextBox 5"/>
          <p:cNvSpPr txBox="1"/>
          <p:nvPr/>
        </p:nvSpPr>
        <p:spPr>
          <a:xfrm>
            <a:off x="2667000" y="1967500"/>
            <a:ext cx="13649971" cy="5170646"/>
          </a:xfrm>
          <a:prstGeom prst="rect">
            <a:avLst/>
          </a:prstGeom>
        </p:spPr>
        <p:txBody>
          <a:bodyPr wrap="square" lIns="0" tIns="0" rIns="0" bIns="0" rtlCol="0" anchor="t">
            <a:spAutoFit/>
          </a:bodyPr>
          <a:lstStyle/>
          <a:p>
            <a:pPr algn="ctr"/>
            <a:r>
              <a:rPr lang="it-IT" sz="4800" b="1">
                <a:latin typeface="Times New Roman" panose="02020603050405020304" pitchFamily="18" charset="0"/>
                <a:cs typeface="Times New Roman" panose="02020603050405020304" pitchFamily="18" charset="0"/>
              </a:rPr>
              <a:t>1. Nhiệm vụ </a:t>
            </a:r>
            <a:r>
              <a:rPr lang="it-IT" sz="4800" b="1" smtClean="0">
                <a:latin typeface="Times New Roman" panose="02020603050405020304" pitchFamily="18" charset="0"/>
                <a:cs typeface="Times New Roman" panose="02020603050405020304" pitchFamily="18" charset="0"/>
              </a:rPr>
              <a:t>1</a:t>
            </a:r>
            <a:r>
              <a:rPr lang="it-IT" sz="4800" smtClean="0">
                <a:latin typeface="Times New Roman" panose="02020603050405020304" pitchFamily="18" charset="0"/>
                <a:cs typeface="Times New Roman" panose="02020603050405020304" pitchFamily="18" charset="0"/>
              </a:rPr>
              <a:t> </a:t>
            </a:r>
            <a:endParaRPr lang="en-GB" sz="4800">
              <a:latin typeface="Times New Roman" panose="02020603050405020304" pitchFamily="18" charset="0"/>
              <a:cs typeface="Times New Roman" panose="02020603050405020304" pitchFamily="18" charset="0"/>
            </a:endParaRPr>
          </a:p>
          <a:p>
            <a:pPr algn="just"/>
            <a:r>
              <a:rPr lang="it-IT" sz="4800">
                <a:latin typeface="Times New Roman" panose="02020603050405020304" pitchFamily="18" charset="0"/>
                <a:cs typeface="Times New Roman" panose="02020603050405020304" pitchFamily="18" charset="0"/>
              </a:rPr>
              <a:t>- Nếu là chánh án Đẩu, sau khi nghe người đàn bà hàng chài giãi bày những lí do không muốn bỏ chồng, anh/chị sẽ giải quyết tiếp như thế nào?</a:t>
            </a:r>
            <a:r>
              <a:rPr lang="it-IT" sz="4800" b="1">
                <a:latin typeface="Times New Roman" panose="02020603050405020304" pitchFamily="18" charset="0"/>
                <a:cs typeface="Times New Roman" panose="02020603050405020304" pitchFamily="18" charset="0"/>
              </a:rPr>
              <a:t> </a:t>
            </a:r>
            <a:endParaRPr lang="en-GB" sz="4800">
              <a:latin typeface="Times New Roman" panose="02020603050405020304" pitchFamily="18" charset="0"/>
              <a:cs typeface="Times New Roman" panose="02020603050405020304" pitchFamily="18" charset="0"/>
            </a:endParaRPr>
          </a:p>
          <a:p>
            <a:pPr algn="just"/>
            <a:r>
              <a:rPr lang="it-IT" sz="4800" b="1">
                <a:latin typeface="Times New Roman" panose="02020603050405020304" pitchFamily="18" charset="0"/>
                <a:cs typeface="Times New Roman" panose="02020603050405020304" pitchFamily="18" charset="0"/>
              </a:rPr>
              <a:t>- </a:t>
            </a:r>
            <a:r>
              <a:rPr lang="it-IT" sz="4800">
                <a:latin typeface="Times New Roman" panose="02020603050405020304" pitchFamily="18" charset="0"/>
                <a:cs typeface="Times New Roman" panose="02020603050405020304" pitchFamily="18" charset="0"/>
              </a:rPr>
              <a:t>Nếu chứng kiến nạn bạo hành trong gia đình (xung quanh ta hoặc ngay chính người thân chúng ta), anh/chị sẽ làm gì?</a:t>
            </a:r>
            <a:endParaRPr lang="en-GB" sz="4800">
              <a:latin typeface="Times New Roman" panose="02020603050405020304" pitchFamily="18" charset="0"/>
              <a:cs typeface="Times New Roman" panose="02020603050405020304" pitchFamily="18" charset="0"/>
            </a:endParaRPr>
          </a:p>
        </p:txBody>
      </p:sp>
      <p:sp>
        <p:nvSpPr>
          <p:cNvPr id="6" name="Freeform 6"/>
          <p:cNvSpPr/>
          <p:nvPr/>
        </p:nvSpPr>
        <p:spPr>
          <a:xfrm>
            <a:off x="1728237" y="8159632"/>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5370363" y="6442417"/>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28237" y="-1965065"/>
            <a:ext cx="3777874" cy="3434431"/>
          </a:xfrm>
          <a:custGeom>
            <a:avLst/>
            <a:gdLst/>
            <a:ahLst/>
            <a:cxnLst/>
            <a:rect l="l" t="t" r="r" b="b"/>
            <a:pathLst>
              <a:path w="3777874" h="3434431">
                <a:moveTo>
                  <a:pt x="0" y="0"/>
                </a:moveTo>
                <a:lnTo>
                  <a:pt x="3777874" y="0"/>
                </a:lnTo>
                <a:lnTo>
                  <a:pt x="3777874" y="3434431"/>
                </a:lnTo>
                <a:lnTo>
                  <a:pt x="0" y="3434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19126" y="2738120"/>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026150" y="8037531"/>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1488943" y="9370710"/>
            <a:ext cx="13691278" cy="3086100"/>
            <a:chOff x="0" y="0"/>
            <a:chExt cx="3605933" cy="812800"/>
          </a:xfrm>
        </p:grpSpPr>
        <p:sp>
          <p:nvSpPr>
            <p:cNvPr id="6" name="Freeform 6"/>
            <p:cNvSpPr/>
            <p:nvPr/>
          </p:nvSpPr>
          <p:spPr>
            <a:xfrm>
              <a:off x="0" y="0"/>
              <a:ext cx="3605933" cy="812800"/>
            </a:xfrm>
            <a:custGeom>
              <a:avLst/>
              <a:gdLst/>
              <a:ahLst/>
              <a:cxnLst/>
              <a:rect l="l" t="t" r="r" b="b"/>
              <a:pathLst>
                <a:path w="3605933" h="812800">
                  <a:moveTo>
                    <a:pt x="0" y="0"/>
                  </a:moveTo>
                  <a:lnTo>
                    <a:pt x="3605933" y="0"/>
                  </a:lnTo>
                  <a:lnTo>
                    <a:pt x="3605933" y="812800"/>
                  </a:lnTo>
                  <a:lnTo>
                    <a:pt x="0" y="812800"/>
                  </a:lnTo>
                  <a:close/>
                </a:path>
              </a:pathLst>
            </a:custGeom>
            <a:solidFill>
              <a:srgbClr val="D69955"/>
            </a:solidFill>
          </p:spPr>
        </p:sp>
        <p:sp>
          <p:nvSpPr>
            <p:cNvPr id="7" name="TextBox 7"/>
            <p:cNvSpPr txBox="1"/>
            <p:nvPr/>
          </p:nvSpPr>
          <p:spPr>
            <a:xfrm>
              <a:off x="0" y="-47625"/>
              <a:ext cx="3605933" cy="86042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810537" y="4925187"/>
            <a:ext cx="5205833" cy="5361813"/>
          </a:xfrm>
          <a:custGeom>
            <a:avLst/>
            <a:gdLst/>
            <a:ahLst/>
            <a:cxnLst/>
            <a:rect l="l" t="t" r="r" b="b"/>
            <a:pathLst>
              <a:path w="5205833" h="5361813">
                <a:moveTo>
                  <a:pt x="0" y="0"/>
                </a:moveTo>
                <a:lnTo>
                  <a:pt x="5205833" y="0"/>
                </a:lnTo>
                <a:lnTo>
                  <a:pt x="5205833" y="5361813"/>
                </a:lnTo>
                <a:lnTo>
                  <a:pt x="0" y="53618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8908052" y="732014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2590800" y="1240558"/>
            <a:ext cx="11771555" cy="5816977"/>
          </a:xfrm>
          <a:prstGeom prst="rect">
            <a:avLst/>
          </a:prstGeom>
        </p:spPr>
        <p:txBody>
          <a:bodyPr wrap="square" lIns="0" tIns="0" rIns="0" bIns="0" rtlCol="0" anchor="t">
            <a:spAutoFit/>
          </a:bodyPr>
          <a:lstStyle/>
          <a:p>
            <a:pPr algn="ctr"/>
            <a:r>
              <a:rPr lang="it-IT" sz="5400" b="1">
                <a:latin typeface="Times New Roman" panose="02020603050405020304" pitchFamily="18" charset="0"/>
                <a:cs typeface="Times New Roman" panose="02020603050405020304" pitchFamily="18" charset="0"/>
              </a:rPr>
              <a:t>2. Nhiệm vụ </a:t>
            </a:r>
            <a:r>
              <a:rPr lang="it-IT" sz="5400" b="1" smtClean="0">
                <a:latin typeface="Times New Roman" panose="02020603050405020304" pitchFamily="18" charset="0"/>
                <a:cs typeface="Times New Roman" panose="02020603050405020304" pitchFamily="18" charset="0"/>
              </a:rPr>
              <a:t>2</a:t>
            </a:r>
            <a:endParaRPr lang="vi-VN" sz="5400">
              <a:latin typeface="Times New Roman" panose="02020603050405020304" pitchFamily="18" charset="0"/>
              <a:cs typeface="Times New Roman" panose="02020603050405020304" pitchFamily="18" charset="0"/>
            </a:endParaRPr>
          </a:p>
          <a:p>
            <a:pPr algn="just"/>
            <a:r>
              <a:rPr lang="it-IT" sz="5400" smtClean="0">
                <a:latin typeface="Times New Roman" panose="02020603050405020304" pitchFamily="18" charset="0"/>
                <a:cs typeface="Times New Roman" panose="02020603050405020304" pitchFamily="18" charset="0"/>
              </a:rPr>
              <a:t> </a:t>
            </a:r>
            <a:r>
              <a:rPr lang="it-IT" sz="5400">
                <a:latin typeface="Times New Roman" panose="02020603050405020304" pitchFamily="18" charset="0"/>
                <a:cs typeface="Times New Roman" panose="02020603050405020304" pitchFamily="18" charset="0"/>
              </a:rPr>
              <a:t>Viết một đoạn văn ngắn (khoảng 200 chữ) nêu suy nghĩ của anh/chị về 01 trong hai chủ đề sau:</a:t>
            </a:r>
            <a:endParaRPr lang="en-GB" sz="5400">
              <a:latin typeface="Times New Roman" panose="02020603050405020304" pitchFamily="18" charset="0"/>
              <a:cs typeface="Times New Roman" panose="02020603050405020304" pitchFamily="18" charset="0"/>
            </a:endParaRPr>
          </a:p>
          <a:p>
            <a:pPr algn="just"/>
            <a:r>
              <a:rPr lang="it-IT" sz="5400">
                <a:latin typeface="Times New Roman" panose="02020603050405020304" pitchFamily="18" charset="0"/>
                <a:cs typeface="Times New Roman" panose="02020603050405020304" pitchFamily="18" charset="0"/>
              </a:rPr>
              <a:t>- </a:t>
            </a:r>
            <a:r>
              <a:rPr lang="it-IT" sz="5400" i="1">
                <a:latin typeface="Times New Roman" panose="02020603050405020304" pitchFamily="18" charset="0"/>
                <a:cs typeface="Times New Roman" panose="02020603050405020304" pitchFamily="18" charset="0"/>
              </a:rPr>
              <a:t>Giải pháp đẩy lùi vấn đề bạo lực gia đình hiện nay.</a:t>
            </a:r>
            <a:endParaRPr lang="en-GB" sz="5400">
              <a:latin typeface="Times New Roman" panose="02020603050405020304" pitchFamily="18" charset="0"/>
              <a:cs typeface="Times New Roman" panose="02020603050405020304" pitchFamily="18" charset="0"/>
            </a:endParaRPr>
          </a:p>
          <a:p>
            <a:pPr algn="just"/>
            <a:r>
              <a:rPr lang="it-IT" sz="5400" i="1">
                <a:latin typeface="Times New Roman" panose="02020603050405020304" pitchFamily="18" charset="0"/>
                <a:cs typeface="Times New Roman" panose="02020603050405020304" pitchFamily="18" charset="0"/>
              </a:rPr>
              <a:t>- Vai trò của tình mẫu tử trong cuộc sống.</a:t>
            </a:r>
            <a:endParaRPr lang="en-GB" sz="5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1349439"/>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3031" y="868719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3886200" y="337850"/>
            <a:ext cx="10172700" cy="1846659"/>
          </a:xfrm>
          <a:prstGeom prst="rect">
            <a:avLst/>
          </a:prstGeom>
        </p:spPr>
        <p:txBody>
          <a:bodyPr wrap="square" lIns="0" tIns="0" rIns="0" bIns="0" rtlCol="0" anchor="t">
            <a:spAutoFit/>
          </a:bodyPr>
          <a:lstStyle/>
          <a:p>
            <a:pPr algn="ctr"/>
            <a:r>
              <a:rPr lang="it-IT"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 1: </a:t>
            </a:r>
            <a:r>
              <a:rPr lang="it-IT" sz="60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pháp đẩy lùi vấn đề bạo lực gia đình hiện nay</a:t>
            </a:r>
            <a:endParaRPr lang="en-US" sz="5400" b="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447800" y="2314250"/>
            <a:ext cx="16002000" cy="6574107"/>
          </a:xfrm>
          <a:prstGeom prst="rect">
            <a:avLst/>
          </a:prstGeom>
        </p:spPr>
        <p:txBody>
          <a:bodyPr wrap="square">
            <a:spAutoFit/>
          </a:bodyPr>
          <a:lstStyle/>
          <a:p>
            <a:pPr algn="just">
              <a:lnSpc>
                <a:spcPct val="130000"/>
              </a:lnSpc>
              <a:spcAft>
                <a:spcPts val="0"/>
              </a:spcAft>
            </a:pPr>
            <a:r>
              <a:rPr lang="vi-VN" sz="360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 cộng đồng cần chung tay giải quyết, xem xét và nhận thức được đây là vấn đề quan trọng cần xã hội quan tâm và yêu cầu sự vào cuộc của tất cả cơ quan chức năng.</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Nhà nước cần quy định rõ về luật hôn nhân và gia đình; xử phạt nghiêm những kẻ bạo hành gia đình.</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Tuyên truyền sâu rộng bộ luật "bình đẳng giới”, luật hôn nhân và gia đình tới cộng đồng và từng gia đình; giúp mọi người nhận thức được rằng bạo lực gia đình là vi phạm pháp luật.</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36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Tăng cường sự lãnh đạo của Đảng, chính quyền, sự hỗ trợ của các cơ quan chức năng trong việc xây dựng luật đặc biệt là luật phòng chống bạo lực gia đình.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7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919126" y="-1349439"/>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340174" y="1028700"/>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23031" y="8687197"/>
            <a:ext cx="18934063" cy="3717961"/>
          </a:xfrm>
          <a:custGeom>
            <a:avLst/>
            <a:gdLst/>
            <a:ahLst/>
            <a:cxnLst/>
            <a:rect l="l" t="t" r="r" b="b"/>
            <a:pathLst>
              <a:path w="18934063" h="3717961">
                <a:moveTo>
                  <a:pt x="0" y="0"/>
                </a:moveTo>
                <a:lnTo>
                  <a:pt x="18934062" y="0"/>
                </a:lnTo>
                <a:lnTo>
                  <a:pt x="18934062" y="3717962"/>
                </a:lnTo>
                <a:lnTo>
                  <a:pt x="0" y="37179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4293537" y="933138"/>
            <a:ext cx="8115300" cy="1661993"/>
          </a:xfrm>
          <a:prstGeom prst="rect">
            <a:avLst/>
          </a:prstGeom>
        </p:spPr>
        <p:txBody>
          <a:bodyPr lIns="0" tIns="0" rIns="0" bIns="0" rtlCol="0" anchor="t">
            <a:spAutoFit/>
          </a:bodyPr>
          <a:lstStyle/>
          <a:p>
            <a:pPr algn="ctr"/>
            <a:r>
              <a:rPr lang="it-IT" sz="5400" b="1">
                <a:latin typeface="Times New Roman" panose="02020603050405020304" pitchFamily="18" charset="0"/>
                <a:cs typeface="Times New Roman" panose="02020603050405020304" pitchFamily="18" charset="0"/>
              </a:rPr>
              <a:t>Đề 2: </a:t>
            </a:r>
            <a:r>
              <a:rPr lang="it-IT" sz="5400" b="1" i="1">
                <a:latin typeface="Times New Roman" panose="02020603050405020304" pitchFamily="18" charset="0"/>
                <a:cs typeface="Times New Roman" panose="02020603050405020304" pitchFamily="18" charset="0"/>
              </a:rPr>
              <a:t>Vai trò của tình mẫu tử trong cuộc sống</a:t>
            </a:r>
            <a:endParaRPr lang="en-US" sz="4800" b="1">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24100" y="3140036"/>
            <a:ext cx="13639800" cy="6124754"/>
          </a:xfrm>
          <a:prstGeom prst="rect">
            <a:avLst/>
          </a:prstGeom>
        </p:spPr>
        <p:txBody>
          <a:bodyPr wrap="square">
            <a:spAutoFit/>
          </a:bodyPr>
          <a:lstStyle/>
          <a:p>
            <a:pPr algn="just" fontAlgn="base"/>
            <a:r>
              <a:rPr lang="it-IT" sz="4400" i="1">
                <a:latin typeface="Times New Roman" panose="02020603050405020304" pitchFamily="18" charset="0"/>
                <a:cs typeface="Times New Roman" panose="02020603050405020304" pitchFamily="18" charset="0"/>
              </a:rPr>
              <a:t>+</a:t>
            </a:r>
            <a:r>
              <a:rPr lang="vi-VN" sz="4400">
                <a:latin typeface="Times New Roman" panose="02020603050405020304" pitchFamily="18" charset="0"/>
                <a:cs typeface="Times New Roman" panose="02020603050405020304" pitchFamily="18" charset="0"/>
              </a:rPr>
              <a:t> Tình mẫu tử làm cuộc đời của chúng ta trở nên ấm áp hơn. Mẹ luôn tạo ra môi trường yêu thương và sự hiểu biết, giúp ta phát triển tốt hơn cả về tinh thần và thể chất.</a:t>
            </a:r>
            <a:endParaRPr lang="en-GB" sz="4400">
              <a:latin typeface="Times New Roman" panose="02020603050405020304" pitchFamily="18" charset="0"/>
              <a:cs typeface="Times New Roman" panose="02020603050405020304" pitchFamily="18" charset="0"/>
            </a:endParaRPr>
          </a:p>
          <a:p>
            <a:pPr algn="just" fontAlgn="base"/>
            <a:r>
              <a:rPr lang="vi-VN" sz="4400">
                <a:latin typeface="Times New Roman" panose="02020603050405020304" pitchFamily="18" charset="0"/>
                <a:cs typeface="Times New Roman" panose="02020603050405020304" pitchFamily="18" charset="0"/>
              </a:rPr>
              <a:t>+ Tình mẫu tử là nguồn sức mạnh kỳ diệu giúp con người vượt qua những khó khăn, thách thức của cuộc sống. Tình yêu và sự lo lắng của mẹ giúp ta tự tin và kiên định trước mọi khó khăn.</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Giúp ta tránh khỏi những cám dỗ trong cuộc sống.</a:t>
            </a:r>
            <a:endParaRPr lang="en-GB" sz="4400">
              <a:latin typeface="Times New Roman" panose="02020603050405020304" pitchFamily="18" charset="0"/>
              <a:cs typeface="Times New Roman" panose="02020603050405020304" pitchFamily="18" charset="0"/>
            </a:endParaRPr>
          </a:p>
          <a:p>
            <a:pPr algn="just"/>
            <a:r>
              <a:rPr lang="en-US" sz="4000" b="1">
                <a:latin typeface="Times New Roman" panose="02020603050405020304" pitchFamily="18" charset="0"/>
                <a:cs typeface="Times New Roman" panose="02020603050405020304" pitchFamily="18" charset="0"/>
              </a:rPr>
              <a:t>...</a:t>
            </a:r>
            <a:endParaRPr lang="en-GB"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9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17888" y="7188169"/>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17888" y="3544343"/>
            <a:ext cx="18698287" cy="2535952"/>
          </a:xfrm>
          <a:prstGeom prst="rect">
            <a:avLst/>
          </a:prstGeom>
        </p:spPr>
        <p:txBody>
          <a:bodyPr lIns="0" tIns="0" rIns="0" bIns="0" rtlCol="0" anchor="t">
            <a:spAutoFit/>
          </a:bodyPr>
          <a:lstStyle/>
          <a:p>
            <a:pPr algn="ctr">
              <a:lnSpc>
                <a:spcPts val="19518"/>
              </a:lnSpc>
            </a:pPr>
            <a:r>
              <a:rPr lang="en-US" sz="18072">
                <a:latin typeface="Times New Roman" panose="02020603050405020304" pitchFamily="18" charset="0"/>
                <a:cs typeface="Times New Roman" panose="02020603050405020304" pitchFamily="18" charset="0"/>
              </a:rPr>
              <a:t>Thank </a:t>
            </a:r>
            <a:r>
              <a:rPr lang="vi-VN" sz="18072" smtClean="0">
                <a:latin typeface="Times New Roman" panose="02020603050405020304" pitchFamily="18" charset="0"/>
                <a:cs typeface="Times New Roman" panose="02020603050405020304" pitchFamily="18" charset="0"/>
              </a:rPr>
              <a:t>Yo</a:t>
            </a:r>
            <a:r>
              <a:rPr lang="en-US" sz="18072" smtClean="0">
                <a:latin typeface="Times New Roman" panose="02020603050405020304" pitchFamily="18" charset="0"/>
                <a:cs typeface="Times New Roman" panose="02020603050405020304" pitchFamily="18" charset="0"/>
              </a:rPr>
              <a:t>u</a:t>
            </a:r>
            <a:endParaRPr lang="en-US" sz="18072">
              <a:latin typeface="Times New Roman" panose="02020603050405020304" pitchFamily="18" charset="0"/>
              <a:cs typeface="Times New Roman" panose="02020603050405020304" pitchFamily="18" charset="0"/>
            </a:endParaRPr>
          </a:p>
        </p:txBody>
      </p:sp>
      <p:sp>
        <p:nvSpPr>
          <p:cNvPr id="4" name="Freeform 4"/>
          <p:cNvSpPr/>
          <p:nvPr/>
        </p:nvSpPr>
        <p:spPr>
          <a:xfrm>
            <a:off x="12816204" y="608029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5137695" y="2860975"/>
            <a:ext cx="7895652" cy="2698877"/>
          </a:xfrm>
          <a:custGeom>
            <a:avLst/>
            <a:gdLst/>
            <a:ahLst/>
            <a:cxnLst/>
            <a:rect l="l" t="t" r="r" b="b"/>
            <a:pathLst>
              <a:path w="7895652" h="2698877">
                <a:moveTo>
                  <a:pt x="0" y="0"/>
                </a:moveTo>
                <a:lnTo>
                  <a:pt x="7895653" y="0"/>
                </a:lnTo>
                <a:lnTo>
                  <a:pt x="7895653" y="2698878"/>
                </a:lnTo>
                <a:lnTo>
                  <a:pt x="0" y="26988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885410" flipH="1">
            <a:off x="-555515" y="147761"/>
            <a:ext cx="5292467" cy="4128124"/>
          </a:xfrm>
          <a:custGeom>
            <a:avLst/>
            <a:gdLst/>
            <a:ahLst/>
            <a:cxnLst/>
            <a:rect l="l" t="t" r="r" b="b"/>
            <a:pathLst>
              <a:path w="5292467" h="4128124">
                <a:moveTo>
                  <a:pt x="5292467" y="0"/>
                </a:moveTo>
                <a:lnTo>
                  <a:pt x="0" y="0"/>
                </a:lnTo>
                <a:lnTo>
                  <a:pt x="0" y="4128124"/>
                </a:lnTo>
                <a:lnTo>
                  <a:pt x="5292467" y="4128124"/>
                </a:lnTo>
                <a:lnTo>
                  <a:pt x="5292467"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ectangle 2"/>
          <p:cNvSpPr/>
          <p:nvPr/>
        </p:nvSpPr>
        <p:spPr>
          <a:xfrm>
            <a:off x="1905000" y="3009900"/>
            <a:ext cx="10045763" cy="1938992"/>
          </a:xfrm>
          <a:prstGeom prst="rect">
            <a:avLst/>
          </a:prstGeom>
        </p:spPr>
        <p:txBody>
          <a:bodyPr wrap="none">
            <a:spAutoFit/>
          </a:bodyPr>
          <a:lstStyle/>
          <a:p>
            <a:pPr algn="ctr"/>
            <a:r>
              <a:rPr lang="en-US" sz="6000" b="1">
                <a:latin typeface="Times New Roman" panose="02020603050405020304" pitchFamily="18" charset="0"/>
                <a:ea typeface="Calibri" panose="020F0502020204030204" pitchFamily="34" charset="0"/>
              </a:rPr>
              <a:t>HOẠT ĐỘNG </a:t>
            </a:r>
            <a:r>
              <a:rPr lang="en-US" sz="6000" b="1" smtClean="0">
                <a:latin typeface="Times New Roman" panose="02020603050405020304" pitchFamily="18" charset="0"/>
                <a:ea typeface="Calibri" panose="020F0502020204030204" pitchFamily="34" charset="0"/>
              </a:rPr>
              <a:t>2</a:t>
            </a:r>
            <a:endParaRPr lang="vi-VN" sz="6000" b="1" smtClean="0">
              <a:latin typeface="Times New Roman" panose="02020603050405020304" pitchFamily="18" charset="0"/>
              <a:ea typeface="Calibri" panose="020F0502020204030204" pitchFamily="34" charset="0"/>
            </a:endParaRPr>
          </a:p>
          <a:p>
            <a:pPr algn="ctr"/>
            <a:r>
              <a:rPr lang="en-US" sz="6000" b="1" smtClean="0">
                <a:latin typeface="Times New Roman" panose="02020603050405020304" pitchFamily="18" charset="0"/>
                <a:ea typeface="Calibri" panose="020F0502020204030204" pitchFamily="34" charset="0"/>
              </a:rPr>
              <a:t> </a:t>
            </a:r>
            <a:r>
              <a:rPr lang="en-US" sz="6000" b="1">
                <a:latin typeface="Times New Roman" panose="02020603050405020304" pitchFamily="18" charset="0"/>
                <a:ea typeface="Calibri" panose="020F0502020204030204" pitchFamily="34" charset="0"/>
              </a:rPr>
              <a:t>HÌNH THÀNH KIẾN THỨC</a:t>
            </a:r>
            <a:endParaRPr lang="en-GB" sz="6000"/>
          </a:p>
        </p:txBody>
      </p:sp>
    </p:spTree>
    <p:extLst>
      <p:ext uri="{BB962C8B-B14F-4D97-AF65-F5344CB8AC3E}">
        <p14:creationId xmlns:p14="http://schemas.microsoft.com/office/powerpoint/2010/main" val="2307011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3" name="Freeform 3"/>
          <p:cNvSpPr/>
          <p:nvPr/>
        </p:nvSpPr>
        <p:spPr>
          <a:xfrm>
            <a:off x="-283351" y="6728250"/>
            <a:ext cx="18934063" cy="3717961"/>
          </a:xfrm>
          <a:custGeom>
            <a:avLst/>
            <a:gdLst/>
            <a:ahLst/>
            <a:cxnLst/>
            <a:rect l="l" t="t" r="r" b="b"/>
            <a:pathLst>
              <a:path w="18934063" h="3717961">
                <a:moveTo>
                  <a:pt x="0" y="0"/>
                </a:moveTo>
                <a:lnTo>
                  <a:pt x="18934063" y="0"/>
                </a:lnTo>
                <a:lnTo>
                  <a:pt x="18934063" y="3717962"/>
                </a:lnTo>
                <a:lnTo>
                  <a:pt x="0" y="3717962"/>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901360" y="5818795"/>
            <a:ext cx="3903757" cy="2966855"/>
          </a:xfrm>
          <a:custGeom>
            <a:avLst/>
            <a:gdLst/>
            <a:ahLst/>
            <a:cxnLst/>
            <a:rect l="l" t="t" r="r" b="b"/>
            <a:pathLst>
              <a:path w="3903757" h="2966855">
                <a:moveTo>
                  <a:pt x="0" y="0"/>
                </a:moveTo>
                <a:lnTo>
                  <a:pt x="3903756" y="0"/>
                </a:lnTo>
                <a:lnTo>
                  <a:pt x="3903756" y="2966855"/>
                </a:lnTo>
                <a:lnTo>
                  <a:pt x="0" y="29668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2919126" y="635916"/>
            <a:ext cx="7895652" cy="2698877"/>
          </a:xfrm>
          <a:custGeom>
            <a:avLst/>
            <a:gdLst/>
            <a:ahLst/>
            <a:cxnLst/>
            <a:rect l="l" t="t" r="r" b="b"/>
            <a:pathLst>
              <a:path w="7895652" h="2698877">
                <a:moveTo>
                  <a:pt x="0" y="0"/>
                </a:moveTo>
                <a:lnTo>
                  <a:pt x="7895652" y="0"/>
                </a:lnTo>
                <a:lnTo>
                  <a:pt x="7895652" y="2698877"/>
                </a:lnTo>
                <a:lnTo>
                  <a:pt x="0" y="269887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7" name="Group 7"/>
          <p:cNvGrpSpPr/>
          <p:nvPr/>
        </p:nvGrpSpPr>
        <p:grpSpPr>
          <a:xfrm>
            <a:off x="2667001" y="495300"/>
            <a:ext cx="12470694" cy="2057400"/>
            <a:chOff x="0" y="0"/>
            <a:chExt cx="1657637" cy="263411"/>
          </a:xfrm>
        </p:grpSpPr>
        <p:sp>
          <p:nvSpPr>
            <p:cNvPr id="8" name="Freeform 8"/>
            <p:cNvSpPr/>
            <p:nvPr/>
          </p:nvSpPr>
          <p:spPr>
            <a:xfrm>
              <a:off x="0" y="0"/>
              <a:ext cx="1657637" cy="263411"/>
            </a:xfrm>
            <a:custGeom>
              <a:avLst/>
              <a:gdLst/>
              <a:ahLst/>
              <a:cxnLst/>
              <a:rect l="l" t="t" r="r" b="b"/>
              <a:pathLst>
                <a:path w="1657637" h="263411">
                  <a:moveTo>
                    <a:pt x="62734" y="0"/>
                  </a:moveTo>
                  <a:lnTo>
                    <a:pt x="1594903" y="0"/>
                  </a:lnTo>
                  <a:cubicBezTo>
                    <a:pt x="1629550" y="0"/>
                    <a:pt x="1657637" y="28087"/>
                    <a:pt x="1657637" y="62734"/>
                  </a:cubicBezTo>
                  <a:lnTo>
                    <a:pt x="1657637" y="200677"/>
                  </a:lnTo>
                  <a:cubicBezTo>
                    <a:pt x="1657637" y="235324"/>
                    <a:pt x="1629550" y="263411"/>
                    <a:pt x="1594903" y="263411"/>
                  </a:cubicBezTo>
                  <a:lnTo>
                    <a:pt x="62734" y="263411"/>
                  </a:lnTo>
                  <a:cubicBezTo>
                    <a:pt x="28087" y="263411"/>
                    <a:pt x="0" y="235324"/>
                    <a:pt x="0" y="200677"/>
                  </a:cubicBezTo>
                  <a:lnTo>
                    <a:pt x="0" y="62734"/>
                  </a:lnTo>
                  <a:cubicBezTo>
                    <a:pt x="0" y="28087"/>
                    <a:pt x="28087" y="0"/>
                    <a:pt x="62734" y="0"/>
                  </a:cubicBezTo>
                  <a:close/>
                </a:path>
              </a:pathLst>
            </a:custGeom>
            <a:solidFill>
              <a:srgbClr val="76ABCB"/>
            </a:solidFill>
          </p:spPr>
        </p:sp>
        <p:sp>
          <p:nvSpPr>
            <p:cNvPr id="9" name="TextBox 9"/>
            <p:cNvSpPr txBox="1"/>
            <p:nvPr/>
          </p:nvSpPr>
          <p:spPr>
            <a:xfrm>
              <a:off x="0" y="-47625"/>
              <a:ext cx="1657637" cy="311036"/>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5137695" y="1985354"/>
            <a:ext cx="7895652" cy="2698877"/>
          </a:xfrm>
          <a:custGeom>
            <a:avLst/>
            <a:gdLst/>
            <a:ahLst/>
            <a:cxnLst/>
            <a:rect l="l" t="t" r="r" b="b"/>
            <a:pathLst>
              <a:path w="7895652" h="2698877">
                <a:moveTo>
                  <a:pt x="0" y="0"/>
                </a:moveTo>
                <a:lnTo>
                  <a:pt x="7895653" y="0"/>
                </a:lnTo>
                <a:lnTo>
                  <a:pt x="7895653" y="2698878"/>
                </a:lnTo>
                <a:lnTo>
                  <a:pt x="0" y="26988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3307168" y="698252"/>
            <a:ext cx="11514840" cy="1354217"/>
          </a:xfrm>
          <a:prstGeom prst="rect">
            <a:avLst/>
          </a:prstGeom>
        </p:spPr>
        <p:txBody>
          <a:bodyPr wrap="square" lIns="0" tIns="0" rIns="0" bIns="0" rtlCol="0" anchor="t">
            <a:spAutoFit/>
          </a:bodyPr>
          <a:lstStyle/>
          <a:p>
            <a:r>
              <a:rPr lang="en-US" sz="8800" b="1">
                <a:latin typeface="Times New Roman" panose="02020603050405020304" pitchFamily="18" charset="0"/>
                <a:cs typeface="Times New Roman" panose="02020603050405020304" pitchFamily="18" charset="0"/>
              </a:rPr>
              <a:t>I. Đọc và tìm hiểu </a:t>
            </a:r>
            <a:r>
              <a:rPr lang="en-US" sz="7200" b="1">
                <a:latin typeface="Times New Roman" panose="02020603050405020304" pitchFamily="18" charset="0"/>
                <a:cs typeface="Times New Roman" panose="02020603050405020304" pitchFamily="18" charset="0"/>
              </a:rPr>
              <a:t>chung </a:t>
            </a:r>
            <a:endParaRPr lang="en-GB" sz="7200">
              <a:latin typeface="Times New Roman" panose="02020603050405020304" pitchFamily="18" charset="0"/>
              <a:cs typeface="Times New Roman" panose="02020603050405020304" pitchFamily="18" charset="0"/>
            </a:endParaRPr>
          </a:p>
        </p:txBody>
      </p:sp>
      <p:grpSp>
        <p:nvGrpSpPr>
          <p:cNvPr id="12" name="Group 7"/>
          <p:cNvGrpSpPr/>
          <p:nvPr/>
        </p:nvGrpSpPr>
        <p:grpSpPr>
          <a:xfrm>
            <a:off x="3962400" y="3187033"/>
            <a:ext cx="10363200" cy="1490101"/>
            <a:chOff x="0" y="0"/>
            <a:chExt cx="1657637" cy="263411"/>
          </a:xfrm>
        </p:grpSpPr>
        <p:sp>
          <p:nvSpPr>
            <p:cNvPr id="13" name="Freeform 8"/>
            <p:cNvSpPr/>
            <p:nvPr/>
          </p:nvSpPr>
          <p:spPr>
            <a:xfrm>
              <a:off x="0" y="0"/>
              <a:ext cx="1657637" cy="263411"/>
            </a:xfrm>
            <a:custGeom>
              <a:avLst/>
              <a:gdLst/>
              <a:ahLst/>
              <a:cxnLst/>
              <a:rect l="l" t="t" r="r" b="b"/>
              <a:pathLst>
                <a:path w="1657637" h="263411">
                  <a:moveTo>
                    <a:pt x="62734" y="0"/>
                  </a:moveTo>
                  <a:lnTo>
                    <a:pt x="1594903" y="0"/>
                  </a:lnTo>
                  <a:cubicBezTo>
                    <a:pt x="1629550" y="0"/>
                    <a:pt x="1657637" y="28087"/>
                    <a:pt x="1657637" y="62734"/>
                  </a:cubicBezTo>
                  <a:lnTo>
                    <a:pt x="1657637" y="200677"/>
                  </a:lnTo>
                  <a:cubicBezTo>
                    <a:pt x="1657637" y="235324"/>
                    <a:pt x="1629550" y="263411"/>
                    <a:pt x="1594903" y="263411"/>
                  </a:cubicBezTo>
                  <a:lnTo>
                    <a:pt x="62734" y="263411"/>
                  </a:lnTo>
                  <a:cubicBezTo>
                    <a:pt x="28087" y="263411"/>
                    <a:pt x="0" y="235324"/>
                    <a:pt x="0" y="200677"/>
                  </a:cubicBezTo>
                  <a:lnTo>
                    <a:pt x="0" y="62734"/>
                  </a:lnTo>
                  <a:cubicBezTo>
                    <a:pt x="0" y="28087"/>
                    <a:pt x="28087" y="0"/>
                    <a:pt x="62734" y="0"/>
                  </a:cubicBezTo>
                  <a:close/>
                </a:path>
              </a:pathLst>
            </a:custGeom>
            <a:solidFill>
              <a:srgbClr val="76ABCB"/>
            </a:solidFill>
          </p:spPr>
        </p:sp>
        <p:sp>
          <p:nvSpPr>
            <p:cNvPr id="14" name="TextBox 9"/>
            <p:cNvSpPr txBox="1"/>
            <p:nvPr/>
          </p:nvSpPr>
          <p:spPr>
            <a:xfrm>
              <a:off x="0" y="-47625"/>
              <a:ext cx="1657637" cy="311036"/>
            </a:xfrm>
            <a:prstGeom prst="rect">
              <a:avLst/>
            </a:prstGeom>
          </p:spPr>
          <p:txBody>
            <a:bodyPr lIns="50800" tIns="50800" rIns="50800" bIns="50800" rtlCol="0" anchor="ctr"/>
            <a:lstStyle/>
            <a:p>
              <a:pPr algn="ctr">
                <a:lnSpc>
                  <a:spcPts val="2659"/>
                </a:lnSpc>
              </a:pPr>
              <a:endParaRPr/>
            </a:p>
          </p:txBody>
        </p:sp>
      </p:grpSp>
      <p:sp>
        <p:nvSpPr>
          <p:cNvPr id="15" name="TextBox 11"/>
          <p:cNvSpPr txBox="1"/>
          <p:nvPr/>
        </p:nvSpPr>
        <p:spPr>
          <a:xfrm>
            <a:off x="4623443" y="3567785"/>
            <a:ext cx="9120474" cy="830997"/>
          </a:xfrm>
          <a:prstGeom prst="rect">
            <a:avLst/>
          </a:prstGeom>
        </p:spPr>
        <p:txBody>
          <a:bodyPr wrap="square" lIns="0" tIns="0" rIns="0" bIns="0" rtlCol="0" anchor="t">
            <a:spAutoFit/>
          </a:bodyPr>
          <a:lstStyle/>
          <a:p>
            <a:r>
              <a:rPr lang="en-US" sz="5400" b="1">
                <a:latin typeface="Times New Roman" panose="02020603050405020304" pitchFamily="18" charset="0"/>
                <a:cs typeface="Times New Roman" panose="02020603050405020304" pitchFamily="18" charset="0"/>
              </a:rPr>
              <a:t>1. Tác giả Nguyễn Minh Châu</a:t>
            </a:r>
            <a:endParaRPr lang="en-GB" sz="5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sp>
        <p:nvSpPr>
          <p:cNvPr id="2" name="Freeform 2"/>
          <p:cNvSpPr/>
          <p:nvPr/>
        </p:nvSpPr>
        <p:spPr>
          <a:xfrm>
            <a:off x="12610489" y="0"/>
            <a:ext cx="9605930" cy="3283482"/>
          </a:xfrm>
          <a:custGeom>
            <a:avLst/>
            <a:gdLst/>
            <a:ahLst/>
            <a:cxnLst/>
            <a:rect l="l" t="t" r="r" b="b"/>
            <a:pathLst>
              <a:path w="9605930" h="3283482">
                <a:moveTo>
                  <a:pt x="0" y="0"/>
                </a:moveTo>
                <a:lnTo>
                  <a:pt x="9605930" y="0"/>
                </a:lnTo>
                <a:lnTo>
                  <a:pt x="9605930" y="3283482"/>
                </a:lnTo>
                <a:lnTo>
                  <a:pt x="0" y="3283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p:nvPr/>
        </p:nvGrpSpPr>
        <p:grpSpPr>
          <a:xfrm>
            <a:off x="0" y="9370710"/>
            <a:ext cx="25180222" cy="3086100"/>
            <a:chOff x="0" y="0"/>
            <a:chExt cx="6631828" cy="812800"/>
          </a:xfrm>
        </p:grpSpPr>
        <p:sp>
          <p:nvSpPr>
            <p:cNvPr id="5" name="Freeform 5"/>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6" name="TextBox 6"/>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9267959" y="2624767"/>
            <a:ext cx="8562841" cy="1776819"/>
            <a:chOff x="0" y="0"/>
            <a:chExt cx="1864535" cy="467969"/>
          </a:xfrm>
        </p:grpSpPr>
        <p:sp>
          <p:nvSpPr>
            <p:cNvPr id="9" name="Freeform 9"/>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0" name="TextBox 10"/>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8175129" y="4882009"/>
            <a:ext cx="8077539" cy="1776819"/>
            <a:chOff x="0" y="0"/>
            <a:chExt cx="1864535" cy="467969"/>
          </a:xfrm>
        </p:grpSpPr>
        <p:sp>
          <p:nvSpPr>
            <p:cNvPr id="12" name="Freeform 12"/>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FFE274"/>
            </a:solidFill>
          </p:spPr>
        </p:sp>
        <p:sp>
          <p:nvSpPr>
            <p:cNvPr id="13" name="TextBox 13"/>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4" name="Group 14"/>
          <p:cNvGrpSpPr/>
          <p:nvPr/>
        </p:nvGrpSpPr>
        <p:grpSpPr>
          <a:xfrm>
            <a:off x="10052983" y="7273458"/>
            <a:ext cx="7941104" cy="1776819"/>
            <a:chOff x="0" y="0"/>
            <a:chExt cx="1864535" cy="467969"/>
          </a:xfrm>
        </p:grpSpPr>
        <p:sp>
          <p:nvSpPr>
            <p:cNvPr id="15" name="Freeform 15"/>
            <p:cNvSpPr/>
            <p:nvPr/>
          </p:nvSpPr>
          <p:spPr>
            <a:xfrm>
              <a:off x="0" y="0"/>
              <a:ext cx="1864535" cy="467969"/>
            </a:xfrm>
            <a:custGeom>
              <a:avLst/>
              <a:gdLst/>
              <a:ahLst/>
              <a:cxnLst/>
              <a:rect l="l" t="t" r="r" b="b"/>
              <a:pathLst>
                <a:path w="1864535" h="467969">
                  <a:moveTo>
                    <a:pt x="55773" y="0"/>
                  </a:moveTo>
                  <a:lnTo>
                    <a:pt x="1808763" y="0"/>
                  </a:lnTo>
                  <a:cubicBezTo>
                    <a:pt x="1823555" y="0"/>
                    <a:pt x="1837741" y="5876"/>
                    <a:pt x="1848200" y="16335"/>
                  </a:cubicBezTo>
                  <a:cubicBezTo>
                    <a:pt x="1858659" y="26795"/>
                    <a:pt x="1864535" y="40981"/>
                    <a:pt x="1864535" y="55773"/>
                  </a:cubicBezTo>
                  <a:lnTo>
                    <a:pt x="1864535" y="412196"/>
                  </a:lnTo>
                  <a:cubicBezTo>
                    <a:pt x="1864535" y="426988"/>
                    <a:pt x="1858659" y="441174"/>
                    <a:pt x="1848200" y="451633"/>
                  </a:cubicBezTo>
                  <a:cubicBezTo>
                    <a:pt x="1837741" y="462093"/>
                    <a:pt x="1823555" y="467969"/>
                    <a:pt x="1808763" y="467969"/>
                  </a:cubicBezTo>
                  <a:lnTo>
                    <a:pt x="55773" y="467969"/>
                  </a:lnTo>
                  <a:cubicBezTo>
                    <a:pt x="40981" y="467969"/>
                    <a:pt x="26795" y="462093"/>
                    <a:pt x="16335" y="451633"/>
                  </a:cubicBezTo>
                  <a:cubicBezTo>
                    <a:pt x="5876" y="441174"/>
                    <a:pt x="0" y="426988"/>
                    <a:pt x="0" y="412196"/>
                  </a:cubicBezTo>
                  <a:lnTo>
                    <a:pt x="0" y="55773"/>
                  </a:lnTo>
                  <a:cubicBezTo>
                    <a:pt x="0" y="40981"/>
                    <a:pt x="5876" y="26795"/>
                    <a:pt x="16335" y="16335"/>
                  </a:cubicBezTo>
                  <a:cubicBezTo>
                    <a:pt x="26795" y="5876"/>
                    <a:pt x="40981" y="0"/>
                    <a:pt x="55773" y="0"/>
                  </a:cubicBezTo>
                  <a:close/>
                </a:path>
              </a:pathLst>
            </a:custGeom>
            <a:solidFill>
              <a:srgbClr val="D96C4F"/>
            </a:solidFill>
          </p:spPr>
        </p:sp>
        <p:sp>
          <p:nvSpPr>
            <p:cNvPr id="16" name="TextBox 16"/>
            <p:cNvSpPr txBox="1"/>
            <p:nvPr/>
          </p:nvSpPr>
          <p:spPr>
            <a:xfrm>
              <a:off x="0" y="-47625"/>
              <a:ext cx="1864535" cy="515594"/>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7" name="Group 17"/>
          <p:cNvGrpSpPr/>
          <p:nvPr/>
        </p:nvGrpSpPr>
        <p:grpSpPr>
          <a:xfrm>
            <a:off x="7870245" y="2524252"/>
            <a:ext cx="1883063" cy="193352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0" name="Group 20"/>
          <p:cNvGrpSpPr/>
          <p:nvPr/>
        </p:nvGrpSpPr>
        <p:grpSpPr>
          <a:xfrm>
            <a:off x="15923790" y="4654698"/>
            <a:ext cx="1915754" cy="205170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6C4F"/>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3" name="Group 23"/>
          <p:cNvGrpSpPr/>
          <p:nvPr/>
        </p:nvGrpSpPr>
        <p:grpSpPr>
          <a:xfrm>
            <a:off x="8383222" y="7082760"/>
            <a:ext cx="2015516" cy="199869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274"/>
            </a:solidFill>
          </p:spPr>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7" name="TextBox 27"/>
          <p:cNvSpPr txBox="1"/>
          <p:nvPr/>
        </p:nvSpPr>
        <p:spPr>
          <a:xfrm>
            <a:off x="8304639" y="2936598"/>
            <a:ext cx="963320"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1</a:t>
            </a:r>
          </a:p>
        </p:txBody>
      </p:sp>
      <p:sp>
        <p:nvSpPr>
          <p:cNvPr id="28" name="TextBox 28"/>
          <p:cNvSpPr txBox="1"/>
          <p:nvPr/>
        </p:nvSpPr>
        <p:spPr>
          <a:xfrm>
            <a:off x="8833123" y="7312998"/>
            <a:ext cx="1444981" cy="1516912"/>
          </a:xfrm>
          <a:prstGeom prst="rect">
            <a:avLst/>
          </a:prstGeom>
        </p:spPr>
        <p:txBody>
          <a:bodyPr lIns="0" tIns="0" rIns="0" bIns="0" rtlCol="0" anchor="t">
            <a:spAutoFit/>
          </a:bodyPr>
          <a:lstStyle/>
          <a:p>
            <a:pPr>
              <a:lnSpc>
                <a:spcPts val="11647"/>
              </a:lnSpc>
            </a:pPr>
            <a:r>
              <a:rPr lang="en-US" sz="10784" b="1">
                <a:solidFill>
                  <a:srgbClr val="D96C4F"/>
                </a:solidFill>
                <a:latin typeface="Times New Roman" panose="02020603050405020304" pitchFamily="18" charset="0"/>
                <a:cs typeface="Times New Roman" panose="02020603050405020304" pitchFamily="18" charset="0"/>
              </a:rPr>
              <a:t>3</a:t>
            </a:r>
          </a:p>
        </p:txBody>
      </p:sp>
      <p:sp>
        <p:nvSpPr>
          <p:cNvPr id="29" name="TextBox 29"/>
          <p:cNvSpPr txBox="1"/>
          <p:nvPr/>
        </p:nvSpPr>
        <p:spPr>
          <a:xfrm>
            <a:off x="16549106" y="5073874"/>
            <a:ext cx="1444981" cy="1516912"/>
          </a:xfrm>
          <a:prstGeom prst="rect">
            <a:avLst/>
          </a:prstGeom>
        </p:spPr>
        <p:txBody>
          <a:bodyPr lIns="0" tIns="0" rIns="0" bIns="0" rtlCol="0" anchor="t">
            <a:spAutoFit/>
          </a:bodyPr>
          <a:lstStyle/>
          <a:p>
            <a:pPr>
              <a:lnSpc>
                <a:spcPts val="11647"/>
              </a:lnSpc>
            </a:pPr>
            <a:r>
              <a:rPr lang="en-US" sz="10784" b="1">
                <a:solidFill>
                  <a:srgbClr val="FFE274"/>
                </a:solidFill>
                <a:latin typeface="Times New Roman" panose="02020603050405020304" pitchFamily="18" charset="0"/>
                <a:cs typeface="Times New Roman" panose="02020603050405020304" pitchFamily="18" charset="0"/>
              </a:rPr>
              <a:t>2</a:t>
            </a:r>
          </a:p>
        </p:txBody>
      </p:sp>
      <p:sp>
        <p:nvSpPr>
          <p:cNvPr id="30" name="TextBox 30"/>
          <p:cNvSpPr txBox="1"/>
          <p:nvPr/>
        </p:nvSpPr>
        <p:spPr>
          <a:xfrm>
            <a:off x="10045099" y="2989390"/>
            <a:ext cx="7269134" cy="1107996"/>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Nguyễn Minh Châu (1930 – 1989), quê ở huyện Quỳnh Lưu, tỉnh Nghệ An.</a:t>
            </a:r>
            <a:endParaRPr lang="en-US" sz="3600">
              <a:solidFill>
                <a:srgbClr val="FFFFFF"/>
              </a:solidFill>
              <a:latin typeface="Times New Roman" panose="02020603050405020304" pitchFamily="18" charset="0"/>
              <a:cs typeface="Times New Roman" panose="02020603050405020304" pitchFamily="18" charset="0"/>
            </a:endParaRPr>
          </a:p>
        </p:txBody>
      </p:sp>
      <p:sp>
        <p:nvSpPr>
          <p:cNvPr id="31" name="TextBox 31"/>
          <p:cNvSpPr txBox="1"/>
          <p:nvPr/>
        </p:nvSpPr>
        <p:spPr>
          <a:xfrm>
            <a:off x="8396352" y="5216421"/>
            <a:ext cx="7306216" cy="1107996"/>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Đầu năm 1950, gia nhập quân đội, từng công tác và chiến đấu tại sư đoàn 320.</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32" name="TextBox 32"/>
          <p:cNvSpPr txBox="1"/>
          <p:nvPr/>
        </p:nvSpPr>
        <p:spPr>
          <a:xfrm>
            <a:off x="10500637" y="7378746"/>
            <a:ext cx="7247896" cy="1661993"/>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Từ năm 1962 công tác tại Phòng Văn nghệ quân đội, sau chuyển sang tạp chí Văn nghệ Quân đội.</a:t>
            </a:r>
            <a:endParaRPr lang="en-US" sz="3600">
              <a:solidFill>
                <a:srgbClr val="FFFFFF"/>
              </a:solidFill>
              <a:latin typeface="Times New Roman" panose="02020603050405020304" pitchFamily="18" charset="0"/>
              <a:cs typeface="Times New Roman" panose="02020603050405020304" pitchFamily="18" charset="0"/>
            </a:endParaRPr>
          </a:p>
        </p:txBody>
      </p:sp>
      <p:pic>
        <p:nvPicPr>
          <p:cNvPr id="2050" name="Picture 2" descr="Nguyễn Minh Châu, một nhà văn tiên phong của văn học đổi mớ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57" y="2841739"/>
            <a:ext cx="6877556" cy="65794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4" name="Freeform 3"/>
          <p:cNvSpPr/>
          <p:nvPr/>
        </p:nvSpPr>
        <p:spPr>
          <a:xfrm>
            <a:off x="-2278567" y="962591"/>
            <a:ext cx="7895652" cy="2698877"/>
          </a:xfrm>
          <a:custGeom>
            <a:avLst/>
            <a:gdLst/>
            <a:ahLst/>
            <a:cxnLst/>
            <a:rect l="l" t="t" r="r" b="b"/>
            <a:pathLst>
              <a:path w="7895652" h="2698877">
                <a:moveTo>
                  <a:pt x="0" y="0"/>
                </a:moveTo>
                <a:lnTo>
                  <a:pt x="7895652" y="0"/>
                </a:lnTo>
                <a:lnTo>
                  <a:pt x="7895652" y="2698878"/>
                </a:lnTo>
                <a:lnTo>
                  <a:pt x="0" y="26988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3" name="Rectangle 32"/>
          <p:cNvSpPr/>
          <p:nvPr/>
        </p:nvSpPr>
        <p:spPr>
          <a:xfrm>
            <a:off x="1828800" y="589530"/>
            <a:ext cx="5144357" cy="1412694"/>
          </a:xfrm>
          <a:prstGeom prst="rect">
            <a:avLst/>
          </a:prstGeom>
        </p:spPr>
        <p:txBody>
          <a:bodyPr wrap="none">
            <a:spAutoFit/>
          </a:bodyPr>
          <a:lstStyle/>
          <a:p>
            <a:pPr algn="just">
              <a:lnSpc>
                <a:spcPct val="130000"/>
              </a:lnSpc>
              <a:spcAft>
                <a:spcPts val="0"/>
              </a:spcAft>
            </a:pPr>
            <a:r>
              <a:rPr lang="en-US" sz="6600" b="1">
                <a:solidFill>
                  <a:srgbClr val="0D0D0D"/>
                </a:solidFill>
                <a:latin typeface="Times New Roman" panose="02020603050405020304" pitchFamily="18" charset="0"/>
                <a:ea typeface="Calibri" panose="020F0502020204030204" pitchFamily="34" charset="0"/>
              </a:rPr>
              <a:t>1.1. Cuộc đời </a:t>
            </a:r>
            <a:endParaRPr lang="en-GB" sz="6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446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16" presetClass="entr" presetSubtype="21"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16" presetClass="entr" presetSubtype="21"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F8FF"/>
        </a:solidFill>
        <a:effectLst/>
      </p:bgPr>
    </p:bg>
    <p:spTree>
      <p:nvGrpSpPr>
        <p:cNvPr id="1" name=""/>
        <p:cNvGrpSpPr/>
        <p:nvPr/>
      </p:nvGrpSpPr>
      <p:grpSpPr>
        <a:xfrm>
          <a:off x="0" y="0"/>
          <a:ext cx="0" cy="0"/>
          <a:chOff x="0" y="0"/>
          <a:chExt cx="0" cy="0"/>
        </a:xfrm>
      </p:grpSpPr>
      <p:grpSp>
        <p:nvGrpSpPr>
          <p:cNvPr id="2" name="Group 2"/>
          <p:cNvGrpSpPr/>
          <p:nvPr/>
        </p:nvGrpSpPr>
        <p:grpSpPr>
          <a:xfrm>
            <a:off x="0" y="9370710"/>
            <a:ext cx="25180222" cy="3086100"/>
            <a:chOff x="0" y="0"/>
            <a:chExt cx="6631828" cy="812800"/>
          </a:xfrm>
        </p:grpSpPr>
        <p:sp>
          <p:nvSpPr>
            <p:cNvPr id="3" name="Freeform 3"/>
            <p:cNvSpPr/>
            <p:nvPr/>
          </p:nvSpPr>
          <p:spPr>
            <a:xfrm>
              <a:off x="0" y="0"/>
              <a:ext cx="6631828" cy="812800"/>
            </a:xfrm>
            <a:custGeom>
              <a:avLst/>
              <a:gdLst/>
              <a:ahLst/>
              <a:cxnLst/>
              <a:rect l="l" t="t" r="r" b="b"/>
              <a:pathLst>
                <a:path w="6631828" h="812800">
                  <a:moveTo>
                    <a:pt x="0" y="0"/>
                  </a:moveTo>
                  <a:lnTo>
                    <a:pt x="6631828" y="0"/>
                  </a:lnTo>
                  <a:lnTo>
                    <a:pt x="6631828" y="812800"/>
                  </a:lnTo>
                  <a:lnTo>
                    <a:pt x="0" y="812800"/>
                  </a:lnTo>
                  <a:close/>
                </a:path>
              </a:pathLst>
            </a:custGeom>
            <a:solidFill>
              <a:srgbClr val="D69955"/>
            </a:solidFill>
          </p:spPr>
        </p:sp>
        <p:sp>
          <p:nvSpPr>
            <p:cNvPr id="4" name="TextBox 4"/>
            <p:cNvSpPr txBox="1"/>
            <p:nvPr/>
          </p:nvSpPr>
          <p:spPr>
            <a:xfrm>
              <a:off x="0" y="-47625"/>
              <a:ext cx="6631828" cy="86042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4870317" y="5472932"/>
            <a:ext cx="3074878" cy="4114800"/>
          </a:xfrm>
          <a:custGeom>
            <a:avLst/>
            <a:gdLst/>
            <a:ahLst/>
            <a:cxnLst/>
            <a:rect l="l" t="t" r="r" b="b"/>
            <a:pathLst>
              <a:path w="3074878" h="4114800">
                <a:moveTo>
                  <a:pt x="0" y="0"/>
                </a:moveTo>
                <a:lnTo>
                  <a:pt x="3074878" y="0"/>
                </a:lnTo>
                <a:lnTo>
                  <a:pt x="3074878" y="4114800"/>
                </a:lnTo>
                <a:lnTo>
                  <a:pt x="0" y="411480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8009896" y="2283918"/>
            <a:ext cx="4329917" cy="5246414"/>
            <a:chOff x="0" y="0"/>
            <a:chExt cx="1140390" cy="1381772"/>
          </a:xfrm>
        </p:grpSpPr>
        <p:sp>
          <p:nvSpPr>
            <p:cNvPr id="10" name="Freeform 10"/>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FFE274"/>
            </a:solidFill>
          </p:spPr>
        </p:sp>
        <p:sp>
          <p:nvSpPr>
            <p:cNvPr id="11" name="TextBox 11"/>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12877800" y="2273300"/>
            <a:ext cx="4953000" cy="5246414"/>
            <a:chOff x="0" y="0"/>
            <a:chExt cx="1140390" cy="1381772"/>
          </a:xfrm>
        </p:grpSpPr>
        <p:sp>
          <p:nvSpPr>
            <p:cNvPr id="13" name="Freeform 13"/>
            <p:cNvSpPr/>
            <p:nvPr/>
          </p:nvSpPr>
          <p:spPr>
            <a:xfrm>
              <a:off x="0" y="0"/>
              <a:ext cx="1140390" cy="1381772"/>
            </a:xfrm>
            <a:custGeom>
              <a:avLst/>
              <a:gdLst/>
              <a:ahLst/>
              <a:cxnLst/>
              <a:rect l="l" t="t" r="r" b="b"/>
              <a:pathLst>
                <a:path w="1140390" h="1381772">
                  <a:moveTo>
                    <a:pt x="91188" y="0"/>
                  </a:moveTo>
                  <a:lnTo>
                    <a:pt x="1049201" y="0"/>
                  </a:lnTo>
                  <a:cubicBezTo>
                    <a:pt x="1099563" y="0"/>
                    <a:pt x="1140390" y="40826"/>
                    <a:pt x="1140390" y="91188"/>
                  </a:cubicBezTo>
                  <a:lnTo>
                    <a:pt x="1140390" y="1290583"/>
                  </a:lnTo>
                  <a:cubicBezTo>
                    <a:pt x="1140390" y="1340945"/>
                    <a:pt x="1099563" y="1381772"/>
                    <a:pt x="1049201" y="1381772"/>
                  </a:cubicBezTo>
                  <a:lnTo>
                    <a:pt x="91188" y="1381772"/>
                  </a:lnTo>
                  <a:cubicBezTo>
                    <a:pt x="40826" y="1381772"/>
                    <a:pt x="0" y="1340945"/>
                    <a:pt x="0" y="1290583"/>
                  </a:cubicBezTo>
                  <a:lnTo>
                    <a:pt x="0" y="91188"/>
                  </a:lnTo>
                  <a:cubicBezTo>
                    <a:pt x="0" y="40826"/>
                    <a:pt x="40826" y="0"/>
                    <a:pt x="91188" y="0"/>
                  </a:cubicBezTo>
                  <a:close/>
                </a:path>
              </a:pathLst>
            </a:custGeom>
            <a:solidFill>
              <a:srgbClr val="A4F0FF"/>
            </a:solidFill>
          </p:spPr>
        </p:sp>
        <p:sp>
          <p:nvSpPr>
            <p:cNvPr id="14" name="TextBox 14"/>
            <p:cNvSpPr txBox="1"/>
            <p:nvPr/>
          </p:nvSpPr>
          <p:spPr>
            <a:xfrm>
              <a:off x="0" y="-47625"/>
              <a:ext cx="1140390" cy="142939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8009896" y="1761695"/>
            <a:ext cx="4329917" cy="1044445"/>
            <a:chOff x="0" y="0"/>
            <a:chExt cx="1140390" cy="275080"/>
          </a:xfrm>
        </p:grpSpPr>
        <p:sp>
          <p:nvSpPr>
            <p:cNvPr id="16" name="Freeform 16"/>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A4F0FF"/>
            </a:solidFill>
          </p:spPr>
        </p:sp>
        <p:sp>
          <p:nvSpPr>
            <p:cNvPr id="17" name="TextBox 17"/>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12877800" y="1733609"/>
            <a:ext cx="4953000" cy="1044445"/>
            <a:chOff x="0" y="0"/>
            <a:chExt cx="1140390" cy="275080"/>
          </a:xfrm>
        </p:grpSpPr>
        <p:sp>
          <p:nvSpPr>
            <p:cNvPr id="19" name="Freeform 19"/>
            <p:cNvSpPr/>
            <p:nvPr/>
          </p:nvSpPr>
          <p:spPr>
            <a:xfrm>
              <a:off x="0" y="0"/>
              <a:ext cx="1140390" cy="275080"/>
            </a:xfrm>
            <a:custGeom>
              <a:avLst/>
              <a:gdLst/>
              <a:ahLst/>
              <a:cxnLst/>
              <a:rect l="l" t="t" r="r" b="b"/>
              <a:pathLst>
                <a:path w="1140390" h="275080">
                  <a:moveTo>
                    <a:pt x="91188" y="0"/>
                  </a:moveTo>
                  <a:lnTo>
                    <a:pt x="1049201" y="0"/>
                  </a:lnTo>
                  <a:cubicBezTo>
                    <a:pt x="1099563" y="0"/>
                    <a:pt x="1140390" y="40826"/>
                    <a:pt x="1140390" y="91188"/>
                  </a:cubicBezTo>
                  <a:lnTo>
                    <a:pt x="1140390" y="183892"/>
                  </a:lnTo>
                  <a:cubicBezTo>
                    <a:pt x="1140390" y="234254"/>
                    <a:pt x="1099563" y="275080"/>
                    <a:pt x="1049201" y="275080"/>
                  </a:cubicBezTo>
                  <a:lnTo>
                    <a:pt x="91188" y="275080"/>
                  </a:lnTo>
                  <a:cubicBezTo>
                    <a:pt x="40826" y="275080"/>
                    <a:pt x="0" y="234254"/>
                    <a:pt x="0" y="183892"/>
                  </a:cubicBezTo>
                  <a:lnTo>
                    <a:pt x="0" y="91188"/>
                  </a:lnTo>
                  <a:cubicBezTo>
                    <a:pt x="0" y="40826"/>
                    <a:pt x="40826" y="0"/>
                    <a:pt x="91188" y="0"/>
                  </a:cubicBezTo>
                  <a:close/>
                </a:path>
              </a:pathLst>
            </a:custGeom>
            <a:solidFill>
              <a:srgbClr val="FFE274"/>
            </a:solidFill>
          </p:spPr>
        </p:sp>
        <p:sp>
          <p:nvSpPr>
            <p:cNvPr id="20" name="TextBox 20"/>
            <p:cNvSpPr txBox="1"/>
            <p:nvPr/>
          </p:nvSpPr>
          <p:spPr>
            <a:xfrm>
              <a:off x="0" y="-47625"/>
              <a:ext cx="1140390" cy="3227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3" name="TextBox 23"/>
          <p:cNvSpPr txBox="1"/>
          <p:nvPr/>
        </p:nvSpPr>
        <p:spPr>
          <a:xfrm>
            <a:off x="8306985" y="2993641"/>
            <a:ext cx="3735739" cy="4062651"/>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Trước 1975, Nguyễn Minh Châu là cây bút</a:t>
            </a:r>
            <a:r>
              <a:rPr lang="en-US" sz="4400">
                <a:latin typeface="Times New Roman" panose="02020603050405020304" pitchFamily="18" charset="0"/>
                <a:cs typeface="Times New Roman" panose="02020603050405020304" pitchFamily="18" charset="0"/>
              </a:rPr>
              <a:t> sử thi có thiên hường trữ tình lãng mạn</a:t>
            </a:r>
            <a:endParaRPr lang="en-US" sz="4000">
              <a:solidFill>
                <a:srgbClr val="000000"/>
              </a:solidFill>
              <a:latin typeface="Times New Roman" panose="02020603050405020304" pitchFamily="18" charset="0"/>
              <a:cs typeface="Times New Roman" panose="02020603050405020304" pitchFamily="18" charset="0"/>
            </a:endParaRPr>
          </a:p>
        </p:txBody>
      </p:sp>
      <p:sp>
        <p:nvSpPr>
          <p:cNvPr id="24" name="TextBox 24"/>
          <p:cNvSpPr txBox="1"/>
          <p:nvPr/>
        </p:nvSpPr>
        <p:spPr>
          <a:xfrm>
            <a:off x="13173075" y="2983023"/>
            <a:ext cx="4276725" cy="4062651"/>
          </a:xfrm>
          <a:prstGeom prst="rect">
            <a:avLst/>
          </a:prstGeom>
        </p:spPr>
        <p:txBody>
          <a:bodyPr wrap="square" lIns="0" tIns="0" rIns="0" bIns="0" rtlCol="0" anchor="t">
            <a:spAutoFit/>
          </a:bodyPr>
          <a:lstStyle/>
          <a:p>
            <a:pPr algn="just"/>
            <a:r>
              <a:rPr lang="en-US" sz="4400">
                <a:latin typeface="Times New Roman" panose="02020603050405020304" pitchFamily="18" charset="0"/>
                <a:cs typeface="Times New Roman" panose="02020603050405020304" pitchFamily="18" charset="0"/>
              </a:rPr>
              <a:t>Sau 1975, </a:t>
            </a:r>
            <a:r>
              <a:rPr lang="vi-VN" sz="4400">
                <a:latin typeface="Times New Roman" panose="02020603050405020304" pitchFamily="18" charset="0"/>
                <a:cs typeface="Times New Roman" panose="02020603050405020304" pitchFamily="18" charset="0"/>
              </a:rPr>
              <a:t>ông chuyển sang </a:t>
            </a:r>
            <a:r>
              <a:rPr lang="en-US" sz="4400">
                <a:latin typeface="Times New Roman" panose="02020603050405020304" pitchFamily="18" charset="0"/>
                <a:cs typeface="Times New Roman" panose="02020603050405020304" pitchFamily="18" charset="0"/>
              </a:rPr>
              <a:t>cảm hứng thế sự </a:t>
            </a:r>
            <a:r>
              <a:rPr lang="vi-VN" sz="4400">
                <a:latin typeface="Times New Roman" panose="02020603050405020304" pitchFamily="18" charset="0"/>
                <a:cs typeface="Times New Roman" panose="02020603050405020304" pitchFamily="18" charset="0"/>
              </a:rPr>
              <a:t>với những vấn đề </a:t>
            </a:r>
            <a:r>
              <a:rPr lang="en-US" sz="4400">
                <a:latin typeface="Times New Roman" panose="02020603050405020304" pitchFamily="18" charset="0"/>
                <a:cs typeface="Times New Roman" panose="02020603050405020304" pitchFamily="18" charset="0"/>
              </a:rPr>
              <a:t>(8) (đạo đức và triết lí nhân sinh.</a:t>
            </a:r>
            <a:endParaRPr lang="en-GB" sz="4400">
              <a:latin typeface="Times New Roman" panose="02020603050405020304" pitchFamily="18" charset="0"/>
              <a:cs typeface="Times New Roman" panose="02020603050405020304" pitchFamily="18" charset="0"/>
            </a:endParaRPr>
          </a:p>
        </p:txBody>
      </p:sp>
      <p:pic>
        <p:nvPicPr>
          <p:cNvPr id="25" name="Picture 8" descr="C:\Users\Asus\Desktop\Nguyen-Minh-Chau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537" y="3622164"/>
            <a:ext cx="4381528" cy="5477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2" name="Freeform 6"/>
          <p:cNvSpPr/>
          <p:nvPr/>
        </p:nvSpPr>
        <p:spPr>
          <a:xfrm>
            <a:off x="-152400" y="-476531"/>
            <a:ext cx="5166986" cy="4114800"/>
          </a:xfrm>
          <a:custGeom>
            <a:avLst/>
            <a:gdLst/>
            <a:ahLst/>
            <a:cxnLst/>
            <a:rect l="l" t="t" r="r" b="b"/>
            <a:pathLst>
              <a:path w="5166986" h="4114800">
                <a:moveTo>
                  <a:pt x="0" y="0"/>
                </a:moveTo>
                <a:lnTo>
                  <a:pt x="5166986" y="0"/>
                </a:lnTo>
                <a:lnTo>
                  <a:pt x="5166986" y="4114800"/>
                </a:lnTo>
                <a:lnTo>
                  <a:pt x="0" y="4114800"/>
                </a:lnTo>
                <a:lnTo>
                  <a:pt x="0" y="0"/>
                </a:lnTo>
                <a:close/>
              </a:path>
            </a:pathLst>
          </a:custGeom>
          <a:blipFill>
            <a:blip r:embed="rId9">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5522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194</TotalTime>
  <Words>3938</Words>
  <PresentationFormat>Custom</PresentationFormat>
  <Paragraphs>220</Paragraphs>
  <Slides>57</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57</vt:i4>
      </vt:variant>
    </vt:vector>
  </HeadingPairs>
  <TitlesOfParts>
    <vt:vector size="70" baseType="lpstr">
      <vt:lpstr>#9Slide05 Agile Script Calligra</vt:lpstr>
      <vt:lpstr>#9Slide07 SVNDessert Menu Scrip</vt:lpstr>
      <vt:lpstr>.VnLinus</vt:lpstr>
      <vt:lpstr>Arial</vt:lpstr>
      <vt:lpstr>Calibri</vt:lpstr>
      <vt:lpstr>MS Mincho</vt:lpstr>
      <vt:lpstr>Times New Roman</vt:lpstr>
      <vt:lpstr>Wedges Bold</vt:lpstr>
      <vt:lpstr>Wingdings</vt:lpstr>
      <vt:lpstr>Wingdings 2</vt:lpstr>
      <vt:lpstr>Office Theme</vt:lpstr>
      <vt:lpstr>Oriel</vt:lpstr>
      <vt:lpstr>1_Oriel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2024-06-07T13:38:06Z</dcterms:modified>
  <dc:identifier>DAGGUUUIKHw</dc:identifier>
</cp:coreProperties>
</file>