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1" r:id="rId2"/>
    <p:sldId id="265" r:id="rId3"/>
    <p:sldId id="298" r:id="rId4"/>
    <p:sldId id="256" r:id="rId5"/>
    <p:sldId id="272" r:id="rId6"/>
    <p:sldId id="257" r:id="rId7"/>
    <p:sldId id="277" r:id="rId8"/>
    <p:sldId id="273" r:id="rId9"/>
    <p:sldId id="276" r:id="rId10"/>
    <p:sldId id="296" r:id="rId11"/>
    <p:sldId id="299" r:id="rId12"/>
    <p:sldId id="300" r:id="rId13"/>
    <p:sldId id="297" r:id="rId14"/>
    <p:sldId id="263" r:id="rId15"/>
    <p:sldId id="301" r:id="rId16"/>
    <p:sldId id="302" r:id="rId17"/>
    <p:sldId id="280" r:id="rId18"/>
    <p:sldId id="278" r:id="rId19"/>
    <p:sldId id="303" r:id="rId20"/>
    <p:sldId id="267" r:id="rId21"/>
    <p:sldId id="268" r:id="rId22"/>
    <p:sldId id="269" r:id="rId23"/>
  </p:sldIdLst>
  <p:sldSz cx="18288000" cy="10287000"/>
  <p:notesSz cx="6858000" cy="9144000"/>
  <p:embeddedFontLst>
    <p:embeddedFont>
      <p:font typeface="Calibri" panose="020F0502020204030204"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B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138"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18" Type="http://schemas.openxmlformats.org/officeDocument/2006/relationships/image" Target="../media/image41.svg"/><Relationship Id="rId3" Type="http://schemas.openxmlformats.org/officeDocument/2006/relationships/image" Target="../media/image2.svg"/><Relationship Id="rId17" Type="http://schemas.openxmlformats.org/officeDocument/2006/relationships/image" Target="../media/image50.png"/><Relationship Id="rId12" Type="http://schemas.openxmlformats.org/officeDocument/2006/relationships/image" Target="../media/image126.svg"/><Relationship Id="rId2" Type="http://schemas.openxmlformats.org/officeDocument/2006/relationships/image" Target="../media/image1.png"/><Relationship Id="rId16" Type="http://schemas.openxmlformats.org/officeDocument/2006/relationships/image" Target="../media/image49.png"/><Relationship Id="rId20"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48.png"/><Relationship Id="rId15" Type="http://schemas.openxmlformats.org/officeDocument/2006/relationships/image" Target="../media/image441.svg"/><Relationship Id="rId19" Type="http://schemas.openxmlformats.org/officeDocument/2006/relationships/image" Target="../media/image51.png"/><Relationship Id="rId10" Type="http://schemas.openxmlformats.org/officeDocument/2006/relationships/image" Target="../media/image137.sv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41.svg"/><Relationship Id="rId7" Type="http://schemas.openxmlformats.org/officeDocument/2006/relationships/image" Target="../media/image250.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950.svg"/><Relationship Id="rId5" Type="http://schemas.openxmlformats.org/officeDocument/2006/relationships/image" Target="../media/image301.svg"/><Relationship Id="rId10" Type="http://schemas.openxmlformats.org/officeDocument/2006/relationships/image" Target="../media/image42.png"/><Relationship Id="rId4" Type="http://schemas.openxmlformats.org/officeDocument/2006/relationships/image" Target="../media/image37.png"/><Relationship Id="rId9" Type="http://schemas.openxmlformats.org/officeDocument/2006/relationships/image" Target="../media/image930.sv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41.svg"/><Relationship Id="rId7" Type="http://schemas.openxmlformats.org/officeDocument/2006/relationships/image" Target="../media/image250.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950.svg"/><Relationship Id="rId5" Type="http://schemas.openxmlformats.org/officeDocument/2006/relationships/image" Target="../media/image301.svg"/><Relationship Id="rId10" Type="http://schemas.openxmlformats.org/officeDocument/2006/relationships/image" Target="../media/image42.png"/><Relationship Id="rId4" Type="http://schemas.openxmlformats.org/officeDocument/2006/relationships/image" Target="../media/image37.png"/><Relationship Id="rId9" Type="http://schemas.openxmlformats.org/officeDocument/2006/relationships/image" Target="../media/image930.sv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68.svg"/><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72.sv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4.png"/><Relationship Id="rId3" Type="http://schemas.openxmlformats.org/officeDocument/2006/relationships/image" Target="../media/image54.svg"/><Relationship Id="rId7" Type="http://schemas.openxmlformats.org/officeDocument/2006/relationships/image" Target="../media/image58.svg"/><Relationship Id="rId12" Type="http://schemas.openxmlformats.org/officeDocument/2006/relationships/image" Target="../media/image53.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64.svg"/><Relationship Id="rId5" Type="http://schemas.openxmlformats.org/officeDocument/2006/relationships/image" Target="../media/image56.svg"/><Relationship Id="rId10" Type="http://schemas.openxmlformats.org/officeDocument/2006/relationships/image" Target="../media/image28.png"/><Relationship Id="rId4" Type="http://schemas.openxmlformats.org/officeDocument/2006/relationships/image" Target="../media/image30.png"/><Relationship Id="rId9" Type="http://schemas.openxmlformats.org/officeDocument/2006/relationships/image" Target="../media/image62.svg"/><Relationship Id="rId14" Type="http://schemas.openxmlformats.org/officeDocument/2006/relationships/image" Target="../media/image55.png"/></Relationships>
</file>

<file path=ppt/slides/_rels/slide15.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61.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20.svg"/><Relationship Id="rId7" Type="http://schemas.openxmlformats.org/officeDocument/2006/relationships/image" Target="../media/image124.svg"/><Relationship Id="rId12" Type="http://schemas.openxmlformats.org/officeDocument/2006/relationships/image" Target="../media/image60.png"/><Relationship Id="rId33" Type="http://schemas.openxmlformats.org/officeDocument/2006/relationships/image" Target="../media/image32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1260.svg"/><Relationship Id="rId5" Type="http://schemas.openxmlformats.org/officeDocument/2006/relationships/image" Target="../media/image19.svg"/><Relationship Id="rId10" Type="http://schemas.openxmlformats.org/officeDocument/2006/relationships/image" Target="../media/image52.png"/><Relationship Id="rId4" Type="http://schemas.openxmlformats.org/officeDocument/2006/relationships/image" Target="../media/image57.png"/><Relationship Id="rId9" Type="http://schemas.openxmlformats.org/officeDocument/2006/relationships/image" Target="../media/image86.svg"/></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2.svg"/><Relationship Id="rId7" Type="http://schemas.openxmlformats.org/officeDocument/2006/relationships/image" Target="../media/image151.svg"/><Relationship Id="rId12" Type="http://schemas.openxmlformats.org/officeDocument/2006/relationships/image" Target="../media/image64.pn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100.svg"/><Relationship Id="rId58" Type="http://schemas.openxmlformats.org/officeDocument/2006/relationships/image" Target="../media/image209.svg"/><Relationship Id="rId10" Type="http://schemas.openxmlformats.org/officeDocument/2006/relationships/image" Target="../media/image63.png"/><Relationship Id="rId4" Type="http://schemas.openxmlformats.org/officeDocument/2006/relationships/image" Target="../media/image61.png"/><Relationship Id="rId9" Type="http://schemas.openxmlformats.org/officeDocument/2006/relationships/image" Target="../media/image153.svg"/></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4.svg"/><Relationship Id="rId7" Type="http://schemas.openxmlformats.org/officeDocument/2006/relationships/image" Target="../media/image141.svg"/><Relationship Id="rId2" Type="http://schemas.openxmlformats.org/officeDocument/2006/relationships/image" Target="../media/image25.png"/><Relationship Id="rId29" Type="http://schemas.openxmlformats.org/officeDocument/2006/relationships/image" Target="../media/image280.sv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139.svg"/><Relationship Id="rId10" Type="http://schemas.openxmlformats.org/officeDocument/2006/relationships/image" Target="../media/image68.png"/><Relationship Id="rId4" Type="http://schemas.openxmlformats.org/officeDocument/2006/relationships/image" Target="../media/image65.png"/><Relationship Id="rId9" Type="http://schemas.openxmlformats.org/officeDocument/2006/relationships/image" Target="../media/image143.svg"/></Relationships>
</file>

<file path=ppt/slides/_rels/slide1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67.png"/><Relationship Id="rId9" Type="http://schemas.openxmlformats.org/officeDocument/2006/relationships/image" Target="../media/image143.sv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21.svg"/><Relationship Id="rId12"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23.svg"/></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177.svg"/><Relationship Id="rId3" Type="http://schemas.openxmlformats.org/officeDocument/2006/relationships/image" Target="../media/image66.svg"/><Relationship Id="rId7" Type="http://schemas.openxmlformats.org/officeDocument/2006/relationships/image" Target="../media/image141.svg"/><Relationship Id="rId12" Type="http://schemas.openxmlformats.org/officeDocument/2006/relationships/image" Target="../media/image71.png"/><Relationship Id="rId17" Type="http://schemas.openxmlformats.org/officeDocument/2006/relationships/image" Target="../media/image73.png"/><Relationship Id="rId2" Type="http://schemas.openxmlformats.org/officeDocument/2006/relationships/image" Target="../media/image32.png"/><Relationship Id="rId16" Type="http://schemas.openxmlformats.org/officeDocument/2006/relationships/image" Target="../media/image133.sv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175.svg"/><Relationship Id="rId5" Type="http://schemas.openxmlformats.org/officeDocument/2006/relationships/image" Target="../media/image139.svg"/><Relationship Id="rId10" Type="http://schemas.openxmlformats.org/officeDocument/2006/relationships/image" Target="../media/image70.png"/><Relationship Id="rId4" Type="http://schemas.openxmlformats.org/officeDocument/2006/relationships/image" Target="../media/image65.png"/><Relationship Id="rId9" Type="http://schemas.openxmlformats.org/officeDocument/2006/relationships/image" Target="../media/image173.svg"/><Relationship Id="rId14" Type="http://schemas.openxmlformats.org/officeDocument/2006/relationships/image" Target="../media/image72.png"/></Relationships>
</file>

<file path=ppt/slides/_rels/slide21.xml.rels><?xml version="1.0" encoding="UTF-8" standalone="yes"?>
<Relationships xmlns="http://schemas.openxmlformats.org/package/2006/relationships"><Relationship Id="rId13" Type="http://schemas.openxmlformats.org/officeDocument/2006/relationships/image" Target="../media/image192.svg"/><Relationship Id="rId18" Type="http://schemas.openxmlformats.org/officeDocument/2006/relationships/image" Target="../media/image80.png"/><Relationship Id="rId3" Type="http://schemas.openxmlformats.org/officeDocument/2006/relationships/image" Target="../media/image2.svg"/><Relationship Id="rId12" Type="http://schemas.openxmlformats.org/officeDocument/2006/relationships/image" Target="../media/image77.png"/><Relationship Id="rId17" Type="http://schemas.openxmlformats.org/officeDocument/2006/relationships/image" Target="../media/image196.svg"/><Relationship Id="rId25" Type="http://schemas.openxmlformats.org/officeDocument/2006/relationships/image" Target="../media/image540.svg"/><Relationship Id="rId2" Type="http://schemas.openxmlformats.org/officeDocument/2006/relationships/image" Target="../media/image1.png"/><Relationship Id="rId16"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190.svg"/><Relationship Id="rId5" Type="http://schemas.openxmlformats.org/officeDocument/2006/relationships/image" Target="../media/image19.svg"/><Relationship Id="rId15" Type="http://schemas.openxmlformats.org/officeDocument/2006/relationships/image" Target="../media/image194.svg"/><Relationship Id="rId10" Type="http://schemas.openxmlformats.org/officeDocument/2006/relationships/image" Target="../media/image76.png"/><Relationship Id="rId4" Type="http://schemas.openxmlformats.org/officeDocument/2006/relationships/image" Target="../media/image74.png"/><Relationship Id="rId9" Type="http://schemas.openxmlformats.org/officeDocument/2006/relationships/image" Target="../media/image188.svg"/><Relationship Id="rId14" Type="http://schemas.openxmlformats.org/officeDocument/2006/relationships/image" Target="../media/image78.png"/></Relationships>
</file>

<file path=ppt/slides/_rels/slide22.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2.svg"/><Relationship Id="rId7" Type="http://schemas.openxmlformats.org/officeDocument/2006/relationships/image" Target="../media/image19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203.svg"/><Relationship Id="rId5" Type="http://schemas.openxmlformats.org/officeDocument/2006/relationships/image" Target="../media/image30.svg"/><Relationship Id="rId10" Type="http://schemas.openxmlformats.org/officeDocument/2006/relationships/image" Target="../media/image84.png"/><Relationship Id="rId4" Type="http://schemas.openxmlformats.org/officeDocument/2006/relationships/image" Target="../media/image81.png"/><Relationship Id="rId9" Type="http://schemas.openxmlformats.org/officeDocument/2006/relationships/image" Target="../media/image201.sv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image" Target="../media/image2.svg"/><Relationship Id="rId7" Type="http://schemas.openxmlformats.org/officeDocument/2006/relationships/image" Target="../media/image21.svg"/><Relationship Id="rId12"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5.svg"/><Relationship Id="rId45" Type="http://schemas.openxmlformats.org/officeDocument/2006/relationships/image" Target="../media/image440.svg"/><Relationship Id="rId5" Type="http://schemas.openxmlformats.org/officeDocument/2006/relationships/image" Target="../media/image19.svg"/><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23.svg"/></Relationships>
</file>

<file path=ppt/slides/_rels/slide4.xml.rels><?xml version="1.0" encoding="UTF-8" standalone="yes"?>
<Relationships xmlns="http://schemas.openxmlformats.org/package/2006/relationships"><Relationship Id="rId13" Type="http://schemas.openxmlformats.org/officeDocument/2006/relationships/image" Target="../media/image46.svg"/><Relationship Id="rId18" Type="http://schemas.openxmlformats.org/officeDocument/2006/relationships/image" Target="../media/image23.png"/><Relationship Id="rId3" Type="http://schemas.openxmlformats.org/officeDocument/2006/relationships/image" Target="../media/image360.svg"/><Relationship Id="rId12" Type="http://schemas.openxmlformats.org/officeDocument/2006/relationships/image" Target="../media/image20.png"/><Relationship Id="rId17" Type="http://schemas.openxmlformats.org/officeDocument/2006/relationships/image" Target="../media/image50.svg"/><Relationship Id="rId2" Type="http://schemas.openxmlformats.org/officeDocument/2006/relationships/image" Target="../media/image16.png"/><Relationship Id="rId16" Type="http://schemas.openxmlformats.org/officeDocument/2006/relationships/image" Target="../media/image22.png"/><Relationship Id="rId20"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4400.svg"/><Relationship Id="rId5" Type="http://schemas.openxmlformats.org/officeDocument/2006/relationships/image" Target="../media/image38.svg"/><Relationship Id="rId15" Type="http://schemas.openxmlformats.org/officeDocument/2006/relationships/image" Target="../media/image48.svg"/><Relationship Id="rId23" Type="http://schemas.openxmlformats.org/officeDocument/2006/relationships/image" Target="../media/image520.svg"/><Relationship Id="rId10" Type="http://schemas.openxmlformats.org/officeDocument/2006/relationships/image" Target="../media/image19.png"/><Relationship Id="rId19" Type="http://schemas.openxmlformats.org/officeDocument/2006/relationships/image" Target="../media/image52.svg"/><Relationship Id="rId4" Type="http://schemas.openxmlformats.org/officeDocument/2006/relationships/image" Target="../media/image17.png"/><Relationship Id="rId9" Type="http://schemas.openxmlformats.org/officeDocument/2006/relationships/image" Target="../media/image42.sv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13" Type="http://schemas.openxmlformats.org/officeDocument/2006/relationships/image" Target="../media/image64.svg"/><Relationship Id="rId39" Type="http://schemas.openxmlformats.org/officeDocument/2006/relationships/image" Target="../media/image31.png"/><Relationship Id="rId3" Type="http://schemas.openxmlformats.org/officeDocument/2006/relationships/image" Target="../media/image54.svg"/><Relationship Id="rId12" Type="http://schemas.openxmlformats.org/officeDocument/2006/relationships/image" Target="../media/image28.png"/><Relationship Id="rId38" Type="http://schemas.openxmlformats.org/officeDocument/2006/relationships/image" Target="../media/image30.png"/><Relationship Id="rId7" Type="http://schemas.openxmlformats.org/officeDocument/2006/relationships/image" Target="../media/image58.svg"/><Relationship Id="rId2" Type="http://schemas.openxmlformats.org/officeDocument/2006/relationships/image" Target="../media/image25.png"/><Relationship Id="rId1" Type="http://schemas.openxmlformats.org/officeDocument/2006/relationships/slideLayout" Target="../slideLayouts/slideLayout7.xml"/><Relationship Id="rId11" Type="http://schemas.openxmlformats.org/officeDocument/2006/relationships/image" Target="../media/image62.svg"/><Relationship Id="rId37" Type="http://schemas.openxmlformats.org/officeDocument/2006/relationships/image" Target="../media/image36.svg"/><Relationship Id="rId40" Type="http://schemas.openxmlformats.org/officeDocument/2006/relationships/image" Target="../media/image15.png"/><Relationship Id="rId45" Type="http://schemas.openxmlformats.org/officeDocument/2006/relationships/image" Target="../media/image44.svg"/><Relationship Id="rId5" Type="http://schemas.openxmlformats.org/officeDocument/2006/relationships/image" Target="../media/image56.svg"/><Relationship Id="rId10"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60.svg"/><Relationship Id="rId1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6.svg"/><Relationship Id="rId7" Type="http://schemas.openxmlformats.org/officeDocument/2006/relationships/image" Target="../media/image70.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68.svg"/><Relationship Id="rId10" Type="http://schemas.openxmlformats.org/officeDocument/2006/relationships/image" Target="../media/image36.png"/><Relationship Id="rId4" Type="http://schemas.openxmlformats.org/officeDocument/2006/relationships/image" Target="../media/image33.png"/><Relationship Id="rId9" Type="http://schemas.openxmlformats.org/officeDocument/2006/relationships/image" Target="../media/image72.sv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4.svg"/><Relationship Id="rId7" Type="http://schemas.openxmlformats.org/officeDocument/2006/relationships/image" Target="../media/image39.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0.sv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41.png"/><Relationship Id="rId39" Type="http://schemas.openxmlformats.org/officeDocument/2006/relationships/image" Target="../media/image380.svg"/><Relationship Id="rId3" Type="http://schemas.openxmlformats.org/officeDocument/2006/relationships/image" Target="../media/image54.svg"/><Relationship Id="rId7" Type="http://schemas.openxmlformats.org/officeDocument/2006/relationships/image" Target="../media/image25.svg"/><Relationship Id="rId12" Type="http://schemas.openxmlformats.org/officeDocument/2006/relationships/image" Target="../media/image43.png"/><Relationship Id="rId2" Type="http://schemas.openxmlformats.org/officeDocument/2006/relationships/image" Target="../media/image25.png"/><Relationship Id="rId29"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95.svg"/><Relationship Id="rId5" Type="http://schemas.openxmlformats.org/officeDocument/2006/relationships/image" Target="../media/image30.svg"/><Relationship Id="rId10" Type="http://schemas.openxmlformats.org/officeDocument/2006/relationships/image" Target="../media/image42.png"/><Relationship Id="rId4" Type="http://schemas.openxmlformats.org/officeDocument/2006/relationships/image" Target="../media/image37.png"/><Relationship Id="rId9" Type="http://schemas.openxmlformats.org/officeDocument/2006/relationships/image" Target="../media/image93.svg"/><Relationship Id="rId30"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32" Type="http://schemas.openxmlformats.org/officeDocument/2006/relationships/image" Target="../media/image46.png"/><Relationship Id="rId31" Type="http://schemas.openxmlformats.org/officeDocument/2006/relationships/image" Target="../media/image300.svg"/><Relationship Id="rId4" Type="http://schemas.openxmlformats.org/officeDocument/2006/relationships/image" Target="../media/image45.png"/><Relationship Id="rId9" Type="http://schemas.openxmlformats.org/officeDocument/2006/relationships/image" Target="../media/image8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435110" y="-946891"/>
            <a:ext cx="20957720" cy="11782581"/>
          </a:xfrm>
          <a:prstGeom prst="rect">
            <a:avLst/>
          </a:prstGeom>
        </p:spPr>
      </p:pic>
      <p:grpSp>
        <p:nvGrpSpPr>
          <p:cNvPr id="3" name="Group 3"/>
          <p:cNvGrpSpPr/>
          <p:nvPr/>
        </p:nvGrpSpPr>
        <p:grpSpPr>
          <a:xfrm>
            <a:off x="884542" y="1775909"/>
            <a:ext cx="16954214" cy="7068257"/>
            <a:chOff x="0" y="0"/>
            <a:chExt cx="5490351" cy="2884445"/>
          </a:xfrm>
        </p:grpSpPr>
        <p:sp>
          <p:nvSpPr>
            <p:cNvPr id="4" name="Freeform 4"/>
            <p:cNvSpPr/>
            <p:nvPr/>
          </p:nvSpPr>
          <p:spPr>
            <a:xfrm>
              <a:off x="0" y="0"/>
              <a:ext cx="5490351" cy="2884445"/>
            </a:xfrm>
            <a:custGeom>
              <a:avLst/>
              <a:gdLst/>
              <a:ahLst/>
              <a:cxnLst/>
              <a:rect l="l" t="t" r="r" b="b"/>
              <a:pathLst>
                <a:path w="5490351" h="2884445">
                  <a:moveTo>
                    <a:pt x="5365891" y="2884445"/>
                  </a:moveTo>
                  <a:lnTo>
                    <a:pt x="124460" y="2884445"/>
                  </a:lnTo>
                  <a:cubicBezTo>
                    <a:pt x="55880" y="2884445"/>
                    <a:pt x="0" y="2828565"/>
                    <a:pt x="0" y="2759985"/>
                  </a:cubicBezTo>
                  <a:lnTo>
                    <a:pt x="0" y="124460"/>
                  </a:lnTo>
                  <a:cubicBezTo>
                    <a:pt x="0" y="55880"/>
                    <a:pt x="55880" y="0"/>
                    <a:pt x="124460" y="0"/>
                  </a:cubicBezTo>
                  <a:lnTo>
                    <a:pt x="5365891" y="0"/>
                  </a:lnTo>
                  <a:cubicBezTo>
                    <a:pt x="5434471" y="0"/>
                    <a:pt x="5490351" y="55880"/>
                    <a:pt x="5490351" y="124460"/>
                  </a:cubicBezTo>
                  <a:lnTo>
                    <a:pt x="5490351" y="2759985"/>
                  </a:lnTo>
                  <a:cubicBezTo>
                    <a:pt x="5490351" y="2828565"/>
                    <a:pt x="5434471" y="2884445"/>
                    <a:pt x="5365891" y="2884445"/>
                  </a:cubicBezTo>
                  <a:close/>
                </a:path>
              </a:pathLst>
            </a:custGeom>
            <a:solidFill>
              <a:srgbClr val="DB9463"/>
            </a:solidFill>
          </p:spPr>
        </p:sp>
      </p:grpSp>
      <p:grpSp>
        <p:nvGrpSpPr>
          <p:cNvPr id="5" name="Group 5"/>
          <p:cNvGrpSpPr/>
          <p:nvPr/>
        </p:nvGrpSpPr>
        <p:grpSpPr>
          <a:xfrm rot="-10800000">
            <a:off x="9254595" y="1270708"/>
            <a:ext cx="6484124" cy="782571"/>
            <a:chOff x="0" y="0"/>
            <a:chExt cx="50256911" cy="6065520"/>
          </a:xfrm>
        </p:grpSpPr>
        <p:sp>
          <p:nvSpPr>
            <p:cNvPr id="6" name="Freeform 6"/>
            <p:cNvSpPr/>
            <p:nvPr/>
          </p:nvSpPr>
          <p:spPr>
            <a:xfrm>
              <a:off x="-50800" y="0"/>
              <a:ext cx="50358511" cy="6066790"/>
            </a:xfrm>
            <a:custGeom>
              <a:avLst/>
              <a:gdLst/>
              <a:ahLst/>
              <a:cxnLst/>
              <a:rect l="l" t="t" r="r" b="b"/>
              <a:pathLst>
                <a:path w="50358511" h="6066790">
                  <a:moveTo>
                    <a:pt x="1692910" y="0"/>
                  </a:moveTo>
                  <a:lnTo>
                    <a:pt x="1692910" y="6065520"/>
                  </a:lnTo>
                  <a:cubicBezTo>
                    <a:pt x="1710690" y="6066790"/>
                    <a:pt x="1728470" y="6066790"/>
                    <a:pt x="1746250" y="6066790"/>
                  </a:cubicBezTo>
                  <a:lnTo>
                    <a:pt x="48602100" y="6066790"/>
                  </a:lnTo>
                  <a:lnTo>
                    <a:pt x="48602100" y="0"/>
                  </a:lnTo>
                  <a:lnTo>
                    <a:pt x="1692910" y="0"/>
                  </a:lnTo>
                  <a:close/>
                  <a:moveTo>
                    <a:pt x="49059300" y="0"/>
                  </a:moveTo>
                  <a:lnTo>
                    <a:pt x="48602100" y="0"/>
                  </a:lnTo>
                  <a:lnTo>
                    <a:pt x="48602100" y="6065520"/>
                  </a:lnTo>
                  <a:lnTo>
                    <a:pt x="48612261" y="6065520"/>
                  </a:lnTo>
                  <a:cubicBezTo>
                    <a:pt x="49351400" y="6065520"/>
                    <a:pt x="50000371" y="5462270"/>
                    <a:pt x="50053711" y="4725670"/>
                  </a:cubicBezTo>
                  <a:lnTo>
                    <a:pt x="50303900" y="1338580"/>
                  </a:lnTo>
                  <a:cubicBezTo>
                    <a:pt x="50358511" y="603250"/>
                    <a:pt x="49798443" y="0"/>
                    <a:pt x="4905930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DB9463"/>
            </a:solidFill>
          </p:spPr>
        </p:sp>
      </p:grpSp>
      <p:grpSp>
        <p:nvGrpSpPr>
          <p:cNvPr id="7" name="Group 7"/>
          <p:cNvGrpSpPr/>
          <p:nvPr/>
        </p:nvGrpSpPr>
        <p:grpSpPr>
          <a:xfrm>
            <a:off x="890680" y="1943021"/>
            <a:ext cx="16730020" cy="7084312"/>
            <a:chOff x="0" y="0"/>
            <a:chExt cx="5490351" cy="2890997"/>
          </a:xfrm>
        </p:grpSpPr>
        <p:sp>
          <p:nvSpPr>
            <p:cNvPr id="8" name="Freeform 8"/>
            <p:cNvSpPr/>
            <p:nvPr/>
          </p:nvSpPr>
          <p:spPr>
            <a:xfrm>
              <a:off x="0" y="0"/>
              <a:ext cx="5490351" cy="2890997"/>
            </a:xfrm>
            <a:custGeom>
              <a:avLst/>
              <a:gdLst/>
              <a:ahLst/>
              <a:cxnLst/>
              <a:rect l="l" t="t" r="r" b="b"/>
              <a:pathLst>
                <a:path w="5490351" h="2890997">
                  <a:moveTo>
                    <a:pt x="5365891" y="2890997"/>
                  </a:moveTo>
                  <a:lnTo>
                    <a:pt x="124460" y="2890997"/>
                  </a:lnTo>
                  <a:cubicBezTo>
                    <a:pt x="55880" y="2890997"/>
                    <a:pt x="0" y="2835117"/>
                    <a:pt x="0" y="2766537"/>
                  </a:cubicBezTo>
                  <a:lnTo>
                    <a:pt x="0" y="124460"/>
                  </a:lnTo>
                  <a:cubicBezTo>
                    <a:pt x="0" y="55880"/>
                    <a:pt x="55880" y="0"/>
                    <a:pt x="124460" y="0"/>
                  </a:cubicBezTo>
                  <a:lnTo>
                    <a:pt x="5365891" y="0"/>
                  </a:lnTo>
                  <a:cubicBezTo>
                    <a:pt x="5434471" y="0"/>
                    <a:pt x="5490351" y="55880"/>
                    <a:pt x="5490351" y="124460"/>
                  </a:cubicBezTo>
                  <a:lnTo>
                    <a:pt x="5490351" y="2766537"/>
                  </a:lnTo>
                  <a:cubicBezTo>
                    <a:pt x="5490351" y="2835117"/>
                    <a:pt x="5434471" y="2890997"/>
                    <a:pt x="5365891" y="2890997"/>
                  </a:cubicBezTo>
                  <a:close/>
                </a:path>
              </a:pathLst>
            </a:custGeom>
            <a:solidFill>
              <a:srgbClr val="51604D"/>
            </a:solidFill>
          </p:spPr>
        </p:sp>
      </p:grpSp>
      <p:grpSp>
        <p:nvGrpSpPr>
          <p:cNvPr id="9" name="Group 9"/>
          <p:cNvGrpSpPr/>
          <p:nvPr/>
        </p:nvGrpSpPr>
        <p:grpSpPr>
          <a:xfrm rot="-10800000">
            <a:off x="9043750" y="1491619"/>
            <a:ext cx="6484124" cy="782571"/>
            <a:chOff x="0" y="0"/>
            <a:chExt cx="50256911" cy="6065520"/>
          </a:xfrm>
        </p:grpSpPr>
        <p:sp>
          <p:nvSpPr>
            <p:cNvPr id="10" name="Freeform 10"/>
            <p:cNvSpPr/>
            <p:nvPr/>
          </p:nvSpPr>
          <p:spPr>
            <a:xfrm>
              <a:off x="-50800" y="0"/>
              <a:ext cx="50358511" cy="6066790"/>
            </a:xfrm>
            <a:custGeom>
              <a:avLst/>
              <a:gdLst/>
              <a:ahLst/>
              <a:cxnLst/>
              <a:rect l="l" t="t" r="r" b="b"/>
              <a:pathLst>
                <a:path w="50358511" h="6066790">
                  <a:moveTo>
                    <a:pt x="1692910" y="0"/>
                  </a:moveTo>
                  <a:lnTo>
                    <a:pt x="1692910" y="6065520"/>
                  </a:lnTo>
                  <a:cubicBezTo>
                    <a:pt x="1710690" y="6066790"/>
                    <a:pt x="1728470" y="6066790"/>
                    <a:pt x="1746250" y="6066790"/>
                  </a:cubicBezTo>
                  <a:lnTo>
                    <a:pt x="48602100" y="6066790"/>
                  </a:lnTo>
                  <a:lnTo>
                    <a:pt x="48602100" y="0"/>
                  </a:lnTo>
                  <a:lnTo>
                    <a:pt x="1692910" y="0"/>
                  </a:lnTo>
                  <a:close/>
                  <a:moveTo>
                    <a:pt x="49059300" y="0"/>
                  </a:moveTo>
                  <a:lnTo>
                    <a:pt x="48602100" y="0"/>
                  </a:lnTo>
                  <a:lnTo>
                    <a:pt x="48602100" y="6065520"/>
                  </a:lnTo>
                  <a:lnTo>
                    <a:pt x="48612261" y="6065520"/>
                  </a:lnTo>
                  <a:cubicBezTo>
                    <a:pt x="49351400" y="6065520"/>
                    <a:pt x="50000371" y="5462270"/>
                    <a:pt x="50053711" y="4725670"/>
                  </a:cubicBezTo>
                  <a:lnTo>
                    <a:pt x="50303900" y="1338580"/>
                  </a:lnTo>
                  <a:cubicBezTo>
                    <a:pt x="50358511" y="603250"/>
                    <a:pt x="49798443" y="0"/>
                    <a:pt x="49059300"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p:spPr>
        </p:sp>
      </p:grpSp>
      <p:grpSp>
        <p:nvGrpSpPr>
          <p:cNvPr id="11" name="Group 11"/>
          <p:cNvGrpSpPr/>
          <p:nvPr/>
        </p:nvGrpSpPr>
        <p:grpSpPr>
          <a:xfrm>
            <a:off x="449244" y="514488"/>
            <a:ext cx="5592428" cy="2242468"/>
            <a:chOff x="0" y="0"/>
            <a:chExt cx="2264464" cy="758563"/>
          </a:xfrm>
        </p:grpSpPr>
        <p:sp>
          <p:nvSpPr>
            <p:cNvPr id="12" name="Freeform 12"/>
            <p:cNvSpPr/>
            <p:nvPr/>
          </p:nvSpPr>
          <p:spPr>
            <a:xfrm>
              <a:off x="0" y="0"/>
              <a:ext cx="2264464" cy="758563"/>
            </a:xfrm>
            <a:custGeom>
              <a:avLst/>
              <a:gdLst/>
              <a:ahLst/>
              <a:cxnLst/>
              <a:rect l="l" t="t" r="r" b="b"/>
              <a:pathLst>
                <a:path w="2264464" h="758563">
                  <a:moveTo>
                    <a:pt x="2140004" y="758563"/>
                  </a:moveTo>
                  <a:lnTo>
                    <a:pt x="124460" y="758563"/>
                  </a:lnTo>
                  <a:cubicBezTo>
                    <a:pt x="55880" y="758563"/>
                    <a:pt x="0" y="702683"/>
                    <a:pt x="0" y="634103"/>
                  </a:cubicBezTo>
                  <a:lnTo>
                    <a:pt x="0" y="124460"/>
                  </a:lnTo>
                  <a:cubicBezTo>
                    <a:pt x="0" y="55880"/>
                    <a:pt x="55880" y="0"/>
                    <a:pt x="124460" y="0"/>
                  </a:cubicBezTo>
                  <a:lnTo>
                    <a:pt x="2140004" y="0"/>
                  </a:lnTo>
                  <a:cubicBezTo>
                    <a:pt x="2208584" y="0"/>
                    <a:pt x="2264464" y="55880"/>
                    <a:pt x="2264464" y="124460"/>
                  </a:cubicBezTo>
                  <a:lnTo>
                    <a:pt x="2264464" y="634103"/>
                  </a:lnTo>
                  <a:cubicBezTo>
                    <a:pt x="2264464" y="702683"/>
                    <a:pt x="2208584" y="758563"/>
                    <a:pt x="2140004" y="758563"/>
                  </a:cubicBezTo>
                  <a:close/>
                </a:path>
              </a:pathLst>
            </a:custGeom>
            <a:solidFill>
              <a:srgbClr val="FFFBEC"/>
            </a:solidFill>
          </p:spPr>
        </p:sp>
      </p:gr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558035" y="7111483"/>
            <a:ext cx="4280721" cy="3175517"/>
          </a:xfrm>
          <a:prstGeom prst="rect">
            <a:avLst/>
          </a:prstGeom>
        </p:spPr>
      </p:pic>
      <p:sp>
        <p:nvSpPr>
          <p:cNvPr id="15" name="TextBox 15"/>
          <p:cNvSpPr txBox="1"/>
          <p:nvPr/>
        </p:nvSpPr>
        <p:spPr>
          <a:xfrm>
            <a:off x="575302" y="1328183"/>
            <a:ext cx="4928958" cy="728341"/>
          </a:xfrm>
          <a:prstGeom prst="rect">
            <a:avLst/>
          </a:prstGeom>
        </p:spPr>
        <p:txBody>
          <a:bodyPr lIns="0" tIns="0" rIns="0" bIns="0" rtlCol="0" anchor="t">
            <a:spAutoFit/>
          </a:bodyPr>
          <a:lstStyle/>
          <a:p>
            <a:pPr algn="ctr">
              <a:lnSpc>
                <a:spcPts val="5640"/>
              </a:lnSpc>
            </a:pPr>
            <a:r>
              <a:rPr lang="en-US" sz="6500" b="1" spc="70">
                <a:solidFill>
                  <a:srgbClr val="51604D"/>
                </a:solidFill>
                <a:latin typeface="Arial" panose="020B0604020202020204" pitchFamily="34" charset="0"/>
                <a:cs typeface="Arial" panose="020B0604020202020204" pitchFamily="34" charset="0"/>
              </a:rPr>
              <a:t>Lớp:…</a:t>
            </a:r>
          </a:p>
        </p:txBody>
      </p:sp>
      <p:pic>
        <p:nvPicPr>
          <p:cNvPr id="16" name="Picture 1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099885" y="7111483"/>
            <a:ext cx="1674403" cy="2449260"/>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909638">
            <a:off x="14122219" y="1491619"/>
            <a:ext cx="2811309" cy="1354540"/>
          </a:xfrm>
          <a:prstGeom prst="rect">
            <a:avLst/>
          </a:prstGeom>
        </p:spPr>
      </p:pic>
      <p:pic>
        <p:nvPicPr>
          <p:cNvPr id="18" name="Picture 1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979173">
            <a:off x="175463" y="2760176"/>
            <a:ext cx="1706473" cy="682589"/>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8711316">
            <a:off x="17775681" y="5903320"/>
            <a:ext cx="1693251" cy="1271477"/>
          </a:xfrm>
          <a:prstGeom prst="rect">
            <a:avLst/>
          </a:prstGeom>
        </p:spPr>
      </p:pic>
      <p:pic>
        <p:nvPicPr>
          <p:cNvPr id="20" name="Picture 2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800676" y="7680372"/>
            <a:ext cx="456046" cy="461925"/>
          </a:xfrm>
          <a:prstGeom prst="rect">
            <a:avLst/>
          </a:prstGeom>
        </p:spPr>
      </p:pic>
      <p:pic>
        <p:nvPicPr>
          <p:cNvPr id="21" name="Picture 2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8191334" y="4980330"/>
            <a:ext cx="456046" cy="461925"/>
          </a:xfrm>
          <a:prstGeom prst="rect">
            <a:avLst/>
          </a:prstGeom>
        </p:spPr>
      </p:pic>
      <p:pic>
        <p:nvPicPr>
          <p:cNvPr id="22" name="Picture 22"/>
          <p:cNvPicPr>
            <a:picLocks noChangeAspect="1"/>
          </p:cNvPicPr>
          <p:nvPr/>
        </p:nvPicPr>
        <p:blipFill>
          <a:blip r:embed="rId18"/>
          <a:srcRect/>
          <a:stretch>
            <a:fillRect/>
          </a:stretch>
        </p:blipFill>
        <p:spPr>
          <a:xfrm>
            <a:off x="8514108" y="1537953"/>
            <a:ext cx="529642" cy="1563518"/>
          </a:xfrm>
          <a:prstGeom prst="rect">
            <a:avLst/>
          </a:prstGeom>
        </p:spPr>
      </p:pic>
      <p:sp>
        <p:nvSpPr>
          <p:cNvPr id="24" name="TextBox 15">
            <a:extLst>
              <a:ext uri="{FF2B5EF4-FFF2-40B4-BE49-F238E27FC236}">
                <a16:creationId xmlns:a16="http://schemas.microsoft.com/office/drawing/2014/main" id="{DCAF2297-A388-73BD-8AA0-2D2FC6F2664C}"/>
              </a:ext>
            </a:extLst>
          </p:cNvPr>
          <p:cNvSpPr txBox="1"/>
          <p:nvPr/>
        </p:nvSpPr>
        <p:spPr>
          <a:xfrm>
            <a:off x="348982" y="3987982"/>
            <a:ext cx="17590036" cy="2844690"/>
          </a:xfrm>
          <a:prstGeom prst="rect">
            <a:avLst/>
          </a:prstGeom>
        </p:spPr>
        <p:txBody>
          <a:bodyPr wrap="square" lIns="0" tIns="0" rIns="0" bIns="0" rtlCol="0" anchor="t">
            <a:spAutoFit/>
          </a:bodyPr>
          <a:lstStyle/>
          <a:p>
            <a:pPr algn="ctr">
              <a:lnSpc>
                <a:spcPct val="130000"/>
              </a:lnSpc>
            </a:pPr>
            <a:r>
              <a:rPr lang="en-US" sz="7300" b="1" dirty="0" smtClean="0">
                <a:solidFill>
                  <a:schemeClr val="bg1"/>
                </a:solidFill>
                <a:latin typeface="Arial" panose="020B0604020202020204" pitchFamily="34" charset="0"/>
                <a:cs typeface="Arial" panose="020B0604020202020204" pitchFamily="34" charset="0"/>
              </a:rPr>
              <a:t>KÍNH CHÀO QUÝ THẦY CÔ VÀ CÁC BẠN ĐẾN VỚI BUỔI HỌC HÔM NAY</a:t>
            </a:r>
            <a:endParaRPr lang="en-US" sz="73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782597"/>
            <a:ext cx="18288000" cy="11069597"/>
          </a:xfrm>
          <a:prstGeom prst="rect">
            <a:avLst/>
          </a:prstGeom>
        </p:spPr>
      </p:pic>
      <p:sp>
        <p:nvSpPr>
          <p:cNvPr id="4" name="AutoShape 4"/>
          <p:cNvSpPr/>
          <p:nvPr/>
        </p:nvSpPr>
        <p:spPr>
          <a:xfrm>
            <a:off x="1102448" y="521608"/>
            <a:ext cx="16083104" cy="8964898"/>
          </a:xfrm>
          <a:prstGeom prst="rect">
            <a:avLst/>
          </a:prstGeom>
          <a:solidFill>
            <a:srgbClr val="FFFBEC"/>
          </a:solidFill>
        </p:spPr>
      </p:sp>
      <p:pic>
        <p:nvPicPr>
          <p:cNvPr id="13" name="Picture 12">
            <a:extLst>
              <a:ext uri="{FF2B5EF4-FFF2-40B4-BE49-F238E27FC236}">
                <a16:creationId xmlns:a16="http://schemas.microsoft.com/office/drawing/2014/main" id="{BABB2F50-DC8B-AFEB-AF3D-598CC090F3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9954">
            <a:off x="3858463" y="1457334"/>
            <a:ext cx="11029466" cy="5743556"/>
          </a:xfrm>
          <a:prstGeom prst="rect">
            <a:avLst/>
          </a:prstGeom>
          <a:ln>
            <a:noFill/>
          </a:ln>
          <a:effectLst>
            <a:outerShdw blurRad="190500" algn="tl" rotWithShape="0">
              <a:srgbClr val="000000">
                <a:alpha val="70000"/>
              </a:srgbClr>
            </a:outerShdw>
          </a:effectLst>
        </p:spPr>
      </p:pic>
      <p:sp>
        <p:nvSpPr>
          <p:cNvPr id="5" name="Rectangle 4"/>
          <p:cNvSpPr/>
          <p:nvPr/>
        </p:nvSpPr>
        <p:spPr>
          <a:xfrm>
            <a:off x="4272875" y="1974621"/>
            <a:ext cx="10210801" cy="4708981"/>
          </a:xfrm>
          <a:prstGeom prst="rect">
            <a:avLst/>
          </a:prstGeom>
        </p:spPr>
        <p:txBody>
          <a:bodyPr wrap="square">
            <a:spAutoFit/>
          </a:bodyPr>
          <a:lstStyle/>
          <a:p>
            <a:pPr algn="just">
              <a:lnSpc>
                <a:spcPct val="150000"/>
              </a:lnSpc>
              <a:spcBef>
                <a:spcPts val="300"/>
              </a:spcBef>
              <a:spcAft>
                <a:spcPts val="300"/>
              </a:spcAft>
            </a:pPr>
            <a:r>
              <a:rPr lang="vi-VN" sz="4000" dirty="0"/>
              <a:t>Sự ra đời của học thuyết tế bào có ý nghĩa làm thay đổi nhận thức của giới khoa học thời kỳ đó về cấu tạo của sinh vật và định hướng cho việc phát triển nghiên cứu chức năng của tế bào, cơ thể</a:t>
            </a:r>
            <a:r>
              <a:rPr lang="vi-VN" sz="4000" dirty="0" smtClean="0"/>
              <a:t>.</a:t>
            </a:r>
            <a:endParaRPr lang="en-US" sz="4000" i="1" dirty="0">
              <a:ea typeface="Times New Roman" panose="02020603050405020304" pitchFamily="18" charset="0"/>
              <a:cs typeface="Arial" panose="020B0604020202020204" pitchFamily="34" charset="0"/>
            </a:endParaRPr>
          </a:p>
        </p:txBody>
      </p:sp>
      <p:pic>
        <p:nvPicPr>
          <p:cNvPr id="15"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1440638" y="5792912"/>
            <a:ext cx="3627955" cy="4494088"/>
          </a:xfrm>
          <a:prstGeom prst="rect">
            <a:avLst/>
          </a:prstGeom>
        </p:spPr>
      </p:pic>
      <p:pic>
        <p:nvPicPr>
          <p:cNvPr id="2050" name="Picture 2" descr="https://o.remove.bg/downloads/8247ad9e-9adb-48a8-b7a1-aaf6adf7790d/image-removebg-preview.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211238">
            <a:off x="15043815" y="3485737"/>
            <a:ext cx="1686746" cy="168674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20518226">
            <a:off x="2955119" y="1018279"/>
            <a:ext cx="2251365" cy="1381775"/>
          </a:xfrm>
          <a:prstGeom prst="rect">
            <a:avLst/>
          </a:prstGeom>
        </p:spPr>
      </p:pic>
      <p:pic>
        <p:nvPicPr>
          <p:cNvPr id="11" name="Picture 13">
            <a:extLst>
              <a:ext uri="{FF2B5EF4-FFF2-40B4-BE49-F238E27FC236}">
                <a16:creationId xmlns:a16="http://schemas.microsoft.com/office/drawing/2014/main" id="{961B065E-9844-3B2A-2D7E-1E11652B0D57}"/>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121781" flipH="1">
            <a:off x="964248" y="7939203"/>
            <a:ext cx="2397694" cy="784700"/>
          </a:xfrm>
          <a:prstGeom prst="rect">
            <a:avLst/>
          </a:prstGeom>
        </p:spPr>
      </p:pic>
      <p:pic>
        <p:nvPicPr>
          <p:cNvPr id="12" name="Picture 19">
            <a:extLst>
              <a:ext uri="{FF2B5EF4-FFF2-40B4-BE49-F238E27FC236}">
                <a16:creationId xmlns:a16="http://schemas.microsoft.com/office/drawing/2014/main" id="{8DC38DEE-9AE5-B5FC-2240-E94189D09DC3}"/>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16535400" y="8606781"/>
            <a:ext cx="738572" cy="738572"/>
          </a:xfrm>
          <a:prstGeom prst="rect">
            <a:avLst/>
          </a:prstGeom>
        </p:spPr>
      </p:pic>
    </p:spTree>
    <p:extLst>
      <p:ext uri="{BB962C8B-B14F-4D97-AF65-F5344CB8AC3E}">
        <p14:creationId xmlns:p14="http://schemas.microsoft.com/office/powerpoint/2010/main" val="530898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34860" y="-747790"/>
            <a:ext cx="20957720" cy="11782581"/>
          </a:xfrm>
          <a:prstGeom prst="rect">
            <a:avLst/>
          </a:prstGeom>
        </p:spPr>
      </p:pic>
      <p:sp>
        <p:nvSpPr>
          <p:cNvPr id="3" name="AutoShape 3"/>
          <p:cNvSpPr/>
          <p:nvPr/>
        </p:nvSpPr>
        <p:spPr>
          <a:xfrm>
            <a:off x="707702" y="0"/>
            <a:ext cx="17071392" cy="11005809"/>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024074">
            <a:off x="-233471" y="529474"/>
            <a:ext cx="1361040" cy="1368504"/>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093986">
            <a:off x="16801470" y="6220837"/>
            <a:ext cx="1334883" cy="1002376"/>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088040">
            <a:off x="268412" y="2514190"/>
            <a:ext cx="798500" cy="640252"/>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7516781" y="2869166"/>
            <a:ext cx="419392" cy="424799"/>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55056" y="9563100"/>
            <a:ext cx="419392" cy="424799"/>
          </a:xfrm>
          <a:prstGeom prst="rect">
            <a:avLst/>
          </a:prstGeom>
        </p:spPr>
      </p:pic>
      <p:sp>
        <p:nvSpPr>
          <p:cNvPr id="5" name="Rectangle 4"/>
          <p:cNvSpPr/>
          <p:nvPr/>
        </p:nvSpPr>
        <p:spPr>
          <a:xfrm>
            <a:off x="1242453" y="534180"/>
            <a:ext cx="15803087" cy="2862322"/>
          </a:xfrm>
          <a:prstGeom prst="rect">
            <a:avLst/>
          </a:prstGeom>
        </p:spPr>
        <p:txBody>
          <a:bodyPr wrap="square">
            <a:spAutoFit/>
          </a:bodyPr>
          <a:lstStyle/>
          <a:p>
            <a:pPr marL="571500" indent="-571500" algn="just">
              <a:lnSpc>
                <a:spcPct val="150000"/>
              </a:lnSpc>
              <a:buFont typeface="Wingdings" panose="05000000000000000000" pitchFamily="2" charset="2"/>
              <a:buChar char="v"/>
            </a:pPr>
            <a:r>
              <a:rPr lang="vi-VN" sz="4000" dirty="0">
                <a:ea typeface="Times New Roman" panose="02020603050405020304" pitchFamily="18" charset="0"/>
              </a:rPr>
              <a:t>Đến thế kỉ XX, nhờ ứng dụng kính hiển vi điện tử, phương pháp lai tế bào, cùng với sự phát triển của sinh học phân tử, học thuyết tế bào được bổ sung: </a:t>
            </a:r>
            <a:endParaRPr lang="en-US" sz="4000" dirty="0"/>
          </a:p>
        </p:txBody>
      </p:sp>
      <p:sp>
        <p:nvSpPr>
          <p:cNvPr id="6" name="Rounded Rectangle 5"/>
          <p:cNvSpPr/>
          <p:nvPr/>
        </p:nvSpPr>
        <p:spPr>
          <a:xfrm>
            <a:off x="1574448" y="3773768"/>
            <a:ext cx="15292943" cy="2607157"/>
          </a:xfrm>
          <a:prstGeom prst="roundRect">
            <a:avLst/>
          </a:prstGeom>
          <a:solidFill>
            <a:schemeClr val="bg1"/>
          </a:solidFill>
          <a:ln w="5715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4000" dirty="0">
                <a:solidFill>
                  <a:schemeClr val="tx1"/>
                </a:solidFill>
              </a:rPr>
              <a:t>Tế bào chứa chất di truyền, thông tin di truyền được truyền từ tế bào này sang tế bào khác trong quá trình phân chia. </a:t>
            </a:r>
            <a:endParaRPr lang="en-US" sz="4000" dirty="0">
              <a:solidFill>
                <a:schemeClr val="tx1"/>
              </a:solidFill>
            </a:endParaRPr>
          </a:p>
        </p:txBody>
      </p:sp>
      <p:sp>
        <p:nvSpPr>
          <p:cNvPr id="18" name="Rounded Rectangle 17"/>
          <p:cNvSpPr/>
          <p:nvPr/>
        </p:nvSpPr>
        <p:spPr>
          <a:xfrm>
            <a:off x="1574447" y="6917805"/>
            <a:ext cx="15292943" cy="2607157"/>
          </a:xfrm>
          <a:prstGeom prst="roundRect">
            <a:avLst/>
          </a:prstGeom>
          <a:solidFill>
            <a:schemeClr val="bg1"/>
          </a:solidFill>
          <a:ln w="5715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4000" dirty="0">
                <a:solidFill>
                  <a:schemeClr val="tx1"/>
                </a:solidFill>
              </a:rPr>
              <a:t>Các tế bào đều được cấu tạo từ những thành phần hoá học tương tự nhau. Sự chuyển hoá vật chất và năng lượng đều diễn ra trong tế bào. </a:t>
            </a:r>
            <a:endParaRPr lang="en-US" sz="4000" dirty="0">
              <a:solidFill>
                <a:schemeClr val="tx1"/>
              </a:solidFill>
            </a:endParaRPr>
          </a:p>
        </p:txBody>
      </p:sp>
    </p:spTree>
    <p:extLst>
      <p:ext uri="{BB962C8B-B14F-4D97-AF65-F5344CB8AC3E}">
        <p14:creationId xmlns:p14="http://schemas.microsoft.com/office/powerpoint/2010/main" val="294896851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34860" y="-747790"/>
            <a:ext cx="20957720" cy="11782581"/>
          </a:xfrm>
          <a:prstGeom prst="rect">
            <a:avLst/>
          </a:prstGeom>
        </p:spPr>
      </p:pic>
      <p:sp>
        <p:nvSpPr>
          <p:cNvPr id="3" name="AutoShape 3"/>
          <p:cNvSpPr/>
          <p:nvPr/>
        </p:nvSpPr>
        <p:spPr>
          <a:xfrm>
            <a:off x="707702" y="0"/>
            <a:ext cx="17071392" cy="11005809"/>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6024074">
            <a:off x="-233471" y="529474"/>
            <a:ext cx="1361040" cy="1368504"/>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093986">
            <a:off x="16801470" y="6220837"/>
            <a:ext cx="1334883" cy="1002376"/>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20088040">
            <a:off x="268412" y="2514190"/>
            <a:ext cx="798500" cy="640252"/>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7516781" y="2869166"/>
            <a:ext cx="419392" cy="424799"/>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155056" y="9563100"/>
            <a:ext cx="419392" cy="424799"/>
          </a:xfrm>
          <a:prstGeom prst="rect">
            <a:avLst/>
          </a:prstGeom>
        </p:spPr>
      </p:pic>
      <p:sp>
        <p:nvSpPr>
          <p:cNvPr id="5" name="Rectangle 4"/>
          <p:cNvSpPr/>
          <p:nvPr/>
        </p:nvSpPr>
        <p:spPr>
          <a:xfrm>
            <a:off x="1242453" y="534180"/>
            <a:ext cx="15803087" cy="2862322"/>
          </a:xfrm>
          <a:prstGeom prst="rect">
            <a:avLst/>
          </a:prstGeom>
        </p:spPr>
        <p:txBody>
          <a:bodyPr wrap="square">
            <a:spAutoFit/>
          </a:bodyPr>
          <a:lstStyle/>
          <a:p>
            <a:pPr marL="571500" indent="-571500" algn="just">
              <a:lnSpc>
                <a:spcPct val="150000"/>
              </a:lnSpc>
              <a:buFont typeface="Wingdings" panose="05000000000000000000" pitchFamily="2" charset="2"/>
              <a:buChar char="v"/>
            </a:pPr>
            <a:r>
              <a:rPr lang="vi-VN" sz="4000" dirty="0">
                <a:ea typeface="Times New Roman" panose="02020603050405020304" pitchFamily="18" charset="0"/>
              </a:rPr>
              <a:t>Đến thế kỉ XX, nhờ ứng dụng kính hiển vi điện tử, phương pháp lai tế bào, cùng với sự phát triển của sinh học phân tử, học thuyết tế bào được bổ sung: </a:t>
            </a:r>
            <a:endParaRPr lang="en-US" sz="4000" dirty="0"/>
          </a:p>
        </p:txBody>
      </p:sp>
      <p:sp>
        <p:nvSpPr>
          <p:cNvPr id="6" name="Rounded Rectangle 5"/>
          <p:cNvSpPr/>
          <p:nvPr/>
        </p:nvSpPr>
        <p:spPr>
          <a:xfrm>
            <a:off x="1574448" y="3773768"/>
            <a:ext cx="15292943" cy="2607157"/>
          </a:xfrm>
          <a:prstGeom prst="roundRect">
            <a:avLst/>
          </a:prstGeom>
          <a:solidFill>
            <a:schemeClr val="bg1"/>
          </a:solidFill>
          <a:ln w="5715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4000" dirty="0">
                <a:solidFill>
                  <a:schemeClr val="tx1"/>
                </a:solidFill>
              </a:rPr>
              <a:t>Hoạt động của tế bào phụ thuộc vào hoạt động của các bào quan bên trong tế bảo (ti thể, nhân,...). Sự phối hợp hoạt động giữa các bào quan </a:t>
            </a:r>
            <a:r>
              <a:rPr lang="vi-VN" sz="4000" dirty="0" smtClean="0">
                <a:solidFill>
                  <a:schemeClr val="tx1"/>
                </a:solidFill>
              </a:rPr>
              <a:t>làm </a:t>
            </a:r>
            <a:r>
              <a:rPr lang="vi-VN" sz="4000" dirty="0">
                <a:solidFill>
                  <a:schemeClr val="tx1"/>
                </a:solidFill>
              </a:rPr>
              <a:t>cho tế bào mang đặc tính của một hệ thống. </a:t>
            </a:r>
            <a:endParaRPr lang="en-US" sz="4000" dirty="0">
              <a:solidFill>
                <a:schemeClr val="tx1"/>
              </a:solidFill>
            </a:endParaRPr>
          </a:p>
        </p:txBody>
      </p:sp>
      <p:sp>
        <p:nvSpPr>
          <p:cNvPr id="18" name="Rounded Rectangle 17"/>
          <p:cNvSpPr/>
          <p:nvPr/>
        </p:nvSpPr>
        <p:spPr>
          <a:xfrm>
            <a:off x="1574447" y="6917805"/>
            <a:ext cx="15292943" cy="2607157"/>
          </a:xfrm>
          <a:prstGeom prst="roundRect">
            <a:avLst/>
          </a:prstGeom>
          <a:solidFill>
            <a:schemeClr val="bg1"/>
          </a:solidFill>
          <a:ln w="5715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vi-VN" sz="4000" dirty="0">
                <a:solidFill>
                  <a:schemeClr val="tx1"/>
                </a:solidFill>
              </a:rPr>
              <a:t>Hoạt động của một cơ thể sống phụ thuộc vào sự phối hợp hoạt động của các tế bào trong cơ </a:t>
            </a:r>
            <a:r>
              <a:rPr lang="vi-VN" sz="4000" dirty="0" smtClean="0">
                <a:solidFill>
                  <a:schemeClr val="tx1"/>
                </a:solidFill>
              </a:rPr>
              <a:t>th</a:t>
            </a:r>
            <a:r>
              <a:rPr lang="en-US" sz="4000" dirty="0" smtClean="0">
                <a:solidFill>
                  <a:schemeClr val="tx1"/>
                </a:solidFill>
                <a:latin typeface="Arial" panose="020B0604020202020204" pitchFamily="34" charset="0"/>
                <a:cs typeface="Arial" panose="020B0604020202020204" pitchFamily="34" charset="0"/>
              </a:rPr>
              <a:t>ể</a:t>
            </a:r>
            <a:r>
              <a:rPr lang="vi-VN" sz="4000" dirty="0" smtClean="0">
                <a:solidFill>
                  <a:schemeClr val="tx1"/>
                </a:solidFill>
              </a:rPr>
              <a:t>.</a:t>
            </a:r>
            <a:endParaRPr lang="en-US" sz="4000" dirty="0">
              <a:solidFill>
                <a:schemeClr val="tx1"/>
              </a:solidFill>
            </a:endParaRPr>
          </a:p>
        </p:txBody>
      </p:sp>
    </p:spTree>
    <p:extLst>
      <p:ext uri="{BB962C8B-B14F-4D97-AF65-F5344CB8AC3E}">
        <p14:creationId xmlns:p14="http://schemas.microsoft.com/office/powerpoint/2010/main" val="10275577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59881" y="-453230"/>
            <a:ext cx="20957720" cy="1178258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447809" y="1288551"/>
            <a:ext cx="3787770" cy="4967568"/>
          </a:xfrm>
          <a:prstGeom prst="rect">
            <a:avLst/>
          </a:prstGeom>
        </p:spPr>
      </p:pic>
      <p:pic>
        <p:nvPicPr>
          <p:cNvPr id="9" name="Picture 4">
            <a:extLst>
              <a:ext uri="{FF2B5EF4-FFF2-40B4-BE49-F238E27FC236}">
                <a16:creationId xmlns:a16="http://schemas.microsoft.com/office/drawing/2014/main" id="{A5EFE0D0-8649-44BB-20FF-CF855019D7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238500" y="664540"/>
            <a:ext cx="11811000" cy="8957920"/>
          </a:xfrm>
          <a:prstGeom prst="rect">
            <a:avLst/>
          </a:prstGeom>
        </p:spPr>
      </p:pic>
      <p:sp>
        <p:nvSpPr>
          <p:cNvPr id="5" name="TextBox 5"/>
          <p:cNvSpPr txBox="1"/>
          <p:nvPr/>
        </p:nvSpPr>
        <p:spPr>
          <a:xfrm>
            <a:off x="4400936" y="2171700"/>
            <a:ext cx="9636085" cy="3766224"/>
          </a:xfrm>
          <a:prstGeom prst="rect">
            <a:avLst/>
          </a:prstGeom>
        </p:spPr>
        <p:txBody>
          <a:bodyPr wrap="square" lIns="0" tIns="0" rIns="0" bIns="0" rtlCol="0" anchor="t">
            <a:spAutoFit/>
          </a:bodyPr>
          <a:lstStyle/>
          <a:p>
            <a:pPr algn="ctr">
              <a:lnSpc>
                <a:spcPts val="10080"/>
              </a:lnSpc>
            </a:pPr>
            <a:r>
              <a:rPr lang="en-US" sz="6500" b="1" dirty="0" smtClean="0">
                <a:solidFill>
                  <a:srgbClr val="51604D"/>
                </a:solidFill>
                <a:latin typeface="Arial" panose="020B0604020202020204" pitchFamily="34" charset="0"/>
                <a:cs typeface="Arial" panose="020B0604020202020204" pitchFamily="34" charset="0"/>
              </a:rPr>
              <a:t>II. </a:t>
            </a:r>
            <a:r>
              <a:rPr lang="en-US" sz="6500" b="1" dirty="0" err="1" smtClean="0">
                <a:solidFill>
                  <a:srgbClr val="51604D"/>
                </a:solidFill>
                <a:latin typeface="Arial" panose="020B0604020202020204" pitchFamily="34" charset="0"/>
                <a:cs typeface="Arial" panose="020B0604020202020204" pitchFamily="34" charset="0"/>
              </a:rPr>
              <a:t>Tế</a:t>
            </a:r>
            <a:r>
              <a:rPr lang="en-US" sz="6500" b="1" dirty="0" smtClean="0">
                <a:solidFill>
                  <a:srgbClr val="51604D"/>
                </a:solidFill>
                <a:latin typeface="Arial" panose="020B0604020202020204" pitchFamily="34" charset="0"/>
                <a:cs typeface="Arial" panose="020B0604020202020204" pitchFamily="34" charset="0"/>
              </a:rPr>
              <a:t> </a:t>
            </a:r>
            <a:r>
              <a:rPr lang="en-US" sz="6500" b="1" dirty="0" err="1" smtClean="0">
                <a:solidFill>
                  <a:srgbClr val="51604D"/>
                </a:solidFill>
                <a:latin typeface="Arial" panose="020B0604020202020204" pitchFamily="34" charset="0"/>
                <a:cs typeface="Arial" panose="020B0604020202020204" pitchFamily="34" charset="0"/>
              </a:rPr>
              <a:t>bào</a:t>
            </a:r>
            <a:r>
              <a:rPr lang="en-US" sz="6500" b="1" dirty="0" smtClean="0">
                <a:solidFill>
                  <a:srgbClr val="51604D"/>
                </a:solidFill>
                <a:latin typeface="Arial" panose="020B0604020202020204" pitchFamily="34" charset="0"/>
                <a:cs typeface="Arial" panose="020B0604020202020204" pitchFamily="34" charset="0"/>
              </a:rPr>
              <a:t> </a:t>
            </a:r>
            <a:r>
              <a:rPr lang="en-US" sz="6500" b="1" dirty="0" err="1" smtClean="0">
                <a:solidFill>
                  <a:srgbClr val="51604D"/>
                </a:solidFill>
                <a:latin typeface="Arial" panose="020B0604020202020204" pitchFamily="34" charset="0"/>
                <a:cs typeface="Arial" panose="020B0604020202020204" pitchFamily="34" charset="0"/>
              </a:rPr>
              <a:t>là</a:t>
            </a:r>
            <a:r>
              <a:rPr lang="en-US" sz="6500" b="1" dirty="0" smtClean="0">
                <a:solidFill>
                  <a:srgbClr val="51604D"/>
                </a:solidFill>
                <a:latin typeface="Arial" panose="020B0604020202020204" pitchFamily="34" charset="0"/>
                <a:cs typeface="Arial" panose="020B0604020202020204" pitchFamily="34" charset="0"/>
              </a:rPr>
              <a:t> </a:t>
            </a:r>
            <a:r>
              <a:rPr lang="en-US" sz="6500" b="1" dirty="0" err="1" smtClean="0">
                <a:solidFill>
                  <a:srgbClr val="51604D"/>
                </a:solidFill>
                <a:latin typeface="Arial" panose="020B0604020202020204" pitchFamily="34" charset="0"/>
                <a:cs typeface="Arial" panose="020B0604020202020204" pitchFamily="34" charset="0"/>
              </a:rPr>
              <a:t>đơn</a:t>
            </a:r>
            <a:r>
              <a:rPr lang="en-US" sz="6500" b="1" dirty="0" smtClean="0">
                <a:solidFill>
                  <a:srgbClr val="51604D"/>
                </a:solidFill>
                <a:latin typeface="Arial" panose="020B0604020202020204" pitchFamily="34" charset="0"/>
                <a:cs typeface="Arial" panose="020B0604020202020204" pitchFamily="34" charset="0"/>
              </a:rPr>
              <a:t> </a:t>
            </a:r>
            <a:r>
              <a:rPr lang="en-US" sz="6500" b="1" dirty="0" err="1" smtClean="0">
                <a:solidFill>
                  <a:srgbClr val="51604D"/>
                </a:solidFill>
                <a:latin typeface="Arial" panose="020B0604020202020204" pitchFamily="34" charset="0"/>
                <a:cs typeface="Arial" panose="020B0604020202020204" pitchFamily="34" charset="0"/>
              </a:rPr>
              <a:t>vị</a:t>
            </a:r>
            <a:r>
              <a:rPr lang="en-US" sz="6500" b="1" dirty="0" smtClean="0">
                <a:solidFill>
                  <a:srgbClr val="51604D"/>
                </a:solidFill>
                <a:latin typeface="Arial" panose="020B0604020202020204" pitchFamily="34" charset="0"/>
                <a:cs typeface="Arial" panose="020B0604020202020204" pitchFamily="34" charset="0"/>
              </a:rPr>
              <a:t> </a:t>
            </a:r>
            <a:r>
              <a:rPr lang="en-US" sz="6500" b="1" dirty="0" err="1" smtClean="0">
                <a:solidFill>
                  <a:srgbClr val="51604D"/>
                </a:solidFill>
                <a:latin typeface="Arial" panose="020B0604020202020204" pitchFamily="34" charset="0"/>
                <a:cs typeface="Arial" panose="020B0604020202020204" pitchFamily="34" charset="0"/>
              </a:rPr>
              <a:t>cấu</a:t>
            </a:r>
            <a:r>
              <a:rPr lang="en-US" sz="6500" b="1" dirty="0" smtClean="0">
                <a:solidFill>
                  <a:srgbClr val="51604D"/>
                </a:solidFill>
                <a:latin typeface="Arial" panose="020B0604020202020204" pitchFamily="34" charset="0"/>
                <a:cs typeface="Arial" panose="020B0604020202020204" pitchFamily="34" charset="0"/>
              </a:rPr>
              <a:t> </a:t>
            </a:r>
            <a:r>
              <a:rPr lang="en-US" sz="6500" b="1" dirty="0" err="1" smtClean="0">
                <a:solidFill>
                  <a:srgbClr val="51604D"/>
                </a:solidFill>
                <a:latin typeface="Arial" panose="020B0604020202020204" pitchFamily="34" charset="0"/>
                <a:cs typeface="Arial" panose="020B0604020202020204" pitchFamily="34" charset="0"/>
              </a:rPr>
              <a:t>trúc</a:t>
            </a:r>
            <a:r>
              <a:rPr lang="en-US" sz="6500" b="1" dirty="0" smtClean="0">
                <a:solidFill>
                  <a:srgbClr val="51604D"/>
                </a:solidFill>
                <a:latin typeface="Arial" panose="020B0604020202020204" pitchFamily="34" charset="0"/>
                <a:cs typeface="Arial" panose="020B0604020202020204" pitchFamily="34" charset="0"/>
              </a:rPr>
              <a:t> </a:t>
            </a:r>
            <a:r>
              <a:rPr lang="en-US" sz="6500" b="1" dirty="0" err="1" smtClean="0">
                <a:solidFill>
                  <a:srgbClr val="51604D"/>
                </a:solidFill>
                <a:latin typeface="Arial" panose="020B0604020202020204" pitchFamily="34" charset="0"/>
                <a:cs typeface="Arial" panose="020B0604020202020204" pitchFamily="34" charset="0"/>
              </a:rPr>
              <a:t>và</a:t>
            </a:r>
            <a:r>
              <a:rPr lang="en-US" sz="6500" b="1" dirty="0" smtClean="0">
                <a:solidFill>
                  <a:srgbClr val="51604D"/>
                </a:solidFill>
                <a:latin typeface="Arial" panose="020B0604020202020204" pitchFamily="34" charset="0"/>
                <a:cs typeface="Arial" panose="020B0604020202020204" pitchFamily="34" charset="0"/>
              </a:rPr>
              <a:t> </a:t>
            </a:r>
            <a:r>
              <a:rPr lang="en-US" sz="6500" b="1" dirty="0" err="1" smtClean="0">
                <a:solidFill>
                  <a:srgbClr val="51604D"/>
                </a:solidFill>
                <a:latin typeface="Arial" panose="020B0604020202020204" pitchFamily="34" charset="0"/>
                <a:cs typeface="Arial" panose="020B0604020202020204" pitchFamily="34" charset="0"/>
              </a:rPr>
              <a:t>chức</a:t>
            </a:r>
            <a:r>
              <a:rPr lang="en-US" sz="6500" b="1" dirty="0" smtClean="0">
                <a:solidFill>
                  <a:srgbClr val="51604D"/>
                </a:solidFill>
                <a:latin typeface="Arial" panose="020B0604020202020204" pitchFamily="34" charset="0"/>
                <a:cs typeface="Arial" panose="020B0604020202020204" pitchFamily="34" charset="0"/>
              </a:rPr>
              <a:t> </a:t>
            </a:r>
            <a:r>
              <a:rPr lang="en-US" sz="6500" b="1" dirty="0" err="1" smtClean="0">
                <a:solidFill>
                  <a:srgbClr val="51604D"/>
                </a:solidFill>
                <a:latin typeface="Arial" panose="020B0604020202020204" pitchFamily="34" charset="0"/>
                <a:cs typeface="Arial" panose="020B0604020202020204" pitchFamily="34" charset="0"/>
              </a:rPr>
              <a:t>năng</a:t>
            </a:r>
            <a:r>
              <a:rPr lang="en-US" sz="6500" b="1" dirty="0" smtClean="0">
                <a:solidFill>
                  <a:srgbClr val="51604D"/>
                </a:solidFill>
                <a:latin typeface="Arial" panose="020B0604020202020204" pitchFamily="34" charset="0"/>
                <a:cs typeface="Arial" panose="020B0604020202020204" pitchFamily="34" charset="0"/>
              </a:rPr>
              <a:t> </a:t>
            </a:r>
            <a:r>
              <a:rPr lang="en-US" sz="6500" b="1" dirty="0" err="1" smtClean="0">
                <a:solidFill>
                  <a:srgbClr val="51604D"/>
                </a:solidFill>
                <a:latin typeface="Arial" panose="020B0604020202020204" pitchFamily="34" charset="0"/>
                <a:cs typeface="Arial" panose="020B0604020202020204" pitchFamily="34" charset="0"/>
              </a:rPr>
              <a:t>của</a:t>
            </a:r>
            <a:r>
              <a:rPr lang="en-US" sz="6500" b="1" dirty="0" smtClean="0">
                <a:solidFill>
                  <a:srgbClr val="51604D"/>
                </a:solidFill>
                <a:latin typeface="Arial" panose="020B0604020202020204" pitchFamily="34" charset="0"/>
                <a:cs typeface="Arial" panose="020B0604020202020204" pitchFamily="34" charset="0"/>
              </a:rPr>
              <a:t> </a:t>
            </a:r>
            <a:r>
              <a:rPr lang="en-US" sz="6500" b="1" dirty="0" err="1" smtClean="0">
                <a:solidFill>
                  <a:srgbClr val="51604D"/>
                </a:solidFill>
                <a:latin typeface="Arial" panose="020B0604020202020204" pitchFamily="34" charset="0"/>
                <a:cs typeface="Arial" panose="020B0604020202020204" pitchFamily="34" charset="0"/>
              </a:rPr>
              <a:t>cơ</a:t>
            </a:r>
            <a:r>
              <a:rPr lang="en-US" sz="6500" b="1" dirty="0" smtClean="0">
                <a:solidFill>
                  <a:srgbClr val="51604D"/>
                </a:solidFill>
                <a:latin typeface="Arial" panose="020B0604020202020204" pitchFamily="34" charset="0"/>
                <a:cs typeface="Arial" panose="020B0604020202020204" pitchFamily="34" charset="0"/>
              </a:rPr>
              <a:t> </a:t>
            </a:r>
            <a:r>
              <a:rPr lang="en-US" sz="6500" b="1" dirty="0" err="1" smtClean="0">
                <a:solidFill>
                  <a:srgbClr val="51604D"/>
                </a:solidFill>
                <a:latin typeface="Arial" panose="020B0604020202020204" pitchFamily="34" charset="0"/>
                <a:cs typeface="Arial" panose="020B0604020202020204" pitchFamily="34" charset="0"/>
              </a:rPr>
              <a:t>thể</a:t>
            </a:r>
            <a:r>
              <a:rPr lang="en-US" sz="6500" b="1" dirty="0" smtClean="0">
                <a:solidFill>
                  <a:srgbClr val="51604D"/>
                </a:solidFill>
                <a:latin typeface="Arial" panose="020B0604020202020204" pitchFamily="34" charset="0"/>
                <a:cs typeface="Arial" panose="020B0604020202020204" pitchFamily="34" charset="0"/>
              </a:rPr>
              <a:t> </a:t>
            </a:r>
            <a:r>
              <a:rPr lang="en-US" sz="6500" b="1" dirty="0" err="1" smtClean="0">
                <a:solidFill>
                  <a:srgbClr val="51604D"/>
                </a:solidFill>
                <a:latin typeface="Arial" panose="020B0604020202020204" pitchFamily="34" charset="0"/>
                <a:cs typeface="Arial" panose="020B0604020202020204" pitchFamily="34" charset="0"/>
              </a:rPr>
              <a:t>sống</a:t>
            </a:r>
            <a:endParaRPr lang="en-US" sz="6500" b="1" dirty="0">
              <a:solidFill>
                <a:srgbClr val="51604D"/>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45734" y="6857190"/>
            <a:ext cx="3408343" cy="3086100"/>
          </a:xfrm>
          <a:prstGeom prst="rect">
            <a:avLst/>
          </a:prstGeom>
        </p:spPr>
      </p:pic>
      <p:pic>
        <p:nvPicPr>
          <p:cNvPr id="1026" name="Picture 2" descr="https://o.remove.bg/downloads/f063584b-86d2-48f5-a512-f0f2e467ee1c/image-removebg-preview.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725400" y="4593259"/>
            <a:ext cx="5029200" cy="502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040909"/>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8288000" cy="10286999"/>
          </a:xfrm>
          <a:prstGeom prst="rect">
            <a:avLst/>
          </a:prstGeom>
        </p:spPr>
      </p:pic>
      <p:grpSp>
        <p:nvGrpSpPr>
          <p:cNvPr id="5" name="Group 5"/>
          <p:cNvGrpSpPr/>
          <p:nvPr/>
        </p:nvGrpSpPr>
        <p:grpSpPr>
          <a:xfrm>
            <a:off x="909581" y="3521278"/>
            <a:ext cx="16481120" cy="6346622"/>
            <a:chOff x="0" y="0"/>
            <a:chExt cx="13844653" cy="2782235"/>
          </a:xfrm>
        </p:grpSpPr>
        <p:sp>
          <p:nvSpPr>
            <p:cNvPr id="6" name="Freeform 6"/>
            <p:cNvSpPr/>
            <p:nvPr/>
          </p:nvSpPr>
          <p:spPr>
            <a:xfrm>
              <a:off x="-1" y="0"/>
              <a:ext cx="13852312" cy="2782236"/>
            </a:xfrm>
            <a:custGeom>
              <a:avLst/>
              <a:gdLst/>
              <a:ahLst/>
              <a:cxnLst/>
              <a:rect l="l" t="t" r="r" b="b"/>
              <a:pathLst>
                <a:path w="13852312" h="2782236">
                  <a:moveTo>
                    <a:pt x="13345873" y="2765316"/>
                  </a:moveTo>
                  <a:cubicBezTo>
                    <a:pt x="13345873" y="2765316"/>
                    <a:pt x="13108877" y="2755347"/>
                    <a:pt x="12746738" y="2768791"/>
                  </a:cubicBezTo>
                  <a:cubicBezTo>
                    <a:pt x="12384600" y="2782236"/>
                    <a:pt x="490924" y="2782236"/>
                    <a:pt x="490924" y="2782236"/>
                  </a:cubicBezTo>
                  <a:cubicBezTo>
                    <a:pt x="245502" y="2782236"/>
                    <a:pt x="32509" y="2684968"/>
                    <a:pt x="31032" y="2524853"/>
                  </a:cubicBezTo>
                  <a:cubicBezTo>
                    <a:pt x="31032" y="2524853"/>
                    <a:pt x="0" y="138644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13299326" y="0"/>
                    <a:pt x="13299326" y="0"/>
                  </a:cubicBezTo>
                  <a:cubicBezTo>
                    <a:pt x="13611226" y="0"/>
                    <a:pt x="13844654" y="101069"/>
                    <a:pt x="13836797" y="303616"/>
                  </a:cubicBezTo>
                  <a:cubicBezTo>
                    <a:pt x="13836797" y="303616"/>
                    <a:pt x="13834802" y="1317157"/>
                    <a:pt x="13843558" y="1825266"/>
                  </a:cubicBezTo>
                  <a:cubicBezTo>
                    <a:pt x="13852312" y="2118568"/>
                    <a:pt x="13805765" y="2451639"/>
                    <a:pt x="13805765" y="2451639"/>
                  </a:cubicBezTo>
                  <a:cubicBezTo>
                    <a:pt x="13802799" y="2631664"/>
                    <a:pt x="13591295" y="2765316"/>
                    <a:pt x="13345873" y="2765316"/>
                  </a:cubicBezTo>
                  <a:close/>
                </a:path>
              </a:pathLst>
            </a:custGeom>
            <a:solidFill>
              <a:srgbClr val="FFFBEC"/>
            </a:solidFill>
          </p:spPr>
        </p:sp>
      </p:grpSp>
      <p:grpSp>
        <p:nvGrpSpPr>
          <p:cNvPr id="7" name="Group 7"/>
          <p:cNvGrpSpPr/>
          <p:nvPr/>
        </p:nvGrpSpPr>
        <p:grpSpPr>
          <a:xfrm>
            <a:off x="909583" y="583772"/>
            <a:ext cx="16468832" cy="2510989"/>
            <a:chOff x="0" y="0"/>
            <a:chExt cx="10264440" cy="3478028"/>
          </a:xfrm>
        </p:grpSpPr>
        <p:sp>
          <p:nvSpPr>
            <p:cNvPr id="8" name="Freeform 8"/>
            <p:cNvSpPr/>
            <p:nvPr/>
          </p:nvSpPr>
          <p:spPr>
            <a:xfrm>
              <a:off x="-1" y="0"/>
              <a:ext cx="10272099" cy="3478028"/>
            </a:xfrm>
            <a:custGeom>
              <a:avLst/>
              <a:gdLst/>
              <a:ahLst/>
              <a:cxnLst/>
              <a:rect l="l" t="t" r="r" b="b"/>
              <a:pathLst>
                <a:path w="10272099" h="3478028">
                  <a:moveTo>
                    <a:pt x="9765660" y="3461109"/>
                  </a:moveTo>
                  <a:cubicBezTo>
                    <a:pt x="9765660" y="3461109"/>
                    <a:pt x="9528664" y="3451139"/>
                    <a:pt x="9166524" y="3464583"/>
                  </a:cubicBezTo>
                  <a:cubicBezTo>
                    <a:pt x="8804386" y="3478028"/>
                    <a:pt x="490924" y="3478028"/>
                    <a:pt x="490924" y="3478028"/>
                  </a:cubicBezTo>
                  <a:cubicBezTo>
                    <a:pt x="245502" y="3478028"/>
                    <a:pt x="32509" y="3380760"/>
                    <a:pt x="31032" y="3220646"/>
                  </a:cubicBezTo>
                  <a:cubicBezTo>
                    <a:pt x="31032" y="3220646"/>
                    <a:pt x="0" y="1925402"/>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9719112" y="0"/>
                    <a:pt x="9719112" y="0"/>
                  </a:cubicBezTo>
                  <a:cubicBezTo>
                    <a:pt x="10031012" y="0"/>
                    <a:pt x="10264440" y="101069"/>
                    <a:pt x="10256583" y="303616"/>
                  </a:cubicBezTo>
                  <a:cubicBezTo>
                    <a:pt x="10256583" y="303616"/>
                    <a:pt x="10254587" y="1808153"/>
                    <a:pt x="10263343" y="2521058"/>
                  </a:cubicBezTo>
                  <a:cubicBezTo>
                    <a:pt x="10272099" y="2814360"/>
                    <a:pt x="10225550" y="3147431"/>
                    <a:pt x="10225550" y="3147431"/>
                  </a:cubicBezTo>
                  <a:cubicBezTo>
                    <a:pt x="10222586" y="3327456"/>
                    <a:pt x="10011082" y="3461109"/>
                    <a:pt x="9765660" y="3461109"/>
                  </a:cubicBezTo>
                  <a:close/>
                </a:path>
              </a:pathLst>
            </a:custGeom>
            <a:solidFill>
              <a:srgbClr val="FFFBEC"/>
            </a:solidFill>
          </p:spPr>
        </p:sp>
      </p:grpSp>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581779" y="3202253"/>
            <a:ext cx="2176770" cy="518467"/>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379253" y="2093323"/>
            <a:ext cx="2241493" cy="896597"/>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6084239">
            <a:off x="16613709" y="7976059"/>
            <a:ext cx="1772582" cy="580118"/>
          </a:xfrm>
          <a:prstGeom prst="rect">
            <a:avLst/>
          </a:prstGeom>
        </p:spPr>
      </p:pic>
      <p:pic>
        <p:nvPicPr>
          <p:cNvPr id="20"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964299" y="8984314"/>
            <a:ext cx="2628244" cy="496977"/>
          </a:xfrm>
          <a:prstGeom prst="rect">
            <a:avLst/>
          </a:prstGeom>
        </p:spPr>
      </p:pic>
      <p:sp>
        <p:nvSpPr>
          <p:cNvPr id="3" name="Rectangle 2"/>
          <p:cNvSpPr/>
          <p:nvPr/>
        </p:nvSpPr>
        <p:spPr>
          <a:xfrm>
            <a:off x="3926565" y="869769"/>
            <a:ext cx="12940800" cy="1938992"/>
          </a:xfrm>
          <a:prstGeom prst="rect">
            <a:avLst/>
          </a:prstGeom>
        </p:spPr>
        <p:txBody>
          <a:bodyPr wrap="square">
            <a:spAutoFit/>
          </a:bodyPr>
          <a:lstStyle/>
          <a:p>
            <a:pPr algn="just">
              <a:lnSpc>
                <a:spcPct val="150000"/>
              </a:lnSpc>
              <a:spcBef>
                <a:spcPts val="300"/>
              </a:spcBef>
              <a:spcAft>
                <a:spcPts val="300"/>
              </a:spcAft>
            </a:pPr>
            <a:r>
              <a:rPr lang="en-US" sz="4000" dirty="0">
                <a:solidFill>
                  <a:srgbClr val="000000"/>
                </a:solidFill>
                <a:latin typeface="Arial" panose="020B0604020202020204" pitchFamily="34" charset="0"/>
                <a:ea typeface="Times New Roman" panose="02020603050405020304" pitchFamily="18" charset="0"/>
                <a:cs typeface="Arial" panose="020B0604020202020204" pitchFamily="34" charset="0"/>
              </a:rPr>
              <a:t>Đ</a:t>
            </a:r>
            <a:r>
              <a:rPr lang="vi-VN" sz="4000" dirty="0" smtClean="0">
                <a:solidFill>
                  <a:srgbClr val="000000"/>
                </a:solidFill>
                <a:ea typeface="Times New Roman" panose="02020603050405020304" pitchFamily="18" charset="0"/>
              </a:rPr>
              <a:t>ọc </a:t>
            </a:r>
            <a:r>
              <a:rPr lang="vi-VN" sz="4000" dirty="0">
                <a:solidFill>
                  <a:srgbClr val="000000"/>
                </a:solidFill>
                <a:ea typeface="Times New Roman" panose="02020603050405020304" pitchFamily="18" charset="0"/>
              </a:rPr>
              <a:t>thông </a:t>
            </a:r>
            <a:r>
              <a:rPr lang="vi-VN" sz="4000" dirty="0" smtClean="0">
                <a:solidFill>
                  <a:srgbClr val="000000"/>
                </a:solidFill>
                <a:ea typeface="Times New Roman" panose="02020603050405020304" pitchFamily="18" charset="0"/>
              </a:rPr>
              <a:t>tin </a:t>
            </a:r>
            <a:r>
              <a:rPr lang="vi-VN" sz="4000" dirty="0">
                <a:solidFill>
                  <a:srgbClr val="000000"/>
                </a:solidFill>
                <a:ea typeface="Times New Roman" panose="02020603050405020304" pitchFamily="18" charset="0"/>
              </a:rPr>
              <a:t>phần II (SGK </a:t>
            </a:r>
            <a:r>
              <a:rPr lang="vi-VN" sz="4000" dirty="0" smtClean="0">
                <a:solidFill>
                  <a:srgbClr val="000000"/>
                </a:solidFill>
                <a:ea typeface="Times New Roman" panose="02020603050405020304" pitchFamily="18" charset="0"/>
              </a:rPr>
              <a:t>tr.2</a:t>
            </a:r>
            <a:r>
              <a:rPr lang="en-US" sz="40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4</a:t>
            </a:r>
            <a:r>
              <a:rPr lang="vi-VN" sz="4000" dirty="0" smtClean="0">
                <a:solidFill>
                  <a:srgbClr val="000000"/>
                </a:solidFill>
                <a:ea typeface="Times New Roman" panose="02020603050405020304" pitchFamily="18" charset="0"/>
              </a:rPr>
              <a:t>) </a:t>
            </a:r>
            <a:r>
              <a:rPr lang="vi-VN" sz="4000" dirty="0">
                <a:solidFill>
                  <a:srgbClr val="000000"/>
                </a:solidFill>
                <a:ea typeface="Times New Roman" panose="02020603050405020304" pitchFamily="18" charset="0"/>
              </a:rPr>
              <a:t>để tìm hiểu đơn vị cấu trúc và chức năng của tế bào.</a:t>
            </a:r>
            <a:endParaRPr lang="en-US" sz="4000" dirty="0">
              <a:ea typeface="Times New Roman" panose="02020603050405020304" pitchFamily="18" charset="0"/>
            </a:endParaRPr>
          </a:p>
        </p:txBody>
      </p:sp>
      <p:pic>
        <p:nvPicPr>
          <p:cNvPr id="18" name="Picture 14"/>
          <p:cNvPicPr>
            <a:picLocks noChangeAspect="1"/>
          </p:cNvPicPr>
          <p:nvPr/>
        </p:nvPicPr>
        <p:blipFill>
          <a:blip r:embed="rId12"/>
          <a:srcRect/>
          <a:stretch>
            <a:fillRect/>
          </a:stretch>
        </p:blipFill>
        <p:spPr>
          <a:xfrm>
            <a:off x="1709717" y="766555"/>
            <a:ext cx="1987194" cy="2145419"/>
          </a:xfrm>
          <a:prstGeom prst="rect">
            <a:avLst/>
          </a:prstGeom>
        </p:spPr>
      </p:pic>
      <p:sp>
        <p:nvSpPr>
          <p:cNvPr id="4" name="Rectangle 3"/>
          <p:cNvSpPr/>
          <p:nvPr/>
        </p:nvSpPr>
        <p:spPr>
          <a:xfrm>
            <a:off x="1417572" y="4340099"/>
            <a:ext cx="10709297" cy="4708981"/>
          </a:xfrm>
          <a:prstGeom prst="rect">
            <a:avLst/>
          </a:prstGeom>
        </p:spPr>
        <p:txBody>
          <a:bodyPr wrap="square">
            <a:spAutoFit/>
          </a:bodyPr>
          <a:lstStyle/>
          <a:p>
            <a:pPr marL="742950" indent="-742950" algn="just">
              <a:lnSpc>
                <a:spcPct val="150000"/>
              </a:lnSpc>
              <a:buFont typeface="Wingdings" panose="05000000000000000000" pitchFamily="2" charset="2"/>
              <a:buChar char="v"/>
            </a:pPr>
            <a:r>
              <a:rPr lang="vi-VN" sz="4000" dirty="0"/>
              <a:t>Kể tên những loại tế bào mà em đã học.</a:t>
            </a:r>
            <a:endParaRPr lang="en-US" sz="4000" dirty="0"/>
          </a:p>
          <a:p>
            <a:pPr marL="742950" indent="-742950" algn="just">
              <a:lnSpc>
                <a:spcPct val="150000"/>
              </a:lnSpc>
              <a:buFont typeface="Wingdings" panose="05000000000000000000" pitchFamily="2" charset="2"/>
              <a:buChar char="v"/>
            </a:pPr>
            <a:r>
              <a:rPr lang="vi-VN" sz="4000" dirty="0" smtClean="0"/>
              <a:t>Vì </a:t>
            </a:r>
            <a:r>
              <a:rPr lang="vi-VN" sz="4000" dirty="0"/>
              <a:t>sao nói tế bào là đơn vị cấu trúc?</a:t>
            </a:r>
            <a:endParaRPr lang="en-US" sz="4000" dirty="0"/>
          </a:p>
          <a:p>
            <a:pPr marL="742950" indent="-742950" algn="just">
              <a:lnSpc>
                <a:spcPct val="150000"/>
              </a:lnSpc>
              <a:buFont typeface="Wingdings" panose="05000000000000000000" pitchFamily="2" charset="2"/>
              <a:buChar char="v"/>
            </a:pPr>
            <a:r>
              <a:rPr lang="vi-VN" sz="4000" dirty="0" smtClean="0"/>
              <a:t>Nêu </a:t>
            </a:r>
            <a:r>
              <a:rPr lang="vi-VN" sz="4000" dirty="0"/>
              <a:t>ví dụ chứng minh tế bào là nơi thực hiện các hoạt động sống như trao đổi chất, sinh trưởng, phát triển sinh sản.</a:t>
            </a:r>
            <a:endParaRPr lang="en-US" sz="4000" dirty="0"/>
          </a:p>
        </p:txBody>
      </p:sp>
      <p:pic>
        <p:nvPicPr>
          <p:cNvPr id="9" name="Picture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736428" y="4048258"/>
            <a:ext cx="1265438" cy="1583144"/>
          </a:xfrm>
          <a:prstGeom prst="rect">
            <a:avLst/>
          </a:prstGeom>
        </p:spPr>
      </p:pic>
      <p:pic>
        <p:nvPicPr>
          <p:cNvPr id="10" name="Picture 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11732302" y="4502011"/>
            <a:ext cx="5269564" cy="5269564"/>
          </a:xfrm>
          <a:prstGeom prst="rect">
            <a:avLst/>
          </a:prstGeom>
        </p:spPr>
      </p:pic>
      <p:pic>
        <p:nvPicPr>
          <p:cNvPr id="24" name="Picture 2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605950">
            <a:off x="12478950" y="4595400"/>
            <a:ext cx="1104817" cy="1382198"/>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randombar(horizontal)">
                                      <p:cBhvr>
                                        <p:cTn id="38" dur="500"/>
                                        <p:tgtEl>
                                          <p:spTgt spid="4">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animEffect transition="in" filter="randombar(horizontal)">
                                      <p:cBhvr>
                                        <p:cTn id="43" dur="500"/>
                                        <p:tgtEl>
                                          <p:spTgt spid="4">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48"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782598"/>
            <a:ext cx="18288000" cy="11782581"/>
          </a:xfrm>
          <a:prstGeom prst="rect">
            <a:avLst/>
          </a:prstGeom>
        </p:spPr>
      </p:pic>
      <p:sp>
        <p:nvSpPr>
          <p:cNvPr id="4" name="AutoShape 4"/>
          <p:cNvSpPr/>
          <p:nvPr/>
        </p:nvSpPr>
        <p:spPr>
          <a:xfrm>
            <a:off x="680896" y="1943100"/>
            <a:ext cx="16926208" cy="8001000"/>
          </a:xfrm>
          <a:prstGeom prst="rect">
            <a:avLst/>
          </a:prstGeom>
          <a:solidFill>
            <a:srgbClr val="FFFBEC"/>
          </a:solidFill>
        </p:spPr>
      </p:sp>
      <p:sp>
        <p:nvSpPr>
          <p:cNvPr id="21" name="TextBox 20">
            <a:extLst>
              <a:ext uri="{FF2B5EF4-FFF2-40B4-BE49-F238E27FC236}">
                <a16:creationId xmlns:a16="http://schemas.microsoft.com/office/drawing/2014/main" id="{1EBE0AC8-3079-7A5A-C4AA-D95D6E28B0A7}"/>
              </a:ext>
            </a:extLst>
          </p:cNvPr>
          <p:cNvSpPr txBox="1"/>
          <p:nvPr/>
        </p:nvSpPr>
        <p:spPr>
          <a:xfrm>
            <a:off x="721448" y="2157948"/>
            <a:ext cx="16845104" cy="7571303"/>
          </a:xfrm>
          <a:prstGeom prst="rect">
            <a:avLst/>
          </a:prstGeom>
          <a:noFill/>
        </p:spPr>
        <p:txBody>
          <a:bodyPr wrap="square">
            <a:spAutoFit/>
          </a:bodyPr>
          <a:lstStyle/>
          <a:p>
            <a:pPr marL="571500" indent="-571500" algn="just">
              <a:lnSpc>
                <a:spcPct val="150000"/>
              </a:lnSpc>
              <a:buFont typeface="Wingdings" panose="05000000000000000000" pitchFamily="2" charset="2"/>
              <a:buChar char="v"/>
            </a:pPr>
            <a:r>
              <a:rPr lang="vi-VN" sz="3600" dirty="0"/>
              <a:t>Tế bào là đơn vị cấu trúc của cơ thể sống. Mọi sinh vật được cầu tạo từ một hoặc nhiều tế bào. </a:t>
            </a:r>
            <a:r>
              <a:rPr lang="vi-VN" sz="3600" dirty="0" smtClean="0"/>
              <a:t>T</a:t>
            </a:r>
            <a:r>
              <a:rPr lang="en-US" sz="3600" dirty="0" smtClean="0">
                <a:cs typeface="Arial" panose="020B0604020202020204" pitchFamily="34" charset="0"/>
              </a:rPr>
              <a:t>ế</a:t>
            </a:r>
            <a:r>
              <a:rPr lang="vi-VN" sz="3600" dirty="0" smtClean="0"/>
              <a:t> </a:t>
            </a:r>
            <a:r>
              <a:rPr lang="vi-VN" sz="3600" dirty="0"/>
              <a:t>bào là cấp độ tổ chức sống cơ bản, biểu hiện đầy đủ các hoạt động của một hệ thống sống.</a:t>
            </a:r>
            <a:endParaRPr lang="en-US" sz="3600" dirty="0"/>
          </a:p>
          <a:p>
            <a:pPr marL="571500" indent="-571500" algn="just">
              <a:lnSpc>
                <a:spcPct val="150000"/>
              </a:lnSpc>
              <a:buFont typeface="Wingdings" panose="05000000000000000000" pitchFamily="2" charset="2"/>
              <a:buChar char="v"/>
            </a:pPr>
            <a:r>
              <a:rPr lang="vi-VN" sz="3600" dirty="0" smtClean="0"/>
              <a:t>Những </a:t>
            </a:r>
            <a:r>
              <a:rPr lang="vi-VN" sz="3600" dirty="0"/>
              <a:t>sinh vật chỉ được cấu tạo từ một tế bào </a:t>
            </a:r>
            <a:r>
              <a:rPr lang="vi-VN" sz="3600" dirty="0" smtClean="0"/>
              <a:t>→ </a:t>
            </a:r>
            <a:r>
              <a:rPr lang="vi-VN" sz="3600" dirty="0"/>
              <a:t>sinh vật đơn </a:t>
            </a:r>
            <a:r>
              <a:rPr lang="vi-VN" sz="3600" dirty="0" smtClean="0"/>
              <a:t>bào</a:t>
            </a:r>
            <a:r>
              <a:rPr lang="en-US" sz="3600" dirty="0" smtClean="0"/>
              <a:t>.</a:t>
            </a:r>
          </a:p>
          <a:p>
            <a:pPr marL="571500" indent="-571500" algn="just">
              <a:lnSpc>
                <a:spcPct val="150000"/>
              </a:lnSpc>
              <a:buFont typeface="Arial" panose="020B0604020202020204" pitchFamily="34" charset="0"/>
              <a:buChar char="•"/>
            </a:pPr>
            <a:r>
              <a:rPr lang="en-US" sz="3600" dirty="0" smtClean="0">
                <a:cs typeface="Arial" panose="020B0604020202020204" pitchFamily="34" charset="0"/>
              </a:rPr>
              <a:t>N</a:t>
            </a:r>
            <a:r>
              <a:rPr lang="vi-VN" sz="3600" dirty="0" smtClean="0"/>
              <a:t>hững </a:t>
            </a:r>
            <a:r>
              <a:rPr lang="vi-VN" sz="3600" dirty="0"/>
              <a:t>sinh vật được cấu tạo từ nhiều tế bào </a:t>
            </a:r>
            <a:r>
              <a:rPr lang="vi-VN" sz="3600" dirty="0"/>
              <a:t>→</a:t>
            </a:r>
            <a:r>
              <a:rPr lang="vi-VN" sz="3600" dirty="0" smtClean="0"/>
              <a:t> </a:t>
            </a:r>
            <a:r>
              <a:rPr lang="vi-VN" sz="3600" dirty="0"/>
              <a:t>sinh vật đa bào. </a:t>
            </a:r>
            <a:endParaRPr lang="en-US" sz="3600" dirty="0" smtClean="0"/>
          </a:p>
          <a:p>
            <a:pPr marL="571500" indent="-571500" algn="just">
              <a:lnSpc>
                <a:spcPct val="150000"/>
              </a:lnSpc>
              <a:buFont typeface="Arial" panose="020B0604020202020204" pitchFamily="34" charset="0"/>
              <a:buChar char="•"/>
            </a:pPr>
            <a:r>
              <a:rPr lang="vi-VN" sz="3600" dirty="0" smtClean="0"/>
              <a:t>Ở </a:t>
            </a:r>
            <a:r>
              <a:rPr lang="vi-VN" sz="3600" dirty="0"/>
              <a:t>sinh vật đa bào, sự phối hợp của nhiều loại tế bào chuyên hóa hình thành các cấp độ tổ chức cao hơn, như mô hay cơ quan, hệ cơ quan thực hiện các hoạt động khác nhau của cơ thể. </a:t>
            </a:r>
            <a:endParaRPr lang="en-US" sz="3600" dirty="0" smtClean="0"/>
          </a:p>
          <a:p>
            <a:pPr marL="571500" indent="-571500" algn="just">
              <a:lnSpc>
                <a:spcPct val="150000"/>
              </a:lnSpc>
              <a:buFont typeface="Wingdings" panose="05000000000000000000" pitchFamily="2" charset="2"/>
              <a:buChar char="v"/>
            </a:pPr>
            <a:r>
              <a:rPr lang="vi-VN" sz="3600" dirty="0"/>
              <a:t>Tế bào chỉ được sinh ra từ tế bào có trước nhờ quá trình phân chia của tế bào.</a:t>
            </a:r>
            <a:endParaRPr lang="en-US" sz="3600" dirty="0"/>
          </a:p>
        </p:txBody>
      </p:sp>
      <p:sp>
        <p:nvSpPr>
          <p:cNvPr id="7" name="TextBox 6">
            <a:extLst>
              <a:ext uri="{FF2B5EF4-FFF2-40B4-BE49-F238E27FC236}">
                <a16:creationId xmlns:a16="http://schemas.microsoft.com/office/drawing/2014/main" id="{EF1D96B3-D805-90FC-946D-B0EC40FDBD81}"/>
              </a:ext>
            </a:extLst>
          </p:cNvPr>
          <p:cNvSpPr txBox="1"/>
          <p:nvPr/>
        </p:nvSpPr>
        <p:spPr>
          <a:xfrm>
            <a:off x="0" y="549370"/>
            <a:ext cx="18288000" cy="1046440"/>
          </a:xfrm>
          <a:prstGeom prst="rect">
            <a:avLst/>
          </a:prstGeom>
          <a:noFill/>
        </p:spPr>
        <p:txBody>
          <a:bodyPr wrap="square">
            <a:spAutoFit/>
          </a:bodyPr>
          <a:lstStyle/>
          <a:p>
            <a:pPr algn="ctr">
              <a:spcBef>
                <a:spcPts val="300"/>
              </a:spcBef>
              <a:spcAft>
                <a:spcPts val="300"/>
              </a:spcAft>
            </a:pPr>
            <a:r>
              <a:rPr lang="fr-FR" sz="6000" b="1" dirty="0">
                <a:solidFill>
                  <a:schemeClr val="tx2"/>
                </a:solidFill>
                <a:effectLst/>
                <a:latin typeface="Arial" panose="020B0604020202020204" pitchFamily="34" charset="0"/>
                <a:ea typeface="Calibri" panose="020F0502020204030204" pitchFamily="34" charset="0"/>
                <a:cs typeface="Arial" panose="020B0604020202020204" pitchFamily="34" charset="0"/>
              </a:rPr>
              <a:t>1. </a:t>
            </a:r>
            <a:r>
              <a:rPr lang="fr-FR" sz="6000" b="1" dirty="0" err="1" smtClean="0">
                <a:solidFill>
                  <a:schemeClr val="tx2"/>
                </a:solidFill>
                <a:effectLst/>
                <a:latin typeface="Arial" panose="020B0604020202020204" pitchFamily="34" charset="0"/>
                <a:ea typeface="Calibri" panose="020F0502020204030204" pitchFamily="34" charset="0"/>
                <a:cs typeface="Arial" panose="020B0604020202020204" pitchFamily="34" charset="0"/>
              </a:rPr>
              <a:t>Tế</a:t>
            </a:r>
            <a:r>
              <a:rPr lang="fr-FR" sz="6000" b="1" dirty="0" smtClean="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fr-FR" sz="6000" b="1" dirty="0" err="1" smtClean="0">
                <a:solidFill>
                  <a:schemeClr val="tx2"/>
                </a:solidFill>
                <a:effectLst/>
                <a:latin typeface="Arial" panose="020B0604020202020204" pitchFamily="34" charset="0"/>
                <a:ea typeface="Calibri" panose="020F0502020204030204" pitchFamily="34" charset="0"/>
                <a:cs typeface="Arial" panose="020B0604020202020204" pitchFamily="34" charset="0"/>
              </a:rPr>
              <a:t>bào</a:t>
            </a:r>
            <a:r>
              <a:rPr lang="fr-FR" sz="6000" b="1" dirty="0" smtClean="0">
                <a:solidFill>
                  <a:schemeClr val="tx2"/>
                </a:solidFill>
                <a:effectLst/>
                <a:latin typeface="Arial" panose="020B0604020202020204" pitchFamily="34" charset="0"/>
                <a:ea typeface="Calibri" panose="020F0502020204030204" pitchFamily="34" charset="0"/>
                <a:cs typeface="Arial" panose="020B0604020202020204" pitchFamily="34" charset="0"/>
              </a:rPr>
              <a:t> là </a:t>
            </a:r>
            <a:r>
              <a:rPr lang="fr-FR" sz="6000" b="1" dirty="0" err="1" smtClean="0">
                <a:solidFill>
                  <a:schemeClr val="tx2"/>
                </a:solidFill>
                <a:effectLst/>
                <a:latin typeface="Arial" panose="020B0604020202020204" pitchFamily="34" charset="0"/>
                <a:ea typeface="Calibri" panose="020F0502020204030204" pitchFamily="34" charset="0"/>
                <a:cs typeface="Arial" panose="020B0604020202020204" pitchFamily="34" charset="0"/>
              </a:rPr>
              <a:t>đơn</a:t>
            </a:r>
            <a:r>
              <a:rPr lang="fr-FR" sz="6000" b="1" dirty="0" smtClean="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fr-FR" sz="6000" b="1" dirty="0" err="1" smtClean="0">
                <a:solidFill>
                  <a:schemeClr val="tx2"/>
                </a:solidFill>
                <a:effectLst/>
                <a:latin typeface="Arial" panose="020B0604020202020204" pitchFamily="34" charset="0"/>
                <a:ea typeface="Calibri" panose="020F0502020204030204" pitchFamily="34" charset="0"/>
                <a:cs typeface="Arial" panose="020B0604020202020204" pitchFamily="34" charset="0"/>
              </a:rPr>
              <a:t>vị</a:t>
            </a:r>
            <a:r>
              <a:rPr lang="fr-FR" sz="6000" b="1" dirty="0" smtClean="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fr-FR" sz="6000" b="1" dirty="0" err="1" smtClean="0">
                <a:solidFill>
                  <a:schemeClr val="tx2"/>
                </a:solidFill>
                <a:effectLst/>
                <a:latin typeface="Arial" panose="020B0604020202020204" pitchFamily="34" charset="0"/>
                <a:ea typeface="Calibri" panose="020F0502020204030204" pitchFamily="34" charset="0"/>
                <a:cs typeface="Arial" panose="020B0604020202020204" pitchFamily="34" charset="0"/>
              </a:rPr>
              <a:t>cấu</a:t>
            </a:r>
            <a:r>
              <a:rPr lang="fr-FR" sz="6000" b="1" dirty="0" smtClean="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fr-FR" sz="6000" b="1" dirty="0" err="1" smtClean="0">
                <a:solidFill>
                  <a:schemeClr val="tx2"/>
                </a:solidFill>
                <a:effectLst/>
                <a:latin typeface="Arial" panose="020B0604020202020204" pitchFamily="34" charset="0"/>
                <a:ea typeface="Calibri" panose="020F0502020204030204" pitchFamily="34" charset="0"/>
                <a:cs typeface="Arial" panose="020B0604020202020204" pitchFamily="34" charset="0"/>
              </a:rPr>
              <a:t>trúc</a:t>
            </a:r>
            <a:endParaRPr lang="en-US" sz="60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6306800" y="4152900"/>
            <a:ext cx="1805441" cy="1306482"/>
          </a:xfrm>
          <a:prstGeom prst="rect">
            <a:avLst/>
          </a:prstGeom>
        </p:spPr>
      </p:pic>
    </p:spTree>
    <p:extLst>
      <p:ext uri="{BB962C8B-B14F-4D97-AF65-F5344CB8AC3E}">
        <p14:creationId xmlns:p14="http://schemas.microsoft.com/office/powerpoint/2010/main" val="1168449006"/>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1">
                                            <p:txEl>
                                              <p:pRg st="0" end="0"/>
                                            </p:txEl>
                                          </p:spTgt>
                                        </p:tgtEl>
                                        <p:attrNameLst>
                                          <p:attrName>style.visibility</p:attrName>
                                        </p:attrNameLst>
                                      </p:cBhvr>
                                      <p:to>
                                        <p:strVal val="visible"/>
                                      </p:to>
                                    </p:set>
                                    <p:animEffect transition="in" filter="fade">
                                      <p:cBhvr>
                                        <p:cTn id="18" dur="500"/>
                                        <p:tgtEl>
                                          <p:spTgt spid="21">
                                            <p:txEl>
                                              <p:pRg st="0" end="0"/>
                                            </p:txEl>
                                          </p:spTgt>
                                        </p:tgtEl>
                                      </p:cBhvr>
                                    </p:animEffect>
                                    <p:anim calcmode="lin" valueType="num">
                                      <p:cBhvr>
                                        <p:cTn id="19"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20"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1">
                                            <p:txEl>
                                              <p:pRg st="1" end="1"/>
                                            </p:txEl>
                                          </p:spTgt>
                                        </p:tgtEl>
                                        <p:attrNameLst>
                                          <p:attrName>style.visibility</p:attrName>
                                        </p:attrNameLst>
                                      </p:cBhvr>
                                      <p:to>
                                        <p:strVal val="visible"/>
                                      </p:to>
                                    </p:set>
                                    <p:animEffect transition="in" filter="fade">
                                      <p:cBhvr>
                                        <p:cTn id="25" dur="500"/>
                                        <p:tgtEl>
                                          <p:spTgt spid="21">
                                            <p:txEl>
                                              <p:pRg st="1" end="1"/>
                                            </p:txEl>
                                          </p:spTgt>
                                        </p:tgtEl>
                                      </p:cBhvr>
                                    </p:animEffect>
                                    <p:anim calcmode="lin" valueType="num">
                                      <p:cBhvr>
                                        <p:cTn id="26"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27" dur="5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1">
                                            <p:txEl>
                                              <p:pRg st="2" end="2"/>
                                            </p:txEl>
                                          </p:spTgt>
                                        </p:tgtEl>
                                        <p:attrNameLst>
                                          <p:attrName>style.visibility</p:attrName>
                                        </p:attrNameLst>
                                      </p:cBhvr>
                                      <p:to>
                                        <p:strVal val="visible"/>
                                      </p:to>
                                    </p:set>
                                    <p:animEffect transition="in" filter="randombar(horizontal)">
                                      <p:cBhvr>
                                        <p:cTn id="32" dur="500"/>
                                        <p:tgtEl>
                                          <p:spTgt spid="2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1">
                                            <p:txEl>
                                              <p:pRg st="3" end="3"/>
                                            </p:txEl>
                                          </p:spTgt>
                                        </p:tgtEl>
                                        <p:attrNameLst>
                                          <p:attrName>style.visibility</p:attrName>
                                        </p:attrNameLst>
                                      </p:cBhvr>
                                      <p:to>
                                        <p:strVal val="visible"/>
                                      </p:to>
                                    </p:set>
                                    <p:animEffect transition="in" filter="randombar(horizontal)">
                                      <p:cBhvr>
                                        <p:cTn id="37" dur="500"/>
                                        <p:tgtEl>
                                          <p:spTgt spid="21">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1">
                                            <p:txEl>
                                              <p:pRg st="4" end="4"/>
                                            </p:txEl>
                                          </p:spTgt>
                                        </p:tgtEl>
                                        <p:attrNameLst>
                                          <p:attrName>style.visibility</p:attrName>
                                        </p:attrNameLst>
                                      </p:cBhvr>
                                      <p:to>
                                        <p:strVal val="visible"/>
                                      </p:to>
                                    </p:set>
                                    <p:animEffect transition="in" filter="fade">
                                      <p:cBhvr>
                                        <p:cTn id="42" dur="500"/>
                                        <p:tgtEl>
                                          <p:spTgt spid="21">
                                            <p:txEl>
                                              <p:pRg st="4" end="4"/>
                                            </p:txEl>
                                          </p:spTgt>
                                        </p:tgtEl>
                                      </p:cBhvr>
                                    </p:animEffect>
                                    <p:anim calcmode="lin" valueType="num">
                                      <p:cBhvr>
                                        <p:cTn id="43" dur="500" fill="hold"/>
                                        <p:tgtEl>
                                          <p:spTgt spid="21">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2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782598"/>
            <a:ext cx="18288000" cy="11782581"/>
          </a:xfrm>
          <a:prstGeom prst="rect">
            <a:avLst/>
          </a:prstGeom>
        </p:spPr>
      </p:pic>
      <p:sp>
        <p:nvSpPr>
          <p:cNvPr id="7" name="TextBox 6">
            <a:extLst>
              <a:ext uri="{FF2B5EF4-FFF2-40B4-BE49-F238E27FC236}">
                <a16:creationId xmlns:a16="http://schemas.microsoft.com/office/drawing/2014/main" id="{EF1D96B3-D805-90FC-946D-B0EC40FDBD81}"/>
              </a:ext>
            </a:extLst>
          </p:cNvPr>
          <p:cNvSpPr txBox="1"/>
          <p:nvPr/>
        </p:nvSpPr>
        <p:spPr>
          <a:xfrm>
            <a:off x="0" y="330795"/>
            <a:ext cx="18288000" cy="1954381"/>
          </a:xfrm>
          <a:prstGeom prst="rect">
            <a:avLst/>
          </a:prstGeom>
          <a:noFill/>
        </p:spPr>
        <p:txBody>
          <a:bodyPr wrap="square">
            <a:spAutoFit/>
          </a:bodyPr>
          <a:lstStyle/>
          <a:p>
            <a:pPr algn="ctr">
              <a:spcBef>
                <a:spcPts val="300"/>
              </a:spcBef>
              <a:spcAft>
                <a:spcPts val="300"/>
              </a:spcAft>
            </a:pPr>
            <a:r>
              <a:rPr lang="fr-FR" sz="5800" b="1" dirty="0" smtClean="0">
                <a:solidFill>
                  <a:schemeClr val="tx2"/>
                </a:solidFill>
                <a:effectLst/>
                <a:latin typeface="Arial" panose="020B0604020202020204" pitchFamily="34" charset="0"/>
                <a:ea typeface="Calibri" panose="020F0502020204030204" pitchFamily="34" charset="0"/>
                <a:cs typeface="Arial" panose="020B0604020202020204" pitchFamily="34" charset="0"/>
              </a:rPr>
              <a:t>2. </a:t>
            </a:r>
            <a:r>
              <a:rPr lang="fr-FR" sz="5800" b="1" dirty="0" err="1" smtClean="0">
                <a:solidFill>
                  <a:schemeClr val="tx2"/>
                </a:solidFill>
                <a:effectLst/>
                <a:latin typeface="Arial" panose="020B0604020202020204" pitchFamily="34" charset="0"/>
                <a:ea typeface="Calibri" panose="020F0502020204030204" pitchFamily="34" charset="0"/>
                <a:cs typeface="Arial" panose="020B0604020202020204" pitchFamily="34" charset="0"/>
              </a:rPr>
              <a:t>Tế</a:t>
            </a:r>
            <a:r>
              <a:rPr lang="fr-FR" sz="5800" b="1" dirty="0" smtClean="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fr-FR" sz="5800" b="1" dirty="0" err="1" smtClean="0">
                <a:solidFill>
                  <a:schemeClr val="tx2"/>
                </a:solidFill>
                <a:effectLst/>
                <a:latin typeface="Arial" panose="020B0604020202020204" pitchFamily="34" charset="0"/>
                <a:ea typeface="Calibri" panose="020F0502020204030204" pitchFamily="34" charset="0"/>
                <a:cs typeface="Arial" panose="020B0604020202020204" pitchFamily="34" charset="0"/>
              </a:rPr>
              <a:t>bào</a:t>
            </a:r>
            <a:r>
              <a:rPr lang="fr-FR" sz="5800" b="1" dirty="0" smtClean="0">
                <a:solidFill>
                  <a:schemeClr val="tx2"/>
                </a:solidFill>
                <a:effectLst/>
                <a:latin typeface="Arial" panose="020B0604020202020204" pitchFamily="34" charset="0"/>
                <a:ea typeface="Calibri" panose="020F0502020204030204" pitchFamily="34" charset="0"/>
                <a:cs typeface="Arial" panose="020B0604020202020204" pitchFamily="34" charset="0"/>
              </a:rPr>
              <a:t> là </a:t>
            </a:r>
            <a:r>
              <a:rPr lang="fr-FR" sz="5800" b="1" dirty="0" err="1" smtClean="0">
                <a:solidFill>
                  <a:schemeClr val="tx2"/>
                </a:solidFill>
                <a:effectLst/>
                <a:latin typeface="Arial" panose="020B0604020202020204" pitchFamily="34" charset="0"/>
                <a:ea typeface="Calibri" panose="020F0502020204030204" pitchFamily="34" charset="0"/>
                <a:cs typeface="Arial" panose="020B0604020202020204" pitchFamily="34" charset="0"/>
              </a:rPr>
              <a:t>đơn</a:t>
            </a:r>
            <a:r>
              <a:rPr lang="fr-FR" sz="5800" b="1" dirty="0" smtClean="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fr-FR" sz="5800" b="1" dirty="0" err="1" smtClean="0">
                <a:solidFill>
                  <a:schemeClr val="tx2"/>
                </a:solidFill>
                <a:effectLst/>
                <a:latin typeface="Arial" panose="020B0604020202020204" pitchFamily="34" charset="0"/>
                <a:ea typeface="Calibri" panose="020F0502020204030204" pitchFamily="34" charset="0"/>
                <a:cs typeface="Arial" panose="020B0604020202020204" pitchFamily="34" charset="0"/>
              </a:rPr>
              <a:t>vị</a:t>
            </a:r>
            <a:r>
              <a:rPr lang="fr-FR" sz="5800" b="1" dirty="0" smtClean="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fr-FR" sz="5800" b="1" dirty="0" err="1" smtClean="0">
                <a:solidFill>
                  <a:schemeClr val="tx2"/>
                </a:solidFill>
                <a:effectLst/>
                <a:latin typeface="Arial" panose="020B0604020202020204" pitchFamily="34" charset="0"/>
                <a:ea typeface="Calibri" panose="020F0502020204030204" pitchFamily="34" charset="0"/>
                <a:cs typeface="Arial" panose="020B0604020202020204" pitchFamily="34" charset="0"/>
              </a:rPr>
              <a:t>chức</a:t>
            </a:r>
            <a:r>
              <a:rPr lang="fr-FR" sz="5800" b="1" dirty="0" smtClean="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fr-FR" sz="5800" b="1" dirty="0" err="1" smtClean="0">
                <a:solidFill>
                  <a:schemeClr val="tx2"/>
                </a:solidFill>
                <a:effectLst/>
                <a:latin typeface="Arial" panose="020B0604020202020204" pitchFamily="34" charset="0"/>
                <a:ea typeface="Calibri" panose="020F0502020204030204" pitchFamily="34" charset="0"/>
                <a:cs typeface="Arial" panose="020B0604020202020204" pitchFamily="34" charset="0"/>
              </a:rPr>
              <a:t>năng</a:t>
            </a:r>
            <a:r>
              <a:rPr lang="fr-FR" sz="5800" b="1" dirty="0" smtClean="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fr-FR" sz="5800" b="1" dirty="0" err="1" smtClean="0">
                <a:solidFill>
                  <a:schemeClr val="tx2"/>
                </a:solidFill>
                <a:effectLst/>
                <a:latin typeface="Arial" panose="020B0604020202020204" pitchFamily="34" charset="0"/>
                <a:ea typeface="Calibri" panose="020F0502020204030204" pitchFamily="34" charset="0"/>
                <a:cs typeface="Arial" panose="020B0604020202020204" pitchFamily="34" charset="0"/>
              </a:rPr>
              <a:t>cơ</a:t>
            </a:r>
            <a:r>
              <a:rPr lang="fr-FR" sz="5800" b="1" dirty="0" smtClean="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fr-FR" sz="5800" b="1" dirty="0" err="1" smtClean="0">
                <a:solidFill>
                  <a:schemeClr val="tx2"/>
                </a:solidFill>
                <a:effectLst/>
                <a:latin typeface="Arial" panose="020B0604020202020204" pitchFamily="34" charset="0"/>
                <a:ea typeface="Calibri" panose="020F0502020204030204" pitchFamily="34" charset="0"/>
                <a:cs typeface="Arial" panose="020B0604020202020204" pitchFamily="34" charset="0"/>
              </a:rPr>
              <a:t>bản</a:t>
            </a:r>
            <a:r>
              <a:rPr lang="fr-FR" sz="5800" b="1" dirty="0" smtClean="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fr-FR" sz="5800" b="1" dirty="0" err="1" smtClean="0">
                <a:solidFill>
                  <a:schemeClr val="tx2"/>
                </a:solidFill>
                <a:effectLst/>
                <a:latin typeface="Arial" panose="020B0604020202020204" pitchFamily="34" charset="0"/>
                <a:ea typeface="Calibri" panose="020F0502020204030204" pitchFamily="34" charset="0"/>
                <a:cs typeface="Arial" panose="020B0604020202020204" pitchFamily="34" charset="0"/>
              </a:rPr>
              <a:t>của</a:t>
            </a:r>
            <a:r>
              <a:rPr lang="fr-FR" sz="5800" b="1" dirty="0" smtClean="0">
                <a:solidFill>
                  <a:schemeClr val="tx2"/>
                </a:solidFill>
                <a:effectLst/>
                <a:latin typeface="Arial" panose="020B0604020202020204" pitchFamily="34" charset="0"/>
                <a:ea typeface="Calibri" panose="020F0502020204030204" pitchFamily="34" charset="0"/>
                <a:cs typeface="Arial" panose="020B0604020202020204" pitchFamily="34" charset="0"/>
              </a:rPr>
              <a:t> </a:t>
            </a:r>
          </a:p>
          <a:p>
            <a:pPr algn="ctr">
              <a:spcBef>
                <a:spcPts val="300"/>
              </a:spcBef>
              <a:spcAft>
                <a:spcPts val="300"/>
              </a:spcAft>
            </a:pPr>
            <a:r>
              <a:rPr lang="fr-FR" sz="5800" b="1" dirty="0" err="1" smtClean="0">
                <a:solidFill>
                  <a:schemeClr val="tx2"/>
                </a:solidFill>
                <a:effectLst/>
                <a:latin typeface="Arial" panose="020B0604020202020204" pitchFamily="34" charset="0"/>
                <a:ea typeface="Calibri" panose="020F0502020204030204" pitchFamily="34" charset="0"/>
                <a:cs typeface="Arial" panose="020B0604020202020204" pitchFamily="34" charset="0"/>
              </a:rPr>
              <a:t>mọi</a:t>
            </a:r>
            <a:r>
              <a:rPr lang="fr-FR" sz="5800" b="1" dirty="0" smtClean="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fr-FR" sz="5800" b="1" dirty="0" err="1" smtClean="0">
                <a:solidFill>
                  <a:schemeClr val="tx2"/>
                </a:solidFill>
                <a:effectLst/>
                <a:latin typeface="Arial" panose="020B0604020202020204" pitchFamily="34" charset="0"/>
                <a:ea typeface="Calibri" panose="020F0502020204030204" pitchFamily="34" charset="0"/>
                <a:cs typeface="Arial" panose="020B0604020202020204" pitchFamily="34" charset="0"/>
              </a:rPr>
              <a:t>sinh</a:t>
            </a:r>
            <a:r>
              <a:rPr lang="fr-FR" sz="5800" b="1" dirty="0" smtClean="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fr-FR" sz="5800" b="1" dirty="0" err="1" smtClean="0">
                <a:solidFill>
                  <a:schemeClr val="tx2"/>
                </a:solidFill>
                <a:effectLst/>
                <a:latin typeface="Arial" panose="020B0604020202020204" pitchFamily="34" charset="0"/>
                <a:ea typeface="Calibri" panose="020F0502020204030204" pitchFamily="34" charset="0"/>
                <a:cs typeface="Arial" panose="020B0604020202020204" pitchFamily="34" charset="0"/>
              </a:rPr>
              <a:t>vật</a:t>
            </a:r>
            <a:r>
              <a:rPr lang="fr-FR" sz="5800" b="1" dirty="0" smtClean="0">
                <a:solidFill>
                  <a:schemeClr val="tx2"/>
                </a:solidFill>
                <a:effectLst/>
                <a:latin typeface="Arial" panose="020B0604020202020204" pitchFamily="34" charset="0"/>
                <a:ea typeface="Calibri" panose="020F0502020204030204" pitchFamily="34" charset="0"/>
                <a:cs typeface="Arial" panose="020B0604020202020204" pitchFamily="34" charset="0"/>
              </a:rPr>
              <a:t> </a:t>
            </a:r>
            <a:r>
              <a:rPr lang="fr-FR" sz="5800" b="1" dirty="0" err="1" smtClean="0">
                <a:solidFill>
                  <a:schemeClr val="tx2"/>
                </a:solidFill>
                <a:effectLst/>
                <a:latin typeface="Arial" panose="020B0604020202020204" pitchFamily="34" charset="0"/>
                <a:ea typeface="Calibri" panose="020F0502020204030204" pitchFamily="34" charset="0"/>
                <a:cs typeface="Arial" panose="020B0604020202020204" pitchFamily="34" charset="0"/>
              </a:rPr>
              <a:t>sống</a:t>
            </a:r>
            <a:endParaRPr lang="en-US" sz="5800" dirty="0">
              <a:solidFill>
                <a:schemeClr val="tx2"/>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9" name="AutoShape 3"/>
          <p:cNvSpPr/>
          <p:nvPr/>
        </p:nvSpPr>
        <p:spPr>
          <a:xfrm>
            <a:off x="1717397" y="2744747"/>
            <a:ext cx="15356307" cy="6742153"/>
          </a:xfrm>
          <a:prstGeom prst="rect">
            <a:avLst/>
          </a:prstGeom>
          <a:solidFill>
            <a:srgbClr val="DB9463"/>
          </a:solidFill>
        </p:spPr>
      </p:sp>
      <p:sp>
        <p:nvSpPr>
          <p:cNvPr id="4" name="AutoShape 4"/>
          <p:cNvSpPr/>
          <p:nvPr/>
        </p:nvSpPr>
        <p:spPr>
          <a:xfrm>
            <a:off x="1295400" y="3086100"/>
            <a:ext cx="15466510" cy="6857999"/>
          </a:xfrm>
          <a:prstGeom prst="rect">
            <a:avLst/>
          </a:prstGeom>
          <a:solidFill>
            <a:srgbClr val="FFFBEC"/>
          </a:solidFill>
        </p:spPr>
      </p:sp>
      <p:sp>
        <p:nvSpPr>
          <p:cNvPr id="21" name="TextBox 20">
            <a:extLst>
              <a:ext uri="{FF2B5EF4-FFF2-40B4-BE49-F238E27FC236}">
                <a16:creationId xmlns:a16="http://schemas.microsoft.com/office/drawing/2014/main" id="{1EBE0AC8-3079-7A5A-C4AA-D95D6E28B0A7}"/>
              </a:ext>
            </a:extLst>
          </p:cNvPr>
          <p:cNvSpPr txBox="1"/>
          <p:nvPr/>
        </p:nvSpPr>
        <p:spPr>
          <a:xfrm>
            <a:off x="1332455" y="4160608"/>
            <a:ext cx="15392400" cy="4708981"/>
          </a:xfrm>
          <a:prstGeom prst="rect">
            <a:avLst/>
          </a:prstGeom>
          <a:noFill/>
        </p:spPr>
        <p:txBody>
          <a:bodyPr wrap="square">
            <a:spAutoFit/>
          </a:bodyPr>
          <a:lstStyle/>
          <a:p>
            <a:pPr marL="571500" indent="-571500" algn="just">
              <a:lnSpc>
                <a:spcPct val="150000"/>
              </a:lnSpc>
              <a:buFont typeface="Wingdings" panose="05000000000000000000" pitchFamily="2" charset="2"/>
              <a:buChar char="v"/>
            </a:pPr>
            <a:r>
              <a:rPr lang="vi-VN" sz="4000" dirty="0"/>
              <a:t>Các quá trình trao đổi chất và chuyển hoá năng lượng, di truyền của cơ thể sinh vật đều diễn ra bên trong tế bào. </a:t>
            </a:r>
            <a:endParaRPr lang="en-US" sz="4000" dirty="0"/>
          </a:p>
          <a:p>
            <a:pPr marL="571500" indent="-571500" algn="just">
              <a:lnSpc>
                <a:spcPct val="150000"/>
              </a:lnSpc>
              <a:buFont typeface="Wingdings" panose="05000000000000000000" pitchFamily="2" charset="2"/>
              <a:buChar char="v"/>
            </a:pPr>
            <a:r>
              <a:rPr lang="vi-VN" sz="4000" dirty="0" smtClean="0"/>
              <a:t>Tế </a:t>
            </a:r>
            <a:r>
              <a:rPr lang="vi-VN" sz="4000" dirty="0"/>
              <a:t>bào thực hiện những hoạt động sống cơ bản: trao đổi chất và chuyển hoá năng lượng, sinh trưởng và phát triển, sinh sản, cảm ứng, vận động, tự điều chỉnh và thích nghi.</a:t>
            </a:r>
            <a:endParaRPr lang="en-US" sz="4000" dirty="0"/>
          </a:p>
        </p:txBody>
      </p:sp>
      <p:pic>
        <p:nvPicPr>
          <p:cNvPr id="10"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720864">
            <a:off x="16065774" y="2295786"/>
            <a:ext cx="1306696" cy="1382082"/>
          </a:xfrm>
          <a:prstGeom prst="rect">
            <a:avLst/>
          </a:prstGeom>
        </p:spPr>
      </p:pic>
      <p:pic>
        <p:nvPicPr>
          <p:cNvPr id="11"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3544689">
            <a:off x="775995" y="2390955"/>
            <a:ext cx="1268903" cy="1866034"/>
          </a:xfrm>
          <a:prstGeom prst="rect">
            <a:avLst/>
          </a:prstGeom>
        </p:spPr>
      </p:pic>
      <p:pic>
        <p:nvPicPr>
          <p:cNvPr id="12"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75355" y="9301412"/>
            <a:ext cx="1477145" cy="483429"/>
          </a:xfrm>
          <a:prstGeom prst="rect">
            <a:avLst/>
          </a:prstGeom>
        </p:spPr>
      </p:pic>
      <p:pic>
        <p:nvPicPr>
          <p:cNvPr id="13" name="Picture 1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10160" y="8562840"/>
            <a:ext cx="738572" cy="738572"/>
          </a:xfrm>
          <a:prstGeom prst="rect">
            <a:avLst/>
          </a:prstGeom>
        </p:spPr>
      </p:pic>
      <p:pic>
        <p:nvPicPr>
          <p:cNvPr id="15"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a:off x="14782800" y="8052477"/>
            <a:ext cx="1634224" cy="1634224"/>
          </a:xfrm>
          <a:prstGeom prst="rect">
            <a:avLst/>
          </a:prstGeom>
        </p:spPr>
      </p:pic>
    </p:spTree>
    <p:extLst>
      <p:ext uri="{BB962C8B-B14F-4D97-AF65-F5344CB8AC3E}">
        <p14:creationId xmlns:p14="http://schemas.microsoft.com/office/powerpoint/2010/main" val="3494569492"/>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anim calcmode="lin" valueType="num">
                                      <p:cBhvr>
                                        <p:cTn id="33" dur="500" fill="hold"/>
                                        <p:tgtEl>
                                          <p:spTgt spid="15"/>
                                        </p:tgtEl>
                                        <p:attrNameLst>
                                          <p:attrName>ppt_x</p:attrName>
                                        </p:attrNameLst>
                                      </p:cBhvr>
                                      <p:tavLst>
                                        <p:tav tm="0">
                                          <p:val>
                                            <p:strVal val="#ppt_x"/>
                                          </p:val>
                                        </p:tav>
                                        <p:tav tm="100000">
                                          <p:val>
                                            <p:strVal val="#ppt_x"/>
                                          </p:val>
                                        </p:tav>
                                      </p:tavLst>
                                    </p:anim>
                                    <p:anim calcmode="lin" valueType="num">
                                      <p:cBhvr>
                                        <p:cTn id="3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39" dur="500"/>
                                        <p:tgtEl>
                                          <p:spTgt spid="21">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44"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8287999" cy="10287000"/>
          </a:xfrm>
          <a:prstGeom prst="rect">
            <a:avLst/>
          </a:prstGeom>
        </p:spPr>
      </p:pic>
      <p:sp>
        <p:nvSpPr>
          <p:cNvPr id="3" name="AutoShape 3"/>
          <p:cNvSpPr/>
          <p:nvPr/>
        </p:nvSpPr>
        <p:spPr>
          <a:xfrm>
            <a:off x="1395702" y="2135258"/>
            <a:ext cx="15044930" cy="7325458"/>
          </a:xfrm>
          <a:prstGeom prst="rect">
            <a:avLst/>
          </a:prstGeom>
          <a:solidFill>
            <a:srgbClr val="51604D"/>
          </a:solidFill>
        </p:spPr>
      </p:sp>
      <p:sp>
        <p:nvSpPr>
          <p:cNvPr id="4" name="AutoShape 4"/>
          <p:cNvSpPr/>
          <p:nvPr/>
        </p:nvSpPr>
        <p:spPr>
          <a:xfrm>
            <a:off x="1820262" y="2542440"/>
            <a:ext cx="15044931" cy="7325459"/>
          </a:xfrm>
          <a:prstGeom prst="rect">
            <a:avLst/>
          </a:prstGeom>
          <a:solidFill>
            <a:srgbClr val="FFFBEC"/>
          </a:solidFill>
        </p:spPr>
      </p:sp>
      <p:pic>
        <p:nvPicPr>
          <p:cNvPr id="20" name="Picture 22">
            <a:extLst>
              <a:ext uri="{FF2B5EF4-FFF2-40B4-BE49-F238E27FC236}">
                <a16:creationId xmlns:a16="http://schemas.microsoft.com/office/drawing/2014/main" id="{D7E91DEA-A2C6-14FD-F3F0-B02F728A62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287263">
            <a:off x="16113303" y="782854"/>
            <a:ext cx="1503781" cy="866725"/>
          </a:xfrm>
          <a:prstGeom prst="rect">
            <a:avLst/>
          </a:prstGeom>
        </p:spPr>
      </p:pic>
      <p:pic>
        <p:nvPicPr>
          <p:cNvPr id="21" name="Picture 20">
            <a:extLst>
              <a:ext uri="{FF2B5EF4-FFF2-40B4-BE49-F238E27FC236}">
                <a16:creationId xmlns:a16="http://schemas.microsoft.com/office/drawing/2014/main" id="{7663D3B0-308A-1F15-5E3D-895E771B172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69234" y="8868381"/>
            <a:ext cx="1041425" cy="1041425"/>
          </a:xfrm>
          <a:prstGeom prst="rect">
            <a:avLst/>
          </a:prstGeom>
        </p:spPr>
      </p:pic>
      <p:sp>
        <p:nvSpPr>
          <p:cNvPr id="10" name="AutoShape 3">
            <a:extLst>
              <a:ext uri="{FF2B5EF4-FFF2-40B4-BE49-F238E27FC236}">
                <a16:creationId xmlns:a16="http://schemas.microsoft.com/office/drawing/2014/main" id="{3E230845-80EE-EDE9-9E4D-F2CE8A71C83C}"/>
              </a:ext>
            </a:extLst>
          </p:cNvPr>
          <p:cNvSpPr/>
          <p:nvPr/>
        </p:nvSpPr>
        <p:spPr>
          <a:xfrm rot="-5400000">
            <a:off x="8647825" y="-1952081"/>
            <a:ext cx="1212028" cy="6446602"/>
          </a:xfrm>
          <a:prstGeom prst="rect">
            <a:avLst/>
          </a:prstGeom>
          <a:solidFill>
            <a:srgbClr val="51604D"/>
          </a:solidFill>
        </p:spPr>
      </p:sp>
      <p:sp>
        <p:nvSpPr>
          <p:cNvPr id="11" name="AutoShape 4">
            <a:extLst>
              <a:ext uri="{FF2B5EF4-FFF2-40B4-BE49-F238E27FC236}">
                <a16:creationId xmlns:a16="http://schemas.microsoft.com/office/drawing/2014/main" id="{FA79C221-76CC-0475-F382-807A82ECFB71}"/>
              </a:ext>
            </a:extLst>
          </p:cNvPr>
          <p:cNvSpPr/>
          <p:nvPr/>
        </p:nvSpPr>
        <p:spPr>
          <a:xfrm rot="-5400000">
            <a:off x="8467992" y="-2155672"/>
            <a:ext cx="1352014" cy="6446602"/>
          </a:xfrm>
          <a:prstGeom prst="rect">
            <a:avLst/>
          </a:prstGeom>
          <a:solidFill>
            <a:srgbClr val="FFFBEC"/>
          </a:solidFill>
        </p:spPr>
      </p:sp>
      <p:sp>
        <p:nvSpPr>
          <p:cNvPr id="12" name="TextBox 18">
            <a:extLst>
              <a:ext uri="{FF2B5EF4-FFF2-40B4-BE49-F238E27FC236}">
                <a16:creationId xmlns:a16="http://schemas.microsoft.com/office/drawing/2014/main" id="{104947D8-FD46-3AB9-DD6D-2492C16A11BC}"/>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dirty="0">
                <a:solidFill>
                  <a:schemeClr val="accent6">
                    <a:lumMod val="50000"/>
                  </a:schemeClr>
                </a:solidFill>
                <a:latin typeface="Arial" panose="020B0604020202020204" pitchFamily="34" charset="0"/>
                <a:cs typeface="Arial" panose="020B0604020202020204" pitchFamily="34" charset="0"/>
              </a:rPr>
              <a:t>LUYỆN TẬP</a:t>
            </a:r>
          </a:p>
        </p:txBody>
      </p:sp>
      <p:sp>
        <p:nvSpPr>
          <p:cNvPr id="5" name="Rectangle 4"/>
          <p:cNvSpPr/>
          <p:nvPr/>
        </p:nvSpPr>
        <p:spPr>
          <a:xfrm>
            <a:off x="2099424" y="2988464"/>
            <a:ext cx="14486605" cy="4708981"/>
          </a:xfrm>
          <a:prstGeom prst="rect">
            <a:avLst/>
          </a:prstGeom>
        </p:spPr>
        <p:txBody>
          <a:bodyPr wrap="square">
            <a:spAutoFit/>
          </a:bodyPr>
          <a:lstStyle/>
          <a:p>
            <a:pPr algn="just">
              <a:lnSpc>
                <a:spcPct val="150000"/>
              </a:lnSpc>
            </a:pPr>
            <a:r>
              <a:rPr lang="en-US" sz="4000" dirty="0" smtClean="0">
                <a:latin typeface="Arial" panose="020B0604020202020204" pitchFamily="34" charset="0"/>
                <a:cs typeface="Arial" panose="020B0604020202020204" pitchFamily="34" charset="0"/>
              </a:rPr>
              <a:t>T</a:t>
            </a:r>
            <a:r>
              <a:rPr lang="vi-VN" sz="4000" dirty="0" smtClean="0"/>
              <a:t>hảo </a:t>
            </a:r>
            <a:r>
              <a:rPr lang="vi-VN" sz="4000" dirty="0"/>
              <a:t>luận </a:t>
            </a:r>
            <a:r>
              <a:rPr lang="vi-VN" sz="4000" dirty="0" smtClean="0"/>
              <a:t>cặp </a:t>
            </a:r>
            <a:r>
              <a:rPr lang="vi-VN" sz="4000" dirty="0"/>
              <a:t>đôi, hoàn thành các bài tập Luyện </a:t>
            </a:r>
            <a:r>
              <a:rPr lang="vi-VN" sz="4000" dirty="0" smtClean="0"/>
              <a:t>tậ</a:t>
            </a:r>
            <a:r>
              <a:rPr lang="en-US" sz="4000" dirty="0" smtClean="0">
                <a:latin typeface="Arial" panose="020B0604020202020204" pitchFamily="34" charset="0"/>
                <a:cs typeface="Arial" panose="020B0604020202020204" pitchFamily="34" charset="0"/>
              </a:rPr>
              <a:t>p:</a:t>
            </a:r>
            <a:endParaRPr lang="en-US" sz="4000" dirty="0">
              <a:latin typeface="Arial" panose="020B0604020202020204" pitchFamily="34" charset="0"/>
              <a:cs typeface="Arial" panose="020B0604020202020204" pitchFamily="34" charset="0"/>
            </a:endParaRPr>
          </a:p>
          <a:p>
            <a:pPr algn="just">
              <a:lnSpc>
                <a:spcPct val="150000"/>
              </a:lnSpc>
            </a:pPr>
            <a:r>
              <a:rPr lang="vi-VN" sz="4000" b="1" dirty="0"/>
              <a:t>1.</a:t>
            </a:r>
            <a:r>
              <a:rPr lang="vi-VN" sz="4000" dirty="0"/>
              <a:t> Có ý kiến cho rằng: “Lịch sử nghiên cứu tế bào gắn liền với lịch sử nghiên cứu và phát triển kính hiển vi". Ý kiến của em thế nào?</a:t>
            </a:r>
            <a:endParaRPr lang="en-US" sz="4000" dirty="0"/>
          </a:p>
          <a:p>
            <a:pPr algn="just">
              <a:lnSpc>
                <a:spcPct val="150000"/>
              </a:lnSpc>
            </a:pPr>
            <a:r>
              <a:rPr lang="vi-VN" sz="4000" b="1" dirty="0"/>
              <a:t>2. </a:t>
            </a:r>
            <a:r>
              <a:rPr lang="vi-VN" sz="4000" dirty="0"/>
              <a:t>Nêu tên và chức năng một số loại tế bào trong cơ thể người.</a:t>
            </a:r>
            <a:endParaRPr lang="en-US" sz="4000" dirty="0"/>
          </a:p>
        </p:txBody>
      </p:sp>
      <p:pic>
        <p:nvPicPr>
          <p:cNvPr id="17"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463308" y="947653"/>
            <a:ext cx="2117186" cy="2117186"/>
          </a:xfrm>
          <a:prstGeom prst="rect">
            <a:avLst/>
          </a:prstGeom>
        </p:spPr>
      </p:pic>
      <p:pic>
        <p:nvPicPr>
          <p:cNvPr id="14"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58"/>
              </a:ext>
            </a:extLst>
          </a:blip>
          <a:srcRect/>
          <a:stretch>
            <a:fillRect/>
          </a:stretch>
        </p:blipFill>
        <p:spPr>
          <a:xfrm>
            <a:off x="11190077" y="8380351"/>
            <a:ext cx="5250555" cy="1496408"/>
          </a:xfrm>
          <a:prstGeom prst="rect">
            <a:avLst/>
          </a:prstGeom>
        </p:spPr>
      </p:pic>
    </p:spTree>
    <p:extLst>
      <p:ext uri="{BB962C8B-B14F-4D97-AF65-F5344CB8AC3E}">
        <p14:creationId xmlns:p14="http://schemas.microsoft.com/office/powerpoint/2010/main" val="367432895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par>
                                <p:cTn id="22" presetID="14" presetClass="entr" presetSubtype="1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par>
                                <p:cTn id="25" presetID="14" presetClass="entr" presetSubtype="1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par>
                                <p:cTn id="28" presetID="14" presetClass="entr" presetSubtype="1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randombar(horizont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wipe(down)">
                                      <p:cBhvr>
                                        <p:cTn id="35" dur="500"/>
                                        <p:tgtEl>
                                          <p:spTgt spid="5">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
                                            <p:txEl>
                                              <p:pRg st="1" end="1"/>
                                            </p:txEl>
                                          </p:spTgt>
                                        </p:tgtEl>
                                        <p:attrNameLst>
                                          <p:attrName>style.visibility</p:attrName>
                                        </p:attrNameLst>
                                      </p:cBhvr>
                                      <p:to>
                                        <p:strVal val="visible"/>
                                      </p:to>
                                    </p:set>
                                    <p:animEffect transition="in" filter="fade">
                                      <p:cBhvr>
                                        <p:cTn id="40" dur="500"/>
                                        <p:tgtEl>
                                          <p:spTgt spid="5">
                                            <p:txEl>
                                              <p:pRg st="1" end="1"/>
                                            </p:txEl>
                                          </p:spTgt>
                                        </p:tgtEl>
                                      </p:cBhvr>
                                    </p:animEffect>
                                    <p:anim calcmode="lin" valueType="num">
                                      <p:cBhvr>
                                        <p:cTn id="4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42"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5">
                                            <p:txEl>
                                              <p:pRg st="2" end="2"/>
                                            </p:txEl>
                                          </p:spTgt>
                                        </p:tgtEl>
                                        <p:attrNameLst>
                                          <p:attrName>style.visibility</p:attrName>
                                        </p:attrNameLst>
                                      </p:cBhvr>
                                      <p:to>
                                        <p:strVal val="visible"/>
                                      </p:to>
                                    </p:set>
                                    <p:animEffect transition="in" filter="fade">
                                      <p:cBhvr>
                                        <p:cTn id="47" dur="500"/>
                                        <p:tgtEl>
                                          <p:spTgt spid="5">
                                            <p:txEl>
                                              <p:pRg st="2" end="2"/>
                                            </p:txEl>
                                          </p:spTgt>
                                        </p:tgtEl>
                                      </p:cBhvr>
                                    </p:animEffect>
                                    <p:anim calcmode="lin" valueType="num">
                                      <p:cBhvr>
                                        <p:cTn id="48"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49"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747790"/>
            <a:ext cx="18288000" cy="11782581"/>
          </a:xfrm>
          <a:prstGeom prst="rect">
            <a:avLst/>
          </a:prstGeom>
        </p:spPr>
      </p:pic>
      <p:pic>
        <p:nvPicPr>
          <p:cNvPr id="10" name="Picture 2">
            <a:extLst>
              <a:ext uri="{FF2B5EF4-FFF2-40B4-BE49-F238E27FC236}">
                <a16:creationId xmlns:a16="http://schemas.microsoft.com/office/drawing/2014/main" id="{C9C7B417-EE4B-BFBE-AEC1-6FDE8CC8CF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b="23808"/>
          <a:stretch>
            <a:fillRect/>
          </a:stretch>
        </p:blipFill>
        <p:spPr>
          <a:xfrm>
            <a:off x="1096620" y="2150818"/>
            <a:ext cx="13802065" cy="7488482"/>
          </a:xfrm>
          <a:prstGeom prst="rect">
            <a:avLst/>
          </a:prstGeom>
        </p:spPr>
      </p:pic>
      <p:pic>
        <p:nvPicPr>
          <p:cNvPr id="23" name="Picture 10">
            <a:extLst>
              <a:ext uri="{FF2B5EF4-FFF2-40B4-BE49-F238E27FC236}">
                <a16:creationId xmlns:a16="http://schemas.microsoft.com/office/drawing/2014/main" id="{75CAB669-5F61-3598-D0CD-EE584B8473E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83732" y="8852654"/>
            <a:ext cx="3930312" cy="1060230"/>
          </a:xfrm>
          <a:prstGeom prst="rect">
            <a:avLst/>
          </a:prstGeom>
        </p:spPr>
      </p:pic>
      <p:pic>
        <p:nvPicPr>
          <p:cNvPr id="26" name="Picture 5">
            <a:extLst>
              <a:ext uri="{FF2B5EF4-FFF2-40B4-BE49-F238E27FC236}">
                <a16:creationId xmlns:a16="http://schemas.microsoft.com/office/drawing/2014/main" id="{76A531AB-7B26-3076-C27A-41C76917B71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620446" y="204734"/>
            <a:ext cx="1981353" cy="2343536"/>
          </a:xfrm>
          <a:prstGeom prst="rect">
            <a:avLst/>
          </a:prstGeom>
        </p:spPr>
      </p:pic>
      <p:sp>
        <p:nvSpPr>
          <p:cNvPr id="12" name="AutoShape 3">
            <a:extLst>
              <a:ext uri="{FF2B5EF4-FFF2-40B4-BE49-F238E27FC236}">
                <a16:creationId xmlns:a16="http://schemas.microsoft.com/office/drawing/2014/main" id="{3E230845-80EE-EDE9-9E4D-F2CE8A71C83C}"/>
              </a:ext>
            </a:extLst>
          </p:cNvPr>
          <p:cNvSpPr/>
          <p:nvPr/>
        </p:nvSpPr>
        <p:spPr>
          <a:xfrm rot="-5400000">
            <a:off x="8647825" y="-1952081"/>
            <a:ext cx="1212028" cy="6446602"/>
          </a:xfrm>
          <a:prstGeom prst="rect">
            <a:avLst/>
          </a:prstGeom>
          <a:solidFill>
            <a:srgbClr val="51604D"/>
          </a:solidFill>
        </p:spPr>
      </p:sp>
      <p:sp>
        <p:nvSpPr>
          <p:cNvPr id="14" name="AutoShape 4">
            <a:extLst>
              <a:ext uri="{FF2B5EF4-FFF2-40B4-BE49-F238E27FC236}">
                <a16:creationId xmlns:a16="http://schemas.microsoft.com/office/drawing/2014/main" id="{FA79C221-76CC-0475-F382-807A82ECFB71}"/>
              </a:ext>
            </a:extLst>
          </p:cNvPr>
          <p:cNvSpPr/>
          <p:nvPr/>
        </p:nvSpPr>
        <p:spPr>
          <a:xfrm rot="-5400000">
            <a:off x="8467992" y="-2155672"/>
            <a:ext cx="1352014" cy="6446602"/>
          </a:xfrm>
          <a:prstGeom prst="rect">
            <a:avLst/>
          </a:prstGeom>
          <a:solidFill>
            <a:srgbClr val="FFFBEC"/>
          </a:solidFill>
        </p:spPr>
      </p:sp>
      <p:sp>
        <p:nvSpPr>
          <p:cNvPr id="15" name="TextBox 18">
            <a:extLst>
              <a:ext uri="{FF2B5EF4-FFF2-40B4-BE49-F238E27FC236}">
                <a16:creationId xmlns:a16="http://schemas.microsoft.com/office/drawing/2014/main" id="{104947D8-FD46-3AB9-DD6D-2492C16A11BC}"/>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dirty="0">
                <a:solidFill>
                  <a:schemeClr val="accent6">
                    <a:lumMod val="50000"/>
                  </a:schemeClr>
                </a:solidFill>
                <a:latin typeface="Arial" panose="020B0604020202020204" pitchFamily="34" charset="0"/>
                <a:cs typeface="Arial" panose="020B0604020202020204" pitchFamily="34" charset="0"/>
              </a:rPr>
              <a:t>LUYỆN TẬP</a:t>
            </a:r>
          </a:p>
        </p:txBody>
      </p:sp>
      <p:sp>
        <p:nvSpPr>
          <p:cNvPr id="3" name="Rectangle 2"/>
          <p:cNvSpPr/>
          <p:nvPr/>
        </p:nvSpPr>
        <p:spPr>
          <a:xfrm>
            <a:off x="1455480" y="2946759"/>
            <a:ext cx="13084344" cy="5632311"/>
          </a:xfrm>
          <a:prstGeom prst="rect">
            <a:avLst/>
          </a:prstGeom>
        </p:spPr>
        <p:txBody>
          <a:bodyPr wrap="square">
            <a:spAutoFit/>
          </a:bodyPr>
          <a:lstStyle/>
          <a:p>
            <a:pPr algn="just">
              <a:lnSpc>
                <a:spcPct val="150000"/>
              </a:lnSpc>
              <a:spcBef>
                <a:spcPts val="300"/>
              </a:spcBef>
              <a:spcAft>
                <a:spcPts val="300"/>
              </a:spcAft>
            </a:pPr>
            <a:r>
              <a:rPr lang="vi-VN" sz="4000" b="1" dirty="0">
                <a:solidFill>
                  <a:srgbClr val="333333"/>
                </a:solidFill>
                <a:highlight>
                  <a:srgbClr val="FFFFFF"/>
                </a:highlight>
                <a:ea typeface="Times New Roman" panose="02020603050405020304" pitchFamily="18" charset="0"/>
              </a:rPr>
              <a:t>1. </a:t>
            </a:r>
            <a:r>
              <a:rPr lang="vi-VN" sz="4000" dirty="0">
                <a:solidFill>
                  <a:srgbClr val="333333"/>
                </a:solidFill>
                <a:highlight>
                  <a:srgbClr val="FFFFFF"/>
                </a:highlight>
                <a:ea typeface="Times New Roman" panose="02020603050405020304" pitchFamily="18" charset="0"/>
              </a:rPr>
              <a:t>Em đồng ý với ý kiến cho rằng lịch sử nghiên cứu tế bào gắn liền với lịch sử nghiên cứu và phát triển kính hiển vi khi kính hiển vi được cải tiến, độ phóng đại của kính hiển vi càng lớn thì các nhà khoa học có thể quan sát được các tế bào một cách rõ nét hơn, kỹ càng hơn, từ đó có thể nghiên cứu sâu hơn về chúng.</a:t>
            </a:r>
            <a:endParaRPr lang="en-US" sz="4000" dirty="0">
              <a:effectLst/>
              <a:ea typeface="Times New Roman" panose="02020603050405020304" pitchFamily="18" charset="0"/>
            </a:endParaRPr>
          </a:p>
        </p:txBody>
      </p:sp>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flipH="1">
            <a:off x="14753964" y="4914900"/>
            <a:ext cx="3471327" cy="4997984"/>
          </a:xfrm>
          <a:prstGeom prst="rect">
            <a:avLst/>
          </a:prstGeom>
        </p:spPr>
      </p:pic>
    </p:spTree>
    <p:extLst>
      <p:ext uri="{BB962C8B-B14F-4D97-AF65-F5344CB8AC3E}">
        <p14:creationId xmlns:p14="http://schemas.microsoft.com/office/powerpoint/2010/main" val="132174254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8288000" cy="10286999"/>
          </a:xfrm>
          <a:prstGeom prst="rect">
            <a:avLst/>
          </a:prstGeom>
        </p:spPr>
      </p:pic>
      <p:sp>
        <p:nvSpPr>
          <p:cNvPr id="4" name="Rectangle 3"/>
          <p:cNvSpPr/>
          <p:nvPr/>
        </p:nvSpPr>
        <p:spPr>
          <a:xfrm>
            <a:off x="914400" y="360839"/>
            <a:ext cx="13510430" cy="1015663"/>
          </a:xfrm>
          <a:prstGeom prst="rect">
            <a:avLst/>
          </a:prstGeom>
          <a:noFill/>
        </p:spPr>
        <p:txBody>
          <a:bodyPr wrap="none">
            <a:spAutoFit/>
          </a:bodyPr>
          <a:lstStyle/>
          <a:p>
            <a:pPr algn="just">
              <a:lnSpc>
                <a:spcPct val="150000"/>
              </a:lnSpc>
              <a:spcBef>
                <a:spcPts val="300"/>
              </a:spcBef>
              <a:spcAft>
                <a:spcPts val="300"/>
              </a:spcAft>
            </a:pPr>
            <a:r>
              <a:rPr lang="en-US" sz="4000" b="1" dirty="0" smtClean="0">
                <a:latin typeface="Arial" panose="020B0604020202020204" pitchFamily="34" charset="0"/>
                <a:ea typeface="Times New Roman" panose="02020603050405020304" pitchFamily="18" charset="0"/>
                <a:cs typeface="Arial" panose="020B0604020202020204" pitchFamily="34" charset="0"/>
              </a:rPr>
              <a:t>2. </a:t>
            </a:r>
            <a:r>
              <a:rPr lang="en-US" sz="4000" dirty="0" smtClean="0">
                <a:latin typeface="Arial" panose="020B0604020202020204" pitchFamily="34" charset="0"/>
                <a:ea typeface="Times New Roman" panose="02020603050405020304" pitchFamily="18" charset="0"/>
                <a:cs typeface="Arial" panose="020B0604020202020204" pitchFamily="34" charset="0"/>
              </a:rPr>
              <a:t>T</a:t>
            </a:r>
            <a:r>
              <a:rPr lang="vi-VN" sz="4000" dirty="0" smtClean="0">
                <a:ea typeface="Times New Roman" panose="02020603050405020304" pitchFamily="18" charset="0"/>
              </a:rPr>
              <a:t>ên </a:t>
            </a:r>
            <a:r>
              <a:rPr lang="vi-VN" sz="4000" dirty="0">
                <a:ea typeface="Times New Roman" panose="02020603050405020304" pitchFamily="18" charset="0"/>
              </a:rPr>
              <a:t>và chức năng một số loại tế bào trong cơ thể người.</a:t>
            </a:r>
            <a:endParaRPr lang="en-US" sz="4000" dirty="0">
              <a:effectLst/>
              <a:ea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229336663"/>
              </p:ext>
            </p:extLst>
          </p:nvPr>
        </p:nvGraphicFramePr>
        <p:xfrm>
          <a:off x="457200" y="1737341"/>
          <a:ext cx="17373600" cy="7926705"/>
        </p:xfrm>
        <a:graphic>
          <a:graphicData uri="http://schemas.openxmlformats.org/drawingml/2006/table">
            <a:tbl>
              <a:tblPr>
                <a:tableStyleId>{5940675A-B579-460E-94D1-54222C63F5DA}</a:tableStyleId>
              </a:tblPr>
              <a:tblGrid>
                <a:gridCol w="4876800">
                  <a:extLst>
                    <a:ext uri="{9D8B030D-6E8A-4147-A177-3AD203B41FA5}">
                      <a16:colId xmlns:a16="http://schemas.microsoft.com/office/drawing/2014/main" val="2641580108"/>
                    </a:ext>
                  </a:extLst>
                </a:gridCol>
                <a:gridCol w="12496800">
                  <a:extLst>
                    <a:ext uri="{9D8B030D-6E8A-4147-A177-3AD203B41FA5}">
                      <a16:colId xmlns:a16="http://schemas.microsoft.com/office/drawing/2014/main" val="2323222068"/>
                    </a:ext>
                  </a:extLst>
                </a:gridCol>
              </a:tblGrid>
              <a:tr h="0">
                <a:tc>
                  <a:txBody>
                    <a:bodyPr/>
                    <a:lstStyle/>
                    <a:p>
                      <a:pPr algn="ctr">
                        <a:lnSpc>
                          <a:spcPct val="130000"/>
                        </a:lnSpc>
                        <a:spcAft>
                          <a:spcPts val="0"/>
                        </a:spcAft>
                      </a:pPr>
                      <a:r>
                        <a:rPr lang="vi-VN" sz="3450" dirty="0">
                          <a:solidFill>
                            <a:schemeClr val="bg1"/>
                          </a:solidFill>
                          <a:effectLst/>
                        </a:rPr>
                        <a:t>Tên một số loại tế bào</a:t>
                      </a:r>
                      <a:endParaRPr lang="en-US" sz="3450" dirty="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solidFill>
                      <a:schemeClr val="accent1"/>
                    </a:solidFill>
                  </a:tcPr>
                </a:tc>
                <a:tc>
                  <a:txBody>
                    <a:bodyPr/>
                    <a:lstStyle/>
                    <a:p>
                      <a:pPr algn="ctr">
                        <a:lnSpc>
                          <a:spcPct val="130000"/>
                        </a:lnSpc>
                        <a:spcAft>
                          <a:spcPts val="0"/>
                        </a:spcAft>
                      </a:pPr>
                      <a:r>
                        <a:rPr lang="vi-VN" sz="3450" dirty="0">
                          <a:solidFill>
                            <a:schemeClr val="bg1"/>
                          </a:solidFill>
                          <a:effectLst/>
                        </a:rPr>
                        <a:t>Chức năng tế bào</a:t>
                      </a:r>
                      <a:endParaRPr lang="en-US" sz="3450" dirty="0">
                        <a:solidFill>
                          <a:schemeClr val="bg1"/>
                        </a:solidFill>
                        <a:effectLst/>
                        <a:latin typeface="Times New Roman" panose="02020603050405020304" pitchFamily="18" charset="0"/>
                        <a:ea typeface="Times New Roman" panose="02020603050405020304" pitchFamily="18" charset="0"/>
                      </a:endParaRPr>
                    </a:p>
                  </a:txBody>
                  <a:tcPr marL="63500" marR="63500" marT="63500" marB="63500">
                    <a:solidFill>
                      <a:schemeClr val="accent1"/>
                    </a:solidFill>
                  </a:tcPr>
                </a:tc>
                <a:extLst>
                  <a:ext uri="{0D108BD9-81ED-4DB2-BD59-A6C34878D82A}">
                    <a16:rowId xmlns:a16="http://schemas.microsoft.com/office/drawing/2014/main" val="3461132303"/>
                  </a:ext>
                </a:extLst>
              </a:tr>
              <a:tr h="0">
                <a:tc>
                  <a:txBody>
                    <a:bodyPr/>
                    <a:lstStyle/>
                    <a:p>
                      <a:pPr algn="ctr">
                        <a:lnSpc>
                          <a:spcPct val="130000"/>
                        </a:lnSpc>
                        <a:spcAft>
                          <a:spcPts val="0"/>
                        </a:spcAft>
                      </a:pPr>
                      <a:r>
                        <a:rPr lang="vi-VN" sz="3450" dirty="0">
                          <a:effectLst/>
                        </a:rPr>
                        <a:t>Tế bào thần kinh</a:t>
                      </a:r>
                      <a:endParaRPr lang="en-US" sz="3450" dirty="0">
                        <a:effectLst/>
                        <a:latin typeface="Times New Roman" panose="02020603050405020304" pitchFamily="18" charset="0"/>
                        <a:ea typeface="Times New Roman" panose="02020603050405020304" pitchFamily="18" charset="0"/>
                      </a:endParaRPr>
                    </a:p>
                  </a:txBody>
                  <a:tcPr marL="63500" marR="63500" marT="63500" marB="63500" anchor="ctr">
                    <a:solidFill>
                      <a:schemeClr val="bg1"/>
                    </a:solidFill>
                  </a:tcPr>
                </a:tc>
                <a:tc>
                  <a:txBody>
                    <a:bodyPr/>
                    <a:lstStyle/>
                    <a:p>
                      <a:pPr algn="just">
                        <a:lnSpc>
                          <a:spcPct val="130000"/>
                        </a:lnSpc>
                        <a:spcAft>
                          <a:spcPts val="0"/>
                        </a:spcAft>
                      </a:pPr>
                      <a:r>
                        <a:rPr lang="vi-VN" sz="3450" dirty="0">
                          <a:effectLst/>
                        </a:rPr>
                        <a:t>Cấu tạo nên hệ thần kinh, có chức năng dẫn truyền xung thần kinh, điều hoà, phối hợp các hoạt động của cơ thể.</a:t>
                      </a:r>
                      <a:endParaRPr lang="en-US" sz="3450" dirty="0">
                        <a:effectLst/>
                        <a:latin typeface="Times New Roman" panose="02020603050405020304" pitchFamily="18" charset="0"/>
                        <a:ea typeface="Times New Roman" panose="02020603050405020304" pitchFamily="18" charset="0"/>
                      </a:endParaRPr>
                    </a:p>
                  </a:txBody>
                  <a:tcPr marL="63500" marR="63500" marT="63500" marB="63500">
                    <a:solidFill>
                      <a:schemeClr val="bg1"/>
                    </a:solidFill>
                  </a:tcPr>
                </a:tc>
                <a:extLst>
                  <a:ext uri="{0D108BD9-81ED-4DB2-BD59-A6C34878D82A}">
                    <a16:rowId xmlns:a16="http://schemas.microsoft.com/office/drawing/2014/main" val="3555417946"/>
                  </a:ext>
                </a:extLst>
              </a:tr>
              <a:tr h="0">
                <a:tc>
                  <a:txBody>
                    <a:bodyPr/>
                    <a:lstStyle/>
                    <a:p>
                      <a:pPr algn="ctr">
                        <a:lnSpc>
                          <a:spcPct val="130000"/>
                        </a:lnSpc>
                        <a:spcAft>
                          <a:spcPts val="0"/>
                        </a:spcAft>
                      </a:pPr>
                      <a:r>
                        <a:rPr lang="vi-VN" sz="3450" dirty="0">
                          <a:effectLst/>
                        </a:rPr>
                        <a:t>Tế bào gan</a:t>
                      </a:r>
                      <a:endParaRPr lang="en-US" sz="3450" dirty="0">
                        <a:effectLst/>
                        <a:latin typeface="Times New Roman" panose="02020603050405020304" pitchFamily="18" charset="0"/>
                        <a:ea typeface="Times New Roman" panose="02020603050405020304" pitchFamily="18" charset="0"/>
                      </a:endParaRPr>
                    </a:p>
                  </a:txBody>
                  <a:tcPr marL="63500" marR="63500" marT="63500" marB="63500" anchor="ctr">
                    <a:solidFill>
                      <a:schemeClr val="bg1"/>
                    </a:solidFill>
                  </a:tcPr>
                </a:tc>
                <a:tc>
                  <a:txBody>
                    <a:bodyPr/>
                    <a:lstStyle/>
                    <a:p>
                      <a:pPr algn="just">
                        <a:lnSpc>
                          <a:spcPct val="130000"/>
                        </a:lnSpc>
                        <a:spcAft>
                          <a:spcPts val="0"/>
                        </a:spcAft>
                      </a:pPr>
                      <a:r>
                        <a:rPr lang="vi-VN" sz="3450" dirty="0">
                          <a:effectLst/>
                        </a:rPr>
                        <a:t>Cấu tạo nên gan, có rất nhiều chức năng như thải độc, tiêu hoá, tổng hợp các chất, dự trữ vitamin và khoáng chất,...</a:t>
                      </a:r>
                      <a:endParaRPr lang="en-US" sz="3450" dirty="0">
                        <a:effectLst/>
                        <a:latin typeface="Times New Roman" panose="02020603050405020304" pitchFamily="18" charset="0"/>
                        <a:ea typeface="Times New Roman" panose="02020603050405020304" pitchFamily="18" charset="0"/>
                      </a:endParaRPr>
                    </a:p>
                  </a:txBody>
                  <a:tcPr marL="63500" marR="63500" marT="63500" marB="63500">
                    <a:solidFill>
                      <a:schemeClr val="bg1"/>
                    </a:solidFill>
                  </a:tcPr>
                </a:tc>
                <a:extLst>
                  <a:ext uri="{0D108BD9-81ED-4DB2-BD59-A6C34878D82A}">
                    <a16:rowId xmlns:a16="http://schemas.microsoft.com/office/drawing/2014/main" val="714778938"/>
                  </a:ext>
                </a:extLst>
              </a:tr>
              <a:tr h="0">
                <a:tc>
                  <a:txBody>
                    <a:bodyPr/>
                    <a:lstStyle/>
                    <a:p>
                      <a:pPr algn="ctr">
                        <a:lnSpc>
                          <a:spcPct val="130000"/>
                        </a:lnSpc>
                        <a:spcAft>
                          <a:spcPts val="0"/>
                        </a:spcAft>
                      </a:pPr>
                      <a:r>
                        <a:rPr lang="vi-VN" sz="3450" dirty="0">
                          <a:effectLst/>
                        </a:rPr>
                        <a:t>Tế bào cơ</a:t>
                      </a:r>
                      <a:endParaRPr lang="en-US" sz="3450" dirty="0">
                        <a:effectLst/>
                        <a:latin typeface="Times New Roman" panose="02020603050405020304" pitchFamily="18" charset="0"/>
                        <a:ea typeface="Times New Roman" panose="02020603050405020304" pitchFamily="18" charset="0"/>
                      </a:endParaRPr>
                    </a:p>
                  </a:txBody>
                  <a:tcPr marL="63500" marR="63500" marT="63500" marB="63500" anchor="ctr">
                    <a:solidFill>
                      <a:schemeClr val="bg1"/>
                    </a:solidFill>
                  </a:tcPr>
                </a:tc>
                <a:tc>
                  <a:txBody>
                    <a:bodyPr/>
                    <a:lstStyle/>
                    <a:p>
                      <a:pPr algn="just">
                        <a:lnSpc>
                          <a:spcPct val="130000"/>
                        </a:lnSpc>
                        <a:spcAft>
                          <a:spcPts val="0"/>
                        </a:spcAft>
                      </a:pPr>
                      <a:r>
                        <a:rPr lang="vi-VN" sz="3450" dirty="0">
                          <a:effectLst/>
                        </a:rPr>
                        <a:t>Cấu tạo nên bắp cơ, có chức năng co rút tạo nên sự vận động.</a:t>
                      </a:r>
                      <a:endParaRPr lang="en-US" sz="3450" dirty="0">
                        <a:effectLst/>
                        <a:latin typeface="Times New Roman" panose="02020603050405020304" pitchFamily="18" charset="0"/>
                        <a:ea typeface="Times New Roman" panose="02020603050405020304" pitchFamily="18" charset="0"/>
                      </a:endParaRPr>
                    </a:p>
                  </a:txBody>
                  <a:tcPr marL="63500" marR="63500" marT="63500" marB="63500">
                    <a:solidFill>
                      <a:schemeClr val="bg1"/>
                    </a:solidFill>
                  </a:tcPr>
                </a:tc>
                <a:extLst>
                  <a:ext uri="{0D108BD9-81ED-4DB2-BD59-A6C34878D82A}">
                    <a16:rowId xmlns:a16="http://schemas.microsoft.com/office/drawing/2014/main" val="3334926809"/>
                  </a:ext>
                </a:extLst>
              </a:tr>
              <a:tr h="0">
                <a:tc>
                  <a:txBody>
                    <a:bodyPr/>
                    <a:lstStyle/>
                    <a:p>
                      <a:pPr algn="ctr">
                        <a:lnSpc>
                          <a:spcPct val="130000"/>
                        </a:lnSpc>
                        <a:spcAft>
                          <a:spcPts val="0"/>
                        </a:spcAft>
                      </a:pPr>
                      <a:r>
                        <a:rPr lang="vi-VN" sz="3450" dirty="0">
                          <a:effectLst/>
                        </a:rPr>
                        <a:t>Tế bào hồng cầu</a:t>
                      </a:r>
                      <a:endParaRPr lang="en-US" sz="3450" dirty="0">
                        <a:effectLst/>
                        <a:latin typeface="Times New Roman" panose="02020603050405020304" pitchFamily="18" charset="0"/>
                        <a:ea typeface="Times New Roman" panose="02020603050405020304" pitchFamily="18" charset="0"/>
                      </a:endParaRPr>
                    </a:p>
                  </a:txBody>
                  <a:tcPr marL="63500" marR="63500" marT="63500" marB="63500" anchor="ctr">
                    <a:solidFill>
                      <a:schemeClr val="bg1"/>
                    </a:solidFill>
                  </a:tcPr>
                </a:tc>
                <a:tc>
                  <a:txBody>
                    <a:bodyPr/>
                    <a:lstStyle/>
                    <a:p>
                      <a:pPr algn="just">
                        <a:lnSpc>
                          <a:spcPct val="130000"/>
                        </a:lnSpc>
                        <a:spcAft>
                          <a:spcPts val="0"/>
                        </a:spcAft>
                      </a:pPr>
                      <a:r>
                        <a:rPr lang="vi-VN" sz="3450" dirty="0">
                          <a:effectLst/>
                        </a:rPr>
                        <a:t>Tham gia cấu tạo nên máu, chức năng vận chuyển các chất dinh dưỡng và chất khí (oxygen và carbon dioxide). </a:t>
                      </a:r>
                      <a:endParaRPr lang="en-US" sz="3450" dirty="0">
                        <a:effectLst/>
                        <a:latin typeface="Times New Roman" panose="02020603050405020304" pitchFamily="18" charset="0"/>
                        <a:ea typeface="Times New Roman" panose="02020603050405020304" pitchFamily="18" charset="0"/>
                      </a:endParaRPr>
                    </a:p>
                  </a:txBody>
                  <a:tcPr marL="63500" marR="63500" marT="63500" marB="63500">
                    <a:solidFill>
                      <a:schemeClr val="bg1"/>
                    </a:solidFill>
                  </a:tcPr>
                </a:tc>
                <a:extLst>
                  <a:ext uri="{0D108BD9-81ED-4DB2-BD59-A6C34878D82A}">
                    <a16:rowId xmlns:a16="http://schemas.microsoft.com/office/drawing/2014/main" val="4212783964"/>
                  </a:ext>
                </a:extLst>
              </a:tr>
              <a:tr h="0">
                <a:tc>
                  <a:txBody>
                    <a:bodyPr/>
                    <a:lstStyle/>
                    <a:p>
                      <a:pPr algn="ctr">
                        <a:lnSpc>
                          <a:spcPct val="130000"/>
                        </a:lnSpc>
                        <a:spcAft>
                          <a:spcPts val="0"/>
                        </a:spcAft>
                      </a:pPr>
                      <a:r>
                        <a:rPr lang="vi-VN" sz="3450" dirty="0">
                          <a:effectLst/>
                        </a:rPr>
                        <a:t>Tế bào biểu mô ruột</a:t>
                      </a:r>
                      <a:endParaRPr lang="en-US" sz="3450" dirty="0">
                        <a:effectLst/>
                        <a:latin typeface="Times New Roman" panose="02020603050405020304" pitchFamily="18" charset="0"/>
                        <a:ea typeface="Times New Roman" panose="02020603050405020304" pitchFamily="18" charset="0"/>
                      </a:endParaRPr>
                    </a:p>
                  </a:txBody>
                  <a:tcPr marL="63500" marR="63500" marT="63500" marB="63500" anchor="ctr">
                    <a:solidFill>
                      <a:schemeClr val="bg1"/>
                    </a:solidFill>
                  </a:tcPr>
                </a:tc>
                <a:tc>
                  <a:txBody>
                    <a:bodyPr/>
                    <a:lstStyle/>
                    <a:p>
                      <a:pPr algn="just">
                        <a:lnSpc>
                          <a:spcPct val="130000"/>
                        </a:lnSpc>
                        <a:spcAft>
                          <a:spcPts val="0"/>
                        </a:spcAft>
                      </a:pPr>
                      <a:r>
                        <a:rPr lang="vi-VN" sz="3450" dirty="0">
                          <a:effectLst/>
                        </a:rPr>
                        <a:t>Tham gia cấu tạo nên ruột, có chức năng tiêu hoá và hấp thu chất dinh dưỡng.</a:t>
                      </a:r>
                      <a:endParaRPr lang="en-US" sz="3450" dirty="0">
                        <a:effectLst/>
                        <a:latin typeface="Times New Roman" panose="02020603050405020304" pitchFamily="18" charset="0"/>
                        <a:ea typeface="Times New Roman" panose="02020603050405020304" pitchFamily="18" charset="0"/>
                      </a:endParaRPr>
                    </a:p>
                  </a:txBody>
                  <a:tcPr marL="63500" marR="63500" marT="63500" marB="63500">
                    <a:solidFill>
                      <a:schemeClr val="bg1"/>
                    </a:solidFill>
                  </a:tcPr>
                </a:tc>
                <a:extLst>
                  <a:ext uri="{0D108BD9-81ED-4DB2-BD59-A6C34878D82A}">
                    <a16:rowId xmlns:a16="http://schemas.microsoft.com/office/drawing/2014/main" val="553052303"/>
                  </a:ext>
                </a:extLst>
              </a:tr>
              <a:tr h="0">
                <a:tc>
                  <a:txBody>
                    <a:bodyPr/>
                    <a:lstStyle/>
                    <a:p>
                      <a:pPr algn="ctr">
                        <a:lnSpc>
                          <a:spcPct val="130000"/>
                        </a:lnSpc>
                        <a:spcAft>
                          <a:spcPts val="0"/>
                        </a:spcAft>
                      </a:pPr>
                      <a:r>
                        <a:rPr lang="vi-VN" sz="3450" dirty="0">
                          <a:effectLst/>
                        </a:rPr>
                        <a:t>Tế bào xương</a:t>
                      </a:r>
                      <a:endParaRPr lang="en-US" sz="3450" dirty="0">
                        <a:effectLst/>
                        <a:latin typeface="Times New Roman" panose="02020603050405020304" pitchFamily="18" charset="0"/>
                        <a:ea typeface="Times New Roman" panose="02020603050405020304" pitchFamily="18" charset="0"/>
                      </a:endParaRPr>
                    </a:p>
                  </a:txBody>
                  <a:tcPr marL="63500" marR="63500" marT="63500" marB="63500" anchor="ctr">
                    <a:solidFill>
                      <a:schemeClr val="bg1"/>
                    </a:solidFill>
                  </a:tcPr>
                </a:tc>
                <a:tc>
                  <a:txBody>
                    <a:bodyPr/>
                    <a:lstStyle/>
                    <a:p>
                      <a:pPr algn="just">
                        <a:lnSpc>
                          <a:spcPct val="130000"/>
                        </a:lnSpc>
                        <a:spcAft>
                          <a:spcPts val="0"/>
                        </a:spcAft>
                      </a:pPr>
                      <a:r>
                        <a:rPr lang="vi-VN" sz="3450" dirty="0">
                          <a:effectLst/>
                        </a:rPr>
                        <a:t>Cấu tạo nên xương, có chức năng vận động.</a:t>
                      </a:r>
                      <a:endParaRPr lang="en-US" sz="3450" dirty="0">
                        <a:effectLst/>
                        <a:latin typeface="Times New Roman" panose="02020603050405020304" pitchFamily="18" charset="0"/>
                        <a:ea typeface="Times New Roman" panose="02020603050405020304" pitchFamily="18" charset="0"/>
                      </a:endParaRPr>
                    </a:p>
                  </a:txBody>
                  <a:tcPr marL="63500" marR="63500" marT="63500" marB="63500">
                    <a:solidFill>
                      <a:schemeClr val="bg1"/>
                    </a:solidFill>
                  </a:tcPr>
                </a:tc>
                <a:extLst>
                  <a:ext uri="{0D108BD9-81ED-4DB2-BD59-A6C34878D82A}">
                    <a16:rowId xmlns:a16="http://schemas.microsoft.com/office/drawing/2014/main" val="3063940411"/>
                  </a:ext>
                </a:extLst>
              </a:tr>
            </a:tbl>
          </a:graphicData>
        </a:graphic>
      </p:graphicFrame>
      <p:pic>
        <p:nvPicPr>
          <p:cNvPr id="26" name="Picture 5">
            <a:extLst>
              <a:ext uri="{FF2B5EF4-FFF2-40B4-BE49-F238E27FC236}">
                <a16:creationId xmlns:a16="http://schemas.microsoft.com/office/drawing/2014/main" id="{76A531AB-7B26-3076-C27A-41C76917B7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620446" y="204734"/>
            <a:ext cx="1981353" cy="2343536"/>
          </a:xfrm>
          <a:prstGeom prst="rect">
            <a:avLst/>
          </a:prstGeom>
        </p:spPr>
      </p:pic>
    </p:spTree>
    <p:extLst>
      <p:ext uri="{BB962C8B-B14F-4D97-AF65-F5344CB8AC3E}">
        <p14:creationId xmlns:p14="http://schemas.microsoft.com/office/powerpoint/2010/main" val="2897014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8288000" cy="10286999"/>
          </a:xfrm>
          <a:prstGeom prst="rect">
            <a:avLst/>
          </a:prstGeom>
        </p:spPr>
      </p:pic>
      <p:sp>
        <p:nvSpPr>
          <p:cNvPr id="3" name="AutoShape 3"/>
          <p:cNvSpPr/>
          <p:nvPr/>
        </p:nvSpPr>
        <p:spPr>
          <a:xfrm rot="-5400000">
            <a:off x="8647825" y="-1952081"/>
            <a:ext cx="1212028" cy="6446602"/>
          </a:xfrm>
          <a:prstGeom prst="rect">
            <a:avLst/>
          </a:prstGeom>
          <a:solidFill>
            <a:srgbClr val="51604D"/>
          </a:solidFill>
        </p:spPr>
      </p:sp>
      <p:sp>
        <p:nvSpPr>
          <p:cNvPr id="4" name="AutoShape 4"/>
          <p:cNvSpPr/>
          <p:nvPr/>
        </p:nvSpPr>
        <p:spPr>
          <a:xfrm rot="-5400000">
            <a:off x="8467992" y="-2155672"/>
            <a:ext cx="1352014" cy="6446602"/>
          </a:xfrm>
          <a:prstGeom prst="rect">
            <a:avLst/>
          </a:prstGeom>
          <a:solidFill>
            <a:srgbClr val="FFFBEC"/>
          </a:solidFill>
        </p:spPr>
      </p:sp>
      <p:sp>
        <p:nvSpPr>
          <p:cNvPr id="6" name="AutoShape 6"/>
          <p:cNvSpPr/>
          <p:nvPr/>
        </p:nvSpPr>
        <p:spPr>
          <a:xfrm>
            <a:off x="491902" y="2343858"/>
            <a:ext cx="16328415" cy="7248853"/>
          </a:xfrm>
          <a:prstGeom prst="rect">
            <a:avLst/>
          </a:prstGeom>
          <a:solidFill>
            <a:srgbClr val="DB9463"/>
          </a:solidFill>
        </p:spPr>
      </p:sp>
      <p:sp>
        <p:nvSpPr>
          <p:cNvPr id="7" name="AutoShape 7"/>
          <p:cNvSpPr/>
          <p:nvPr/>
        </p:nvSpPr>
        <p:spPr>
          <a:xfrm>
            <a:off x="805442" y="2681299"/>
            <a:ext cx="16453858" cy="7058450"/>
          </a:xfrm>
          <a:prstGeom prst="rect">
            <a:avLst/>
          </a:prstGeom>
          <a:solidFill>
            <a:srgbClr val="FFFBEC"/>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180489" flipH="1" flipV="1">
            <a:off x="240552" y="1995469"/>
            <a:ext cx="1164686" cy="123188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78616" y="0"/>
            <a:ext cx="1837699" cy="314870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031521" y="1067629"/>
            <a:ext cx="1386454" cy="1386454"/>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473122">
            <a:off x="15842820" y="756022"/>
            <a:ext cx="2179574" cy="1636662"/>
          </a:xfrm>
          <a:prstGeom prst="rect">
            <a:avLst/>
          </a:prstGeom>
        </p:spPr>
      </p:pic>
      <p:sp>
        <p:nvSpPr>
          <p:cNvPr id="16" name="TextBox 18">
            <a:extLst>
              <a:ext uri="{FF2B5EF4-FFF2-40B4-BE49-F238E27FC236}">
                <a16:creationId xmlns:a16="http://schemas.microsoft.com/office/drawing/2014/main" id="{2F6D078F-FA04-C1CD-88EA-75263540A923}"/>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dirty="0">
                <a:solidFill>
                  <a:schemeClr val="accent6">
                    <a:lumMod val="50000"/>
                  </a:schemeClr>
                </a:solidFill>
                <a:latin typeface="Arial" panose="020B0604020202020204" pitchFamily="34" charset="0"/>
                <a:cs typeface="Arial" panose="020B0604020202020204" pitchFamily="34" charset="0"/>
              </a:rPr>
              <a:t>KHỞI ĐỘNG</a:t>
            </a:r>
          </a:p>
        </p:txBody>
      </p:sp>
      <p:pic>
        <p:nvPicPr>
          <p:cNvPr id="18" name="Picture 17"/>
          <p:cNvPicPr/>
          <p:nvPr/>
        </p:nvPicPr>
        <p:blipFill>
          <a:blip r:embed="rId12">
            <a:extLst>
              <a:ext uri="{28A0092B-C50C-407E-A947-70E740481C1C}">
                <a14:useLocalDpi xmlns:a14="http://schemas.microsoft.com/office/drawing/2010/main" val="0"/>
              </a:ext>
            </a:extLst>
          </a:blip>
          <a:srcRect/>
          <a:stretch>
            <a:fillRect/>
          </a:stretch>
        </p:blipFill>
        <p:spPr bwMode="auto">
          <a:xfrm>
            <a:off x="1060739" y="4109991"/>
            <a:ext cx="6324600" cy="4236967"/>
          </a:xfrm>
          <a:prstGeom prst="rect">
            <a:avLst/>
          </a:prstGeom>
          <a:noFill/>
          <a:ln>
            <a:noFill/>
          </a:ln>
        </p:spPr>
      </p:pic>
      <p:sp>
        <p:nvSpPr>
          <p:cNvPr id="5" name="Rectangle 4"/>
          <p:cNvSpPr/>
          <p:nvPr/>
        </p:nvSpPr>
        <p:spPr>
          <a:xfrm>
            <a:off x="7640636" y="2929529"/>
            <a:ext cx="9217506" cy="6561989"/>
          </a:xfrm>
          <a:prstGeom prst="rect">
            <a:avLst/>
          </a:prstGeom>
        </p:spPr>
        <p:txBody>
          <a:bodyPr wrap="square">
            <a:spAutoFit/>
          </a:bodyPr>
          <a:lstStyle/>
          <a:p>
            <a:pPr algn="just">
              <a:lnSpc>
                <a:spcPct val="140000"/>
              </a:lnSpc>
              <a:spcBef>
                <a:spcPts val="300"/>
              </a:spcBef>
              <a:spcAft>
                <a:spcPts val="300"/>
              </a:spcAft>
            </a:pPr>
            <a:r>
              <a:rPr lang="en-US" sz="3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T</a:t>
            </a:r>
            <a:r>
              <a:rPr lang="vi-VN" sz="3800" dirty="0" smtClean="0">
                <a:solidFill>
                  <a:srgbClr val="000000"/>
                </a:solidFill>
                <a:ea typeface="Times New Roman" panose="02020603050405020304" pitchFamily="18" charset="0"/>
              </a:rPr>
              <a:t>ổ </a:t>
            </a:r>
            <a:r>
              <a:rPr lang="vi-VN" sz="3800" dirty="0">
                <a:solidFill>
                  <a:srgbClr val="000000"/>
                </a:solidFill>
                <a:ea typeface="Times New Roman" panose="02020603050405020304" pitchFamily="18" charset="0"/>
              </a:rPr>
              <a:t>ong được cấu tạo từ những khoang nhỏ. Mỗi khoang </a:t>
            </a:r>
            <a:r>
              <a:rPr lang="vi-VN" sz="3800" dirty="0" smtClean="0">
                <a:solidFill>
                  <a:srgbClr val="000000"/>
                </a:solidFill>
                <a:ea typeface="Times New Roman" panose="02020603050405020304" pitchFamily="18" charset="0"/>
              </a:rPr>
              <a:t>được </a:t>
            </a:r>
            <a:r>
              <a:rPr lang="vi-VN" sz="3800" dirty="0">
                <a:solidFill>
                  <a:srgbClr val="000000"/>
                </a:solidFill>
                <a:ea typeface="Times New Roman" panose="02020603050405020304" pitchFamily="18" charset="0"/>
              </a:rPr>
              <a:t>dùng làm nơi lưu trữ thức ăn, chứa trứng hay ấu trùng. Do đó, mỗi khoang </a:t>
            </a:r>
            <a:r>
              <a:rPr lang="en-US" sz="38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này</a:t>
            </a:r>
            <a:r>
              <a:rPr lang="vi-VN" sz="3800" dirty="0" smtClean="0">
                <a:solidFill>
                  <a:srgbClr val="000000"/>
                </a:solidFill>
                <a:ea typeface="Times New Roman" panose="02020603050405020304" pitchFamily="18" charset="0"/>
              </a:rPr>
              <a:t> </a:t>
            </a:r>
            <a:r>
              <a:rPr lang="vi-VN" sz="3800" dirty="0">
                <a:solidFill>
                  <a:srgbClr val="000000"/>
                </a:solidFill>
                <a:ea typeface="Times New Roman" panose="02020603050405020304" pitchFamily="18" charset="0"/>
              </a:rPr>
              <a:t>là đơn vị cấu trúc và chức năng cơ bản nhất của tổ ong. Cách thức tổ chức này </a:t>
            </a:r>
            <a:r>
              <a:rPr lang="en-US" sz="38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có</a:t>
            </a:r>
            <a:r>
              <a:rPr lang="en-US" sz="3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3800" dirty="0" err="1" smtClean="0">
                <a:solidFill>
                  <a:srgbClr val="000000"/>
                </a:solidFill>
                <a:latin typeface="Arial" panose="020B0604020202020204" pitchFamily="34" charset="0"/>
                <a:ea typeface="Times New Roman" panose="02020603050405020304" pitchFamily="18" charset="0"/>
                <a:cs typeface="Arial" panose="020B0604020202020204" pitchFamily="34" charset="0"/>
              </a:rPr>
              <a:t>thể</a:t>
            </a:r>
            <a:r>
              <a:rPr lang="en-US" sz="3800" dirty="0" smtClean="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vi-VN" sz="3800" dirty="0" smtClean="0">
                <a:solidFill>
                  <a:srgbClr val="000000"/>
                </a:solidFill>
                <a:ea typeface="Times New Roman" panose="02020603050405020304" pitchFamily="18" charset="0"/>
              </a:rPr>
              <a:t>thấy </a:t>
            </a:r>
            <a:r>
              <a:rPr lang="vi-VN" sz="3800" dirty="0">
                <a:solidFill>
                  <a:srgbClr val="000000"/>
                </a:solidFill>
                <a:ea typeface="Times New Roman" panose="02020603050405020304" pitchFamily="18" charset="0"/>
              </a:rPr>
              <a:t>ở cả sinh vật sống. Như vậy, đơn vị cấu trúc và chức năng cơ bản nhất của sinh vật sống là gì?</a:t>
            </a:r>
            <a:endParaRPr lang="en-US" sz="3800" dirty="0">
              <a:effectLst/>
              <a:ea typeface="Times New Roman" panose="02020603050405020304" pitchFamily="18" charset="0"/>
            </a:endParaRPr>
          </a:p>
        </p:txBody>
      </p:sp>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anim calcmode="lin" valueType="num">
                                      <p:cBhvr>
                                        <p:cTn id="19" dur="500" fill="hold"/>
                                        <p:tgtEl>
                                          <p:spTgt spid="6"/>
                                        </p:tgtEl>
                                        <p:attrNameLst>
                                          <p:attrName>ppt_x</p:attrName>
                                        </p:attrNameLst>
                                      </p:cBhvr>
                                      <p:tavLst>
                                        <p:tav tm="0">
                                          <p:val>
                                            <p:strVal val="#ppt_x"/>
                                          </p:val>
                                        </p:tav>
                                        <p:tav tm="100000">
                                          <p:val>
                                            <p:strVal val="#ppt_x"/>
                                          </p:val>
                                        </p:tav>
                                      </p:tavLst>
                                    </p:anim>
                                    <p:anim calcmode="lin" valueType="num">
                                      <p:cBhvr>
                                        <p:cTn id="20" dur="5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anim calcmode="lin" valueType="num">
                                      <p:cBhvr>
                                        <p:cTn id="24" dur="500" fill="hold"/>
                                        <p:tgtEl>
                                          <p:spTgt spid="7"/>
                                        </p:tgtEl>
                                        <p:attrNameLst>
                                          <p:attrName>ppt_x</p:attrName>
                                        </p:attrNameLst>
                                      </p:cBhvr>
                                      <p:tavLst>
                                        <p:tav tm="0">
                                          <p:val>
                                            <p:strVal val="#ppt_x"/>
                                          </p:val>
                                        </p:tav>
                                        <p:tav tm="100000">
                                          <p:val>
                                            <p:strVal val="#ppt_x"/>
                                          </p:val>
                                        </p:tav>
                                      </p:tavLst>
                                    </p:anim>
                                    <p:anim calcmode="lin" valueType="num">
                                      <p:cBhvr>
                                        <p:cTn id="25" dur="500" fill="hold"/>
                                        <p:tgtEl>
                                          <p:spTgt spid="7"/>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anim calcmode="lin" valueType="num">
                                      <p:cBhvr>
                                        <p:cTn id="29" dur="500" fill="hold"/>
                                        <p:tgtEl>
                                          <p:spTgt spid="10"/>
                                        </p:tgtEl>
                                        <p:attrNameLst>
                                          <p:attrName>ppt_x</p:attrName>
                                        </p:attrNameLst>
                                      </p:cBhvr>
                                      <p:tavLst>
                                        <p:tav tm="0">
                                          <p:val>
                                            <p:strVal val="#ppt_x"/>
                                          </p:val>
                                        </p:tav>
                                        <p:tav tm="100000">
                                          <p:val>
                                            <p:strVal val="#ppt_x"/>
                                          </p:val>
                                        </p:tav>
                                      </p:tavLst>
                                    </p:anim>
                                    <p:anim calcmode="lin" valueType="num">
                                      <p:cBhvr>
                                        <p:cTn id="30" dur="500" fill="hold"/>
                                        <p:tgtEl>
                                          <p:spTgt spid="1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anim calcmode="lin" valueType="num">
                                      <p:cBhvr>
                                        <p:cTn id="34" dur="500" fill="hold"/>
                                        <p:tgtEl>
                                          <p:spTgt spid="12"/>
                                        </p:tgtEl>
                                        <p:attrNameLst>
                                          <p:attrName>ppt_x</p:attrName>
                                        </p:attrNameLst>
                                      </p:cBhvr>
                                      <p:tavLst>
                                        <p:tav tm="0">
                                          <p:val>
                                            <p:strVal val="#ppt_x"/>
                                          </p:val>
                                        </p:tav>
                                        <p:tav tm="100000">
                                          <p:val>
                                            <p:strVal val="#ppt_x"/>
                                          </p:val>
                                        </p:tav>
                                      </p:tavLst>
                                    </p:anim>
                                    <p:anim calcmode="lin" valueType="num">
                                      <p:cBhvr>
                                        <p:cTn id="35"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heel(1)">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a:extLst>
              <a:ext uri="{FF2B5EF4-FFF2-40B4-BE49-F238E27FC236}">
                <a16:creationId xmlns:a16="http://schemas.microsoft.com/office/drawing/2014/main" id="{B333A17C-95D5-0431-7F2E-4A5A537187D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59881" y="-453230"/>
            <a:ext cx="20957720" cy="11782581"/>
          </a:xfrm>
          <a:prstGeom prst="rect">
            <a:avLst/>
          </a:prstGeom>
        </p:spPr>
      </p:pic>
      <p:pic>
        <p:nvPicPr>
          <p:cNvPr id="18" name="Picture 2">
            <a:extLst>
              <a:ext uri="{FF2B5EF4-FFF2-40B4-BE49-F238E27FC236}">
                <a16:creationId xmlns:a16="http://schemas.microsoft.com/office/drawing/2014/main" id="{1E9392EE-6B0E-6111-DB83-EB865B5ECA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20787" y="638844"/>
            <a:ext cx="15195613" cy="9009313"/>
          </a:xfrm>
          <a:prstGeom prst="rect">
            <a:avLst/>
          </a:prstGeom>
        </p:spPr>
      </p:pic>
      <p:grpSp>
        <p:nvGrpSpPr>
          <p:cNvPr id="19" name="Group 3">
            <a:extLst>
              <a:ext uri="{FF2B5EF4-FFF2-40B4-BE49-F238E27FC236}">
                <a16:creationId xmlns:a16="http://schemas.microsoft.com/office/drawing/2014/main" id="{79BC1FFF-C72E-2BB1-B312-5722739EDF53}"/>
              </a:ext>
            </a:extLst>
          </p:cNvPr>
          <p:cNvGrpSpPr/>
          <p:nvPr/>
        </p:nvGrpSpPr>
        <p:grpSpPr>
          <a:xfrm>
            <a:off x="2535583" y="3147243"/>
            <a:ext cx="13566020" cy="5501458"/>
            <a:chOff x="0" y="0"/>
            <a:chExt cx="4194605" cy="848774"/>
          </a:xfrm>
          <a:solidFill>
            <a:srgbClr val="92D050"/>
          </a:solidFill>
        </p:grpSpPr>
        <p:sp>
          <p:nvSpPr>
            <p:cNvPr id="20" name="Freeform 4">
              <a:extLst>
                <a:ext uri="{FF2B5EF4-FFF2-40B4-BE49-F238E27FC236}">
                  <a16:creationId xmlns:a16="http://schemas.microsoft.com/office/drawing/2014/main" id="{E78376C9-0056-28AC-894E-D33A10464D8E}"/>
                </a:ext>
              </a:extLst>
            </p:cNvPr>
            <p:cNvSpPr/>
            <p:nvPr/>
          </p:nvSpPr>
          <p:spPr>
            <a:xfrm>
              <a:off x="0" y="0"/>
              <a:ext cx="4194606" cy="848774"/>
            </a:xfrm>
            <a:custGeom>
              <a:avLst/>
              <a:gdLst/>
              <a:ahLst/>
              <a:cxnLst/>
              <a:rect l="l" t="t" r="r" b="b"/>
              <a:pathLst>
                <a:path w="4194606" h="848774">
                  <a:moveTo>
                    <a:pt x="4070145" y="848774"/>
                  </a:moveTo>
                  <a:lnTo>
                    <a:pt x="124460" y="848774"/>
                  </a:lnTo>
                  <a:cubicBezTo>
                    <a:pt x="55880" y="848774"/>
                    <a:pt x="0" y="792894"/>
                    <a:pt x="0" y="724314"/>
                  </a:cubicBezTo>
                  <a:lnTo>
                    <a:pt x="0" y="124460"/>
                  </a:lnTo>
                  <a:cubicBezTo>
                    <a:pt x="0" y="55880"/>
                    <a:pt x="55880" y="0"/>
                    <a:pt x="124460" y="0"/>
                  </a:cubicBezTo>
                  <a:lnTo>
                    <a:pt x="4070145" y="0"/>
                  </a:lnTo>
                  <a:cubicBezTo>
                    <a:pt x="4138725" y="0"/>
                    <a:pt x="4194606" y="55880"/>
                    <a:pt x="4194606" y="124460"/>
                  </a:cubicBezTo>
                  <a:lnTo>
                    <a:pt x="4194606" y="724314"/>
                  </a:lnTo>
                  <a:cubicBezTo>
                    <a:pt x="4194606" y="792894"/>
                    <a:pt x="4138725" y="848774"/>
                    <a:pt x="4070145" y="848774"/>
                  </a:cubicBezTo>
                  <a:close/>
                </a:path>
              </a:pathLst>
            </a:custGeom>
            <a:grpFill/>
          </p:spPr>
        </p:sp>
      </p:grpSp>
      <p:pic>
        <p:nvPicPr>
          <p:cNvPr id="21" name="Picture 10">
            <a:extLst>
              <a:ext uri="{FF2B5EF4-FFF2-40B4-BE49-F238E27FC236}">
                <a16:creationId xmlns:a16="http://schemas.microsoft.com/office/drawing/2014/main" id="{A6663272-6C25-2906-BB17-9CA5475367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597578" y="360265"/>
            <a:ext cx="4120174" cy="1255775"/>
          </a:xfrm>
          <a:prstGeom prst="rect">
            <a:avLst/>
          </a:prstGeom>
        </p:spPr>
      </p:pic>
      <p:pic>
        <p:nvPicPr>
          <p:cNvPr id="23" name="Picture 12">
            <a:extLst>
              <a:ext uri="{FF2B5EF4-FFF2-40B4-BE49-F238E27FC236}">
                <a16:creationId xmlns:a16="http://schemas.microsoft.com/office/drawing/2014/main" id="{EC69BC37-4C89-E80C-DC3C-D6425450FB1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l="38243"/>
          <a:stretch>
            <a:fillRect/>
          </a:stretch>
        </p:blipFill>
        <p:spPr>
          <a:xfrm>
            <a:off x="16739561" y="-610545"/>
            <a:ext cx="2084282" cy="3240025"/>
          </a:xfrm>
          <a:prstGeom prst="rect">
            <a:avLst/>
          </a:prstGeom>
        </p:spPr>
      </p:pic>
      <p:pic>
        <p:nvPicPr>
          <p:cNvPr id="24" name="Picture 13">
            <a:extLst>
              <a:ext uri="{FF2B5EF4-FFF2-40B4-BE49-F238E27FC236}">
                <a16:creationId xmlns:a16="http://schemas.microsoft.com/office/drawing/2014/main" id="{AD15C07A-AC2E-08AC-74D5-22B29DB0AC6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400000">
            <a:off x="-732791" y="-1162879"/>
            <a:ext cx="3522982" cy="3585733"/>
          </a:xfrm>
          <a:prstGeom prst="rect">
            <a:avLst/>
          </a:prstGeom>
        </p:spPr>
      </p:pic>
      <p:pic>
        <p:nvPicPr>
          <p:cNvPr id="25" name="Picture 14">
            <a:extLst>
              <a:ext uri="{FF2B5EF4-FFF2-40B4-BE49-F238E27FC236}">
                <a16:creationId xmlns:a16="http://schemas.microsoft.com/office/drawing/2014/main" id="{E6B63892-DF89-ABFB-1D0B-EA04C26999B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981911">
            <a:off x="14906841" y="730233"/>
            <a:ext cx="980647" cy="916905"/>
          </a:xfrm>
          <a:prstGeom prst="rect">
            <a:avLst/>
          </a:prstGeom>
        </p:spPr>
      </p:pic>
      <p:pic>
        <p:nvPicPr>
          <p:cNvPr id="22" name="Picture 11">
            <a:extLst>
              <a:ext uri="{FF2B5EF4-FFF2-40B4-BE49-F238E27FC236}">
                <a16:creationId xmlns:a16="http://schemas.microsoft.com/office/drawing/2014/main" id="{F5231855-36D5-073C-6C3A-AB24C5D45DD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220418" y="7709785"/>
            <a:ext cx="2714405" cy="2571899"/>
          </a:xfrm>
          <a:prstGeom prst="rect">
            <a:avLst/>
          </a:prstGeom>
        </p:spPr>
      </p:pic>
      <p:sp>
        <p:nvSpPr>
          <p:cNvPr id="14" name="TextBox 18">
            <a:extLst>
              <a:ext uri="{FF2B5EF4-FFF2-40B4-BE49-F238E27FC236}">
                <a16:creationId xmlns:a16="http://schemas.microsoft.com/office/drawing/2014/main" id="{104947D8-FD46-3AB9-DD6D-2492C16A11BC}"/>
              </a:ext>
            </a:extLst>
          </p:cNvPr>
          <p:cNvSpPr txBox="1"/>
          <p:nvPr/>
        </p:nvSpPr>
        <p:spPr>
          <a:xfrm>
            <a:off x="3490003" y="1644230"/>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dirty="0" smtClean="0">
                <a:solidFill>
                  <a:schemeClr val="accent6">
                    <a:lumMod val="50000"/>
                  </a:schemeClr>
                </a:solidFill>
                <a:latin typeface="Arial" panose="020B0604020202020204" pitchFamily="34" charset="0"/>
                <a:cs typeface="Arial" panose="020B0604020202020204" pitchFamily="34" charset="0"/>
              </a:rPr>
              <a:t>VẬN DỤNG</a:t>
            </a:r>
            <a:endParaRPr lang="en-US" sz="6500" b="1" dirty="0">
              <a:solidFill>
                <a:schemeClr val="accent6">
                  <a:lumMod val="50000"/>
                </a:schemeClr>
              </a:solidFill>
              <a:latin typeface="Arial" panose="020B0604020202020204" pitchFamily="34" charset="0"/>
              <a:cs typeface="Arial" panose="020B0604020202020204" pitchFamily="34" charset="0"/>
            </a:endParaRPr>
          </a:p>
        </p:txBody>
      </p:sp>
      <p:sp>
        <p:nvSpPr>
          <p:cNvPr id="2" name="Rectangle 1"/>
          <p:cNvSpPr/>
          <p:nvPr/>
        </p:nvSpPr>
        <p:spPr>
          <a:xfrm>
            <a:off x="2735442" y="3662457"/>
            <a:ext cx="12967073" cy="4478149"/>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3800" dirty="0">
                <a:solidFill>
                  <a:schemeClr val="bg1"/>
                </a:solidFill>
              </a:rPr>
              <a:t>Vì sao học thuyết tế bào được đánh giá là một trong ba phát minh vĩ đại nhất của khoa học tự nhiên thế kỷ 19?</a:t>
            </a:r>
            <a:endParaRPr lang="en-US" sz="3800" dirty="0">
              <a:solidFill>
                <a:schemeClr val="bg1"/>
              </a:solidFill>
            </a:endParaRPr>
          </a:p>
          <a:p>
            <a:pPr marL="571500" indent="-571500" algn="just">
              <a:lnSpc>
                <a:spcPct val="150000"/>
              </a:lnSpc>
              <a:buFont typeface="Wingdings" panose="05000000000000000000" pitchFamily="2" charset="2"/>
              <a:buChar char="§"/>
            </a:pPr>
            <a:r>
              <a:rPr lang="vi-VN" sz="3800" dirty="0" smtClean="0">
                <a:solidFill>
                  <a:schemeClr val="bg1"/>
                </a:solidFill>
              </a:rPr>
              <a:t>Dựa </a:t>
            </a:r>
            <a:r>
              <a:rPr lang="vi-VN" sz="3800" dirty="0">
                <a:solidFill>
                  <a:schemeClr val="bg1"/>
                </a:solidFill>
              </a:rPr>
              <a:t>vào nội dung học thuyết tế bào, giải thích vì sao công nghệ tế bào là công nghệ cốt lõi của công nghệ sinh học?</a:t>
            </a:r>
            <a:endParaRPr lang="en-US" sz="3800" dirty="0">
              <a:solidFill>
                <a:schemeClr val="bg1"/>
              </a:solidFill>
            </a:endParaRPr>
          </a:p>
        </p:txBody>
      </p:sp>
      <p:pic>
        <p:nvPicPr>
          <p:cNvPr id="16" name="Picture 21"/>
          <p:cNvPicPr>
            <a:picLocks noChangeAspect="1"/>
          </p:cNvPicPr>
          <p:nvPr/>
        </p:nvPicPr>
        <p:blipFill>
          <a:blip r:embed="rId17"/>
          <a:srcRect/>
          <a:stretch>
            <a:fillRect/>
          </a:stretch>
        </p:blipFill>
        <p:spPr>
          <a:xfrm>
            <a:off x="14051441" y="7479296"/>
            <a:ext cx="3031103" cy="2421094"/>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0" dur="500"/>
                                        <p:tgtEl>
                                          <p:spTgt spid="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35929" y="-747790"/>
            <a:ext cx="20038329" cy="11782581"/>
          </a:xfrm>
          <a:prstGeom prst="rect">
            <a:avLst/>
          </a:prstGeom>
        </p:spPr>
      </p:pic>
      <p:grpSp>
        <p:nvGrpSpPr>
          <p:cNvPr id="5" name="Group 5"/>
          <p:cNvGrpSpPr/>
          <p:nvPr/>
        </p:nvGrpSpPr>
        <p:grpSpPr>
          <a:xfrm rot="5400000">
            <a:off x="8132514" y="-3015056"/>
            <a:ext cx="2011870" cy="8824865"/>
            <a:chOff x="0" y="0"/>
            <a:chExt cx="1917354" cy="7155888"/>
          </a:xfrm>
        </p:grpSpPr>
        <p:sp>
          <p:nvSpPr>
            <p:cNvPr id="6" name="Freeform 6"/>
            <p:cNvSpPr/>
            <p:nvPr/>
          </p:nvSpPr>
          <p:spPr>
            <a:xfrm>
              <a:off x="-9098" y="-6509"/>
              <a:ext cx="1931685" cy="7187942"/>
            </a:xfrm>
            <a:custGeom>
              <a:avLst/>
              <a:gdLst/>
              <a:ahLst/>
              <a:cxnLst/>
              <a:rect l="l" t="t" r="r" b="b"/>
              <a:pathLst>
                <a:path w="1931685" h="7187942">
                  <a:moveTo>
                    <a:pt x="63030" y="6594388"/>
                  </a:moveTo>
                  <a:cubicBezTo>
                    <a:pt x="63030" y="6594388"/>
                    <a:pt x="0" y="6347824"/>
                    <a:pt x="10218" y="1214762"/>
                  </a:cubicBezTo>
                  <a:cubicBezTo>
                    <a:pt x="18651" y="990971"/>
                    <a:pt x="65033" y="645332"/>
                    <a:pt x="65033" y="645332"/>
                  </a:cubicBezTo>
                  <a:cubicBezTo>
                    <a:pt x="82233" y="502466"/>
                    <a:pt x="56685" y="337866"/>
                    <a:pt x="181385" y="223925"/>
                  </a:cubicBezTo>
                  <a:cubicBezTo>
                    <a:pt x="346794" y="72788"/>
                    <a:pt x="621643" y="0"/>
                    <a:pt x="1038611" y="6965"/>
                  </a:cubicBezTo>
                  <a:lnTo>
                    <a:pt x="1038613" y="6965"/>
                  </a:lnTo>
                  <a:cubicBezTo>
                    <a:pt x="1255360" y="16819"/>
                    <a:pt x="1459675" y="36481"/>
                    <a:pt x="1593863" y="101690"/>
                  </a:cubicBezTo>
                  <a:cubicBezTo>
                    <a:pt x="1849909" y="226120"/>
                    <a:pt x="1931684" y="459160"/>
                    <a:pt x="1926196" y="704684"/>
                  </a:cubicBezTo>
                  <a:cubicBezTo>
                    <a:pt x="1926196" y="704684"/>
                    <a:pt x="1882909" y="1013073"/>
                    <a:pt x="1890342" y="1248607"/>
                  </a:cubicBezTo>
                  <a:cubicBezTo>
                    <a:pt x="1897465" y="6336190"/>
                    <a:pt x="1904622" y="6531793"/>
                    <a:pt x="1904622" y="6531793"/>
                  </a:cubicBezTo>
                  <a:cubicBezTo>
                    <a:pt x="1887940" y="6747525"/>
                    <a:pt x="1773296" y="6958137"/>
                    <a:pt x="1576427" y="7069761"/>
                  </a:cubicBezTo>
                  <a:cubicBezTo>
                    <a:pt x="1426076" y="7155010"/>
                    <a:pt x="1228045" y="7170107"/>
                    <a:pt x="965965" y="7159366"/>
                  </a:cubicBezTo>
                  <a:lnTo>
                    <a:pt x="965962" y="7159366"/>
                  </a:lnTo>
                  <a:cubicBezTo>
                    <a:pt x="645952" y="7154089"/>
                    <a:pt x="384604" y="7187942"/>
                    <a:pt x="254278" y="7078784"/>
                  </a:cubicBezTo>
                  <a:cubicBezTo>
                    <a:pt x="145767" y="6987899"/>
                    <a:pt x="81795" y="6794588"/>
                    <a:pt x="63030" y="6594388"/>
                  </a:cubicBezTo>
                  <a:close/>
                </a:path>
              </a:pathLst>
            </a:custGeom>
            <a:solidFill>
              <a:srgbClr val="FFFBEC"/>
            </a:solidFill>
          </p:spPr>
        </p:sp>
      </p:grpSp>
      <p:sp>
        <p:nvSpPr>
          <p:cNvPr id="8" name="AutoShape 8"/>
          <p:cNvSpPr/>
          <p:nvPr/>
        </p:nvSpPr>
        <p:spPr>
          <a:xfrm>
            <a:off x="972070" y="2761412"/>
            <a:ext cx="11219929" cy="6422053"/>
          </a:xfrm>
          <a:prstGeom prst="rect">
            <a:avLst/>
          </a:prstGeom>
          <a:solidFill>
            <a:srgbClr val="DB9463"/>
          </a:solidFill>
        </p:spPr>
      </p:sp>
      <p:sp>
        <p:nvSpPr>
          <p:cNvPr id="9" name="AutoShape 9"/>
          <p:cNvSpPr/>
          <p:nvPr/>
        </p:nvSpPr>
        <p:spPr>
          <a:xfrm>
            <a:off x="304799" y="3258239"/>
            <a:ext cx="11579539" cy="6152270"/>
          </a:xfrm>
          <a:prstGeom prst="rect">
            <a:avLst/>
          </a:prstGeom>
          <a:solidFill>
            <a:srgbClr val="FFFBEC"/>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067540">
            <a:off x="17986708" y="949017"/>
            <a:ext cx="670274" cy="708944"/>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2737" y="415686"/>
            <a:ext cx="3201754" cy="2642902"/>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634371" y="787605"/>
            <a:ext cx="1797222" cy="3219778"/>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963382" y="8456707"/>
            <a:ext cx="2996140" cy="1198456"/>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77599" y="3692261"/>
            <a:ext cx="622221" cy="630243"/>
          </a:xfrm>
          <a:prstGeom prst="rect">
            <a:avLst/>
          </a:prstGeom>
        </p:spPr>
      </p:pic>
      <p:pic>
        <p:nvPicPr>
          <p:cNvPr id="17" name="Picture 17"/>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5682712">
            <a:off x="7504159" y="9101143"/>
            <a:ext cx="949934" cy="761674"/>
          </a:xfrm>
          <a:prstGeom prst="rect">
            <a:avLst/>
          </a:prstGeom>
        </p:spPr>
      </p:pic>
      <p:sp>
        <p:nvSpPr>
          <p:cNvPr id="18" name="TextBox 18">
            <a:extLst>
              <a:ext uri="{FF2B5EF4-FFF2-40B4-BE49-F238E27FC236}">
                <a16:creationId xmlns:a16="http://schemas.microsoft.com/office/drawing/2014/main" id="{4BFE7588-6998-C432-6C2E-BAEDA2A25B8F}"/>
              </a:ext>
            </a:extLst>
          </p:cNvPr>
          <p:cNvSpPr txBox="1"/>
          <p:nvPr/>
        </p:nvSpPr>
        <p:spPr>
          <a:xfrm>
            <a:off x="3534035" y="859234"/>
            <a:ext cx="11219929" cy="959173"/>
          </a:xfrm>
          <a:prstGeom prst="rect">
            <a:avLst/>
          </a:prstGeom>
        </p:spPr>
        <p:txBody>
          <a:bodyPr lIns="0" tIns="0" rIns="0" bIns="0" rtlCol="0" anchor="t">
            <a:spAutoFit/>
          </a:bodyPr>
          <a:lstStyle/>
          <a:p>
            <a:pPr marL="0" lvl="0" indent="0" algn="ctr">
              <a:lnSpc>
                <a:spcPts val="8000"/>
              </a:lnSpc>
              <a:spcBef>
                <a:spcPct val="0"/>
              </a:spcBef>
            </a:pPr>
            <a:r>
              <a:rPr lang="en-US" sz="6200" b="1" dirty="0">
                <a:solidFill>
                  <a:schemeClr val="accent6">
                    <a:lumMod val="50000"/>
                  </a:schemeClr>
                </a:solidFill>
                <a:latin typeface="Arial" panose="020B0604020202020204" pitchFamily="34" charset="0"/>
                <a:cs typeface="Arial" panose="020B0604020202020204" pitchFamily="34" charset="0"/>
              </a:rPr>
              <a:t>HƯỚNG DẪN VỀ NHÀ</a:t>
            </a:r>
          </a:p>
        </p:txBody>
      </p:sp>
      <p:sp>
        <p:nvSpPr>
          <p:cNvPr id="22" name="TextBox 21">
            <a:extLst>
              <a:ext uri="{FF2B5EF4-FFF2-40B4-BE49-F238E27FC236}">
                <a16:creationId xmlns:a16="http://schemas.microsoft.com/office/drawing/2014/main" id="{4B821C96-A381-3B6B-1BF7-EB23D23AE7F0}"/>
              </a:ext>
            </a:extLst>
          </p:cNvPr>
          <p:cNvSpPr txBox="1"/>
          <p:nvPr/>
        </p:nvSpPr>
        <p:spPr>
          <a:xfrm>
            <a:off x="744789" y="4441972"/>
            <a:ext cx="10699557" cy="3785652"/>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4000" dirty="0"/>
              <a:t>Ôn lại kiến thức đã học.</a:t>
            </a:r>
            <a:endParaRPr lang="en-US" sz="4000" dirty="0"/>
          </a:p>
          <a:p>
            <a:pPr marL="571500" indent="-571500" algn="just">
              <a:lnSpc>
                <a:spcPct val="150000"/>
              </a:lnSpc>
              <a:buFont typeface="Wingdings" panose="05000000000000000000" pitchFamily="2" charset="2"/>
              <a:buChar char="§"/>
            </a:pPr>
            <a:r>
              <a:rPr lang="vi-VN" sz="4000" dirty="0" smtClean="0"/>
              <a:t>Làm </a:t>
            </a:r>
            <a:r>
              <a:rPr lang="vi-VN" sz="4000" dirty="0"/>
              <a:t>bài tập trong Sách bài tập Sinh học 10.</a:t>
            </a:r>
            <a:endParaRPr lang="en-US" sz="4000" dirty="0"/>
          </a:p>
          <a:p>
            <a:pPr marL="571500" indent="-571500" algn="just">
              <a:lnSpc>
                <a:spcPct val="150000"/>
              </a:lnSpc>
              <a:buFont typeface="Wingdings" panose="05000000000000000000" pitchFamily="2" charset="2"/>
              <a:buChar char="§"/>
            </a:pPr>
            <a:r>
              <a:rPr lang="vi-VN" sz="4000" dirty="0" smtClean="0"/>
              <a:t>Đọc </a:t>
            </a:r>
            <a:r>
              <a:rPr lang="vi-VN" sz="4000" dirty="0"/>
              <a:t>và tìm hiểu trước </a:t>
            </a:r>
            <a:r>
              <a:rPr lang="vi-VN" sz="4000" i="1" dirty="0"/>
              <a:t>Bài 5: Các nguyên tố hóa học và nước.</a:t>
            </a:r>
            <a:endParaRPr lang="en-US" sz="4000" dirty="0"/>
          </a:p>
        </p:txBody>
      </p:sp>
      <p:pic>
        <p:nvPicPr>
          <p:cNvPr id="19" name="Picture 8">
            <a:extLst>
              <a:ext uri="{FF2B5EF4-FFF2-40B4-BE49-F238E27FC236}">
                <a16:creationId xmlns:a16="http://schemas.microsoft.com/office/drawing/2014/main" id="{C5B5F512-4BFE-4F35-ADE5-3FD4AF9090FB}"/>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12551609" y="3595126"/>
            <a:ext cx="5028929" cy="4754624"/>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500"/>
                                        <p:tgtEl>
                                          <p:spTgt spid="22">
                                            <p:txEl>
                                              <p:pRg st="0" end="0"/>
                                            </p:txEl>
                                          </p:spTgt>
                                        </p:tgtEl>
                                      </p:cBhvr>
                                    </p:animEffect>
                                    <p:anim calcmode="lin" valueType="num">
                                      <p:cBhvr>
                                        <p:cTn id="8"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xEl>
                                              <p:pRg st="1" end="1"/>
                                            </p:txEl>
                                          </p:spTgt>
                                        </p:tgtEl>
                                        <p:attrNameLst>
                                          <p:attrName>style.visibility</p:attrName>
                                        </p:attrNameLst>
                                      </p:cBhvr>
                                      <p:to>
                                        <p:strVal val="visible"/>
                                      </p:to>
                                    </p:set>
                                    <p:animEffect transition="in" filter="fade">
                                      <p:cBhvr>
                                        <p:cTn id="14" dur="500"/>
                                        <p:tgtEl>
                                          <p:spTgt spid="22">
                                            <p:txEl>
                                              <p:pRg st="1" end="1"/>
                                            </p:txEl>
                                          </p:spTgt>
                                        </p:tgtEl>
                                      </p:cBhvr>
                                    </p:animEffect>
                                    <p:anim calcmode="lin" valueType="num">
                                      <p:cBhvr>
                                        <p:cTn id="15"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xEl>
                                              <p:pRg st="2" end="2"/>
                                            </p:txEl>
                                          </p:spTgt>
                                        </p:tgtEl>
                                        <p:attrNameLst>
                                          <p:attrName>style.visibility</p:attrName>
                                        </p:attrNameLst>
                                      </p:cBhvr>
                                      <p:to>
                                        <p:strVal val="visible"/>
                                      </p:to>
                                    </p:set>
                                    <p:animEffect transition="in" filter="fade">
                                      <p:cBhvr>
                                        <p:cTn id="21" dur="500"/>
                                        <p:tgtEl>
                                          <p:spTgt spid="22">
                                            <p:txEl>
                                              <p:pRg st="2" end="2"/>
                                            </p:txEl>
                                          </p:spTgt>
                                        </p:tgtEl>
                                      </p:cBhvr>
                                    </p:animEffect>
                                    <p:anim calcmode="lin" valueType="num">
                                      <p:cBhvr>
                                        <p:cTn id="22" dur="500" fill="hold"/>
                                        <p:tgtEl>
                                          <p:spTgt spid="22">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2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34860" y="-747790"/>
            <a:ext cx="20957720" cy="11782581"/>
          </a:xfrm>
          <a:prstGeom prst="rect">
            <a:avLst/>
          </a:prstGeom>
        </p:spPr>
      </p:pic>
      <p:sp>
        <p:nvSpPr>
          <p:cNvPr id="3" name="AutoShape 3"/>
          <p:cNvSpPr/>
          <p:nvPr/>
        </p:nvSpPr>
        <p:spPr>
          <a:xfrm>
            <a:off x="1735268" y="2039687"/>
            <a:ext cx="14875632" cy="6490685"/>
          </a:xfrm>
          <a:prstGeom prst="rect">
            <a:avLst/>
          </a:prstGeom>
          <a:solidFill>
            <a:srgbClr val="FFFBEC"/>
          </a:solidFill>
        </p:spPr>
      </p:sp>
      <p:sp>
        <p:nvSpPr>
          <p:cNvPr id="5" name="AutoShape 5"/>
          <p:cNvSpPr/>
          <p:nvPr/>
        </p:nvSpPr>
        <p:spPr>
          <a:xfrm rot="-5406310">
            <a:off x="3455144" y="317952"/>
            <a:ext cx="3067825" cy="0"/>
          </a:xfrm>
          <a:prstGeom prst="line">
            <a:avLst/>
          </a:prstGeom>
          <a:ln w="19050" cap="rnd">
            <a:solidFill>
              <a:srgbClr val="727272"/>
            </a:solidFill>
            <a:prstDash val="solid"/>
            <a:headEnd type="none" w="sm" len="sm"/>
            <a:tailEnd type="none" w="sm" len="sm"/>
          </a:ln>
        </p:spPr>
      </p:sp>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503428" y="1366348"/>
            <a:ext cx="984675" cy="990076"/>
          </a:xfrm>
          <a:prstGeom prst="rect">
            <a:avLst/>
          </a:prstGeom>
        </p:spPr>
      </p:pic>
      <p:sp>
        <p:nvSpPr>
          <p:cNvPr id="7" name="AutoShape 7"/>
          <p:cNvSpPr/>
          <p:nvPr/>
        </p:nvSpPr>
        <p:spPr>
          <a:xfrm rot="-5406310">
            <a:off x="12097235" y="317952"/>
            <a:ext cx="3067825" cy="0"/>
          </a:xfrm>
          <a:prstGeom prst="line">
            <a:avLst/>
          </a:prstGeom>
          <a:ln w="19050" cap="rnd">
            <a:solidFill>
              <a:srgbClr val="727272"/>
            </a:solidFill>
            <a:prstDash val="solid"/>
            <a:headEnd type="none" w="sm" len="sm"/>
            <a:tailEnd type="none" w="sm" len="sm"/>
          </a:ln>
        </p:spPr>
      </p:sp>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145519" y="1366348"/>
            <a:ext cx="984675" cy="990076"/>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175902" y="6850257"/>
            <a:ext cx="3079150" cy="3207448"/>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871555">
            <a:off x="1777117" y="8199896"/>
            <a:ext cx="1971804" cy="645318"/>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824986" y="2600519"/>
            <a:ext cx="2371475" cy="448424"/>
          </a:xfrm>
          <a:prstGeom prst="rect">
            <a:avLst/>
          </a:prstGeom>
        </p:spPr>
      </p:pic>
      <p:sp>
        <p:nvSpPr>
          <p:cNvPr id="12" name="TextBox 5">
            <a:extLst>
              <a:ext uri="{FF2B5EF4-FFF2-40B4-BE49-F238E27FC236}">
                <a16:creationId xmlns:a16="http://schemas.microsoft.com/office/drawing/2014/main" id="{FED3245E-18E7-D376-4FA6-47A6EA122607}"/>
              </a:ext>
            </a:extLst>
          </p:cNvPr>
          <p:cNvSpPr txBox="1"/>
          <p:nvPr/>
        </p:nvSpPr>
        <p:spPr>
          <a:xfrm>
            <a:off x="2039808" y="3767883"/>
            <a:ext cx="14266552" cy="3034292"/>
          </a:xfrm>
          <a:prstGeom prst="rect">
            <a:avLst/>
          </a:prstGeom>
        </p:spPr>
        <p:txBody>
          <a:bodyPr wrap="square" lIns="0" tIns="0" rIns="0" bIns="0" rtlCol="0" anchor="t">
            <a:spAutoFit/>
          </a:bodyPr>
          <a:lstStyle/>
          <a:p>
            <a:pPr algn="ctr">
              <a:lnSpc>
                <a:spcPct val="130000"/>
              </a:lnSpc>
            </a:pPr>
            <a:r>
              <a:rPr lang="en-US" sz="8000" b="1" dirty="0" smtClean="0">
                <a:solidFill>
                  <a:srgbClr val="7B211E"/>
                </a:solidFill>
                <a:latin typeface="Arial" panose="020B0604020202020204" pitchFamily="34" charset="0"/>
                <a:cs typeface="Arial" panose="020B0604020202020204" pitchFamily="34" charset="0"/>
              </a:rPr>
              <a:t>XIN CHÀO TẠM BIỆT </a:t>
            </a:r>
          </a:p>
          <a:p>
            <a:pPr algn="ctr">
              <a:lnSpc>
                <a:spcPct val="130000"/>
              </a:lnSpc>
            </a:pPr>
            <a:r>
              <a:rPr lang="en-US" sz="8000" b="1" dirty="0" smtClean="0">
                <a:solidFill>
                  <a:srgbClr val="7B211E"/>
                </a:solidFill>
                <a:latin typeface="Arial" panose="020B0604020202020204" pitchFamily="34" charset="0"/>
                <a:cs typeface="Arial" panose="020B0604020202020204" pitchFamily="34" charset="0"/>
              </a:rPr>
              <a:t>VÀ HẸN GẶP LẠI!</a:t>
            </a:r>
            <a:endParaRPr lang="en-US" sz="8000" b="1" dirty="0">
              <a:solidFill>
                <a:srgbClr val="7B211E"/>
              </a:solidFill>
              <a:latin typeface="Arial" panose="020B0604020202020204" pitchFamily="34" charset="0"/>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0"/>
            <a:ext cx="18288000" cy="10286999"/>
          </a:xfrm>
          <a:prstGeom prst="rect">
            <a:avLst/>
          </a:prstGeom>
        </p:spPr>
      </p:pic>
      <p:sp>
        <p:nvSpPr>
          <p:cNvPr id="3" name="AutoShape 3"/>
          <p:cNvSpPr/>
          <p:nvPr/>
        </p:nvSpPr>
        <p:spPr>
          <a:xfrm rot="-5400000">
            <a:off x="8647825" y="-1952081"/>
            <a:ext cx="1212028" cy="6446602"/>
          </a:xfrm>
          <a:prstGeom prst="rect">
            <a:avLst/>
          </a:prstGeom>
          <a:solidFill>
            <a:srgbClr val="51604D"/>
          </a:solidFill>
        </p:spPr>
      </p:sp>
      <p:sp>
        <p:nvSpPr>
          <p:cNvPr id="4" name="AutoShape 4"/>
          <p:cNvSpPr/>
          <p:nvPr/>
        </p:nvSpPr>
        <p:spPr>
          <a:xfrm rot="-5400000">
            <a:off x="8467992" y="-2155672"/>
            <a:ext cx="1352014" cy="6446602"/>
          </a:xfrm>
          <a:prstGeom prst="rect">
            <a:avLst/>
          </a:prstGeom>
          <a:solidFill>
            <a:srgbClr val="FFFBEC"/>
          </a:solidFill>
        </p:spPr>
      </p:sp>
      <p:sp>
        <p:nvSpPr>
          <p:cNvPr id="6" name="AutoShape 6"/>
          <p:cNvSpPr/>
          <p:nvPr/>
        </p:nvSpPr>
        <p:spPr>
          <a:xfrm>
            <a:off x="491902" y="2343858"/>
            <a:ext cx="16328415" cy="7248853"/>
          </a:xfrm>
          <a:prstGeom prst="rect">
            <a:avLst/>
          </a:prstGeom>
          <a:solidFill>
            <a:srgbClr val="DB9463"/>
          </a:solidFill>
        </p:spPr>
      </p:sp>
      <p:sp>
        <p:nvSpPr>
          <p:cNvPr id="7" name="AutoShape 7"/>
          <p:cNvSpPr/>
          <p:nvPr/>
        </p:nvSpPr>
        <p:spPr>
          <a:xfrm>
            <a:off x="805442" y="2681299"/>
            <a:ext cx="16453858" cy="7058450"/>
          </a:xfrm>
          <a:prstGeom prst="rect">
            <a:avLst/>
          </a:prstGeom>
          <a:solidFill>
            <a:srgbClr val="FFFBEC"/>
          </a:solidFill>
        </p:spPr>
      </p:sp>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180489" flipH="1" flipV="1">
            <a:off x="240552" y="1995469"/>
            <a:ext cx="1164686" cy="1231880"/>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78616" y="0"/>
            <a:ext cx="1837699" cy="3148706"/>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031521" y="1067629"/>
            <a:ext cx="1386454" cy="1386454"/>
          </a:xfrm>
          <a:prstGeom prst="rect">
            <a:avLst/>
          </a:prstGeom>
        </p:spPr>
      </p:pic>
      <p:pic>
        <p:nvPicPr>
          <p:cNvPr id="14" name="Picture 14"/>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473122">
            <a:off x="15842820" y="756022"/>
            <a:ext cx="2179574" cy="1636662"/>
          </a:xfrm>
          <a:prstGeom prst="rect">
            <a:avLst/>
          </a:prstGeom>
        </p:spPr>
      </p:pic>
      <p:sp>
        <p:nvSpPr>
          <p:cNvPr id="16" name="TextBox 18">
            <a:extLst>
              <a:ext uri="{FF2B5EF4-FFF2-40B4-BE49-F238E27FC236}">
                <a16:creationId xmlns:a16="http://schemas.microsoft.com/office/drawing/2014/main" id="{2F6D078F-FA04-C1CD-88EA-75263540A923}"/>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dirty="0">
                <a:solidFill>
                  <a:schemeClr val="accent6">
                    <a:lumMod val="50000"/>
                  </a:schemeClr>
                </a:solidFill>
                <a:latin typeface="Arial" panose="020B0604020202020204" pitchFamily="34" charset="0"/>
                <a:cs typeface="Arial" panose="020B0604020202020204" pitchFamily="34" charset="0"/>
              </a:rPr>
              <a:t>KHỞI ĐỘNG</a:t>
            </a:r>
          </a:p>
        </p:txBody>
      </p:sp>
      <p:pic>
        <p:nvPicPr>
          <p:cNvPr id="18" name="Picture 17"/>
          <p:cNvPicPr/>
          <p:nvPr/>
        </p:nvPicPr>
        <p:blipFill>
          <a:blip r:embed="rId12">
            <a:extLst>
              <a:ext uri="{28A0092B-C50C-407E-A947-70E740481C1C}">
                <a14:useLocalDpi xmlns:a14="http://schemas.microsoft.com/office/drawing/2010/main" val="0"/>
              </a:ext>
            </a:extLst>
          </a:blip>
          <a:srcRect/>
          <a:stretch>
            <a:fillRect/>
          </a:stretch>
        </p:blipFill>
        <p:spPr bwMode="auto">
          <a:xfrm>
            <a:off x="1060739" y="4109991"/>
            <a:ext cx="6324600" cy="4236967"/>
          </a:xfrm>
          <a:prstGeom prst="rect">
            <a:avLst/>
          </a:prstGeom>
          <a:noFill/>
          <a:ln>
            <a:noFill/>
          </a:ln>
        </p:spPr>
      </p:pic>
      <p:sp>
        <p:nvSpPr>
          <p:cNvPr id="5" name="Rectangle 4"/>
          <p:cNvSpPr/>
          <p:nvPr/>
        </p:nvSpPr>
        <p:spPr>
          <a:xfrm>
            <a:off x="7711547" y="2671428"/>
            <a:ext cx="9217506" cy="7109639"/>
          </a:xfrm>
          <a:prstGeom prst="rect">
            <a:avLst/>
          </a:prstGeom>
        </p:spPr>
        <p:txBody>
          <a:bodyPr wrap="square">
            <a:spAutoFit/>
          </a:bodyPr>
          <a:lstStyle/>
          <a:p>
            <a:pPr marL="571500" indent="-571500" algn="just">
              <a:lnSpc>
                <a:spcPct val="150000"/>
              </a:lnSpc>
              <a:buFont typeface="Wingdings" panose="05000000000000000000" pitchFamily="2" charset="2"/>
              <a:buChar char="v"/>
            </a:pPr>
            <a:r>
              <a:rPr lang="vi-VN" sz="3800" dirty="0"/>
              <a:t>Đơn vị cấu trúc cơ bản nhất của sinh vật sống là tế bào vì tế bào có thể thực hiện đầy đủ các quá trình sống cơ bản: </a:t>
            </a:r>
            <a:endParaRPr lang="en-US" sz="3800" dirty="0" smtClean="0"/>
          </a:p>
          <a:p>
            <a:pPr marL="571500" indent="-571500" algn="just">
              <a:lnSpc>
                <a:spcPct val="150000"/>
              </a:lnSpc>
              <a:buFont typeface="Arial" panose="020B0604020202020204" pitchFamily="34" charset="0"/>
              <a:buChar char="•"/>
            </a:pPr>
            <a:r>
              <a:rPr lang="en-US" sz="3800" dirty="0" smtClean="0">
                <a:latin typeface="Arial" panose="020B0604020202020204" pitchFamily="34" charset="0"/>
                <a:cs typeface="Arial" panose="020B0604020202020204" pitchFamily="34" charset="0"/>
              </a:rPr>
              <a:t>S</a:t>
            </a:r>
            <a:r>
              <a:rPr lang="vi-VN" sz="3800" dirty="0" smtClean="0"/>
              <a:t>inh trưởng</a:t>
            </a:r>
            <a:r>
              <a:rPr lang="en-US" sz="3800" dirty="0" smtClean="0">
                <a:latin typeface="Arial" panose="020B0604020202020204" pitchFamily="34" charset="0"/>
                <a:cs typeface="Arial" panose="020B0604020202020204" pitchFamily="34" charset="0"/>
              </a:rPr>
              <a:t>,</a:t>
            </a:r>
            <a:r>
              <a:rPr lang="en-US" sz="3800" dirty="0" smtClean="0"/>
              <a:t> </a:t>
            </a:r>
            <a:r>
              <a:rPr lang="vi-VN" sz="3800" dirty="0" smtClean="0"/>
              <a:t>hấp </a:t>
            </a:r>
            <a:r>
              <a:rPr lang="vi-VN" sz="3800" dirty="0"/>
              <a:t>thụ chất dinh </a:t>
            </a:r>
            <a:r>
              <a:rPr lang="vi-VN" sz="3800" dirty="0" smtClean="0"/>
              <a:t>dưỡng</a:t>
            </a:r>
            <a:endParaRPr lang="en-US" sz="3800" dirty="0" smtClean="0"/>
          </a:p>
          <a:p>
            <a:pPr marL="571500" indent="-571500" algn="just">
              <a:lnSpc>
                <a:spcPct val="150000"/>
              </a:lnSpc>
              <a:buFont typeface="Arial" panose="020B0604020202020204" pitchFamily="34" charset="0"/>
              <a:buChar char="•"/>
            </a:pPr>
            <a:r>
              <a:rPr lang="en-US" sz="3800" dirty="0" smtClean="0">
                <a:latin typeface="Arial" panose="020B0604020202020204" pitchFamily="34" charset="0"/>
                <a:cs typeface="Arial" panose="020B0604020202020204" pitchFamily="34" charset="0"/>
              </a:rPr>
              <a:t>H</a:t>
            </a:r>
            <a:r>
              <a:rPr lang="vi-VN" sz="3800" dirty="0" smtClean="0"/>
              <a:t>ô hấp</a:t>
            </a:r>
            <a:endParaRPr lang="en-US" sz="3800" dirty="0" smtClean="0"/>
          </a:p>
          <a:p>
            <a:pPr marL="571500" indent="-571500" algn="just">
              <a:lnSpc>
                <a:spcPct val="150000"/>
              </a:lnSpc>
              <a:buFont typeface="Arial" panose="020B0604020202020204" pitchFamily="34" charset="0"/>
              <a:buChar char="•"/>
            </a:pPr>
            <a:r>
              <a:rPr lang="en-US" sz="3800" dirty="0" smtClean="0">
                <a:latin typeface="Arial" panose="020B0604020202020204" pitchFamily="34" charset="0"/>
                <a:cs typeface="Arial" panose="020B0604020202020204" pitchFamily="34" charset="0"/>
              </a:rPr>
              <a:t>C</a:t>
            </a:r>
            <a:r>
              <a:rPr lang="vi-VN" sz="3800" dirty="0" smtClean="0"/>
              <a:t>ảm giác</a:t>
            </a:r>
            <a:endParaRPr lang="en-US" sz="3800" dirty="0" smtClean="0"/>
          </a:p>
          <a:p>
            <a:pPr marL="571500" indent="-571500" algn="just">
              <a:lnSpc>
                <a:spcPct val="150000"/>
              </a:lnSpc>
              <a:buFont typeface="Arial" panose="020B0604020202020204" pitchFamily="34" charset="0"/>
              <a:buChar char="•"/>
            </a:pPr>
            <a:r>
              <a:rPr lang="en-US" sz="3800" dirty="0" smtClean="0">
                <a:latin typeface="Arial" panose="020B0604020202020204" pitchFamily="34" charset="0"/>
                <a:cs typeface="Arial" panose="020B0604020202020204" pitchFamily="34" charset="0"/>
              </a:rPr>
              <a:t>B</a:t>
            </a:r>
            <a:r>
              <a:rPr lang="vi-VN" sz="3800" dirty="0" smtClean="0"/>
              <a:t>ài </a:t>
            </a:r>
            <a:r>
              <a:rPr lang="vi-VN" sz="3800" dirty="0"/>
              <a:t>tiết </a:t>
            </a:r>
            <a:endParaRPr lang="en-US" sz="3800" dirty="0"/>
          </a:p>
          <a:p>
            <a:pPr marL="571500" indent="-571500" algn="just">
              <a:lnSpc>
                <a:spcPct val="150000"/>
              </a:lnSpc>
              <a:buFont typeface="Arial" panose="020B0604020202020204" pitchFamily="34" charset="0"/>
              <a:buChar char="•"/>
            </a:pPr>
            <a:r>
              <a:rPr lang="en-US" sz="3800" dirty="0" smtClean="0">
                <a:latin typeface="Arial" panose="020B0604020202020204" pitchFamily="34" charset="0"/>
                <a:cs typeface="Arial" panose="020B0604020202020204" pitchFamily="34" charset="0"/>
              </a:rPr>
              <a:t>S</a:t>
            </a:r>
            <a:r>
              <a:rPr lang="vi-VN" sz="3800" dirty="0" smtClean="0"/>
              <a:t>inh sản</a:t>
            </a:r>
            <a:endParaRPr lang="en-US" sz="3800" dirty="0"/>
          </a:p>
        </p:txBody>
      </p:sp>
      <p:pic>
        <p:nvPicPr>
          <p:cNvPr id="15" name="Picture 23"/>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45"/>
              </a:ext>
            </a:extLst>
          </a:blip>
          <a:srcRect/>
          <a:stretch>
            <a:fillRect/>
          </a:stretch>
        </p:blipFill>
        <p:spPr>
          <a:xfrm>
            <a:off x="15461322" y="7240495"/>
            <a:ext cx="1913305" cy="2757917"/>
          </a:xfrm>
          <a:prstGeom prst="rect">
            <a:avLst/>
          </a:prstGeom>
        </p:spPr>
      </p:pic>
    </p:spTree>
    <p:extLst>
      <p:ext uri="{BB962C8B-B14F-4D97-AF65-F5344CB8AC3E}">
        <p14:creationId xmlns:p14="http://schemas.microsoft.com/office/powerpoint/2010/main" val="14095511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anim calcmode="lin" valueType="num">
                                      <p:cBhvr>
                                        <p:cTn id="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wipe(down)">
                                      <p:cBhvr>
                                        <p:cTn id="14" dur="5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wipe(down)">
                                      <p:cBhvr>
                                        <p:cTn id="19" dur="500"/>
                                        <p:tgtEl>
                                          <p:spTgt spid="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wipe(down)">
                                      <p:cBhvr>
                                        <p:cTn id="24" dur="500"/>
                                        <p:tgtEl>
                                          <p:spTgt spid="5">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wipe(down)">
                                      <p:cBhvr>
                                        <p:cTn id="29" dur="500"/>
                                        <p:tgtEl>
                                          <p:spTgt spid="5">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wipe(down)">
                                      <p:cBhvr>
                                        <p:cTn id="34"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845" y="-629828"/>
            <a:ext cx="18857845" cy="10888254"/>
          </a:xfrm>
          <a:prstGeom prst="rect">
            <a:avLst/>
          </a:prstGeom>
        </p:spPr>
      </p:pic>
      <p:grpSp>
        <p:nvGrpSpPr>
          <p:cNvPr id="3" name="Group 3"/>
          <p:cNvGrpSpPr/>
          <p:nvPr/>
        </p:nvGrpSpPr>
        <p:grpSpPr>
          <a:xfrm>
            <a:off x="2417019" y="1670293"/>
            <a:ext cx="13453962" cy="7774652"/>
            <a:chOff x="0" y="0"/>
            <a:chExt cx="5490351" cy="3172714"/>
          </a:xfrm>
        </p:grpSpPr>
        <p:sp>
          <p:nvSpPr>
            <p:cNvPr id="4" name="Freeform 4"/>
            <p:cNvSpPr/>
            <p:nvPr/>
          </p:nvSpPr>
          <p:spPr>
            <a:xfrm>
              <a:off x="0" y="0"/>
              <a:ext cx="5490351" cy="3172714"/>
            </a:xfrm>
            <a:custGeom>
              <a:avLst/>
              <a:gdLst/>
              <a:ahLst/>
              <a:cxnLst/>
              <a:rect l="l" t="t" r="r" b="b"/>
              <a:pathLst>
                <a:path w="5490351" h="3172714">
                  <a:moveTo>
                    <a:pt x="5365891" y="3172714"/>
                  </a:moveTo>
                  <a:lnTo>
                    <a:pt x="124460" y="3172714"/>
                  </a:lnTo>
                  <a:cubicBezTo>
                    <a:pt x="55880" y="3172714"/>
                    <a:pt x="0" y="3116834"/>
                    <a:pt x="0" y="3048254"/>
                  </a:cubicBezTo>
                  <a:lnTo>
                    <a:pt x="0" y="124460"/>
                  </a:lnTo>
                  <a:cubicBezTo>
                    <a:pt x="0" y="55880"/>
                    <a:pt x="55880" y="0"/>
                    <a:pt x="124460" y="0"/>
                  </a:cubicBezTo>
                  <a:lnTo>
                    <a:pt x="5365891" y="0"/>
                  </a:lnTo>
                  <a:cubicBezTo>
                    <a:pt x="5434471" y="0"/>
                    <a:pt x="5490351" y="55880"/>
                    <a:pt x="5490351" y="124460"/>
                  </a:cubicBezTo>
                  <a:lnTo>
                    <a:pt x="5490351" y="3048254"/>
                  </a:lnTo>
                  <a:cubicBezTo>
                    <a:pt x="5490351" y="3116834"/>
                    <a:pt x="5434471" y="3172714"/>
                    <a:pt x="5365891" y="3172714"/>
                  </a:cubicBezTo>
                  <a:close/>
                </a:path>
              </a:pathLst>
            </a:custGeom>
            <a:solidFill>
              <a:srgbClr val="51604D"/>
            </a:solidFill>
          </p:spPr>
        </p:sp>
      </p:grpSp>
      <p:grpSp>
        <p:nvGrpSpPr>
          <p:cNvPr id="5" name="Group 5"/>
          <p:cNvGrpSpPr/>
          <p:nvPr/>
        </p:nvGrpSpPr>
        <p:grpSpPr>
          <a:xfrm rot="-10800000">
            <a:off x="3163293" y="1028700"/>
            <a:ext cx="5003304" cy="782571"/>
            <a:chOff x="0" y="0"/>
            <a:chExt cx="38779425" cy="6065520"/>
          </a:xfrm>
        </p:grpSpPr>
        <p:sp>
          <p:nvSpPr>
            <p:cNvPr id="6" name="Freeform 6"/>
            <p:cNvSpPr/>
            <p:nvPr/>
          </p:nvSpPr>
          <p:spPr>
            <a:xfrm>
              <a:off x="-50800" y="0"/>
              <a:ext cx="38881025" cy="6066790"/>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p:spPr>
        </p:sp>
      </p:gr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74557" y="7553626"/>
            <a:ext cx="2620274" cy="270479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399298">
            <a:off x="14424176" y="2534116"/>
            <a:ext cx="588964" cy="1732247"/>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2705014" y="5227579"/>
            <a:ext cx="660080" cy="660080"/>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2581708">
            <a:off x="4236267" y="8114676"/>
            <a:ext cx="756699" cy="433382"/>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3827737" y="2547394"/>
            <a:ext cx="707523" cy="711403"/>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8616059" y="2610484"/>
            <a:ext cx="1463056" cy="585222"/>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7829860" y="8652738"/>
            <a:ext cx="1842126" cy="438761"/>
          </a:xfrm>
          <a:prstGeom prst="rect">
            <a:avLst/>
          </a:prstGeom>
        </p:spPr>
      </p:pic>
      <p:sp>
        <p:nvSpPr>
          <p:cNvPr id="18" name="TextBox 17">
            <a:extLst>
              <a:ext uri="{FF2B5EF4-FFF2-40B4-BE49-F238E27FC236}">
                <a16:creationId xmlns:a16="http://schemas.microsoft.com/office/drawing/2014/main" id="{8101ADB2-CEA9-66DA-3D92-EEEA6C294A39}"/>
              </a:ext>
            </a:extLst>
          </p:cNvPr>
          <p:cNvSpPr txBox="1"/>
          <p:nvPr/>
        </p:nvSpPr>
        <p:spPr>
          <a:xfrm>
            <a:off x="2010220" y="4135897"/>
            <a:ext cx="14267559" cy="2962671"/>
          </a:xfrm>
          <a:prstGeom prst="rect">
            <a:avLst/>
          </a:prstGeom>
          <a:noFill/>
        </p:spPr>
        <p:txBody>
          <a:bodyPr wrap="square">
            <a:spAutoFit/>
          </a:bodyPr>
          <a:lstStyle/>
          <a:p>
            <a:pPr algn="ctr">
              <a:lnSpc>
                <a:spcPct val="130000"/>
              </a:lnSpc>
              <a:spcBef>
                <a:spcPts val="200"/>
              </a:spcBef>
            </a:pPr>
            <a:r>
              <a:rPr lang="nl-NL" sz="7500" b="1" dirty="0">
                <a:solidFill>
                  <a:schemeClr val="bg1"/>
                </a:solidFill>
                <a:effectLst/>
                <a:latin typeface="Arial" panose="020B0604020202020204" pitchFamily="34" charset="0"/>
                <a:ea typeface="DengXian Light" panose="02010600030101010101" pitchFamily="2" charset="-122"/>
                <a:cs typeface="Arial" panose="020B0604020202020204" pitchFamily="34" charset="0"/>
              </a:rPr>
              <a:t>BÀI </a:t>
            </a:r>
            <a:r>
              <a:rPr lang="nl-NL" sz="7500" b="1" dirty="0" smtClean="0">
                <a:solidFill>
                  <a:schemeClr val="bg1"/>
                </a:solidFill>
                <a:effectLst/>
                <a:latin typeface="Arial" panose="020B0604020202020204" pitchFamily="34" charset="0"/>
                <a:ea typeface="DengXian Light" panose="02010600030101010101" pitchFamily="2" charset="-122"/>
                <a:cs typeface="Arial" panose="020B0604020202020204" pitchFamily="34" charset="0"/>
              </a:rPr>
              <a:t>4: KHÁI QUÁT </a:t>
            </a:r>
          </a:p>
          <a:p>
            <a:pPr algn="ctr">
              <a:lnSpc>
                <a:spcPct val="130000"/>
              </a:lnSpc>
              <a:spcBef>
                <a:spcPts val="200"/>
              </a:spcBef>
            </a:pPr>
            <a:r>
              <a:rPr lang="nl-NL" sz="7500" b="1" dirty="0" smtClean="0">
                <a:solidFill>
                  <a:schemeClr val="bg1"/>
                </a:solidFill>
                <a:effectLst/>
                <a:latin typeface="Arial" panose="020B0604020202020204" pitchFamily="34" charset="0"/>
                <a:ea typeface="DengXian Light" panose="02010600030101010101" pitchFamily="2" charset="-122"/>
                <a:cs typeface="Arial" panose="020B0604020202020204" pitchFamily="34" charset="0"/>
              </a:rPr>
              <a:t>VỀ TẾ BÀO</a:t>
            </a:r>
            <a:endParaRPr lang="en-US" sz="7500" b="1" dirty="0">
              <a:solidFill>
                <a:schemeClr val="bg1"/>
              </a:solidFill>
              <a:effectLst/>
              <a:latin typeface="Arial" panose="020B0604020202020204" pitchFamily="34" charset="0"/>
              <a:ea typeface="DengXian Light" panose="02010600030101010101" pitchFamily="2" charset="-122"/>
              <a:cs typeface="Arial" panose="020B0604020202020204" pitchFamily="34" charset="0"/>
            </a:endParaRPr>
          </a:p>
        </p:txBody>
      </p:sp>
      <p:pic>
        <p:nvPicPr>
          <p:cNvPr id="16" name="Picture 12"/>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10716213" y="6397525"/>
            <a:ext cx="5154768" cy="3598966"/>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747790"/>
            <a:ext cx="19469734" cy="11782581"/>
          </a:xfrm>
          <a:prstGeom prst="rect">
            <a:avLst/>
          </a:prstGeom>
        </p:spPr>
      </p:pic>
      <p:sp>
        <p:nvSpPr>
          <p:cNvPr id="30" name="AutoShape 7">
            <a:extLst>
              <a:ext uri="{FF2B5EF4-FFF2-40B4-BE49-F238E27FC236}">
                <a16:creationId xmlns:a16="http://schemas.microsoft.com/office/drawing/2014/main" id="{940808B4-BA87-4237-E143-831C6F3463EC}"/>
              </a:ext>
            </a:extLst>
          </p:cNvPr>
          <p:cNvSpPr/>
          <p:nvPr/>
        </p:nvSpPr>
        <p:spPr>
          <a:xfrm>
            <a:off x="3593350" y="3014515"/>
            <a:ext cx="11219930" cy="2367166"/>
          </a:xfrm>
          <a:prstGeom prst="rect">
            <a:avLst/>
          </a:prstGeom>
          <a:solidFill>
            <a:srgbClr val="FFFBEC"/>
          </a:solidFill>
        </p:spPr>
      </p:sp>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59968" y="469240"/>
            <a:ext cx="1486835" cy="2210160"/>
          </a:xfrm>
          <a:prstGeom prst="rect">
            <a:avLst/>
          </a:prstGeom>
        </p:spPr>
      </p:pic>
      <p:pic>
        <p:nvPicPr>
          <p:cNvPr id="19"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084239">
            <a:off x="17229490" y="5779587"/>
            <a:ext cx="1772582" cy="580118"/>
          </a:xfrm>
          <a:prstGeom prst="rect">
            <a:avLst/>
          </a:prstGeom>
        </p:spPr>
      </p:pic>
      <p:sp>
        <p:nvSpPr>
          <p:cNvPr id="21" name="AutoShape 3">
            <a:extLst>
              <a:ext uri="{FF2B5EF4-FFF2-40B4-BE49-F238E27FC236}">
                <a16:creationId xmlns:a16="http://schemas.microsoft.com/office/drawing/2014/main" id="{8322A1B0-CD24-D5B2-539F-978A684A93B0}"/>
              </a:ext>
            </a:extLst>
          </p:cNvPr>
          <p:cNvSpPr/>
          <p:nvPr/>
        </p:nvSpPr>
        <p:spPr>
          <a:xfrm rot="-5400000">
            <a:off x="8493567" y="-2955733"/>
            <a:ext cx="1352014" cy="8382000"/>
          </a:xfrm>
          <a:prstGeom prst="rect">
            <a:avLst/>
          </a:prstGeom>
          <a:solidFill>
            <a:srgbClr val="51604D"/>
          </a:solidFill>
        </p:spPr>
      </p:sp>
      <p:sp>
        <p:nvSpPr>
          <p:cNvPr id="22" name="AutoShape 4">
            <a:extLst>
              <a:ext uri="{FF2B5EF4-FFF2-40B4-BE49-F238E27FC236}">
                <a16:creationId xmlns:a16="http://schemas.microsoft.com/office/drawing/2014/main" id="{E54DF3A1-87DC-3196-83CC-1447CA38BCC6}"/>
              </a:ext>
            </a:extLst>
          </p:cNvPr>
          <p:cNvSpPr/>
          <p:nvPr/>
        </p:nvSpPr>
        <p:spPr>
          <a:xfrm rot="-5400000">
            <a:off x="8391793" y="-3123371"/>
            <a:ext cx="1352014" cy="8382000"/>
          </a:xfrm>
          <a:prstGeom prst="rect">
            <a:avLst/>
          </a:prstGeom>
          <a:solidFill>
            <a:srgbClr val="FFFBEC"/>
          </a:solidFill>
        </p:spPr>
      </p:sp>
      <p:sp>
        <p:nvSpPr>
          <p:cNvPr id="23" name="TextBox 18">
            <a:extLst>
              <a:ext uri="{FF2B5EF4-FFF2-40B4-BE49-F238E27FC236}">
                <a16:creationId xmlns:a16="http://schemas.microsoft.com/office/drawing/2014/main" id="{B27F0B83-83C2-8DE5-8916-D8A6CFE403B1}"/>
              </a:ext>
            </a:extLst>
          </p:cNvPr>
          <p:cNvSpPr txBox="1"/>
          <p:nvPr/>
        </p:nvSpPr>
        <p:spPr>
          <a:xfrm>
            <a:off x="3534035" y="665206"/>
            <a:ext cx="11219929" cy="959173"/>
          </a:xfrm>
          <a:prstGeom prst="rect">
            <a:avLst/>
          </a:prstGeom>
        </p:spPr>
        <p:txBody>
          <a:bodyPr lIns="0" tIns="0" rIns="0" bIns="0" rtlCol="0" anchor="t">
            <a:spAutoFit/>
          </a:bodyPr>
          <a:lstStyle/>
          <a:p>
            <a:pPr marL="0" lvl="0" indent="0" algn="ctr">
              <a:lnSpc>
                <a:spcPts val="8000"/>
              </a:lnSpc>
              <a:spcBef>
                <a:spcPct val="0"/>
              </a:spcBef>
            </a:pPr>
            <a:r>
              <a:rPr lang="en-US" sz="6500" b="1">
                <a:solidFill>
                  <a:schemeClr val="accent6">
                    <a:lumMod val="50000"/>
                  </a:schemeClr>
                </a:solidFill>
                <a:latin typeface="Arial" panose="020B0604020202020204" pitchFamily="34" charset="0"/>
                <a:cs typeface="Arial" panose="020B0604020202020204" pitchFamily="34" charset="0"/>
              </a:rPr>
              <a:t>NỘI DUNG BÀI HỌC</a:t>
            </a:r>
            <a:endParaRPr lang="en-US" sz="6500" b="1" dirty="0">
              <a:solidFill>
                <a:schemeClr val="accent6">
                  <a:lumMod val="50000"/>
                </a:schemeClr>
              </a:solidFill>
              <a:latin typeface="Arial" panose="020B0604020202020204" pitchFamily="34" charset="0"/>
              <a:cs typeface="Arial" panose="020B0604020202020204" pitchFamily="34" charset="0"/>
            </a:endParaRPr>
          </a:p>
        </p:txBody>
      </p:sp>
      <p:sp>
        <p:nvSpPr>
          <p:cNvPr id="25" name="AutoShape 7">
            <a:extLst>
              <a:ext uri="{FF2B5EF4-FFF2-40B4-BE49-F238E27FC236}">
                <a16:creationId xmlns:a16="http://schemas.microsoft.com/office/drawing/2014/main" id="{940808B4-BA87-4237-E143-831C6F3463EC}"/>
              </a:ext>
            </a:extLst>
          </p:cNvPr>
          <p:cNvSpPr/>
          <p:nvPr/>
        </p:nvSpPr>
        <p:spPr>
          <a:xfrm>
            <a:off x="3593350" y="6440382"/>
            <a:ext cx="11219930" cy="2367166"/>
          </a:xfrm>
          <a:prstGeom prst="rect">
            <a:avLst/>
          </a:prstGeom>
          <a:solidFill>
            <a:srgbClr val="FFFBEC"/>
          </a:solidFill>
        </p:spPr>
      </p:sp>
      <p:pic>
        <p:nvPicPr>
          <p:cNvPr id="20" name="Picture 2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328425" y="9192264"/>
            <a:ext cx="2628244" cy="496977"/>
          </a:xfrm>
          <a:prstGeom prst="rect">
            <a:avLst/>
          </a:prstGeom>
        </p:spPr>
      </p:pic>
      <p:sp>
        <p:nvSpPr>
          <p:cNvPr id="27" name="TextBox 26">
            <a:extLst>
              <a:ext uri="{FF2B5EF4-FFF2-40B4-BE49-F238E27FC236}">
                <a16:creationId xmlns:a16="http://schemas.microsoft.com/office/drawing/2014/main" id="{74FA820A-3E7B-0794-2D45-24B7838364BB}"/>
              </a:ext>
            </a:extLst>
          </p:cNvPr>
          <p:cNvSpPr txBox="1"/>
          <p:nvPr/>
        </p:nvSpPr>
        <p:spPr>
          <a:xfrm>
            <a:off x="4161328" y="3728738"/>
            <a:ext cx="10083974" cy="938719"/>
          </a:xfrm>
          <a:prstGeom prst="rect">
            <a:avLst/>
          </a:prstGeom>
          <a:noFill/>
        </p:spPr>
        <p:txBody>
          <a:bodyPr wrap="square" rtlCol="0">
            <a:spAutoFit/>
          </a:bodyPr>
          <a:lstStyle/>
          <a:p>
            <a:pPr algn="ctr"/>
            <a:r>
              <a:rPr lang="en-US" sz="5500" b="1" dirty="0">
                <a:solidFill>
                  <a:schemeClr val="tx2"/>
                </a:solidFill>
                <a:latin typeface="Arial" panose="020B0604020202020204" pitchFamily="34" charset="0"/>
                <a:cs typeface="Arial" panose="020B0604020202020204" pitchFamily="34" charset="0"/>
              </a:rPr>
              <a:t>I. </a:t>
            </a:r>
            <a:r>
              <a:rPr lang="en-US" sz="5500" b="1" dirty="0" err="1" smtClean="0">
                <a:solidFill>
                  <a:schemeClr val="tx2"/>
                </a:solidFill>
                <a:latin typeface="Arial" panose="020B0604020202020204" pitchFamily="34" charset="0"/>
                <a:cs typeface="Arial" panose="020B0604020202020204" pitchFamily="34" charset="0"/>
              </a:rPr>
              <a:t>Học</a:t>
            </a:r>
            <a:r>
              <a:rPr lang="en-US" sz="5500" b="1" dirty="0" smtClean="0">
                <a:solidFill>
                  <a:schemeClr val="tx2"/>
                </a:solidFill>
                <a:latin typeface="Arial" panose="020B0604020202020204" pitchFamily="34" charset="0"/>
                <a:cs typeface="Arial" panose="020B0604020202020204" pitchFamily="34" charset="0"/>
              </a:rPr>
              <a:t> </a:t>
            </a:r>
            <a:r>
              <a:rPr lang="en-US" sz="5500" b="1" dirty="0" err="1" smtClean="0">
                <a:solidFill>
                  <a:schemeClr val="tx2"/>
                </a:solidFill>
                <a:latin typeface="Arial" panose="020B0604020202020204" pitchFamily="34" charset="0"/>
                <a:cs typeface="Arial" panose="020B0604020202020204" pitchFamily="34" charset="0"/>
              </a:rPr>
              <a:t>thuyết</a:t>
            </a:r>
            <a:r>
              <a:rPr lang="en-US" sz="5500" b="1" dirty="0" smtClean="0">
                <a:solidFill>
                  <a:schemeClr val="tx2"/>
                </a:solidFill>
                <a:latin typeface="Arial" panose="020B0604020202020204" pitchFamily="34" charset="0"/>
                <a:cs typeface="Arial" panose="020B0604020202020204" pitchFamily="34" charset="0"/>
              </a:rPr>
              <a:t> </a:t>
            </a:r>
            <a:r>
              <a:rPr lang="en-US" sz="5500" b="1" dirty="0" err="1" smtClean="0">
                <a:solidFill>
                  <a:schemeClr val="tx2"/>
                </a:solidFill>
                <a:latin typeface="Arial" panose="020B0604020202020204" pitchFamily="34" charset="0"/>
                <a:cs typeface="Arial" panose="020B0604020202020204" pitchFamily="34" charset="0"/>
              </a:rPr>
              <a:t>tế</a:t>
            </a:r>
            <a:r>
              <a:rPr lang="en-US" sz="5500" b="1" dirty="0" smtClean="0">
                <a:solidFill>
                  <a:schemeClr val="tx2"/>
                </a:solidFill>
                <a:latin typeface="Arial" panose="020B0604020202020204" pitchFamily="34" charset="0"/>
                <a:cs typeface="Arial" panose="020B0604020202020204" pitchFamily="34" charset="0"/>
              </a:rPr>
              <a:t> </a:t>
            </a:r>
            <a:r>
              <a:rPr lang="en-US" sz="5500" b="1" dirty="0" err="1" smtClean="0">
                <a:solidFill>
                  <a:schemeClr val="tx2"/>
                </a:solidFill>
                <a:latin typeface="Arial" panose="020B0604020202020204" pitchFamily="34" charset="0"/>
                <a:cs typeface="Arial" panose="020B0604020202020204" pitchFamily="34" charset="0"/>
              </a:rPr>
              <a:t>bào</a:t>
            </a:r>
            <a:endParaRPr lang="en-US" sz="5500" b="1" dirty="0">
              <a:solidFill>
                <a:schemeClr val="tx2"/>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7FF53927-7FE4-BAC7-D7B5-06A2AC9EFA7C}"/>
              </a:ext>
            </a:extLst>
          </p:cNvPr>
          <p:cNvSpPr txBox="1"/>
          <p:nvPr/>
        </p:nvSpPr>
        <p:spPr>
          <a:xfrm>
            <a:off x="3800776" y="6608815"/>
            <a:ext cx="10805078" cy="2030299"/>
          </a:xfrm>
          <a:prstGeom prst="rect">
            <a:avLst/>
          </a:prstGeom>
          <a:noFill/>
        </p:spPr>
        <p:txBody>
          <a:bodyPr wrap="square" rtlCol="0">
            <a:spAutoFit/>
          </a:bodyPr>
          <a:lstStyle/>
          <a:p>
            <a:pPr algn="ctr">
              <a:lnSpc>
                <a:spcPct val="120000"/>
              </a:lnSpc>
            </a:pPr>
            <a:r>
              <a:rPr lang="en-US" sz="5500" b="1" dirty="0">
                <a:solidFill>
                  <a:schemeClr val="tx2"/>
                </a:solidFill>
                <a:latin typeface="Arial" panose="020B0604020202020204" pitchFamily="34" charset="0"/>
                <a:cs typeface="Arial" panose="020B0604020202020204" pitchFamily="34" charset="0"/>
              </a:rPr>
              <a:t>II. </a:t>
            </a:r>
            <a:r>
              <a:rPr lang="en-US" sz="5500" b="1" dirty="0" err="1" smtClean="0">
                <a:solidFill>
                  <a:schemeClr val="tx2"/>
                </a:solidFill>
                <a:latin typeface="Arial" panose="020B0604020202020204" pitchFamily="34" charset="0"/>
                <a:cs typeface="Arial" panose="020B0604020202020204" pitchFamily="34" charset="0"/>
              </a:rPr>
              <a:t>Tế</a:t>
            </a:r>
            <a:r>
              <a:rPr lang="en-US" sz="5500" b="1" dirty="0" smtClean="0">
                <a:solidFill>
                  <a:schemeClr val="tx2"/>
                </a:solidFill>
                <a:latin typeface="Arial" panose="020B0604020202020204" pitchFamily="34" charset="0"/>
                <a:cs typeface="Arial" panose="020B0604020202020204" pitchFamily="34" charset="0"/>
              </a:rPr>
              <a:t> </a:t>
            </a:r>
            <a:r>
              <a:rPr lang="en-US" sz="5500" b="1" dirty="0" err="1" smtClean="0">
                <a:solidFill>
                  <a:schemeClr val="tx2"/>
                </a:solidFill>
                <a:latin typeface="Arial" panose="020B0604020202020204" pitchFamily="34" charset="0"/>
                <a:cs typeface="Arial" panose="020B0604020202020204" pitchFamily="34" charset="0"/>
              </a:rPr>
              <a:t>bào</a:t>
            </a:r>
            <a:r>
              <a:rPr lang="en-US" sz="5500" b="1" dirty="0" smtClean="0">
                <a:solidFill>
                  <a:schemeClr val="tx2"/>
                </a:solidFill>
                <a:latin typeface="Arial" panose="020B0604020202020204" pitchFamily="34" charset="0"/>
                <a:cs typeface="Arial" panose="020B0604020202020204" pitchFamily="34" charset="0"/>
              </a:rPr>
              <a:t> </a:t>
            </a:r>
            <a:r>
              <a:rPr lang="en-US" sz="5500" b="1" dirty="0" err="1" smtClean="0">
                <a:solidFill>
                  <a:schemeClr val="tx2"/>
                </a:solidFill>
                <a:latin typeface="Arial" panose="020B0604020202020204" pitchFamily="34" charset="0"/>
                <a:cs typeface="Arial" panose="020B0604020202020204" pitchFamily="34" charset="0"/>
              </a:rPr>
              <a:t>là</a:t>
            </a:r>
            <a:r>
              <a:rPr lang="en-US" sz="5500" b="1" dirty="0" smtClean="0">
                <a:solidFill>
                  <a:schemeClr val="tx2"/>
                </a:solidFill>
                <a:latin typeface="Arial" panose="020B0604020202020204" pitchFamily="34" charset="0"/>
                <a:cs typeface="Arial" panose="020B0604020202020204" pitchFamily="34" charset="0"/>
              </a:rPr>
              <a:t> </a:t>
            </a:r>
            <a:r>
              <a:rPr lang="en-US" sz="5500" b="1" dirty="0" err="1" smtClean="0">
                <a:solidFill>
                  <a:schemeClr val="tx2"/>
                </a:solidFill>
                <a:latin typeface="Arial" panose="020B0604020202020204" pitchFamily="34" charset="0"/>
                <a:cs typeface="Arial" panose="020B0604020202020204" pitchFamily="34" charset="0"/>
              </a:rPr>
              <a:t>đơn</a:t>
            </a:r>
            <a:r>
              <a:rPr lang="en-US" sz="5500" b="1" dirty="0" smtClean="0">
                <a:solidFill>
                  <a:schemeClr val="tx2"/>
                </a:solidFill>
                <a:latin typeface="Arial" panose="020B0604020202020204" pitchFamily="34" charset="0"/>
                <a:cs typeface="Arial" panose="020B0604020202020204" pitchFamily="34" charset="0"/>
              </a:rPr>
              <a:t> </a:t>
            </a:r>
            <a:r>
              <a:rPr lang="en-US" sz="5500" b="1" dirty="0" err="1" smtClean="0">
                <a:solidFill>
                  <a:schemeClr val="tx2"/>
                </a:solidFill>
                <a:latin typeface="Arial" panose="020B0604020202020204" pitchFamily="34" charset="0"/>
                <a:cs typeface="Arial" panose="020B0604020202020204" pitchFamily="34" charset="0"/>
              </a:rPr>
              <a:t>vị</a:t>
            </a:r>
            <a:r>
              <a:rPr lang="en-US" sz="5500" b="1" dirty="0" smtClean="0">
                <a:solidFill>
                  <a:schemeClr val="tx2"/>
                </a:solidFill>
                <a:latin typeface="Arial" panose="020B0604020202020204" pitchFamily="34" charset="0"/>
                <a:cs typeface="Arial" panose="020B0604020202020204" pitchFamily="34" charset="0"/>
              </a:rPr>
              <a:t> </a:t>
            </a:r>
            <a:r>
              <a:rPr lang="en-US" sz="5500" b="1" dirty="0" err="1" smtClean="0">
                <a:solidFill>
                  <a:schemeClr val="tx2"/>
                </a:solidFill>
                <a:latin typeface="Arial" panose="020B0604020202020204" pitchFamily="34" charset="0"/>
                <a:cs typeface="Arial" panose="020B0604020202020204" pitchFamily="34" charset="0"/>
              </a:rPr>
              <a:t>cấu</a:t>
            </a:r>
            <a:r>
              <a:rPr lang="en-US" sz="5500" b="1" dirty="0" smtClean="0">
                <a:solidFill>
                  <a:schemeClr val="tx2"/>
                </a:solidFill>
                <a:latin typeface="Arial" panose="020B0604020202020204" pitchFamily="34" charset="0"/>
                <a:cs typeface="Arial" panose="020B0604020202020204" pitchFamily="34" charset="0"/>
              </a:rPr>
              <a:t> </a:t>
            </a:r>
            <a:r>
              <a:rPr lang="en-US" sz="5500" b="1" dirty="0" err="1" smtClean="0">
                <a:solidFill>
                  <a:schemeClr val="tx2"/>
                </a:solidFill>
                <a:latin typeface="Arial" panose="020B0604020202020204" pitchFamily="34" charset="0"/>
                <a:cs typeface="Arial" panose="020B0604020202020204" pitchFamily="34" charset="0"/>
              </a:rPr>
              <a:t>trúc</a:t>
            </a:r>
            <a:r>
              <a:rPr lang="en-US" sz="5500" b="1" dirty="0" smtClean="0">
                <a:solidFill>
                  <a:schemeClr val="tx2"/>
                </a:solidFill>
                <a:latin typeface="Arial" panose="020B0604020202020204" pitchFamily="34" charset="0"/>
                <a:cs typeface="Arial" panose="020B0604020202020204" pitchFamily="34" charset="0"/>
              </a:rPr>
              <a:t> </a:t>
            </a:r>
            <a:r>
              <a:rPr lang="en-US" sz="5500" b="1" dirty="0" err="1" smtClean="0">
                <a:solidFill>
                  <a:schemeClr val="tx2"/>
                </a:solidFill>
                <a:latin typeface="Arial" panose="020B0604020202020204" pitchFamily="34" charset="0"/>
                <a:cs typeface="Arial" panose="020B0604020202020204" pitchFamily="34" charset="0"/>
              </a:rPr>
              <a:t>và</a:t>
            </a:r>
            <a:r>
              <a:rPr lang="en-US" sz="5500" b="1" dirty="0" smtClean="0">
                <a:solidFill>
                  <a:schemeClr val="tx2"/>
                </a:solidFill>
                <a:latin typeface="Arial" panose="020B0604020202020204" pitchFamily="34" charset="0"/>
                <a:cs typeface="Arial" panose="020B0604020202020204" pitchFamily="34" charset="0"/>
              </a:rPr>
              <a:t> </a:t>
            </a:r>
            <a:r>
              <a:rPr lang="en-US" sz="5500" b="1" dirty="0" err="1" smtClean="0">
                <a:solidFill>
                  <a:schemeClr val="tx2"/>
                </a:solidFill>
                <a:latin typeface="Arial" panose="020B0604020202020204" pitchFamily="34" charset="0"/>
                <a:cs typeface="Arial" panose="020B0604020202020204" pitchFamily="34" charset="0"/>
              </a:rPr>
              <a:t>chức</a:t>
            </a:r>
            <a:r>
              <a:rPr lang="en-US" sz="5500" b="1" dirty="0" smtClean="0">
                <a:solidFill>
                  <a:schemeClr val="tx2"/>
                </a:solidFill>
                <a:latin typeface="Arial" panose="020B0604020202020204" pitchFamily="34" charset="0"/>
                <a:cs typeface="Arial" panose="020B0604020202020204" pitchFamily="34" charset="0"/>
              </a:rPr>
              <a:t> </a:t>
            </a:r>
            <a:r>
              <a:rPr lang="en-US" sz="5500" b="1" dirty="0" err="1" smtClean="0">
                <a:solidFill>
                  <a:schemeClr val="tx2"/>
                </a:solidFill>
                <a:latin typeface="Arial" panose="020B0604020202020204" pitchFamily="34" charset="0"/>
                <a:cs typeface="Arial" panose="020B0604020202020204" pitchFamily="34" charset="0"/>
              </a:rPr>
              <a:t>năng</a:t>
            </a:r>
            <a:r>
              <a:rPr lang="en-US" sz="5500" b="1" dirty="0" smtClean="0">
                <a:solidFill>
                  <a:schemeClr val="tx2"/>
                </a:solidFill>
                <a:latin typeface="Arial" panose="020B0604020202020204" pitchFamily="34" charset="0"/>
                <a:cs typeface="Arial" panose="020B0604020202020204" pitchFamily="34" charset="0"/>
              </a:rPr>
              <a:t> </a:t>
            </a:r>
            <a:r>
              <a:rPr lang="en-US" sz="5500" b="1" dirty="0" err="1" smtClean="0">
                <a:solidFill>
                  <a:schemeClr val="tx2"/>
                </a:solidFill>
                <a:latin typeface="Arial" panose="020B0604020202020204" pitchFamily="34" charset="0"/>
                <a:cs typeface="Arial" panose="020B0604020202020204" pitchFamily="34" charset="0"/>
              </a:rPr>
              <a:t>của</a:t>
            </a:r>
            <a:r>
              <a:rPr lang="en-US" sz="5500" b="1" dirty="0" smtClean="0">
                <a:solidFill>
                  <a:schemeClr val="tx2"/>
                </a:solidFill>
                <a:latin typeface="Arial" panose="020B0604020202020204" pitchFamily="34" charset="0"/>
                <a:cs typeface="Arial" panose="020B0604020202020204" pitchFamily="34" charset="0"/>
              </a:rPr>
              <a:t> </a:t>
            </a:r>
            <a:r>
              <a:rPr lang="en-US" sz="5500" b="1" dirty="0" err="1" smtClean="0">
                <a:solidFill>
                  <a:schemeClr val="tx2"/>
                </a:solidFill>
                <a:latin typeface="Arial" panose="020B0604020202020204" pitchFamily="34" charset="0"/>
                <a:cs typeface="Arial" panose="020B0604020202020204" pitchFamily="34" charset="0"/>
              </a:rPr>
              <a:t>cơ</a:t>
            </a:r>
            <a:r>
              <a:rPr lang="en-US" sz="5500" b="1" dirty="0" smtClean="0">
                <a:solidFill>
                  <a:schemeClr val="tx2"/>
                </a:solidFill>
                <a:latin typeface="Arial" panose="020B0604020202020204" pitchFamily="34" charset="0"/>
                <a:cs typeface="Arial" panose="020B0604020202020204" pitchFamily="34" charset="0"/>
              </a:rPr>
              <a:t> </a:t>
            </a:r>
            <a:r>
              <a:rPr lang="en-US" sz="5500" b="1" dirty="0" err="1" smtClean="0">
                <a:solidFill>
                  <a:schemeClr val="tx2"/>
                </a:solidFill>
                <a:latin typeface="Arial" panose="020B0604020202020204" pitchFamily="34" charset="0"/>
                <a:cs typeface="Arial" panose="020B0604020202020204" pitchFamily="34" charset="0"/>
              </a:rPr>
              <a:t>thể</a:t>
            </a:r>
            <a:r>
              <a:rPr lang="en-US" sz="5500" b="1" dirty="0" smtClean="0">
                <a:solidFill>
                  <a:schemeClr val="tx2"/>
                </a:solidFill>
                <a:latin typeface="Arial" panose="020B0604020202020204" pitchFamily="34" charset="0"/>
                <a:cs typeface="Arial" panose="020B0604020202020204" pitchFamily="34" charset="0"/>
              </a:rPr>
              <a:t> </a:t>
            </a:r>
            <a:r>
              <a:rPr lang="en-US" sz="5500" b="1" dirty="0" err="1" smtClean="0">
                <a:solidFill>
                  <a:schemeClr val="tx2"/>
                </a:solidFill>
                <a:latin typeface="Arial" panose="020B0604020202020204" pitchFamily="34" charset="0"/>
                <a:cs typeface="Arial" panose="020B0604020202020204" pitchFamily="34" charset="0"/>
              </a:rPr>
              <a:t>sống</a:t>
            </a:r>
            <a:endParaRPr lang="en-US" sz="5500" b="1" dirty="0">
              <a:solidFill>
                <a:schemeClr val="tx2"/>
              </a:solidFill>
              <a:latin typeface="Arial" panose="020B0604020202020204" pitchFamily="34" charset="0"/>
              <a:cs typeface="Arial" panose="020B0604020202020204" pitchFamily="34" charset="0"/>
            </a:endParaRPr>
          </a:p>
        </p:txBody>
      </p:sp>
      <p:pic>
        <p:nvPicPr>
          <p:cNvPr id="31" name="Picture 19"/>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37"/>
              </a:ext>
            </a:extLst>
          </a:blip>
          <a:srcRect/>
          <a:stretch>
            <a:fillRect/>
          </a:stretch>
        </p:blipFill>
        <p:spPr>
          <a:xfrm>
            <a:off x="15630969" y="775489"/>
            <a:ext cx="2287778" cy="2287778"/>
          </a:xfrm>
          <a:prstGeom prst="rect">
            <a:avLst/>
          </a:prstGeom>
        </p:spPr>
      </p:pic>
      <p:pic>
        <p:nvPicPr>
          <p:cNvPr id="16" name="Picture 16"/>
          <p:cNvPicPr>
            <a:picLocks noChangeAspect="1"/>
          </p:cNvPicPr>
          <p:nvPr/>
        </p:nvPicPr>
        <p:blipFill>
          <a:blip r:embed="rId38">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207659" y="8540562"/>
            <a:ext cx="2176770" cy="518467"/>
          </a:xfrm>
          <a:prstGeom prst="rect">
            <a:avLst/>
          </a:prstGeom>
        </p:spPr>
      </p:pic>
      <p:pic>
        <p:nvPicPr>
          <p:cNvPr id="17" name="Picture 17"/>
          <p:cNvPicPr>
            <a:picLocks noChangeAspect="1"/>
          </p:cNvPicPr>
          <p:nvPr/>
        </p:nvPicPr>
        <p:blipFill>
          <a:blip r:embed="rId3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414713" y="9162101"/>
            <a:ext cx="2241493" cy="896597"/>
          </a:xfrm>
          <a:prstGeom prst="rect">
            <a:avLst/>
          </a:prstGeom>
        </p:spPr>
      </p:pic>
      <p:pic>
        <p:nvPicPr>
          <p:cNvPr id="32" name="Picture 23"/>
          <p:cNvPicPr>
            <a:picLocks noChangeAspect="1"/>
          </p:cNvPicPr>
          <p:nvPr/>
        </p:nvPicPr>
        <p:blipFill>
          <a:blip r:embed="rId40">
            <a:extLst>
              <a:ext uri="{28A0092B-C50C-407E-A947-70E740481C1C}">
                <a14:useLocalDpi xmlns:a14="http://schemas.microsoft.com/office/drawing/2010/main" val="0"/>
              </a:ext>
              <a:ext uri="{96DAC541-7B7A-43D3-8B79-37D633B846F1}">
                <asvg:svgBlip xmlns="" xmlns:asvg="http://schemas.microsoft.com/office/drawing/2016/SVG/main" r:embed="rId45"/>
              </a:ext>
            </a:extLst>
          </a:blip>
          <a:srcRect/>
          <a:stretch>
            <a:fillRect/>
          </a:stretch>
        </p:blipFill>
        <p:spPr>
          <a:xfrm rot="3872804">
            <a:off x="836739" y="7689227"/>
            <a:ext cx="1611613" cy="2323045"/>
          </a:xfrm>
          <a:prstGeom prst="rect">
            <a:avLst/>
          </a:prstGeom>
        </p:spPr>
      </p:pic>
    </p:spTree>
    <p:extLst>
      <p:ext uri="{BB962C8B-B14F-4D97-AF65-F5344CB8AC3E}">
        <p14:creationId xmlns:p14="http://schemas.microsoft.com/office/powerpoint/2010/main" val="86309614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barn(inVertical)">
                                      <p:cBhvr>
                                        <p:cTn id="26" dur="500"/>
                                        <p:tgtEl>
                                          <p:spTgt spid="2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59881" y="-453230"/>
            <a:ext cx="20957720" cy="1178258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447809" y="1288551"/>
            <a:ext cx="3787770" cy="4967568"/>
          </a:xfrm>
          <a:prstGeom prst="rect">
            <a:avLst/>
          </a:prstGeom>
        </p:spPr>
      </p:pic>
      <p:pic>
        <p:nvPicPr>
          <p:cNvPr id="9" name="Picture 4">
            <a:extLst>
              <a:ext uri="{FF2B5EF4-FFF2-40B4-BE49-F238E27FC236}">
                <a16:creationId xmlns:a16="http://schemas.microsoft.com/office/drawing/2014/main" id="{A5EFE0D0-8649-44BB-20FF-CF855019D7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238500" y="664540"/>
            <a:ext cx="11811000" cy="8957920"/>
          </a:xfrm>
          <a:prstGeom prst="rect">
            <a:avLst/>
          </a:prstGeom>
        </p:spPr>
      </p:pic>
      <p:sp>
        <p:nvSpPr>
          <p:cNvPr id="5" name="TextBox 5"/>
          <p:cNvSpPr txBox="1"/>
          <p:nvPr/>
        </p:nvSpPr>
        <p:spPr>
          <a:xfrm>
            <a:off x="4400936" y="3349332"/>
            <a:ext cx="9636085" cy="1190390"/>
          </a:xfrm>
          <a:prstGeom prst="rect">
            <a:avLst/>
          </a:prstGeom>
        </p:spPr>
        <p:txBody>
          <a:bodyPr wrap="square" lIns="0" tIns="0" rIns="0" bIns="0" rtlCol="0" anchor="t">
            <a:spAutoFit/>
          </a:bodyPr>
          <a:lstStyle/>
          <a:p>
            <a:pPr algn="ctr">
              <a:lnSpc>
                <a:spcPts val="10080"/>
              </a:lnSpc>
            </a:pPr>
            <a:r>
              <a:rPr lang="en-US" sz="7500" b="1" dirty="0">
                <a:solidFill>
                  <a:srgbClr val="51604D"/>
                </a:solidFill>
                <a:latin typeface="Arial" panose="020B0604020202020204" pitchFamily="34" charset="0"/>
                <a:cs typeface="Arial" panose="020B0604020202020204" pitchFamily="34" charset="0"/>
              </a:rPr>
              <a:t>I. </a:t>
            </a:r>
            <a:r>
              <a:rPr lang="en-US" sz="7500" b="1" dirty="0" err="1" smtClean="0">
                <a:solidFill>
                  <a:srgbClr val="51604D"/>
                </a:solidFill>
                <a:latin typeface="Arial" panose="020B0604020202020204" pitchFamily="34" charset="0"/>
                <a:cs typeface="Arial" panose="020B0604020202020204" pitchFamily="34" charset="0"/>
              </a:rPr>
              <a:t>Học</a:t>
            </a:r>
            <a:r>
              <a:rPr lang="en-US" sz="7500" b="1" dirty="0" smtClean="0">
                <a:solidFill>
                  <a:srgbClr val="51604D"/>
                </a:solidFill>
                <a:latin typeface="Arial" panose="020B0604020202020204" pitchFamily="34" charset="0"/>
                <a:cs typeface="Arial" panose="020B0604020202020204" pitchFamily="34" charset="0"/>
              </a:rPr>
              <a:t> </a:t>
            </a:r>
            <a:r>
              <a:rPr lang="en-US" sz="7500" b="1" dirty="0" err="1" smtClean="0">
                <a:solidFill>
                  <a:srgbClr val="51604D"/>
                </a:solidFill>
                <a:latin typeface="Arial" panose="020B0604020202020204" pitchFamily="34" charset="0"/>
                <a:cs typeface="Arial" panose="020B0604020202020204" pitchFamily="34" charset="0"/>
              </a:rPr>
              <a:t>thuyết</a:t>
            </a:r>
            <a:r>
              <a:rPr lang="en-US" sz="7500" b="1" dirty="0" smtClean="0">
                <a:solidFill>
                  <a:srgbClr val="51604D"/>
                </a:solidFill>
                <a:latin typeface="Arial" panose="020B0604020202020204" pitchFamily="34" charset="0"/>
                <a:cs typeface="Arial" panose="020B0604020202020204" pitchFamily="34" charset="0"/>
              </a:rPr>
              <a:t> </a:t>
            </a:r>
            <a:r>
              <a:rPr lang="en-US" sz="7500" b="1" dirty="0" err="1" smtClean="0">
                <a:solidFill>
                  <a:srgbClr val="51604D"/>
                </a:solidFill>
                <a:latin typeface="Arial" panose="020B0604020202020204" pitchFamily="34" charset="0"/>
                <a:cs typeface="Arial" panose="020B0604020202020204" pitchFamily="34" charset="0"/>
              </a:rPr>
              <a:t>tế</a:t>
            </a:r>
            <a:r>
              <a:rPr lang="en-US" sz="7500" b="1" dirty="0" smtClean="0">
                <a:solidFill>
                  <a:srgbClr val="51604D"/>
                </a:solidFill>
                <a:latin typeface="Arial" panose="020B0604020202020204" pitchFamily="34" charset="0"/>
                <a:cs typeface="Arial" panose="020B0604020202020204" pitchFamily="34" charset="0"/>
              </a:rPr>
              <a:t> </a:t>
            </a:r>
            <a:r>
              <a:rPr lang="en-US" sz="7500" b="1" dirty="0" err="1" smtClean="0">
                <a:solidFill>
                  <a:srgbClr val="51604D"/>
                </a:solidFill>
                <a:latin typeface="Arial" panose="020B0604020202020204" pitchFamily="34" charset="0"/>
                <a:cs typeface="Arial" panose="020B0604020202020204" pitchFamily="34" charset="0"/>
              </a:rPr>
              <a:t>bào</a:t>
            </a:r>
            <a:endParaRPr lang="en-US" sz="7500" b="1" dirty="0">
              <a:solidFill>
                <a:srgbClr val="51604D"/>
              </a:solidFill>
              <a:latin typeface="Arial" panose="020B0604020202020204" pitchFamily="34" charset="0"/>
              <a:cs typeface="Arial" panose="020B0604020202020204" pitchFamily="34" charset="0"/>
            </a:endParaRPr>
          </a:p>
        </p:txBody>
      </p:sp>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45734" y="6857190"/>
            <a:ext cx="3408343" cy="3086100"/>
          </a:xfrm>
          <a:prstGeom prst="rect">
            <a:avLst/>
          </a:prstGeom>
        </p:spPr>
      </p:pic>
      <p:pic>
        <p:nvPicPr>
          <p:cNvPr id="1026" name="Picture 2" descr="https://o.remove.bg/downloads/f063584b-86d2-48f5-a512-f0f2e467ee1c/image-removebg-preview.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725400" y="4593259"/>
            <a:ext cx="5029200" cy="50292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7318"/>
            <a:ext cx="18288000" cy="10304319"/>
          </a:xfrm>
          <a:prstGeom prst="rect">
            <a:avLst/>
          </a:prstGeom>
        </p:spPr>
      </p:pic>
      <p:sp>
        <p:nvSpPr>
          <p:cNvPr id="3" name="AutoShape 3"/>
          <p:cNvSpPr/>
          <p:nvPr/>
        </p:nvSpPr>
        <p:spPr>
          <a:xfrm>
            <a:off x="448073" y="925926"/>
            <a:ext cx="9192989" cy="8910309"/>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35262" y="-17318"/>
            <a:ext cx="1361040" cy="1368504"/>
          </a:xfrm>
          <a:prstGeom prst="rect">
            <a:avLst/>
          </a:prstGeom>
        </p:spPr>
      </p:pic>
      <p:sp>
        <p:nvSpPr>
          <p:cNvPr id="16" name="TextBox 15">
            <a:extLst>
              <a:ext uri="{FF2B5EF4-FFF2-40B4-BE49-F238E27FC236}">
                <a16:creationId xmlns:a16="http://schemas.microsoft.com/office/drawing/2014/main" id="{6F46CB6B-4318-34ED-3D23-72D9049BC75E}"/>
              </a:ext>
            </a:extLst>
          </p:cNvPr>
          <p:cNvSpPr txBox="1"/>
          <p:nvPr/>
        </p:nvSpPr>
        <p:spPr>
          <a:xfrm>
            <a:off x="512996" y="1468420"/>
            <a:ext cx="9050800" cy="5355312"/>
          </a:xfrm>
          <a:prstGeom prst="rect">
            <a:avLst/>
          </a:prstGeom>
          <a:noFill/>
        </p:spPr>
        <p:txBody>
          <a:bodyPr wrap="square">
            <a:spAutoFit/>
          </a:bodyPr>
          <a:lstStyle/>
          <a:p>
            <a:pPr marL="571500" indent="-571500" algn="just">
              <a:lnSpc>
                <a:spcPct val="150000"/>
              </a:lnSpc>
              <a:buFont typeface="Wingdings" panose="05000000000000000000" pitchFamily="2" charset="2"/>
              <a:buChar char="§"/>
            </a:pPr>
            <a:r>
              <a:rPr lang="vi-VN" sz="3800" dirty="0"/>
              <a:t>Trình bày lịch sử phát triển học thuyết tế bào.</a:t>
            </a:r>
            <a:endParaRPr lang="en-US" sz="3800" dirty="0"/>
          </a:p>
          <a:p>
            <a:pPr marL="571500" indent="-571500" algn="just">
              <a:lnSpc>
                <a:spcPct val="150000"/>
              </a:lnSpc>
              <a:buFont typeface="Wingdings" panose="05000000000000000000" pitchFamily="2" charset="2"/>
              <a:buChar char="§"/>
            </a:pPr>
            <a:r>
              <a:rPr lang="vi-VN" sz="3800" dirty="0" smtClean="0"/>
              <a:t>Tại </a:t>
            </a:r>
            <a:r>
              <a:rPr lang="vi-VN" sz="3800" dirty="0"/>
              <a:t>sao kính hiển vi lại quan trọng đối với nghiên cứu sinh học?</a:t>
            </a:r>
            <a:endParaRPr lang="en-US" sz="3800" dirty="0"/>
          </a:p>
          <a:p>
            <a:pPr marL="571500" indent="-571500" algn="just">
              <a:lnSpc>
                <a:spcPct val="150000"/>
              </a:lnSpc>
              <a:buFont typeface="Wingdings" panose="05000000000000000000" pitchFamily="2" charset="2"/>
              <a:buChar char="§"/>
            </a:pPr>
            <a:r>
              <a:rPr lang="vi-VN" sz="3800" dirty="0" smtClean="0"/>
              <a:t>Trình </a:t>
            </a:r>
            <a:r>
              <a:rPr lang="vi-VN" sz="3800" dirty="0"/>
              <a:t>bày nội dung và ý nghĩa của học thuyết tế bào.</a:t>
            </a:r>
            <a:endParaRPr lang="en-US" sz="3800" dirty="0"/>
          </a:p>
        </p:txBody>
      </p:sp>
      <p:pic>
        <p:nvPicPr>
          <p:cNvPr id="19" name="Picture 18">
            <a:extLst>
              <a:ext uri="{FF2B5EF4-FFF2-40B4-BE49-F238E27FC236}">
                <a16:creationId xmlns:a16="http://schemas.microsoft.com/office/drawing/2014/main" id="{6B1A7A56-381D-75DE-456A-A22432E8C4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073" y="6101080"/>
            <a:ext cx="4790276" cy="4645379"/>
          </a:xfrm>
          <a:prstGeom prst="rect">
            <a:avLst/>
          </a:prstGeom>
        </p:spPr>
      </p:pic>
      <p:sp>
        <p:nvSpPr>
          <p:cNvPr id="6" name="Rectangle 5"/>
          <p:cNvSpPr/>
          <p:nvPr/>
        </p:nvSpPr>
        <p:spPr>
          <a:xfrm>
            <a:off x="3658915" y="6644941"/>
            <a:ext cx="1379481" cy="1363752"/>
          </a:xfrm>
          <a:prstGeom prst="rect">
            <a:avLst/>
          </a:prstGeom>
          <a:solidFill>
            <a:srgbClr val="FFFB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7713" y="6565818"/>
            <a:ext cx="2397511" cy="2402316"/>
          </a:xfrm>
          <a:prstGeom prst="rect">
            <a:avLst/>
          </a:prstGeom>
        </p:spPr>
      </p:pic>
      <p:pic>
        <p:nvPicPr>
          <p:cNvPr id="17" name="image6.png"/>
          <p:cNvPicPr/>
          <p:nvPr/>
        </p:nvPicPr>
        <p:blipFill>
          <a:blip r:embed="rId8"/>
          <a:srcRect/>
          <a:stretch>
            <a:fillRect/>
          </a:stretch>
        </p:blipFill>
        <p:spPr>
          <a:xfrm>
            <a:off x="9968722" y="2840006"/>
            <a:ext cx="7961138" cy="4589670"/>
          </a:xfrm>
          <a:prstGeom prst="rect">
            <a:avLst/>
          </a:prstGeom>
          <a:ln/>
        </p:spPr>
      </p:pic>
    </p:spTree>
    <p:extLst>
      <p:ext uri="{BB962C8B-B14F-4D97-AF65-F5344CB8AC3E}">
        <p14:creationId xmlns:p14="http://schemas.microsoft.com/office/powerpoint/2010/main" val="343851034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anim calcmode="lin" valueType="num">
                                      <p:cBhvr>
                                        <p:cTn id="18" dur="500" fill="hold"/>
                                        <p:tgtEl>
                                          <p:spTgt spid="19"/>
                                        </p:tgtEl>
                                        <p:attrNameLst>
                                          <p:attrName>ppt_x</p:attrName>
                                        </p:attrNameLst>
                                      </p:cBhvr>
                                      <p:tavLst>
                                        <p:tav tm="0">
                                          <p:val>
                                            <p:strVal val="#ppt_x"/>
                                          </p:val>
                                        </p:tav>
                                        <p:tav tm="100000">
                                          <p:val>
                                            <p:strVal val="#ppt_x"/>
                                          </p:val>
                                        </p:tav>
                                      </p:tavLst>
                                    </p:anim>
                                    <p:anim calcmode="lin" valueType="num">
                                      <p:cBhvr>
                                        <p:cTn id="19" dur="5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anim calcmode="lin" valueType="num">
                                      <p:cBhvr>
                                        <p:cTn id="28" dur="500" fill="hold"/>
                                        <p:tgtEl>
                                          <p:spTgt spid="6"/>
                                        </p:tgtEl>
                                        <p:attrNameLst>
                                          <p:attrName>ppt_x</p:attrName>
                                        </p:attrNameLst>
                                      </p:cBhvr>
                                      <p:tavLst>
                                        <p:tav tm="0">
                                          <p:val>
                                            <p:strVal val="#ppt_x"/>
                                          </p:val>
                                        </p:tav>
                                        <p:tav tm="100000">
                                          <p:val>
                                            <p:strVal val="#ppt_x"/>
                                          </p:val>
                                        </p:tav>
                                      </p:tavLst>
                                    </p:anim>
                                    <p:anim calcmode="lin" valueType="num">
                                      <p:cBhvr>
                                        <p:cTn id="29" dur="5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anim calcmode="lin" valueType="num">
                                      <p:cBhvr>
                                        <p:cTn id="33" dur="500" fill="hold"/>
                                        <p:tgtEl>
                                          <p:spTgt spid="17"/>
                                        </p:tgtEl>
                                        <p:attrNameLst>
                                          <p:attrName>ppt_x</p:attrName>
                                        </p:attrNameLst>
                                      </p:cBhvr>
                                      <p:tavLst>
                                        <p:tav tm="0">
                                          <p:val>
                                            <p:strVal val="#ppt_x"/>
                                          </p:val>
                                        </p:tav>
                                        <p:tav tm="100000">
                                          <p:val>
                                            <p:strVal val="#ppt_x"/>
                                          </p:val>
                                        </p:tav>
                                      </p:tavLst>
                                    </p:anim>
                                    <p:anim calcmode="lin" valueType="num">
                                      <p:cBhvr>
                                        <p:cTn id="3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6">
                                            <p:txEl>
                                              <p:pRg st="0" end="0"/>
                                            </p:txEl>
                                          </p:spTgt>
                                        </p:tgtEl>
                                        <p:attrNameLst>
                                          <p:attrName>style.visibility</p:attrName>
                                        </p:attrNameLst>
                                      </p:cBhvr>
                                      <p:to>
                                        <p:strVal val="visible"/>
                                      </p:to>
                                    </p:set>
                                    <p:animEffect transition="in" filter="fade">
                                      <p:cBhvr>
                                        <p:cTn id="39" dur="500"/>
                                        <p:tgtEl>
                                          <p:spTgt spid="16">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6">
                                            <p:txEl>
                                              <p:pRg st="1" end="1"/>
                                            </p:txEl>
                                          </p:spTgt>
                                        </p:tgtEl>
                                        <p:attrNameLst>
                                          <p:attrName>style.visibility</p:attrName>
                                        </p:attrNameLst>
                                      </p:cBhvr>
                                      <p:to>
                                        <p:strVal val="visible"/>
                                      </p:to>
                                    </p:set>
                                    <p:animEffect transition="in" filter="fade">
                                      <p:cBhvr>
                                        <p:cTn id="44" dur="500"/>
                                        <p:tgtEl>
                                          <p:spTgt spid="16">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6">
                                            <p:txEl>
                                              <p:pRg st="2" end="2"/>
                                            </p:txEl>
                                          </p:spTgt>
                                        </p:tgtEl>
                                        <p:attrNameLst>
                                          <p:attrName>style.visibility</p:attrName>
                                        </p:attrNameLst>
                                      </p:cBhvr>
                                      <p:to>
                                        <p:strVal val="visible"/>
                                      </p:to>
                                    </p:set>
                                    <p:animEffect transition="in" filter="fade">
                                      <p:cBhvr>
                                        <p:cTn id="49"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1"/>
            <a:ext cx="18288000" cy="10287001"/>
          </a:xfrm>
          <a:prstGeom prst="rect">
            <a:avLst/>
          </a:prstGeom>
        </p:spPr>
      </p:pic>
      <p:sp>
        <p:nvSpPr>
          <p:cNvPr id="3" name="AutoShape 3"/>
          <p:cNvSpPr/>
          <p:nvPr/>
        </p:nvSpPr>
        <p:spPr>
          <a:xfrm>
            <a:off x="667662" y="314796"/>
            <a:ext cx="17071392" cy="9657405"/>
          </a:xfrm>
          <a:prstGeom prst="rect">
            <a:avLst/>
          </a:prstGeom>
          <a:solidFill>
            <a:srgbClr val="FFFBEC"/>
          </a:solidFill>
        </p:spPr>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6024074">
            <a:off x="-233471" y="529474"/>
            <a:ext cx="1361040" cy="1368504"/>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093986">
            <a:off x="17011165" y="7220058"/>
            <a:ext cx="1334883" cy="1002376"/>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0088040">
            <a:off x="268412" y="2514190"/>
            <a:ext cx="798500" cy="640252"/>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7590780" y="8605759"/>
            <a:ext cx="419392" cy="424799"/>
          </a:xfrm>
          <a:prstGeom prst="rect">
            <a:avLst/>
          </a:prstGeom>
        </p:spPr>
      </p:pic>
      <p:sp>
        <p:nvSpPr>
          <p:cNvPr id="5" name="Right Arrow Callout 4"/>
          <p:cNvSpPr/>
          <p:nvPr/>
        </p:nvSpPr>
        <p:spPr>
          <a:xfrm>
            <a:off x="1392156" y="1855688"/>
            <a:ext cx="3951230" cy="2080239"/>
          </a:xfrm>
          <a:prstGeom prst="rightArrowCallout">
            <a:avLst>
              <a:gd name="adj1" fmla="val 25000"/>
              <a:gd name="adj2" fmla="val 25000"/>
              <a:gd name="adj3" fmla="val 25000"/>
              <a:gd name="adj4" fmla="val 76313"/>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800" dirty="0" err="1" smtClean="0">
                <a:latin typeface="Arial" panose="020B0604020202020204" pitchFamily="34" charset="0"/>
                <a:cs typeface="Arial" panose="020B0604020202020204" pitchFamily="34" charset="0"/>
              </a:rPr>
              <a:t>Năm</a:t>
            </a:r>
            <a:r>
              <a:rPr lang="en-US" sz="3800" dirty="0" smtClean="0">
                <a:latin typeface="Arial" panose="020B0604020202020204" pitchFamily="34" charset="0"/>
                <a:cs typeface="Arial" panose="020B0604020202020204" pitchFamily="34" charset="0"/>
              </a:rPr>
              <a:t> 1665</a:t>
            </a:r>
            <a:endParaRPr lang="en-US" sz="3800" dirty="0">
              <a:latin typeface="Arial" panose="020B0604020202020204" pitchFamily="34" charset="0"/>
              <a:cs typeface="Arial" panose="020B0604020202020204" pitchFamily="34" charset="0"/>
            </a:endParaRPr>
          </a:p>
        </p:txBody>
      </p:sp>
      <p:sp>
        <p:nvSpPr>
          <p:cNvPr id="6" name="Rectangle 5"/>
          <p:cNvSpPr/>
          <p:nvPr/>
        </p:nvSpPr>
        <p:spPr>
          <a:xfrm>
            <a:off x="5570326" y="1524269"/>
            <a:ext cx="11397947" cy="2743078"/>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571500" indent="-571500" algn="just">
              <a:lnSpc>
                <a:spcPct val="120000"/>
              </a:lnSpc>
              <a:buFont typeface="Wingdings" panose="05000000000000000000" pitchFamily="2" charset="2"/>
              <a:buChar char="v"/>
            </a:pPr>
            <a:r>
              <a:rPr lang="vi-VN" sz="3800" dirty="0"/>
              <a:t>Robert Hooke sử dụng kính hiển vi quan sát các lát mỏng từ vỏ bần, ông đã quan sát thấy vỏ bần được cấu tạo bởi các khoang rỗng nhỏ.</a:t>
            </a:r>
            <a:endParaRPr lang="en-US" sz="3800" dirty="0"/>
          </a:p>
        </p:txBody>
      </p:sp>
      <p:sp>
        <p:nvSpPr>
          <p:cNvPr id="15" name="Right Arrow Callout 14"/>
          <p:cNvSpPr/>
          <p:nvPr/>
        </p:nvSpPr>
        <p:spPr>
          <a:xfrm>
            <a:off x="1392156" y="6245365"/>
            <a:ext cx="3951230" cy="2080239"/>
          </a:xfrm>
          <a:prstGeom prst="rightArrowCallout">
            <a:avLst>
              <a:gd name="adj1" fmla="val 25000"/>
              <a:gd name="adj2" fmla="val 25000"/>
              <a:gd name="adj3" fmla="val 25000"/>
              <a:gd name="adj4" fmla="val 76313"/>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800" dirty="0" err="1" smtClean="0">
                <a:latin typeface="Arial" panose="020B0604020202020204" pitchFamily="34" charset="0"/>
                <a:cs typeface="Arial" panose="020B0604020202020204" pitchFamily="34" charset="0"/>
              </a:rPr>
              <a:t>Năm</a:t>
            </a:r>
            <a:r>
              <a:rPr lang="en-US" sz="3800" dirty="0" smtClean="0">
                <a:latin typeface="Arial" panose="020B0604020202020204" pitchFamily="34" charset="0"/>
                <a:cs typeface="Arial" panose="020B0604020202020204" pitchFamily="34" charset="0"/>
              </a:rPr>
              <a:t> 1674</a:t>
            </a:r>
            <a:endParaRPr lang="en-US" sz="3800" dirty="0">
              <a:latin typeface="Arial" panose="020B0604020202020204" pitchFamily="34" charset="0"/>
              <a:cs typeface="Arial" panose="020B0604020202020204" pitchFamily="34" charset="0"/>
            </a:endParaRPr>
          </a:p>
        </p:txBody>
      </p:sp>
      <p:sp>
        <p:nvSpPr>
          <p:cNvPr id="18" name="Rectangle 17"/>
          <p:cNvSpPr/>
          <p:nvPr/>
        </p:nvSpPr>
        <p:spPr>
          <a:xfrm>
            <a:off x="5570326" y="5518900"/>
            <a:ext cx="11397947" cy="3533167"/>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571500" indent="-571500" algn="just">
              <a:lnSpc>
                <a:spcPct val="120000"/>
              </a:lnSpc>
              <a:buFont typeface="Wingdings" panose="05000000000000000000" pitchFamily="2" charset="2"/>
              <a:buChar char="v"/>
            </a:pPr>
            <a:r>
              <a:rPr lang="vi-VN" sz="4000" dirty="0"/>
              <a:t>Antonie van Leeuwenhoek đã phát hiện ra vi khuẩn và nguyên sinh động vật. </a:t>
            </a:r>
            <a:endParaRPr lang="en-US" sz="4000" dirty="0" smtClean="0"/>
          </a:p>
          <a:p>
            <a:pPr marL="571500" indent="-571500" algn="just">
              <a:lnSpc>
                <a:spcPct val="120000"/>
              </a:lnSpc>
              <a:buFont typeface="Wingdings" panose="05000000000000000000" pitchFamily="2" charset="2"/>
              <a:buChar char="v"/>
            </a:pPr>
            <a:r>
              <a:rPr lang="vi-VN" sz="4000" dirty="0" smtClean="0"/>
              <a:t>Tuy </a:t>
            </a:r>
            <a:r>
              <a:rPr lang="vi-VN" sz="4000" dirty="0"/>
              <a:t>nhiên, ở giai đoạn này, các nhà khoa học mới chỉ quan sát được hình dạng của tế bào.</a:t>
            </a:r>
            <a:endParaRPr lang="en-US" sz="4000" dirty="0"/>
          </a:p>
        </p:txBody>
      </p:sp>
      <p:pic>
        <p:nvPicPr>
          <p:cNvPr id="21"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a:off x="118716" y="6747987"/>
            <a:ext cx="1135915" cy="1001025"/>
          </a:xfrm>
          <a:prstGeom prst="rect">
            <a:avLst/>
          </a:prstGeom>
        </p:spPr>
      </p:pic>
      <p:pic>
        <p:nvPicPr>
          <p:cNvPr id="22" name="Picture 20"/>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xmlns="" r:embed="rId39"/>
              </a:ext>
            </a:extLst>
          </a:blip>
          <a:srcRect/>
          <a:stretch>
            <a:fillRect/>
          </a:stretch>
        </p:blipFill>
        <p:spPr>
          <a:xfrm>
            <a:off x="17120086" y="893336"/>
            <a:ext cx="1117040" cy="1117040"/>
          </a:xfrm>
          <a:prstGeom prst="rect">
            <a:avLst/>
          </a:prstGeom>
        </p:spPr>
      </p:pic>
    </p:spTree>
    <p:extLst>
      <p:ext uri="{BB962C8B-B14F-4D97-AF65-F5344CB8AC3E}">
        <p14:creationId xmlns:p14="http://schemas.microsoft.com/office/powerpoint/2010/main" val="401807114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fade">
                                      <p:cBhvr>
                                        <p:cTn id="32" dur="500"/>
                                        <p:tgtEl>
                                          <p:spTgt spid="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xEl>
                                              <p:pRg st="1" end="1"/>
                                            </p:txEl>
                                          </p:spTgt>
                                        </p:tgtEl>
                                        <p:attrNameLst>
                                          <p:attrName>style.visibility</p:attrName>
                                        </p:attrNameLst>
                                      </p:cBhvr>
                                      <p:to>
                                        <p:strVal val="visible"/>
                                      </p:to>
                                    </p:set>
                                    <p:animEffect transition="in" filter="fade">
                                      <p:cBhvr>
                                        <p:cTn id="37"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5"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782597"/>
            <a:ext cx="18288000" cy="11069598"/>
          </a:xfrm>
          <a:prstGeom prst="rect">
            <a:avLst/>
          </a:prstGeom>
        </p:spPr>
      </p:pic>
      <p:sp>
        <p:nvSpPr>
          <p:cNvPr id="4" name="AutoShape 4"/>
          <p:cNvSpPr/>
          <p:nvPr/>
        </p:nvSpPr>
        <p:spPr>
          <a:xfrm>
            <a:off x="680896" y="626243"/>
            <a:ext cx="16926208" cy="8964898"/>
          </a:xfrm>
          <a:prstGeom prst="rect">
            <a:avLst/>
          </a:prstGeom>
          <a:solidFill>
            <a:srgbClr val="FFFBEC"/>
          </a:solidFill>
        </p:spPr>
      </p:sp>
      <p:sp>
        <p:nvSpPr>
          <p:cNvPr id="3" name="Rectangle 2"/>
          <p:cNvSpPr/>
          <p:nvPr/>
        </p:nvSpPr>
        <p:spPr>
          <a:xfrm>
            <a:off x="1219200" y="1075906"/>
            <a:ext cx="15621000" cy="1839606"/>
          </a:xfrm>
          <a:prstGeom prst="rect">
            <a:avLst/>
          </a:prstGeom>
        </p:spPr>
        <p:txBody>
          <a:bodyPr wrap="square">
            <a:spAutoFit/>
          </a:bodyPr>
          <a:lstStyle/>
          <a:p>
            <a:pPr marL="571500" indent="-571500" algn="just">
              <a:lnSpc>
                <a:spcPct val="150000"/>
              </a:lnSpc>
              <a:buFont typeface="Wingdings" panose="05000000000000000000" pitchFamily="2" charset="2"/>
              <a:buChar char="v"/>
            </a:pPr>
            <a:r>
              <a:rPr lang="vi-VN" sz="4000" dirty="0"/>
              <a:t>Giữa thế kỉ 19, các nhà khoa học đề xuất học thuyết tế bào có nội dung khái quát là:</a:t>
            </a:r>
            <a:endParaRPr lang="en-US" sz="4000" dirty="0"/>
          </a:p>
        </p:txBody>
      </p:sp>
      <p:sp>
        <p:nvSpPr>
          <p:cNvPr id="8" name="Rectangle: Rounded Corners 3">
            <a:extLst>
              <a:ext uri="{FF2B5EF4-FFF2-40B4-BE49-F238E27FC236}">
                <a16:creationId xmlns:a16="http://schemas.microsoft.com/office/drawing/2014/main" id="{FDE9398D-712B-321C-FF68-C77B2165CDF8}"/>
              </a:ext>
            </a:extLst>
          </p:cNvPr>
          <p:cNvSpPr/>
          <p:nvPr/>
        </p:nvSpPr>
        <p:spPr>
          <a:xfrm>
            <a:off x="1012573" y="3550688"/>
            <a:ext cx="8047311" cy="2382951"/>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lnSpc>
                <a:spcPct val="120000"/>
              </a:lnSpc>
            </a:pPr>
            <a:r>
              <a:rPr lang="vi-VN" sz="4000" dirty="0"/>
              <a:t>Tất cả các sinh vật đều được cấu tạo </a:t>
            </a:r>
            <a:r>
              <a:rPr lang="en-US" sz="4000" dirty="0" err="1" smtClean="0">
                <a:latin typeface="Arial" panose="020B0604020202020204" pitchFamily="34" charset="0"/>
                <a:cs typeface="Arial" panose="020B0604020202020204" pitchFamily="34" charset="0"/>
              </a:rPr>
              <a:t>bởi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một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hoặc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nhiều</a:t>
            </a:r>
            <a:r>
              <a:rPr lang="vi-VN" sz="4000" dirty="0" smtClean="0">
                <a:latin typeface="Arial" panose="020B0604020202020204" pitchFamily="34" charset="0"/>
                <a:cs typeface="Arial" panose="020B0604020202020204" pitchFamily="34" charset="0"/>
              </a:rPr>
              <a:t> </a:t>
            </a:r>
            <a:r>
              <a:rPr lang="vi-VN" sz="4000" dirty="0"/>
              <a:t>tế bào.</a:t>
            </a:r>
            <a:endParaRPr lang="en-US" sz="4000" dirty="0"/>
          </a:p>
        </p:txBody>
      </p:sp>
      <p:sp>
        <p:nvSpPr>
          <p:cNvPr id="9" name="Rectangle: Rounded Corners 3">
            <a:extLst>
              <a:ext uri="{FF2B5EF4-FFF2-40B4-BE49-F238E27FC236}">
                <a16:creationId xmlns:a16="http://schemas.microsoft.com/office/drawing/2014/main" id="{FDE9398D-712B-321C-FF68-C77B2165CDF8}"/>
              </a:ext>
            </a:extLst>
          </p:cNvPr>
          <p:cNvSpPr/>
          <p:nvPr/>
        </p:nvSpPr>
        <p:spPr>
          <a:xfrm>
            <a:off x="9309838" y="3550688"/>
            <a:ext cx="8047311" cy="2382951"/>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lnSpc>
                <a:spcPct val="120000"/>
              </a:lnSpc>
            </a:pPr>
            <a:r>
              <a:rPr lang="en-US" sz="4000" dirty="0" smtClean="0">
                <a:latin typeface="Arial" panose="020B0604020202020204" pitchFamily="34" charset="0"/>
                <a:cs typeface="Arial" panose="020B0604020202020204" pitchFamily="34" charset="0"/>
              </a:rPr>
              <a:t>T</a:t>
            </a:r>
            <a:r>
              <a:rPr lang="vi-VN" sz="4000" dirty="0" smtClean="0"/>
              <a:t>ế </a:t>
            </a:r>
            <a:r>
              <a:rPr lang="vi-VN" sz="4000" dirty="0"/>
              <a:t>bào là đơn vị cơ sở </a:t>
            </a:r>
            <a:endParaRPr lang="en-US" sz="4000" dirty="0" smtClean="0"/>
          </a:p>
          <a:p>
            <a:pPr algn="ctr">
              <a:lnSpc>
                <a:spcPct val="120000"/>
              </a:lnSpc>
            </a:pPr>
            <a:r>
              <a:rPr lang="vi-VN" sz="4000" dirty="0" smtClean="0"/>
              <a:t>của </a:t>
            </a:r>
            <a:r>
              <a:rPr lang="en-US" sz="4000" dirty="0" err="1" smtClean="0">
                <a:latin typeface="Arial" panose="020B0604020202020204" pitchFamily="34" charset="0"/>
                <a:cs typeface="Arial" panose="020B0604020202020204" pitchFamily="34" charset="0"/>
              </a:rPr>
              <a:t>sự</a:t>
            </a:r>
            <a:r>
              <a:rPr lang="en-US" sz="4000" dirty="0" smtClean="0"/>
              <a:t> </a:t>
            </a:r>
            <a:r>
              <a:rPr lang="vi-VN" sz="4000" dirty="0" smtClean="0"/>
              <a:t>sống</a:t>
            </a:r>
            <a:r>
              <a:rPr lang="vi-VN" sz="4000" dirty="0"/>
              <a:t>.</a:t>
            </a:r>
            <a:endParaRPr lang="en-US" sz="4000" dirty="0"/>
          </a:p>
        </p:txBody>
      </p:sp>
      <p:sp>
        <p:nvSpPr>
          <p:cNvPr id="10" name="Rectangle: Rounded Corners 3">
            <a:extLst>
              <a:ext uri="{FF2B5EF4-FFF2-40B4-BE49-F238E27FC236}">
                <a16:creationId xmlns:a16="http://schemas.microsoft.com/office/drawing/2014/main" id="{FDE9398D-712B-321C-FF68-C77B2165CDF8}"/>
              </a:ext>
            </a:extLst>
          </p:cNvPr>
          <p:cNvSpPr/>
          <p:nvPr/>
        </p:nvSpPr>
        <p:spPr>
          <a:xfrm>
            <a:off x="3506898" y="6568815"/>
            <a:ext cx="11274203" cy="2382951"/>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lnSpc>
                <a:spcPct val="120000"/>
              </a:lnSpc>
            </a:pPr>
            <a:r>
              <a:rPr lang="vi-VN" sz="4000" dirty="0"/>
              <a:t>Các tế bào được sinh ra từ các tế bào có trước.</a:t>
            </a:r>
            <a:endParaRPr lang="en-US" sz="4000" dirty="0"/>
          </a:p>
        </p:txBody>
      </p:sp>
      <p:pic>
        <p:nvPicPr>
          <p:cNvPr id="11"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15448193" y="6570914"/>
            <a:ext cx="2773767" cy="3872009"/>
          </a:xfrm>
          <a:prstGeom prst="rect">
            <a:avLst/>
          </a:prstGeom>
        </p:spPr>
      </p:pic>
      <p:pic>
        <p:nvPicPr>
          <p:cNvPr id="12" name="Picture 5"/>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413972" y="7371999"/>
            <a:ext cx="2392815" cy="2297103"/>
          </a:xfrm>
          <a:prstGeom prst="rect">
            <a:avLst/>
          </a:prstGeom>
        </p:spPr>
      </p:pic>
    </p:spTree>
    <p:extLst>
      <p:ext uri="{BB962C8B-B14F-4D97-AF65-F5344CB8AC3E}">
        <p14:creationId xmlns:p14="http://schemas.microsoft.com/office/powerpoint/2010/main" val="106806008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1011</TotalTime>
  <Words>1391</Words>
  <Application>Microsoft Office PowerPoint</Application>
  <PresentationFormat>Custom</PresentationFormat>
  <Paragraphs>82</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Wingdings</vt:lpstr>
      <vt:lpstr>DengXian Light</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Ngô Văn Minh</cp:lastModifiedBy>
  <cp:revision>91</cp:revision>
  <dcterms:created xsi:type="dcterms:W3CDTF">2006-08-16T00:00:00Z</dcterms:created>
  <dcterms:modified xsi:type="dcterms:W3CDTF">2022-07-21T03:09:23Z</dcterms:modified>
  <dc:identifier>DAFBeTMhYhg</dc:identifier>
</cp:coreProperties>
</file>