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Lst>
  <p:notesMasterIdLst>
    <p:notesMasterId r:id="rId13"/>
  </p:notesMasterIdLst>
  <p:sldIdLst>
    <p:sldId id="297" r:id="rId3"/>
    <p:sldId id="296" r:id="rId4"/>
    <p:sldId id="293" r:id="rId5"/>
    <p:sldId id="258" r:id="rId6"/>
    <p:sldId id="300" r:id="rId7"/>
    <p:sldId id="301" r:id="rId8"/>
    <p:sldId id="302" r:id="rId9"/>
    <p:sldId id="298" r:id="rId10"/>
    <p:sldId id="303" r:id="rId11"/>
    <p:sldId id="304" r:id="rId12"/>
  </p:sldIdLst>
  <p:sldSz cx="18288000" cy="10287000"/>
  <p:notesSz cx="6858000" cy="9144000"/>
  <p:embeddedFontLst>
    <p:embeddedFont>
      <p:font typeface="等线 Light" panose="02010600030101010101" pitchFamily="2" charset="-122"/>
      <p:regular r:id="rId14"/>
    </p:embeddedFont>
    <p:embeddedFont>
      <p:font typeface="Gill Sans MT" panose="020B0502020104020203"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C00"/>
    <a:srgbClr val="FFDB69"/>
    <a:srgbClr val="193700"/>
    <a:srgbClr val="D7FAFF"/>
    <a:srgbClr val="799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5" autoAdjust="0"/>
    <p:restoredTop sz="94622" autoAdjust="0"/>
  </p:normalViewPr>
  <p:slideViewPr>
    <p:cSldViewPr>
      <p:cViewPr varScale="1">
        <p:scale>
          <a:sx n="50" d="100"/>
          <a:sy n="50" d="100"/>
        </p:scale>
        <p:origin x="84"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351DD-FDC7-441F-894E-8E706C21D2AD}" type="datetimeFigureOut">
              <a:rPr lang="en-US" smtClean="0"/>
              <a:pPr/>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E803C-B972-4B1A-9DCC-6891333DD555}" type="slidenum">
              <a:rPr lang="en-US" smtClean="0"/>
              <a:pPr/>
              <a:t>‹#›</a:t>
            </a:fld>
            <a:endParaRPr lang="en-US"/>
          </a:p>
        </p:txBody>
      </p:sp>
    </p:spTree>
    <p:extLst>
      <p:ext uri="{BB962C8B-B14F-4D97-AF65-F5344CB8AC3E}">
        <p14:creationId xmlns:p14="http://schemas.microsoft.com/office/powerpoint/2010/main" val="106635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D7F735-4BC5-436C-B09A-3BBB54CC874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58"/>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4865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3747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1" y="547689"/>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1" y="547689"/>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6018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252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5063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8375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5035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6473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112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1075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853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6969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027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1444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276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09"/>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197"/>
            <a:ext cx="15773400" cy="2250282"/>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8228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3361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9"/>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5" y="2521746"/>
            <a:ext cx="7736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5" y="3757615"/>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1" y="2521746"/>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1" y="3757615"/>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59823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4160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8829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76730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2024/11/18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7660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fld id="{723A3EFB-E5A4-4F85-84D0-3F54949E58B5}" type="datetimeFigureOut">
              <a:rPr lang="zh-CN" altLang="en-US" smtClean="0">
                <a:solidFill>
                  <a:prstClr val="black">
                    <a:tint val="75000"/>
                  </a:prstClr>
                </a:solidFill>
                <a:cs typeface="Arial"/>
                <a:sym typeface="Arial"/>
              </a:rPr>
              <a:pPr/>
              <a:t>2024/11/18</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fld id="{7D41E1E3-0430-46C2-B0D3-2490A70B1299}" type="slidenum">
              <a:rPr lang="zh-CN" altLang="en-US" smtClean="0">
                <a:solidFill>
                  <a:prstClr val="black">
                    <a:tint val="75000"/>
                  </a:prstClr>
                </a:solidFill>
                <a:cs typeface="Arial"/>
                <a:sym typeface="Arial"/>
              </a: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3763385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11/18/2024</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59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inh dong 8"/>
          <p:cNvPicPr>
            <a:picLocks noChangeAspect="1" noChangeArrowheads="1" noCrop="1"/>
          </p:cNvPicPr>
          <p:nvPr/>
        </p:nvPicPr>
        <p:blipFill>
          <a:blip r:embed="rId3" cstate="print">
            <a:lum bright="-8000" contrast="18000"/>
          </a:blip>
          <a:srcRect/>
          <a:stretch>
            <a:fillRect/>
          </a:stretch>
        </p:blipFill>
        <p:spPr bwMode="auto">
          <a:xfrm>
            <a:off x="2286000" y="0"/>
            <a:ext cx="13716000" cy="10287000"/>
          </a:xfrm>
          <a:prstGeom prst="rect">
            <a:avLst/>
          </a:prstGeom>
          <a:noFill/>
        </p:spPr>
      </p:pic>
      <p:sp>
        <p:nvSpPr>
          <p:cNvPr id="51203" name="Text Box 3"/>
          <p:cNvSpPr txBox="1">
            <a:spLocks noChangeArrowheads="1"/>
          </p:cNvSpPr>
          <p:nvPr/>
        </p:nvSpPr>
        <p:spPr bwMode="auto">
          <a:xfrm>
            <a:off x="2743200" y="342900"/>
            <a:ext cx="12915900" cy="2308324"/>
          </a:xfrm>
          <a:prstGeom prst="rect">
            <a:avLst/>
          </a:prstGeom>
          <a:noFill/>
          <a:ln w="9525">
            <a:noFill/>
            <a:miter lim="800000"/>
            <a:headEnd/>
            <a:tailEnd/>
          </a:ln>
          <a:effectLst/>
        </p:spPr>
        <p:txBody>
          <a:bodyPr>
            <a:spAutoFit/>
          </a:bodyPr>
          <a:lstStyle/>
          <a:p>
            <a:pPr algn="ctr" eaLnBrk="0" hangingPunct="0">
              <a:spcBef>
                <a:spcPct val="50000"/>
              </a:spcBef>
            </a:pPr>
            <a:r>
              <a:rPr lang="en-US" sz="7200">
                <a:solidFill>
                  <a:schemeClr val="bg1"/>
                </a:solidFill>
                <a:latin typeface="Times New Roman" pitchFamily="18" charset="0"/>
              </a:rPr>
              <a:t>CHÀO MỪNG QUÝ THẦY CÔ VỀ DỰ GIỜ THĂM LỚP!</a:t>
            </a:r>
          </a:p>
        </p:txBody>
      </p:sp>
      <p:sp>
        <p:nvSpPr>
          <p:cNvPr id="51204" name="Text Box 4"/>
          <p:cNvSpPr txBox="1">
            <a:spLocks noChangeArrowheads="1"/>
          </p:cNvSpPr>
          <p:nvPr/>
        </p:nvSpPr>
        <p:spPr bwMode="auto">
          <a:xfrm>
            <a:off x="2514600" y="6858000"/>
            <a:ext cx="9601200" cy="3046988"/>
          </a:xfrm>
          <a:prstGeom prst="rect">
            <a:avLst/>
          </a:prstGeom>
          <a:noFill/>
          <a:ln w="9525">
            <a:noFill/>
            <a:miter lim="800000"/>
            <a:headEnd/>
            <a:tailEnd/>
          </a:ln>
          <a:effectLst/>
        </p:spPr>
        <p:txBody>
          <a:bodyPr>
            <a:spAutoFit/>
          </a:bodyPr>
          <a:lstStyle/>
          <a:p>
            <a:pPr eaLnBrk="0" hangingPunct="0">
              <a:spcBef>
                <a:spcPct val="50000"/>
              </a:spcBef>
            </a:pPr>
            <a:r>
              <a:rPr lang="en-US" sz="4800" dirty="0">
                <a:solidFill>
                  <a:schemeClr val="bg1"/>
                </a:solidFill>
                <a:latin typeface="Times New Roman" pitchFamily="18" charset="0"/>
              </a:rPr>
              <a:t>Môn: </a:t>
            </a:r>
            <a:r>
              <a:rPr lang="en-US" sz="4800" dirty="0" err="1">
                <a:solidFill>
                  <a:schemeClr val="bg1"/>
                </a:solidFill>
                <a:latin typeface="Times New Roman" pitchFamily="18" charset="0"/>
              </a:rPr>
              <a:t>Công</a:t>
            </a:r>
            <a:r>
              <a:rPr lang="en-US" sz="4800" dirty="0">
                <a:solidFill>
                  <a:schemeClr val="bg1"/>
                </a:solidFill>
                <a:latin typeface="Times New Roman" pitchFamily="18" charset="0"/>
              </a:rPr>
              <a:t> </a:t>
            </a:r>
            <a:r>
              <a:rPr lang="en-US" sz="4800" dirty="0" err="1">
                <a:solidFill>
                  <a:schemeClr val="bg1"/>
                </a:solidFill>
                <a:latin typeface="Times New Roman" pitchFamily="18" charset="0"/>
              </a:rPr>
              <a:t>nghệ</a:t>
            </a:r>
            <a:r>
              <a:rPr lang="en-US" sz="4800" dirty="0">
                <a:solidFill>
                  <a:schemeClr val="bg1"/>
                </a:solidFill>
                <a:latin typeface="Times New Roman" pitchFamily="18" charset="0"/>
              </a:rPr>
              <a:t> </a:t>
            </a:r>
            <a:r>
              <a:rPr lang="en-US" sz="4800" dirty="0" err="1">
                <a:solidFill>
                  <a:schemeClr val="bg1"/>
                </a:solidFill>
                <a:latin typeface="Times New Roman" pitchFamily="18" charset="0"/>
              </a:rPr>
              <a:t>trồng</a:t>
            </a:r>
            <a:r>
              <a:rPr lang="en-US" sz="4800" dirty="0">
                <a:solidFill>
                  <a:schemeClr val="bg1"/>
                </a:solidFill>
                <a:latin typeface="Times New Roman" pitchFamily="18" charset="0"/>
              </a:rPr>
              <a:t> </a:t>
            </a:r>
            <a:r>
              <a:rPr lang="en-US" sz="4800" dirty="0" err="1">
                <a:solidFill>
                  <a:schemeClr val="bg1"/>
                </a:solidFill>
                <a:latin typeface="Times New Roman" pitchFamily="18" charset="0"/>
              </a:rPr>
              <a:t>trọt</a:t>
            </a:r>
            <a:r>
              <a:rPr lang="en-US" sz="4800" dirty="0">
                <a:solidFill>
                  <a:schemeClr val="bg1"/>
                </a:solidFill>
                <a:latin typeface="Times New Roman" pitchFamily="18" charset="0"/>
              </a:rPr>
              <a:t> 10.</a:t>
            </a:r>
          </a:p>
          <a:p>
            <a:pPr eaLnBrk="0" hangingPunct="0">
              <a:spcBef>
                <a:spcPct val="50000"/>
              </a:spcBef>
            </a:pPr>
            <a:r>
              <a:rPr lang="en-US" sz="4800" dirty="0" err="1">
                <a:solidFill>
                  <a:schemeClr val="bg1"/>
                </a:solidFill>
                <a:latin typeface="Times New Roman" pitchFamily="18" charset="0"/>
              </a:rPr>
              <a:t>Lớp</a:t>
            </a:r>
            <a:r>
              <a:rPr lang="en-US" sz="4800" dirty="0">
                <a:solidFill>
                  <a:schemeClr val="bg1"/>
                </a:solidFill>
                <a:latin typeface="Times New Roman" pitchFamily="18" charset="0"/>
              </a:rPr>
              <a:t>: 10A8</a:t>
            </a:r>
          </a:p>
          <a:p>
            <a:pPr eaLnBrk="0" hangingPunct="0">
              <a:spcBef>
                <a:spcPct val="50000"/>
              </a:spcBef>
            </a:pPr>
            <a:r>
              <a:rPr lang="en-US" sz="4800" dirty="0" err="1">
                <a:solidFill>
                  <a:schemeClr val="bg1"/>
                </a:solidFill>
                <a:latin typeface="Times New Roman" pitchFamily="18" charset="0"/>
              </a:rPr>
              <a:t>Giáo</a:t>
            </a:r>
            <a:r>
              <a:rPr lang="en-US" sz="4800" dirty="0">
                <a:solidFill>
                  <a:schemeClr val="bg1"/>
                </a:solidFill>
                <a:latin typeface="Times New Roman" pitchFamily="18" charset="0"/>
              </a:rPr>
              <a:t> </a:t>
            </a:r>
            <a:r>
              <a:rPr lang="en-US" sz="4800" dirty="0" err="1">
                <a:solidFill>
                  <a:schemeClr val="bg1"/>
                </a:solidFill>
                <a:latin typeface="Times New Roman" pitchFamily="18" charset="0"/>
              </a:rPr>
              <a:t>viên</a:t>
            </a:r>
            <a:r>
              <a:rPr lang="en-US" sz="4800" dirty="0">
                <a:solidFill>
                  <a:schemeClr val="bg1"/>
                </a:solidFill>
                <a:latin typeface="Times New Roman" pitchFamily="18" charset="0"/>
              </a:rPr>
              <a:t>: </a:t>
            </a:r>
            <a:r>
              <a:rPr lang="en-US" sz="4800" dirty="0" err="1">
                <a:solidFill>
                  <a:schemeClr val="bg1"/>
                </a:solidFill>
                <a:latin typeface="Times New Roman" pitchFamily="18" charset="0"/>
              </a:rPr>
              <a:t>HUỲNH</a:t>
            </a:r>
            <a:r>
              <a:rPr lang="en-US" sz="4800" dirty="0">
                <a:solidFill>
                  <a:schemeClr val="bg1"/>
                </a:solidFill>
                <a:latin typeface="Times New Roman" pitchFamily="18" charset="0"/>
              </a:rPr>
              <a:t> </a:t>
            </a:r>
            <a:r>
              <a:rPr lang="en-US" sz="4800" dirty="0" err="1">
                <a:solidFill>
                  <a:schemeClr val="bg1"/>
                </a:solidFill>
                <a:latin typeface="Times New Roman" pitchFamily="18" charset="0"/>
              </a:rPr>
              <a:t>ANH</a:t>
            </a:r>
            <a:r>
              <a:rPr lang="en-US" sz="4800" dirty="0">
                <a:solidFill>
                  <a:schemeClr val="bg1"/>
                </a:solidFill>
                <a:latin typeface="Times New Roman" pitchFamily="18" charset="0"/>
              </a:rPr>
              <a:t> NAM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inh dong 8"/>
          <p:cNvPicPr>
            <a:picLocks noChangeAspect="1" noChangeArrowheads="1" noCrop="1"/>
          </p:cNvPicPr>
          <p:nvPr/>
        </p:nvPicPr>
        <p:blipFill>
          <a:blip r:embed="rId2" cstate="print">
            <a:lum bright="-8000" contrast="18000"/>
          </a:blip>
          <a:srcRect/>
          <a:stretch>
            <a:fillRect/>
          </a:stretch>
        </p:blipFill>
        <p:spPr bwMode="auto">
          <a:xfrm>
            <a:off x="2286000" y="0"/>
            <a:ext cx="13716000" cy="10287000"/>
          </a:xfrm>
          <a:prstGeom prst="rect">
            <a:avLst/>
          </a:prstGeom>
          <a:noFill/>
        </p:spPr>
      </p:pic>
      <p:sp>
        <p:nvSpPr>
          <p:cNvPr id="51203" name="Text Box 3"/>
          <p:cNvSpPr txBox="1">
            <a:spLocks noChangeArrowheads="1"/>
          </p:cNvSpPr>
          <p:nvPr/>
        </p:nvSpPr>
        <p:spPr bwMode="auto">
          <a:xfrm>
            <a:off x="2743200" y="342900"/>
            <a:ext cx="12915900" cy="2308324"/>
          </a:xfrm>
          <a:prstGeom prst="rect">
            <a:avLst/>
          </a:prstGeom>
          <a:noFill/>
          <a:ln w="9525">
            <a:noFill/>
            <a:miter lim="800000"/>
            <a:headEnd/>
            <a:tailEnd/>
          </a:ln>
          <a:effectLst/>
        </p:spPr>
        <p:txBody>
          <a:bodyPr>
            <a:spAutoFit/>
          </a:bodyPr>
          <a:lstStyle/>
          <a:p>
            <a:pPr algn="ctr" eaLnBrk="0" hangingPunct="0">
              <a:spcBef>
                <a:spcPct val="50000"/>
              </a:spcBef>
            </a:pPr>
            <a:r>
              <a:rPr lang="en-US" sz="7200" dirty="0">
                <a:solidFill>
                  <a:schemeClr val="bg1"/>
                </a:solidFill>
                <a:latin typeface="Times New Roman" pitchFamily="18" charset="0"/>
              </a:rPr>
              <a:t>CẢM ƠN QUÝ THẦY CÔ ĐÃ      DỰ GIỜ THĂM LỚP!</a:t>
            </a:r>
          </a:p>
        </p:txBody>
      </p:sp>
      <p:sp>
        <p:nvSpPr>
          <p:cNvPr id="2" name="Text Box 3">
            <a:extLst>
              <a:ext uri="{FF2B5EF4-FFF2-40B4-BE49-F238E27FC236}">
                <a16:creationId xmlns:a16="http://schemas.microsoft.com/office/drawing/2014/main" id="{34DA486E-A9A4-B78D-5433-86F1B5CF9473}"/>
              </a:ext>
            </a:extLst>
          </p:cNvPr>
          <p:cNvSpPr txBox="1">
            <a:spLocks noChangeArrowheads="1"/>
          </p:cNvSpPr>
          <p:nvPr/>
        </p:nvSpPr>
        <p:spPr bwMode="auto">
          <a:xfrm>
            <a:off x="2743200" y="6210300"/>
            <a:ext cx="12915900" cy="3416320"/>
          </a:xfrm>
          <a:prstGeom prst="rect">
            <a:avLst/>
          </a:prstGeom>
          <a:noFill/>
          <a:ln w="9525">
            <a:noFill/>
            <a:miter lim="800000"/>
            <a:headEnd/>
            <a:tailEnd/>
          </a:ln>
          <a:effectLst/>
        </p:spPr>
        <p:txBody>
          <a:bodyPr>
            <a:spAutoFit/>
          </a:bodyPr>
          <a:lstStyle/>
          <a:p>
            <a:pPr algn="ctr" eaLnBrk="0" hangingPunct="0">
              <a:spcBef>
                <a:spcPct val="50000"/>
              </a:spcBef>
            </a:pPr>
            <a:r>
              <a:rPr lang="en-US" sz="7200" dirty="0">
                <a:solidFill>
                  <a:schemeClr val="bg1"/>
                </a:solidFill>
                <a:latin typeface="Times New Roman" pitchFamily="18" charset="0"/>
              </a:rPr>
              <a:t>CẢM ƠN CÁC TỔ NHÓM ĐÃ THỰC HIỆN TỐT NHIỆM VỤ HỌC TẬP!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971800" y="457200"/>
            <a:ext cx="12230100" cy="20574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en-US" sz="6000" b="1" dirty="0">
                <a:latin typeface="Times New Roman" pitchFamily="18" charset="0"/>
                <a:cs typeface="Times New Roman" pitchFamily="18" charset="0"/>
              </a:rPr>
              <a:t>ÔN TẬP CHỦ ĐỀ 3.</a:t>
            </a:r>
            <a:br>
              <a:rPr lang="en-US" sz="6000" b="1" dirty="0">
                <a:latin typeface="Times New Roman" pitchFamily="18" charset="0"/>
                <a:cs typeface="Times New Roman" pitchFamily="18" charset="0"/>
              </a:rPr>
            </a:br>
            <a:r>
              <a:rPr lang="en-US" sz="6000" b="1" dirty="0">
                <a:latin typeface="Times New Roman" pitchFamily="18" charset="0"/>
                <a:cs typeface="Times New Roman" pitchFamily="18" charset="0"/>
              </a:rPr>
              <a:t>PHÂN BÓN</a:t>
            </a:r>
            <a:endParaRPr lang="en-US" sz="6000" b="1" dirty="0"/>
          </a:p>
        </p:txBody>
      </p:sp>
      <p:sp>
        <p:nvSpPr>
          <p:cNvPr id="2" name="TextBox 1"/>
          <p:cNvSpPr txBox="1"/>
          <p:nvPr/>
        </p:nvSpPr>
        <p:spPr>
          <a:xfrm>
            <a:off x="2971800" y="2933700"/>
            <a:ext cx="6515100" cy="738664"/>
          </a:xfrm>
          <a:prstGeom prst="rect">
            <a:avLst/>
          </a:prstGeom>
          <a:noFill/>
        </p:spPr>
        <p:txBody>
          <a:bodyPr wrap="square" rtlCol="0">
            <a:spAutoFit/>
          </a:bodyPr>
          <a:lstStyle/>
          <a:p>
            <a:r>
              <a:rPr lang="en-US" sz="4200" b="1" dirty="0">
                <a:latin typeface="Times New Roman" pitchFamily="18" charset="0"/>
                <a:cs typeface="Times New Roman" pitchFamily="18" charset="0"/>
              </a:rPr>
              <a:t>NỘI DUNG BÀI HỌC: </a:t>
            </a:r>
          </a:p>
        </p:txBody>
      </p:sp>
      <p:sp>
        <p:nvSpPr>
          <p:cNvPr id="7" name="TextBox 6"/>
          <p:cNvSpPr txBox="1"/>
          <p:nvPr/>
        </p:nvSpPr>
        <p:spPr>
          <a:xfrm>
            <a:off x="2971800" y="3695700"/>
            <a:ext cx="11544300" cy="738664"/>
          </a:xfrm>
          <a:prstGeom prst="rect">
            <a:avLst/>
          </a:prstGeom>
          <a:noFill/>
        </p:spPr>
        <p:txBody>
          <a:bodyPr wrap="square" rtlCol="0">
            <a:spAutoFit/>
          </a:bodyPr>
          <a:lstStyle/>
          <a:p>
            <a:r>
              <a:rPr lang="en-US" sz="4200" b="1" dirty="0">
                <a:latin typeface="Times New Roman" pitchFamily="18" charset="0"/>
                <a:cs typeface="Times New Roman" pitchFamily="18" charset="0"/>
              </a:rPr>
              <a:t>1. HỆ THỐNG HOÁ KIẾN THỨC (</a:t>
            </a:r>
            <a:r>
              <a:rPr lang="en-US" sz="4200" b="1" dirty="0" err="1">
                <a:latin typeface="Times New Roman" pitchFamily="18" charset="0"/>
                <a:cs typeface="Times New Roman" pitchFamily="18" charset="0"/>
              </a:rPr>
              <a:t>Nhóm</a:t>
            </a:r>
            <a:r>
              <a:rPr lang="en-US" sz="4200" b="1" dirty="0">
                <a:latin typeface="Times New Roman" pitchFamily="18" charset="0"/>
                <a:cs typeface="Times New Roman" pitchFamily="18" charset="0"/>
              </a:rPr>
              <a:t> 1)</a:t>
            </a:r>
          </a:p>
        </p:txBody>
      </p:sp>
      <p:sp>
        <p:nvSpPr>
          <p:cNvPr id="8" name="TextBox 7"/>
          <p:cNvSpPr txBox="1"/>
          <p:nvPr/>
        </p:nvSpPr>
        <p:spPr>
          <a:xfrm>
            <a:off x="2971800" y="4533900"/>
            <a:ext cx="12573000" cy="2677656"/>
          </a:xfrm>
          <a:prstGeom prst="rect">
            <a:avLst/>
          </a:prstGeom>
          <a:noFill/>
        </p:spPr>
        <p:txBody>
          <a:bodyPr wrap="square" rtlCol="0">
            <a:spAutoFit/>
          </a:bodyPr>
          <a:lstStyle/>
          <a:p>
            <a:r>
              <a:rPr lang="en-US" sz="4200" b="1" dirty="0">
                <a:latin typeface="Times New Roman" pitchFamily="18" charset="0"/>
                <a:cs typeface="Times New Roman" pitchFamily="18" charset="0"/>
              </a:rPr>
              <a:t>2. LUYỆN TẬP VÀ VẬN DỤNG</a:t>
            </a:r>
          </a:p>
          <a:p>
            <a:r>
              <a:rPr lang="en-US" sz="4200" b="1" dirty="0" err="1">
                <a:latin typeface="Times New Roman" pitchFamily="18" charset="0"/>
                <a:cs typeface="Times New Roman" pitchFamily="18" charset="0"/>
              </a:rPr>
              <a:t>Nhóm</a:t>
            </a:r>
            <a:r>
              <a:rPr lang="en-US" sz="4200" b="1" dirty="0">
                <a:latin typeface="Times New Roman" pitchFamily="18" charset="0"/>
                <a:cs typeface="Times New Roman" pitchFamily="18" charset="0"/>
              </a:rPr>
              <a:t> 2: </a:t>
            </a:r>
            <a:r>
              <a:rPr lang="en-US" sz="4200" b="1" dirty="0" err="1">
                <a:latin typeface="Times New Roman" pitchFamily="18" charset="0"/>
                <a:cs typeface="Times New Roman" pitchFamily="18" charset="0"/>
              </a:rPr>
              <a:t>Câu</a:t>
            </a:r>
            <a:r>
              <a:rPr lang="en-US" sz="4200" b="1" dirty="0">
                <a:latin typeface="Times New Roman" pitchFamily="18" charset="0"/>
                <a:cs typeface="Times New Roman" pitchFamily="18" charset="0"/>
              </a:rPr>
              <a:t> 1, 2</a:t>
            </a:r>
          </a:p>
          <a:p>
            <a:r>
              <a:rPr lang="en-US" sz="4200" b="1" dirty="0" err="1">
                <a:latin typeface="Times New Roman" pitchFamily="18" charset="0"/>
                <a:cs typeface="Times New Roman" pitchFamily="18" charset="0"/>
              </a:rPr>
              <a:t>Nhóm</a:t>
            </a:r>
            <a:r>
              <a:rPr lang="en-US" sz="4200" b="1" dirty="0">
                <a:latin typeface="Times New Roman" pitchFamily="18" charset="0"/>
                <a:cs typeface="Times New Roman" pitchFamily="18" charset="0"/>
              </a:rPr>
              <a:t> 3: </a:t>
            </a:r>
            <a:r>
              <a:rPr lang="en-US" sz="4200" b="1" dirty="0" err="1">
                <a:latin typeface="Times New Roman" pitchFamily="18" charset="0"/>
                <a:cs typeface="Times New Roman" pitchFamily="18" charset="0"/>
              </a:rPr>
              <a:t>Câu</a:t>
            </a:r>
            <a:r>
              <a:rPr lang="en-US" sz="4200" b="1" dirty="0">
                <a:latin typeface="Times New Roman" pitchFamily="18" charset="0"/>
                <a:cs typeface="Times New Roman" pitchFamily="18" charset="0"/>
              </a:rPr>
              <a:t> 3, 4</a:t>
            </a:r>
          </a:p>
          <a:p>
            <a:r>
              <a:rPr lang="en-US" sz="4200" b="1" dirty="0" err="1">
                <a:latin typeface="Times New Roman" pitchFamily="18" charset="0"/>
                <a:cs typeface="Times New Roman" pitchFamily="18" charset="0"/>
              </a:rPr>
              <a:t>Nhóm</a:t>
            </a:r>
            <a:r>
              <a:rPr lang="en-US" sz="4200" b="1" dirty="0">
                <a:latin typeface="Times New Roman" pitchFamily="18" charset="0"/>
                <a:cs typeface="Times New Roman" pitchFamily="18" charset="0"/>
              </a:rPr>
              <a:t> 4: </a:t>
            </a:r>
            <a:r>
              <a:rPr lang="en-US" sz="4200" b="1" dirty="0" err="1">
                <a:latin typeface="Times New Roman" pitchFamily="18" charset="0"/>
                <a:cs typeface="Times New Roman" pitchFamily="18" charset="0"/>
              </a:rPr>
              <a:t>Câu</a:t>
            </a:r>
            <a:r>
              <a:rPr lang="en-US" sz="4200" b="1" dirty="0">
                <a:latin typeface="Times New Roman" pitchFamily="18" charset="0"/>
                <a:cs typeface="Times New Roman" pitchFamily="18" charset="0"/>
              </a:rPr>
              <a:t> 5, 6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113757" y="1499462"/>
            <a:ext cx="1676571" cy="338141"/>
            <a:chOff x="0" y="0"/>
            <a:chExt cx="2235428" cy="450854"/>
          </a:xfrm>
        </p:grpSpPr>
        <p:grpSp>
          <p:nvGrpSpPr>
            <p:cNvPr id="3" name="Group 8"/>
            <p:cNvGrpSpPr/>
            <p:nvPr/>
          </p:nvGrpSpPr>
          <p:grpSpPr>
            <a:xfrm>
              <a:off x="891114" y="0"/>
              <a:ext cx="450854" cy="450854"/>
              <a:chOff x="0" y="0"/>
              <a:chExt cx="305558" cy="305558"/>
            </a:xfrm>
          </p:grpSpPr>
          <p:sp>
            <p:nvSpPr>
              <p:cNvPr id="9" name="Freeform 9"/>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FFFFFF"/>
              </a:solidFill>
            </p:spPr>
          </p:sp>
          <p:sp>
            <p:nvSpPr>
              <p:cNvPr id="10" name="TextBox 10"/>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4" name="Group 11"/>
            <p:cNvGrpSpPr/>
            <p:nvPr/>
          </p:nvGrpSpPr>
          <p:grpSpPr>
            <a:xfrm>
              <a:off x="1784574" y="0"/>
              <a:ext cx="450854" cy="450854"/>
              <a:chOff x="0" y="0"/>
              <a:chExt cx="305558" cy="305558"/>
            </a:xfrm>
          </p:grpSpPr>
          <p:sp>
            <p:nvSpPr>
              <p:cNvPr id="12" name="Freeform 12"/>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3" name="TextBox 13"/>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5" name="Group 14"/>
            <p:cNvGrpSpPr/>
            <p:nvPr/>
          </p:nvGrpSpPr>
          <p:grpSpPr>
            <a:xfrm>
              <a:off x="0" y="0"/>
              <a:ext cx="450854" cy="450854"/>
              <a:chOff x="0" y="0"/>
              <a:chExt cx="305558" cy="305558"/>
            </a:xfrm>
          </p:grpSpPr>
          <p:sp>
            <p:nvSpPr>
              <p:cNvPr id="15" name="Freeform 15"/>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6" name="TextBox 16"/>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sp>
        <p:nvSpPr>
          <p:cNvPr id="22" name="TextBox 21"/>
          <p:cNvSpPr txBox="1"/>
          <p:nvPr/>
        </p:nvSpPr>
        <p:spPr>
          <a:xfrm>
            <a:off x="-609600" y="-229968"/>
            <a:ext cx="18288000" cy="901593"/>
          </a:xfrm>
          <a:prstGeom prst="rect">
            <a:avLst/>
          </a:prstGeom>
          <a:noFill/>
        </p:spPr>
        <p:txBody>
          <a:bodyPr wrap="square" rtlCol="0">
            <a:spAutoFit/>
          </a:bodyPr>
          <a:lstStyle/>
          <a:p>
            <a:pPr algn="ctr">
              <a:lnSpc>
                <a:spcPct val="150000"/>
              </a:lnSpc>
            </a:pPr>
            <a:r>
              <a:rPr lang="en-US" sz="4000" b="1" dirty="0">
                <a:solidFill>
                  <a:srgbClr val="FF0000"/>
                </a:solidFill>
                <a:latin typeface="Arial" panose="020B0604020202020204" pitchFamily="34" charset="0"/>
                <a:cs typeface="Arial" panose="020B0604020202020204" pitchFamily="34" charset="0"/>
              </a:rPr>
              <a:t>ÔN TẬP CHỦ ĐỀ 3: PHÂN BÓN</a:t>
            </a:r>
          </a:p>
        </p:txBody>
      </p:sp>
      <p:sp>
        <p:nvSpPr>
          <p:cNvPr id="21" name="Rectangle 20"/>
          <p:cNvSpPr/>
          <p:nvPr/>
        </p:nvSpPr>
        <p:spPr>
          <a:xfrm>
            <a:off x="762000" y="1104900"/>
            <a:ext cx="9601200" cy="646331"/>
          </a:xfrm>
          <a:prstGeom prst="rect">
            <a:avLst/>
          </a:prstGeom>
        </p:spPr>
        <p:txBody>
          <a:bodyPr wrap="square">
            <a:spAutoFit/>
          </a:bodyPr>
          <a:lstStyle/>
          <a:p>
            <a:r>
              <a:rPr lang="en-US" sz="3600" b="1" dirty="0">
                <a:latin typeface="Times New Roman" pitchFamily="18" charset="0"/>
                <a:cs typeface="Times New Roman" pitchFamily="18" charset="0"/>
              </a:rPr>
              <a:t>HỆ THỐNG HOÁ KIẾN THỨC (</a:t>
            </a:r>
            <a:r>
              <a:rPr lang="en-US" sz="3600" b="1" dirty="0" err="1">
                <a:latin typeface="Times New Roman" pitchFamily="18" charset="0"/>
                <a:cs typeface="Times New Roman" pitchFamily="18" charset="0"/>
              </a:rPr>
              <a:t>Nhóm</a:t>
            </a:r>
            <a:r>
              <a:rPr lang="en-US" sz="3600" b="1" dirty="0">
                <a:latin typeface="Times New Roman" pitchFamily="18" charset="0"/>
                <a:cs typeface="Times New Roman" pitchFamily="18" charset="0"/>
              </a:rPr>
              <a:t> 1):</a:t>
            </a:r>
          </a:p>
        </p:txBody>
      </p:sp>
      <p:pic>
        <p:nvPicPr>
          <p:cNvPr id="6" name="Picture 5" descr="Công nghệ 10 Ôn tập chủ đề 3: Phân bón | Cánh diều (ảnh 1)">
            <a:extLst>
              <a:ext uri="{FF2B5EF4-FFF2-40B4-BE49-F238E27FC236}">
                <a16:creationId xmlns:a16="http://schemas.microsoft.com/office/drawing/2014/main" id="{CD1BAEB3-1C02-FAAC-D18B-00BD41BAC8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1230"/>
            <a:ext cx="8991600" cy="7202269"/>
          </a:xfrm>
          <a:prstGeom prst="rect">
            <a:avLst/>
          </a:prstGeom>
          <a:noFill/>
          <a:ln>
            <a:noFill/>
          </a:ln>
        </p:spPr>
      </p:pic>
      <p:sp>
        <p:nvSpPr>
          <p:cNvPr id="7" name="Rectangle 6">
            <a:extLst>
              <a:ext uri="{FF2B5EF4-FFF2-40B4-BE49-F238E27FC236}">
                <a16:creationId xmlns:a16="http://schemas.microsoft.com/office/drawing/2014/main" id="{FC7DFECF-0492-4A42-512F-223ACCA3666A}"/>
              </a:ext>
            </a:extLst>
          </p:cNvPr>
          <p:cNvSpPr/>
          <p:nvPr/>
        </p:nvSpPr>
        <p:spPr>
          <a:xfrm>
            <a:off x="1562100" y="2933700"/>
            <a:ext cx="533400" cy="646331"/>
          </a:xfrm>
          <a:prstGeom prst="rect">
            <a:avLst/>
          </a:prstGeom>
        </p:spPr>
        <p:txBody>
          <a:bodyPr wrap="square">
            <a:spAutoFit/>
          </a:bodyPr>
          <a:lstStyle/>
          <a:p>
            <a:r>
              <a:rPr lang="en-US" sz="3600" b="1" dirty="0">
                <a:latin typeface="Times New Roman" pitchFamily="18" charset="0"/>
                <a:cs typeface="Times New Roman" pitchFamily="18" charset="0"/>
              </a:rPr>
              <a:t>1</a:t>
            </a:r>
          </a:p>
        </p:txBody>
      </p:sp>
      <p:sp>
        <p:nvSpPr>
          <p:cNvPr id="8" name="Rectangle 7">
            <a:extLst>
              <a:ext uri="{FF2B5EF4-FFF2-40B4-BE49-F238E27FC236}">
                <a16:creationId xmlns:a16="http://schemas.microsoft.com/office/drawing/2014/main" id="{D65CE1BA-3033-2ED8-5218-839D3A10E848}"/>
              </a:ext>
            </a:extLst>
          </p:cNvPr>
          <p:cNvSpPr/>
          <p:nvPr/>
        </p:nvSpPr>
        <p:spPr>
          <a:xfrm>
            <a:off x="8077200" y="2610534"/>
            <a:ext cx="533400" cy="646331"/>
          </a:xfrm>
          <a:prstGeom prst="rect">
            <a:avLst/>
          </a:prstGeom>
        </p:spPr>
        <p:txBody>
          <a:bodyPr wrap="square">
            <a:spAutoFit/>
          </a:bodyPr>
          <a:lstStyle/>
          <a:p>
            <a:r>
              <a:rPr lang="en-US" sz="3600" b="1" dirty="0">
                <a:latin typeface="Times New Roman" pitchFamily="18" charset="0"/>
                <a:cs typeface="Times New Roman" pitchFamily="18" charset="0"/>
              </a:rPr>
              <a:t>2</a:t>
            </a:r>
          </a:p>
        </p:txBody>
      </p:sp>
      <p:sp>
        <p:nvSpPr>
          <p:cNvPr id="11" name="Rectangle 10">
            <a:extLst>
              <a:ext uri="{FF2B5EF4-FFF2-40B4-BE49-F238E27FC236}">
                <a16:creationId xmlns:a16="http://schemas.microsoft.com/office/drawing/2014/main" id="{86EF5A82-952A-7D45-CCA8-84A565FF6299}"/>
              </a:ext>
            </a:extLst>
          </p:cNvPr>
          <p:cNvSpPr/>
          <p:nvPr/>
        </p:nvSpPr>
        <p:spPr>
          <a:xfrm>
            <a:off x="1524000" y="3924300"/>
            <a:ext cx="533400" cy="646331"/>
          </a:xfrm>
          <a:prstGeom prst="rect">
            <a:avLst/>
          </a:prstGeom>
        </p:spPr>
        <p:txBody>
          <a:bodyPr wrap="square">
            <a:spAutoFit/>
          </a:bodyPr>
          <a:lstStyle/>
          <a:p>
            <a:r>
              <a:rPr lang="en-US" sz="3600" b="1" dirty="0">
                <a:latin typeface="Times New Roman" pitchFamily="18" charset="0"/>
                <a:cs typeface="Times New Roman" pitchFamily="18" charset="0"/>
              </a:rPr>
              <a:t>3</a:t>
            </a:r>
          </a:p>
        </p:txBody>
      </p:sp>
      <p:sp>
        <p:nvSpPr>
          <p:cNvPr id="14" name="Rectangle 13">
            <a:extLst>
              <a:ext uri="{FF2B5EF4-FFF2-40B4-BE49-F238E27FC236}">
                <a16:creationId xmlns:a16="http://schemas.microsoft.com/office/drawing/2014/main" id="{DBAC9814-B5F5-7636-AB98-6BDF269A34A2}"/>
              </a:ext>
            </a:extLst>
          </p:cNvPr>
          <p:cNvSpPr/>
          <p:nvPr/>
        </p:nvSpPr>
        <p:spPr>
          <a:xfrm>
            <a:off x="8077200" y="4447631"/>
            <a:ext cx="533400" cy="646331"/>
          </a:xfrm>
          <a:prstGeom prst="rect">
            <a:avLst/>
          </a:prstGeom>
        </p:spPr>
        <p:txBody>
          <a:bodyPr wrap="square">
            <a:spAutoFit/>
          </a:bodyPr>
          <a:lstStyle/>
          <a:p>
            <a:r>
              <a:rPr lang="en-US" sz="3600" b="1" dirty="0">
                <a:latin typeface="Times New Roman" pitchFamily="18" charset="0"/>
                <a:cs typeface="Times New Roman" pitchFamily="18" charset="0"/>
              </a:rPr>
              <a:t>4</a:t>
            </a:r>
          </a:p>
        </p:txBody>
      </p:sp>
      <p:sp>
        <p:nvSpPr>
          <p:cNvPr id="17" name="Rectangle 16">
            <a:extLst>
              <a:ext uri="{FF2B5EF4-FFF2-40B4-BE49-F238E27FC236}">
                <a16:creationId xmlns:a16="http://schemas.microsoft.com/office/drawing/2014/main" id="{C8E63217-FE19-C417-272C-44C9B95F9901}"/>
              </a:ext>
            </a:extLst>
          </p:cNvPr>
          <p:cNvSpPr/>
          <p:nvPr/>
        </p:nvSpPr>
        <p:spPr>
          <a:xfrm>
            <a:off x="1524000" y="7200900"/>
            <a:ext cx="533400" cy="646331"/>
          </a:xfrm>
          <a:prstGeom prst="rect">
            <a:avLst/>
          </a:prstGeom>
        </p:spPr>
        <p:txBody>
          <a:bodyPr wrap="square">
            <a:spAutoFit/>
          </a:bodyPr>
          <a:lstStyle/>
          <a:p>
            <a:r>
              <a:rPr lang="en-US" sz="3600" b="1" dirty="0">
                <a:latin typeface="Times New Roman" pitchFamily="18" charset="0"/>
                <a:cs typeface="Times New Roman" pitchFamily="18" charset="0"/>
              </a:rPr>
              <a:t>5</a:t>
            </a:r>
          </a:p>
        </p:txBody>
      </p:sp>
      <p:sp>
        <p:nvSpPr>
          <p:cNvPr id="18" name="Rectangle 17">
            <a:extLst>
              <a:ext uri="{FF2B5EF4-FFF2-40B4-BE49-F238E27FC236}">
                <a16:creationId xmlns:a16="http://schemas.microsoft.com/office/drawing/2014/main" id="{09B45999-9D44-5C06-59F9-CCCE3AE07E29}"/>
              </a:ext>
            </a:extLst>
          </p:cNvPr>
          <p:cNvSpPr/>
          <p:nvPr/>
        </p:nvSpPr>
        <p:spPr>
          <a:xfrm>
            <a:off x="1524000" y="7658100"/>
            <a:ext cx="533400" cy="646331"/>
          </a:xfrm>
          <a:prstGeom prst="rect">
            <a:avLst/>
          </a:prstGeom>
        </p:spPr>
        <p:txBody>
          <a:bodyPr wrap="square">
            <a:spAutoFit/>
          </a:bodyPr>
          <a:lstStyle/>
          <a:p>
            <a:r>
              <a:rPr lang="en-US" sz="3600" b="1" dirty="0">
                <a:latin typeface="Times New Roman" pitchFamily="18" charset="0"/>
                <a:cs typeface="Times New Roman" pitchFamily="18" charset="0"/>
              </a:rPr>
              <a:t>6</a:t>
            </a:r>
          </a:p>
        </p:txBody>
      </p:sp>
      <p:sp>
        <p:nvSpPr>
          <p:cNvPr id="19" name="Rectangle 18">
            <a:extLst>
              <a:ext uri="{FF2B5EF4-FFF2-40B4-BE49-F238E27FC236}">
                <a16:creationId xmlns:a16="http://schemas.microsoft.com/office/drawing/2014/main" id="{CD3889AA-7C63-FEBB-4AEE-5A5BA3FAB3C7}"/>
              </a:ext>
            </a:extLst>
          </p:cNvPr>
          <p:cNvSpPr/>
          <p:nvPr/>
        </p:nvSpPr>
        <p:spPr>
          <a:xfrm>
            <a:off x="8077200" y="6554569"/>
            <a:ext cx="533400" cy="646331"/>
          </a:xfrm>
          <a:prstGeom prst="rect">
            <a:avLst/>
          </a:prstGeom>
        </p:spPr>
        <p:txBody>
          <a:bodyPr wrap="square">
            <a:spAutoFit/>
          </a:bodyPr>
          <a:lstStyle/>
          <a:p>
            <a:r>
              <a:rPr lang="en-US" sz="3600" b="1" dirty="0">
                <a:latin typeface="Times New Roman" pitchFamily="18" charset="0"/>
                <a:cs typeface="Times New Roman" pitchFamily="18" charset="0"/>
              </a:rPr>
              <a:t>7</a:t>
            </a:r>
          </a:p>
        </p:txBody>
      </p:sp>
      <p:sp>
        <p:nvSpPr>
          <p:cNvPr id="20" name="Rectangle 19">
            <a:extLst>
              <a:ext uri="{FF2B5EF4-FFF2-40B4-BE49-F238E27FC236}">
                <a16:creationId xmlns:a16="http://schemas.microsoft.com/office/drawing/2014/main" id="{2702DE0F-4D7A-670D-0415-57033E2BDFE3}"/>
              </a:ext>
            </a:extLst>
          </p:cNvPr>
          <p:cNvSpPr/>
          <p:nvPr/>
        </p:nvSpPr>
        <p:spPr>
          <a:xfrm>
            <a:off x="8077200" y="6934200"/>
            <a:ext cx="533400" cy="646331"/>
          </a:xfrm>
          <a:prstGeom prst="rect">
            <a:avLst/>
          </a:prstGeom>
        </p:spPr>
        <p:txBody>
          <a:bodyPr wrap="square">
            <a:spAutoFit/>
          </a:bodyPr>
          <a:lstStyle/>
          <a:p>
            <a:r>
              <a:rPr lang="en-US" sz="3600" b="1" dirty="0">
                <a:latin typeface="Times New Roman" pitchFamily="18" charset="0"/>
                <a:cs typeface="Times New Roman" pitchFamily="18" charset="0"/>
              </a:rPr>
              <a:t>8</a:t>
            </a:r>
          </a:p>
        </p:txBody>
      </p:sp>
      <p:sp>
        <p:nvSpPr>
          <p:cNvPr id="23" name="Rectangle 22">
            <a:extLst>
              <a:ext uri="{FF2B5EF4-FFF2-40B4-BE49-F238E27FC236}">
                <a16:creationId xmlns:a16="http://schemas.microsoft.com/office/drawing/2014/main" id="{BCB8F80B-41EF-B40C-B859-6CE577D39B22}"/>
              </a:ext>
            </a:extLst>
          </p:cNvPr>
          <p:cNvSpPr/>
          <p:nvPr/>
        </p:nvSpPr>
        <p:spPr>
          <a:xfrm>
            <a:off x="8096250" y="7886700"/>
            <a:ext cx="533400" cy="646331"/>
          </a:xfrm>
          <a:prstGeom prst="rect">
            <a:avLst/>
          </a:prstGeom>
        </p:spPr>
        <p:txBody>
          <a:bodyPr wrap="square">
            <a:spAutoFit/>
          </a:bodyPr>
          <a:lstStyle/>
          <a:p>
            <a:r>
              <a:rPr lang="en-US" sz="3600" b="1" dirty="0">
                <a:latin typeface="Times New Roman" pitchFamily="18" charset="0"/>
                <a:cs typeface="Times New Roman" pitchFamily="18" charset="0"/>
              </a:rPr>
              <a:t>9</a:t>
            </a:r>
          </a:p>
        </p:txBody>
      </p:sp>
      <p:sp>
        <p:nvSpPr>
          <p:cNvPr id="24" name="Rectangle 23">
            <a:extLst>
              <a:ext uri="{FF2B5EF4-FFF2-40B4-BE49-F238E27FC236}">
                <a16:creationId xmlns:a16="http://schemas.microsoft.com/office/drawing/2014/main" id="{7FB21F38-9552-703E-F0B4-C4CE8AF6FD00}"/>
              </a:ext>
            </a:extLst>
          </p:cNvPr>
          <p:cNvSpPr/>
          <p:nvPr/>
        </p:nvSpPr>
        <p:spPr>
          <a:xfrm>
            <a:off x="8096250" y="8338341"/>
            <a:ext cx="819150" cy="646331"/>
          </a:xfrm>
          <a:prstGeom prst="rect">
            <a:avLst/>
          </a:prstGeom>
        </p:spPr>
        <p:txBody>
          <a:bodyPr wrap="square">
            <a:spAutoFit/>
          </a:bodyPr>
          <a:lstStyle/>
          <a:p>
            <a:r>
              <a:rPr lang="en-US" sz="3600" b="1" dirty="0">
                <a:latin typeface="Times New Roman" pitchFamily="18" charset="0"/>
                <a:cs typeface="Times New Roman" pitchFamily="18" charset="0"/>
              </a:rPr>
              <a:t>10</a:t>
            </a:r>
          </a:p>
        </p:txBody>
      </p:sp>
      <p:sp>
        <p:nvSpPr>
          <p:cNvPr id="25" name="Rectangle 24">
            <a:extLst>
              <a:ext uri="{FF2B5EF4-FFF2-40B4-BE49-F238E27FC236}">
                <a16:creationId xmlns:a16="http://schemas.microsoft.com/office/drawing/2014/main" id="{C6545E41-D3D1-29AA-B497-01D5D7C3804D}"/>
              </a:ext>
            </a:extLst>
          </p:cNvPr>
          <p:cNvSpPr/>
          <p:nvPr/>
        </p:nvSpPr>
        <p:spPr>
          <a:xfrm>
            <a:off x="9448800" y="616528"/>
            <a:ext cx="8839200" cy="7848302"/>
          </a:xfrm>
          <a:prstGeom prst="rect">
            <a:avLst/>
          </a:prstGeom>
        </p:spPr>
        <p:txBody>
          <a:bodyPr wrap="square">
            <a:spAutoFit/>
          </a:bodyPr>
          <a:lstStyle/>
          <a:p>
            <a:r>
              <a:rPr lang="en-US" sz="3600" b="1" dirty="0">
                <a:latin typeface="Times New Roman" pitchFamily="18" charset="0"/>
                <a:cs typeface="Times New Roman" pitchFamily="18" charset="0"/>
              </a:rPr>
              <a:t>1.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phẩm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trồng</a:t>
            </a:r>
            <a:endParaRPr lang="en-US" sz="3600" dirty="0">
              <a:latin typeface="Times New Roman" pitchFamily="18" charset="0"/>
              <a:cs typeface="Times New Roman" pitchFamily="18" charset="0"/>
            </a:endParaRPr>
          </a:p>
          <a:p>
            <a:r>
              <a:rPr lang="en-US" sz="3600" b="1" dirty="0">
                <a:latin typeface="Times New Roman" pitchFamily="18" charset="0"/>
                <a:cs typeface="Times New Roman" pitchFamily="18" charset="0"/>
              </a:rPr>
              <a:t>2.</a:t>
            </a:r>
            <a:r>
              <a:rPr lang="en-US" sz="3600" dirty="0">
                <a:latin typeface="Times New Roman" pitchFamily="18" charset="0"/>
                <a:cs typeface="Times New Roman" pitchFamily="18" charset="0"/>
              </a:rPr>
              <a:t> Cung </a:t>
            </a:r>
            <a:r>
              <a:rPr lang="en-US" sz="3600" dirty="0" err="1">
                <a:latin typeface="Times New Roman" pitchFamily="18" charset="0"/>
                <a:cs typeface="Times New Roman" pitchFamily="18" charset="0"/>
              </a:rPr>
              <a:t>cấp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trưởng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trồng</a:t>
            </a:r>
            <a:r>
              <a:rPr lang="en-US" sz="3600" dirty="0">
                <a:latin typeface="Times New Roman" pitchFamily="18" charset="0"/>
                <a:cs typeface="Times New Roman" pitchFamily="18" charset="0"/>
              </a:rPr>
              <a:t>.</a:t>
            </a:r>
          </a:p>
          <a:p>
            <a:r>
              <a:rPr lang="en-US" sz="3600" b="1" dirty="0">
                <a:latin typeface="Times New Roman" pitchFamily="18" charset="0"/>
                <a:cs typeface="Times New Roman" pitchFamily="18" charset="0"/>
              </a:rPr>
              <a:t>3.</a:t>
            </a:r>
            <a:r>
              <a:rPr lang="en-US" sz="3600" dirty="0">
                <a:latin typeface="Times New Roman" pitchFamily="18" charset="0"/>
                <a:cs typeface="Times New Roman" pitchFamily="18" charset="0"/>
              </a:rPr>
              <a:t> </a:t>
            </a: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mát</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hữu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kín</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vi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quản</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nhiệt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nl-NL" sz="3200" dirty="0">
                <a:effectLst/>
                <a:latin typeface="Times New Roman" panose="02020603050405020304" pitchFamily="18" charset="0"/>
                <a:ea typeface="DengXian" panose="02010600030101010101" pitchFamily="2" charset="-122"/>
              </a:rPr>
              <a:t>30</a:t>
            </a:r>
            <a:r>
              <a:rPr lang="nl-NL" sz="3200" baseline="30000" dirty="0">
                <a:effectLst/>
                <a:latin typeface="Times New Roman" panose="02020603050405020304" pitchFamily="18" charset="0"/>
                <a:ea typeface="DengXian" panose="02010600030101010101" pitchFamily="2" charset="-122"/>
              </a:rPr>
              <a:t>0</a:t>
            </a:r>
            <a:r>
              <a:rPr lang="nl-NL" sz="3200" dirty="0">
                <a:effectLst/>
                <a:latin typeface="Times New Roman" panose="02020603050405020304" pitchFamily="18" charset="0"/>
                <a:ea typeface="DengXian" panose="02010600030101010101" pitchFamily="2" charset="-122"/>
              </a:rPr>
              <a:t>C</a:t>
            </a:r>
            <a:r>
              <a:rPr lang="nl-NL" sz="3600" dirty="0">
                <a:effectLst/>
                <a:latin typeface="Times New Roman" panose="02020603050405020304" pitchFamily="18" charset="0"/>
                <a:ea typeface="DengXian" panose="02010600030101010101" pitchFamily="2" charset="-122"/>
              </a:rPr>
              <a:t> và không quá 6 tháng kể từ ngày sản xuất</a:t>
            </a:r>
          </a:p>
          <a:p>
            <a:r>
              <a:rPr lang="en-US" sz="3600" b="1" dirty="0">
                <a:latin typeface="Times New Roman" pitchFamily="18" charset="0"/>
                <a:cs typeface="Times New Roman" pitchFamily="18" charset="0"/>
              </a:rPr>
              <a:t>4.</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vi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5.</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p>
          <a:p>
            <a:r>
              <a:rPr lang="en-US" sz="3600" b="1" dirty="0">
                <a:latin typeface="Times New Roman" pitchFamily="18" charset="0"/>
                <a:cs typeface="Times New Roman" pitchFamily="18" charset="0"/>
              </a:rPr>
              <a:t>6.</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7.</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8.</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endParaRPr lang="en-US" sz="3600" dirty="0">
              <a:latin typeface="Times New Roman" pitchFamily="18" charset="0"/>
              <a:cs typeface="Times New Roman" pitchFamily="18" charset="0"/>
            </a:endParaRPr>
          </a:p>
          <a:p>
            <a:r>
              <a:rPr lang="en-US" sz="3600" b="1" dirty="0">
                <a:latin typeface="Times New Roman" pitchFamily="18" charset="0"/>
                <a:cs typeface="Times New Roman" pitchFamily="18" charset="0"/>
              </a:rPr>
              <a:t>9.</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10. </a:t>
            </a:r>
            <a:r>
              <a:rPr lang="en-US" sz="3600" dirty="0" err="1">
                <a:latin typeface="Times New Roman" pitchFamily="18" charset="0"/>
                <a:cs typeface="Times New Roman" pitchFamily="18" charset="0"/>
              </a:rPr>
              <a:t>Nhược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endParaRPr lang="en-US" sz="3600" dirty="0">
              <a:latin typeface="Times New Roman" pitchFamily="18" charset="0"/>
              <a:cs typeface="Times New Roman" pitchFamily="18" charset="0"/>
            </a:endParaRPr>
          </a:p>
        </p:txBody>
      </p:sp>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5113757" y="1499462"/>
            <a:ext cx="1676571" cy="338141"/>
            <a:chOff x="0" y="0"/>
            <a:chExt cx="2235428" cy="450854"/>
          </a:xfrm>
        </p:grpSpPr>
        <p:grpSp>
          <p:nvGrpSpPr>
            <p:cNvPr id="8" name="Group 8"/>
            <p:cNvGrpSpPr/>
            <p:nvPr/>
          </p:nvGrpSpPr>
          <p:grpSpPr>
            <a:xfrm>
              <a:off x="891114" y="0"/>
              <a:ext cx="450854" cy="450854"/>
              <a:chOff x="0" y="0"/>
              <a:chExt cx="305558" cy="305558"/>
            </a:xfrm>
          </p:grpSpPr>
          <p:sp>
            <p:nvSpPr>
              <p:cNvPr id="9" name="Freeform 9"/>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FFFFFF"/>
              </a:solidFill>
            </p:spPr>
          </p:sp>
          <p:sp>
            <p:nvSpPr>
              <p:cNvPr id="10" name="TextBox 10"/>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11" name="Group 11"/>
            <p:cNvGrpSpPr/>
            <p:nvPr/>
          </p:nvGrpSpPr>
          <p:grpSpPr>
            <a:xfrm>
              <a:off x="1784574" y="0"/>
              <a:ext cx="450854" cy="450854"/>
              <a:chOff x="0" y="0"/>
              <a:chExt cx="305558" cy="305558"/>
            </a:xfrm>
          </p:grpSpPr>
          <p:sp>
            <p:nvSpPr>
              <p:cNvPr id="12" name="Freeform 12"/>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3" name="TextBox 13"/>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14" name="Group 14"/>
            <p:cNvGrpSpPr/>
            <p:nvPr/>
          </p:nvGrpSpPr>
          <p:grpSpPr>
            <a:xfrm>
              <a:off x="0" y="0"/>
              <a:ext cx="450854" cy="450854"/>
              <a:chOff x="0" y="0"/>
              <a:chExt cx="305558" cy="305558"/>
            </a:xfrm>
          </p:grpSpPr>
          <p:sp>
            <p:nvSpPr>
              <p:cNvPr id="15" name="Freeform 15"/>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6" name="TextBox 16"/>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sp>
        <p:nvSpPr>
          <p:cNvPr id="23" name="Rectangle 22"/>
          <p:cNvSpPr/>
          <p:nvPr/>
        </p:nvSpPr>
        <p:spPr>
          <a:xfrm>
            <a:off x="900040" y="1714444"/>
            <a:ext cx="15697200" cy="1754326"/>
          </a:xfrm>
          <a:prstGeom prst="rect">
            <a:avLst/>
          </a:prstGeom>
        </p:spPr>
        <p:txBody>
          <a:bodyPr wrap="square">
            <a:spAutoFit/>
          </a:bodyPr>
          <a:lstStyle/>
          <a:p>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bón</a:t>
            </a:r>
            <a:r>
              <a:rPr lang="en-US" sz="3600" b="1"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phẩm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trồng</a:t>
            </a:r>
            <a:endParaRPr lang="en-US" sz="3600" dirty="0">
              <a:latin typeface="Times New Roman" pitchFamily="18" charset="0"/>
              <a:cs typeface="Times New Roman" pitchFamily="18" charset="0"/>
            </a:endParaRPr>
          </a:p>
          <a:p>
            <a:r>
              <a:rPr lang="en-US" sz="3600" b="1" dirty="0">
                <a:latin typeface="Times New Roman" pitchFamily="18" charset="0"/>
                <a:cs typeface="Times New Roman" pitchFamily="18" charset="0"/>
              </a:rPr>
              <a:t> </a:t>
            </a:r>
          </a:p>
        </p:txBody>
      </p:sp>
      <p:sp>
        <p:nvSpPr>
          <p:cNvPr id="2" name="TextBox 1">
            <a:extLst>
              <a:ext uri="{FF2B5EF4-FFF2-40B4-BE49-F238E27FC236}">
                <a16:creationId xmlns:a16="http://schemas.microsoft.com/office/drawing/2014/main" id="{E0540929-4D07-BEE3-520A-DC1831694145}"/>
              </a:ext>
            </a:extLst>
          </p:cNvPr>
          <p:cNvSpPr txBox="1"/>
          <p:nvPr/>
        </p:nvSpPr>
        <p:spPr>
          <a:xfrm>
            <a:off x="-609600" y="-25293"/>
            <a:ext cx="18288000" cy="901593"/>
          </a:xfrm>
          <a:prstGeom prst="rect">
            <a:avLst/>
          </a:prstGeom>
          <a:noFill/>
        </p:spPr>
        <p:txBody>
          <a:bodyPr wrap="square" rtlCol="0">
            <a:spAutoFit/>
          </a:bodyPr>
          <a:lstStyle/>
          <a:p>
            <a:pPr algn="ctr">
              <a:lnSpc>
                <a:spcPct val="150000"/>
              </a:lnSpc>
            </a:pPr>
            <a:r>
              <a:rPr lang="en-US" sz="4000" b="1" dirty="0">
                <a:solidFill>
                  <a:srgbClr val="FF0000"/>
                </a:solidFill>
                <a:latin typeface="Arial" panose="020B0604020202020204" pitchFamily="34" charset="0"/>
                <a:cs typeface="Arial" panose="020B0604020202020204" pitchFamily="34" charset="0"/>
              </a:rPr>
              <a:t>ÔN TẬP CHỦ ĐỀ 3: PHÂN BÓN</a:t>
            </a:r>
          </a:p>
        </p:txBody>
      </p:sp>
      <p:sp>
        <p:nvSpPr>
          <p:cNvPr id="3" name="Rectangle 2">
            <a:extLst>
              <a:ext uri="{FF2B5EF4-FFF2-40B4-BE49-F238E27FC236}">
                <a16:creationId xmlns:a16="http://schemas.microsoft.com/office/drawing/2014/main" id="{2E42FA94-C8D2-5D04-90CD-67018A70BBBB}"/>
              </a:ext>
            </a:extLst>
          </p:cNvPr>
          <p:cNvSpPr/>
          <p:nvPr/>
        </p:nvSpPr>
        <p:spPr>
          <a:xfrm>
            <a:off x="762000" y="952500"/>
            <a:ext cx="9601200" cy="646331"/>
          </a:xfrm>
          <a:prstGeom prst="rect">
            <a:avLst/>
          </a:prstGeom>
        </p:spPr>
        <p:txBody>
          <a:bodyPr wrap="square">
            <a:spAutoFit/>
          </a:bodyPr>
          <a:lstStyle/>
          <a:p>
            <a:r>
              <a:rPr lang="en-US" sz="3600" b="1" dirty="0">
                <a:latin typeface="Times New Roman" pitchFamily="18" charset="0"/>
                <a:cs typeface="Times New Roman" pitchFamily="18" charset="0"/>
              </a:rPr>
              <a:t>LUYỆN TẬP VÀ VẬN DỤNG (</a:t>
            </a:r>
            <a:r>
              <a:rPr lang="en-US" sz="3600" b="1" dirty="0" err="1">
                <a:latin typeface="Times New Roman" pitchFamily="18" charset="0"/>
                <a:cs typeface="Times New Roman" pitchFamily="18" charset="0"/>
              </a:rPr>
              <a:t>Nhóm</a:t>
            </a:r>
            <a:r>
              <a:rPr lang="en-US" sz="3600" b="1" dirty="0">
                <a:latin typeface="Times New Roman" pitchFamily="18" charset="0"/>
                <a:cs typeface="Times New Roman" pitchFamily="18" charset="0"/>
              </a:rPr>
              <a:t> 2)</a:t>
            </a:r>
          </a:p>
        </p:txBody>
      </p:sp>
      <p:graphicFrame>
        <p:nvGraphicFramePr>
          <p:cNvPr id="4" name="Table 3">
            <a:extLst>
              <a:ext uri="{FF2B5EF4-FFF2-40B4-BE49-F238E27FC236}">
                <a16:creationId xmlns:a16="http://schemas.microsoft.com/office/drawing/2014/main" id="{C2750DC7-8E48-FBD2-30DB-1F0F07DDDFF2}"/>
              </a:ext>
            </a:extLst>
          </p:cNvPr>
          <p:cNvGraphicFramePr>
            <a:graphicFrameLocks noGrp="1"/>
          </p:cNvGraphicFramePr>
          <p:nvPr>
            <p:extLst>
              <p:ext uri="{D42A27DB-BD31-4B8C-83A1-F6EECF244321}">
                <p14:modId xmlns:p14="http://schemas.microsoft.com/office/powerpoint/2010/main" val="3518935180"/>
              </p:ext>
            </p:extLst>
          </p:nvPr>
        </p:nvGraphicFramePr>
        <p:xfrm>
          <a:off x="1238250" y="3683752"/>
          <a:ext cx="12192000" cy="402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49080405"/>
                    </a:ext>
                  </a:extLst>
                </a:gridCol>
                <a:gridCol w="3048000">
                  <a:extLst>
                    <a:ext uri="{9D8B030D-6E8A-4147-A177-3AD203B41FA5}">
                      <a16:colId xmlns:a16="http://schemas.microsoft.com/office/drawing/2014/main" val="3090217901"/>
                    </a:ext>
                  </a:extLst>
                </a:gridCol>
                <a:gridCol w="3048000">
                  <a:extLst>
                    <a:ext uri="{9D8B030D-6E8A-4147-A177-3AD203B41FA5}">
                      <a16:colId xmlns:a16="http://schemas.microsoft.com/office/drawing/2014/main" val="2271168502"/>
                    </a:ext>
                  </a:extLst>
                </a:gridCol>
                <a:gridCol w="3048000">
                  <a:extLst>
                    <a:ext uri="{9D8B030D-6E8A-4147-A177-3AD203B41FA5}">
                      <a16:colId xmlns:a16="http://schemas.microsoft.com/office/drawing/2014/main" val="371442593"/>
                    </a:ext>
                  </a:extLst>
                </a:gridCol>
              </a:tblGrid>
              <a:tr h="370840">
                <a:tc>
                  <a:txBody>
                    <a:bodyPr/>
                    <a:lstStyle/>
                    <a:p>
                      <a:endParaRPr lang="en-US" baseline="0" dirty="0"/>
                    </a:p>
                  </a:txBody>
                  <a:tcPr/>
                </a:tc>
                <a:tc>
                  <a:txBody>
                    <a:bodyPr/>
                    <a:lstStyle/>
                    <a:p>
                      <a:endParaRPr lang="en-US" baseline="0" dirty="0"/>
                    </a:p>
                  </a:txBody>
                  <a:tcPr/>
                </a:tc>
                <a:tc>
                  <a:txBody>
                    <a:bodyPr/>
                    <a:lstStyle/>
                    <a:p>
                      <a:endParaRPr lang="en-US" baseline="0" dirty="0"/>
                    </a:p>
                  </a:txBody>
                  <a:tcPr/>
                </a:tc>
                <a:tc>
                  <a:txBody>
                    <a:bodyPr/>
                    <a:lstStyle/>
                    <a:p>
                      <a:endParaRPr lang="en-US" baseline="0" dirty="0"/>
                    </a:p>
                  </a:txBody>
                  <a:tcPr/>
                </a:tc>
                <a:extLst>
                  <a:ext uri="{0D108BD9-81ED-4DB2-BD59-A6C34878D82A}">
                    <a16:rowId xmlns:a16="http://schemas.microsoft.com/office/drawing/2014/main" val="979913368"/>
                  </a:ext>
                </a:extLst>
              </a:tr>
              <a:tr h="370840">
                <a:tc>
                  <a: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đạm</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a:p>
                  </a:txBody>
                  <a:tcPr/>
                </a:tc>
                <a:extLst>
                  <a:ext uri="{0D108BD9-81ED-4DB2-BD59-A6C34878D82A}">
                    <a16:rowId xmlns:a16="http://schemas.microsoft.com/office/drawing/2014/main" val="280220558"/>
                  </a:ext>
                </a:extLst>
              </a:tr>
              <a:tr h="370840">
                <a:tc>
                  <a: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kali</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a:p>
                  </a:txBody>
                  <a:tcPr/>
                </a:tc>
                <a:extLst>
                  <a:ext uri="{0D108BD9-81ED-4DB2-BD59-A6C34878D82A}">
                    <a16:rowId xmlns:a16="http://schemas.microsoft.com/office/drawing/2014/main" val="533601396"/>
                  </a:ext>
                </a:extLst>
              </a:tr>
              <a:tr h="370840">
                <a:tc>
                  <a: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super </a:t>
                      </a:r>
                      <a:r>
                        <a:rPr lang="en-US" dirty="0" err="1">
                          <a:latin typeface="Times New Roman" panose="02020603050405020304" pitchFamily="18" charset="0"/>
                          <a:cs typeface="Times New Roman" panose="02020603050405020304" pitchFamily="18" charset="0"/>
                        </a:rPr>
                        <a:t>lân</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p>
                  </a:txBody>
                  <a:tcPr/>
                </a:tc>
                <a:tc>
                  <a:txBody>
                    <a:bodyPr/>
                    <a:lstStyle/>
                    <a:p>
                      <a:pPr algn="ctr"/>
                      <a:r>
                        <a:rPr lang="en-US" dirty="0"/>
                        <a:t>X</a:t>
                      </a:r>
                    </a:p>
                  </a:txBody>
                  <a:tcPr/>
                </a:tc>
                <a:tc>
                  <a:txBody>
                    <a:bodyPr/>
                    <a:lstStyle/>
                    <a:p>
                      <a:pPr algn="ctr"/>
                      <a:endParaRPr lang="en-US"/>
                    </a:p>
                  </a:txBody>
                  <a:tcPr/>
                </a:tc>
                <a:extLst>
                  <a:ext uri="{0D108BD9-81ED-4DB2-BD59-A6C34878D82A}">
                    <a16:rowId xmlns:a16="http://schemas.microsoft.com/office/drawing/2014/main" val="2076492882"/>
                  </a:ext>
                </a:extLst>
              </a:tr>
              <a:tr h="370840">
                <a:tc>
                  <a: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NPK</a:t>
                      </a:r>
                    </a:p>
                  </a:txBody>
                  <a:tcPr/>
                </a:tc>
                <a:tc>
                  <a:txBody>
                    <a:bodyPr/>
                    <a:lstStyle/>
                    <a:p>
                      <a:pPr algn="ctr"/>
                      <a:endParaRPr lang="en-US"/>
                    </a:p>
                  </a:txBody>
                  <a:tcPr/>
                </a:tc>
                <a:tc>
                  <a:txBody>
                    <a:bodyPr/>
                    <a:lstStyle/>
                    <a:p>
                      <a:pPr algn="ctr"/>
                      <a:r>
                        <a:rPr lang="en-US" dirty="0"/>
                        <a:t>X</a:t>
                      </a:r>
                    </a:p>
                  </a:txBody>
                  <a:tcPr/>
                </a:tc>
                <a:tc>
                  <a:txBody>
                    <a:bodyPr/>
                    <a:lstStyle/>
                    <a:p>
                      <a:pPr algn="ctr"/>
                      <a:endParaRPr lang="en-US"/>
                    </a:p>
                  </a:txBody>
                  <a:tcPr/>
                </a:tc>
                <a:extLst>
                  <a:ext uri="{0D108BD9-81ED-4DB2-BD59-A6C34878D82A}">
                    <a16:rowId xmlns:a16="http://schemas.microsoft.com/office/drawing/2014/main" val="954569289"/>
                  </a:ext>
                </a:extLst>
              </a:tr>
              <a:tr h="370840">
                <a:tc>
                  <a: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chuồng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3651720625"/>
                  </a:ext>
                </a:extLst>
              </a:tr>
              <a:tr h="370840">
                <a:tc>
                  <a: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p>
                  </a:txBody>
                  <a:tcPr/>
                </a:tc>
                <a:tc>
                  <a:txBody>
                    <a:bodyPr/>
                    <a:lstStyle/>
                    <a:p>
                      <a:pPr algn="ctr"/>
                      <a:endParaRPr lang="en-US"/>
                    </a:p>
                  </a:txBody>
                  <a:tcPr/>
                </a:tc>
                <a:tc>
                  <a:txBody>
                    <a:bodyPr/>
                    <a:lstStyle/>
                    <a:p>
                      <a:pPr algn="ctr"/>
                      <a:r>
                        <a:rPr lang="en-US" dirty="0"/>
                        <a:t>X</a:t>
                      </a:r>
                    </a:p>
                  </a:txBody>
                  <a:tcPr/>
                </a:tc>
                <a:extLst>
                  <a:ext uri="{0D108BD9-81ED-4DB2-BD59-A6C34878D82A}">
                    <a16:rowId xmlns:a16="http://schemas.microsoft.com/office/drawing/2014/main" val="535624899"/>
                  </a:ext>
                </a:extLst>
              </a:tr>
              <a:tr h="370840">
                <a:tc>
                  <a:txBody>
                    <a:bodyPr/>
                    <a:lstStyle/>
                    <a:p>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dầu</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t>X</a:t>
                      </a:r>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838264393"/>
                  </a:ext>
                </a:extLst>
              </a:tr>
            </a:tbl>
          </a:graphicData>
        </a:graphic>
      </p:graphicFrame>
      <p:sp>
        <p:nvSpPr>
          <p:cNvPr id="5" name="Rectangle 4">
            <a:extLst>
              <a:ext uri="{FF2B5EF4-FFF2-40B4-BE49-F238E27FC236}">
                <a16:creationId xmlns:a16="http://schemas.microsoft.com/office/drawing/2014/main" id="{4615D486-461D-09DD-23AD-35755D742630}"/>
              </a:ext>
            </a:extLst>
          </p:cNvPr>
          <p:cNvSpPr/>
          <p:nvPr/>
        </p:nvSpPr>
        <p:spPr>
          <a:xfrm>
            <a:off x="914400" y="2763350"/>
            <a:ext cx="15697200" cy="1200329"/>
          </a:xfrm>
          <a:prstGeom prst="rect">
            <a:avLst/>
          </a:prstGeom>
        </p:spPr>
        <p:txBody>
          <a:bodyPr wrap="square">
            <a:spAutoFit/>
          </a:bodyPr>
          <a:lstStyle/>
          <a:p>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nhóm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loại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bón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theo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mẫu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bảng</a:t>
            </a:r>
            <a:r>
              <a:rPr lang="en-US" sz="3600" b="1" dirty="0">
                <a:latin typeface="Times New Roman" pitchFamily="18" charset="0"/>
                <a:cs typeface="Times New Roman" pitchFamily="18" charset="0"/>
              </a:rPr>
              <a:t> 1</a:t>
            </a:r>
            <a:endParaRPr lang="en-US" sz="3600" dirty="0">
              <a:latin typeface="Times New Roman" pitchFamily="18" charset="0"/>
              <a:cs typeface="Times New Roman" pitchFamily="18" charset="0"/>
            </a:endParaRPr>
          </a:p>
          <a:p>
            <a:r>
              <a:rPr lang="en-US" sz="3600" b="1" dirty="0">
                <a:latin typeface="Times New Roman" pitchFamily="18" charset="0"/>
                <a:cs typeface="Times New Roman" pitchFamily="18" charset="0"/>
              </a:rPr>
              <a:t> </a:t>
            </a:r>
          </a:p>
        </p:txBody>
      </p:sp>
      <p:sp>
        <p:nvSpPr>
          <p:cNvPr id="6" name="Rectangle 5">
            <a:extLst>
              <a:ext uri="{FF2B5EF4-FFF2-40B4-BE49-F238E27FC236}">
                <a16:creationId xmlns:a16="http://schemas.microsoft.com/office/drawing/2014/main" id="{7C18F7BB-6219-D3D0-B660-E21D2396D4AA}"/>
              </a:ext>
            </a:extLst>
          </p:cNvPr>
          <p:cNvSpPr/>
          <p:nvPr/>
        </p:nvSpPr>
        <p:spPr>
          <a:xfrm>
            <a:off x="1219200" y="3549307"/>
            <a:ext cx="12344400" cy="646331"/>
          </a:xfrm>
          <a:prstGeom prst="rect">
            <a:avLst/>
          </a:prstGeom>
        </p:spPr>
        <p:txBody>
          <a:bodyPr wrap="square">
            <a:spAutoFit/>
          </a:bodyPr>
          <a:lstStyle/>
          <a:p>
            <a:r>
              <a:rPr lang="en-US" sz="3600" b="1" dirty="0" err="1">
                <a:latin typeface="Times New Roman" pitchFamily="18" charset="0"/>
                <a:cs typeface="Times New Roman" pitchFamily="18" charset="0"/>
              </a:rPr>
              <a:t>Loại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bón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hữu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vi </a:t>
            </a:r>
            <a:r>
              <a:rPr lang="en-US" sz="3600" b="1" dirty="0" err="1">
                <a:latin typeface="Times New Roman" pitchFamily="18" charset="0"/>
                <a:cs typeface="Times New Roman" pitchFamily="18" charset="0"/>
              </a:rPr>
              <a:t>sinh</a:t>
            </a:r>
            <a:endParaRPr lang="en-US" sz="3600" dirty="0">
              <a:latin typeface="Times New Roman" pitchFamily="18" charset="0"/>
              <a:cs typeface="Times New Roman" pitchFamily="18" charset="0"/>
            </a:endParaRP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B2A3-25EF-8B7C-A297-BE48C4608A27}"/>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C2B808C3-5AFF-B7DF-FE42-B07A6B76831E}"/>
              </a:ext>
            </a:extLst>
          </p:cNvPr>
          <p:cNvGrpSpPr/>
          <p:nvPr/>
        </p:nvGrpSpPr>
        <p:grpSpPr>
          <a:xfrm>
            <a:off x="15113757" y="1499462"/>
            <a:ext cx="1676571" cy="338141"/>
            <a:chOff x="0" y="0"/>
            <a:chExt cx="2235428" cy="450854"/>
          </a:xfrm>
        </p:grpSpPr>
        <p:grpSp>
          <p:nvGrpSpPr>
            <p:cNvPr id="8" name="Group 8">
              <a:extLst>
                <a:ext uri="{FF2B5EF4-FFF2-40B4-BE49-F238E27FC236}">
                  <a16:creationId xmlns:a16="http://schemas.microsoft.com/office/drawing/2014/main" id="{FB845924-8508-02CA-F69A-5261A287A5CE}"/>
                </a:ext>
              </a:extLst>
            </p:cNvPr>
            <p:cNvGrpSpPr/>
            <p:nvPr/>
          </p:nvGrpSpPr>
          <p:grpSpPr>
            <a:xfrm>
              <a:off x="891114" y="0"/>
              <a:ext cx="450854" cy="450854"/>
              <a:chOff x="0" y="0"/>
              <a:chExt cx="305558" cy="305558"/>
            </a:xfrm>
          </p:grpSpPr>
          <p:sp>
            <p:nvSpPr>
              <p:cNvPr id="9" name="Freeform 9">
                <a:extLst>
                  <a:ext uri="{FF2B5EF4-FFF2-40B4-BE49-F238E27FC236}">
                    <a16:creationId xmlns:a16="http://schemas.microsoft.com/office/drawing/2014/main" id="{8D53CE61-B997-EB7F-1C56-EB4ABC3494BF}"/>
                  </a:ext>
                </a:extLst>
              </p:cNvPr>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FFFFFF"/>
              </a:solidFill>
            </p:spPr>
          </p:sp>
          <p:sp>
            <p:nvSpPr>
              <p:cNvPr id="10" name="TextBox 10">
                <a:extLst>
                  <a:ext uri="{FF2B5EF4-FFF2-40B4-BE49-F238E27FC236}">
                    <a16:creationId xmlns:a16="http://schemas.microsoft.com/office/drawing/2014/main" id="{329F3F13-127C-9472-1A95-7BBE8A143868}"/>
                  </a:ext>
                </a:extLst>
              </p:cNvPr>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11" name="Group 11">
              <a:extLst>
                <a:ext uri="{FF2B5EF4-FFF2-40B4-BE49-F238E27FC236}">
                  <a16:creationId xmlns:a16="http://schemas.microsoft.com/office/drawing/2014/main" id="{6F1F2F2C-6CB4-BFEE-9325-A2E34999885A}"/>
                </a:ext>
              </a:extLst>
            </p:cNvPr>
            <p:cNvGrpSpPr/>
            <p:nvPr/>
          </p:nvGrpSpPr>
          <p:grpSpPr>
            <a:xfrm>
              <a:off x="1784574" y="0"/>
              <a:ext cx="450854" cy="450854"/>
              <a:chOff x="0" y="0"/>
              <a:chExt cx="305558" cy="305558"/>
            </a:xfrm>
          </p:grpSpPr>
          <p:sp>
            <p:nvSpPr>
              <p:cNvPr id="12" name="Freeform 12">
                <a:extLst>
                  <a:ext uri="{FF2B5EF4-FFF2-40B4-BE49-F238E27FC236}">
                    <a16:creationId xmlns:a16="http://schemas.microsoft.com/office/drawing/2014/main" id="{AA6294B1-A1D7-692A-06E4-F2AE05D2774C}"/>
                  </a:ext>
                </a:extLst>
              </p:cNvPr>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3" name="TextBox 13">
                <a:extLst>
                  <a:ext uri="{FF2B5EF4-FFF2-40B4-BE49-F238E27FC236}">
                    <a16:creationId xmlns:a16="http://schemas.microsoft.com/office/drawing/2014/main" id="{A5AF0A4C-EDA1-D7B3-EB4C-BE83685BAE26}"/>
                  </a:ext>
                </a:extLst>
              </p:cNvPr>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14" name="Group 14">
              <a:extLst>
                <a:ext uri="{FF2B5EF4-FFF2-40B4-BE49-F238E27FC236}">
                  <a16:creationId xmlns:a16="http://schemas.microsoft.com/office/drawing/2014/main" id="{CD1C3B7E-A771-BD4C-B158-F47B71970720}"/>
                </a:ext>
              </a:extLst>
            </p:cNvPr>
            <p:cNvGrpSpPr/>
            <p:nvPr/>
          </p:nvGrpSpPr>
          <p:grpSpPr>
            <a:xfrm>
              <a:off x="0" y="0"/>
              <a:ext cx="450854" cy="450854"/>
              <a:chOff x="0" y="0"/>
              <a:chExt cx="305558" cy="305558"/>
            </a:xfrm>
          </p:grpSpPr>
          <p:sp>
            <p:nvSpPr>
              <p:cNvPr id="15" name="Freeform 15">
                <a:extLst>
                  <a:ext uri="{FF2B5EF4-FFF2-40B4-BE49-F238E27FC236}">
                    <a16:creationId xmlns:a16="http://schemas.microsoft.com/office/drawing/2014/main" id="{E186ACC6-2592-49FE-E4CD-B6D8E351DDBB}"/>
                  </a:ext>
                </a:extLst>
              </p:cNvPr>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6" name="TextBox 16">
                <a:extLst>
                  <a:ext uri="{FF2B5EF4-FFF2-40B4-BE49-F238E27FC236}">
                    <a16:creationId xmlns:a16="http://schemas.microsoft.com/office/drawing/2014/main" id="{9A13CA42-B830-159F-425D-63648CB00176}"/>
                  </a:ext>
                </a:extLst>
              </p:cNvPr>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sp>
        <p:nvSpPr>
          <p:cNvPr id="2" name="TextBox 1">
            <a:extLst>
              <a:ext uri="{FF2B5EF4-FFF2-40B4-BE49-F238E27FC236}">
                <a16:creationId xmlns:a16="http://schemas.microsoft.com/office/drawing/2014/main" id="{C27C5C4E-59CA-4B7F-4569-F5F40D518ABF}"/>
              </a:ext>
            </a:extLst>
          </p:cNvPr>
          <p:cNvSpPr txBox="1"/>
          <p:nvPr/>
        </p:nvSpPr>
        <p:spPr>
          <a:xfrm>
            <a:off x="-609600" y="-25293"/>
            <a:ext cx="18288000" cy="901593"/>
          </a:xfrm>
          <a:prstGeom prst="rect">
            <a:avLst/>
          </a:prstGeom>
          <a:noFill/>
        </p:spPr>
        <p:txBody>
          <a:bodyPr wrap="square" rtlCol="0">
            <a:spAutoFit/>
          </a:bodyPr>
          <a:lstStyle/>
          <a:p>
            <a:pPr algn="ctr">
              <a:lnSpc>
                <a:spcPct val="150000"/>
              </a:lnSpc>
            </a:pPr>
            <a:r>
              <a:rPr lang="en-US" sz="4000" b="1" dirty="0">
                <a:solidFill>
                  <a:srgbClr val="FF0000"/>
                </a:solidFill>
                <a:latin typeface="Arial" panose="020B0604020202020204" pitchFamily="34" charset="0"/>
                <a:cs typeface="Arial" panose="020B0604020202020204" pitchFamily="34" charset="0"/>
              </a:rPr>
              <a:t>ÔN TẬP CHỦ ĐỀ 3: PHÂN BÓN</a:t>
            </a:r>
          </a:p>
        </p:txBody>
      </p:sp>
      <p:sp>
        <p:nvSpPr>
          <p:cNvPr id="3" name="Rectangle 2">
            <a:extLst>
              <a:ext uri="{FF2B5EF4-FFF2-40B4-BE49-F238E27FC236}">
                <a16:creationId xmlns:a16="http://schemas.microsoft.com/office/drawing/2014/main" id="{8FA07B82-CE17-B381-6D05-3C5EAD3C285C}"/>
              </a:ext>
            </a:extLst>
          </p:cNvPr>
          <p:cNvSpPr/>
          <p:nvPr/>
        </p:nvSpPr>
        <p:spPr>
          <a:xfrm>
            <a:off x="762000" y="952500"/>
            <a:ext cx="9601200" cy="646331"/>
          </a:xfrm>
          <a:prstGeom prst="rect">
            <a:avLst/>
          </a:prstGeom>
        </p:spPr>
        <p:txBody>
          <a:bodyPr wrap="square">
            <a:spAutoFit/>
          </a:bodyPr>
          <a:lstStyle/>
          <a:p>
            <a:r>
              <a:rPr lang="en-US" sz="3600" b="1" dirty="0">
                <a:latin typeface="Times New Roman" pitchFamily="18" charset="0"/>
                <a:cs typeface="Times New Roman" pitchFamily="18" charset="0"/>
              </a:rPr>
              <a:t>LUYỆN TẬP VÀ VẬN DỤNG (</a:t>
            </a:r>
            <a:r>
              <a:rPr lang="en-US" sz="3600" b="1" dirty="0" err="1">
                <a:latin typeface="Times New Roman" pitchFamily="18" charset="0"/>
                <a:cs typeface="Times New Roman" pitchFamily="18" charset="0"/>
              </a:rPr>
              <a:t>Nhóm</a:t>
            </a:r>
            <a:r>
              <a:rPr lang="en-US" sz="3600" b="1" dirty="0">
                <a:latin typeface="Times New Roman" pitchFamily="18" charset="0"/>
                <a:cs typeface="Times New Roman" pitchFamily="18" charset="0"/>
              </a:rPr>
              <a:t> 3)</a:t>
            </a:r>
          </a:p>
        </p:txBody>
      </p:sp>
      <p:sp>
        <p:nvSpPr>
          <p:cNvPr id="17" name="Rectangle 16">
            <a:extLst>
              <a:ext uri="{FF2B5EF4-FFF2-40B4-BE49-F238E27FC236}">
                <a16:creationId xmlns:a16="http://schemas.microsoft.com/office/drawing/2014/main" id="{0FF801A8-53C1-BB83-D32A-480D06DE3D58}"/>
              </a:ext>
            </a:extLst>
          </p:cNvPr>
          <p:cNvSpPr/>
          <p:nvPr/>
        </p:nvSpPr>
        <p:spPr>
          <a:xfrm>
            <a:off x="685800" y="1598831"/>
            <a:ext cx="15697200" cy="4524315"/>
          </a:xfrm>
          <a:prstGeom prst="rect">
            <a:avLst/>
          </a:prstGeom>
        </p:spPr>
        <p:txBody>
          <a:bodyPr wrap="square">
            <a:spAutoFit/>
          </a:bodyPr>
          <a:lstStyle/>
          <a:p>
            <a:pPr algn="just"/>
            <a:r>
              <a:rPr lang="en-US" sz="3600" b="1" dirty="0">
                <a:latin typeface="Times New Roman" pitchFamily="18" charset="0"/>
                <a:cs typeface="Times New Roman" pitchFamily="18" charset="0"/>
              </a:rPr>
              <a:t>3. </a:t>
            </a:r>
            <a:r>
              <a:rPr lang="vi-VN" sz="3600" dirty="0">
                <a:latin typeface="Times New Roman" panose="02020603050405020304" pitchFamily="18" charset="0"/>
                <a:cs typeface="Times New Roman" panose="02020603050405020304" pitchFamily="18" charset="0"/>
              </a:rPr>
              <a:t>Việc bón phân cần tuân thủ nguyên tắc 4 đúng vì: mỗi loại cây trồng cần loại phân bón khác nhau, liều lượng khác nhau, thời điểm cần liều lượng và loại phân bón cũng khác nhau, mỗi loại phân bón có cách bón khác nhau, mỗi thời điểm sinh trưởng, phát triển của cây trồng cần có cách bón khác nhau (qua rễ, qua lá,...). Nếu không áp dụng nguyên tắc này có thể dẫn đến hệ quả: lãng phí, cây không sinh trưởng, phát triển tốt, năng suất thấp, bón nhiều gây ô nhiễm môi trường, nông sản,...Do vậy, áp dụng nguyên tắc này người sản xuất vừa tiết kiệm chi phí, đem lại hiệu quả cao cho cây trồng.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73838405"/>
      </p:ext>
    </p:extLst>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F62E-DF0D-99FB-C087-39D9054AF8AA}"/>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EE869E77-E44A-9F2B-7A1E-B1A4D6E11A6B}"/>
              </a:ext>
            </a:extLst>
          </p:cNvPr>
          <p:cNvGrpSpPr/>
          <p:nvPr/>
        </p:nvGrpSpPr>
        <p:grpSpPr>
          <a:xfrm>
            <a:off x="15113757" y="1499462"/>
            <a:ext cx="1676571" cy="338141"/>
            <a:chOff x="0" y="0"/>
            <a:chExt cx="2235428" cy="450854"/>
          </a:xfrm>
        </p:grpSpPr>
        <p:grpSp>
          <p:nvGrpSpPr>
            <p:cNvPr id="8" name="Group 8">
              <a:extLst>
                <a:ext uri="{FF2B5EF4-FFF2-40B4-BE49-F238E27FC236}">
                  <a16:creationId xmlns:a16="http://schemas.microsoft.com/office/drawing/2014/main" id="{DE2E1C95-8384-7941-9CEC-DEC1F54E9947}"/>
                </a:ext>
              </a:extLst>
            </p:cNvPr>
            <p:cNvGrpSpPr/>
            <p:nvPr/>
          </p:nvGrpSpPr>
          <p:grpSpPr>
            <a:xfrm>
              <a:off x="891114" y="0"/>
              <a:ext cx="450854" cy="450854"/>
              <a:chOff x="0" y="0"/>
              <a:chExt cx="305558" cy="305558"/>
            </a:xfrm>
          </p:grpSpPr>
          <p:sp>
            <p:nvSpPr>
              <p:cNvPr id="9" name="Freeform 9">
                <a:extLst>
                  <a:ext uri="{FF2B5EF4-FFF2-40B4-BE49-F238E27FC236}">
                    <a16:creationId xmlns:a16="http://schemas.microsoft.com/office/drawing/2014/main" id="{A8897B7B-BB95-19EA-981D-6FDC57C38025}"/>
                  </a:ext>
                </a:extLst>
              </p:cNvPr>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FFFFFF"/>
              </a:solidFill>
            </p:spPr>
          </p:sp>
          <p:sp>
            <p:nvSpPr>
              <p:cNvPr id="10" name="TextBox 10">
                <a:extLst>
                  <a:ext uri="{FF2B5EF4-FFF2-40B4-BE49-F238E27FC236}">
                    <a16:creationId xmlns:a16="http://schemas.microsoft.com/office/drawing/2014/main" id="{43EFCDD5-F648-5757-491D-FBF75C7C2EBD}"/>
                  </a:ext>
                </a:extLst>
              </p:cNvPr>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11" name="Group 11">
              <a:extLst>
                <a:ext uri="{FF2B5EF4-FFF2-40B4-BE49-F238E27FC236}">
                  <a16:creationId xmlns:a16="http://schemas.microsoft.com/office/drawing/2014/main" id="{3C5E05ED-F870-DAB5-A579-4E60BF21100B}"/>
                </a:ext>
              </a:extLst>
            </p:cNvPr>
            <p:cNvGrpSpPr/>
            <p:nvPr/>
          </p:nvGrpSpPr>
          <p:grpSpPr>
            <a:xfrm>
              <a:off x="1784574" y="0"/>
              <a:ext cx="450854" cy="450854"/>
              <a:chOff x="0" y="0"/>
              <a:chExt cx="305558" cy="305558"/>
            </a:xfrm>
          </p:grpSpPr>
          <p:sp>
            <p:nvSpPr>
              <p:cNvPr id="12" name="Freeform 12">
                <a:extLst>
                  <a:ext uri="{FF2B5EF4-FFF2-40B4-BE49-F238E27FC236}">
                    <a16:creationId xmlns:a16="http://schemas.microsoft.com/office/drawing/2014/main" id="{6778455D-5D1A-30A2-63C0-7444BD087F8D}"/>
                  </a:ext>
                </a:extLst>
              </p:cNvPr>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3" name="TextBox 13">
                <a:extLst>
                  <a:ext uri="{FF2B5EF4-FFF2-40B4-BE49-F238E27FC236}">
                    <a16:creationId xmlns:a16="http://schemas.microsoft.com/office/drawing/2014/main" id="{B0EF647D-1CF5-566E-FFEA-2C5BDB258FB3}"/>
                  </a:ext>
                </a:extLst>
              </p:cNvPr>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14" name="Group 14">
              <a:extLst>
                <a:ext uri="{FF2B5EF4-FFF2-40B4-BE49-F238E27FC236}">
                  <a16:creationId xmlns:a16="http://schemas.microsoft.com/office/drawing/2014/main" id="{82433E9B-83AA-FA93-F070-5328C15CBCBD}"/>
                </a:ext>
              </a:extLst>
            </p:cNvPr>
            <p:cNvGrpSpPr/>
            <p:nvPr/>
          </p:nvGrpSpPr>
          <p:grpSpPr>
            <a:xfrm>
              <a:off x="0" y="0"/>
              <a:ext cx="450854" cy="450854"/>
              <a:chOff x="0" y="0"/>
              <a:chExt cx="305558" cy="305558"/>
            </a:xfrm>
          </p:grpSpPr>
          <p:sp>
            <p:nvSpPr>
              <p:cNvPr id="15" name="Freeform 15">
                <a:extLst>
                  <a:ext uri="{FF2B5EF4-FFF2-40B4-BE49-F238E27FC236}">
                    <a16:creationId xmlns:a16="http://schemas.microsoft.com/office/drawing/2014/main" id="{A4E5EEB9-45A3-DB92-3BE8-BBE97D716817}"/>
                  </a:ext>
                </a:extLst>
              </p:cNvPr>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6" name="TextBox 16">
                <a:extLst>
                  <a:ext uri="{FF2B5EF4-FFF2-40B4-BE49-F238E27FC236}">
                    <a16:creationId xmlns:a16="http://schemas.microsoft.com/office/drawing/2014/main" id="{B8A86486-8B72-4144-EA84-3154E959ED79}"/>
                  </a:ext>
                </a:extLst>
              </p:cNvPr>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sp>
        <p:nvSpPr>
          <p:cNvPr id="2" name="TextBox 1">
            <a:extLst>
              <a:ext uri="{FF2B5EF4-FFF2-40B4-BE49-F238E27FC236}">
                <a16:creationId xmlns:a16="http://schemas.microsoft.com/office/drawing/2014/main" id="{340B9BC7-E1EB-23C9-249A-DB7B9A74B1E2}"/>
              </a:ext>
            </a:extLst>
          </p:cNvPr>
          <p:cNvSpPr txBox="1"/>
          <p:nvPr/>
        </p:nvSpPr>
        <p:spPr>
          <a:xfrm>
            <a:off x="-609600" y="-25293"/>
            <a:ext cx="18288000" cy="901593"/>
          </a:xfrm>
          <a:prstGeom prst="rect">
            <a:avLst/>
          </a:prstGeom>
          <a:noFill/>
        </p:spPr>
        <p:txBody>
          <a:bodyPr wrap="square" rtlCol="0">
            <a:spAutoFit/>
          </a:bodyPr>
          <a:lstStyle/>
          <a:p>
            <a:pPr algn="ctr">
              <a:lnSpc>
                <a:spcPct val="150000"/>
              </a:lnSpc>
            </a:pPr>
            <a:r>
              <a:rPr lang="en-US" sz="4000" b="1" dirty="0">
                <a:solidFill>
                  <a:srgbClr val="FF0000"/>
                </a:solidFill>
                <a:latin typeface="Arial" panose="020B0604020202020204" pitchFamily="34" charset="0"/>
                <a:cs typeface="Arial" panose="020B0604020202020204" pitchFamily="34" charset="0"/>
              </a:rPr>
              <a:t>ÔN TẬP CHỦ ĐỀ 3: PHÂN BÓN</a:t>
            </a:r>
          </a:p>
        </p:txBody>
      </p:sp>
      <p:sp>
        <p:nvSpPr>
          <p:cNvPr id="3" name="Rectangle 2">
            <a:extLst>
              <a:ext uri="{FF2B5EF4-FFF2-40B4-BE49-F238E27FC236}">
                <a16:creationId xmlns:a16="http://schemas.microsoft.com/office/drawing/2014/main" id="{F97824B3-ACB2-C76E-F17D-71F6CA52D6F8}"/>
              </a:ext>
            </a:extLst>
          </p:cNvPr>
          <p:cNvSpPr/>
          <p:nvPr/>
        </p:nvSpPr>
        <p:spPr>
          <a:xfrm>
            <a:off x="762000" y="952500"/>
            <a:ext cx="9601200" cy="646331"/>
          </a:xfrm>
          <a:prstGeom prst="rect">
            <a:avLst/>
          </a:prstGeom>
        </p:spPr>
        <p:txBody>
          <a:bodyPr wrap="square">
            <a:spAutoFit/>
          </a:bodyPr>
          <a:lstStyle/>
          <a:p>
            <a:r>
              <a:rPr lang="en-US" sz="3600" b="1" dirty="0">
                <a:latin typeface="Times New Roman" pitchFamily="18" charset="0"/>
                <a:cs typeface="Times New Roman" pitchFamily="18" charset="0"/>
              </a:rPr>
              <a:t>LUYỆN TẬP VÀ VẬN DỤNG (</a:t>
            </a:r>
            <a:r>
              <a:rPr lang="en-US" sz="3600" b="1" dirty="0" err="1">
                <a:latin typeface="Times New Roman" pitchFamily="18" charset="0"/>
                <a:cs typeface="Times New Roman" pitchFamily="18" charset="0"/>
              </a:rPr>
              <a:t>Nhóm</a:t>
            </a:r>
            <a:r>
              <a:rPr lang="en-US" sz="3600" b="1" dirty="0">
                <a:latin typeface="Times New Roman" pitchFamily="18" charset="0"/>
                <a:cs typeface="Times New Roman" pitchFamily="18" charset="0"/>
              </a:rPr>
              <a:t> 3)</a:t>
            </a:r>
          </a:p>
        </p:txBody>
      </p:sp>
      <p:sp>
        <p:nvSpPr>
          <p:cNvPr id="4" name="Rectangle 3">
            <a:extLst>
              <a:ext uri="{FF2B5EF4-FFF2-40B4-BE49-F238E27FC236}">
                <a16:creationId xmlns:a16="http://schemas.microsoft.com/office/drawing/2014/main" id="{03AC252E-E4E5-A35F-BB13-A08C83FFBAC3}"/>
              </a:ext>
            </a:extLst>
          </p:cNvPr>
          <p:cNvSpPr/>
          <p:nvPr/>
        </p:nvSpPr>
        <p:spPr>
          <a:xfrm>
            <a:off x="742949" y="1562100"/>
            <a:ext cx="16524385" cy="646331"/>
          </a:xfrm>
          <a:prstGeom prst="rect">
            <a:avLst/>
          </a:prstGeom>
        </p:spPr>
        <p:txBody>
          <a:bodyPr wrap="square">
            <a:spAutoFit/>
          </a:bodyPr>
          <a:lstStyle/>
          <a:p>
            <a:r>
              <a:rPr lang="en-US" sz="3600" b="1" dirty="0">
                <a:latin typeface="Times New Roman" pitchFamily="18" charset="0"/>
                <a:cs typeface="Times New Roman" pitchFamily="18" charset="0"/>
              </a:rPr>
              <a:t>4. So </a:t>
            </a:r>
            <a:r>
              <a:rPr lang="en-US" sz="3600" b="1" dirty="0" err="1">
                <a:latin typeface="Times New Roman" pitchFamily="18" charset="0"/>
                <a:cs typeface="Times New Roman" pitchFamily="18" charset="0"/>
              </a:rPr>
              <a:t>sánh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ưu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phẩm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bón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ứng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endParaRPr lang="en-US" sz="3600" dirty="0">
              <a:latin typeface="Times New Roman" pitchFamily="18" charset="0"/>
              <a:cs typeface="Times New Roman" pitchFamily="18" charset="0"/>
            </a:endParaRPr>
          </a:p>
        </p:txBody>
      </p:sp>
      <p:graphicFrame>
        <p:nvGraphicFramePr>
          <p:cNvPr id="5" name="Table 4">
            <a:extLst>
              <a:ext uri="{FF2B5EF4-FFF2-40B4-BE49-F238E27FC236}">
                <a16:creationId xmlns:a16="http://schemas.microsoft.com/office/drawing/2014/main" id="{1BC54D0F-1E7C-590E-339D-D71B8A319203}"/>
              </a:ext>
            </a:extLst>
          </p:cNvPr>
          <p:cNvGraphicFramePr>
            <a:graphicFrameLocks noGrp="1"/>
          </p:cNvGraphicFramePr>
          <p:nvPr>
            <p:extLst>
              <p:ext uri="{D42A27DB-BD31-4B8C-83A1-F6EECF244321}">
                <p14:modId xmlns:p14="http://schemas.microsoft.com/office/powerpoint/2010/main" val="525370935"/>
              </p:ext>
            </p:extLst>
          </p:nvPr>
        </p:nvGraphicFramePr>
        <p:xfrm>
          <a:off x="838200" y="2247900"/>
          <a:ext cx="16078201" cy="6283643"/>
        </p:xfrm>
        <a:graphic>
          <a:graphicData uri="http://schemas.openxmlformats.org/drawingml/2006/table">
            <a:tbl>
              <a:tblPr firstRow="1" bandRow="1">
                <a:tableStyleId>{5C22544A-7EE6-4342-B048-85BDC9FD1C3A}</a:tableStyleId>
              </a:tblPr>
              <a:tblGrid>
                <a:gridCol w="2891988">
                  <a:extLst>
                    <a:ext uri="{9D8B030D-6E8A-4147-A177-3AD203B41FA5}">
                      <a16:colId xmlns:a16="http://schemas.microsoft.com/office/drawing/2014/main" val="173996901"/>
                    </a:ext>
                  </a:extLst>
                </a:gridCol>
                <a:gridCol w="5032812">
                  <a:extLst>
                    <a:ext uri="{9D8B030D-6E8A-4147-A177-3AD203B41FA5}">
                      <a16:colId xmlns:a16="http://schemas.microsoft.com/office/drawing/2014/main" val="2940627882"/>
                    </a:ext>
                  </a:extLst>
                </a:gridCol>
                <a:gridCol w="3799475">
                  <a:extLst>
                    <a:ext uri="{9D8B030D-6E8A-4147-A177-3AD203B41FA5}">
                      <a16:colId xmlns:a16="http://schemas.microsoft.com/office/drawing/2014/main" val="1085243525"/>
                    </a:ext>
                  </a:extLst>
                </a:gridCol>
                <a:gridCol w="4353926">
                  <a:extLst>
                    <a:ext uri="{9D8B030D-6E8A-4147-A177-3AD203B41FA5}">
                      <a16:colId xmlns:a16="http://schemas.microsoft.com/office/drawing/2014/main" val="3585696577"/>
                    </a:ext>
                  </a:extLst>
                </a:gridCol>
              </a:tblGrid>
              <a:tr h="370840">
                <a:tc>
                  <a:txBody>
                    <a:bodyPr/>
                    <a:lstStyle/>
                    <a:p>
                      <a:pPr algn="ctr"/>
                      <a:r>
                        <a:rPr lang="en-US" sz="3200" dirty="0" err="1"/>
                        <a:t>Chỉ</a:t>
                      </a:r>
                      <a:r>
                        <a:rPr lang="en-US" sz="3200" dirty="0"/>
                        <a:t> </a:t>
                      </a:r>
                      <a:r>
                        <a:rPr lang="en-US" sz="3200" dirty="0" err="1"/>
                        <a:t>tiêu</a:t>
                      </a:r>
                      <a:r>
                        <a:rPr lang="en-US" sz="3200" dirty="0"/>
                        <a:t> so </a:t>
                      </a:r>
                      <a:r>
                        <a:rPr lang="en-US" sz="3200" dirty="0" err="1"/>
                        <a:t>sánh</a:t>
                      </a:r>
                      <a:endParaRPr lang="en-US" sz="3200" dirty="0"/>
                    </a:p>
                  </a:txBody>
                  <a:tcPr/>
                </a:tc>
                <a:tc>
                  <a:txBody>
                    <a:bodyPr/>
                    <a:lstStyle/>
                    <a:p>
                      <a:pPr algn="ctr"/>
                      <a:r>
                        <a:rPr lang="en-US" sz="3200" dirty="0" err="1"/>
                        <a:t>Phân</a:t>
                      </a:r>
                      <a:r>
                        <a:rPr lang="en-US" sz="3200" dirty="0"/>
                        <a:t> </a:t>
                      </a:r>
                      <a:r>
                        <a:rPr lang="en-US" sz="3200" dirty="0" err="1"/>
                        <a:t>hữu</a:t>
                      </a:r>
                      <a:r>
                        <a:rPr lang="en-US" sz="3200" dirty="0"/>
                        <a:t> </a:t>
                      </a:r>
                      <a:r>
                        <a:rPr lang="en-US" sz="3200" dirty="0" err="1"/>
                        <a:t>cơ</a:t>
                      </a:r>
                      <a:r>
                        <a:rPr lang="en-US" sz="3200" dirty="0"/>
                        <a:t> vi </a:t>
                      </a:r>
                      <a:r>
                        <a:rPr lang="en-US" sz="3200" dirty="0" err="1"/>
                        <a:t>sinh</a:t>
                      </a:r>
                      <a:endParaRPr lang="en-US" sz="3200" dirty="0"/>
                    </a:p>
                  </a:txBody>
                  <a:tcPr/>
                </a:tc>
                <a:tc>
                  <a:txBody>
                    <a:bodyPr/>
                    <a:lstStyle/>
                    <a:p>
                      <a:pPr algn="ctr"/>
                      <a:r>
                        <a:rPr lang="en-US" sz="3200" dirty="0" err="1"/>
                        <a:t>Phân</a:t>
                      </a:r>
                      <a:r>
                        <a:rPr lang="en-US" sz="3200" dirty="0"/>
                        <a:t> nano</a:t>
                      </a:r>
                    </a:p>
                  </a:txBody>
                  <a:tcPr/>
                </a:tc>
                <a:tc>
                  <a:txBody>
                    <a:bodyPr/>
                    <a:lstStyle/>
                    <a:p>
                      <a:pPr algn="ctr"/>
                      <a:r>
                        <a:rPr lang="en-US" sz="3200" dirty="0" err="1"/>
                        <a:t>Phân</a:t>
                      </a:r>
                      <a:r>
                        <a:rPr lang="en-US" sz="3200" dirty="0"/>
                        <a:t> tan </a:t>
                      </a:r>
                      <a:r>
                        <a:rPr lang="en-US" sz="3200" dirty="0" err="1"/>
                        <a:t>chậm</a:t>
                      </a:r>
                      <a:r>
                        <a:rPr lang="en-US" sz="3200" dirty="0"/>
                        <a:t> </a:t>
                      </a:r>
                      <a:r>
                        <a:rPr lang="en-US" sz="3200" dirty="0" err="1"/>
                        <a:t>có</a:t>
                      </a:r>
                      <a:r>
                        <a:rPr lang="en-US" sz="3200" dirty="0"/>
                        <a:t> </a:t>
                      </a:r>
                      <a:r>
                        <a:rPr lang="en-US" sz="3200" dirty="0" err="1"/>
                        <a:t>kiểm</a:t>
                      </a:r>
                      <a:r>
                        <a:rPr lang="en-US" sz="3200" dirty="0"/>
                        <a:t> </a:t>
                      </a:r>
                      <a:r>
                        <a:rPr lang="en-US" sz="3200" dirty="0" err="1"/>
                        <a:t>soát</a:t>
                      </a:r>
                      <a:endParaRPr lang="en-US" sz="3200" dirty="0"/>
                    </a:p>
                  </a:txBody>
                  <a:tcPr/>
                </a:tc>
                <a:extLst>
                  <a:ext uri="{0D108BD9-81ED-4DB2-BD59-A6C34878D82A}">
                    <a16:rowId xmlns:a16="http://schemas.microsoft.com/office/drawing/2014/main" val="1967516069"/>
                  </a:ext>
                </a:extLst>
              </a:tr>
              <a:tr h="370840">
                <a:tc>
                  <a:txBody>
                    <a:bodyPr/>
                    <a:lstStyle/>
                    <a:p>
                      <a:pPr algn="just"/>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vi-VN" sz="2800" kern="1200" dirty="0">
                          <a:solidFill>
                            <a:schemeClr val="dk1"/>
                          </a:solidFill>
                          <a:effectLst/>
                          <a:latin typeface="Times New Roman" panose="02020603050405020304" pitchFamily="18" charset="0"/>
                          <a:ea typeface="+mn-ea"/>
                          <a:cs typeface="Times New Roman" panose="02020603050405020304" pitchFamily="18" charset="0"/>
                        </a:rPr>
                        <a:t>- Chuyển hóa chất dd thành dạng dễ tiêu.</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800" kern="1200" dirty="0">
                          <a:solidFill>
                            <a:schemeClr val="dk1"/>
                          </a:solidFill>
                          <a:effectLst/>
                          <a:latin typeface="Times New Roman" panose="02020603050405020304" pitchFamily="18" charset="0"/>
                          <a:ea typeface="+mn-ea"/>
                          <a:cs typeface="Times New Roman" panose="02020603050405020304" pitchFamily="18" charset="0"/>
                        </a:rPr>
                        <a:t>- Cải tạo đất (tăng mùn, độ phì nhiêu, cân bằng pH đất,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tăng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800" kern="1200" dirty="0">
                          <a:solidFill>
                            <a:schemeClr val="dk1"/>
                          </a:solidFill>
                          <a:effectLst/>
                          <a:latin typeface="Times New Roman" panose="02020603050405020304" pitchFamily="18" charset="0"/>
                          <a:ea typeface="+mn-ea"/>
                          <a:cs typeface="Times New Roman" panose="02020603050405020304" pitchFamily="18" charset="0"/>
                        </a:rPr>
                        <a:t>chống chịu cho cây).</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800" kern="1200" dirty="0">
                          <a:solidFill>
                            <a:schemeClr val="dk1"/>
                          </a:solidFill>
                          <a:effectLst/>
                          <a:latin typeface="Times New Roman" panose="02020603050405020304" pitchFamily="18" charset="0"/>
                          <a:ea typeface="+mn-ea"/>
                          <a:cs typeface="Times New Roman" panose="02020603050405020304" pitchFamily="18" charset="0"/>
                        </a:rPr>
                        <a:t>- An toàn.</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Tăng tỉ lệ hấp thu chất dd của cây trồng.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Tiết kiệm phân bón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Tiết kiệm phân bón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Tiết kiệm công bón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Hạn chế gây ô nhiễm môi trường đất, nước, không khí.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117869"/>
                  </a:ext>
                </a:extLst>
              </a:tr>
              <a:tr h="370840">
                <a:tc>
                  <a:txBody>
                    <a:bodyPr/>
                    <a:lstStyle/>
                    <a:p>
                      <a:pPr algn="just"/>
                      <a:r>
                        <a:rPr lang="en-US" sz="2800" dirty="0" err="1">
                          <a:latin typeface="Times New Roman" panose="02020603050405020304" pitchFamily="18" charset="0"/>
                          <a:cs typeface="Times New Roman" panose="02020603050405020304" pitchFamily="18" charset="0"/>
                        </a:rPr>
                        <a:t>Nhược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Hiệu quả chậm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Hạn sử dụng ngắn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Chỉ thích hợp cho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hoặc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nhóm cây trồng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Giá thành cao.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 Bón nhiều gây lãng phí, tồn dư chất độc hại, ảnh hưởng xấu đến nông sản, con người.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 Giá thành cao.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dạng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1371600" rtl="0" eaLnBrk="1" fontAlgn="auto" latinLnBrk="0" hangingPunct="1">
                        <a:lnSpc>
                          <a:spcPct val="107000"/>
                        </a:lnSpc>
                        <a:spcBef>
                          <a:spcPts val="0"/>
                        </a:spcBef>
                        <a:spcAft>
                          <a:spcPts val="800"/>
                        </a:spcAft>
                        <a:buClrTx/>
                        <a:buSzTx/>
                        <a:buFontTx/>
                        <a:buNone/>
                        <a:tabLst/>
                        <a:defRPr/>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Giá thành cao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5938209"/>
                  </a:ext>
                </a:extLst>
              </a:tr>
            </a:tbl>
          </a:graphicData>
        </a:graphic>
      </p:graphicFrame>
    </p:spTree>
    <p:extLst>
      <p:ext uri="{BB962C8B-B14F-4D97-AF65-F5344CB8AC3E}">
        <p14:creationId xmlns:p14="http://schemas.microsoft.com/office/powerpoint/2010/main" val="1802252523"/>
      </p:ext>
    </p:extLst>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8315F-9E64-F5F5-FDC9-3C2DA85AA9F2}"/>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885A7421-0AFB-7B9D-CA10-8EC44AFFC268}"/>
              </a:ext>
            </a:extLst>
          </p:cNvPr>
          <p:cNvGrpSpPr/>
          <p:nvPr/>
        </p:nvGrpSpPr>
        <p:grpSpPr>
          <a:xfrm>
            <a:off x="15113757" y="1499462"/>
            <a:ext cx="1676571" cy="338141"/>
            <a:chOff x="0" y="0"/>
            <a:chExt cx="2235428" cy="450854"/>
          </a:xfrm>
        </p:grpSpPr>
        <p:grpSp>
          <p:nvGrpSpPr>
            <p:cNvPr id="8" name="Group 8">
              <a:extLst>
                <a:ext uri="{FF2B5EF4-FFF2-40B4-BE49-F238E27FC236}">
                  <a16:creationId xmlns:a16="http://schemas.microsoft.com/office/drawing/2014/main" id="{E44E77CF-C4EF-8960-5139-025C66EF134F}"/>
                </a:ext>
              </a:extLst>
            </p:cNvPr>
            <p:cNvGrpSpPr/>
            <p:nvPr/>
          </p:nvGrpSpPr>
          <p:grpSpPr>
            <a:xfrm>
              <a:off x="891114" y="0"/>
              <a:ext cx="450854" cy="450854"/>
              <a:chOff x="0" y="0"/>
              <a:chExt cx="305558" cy="305558"/>
            </a:xfrm>
          </p:grpSpPr>
          <p:sp>
            <p:nvSpPr>
              <p:cNvPr id="9" name="Freeform 9">
                <a:extLst>
                  <a:ext uri="{FF2B5EF4-FFF2-40B4-BE49-F238E27FC236}">
                    <a16:creationId xmlns:a16="http://schemas.microsoft.com/office/drawing/2014/main" id="{90FCDDE8-D66F-84D4-E8E6-15044A0DC765}"/>
                  </a:ext>
                </a:extLst>
              </p:cNvPr>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FFFFFF"/>
              </a:solidFill>
            </p:spPr>
          </p:sp>
          <p:sp>
            <p:nvSpPr>
              <p:cNvPr id="10" name="TextBox 10">
                <a:extLst>
                  <a:ext uri="{FF2B5EF4-FFF2-40B4-BE49-F238E27FC236}">
                    <a16:creationId xmlns:a16="http://schemas.microsoft.com/office/drawing/2014/main" id="{7CF1D0FB-BF91-E3D0-5B20-55F9AD917152}"/>
                  </a:ext>
                </a:extLst>
              </p:cNvPr>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11" name="Group 11">
              <a:extLst>
                <a:ext uri="{FF2B5EF4-FFF2-40B4-BE49-F238E27FC236}">
                  <a16:creationId xmlns:a16="http://schemas.microsoft.com/office/drawing/2014/main" id="{DA563387-1859-E3E0-9868-746B4DB7BF3C}"/>
                </a:ext>
              </a:extLst>
            </p:cNvPr>
            <p:cNvGrpSpPr/>
            <p:nvPr/>
          </p:nvGrpSpPr>
          <p:grpSpPr>
            <a:xfrm>
              <a:off x="1784574" y="0"/>
              <a:ext cx="450854" cy="450854"/>
              <a:chOff x="0" y="0"/>
              <a:chExt cx="305558" cy="305558"/>
            </a:xfrm>
          </p:grpSpPr>
          <p:sp>
            <p:nvSpPr>
              <p:cNvPr id="12" name="Freeform 12">
                <a:extLst>
                  <a:ext uri="{FF2B5EF4-FFF2-40B4-BE49-F238E27FC236}">
                    <a16:creationId xmlns:a16="http://schemas.microsoft.com/office/drawing/2014/main" id="{5FDD6AC2-BB13-EC96-34D2-09950FFC5637}"/>
                  </a:ext>
                </a:extLst>
              </p:cNvPr>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3" name="TextBox 13">
                <a:extLst>
                  <a:ext uri="{FF2B5EF4-FFF2-40B4-BE49-F238E27FC236}">
                    <a16:creationId xmlns:a16="http://schemas.microsoft.com/office/drawing/2014/main" id="{2E3E65E7-6994-5680-6E78-AE2644C0F893}"/>
                  </a:ext>
                </a:extLst>
              </p:cNvPr>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nvGrpSpPr>
            <p:cNvPr id="14" name="Group 14">
              <a:extLst>
                <a:ext uri="{FF2B5EF4-FFF2-40B4-BE49-F238E27FC236}">
                  <a16:creationId xmlns:a16="http://schemas.microsoft.com/office/drawing/2014/main" id="{EDB6FD8F-2903-DD11-EFBE-A81FC5788A18}"/>
                </a:ext>
              </a:extLst>
            </p:cNvPr>
            <p:cNvGrpSpPr/>
            <p:nvPr/>
          </p:nvGrpSpPr>
          <p:grpSpPr>
            <a:xfrm>
              <a:off x="0" y="0"/>
              <a:ext cx="450854" cy="450854"/>
              <a:chOff x="0" y="0"/>
              <a:chExt cx="305558" cy="305558"/>
            </a:xfrm>
          </p:grpSpPr>
          <p:sp>
            <p:nvSpPr>
              <p:cNvPr id="15" name="Freeform 15">
                <a:extLst>
                  <a:ext uri="{FF2B5EF4-FFF2-40B4-BE49-F238E27FC236}">
                    <a16:creationId xmlns:a16="http://schemas.microsoft.com/office/drawing/2014/main" id="{F6055627-9EE7-7E6B-82D0-EF08595821B9}"/>
                  </a:ext>
                </a:extLst>
              </p:cNvPr>
              <p:cNvSpPr/>
              <p:nvPr/>
            </p:nvSpPr>
            <p:spPr>
              <a:xfrm>
                <a:off x="113031" y="0"/>
                <a:ext cx="79495" cy="305558"/>
              </a:xfrm>
              <a:custGeom>
                <a:avLst/>
                <a:gdLst/>
                <a:ahLst/>
                <a:cxnLst/>
                <a:rect l="l" t="t" r="r" b="b"/>
                <a:pathLst>
                  <a:path w="79495" h="305558">
                    <a:moveTo>
                      <a:pt x="39748" y="0"/>
                    </a:moveTo>
                    <a:lnTo>
                      <a:pt x="39748" y="0"/>
                    </a:lnTo>
                    <a:cubicBezTo>
                      <a:pt x="79496" y="97975"/>
                      <a:pt x="79496" y="207583"/>
                      <a:pt x="39748" y="305558"/>
                    </a:cubicBezTo>
                    <a:cubicBezTo>
                      <a:pt x="0" y="207583"/>
                      <a:pt x="0" y="97975"/>
                      <a:pt x="39748" y="0"/>
                    </a:cubicBezTo>
                    <a:close/>
                  </a:path>
                </a:pathLst>
              </a:custGeom>
              <a:solidFill>
                <a:srgbClr val="799A37"/>
              </a:solidFill>
            </p:spPr>
          </p:sp>
          <p:sp>
            <p:nvSpPr>
              <p:cNvPr id="16" name="TextBox 16">
                <a:extLst>
                  <a:ext uri="{FF2B5EF4-FFF2-40B4-BE49-F238E27FC236}">
                    <a16:creationId xmlns:a16="http://schemas.microsoft.com/office/drawing/2014/main" id="{6179411C-DA3C-3F7F-8E28-FE456F7F10D0}"/>
                  </a:ext>
                </a:extLst>
              </p:cNvPr>
              <p:cNvSpPr txBox="1"/>
              <p:nvPr/>
            </p:nvSpPr>
            <p:spPr>
              <a:xfrm>
                <a:off x="76200" y="0"/>
                <a:ext cx="660400" cy="736600"/>
              </a:xfrm>
              <a:prstGeom prst="rect">
                <a:avLst/>
              </a:prstGeom>
            </p:spPr>
            <p:txBody>
              <a:bodyPr lIns="50800" tIns="50800" rIns="50800" bIns="50800" rtlCol="0" anchor="ctr"/>
              <a:lstStyle/>
              <a:p>
                <a:pPr algn="ctr">
                  <a:lnSpc>
                    <a:spcPts val="5581"/>
                  </a:lnSpc>
                </a:pPr>
                <a:endParaRPr/>
              </a:p>
            </p:txBody>
          </p:sp>
        </p:grpSp>
      </p:grpSp>
      <p:sp>
        <p:nvSpPr>
          <p:cNvPr id="2" name="TextBox 1">
            <a:extLst>
              <a:ext uri="{FF2B5EF4-FFF2-40B4-BE49-F238E27FC236}">
                <a16:creationId xmlns:a16="http://schemas.microsoft.com/office/drawing/2014/main" id="{B4A4782A-0329-CC45-043A-25D329165D09}"/>
              </a:ext>
            </a:extLst>
          </p:cNvPr>
          <p:cNvSpPr txBox="1"/>
          <p:nvPr/>
        </p:nvSpPr>
        <p:spPr>
          <a:xfrm>
            <a:off x="-609600" y="-25293"/>
            <a:ext cx="18288000" cy="901593"/>
          </a:xfrm>
          <a:prstGeom prst="rect">
            <a:avLst/>
          </a:prstGeom>
          <a:noFill/>
        </p:spPr>
        <p:txBody>
          <a:bodyPr wrap="square" rtlCol="0">
            <a:spAutoFit/>
          </a:bodyPr>
          <a:lstStyle/>
          <a:p>
            <a:pPr algn="ctr">
              <a:lnSpc>
                <a:spcPct val="150000"/>
              </a:lnSpc>
            </a:pPr>
            <a:r>
              <a:rPr lang="en-US" sz="4000" b="1" dirty="0">
                <a:solidFill>
                  <a:srgbClr val="FF0000"/>
                </a:solidFill>
                <a:latin typeface="Arial" panose="020B0604020202020204" pitchFamily="34" charset="0"/>
                <a:cs typeface="Arial" panose="020B0604020202020204" pitchFamily="34" charset="0"/>
              </a:rPr>
              <a:t>ÔN TẬP CHỦ ĐỀ 3: PHÂN BÓN</a:t>
            </a:r>
          </a:p>
        </p:txBody>
      </p:sp>
      <p:sp>
        <p:nvSpPr>
          <p:cNvPr id="3" name="Rectangle 2">
            <a:extLst>
              <a:ext uri="{FF2B5EF4-FFF2-40B4-BE49-F238E27FC236}">
                <a16:creationId xmlns:a16="http://schemas.microsoft.com/office/drawing/2014/main" id="{391FBFD1-5534-9505-080B-1C07F09EAB30}"/>
              </a:ext>
            </a:extLst>
          </p:cNvPr>
          <p:cNvSpPr/>
          <p:nvPr/>
        </p:nvSpPr>
        <p:spPr>
          <a:xfrm>
            <a:off x="762000" y="952500"/>
            <a:ext cx="9601200" cy="646331"/>
          </a:xfrm>
          <a:prstGeom prst="rect">
            <a:avLst/>
          </a:prstGeom>
        </p:spPr>
        <p:txBody>
          <a:bodyPr wrap="square">
            <a:spAutoFit/>
          </a:bodyPr>
          <a:lstStyle/>
          <a:p>
            <a:r>
              <a:rPr lang="en-US" sz="3600" b="1" dirty="0">
                <a:latin typeface="Times New Roman" pitchFamily="18" charset="0"/>
                <a:cs typeface="Times New Roman" pitchFamily="18" charset="0"/>
              </a:rPr>
              <a:t>LUYỆN TẬP VÀ VẬN DỤNG (</a:t>
            </a:r>
            <a:r>
              <a:rPr lang="en-US" sz="3600" b="1" dirty="0" err="1">
                <a:latin typeface="Times New Roman" pitchFamily="18" charset="0"/>
                <a:cs typeface="Times New Roman" pitchFamily="18" charset="0"/>
              </a:rPr>
              <a:t>Nhóm</a:t>
            </a:r>
            <a:r>
              <a:rPr lang="en-US" sz="3600" b="1" dirty="0">
                <a:latin typeface="Times New Roman" pitchFamily="18" charset="0"/>
                <a:cs typeface="Times New Roman" pitchFamily="18" charset="0"/>
              </a:rPr>
              <a:t> 4)</a:t>
            </a:r>
          </a:p>
        </p:txBody>
      </p:sp>
      <p:sp>
        <p:nvSpPr>
          <p:cNvPr id="4" name="Rectangle 3">
            <a:extLst>
              <a:ext uri="{FF2B5EF4-FFF2-40B4-BE49-F238E27FC236}">
                <a16:creationId xmlns:a16="http://schemas.microsoft.com/office/drawing/2014/main" id="{7D1CE5B5-3A8C-50A9-302C-A704942AEE24}"/>
              </a:ext>
            </a:extLst>
          </p:cNvPr>
          <p:cNvSpPr/>
          <p:nvPr/>
        </p:nvSpPr>
        <p:spPr>
          <a:xfrm>
            <a:off x="742949" y="1562100"/>
            <a:ext cx="16524385" cy="646331"/>
          </a:xfrm>
          <a:prstGeom prst="rect">
            <a:avLst/>
          </a:prstGeom>
        </p:spPr>
        <p:txBody>
          <a:bodyPr wrap="square">
            <a:spAutoFit/>
          </a:bodyPr>
          <a:lstStyle/>
          <a:p>
            <a:r>
              <a:rPr lang="en-US" sz="3600" b="1" dirty="0">
                <a:latin typeface="Times New Roman" pitchFamily="18" charset="0"/>
                <a:cs typeface="Times New Roman" pitchFamily="18" charset="0"/>
              </a:rPr>
              <a:t>5.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phẩm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bón</a:t>
            </a:r>
            <a:r>
              <a:rPr lang="en-US" sz="3600" dirty="0">
                <a:latin typeface="Times New Roman" pitchFamily="18" charset="0"/>
                <a:cs typeface="Times New Roman" pitchFamily="18" charset="0"/>
              </a:rPr>
              <a:t> nano: </a:t>
            </a:r>
            <a:r>
              <a:rPr lang="en-US" sz="3600" b="1" dirty="0">
                <a:latin typeface="Times New Roman" pitchFamily="18" charset="0"/>
                <a:cs typeface="Times New Roman" pitchFamily="18" charset="0"/>
              </a:rPr>
              <a:t>E. Nano Ca – Mg - S</a:t>
            </a:r>
            <a:endParaRPr lang="en-US" sz="36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D300972D-D54D-351B-9FA2-8D18DA69208C}"/>
              </a:ext>
            </a:extLst>
          </p:cNvPr>
          <p:cNvSpPr/>
          <p:nvPr/>
        </p:nvSpPr>
        <p:spPr>
          <a:xfrm>
            <a:off x="723898" y="2200237"/>
            <a:ext cx="16524385" cy="3416320"/>
          </a:xfrm>
          <a:prstGeom prst="rect">
            <a:avLst/>
          </a:prstGeom>
        </p:spPr>
        <p:txBody>
          <a:bodyPr wrap="square">
            <a:spAutoFit/>
          </a:bodyPr>
          <a:lstStyle/>
          <a:p>
            <a:pPr algn="just"/>
            <a:r>
              <a:rPr lang="en-US" sz="3600" b="1" dirty="0">
                <a:latin typeface="Times New Roman" pitchFamily="18" charset="0"/>
                <a:cs typeface="Times New Roman" pitchFamily="18" charset="0"/>
              </a:rPr>
              <a:t>6</a:t>
            </a:r>
            <a:r>
              <a:rPr lang="en-US" sz="3200" b="1" dirty="0">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Theo em, nên sử dụng rộng rãi phân nano và phân bón tan chậm có kiểm soát trong trồng trọt vì những ưu điểm của nó, tuy nhiên cần lưu ý bón đúng liều, đúng thời điểm và cách bón để tránh lãng phí, tồn dư kim loại nặng trong sản phẩm (bón quá nhiều phân nano kim loại nặng: Cu, Zn,...). Do vậy, cần khuyến cáo người sản xuất tìm hiểu và tính toán kĩ trước khi sử dụng 2 loại phân bón này.</a:t>
            </a:r>
            <a:endParaRPr lang="en-US" sz="3600" dirty="0">
              <a:latin typeface="Times New Roman" panose="02020603050405020304" pitchFamily="18"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11157"/>
      </p:ext>
    </p:extLst>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723900"/>
            <a:ext cx="18288000" cy="823752"/>
          </a:xfrm>
          <a:prstGeom prst="rect">
            <a:avLst/>
          </a:prstGeom>
          <a:noFill/>
        </p:spPr>
        <p:txBody>
          <a:bodyPr wrap="square" rtlCol="0">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LUYỆN TẬP VÀ VẬN DỤNG</a:t>
            </a:r>
          </a:p>
        </p:txBody>
      </p:sp>
      <p:sp>
        <p:nvSpPr>
          <p:cNvPr id="17" name="TextBox 16"/>
          <p:cNvSpPr txBox="1"/>
          <p:nvPr/>
        </p:nvSpPr>
        <p:spPr>
          <a:xfrm>
            <a:off x="533400" y="1638300"/>
            <a:ext cx="16306800" cy="7971413"/>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1: </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các loại phân bón sau, loại nào được sử dụng để bón thúc?</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Phân chuồng.	          	B. Phân đạm.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itchFamily="18" charset="0"/>
              <a:cs typeface="Times New Roman" pitchFamily="18" charset="0"/>
            </a:endParaRPr>
          </a:p>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a:t>
            </a:r>
            <a:r>
              <a:rPr lang="en-US" sz="3200" dirty="0">
                <a:latin typeface="Times New Roman" pitchFamily="18" charset="0"/>
                <a:cs typeface="Times New Roman" pitchFamily="18" charset="0"/>
              </a:rPr>
              <a:t> </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 phân hoá học liên tục nhiều năm có tác động như thế nào đối với đất trồng?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Làm tăng hàm lượng mùn trong đất		B. Làm đất chua và chai cứng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t-BR" sz="3200" dirty="0">
                <a:solidFill>
                  <a:srgbClr val="000000"/>
                </a:solidFill>
                <a:effectLst/>
                <a:latin typeface="Times New Roman" panose="02020603050405020304" pitchFamily="18" charset="0"/>
                <a:ea typeface="Calibri" panose="020F0502020204030204" pitchFamily="34" charset="0"/>
              </a:rPr>
              <a:t>C. Làm tăng độ phì nhiêu cho đất			D. Làm tăng hoạt động của vi sinh vật đất</a:t>
            </a:r>
          </a:p>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a:t>
            </a:r>
            <a:r>
              <a:rPr lang="en-US" sz="3200" dirty="0">
                <a:latin typeface="Times New Roman" pitchFamily="18" charset="0"/>
                <a:cs typeface="Times New Roman"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chua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keo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sét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4:</a:t>
            </a:r>
            <a:r>
              <a:rPr lang="en-US" sz="3200" dirty="0">
                <a:latin typeface="Times New Roman" pitchFamily="18" charset="0"/>
                <a:cs typeface="Times New Roman"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lót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ủ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hoai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NPK			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đạm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(urea)	 C.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5: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5" name="Smiley Face 4"/>
          <p:cNvSpPr/>
          <p:nvPr/>
        </p:nvSpPr>
        <p:spPr>
          <a:xfrm>
            <a:off x="5029200" y="2178924"/>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7772400" y="3116976"/>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533400" y="5067300"/>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12344400" y="6134100"/>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476250" y="7524750"/>
            <a:ext cx="533400" cy="5334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7C7AD85-763D-CA20-3A0E-18963889B09A}"/>
              </a:ext>
            </a:extLst>
          </p:cNvPr>
          <p:cNvSpPr txBox="1"/>
          <p:nvPr/>
        </p:nvSpPr>
        <p:spPr>
          <a:xfrm>
            <a:off x="-609600" y="-25293"/>
            <a:ext cx="18288000" cy="901593"/>
          </a:xfrm>
          <a:prstGeom prst="rect">
            <a:avLst/>
          </a:prstGeom>
          <a:noFill/>
        </p:spPr>
        <p:txBody>
          <a:bodyPr wrap="square" rtlCol="0">
            <a:spAutoFit/>
          </a:bodyP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ÔN TẬP CHỦ ĐỀ 3: PHÂN BÓN</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53DED-6065-89D2-4A7E-99DD95FD4629}"/>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50BA90A3-14B9-774F-8DAC-48CE59FB1882}"/>
              </a:ext>
            </a:extLst>
          </p:cNvPr>
          <p:cNvSpPr txBox="1"/>
          <p:nvPr/>
        </p:nvSpPr>
        <p:spPr>
          <a:xfrm>
            <a:off x="152400" y="723900"/>
            <a:ext cx="18288000" cy="823752"/>
          </a:xfrm>
          <a:prstGeom prst="rect">
            <a:avLst/>
          </a:prstGeom>
          <a:noFill/>
        </p:spPr>
        <p:txBody>
          <a:bodyPr wrap="square" rtlCol="0">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LUYỆN TẬP VÀ VẬN DỤNG</a:t>
            </a:r>
          </a:p>
        </p:txBody>
      </p:sp>
      <p:sp>
        <p:nvSpPr>
          <p:cNvPr id="17" name="TextBox 16">
            <a:extLst>
              <a:ext uri="{FF2B5EF4-FFF2-40B4-BE49-F238E27FC236}">
                <a16:creationId xmlns:a16="http://schemas.microsoft.com/office/drawing/2014/main" id="{95113EBC-1C50-5C9D-5AAF-BD6D2B15A08E}"/>
              </a:ext>
            </a:extLst>
          </p:cNvPr>
          <p:cNvSpPr txBox="1"/>
          <p:nvPr/>
        </p:nvSpPr>
        <p:spPr>
          <a:xfrm>
            <a:off x="533400" y="1638300"/>
            <a:ext cx="16306800" cy="747897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6: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dirty="0">
                <a:solidFill>
                  <a:srgbClr val="000000"/>
                </a:solidFill>
                <a:latin typeface="Times New Roman" panose="02020603050405020304" pitchFamily="18" charset="0"/>
                <a:cs typeface="Times New Roman" panose="02020603050405020304" pitchFamily="18" charset="0"/>
              </a:rPr>
              <a:t>A. </a:t>
            </a:r>
            <a:r>
              <a:rPr lang="en-US" sz="3200" dirty="0" err="1">
                <a:solidFill>
                  <a:srgbClr val="000000"/>
                </a:solidFill>
                <a:latin typeface="Times New Roman" panose="02020603050405020304" pitchFamily="18" charset="0"/>
                <a:cs typeface="Times New Roman" panose="02020603050405020304" pitchFamily="18" charset="0"/>
              </a:rPr>
              <a:t>Phân</a:t>
            </a:r>
            <a:r>
              <a:rPr lang="en-US" sz="3200" dirty="0">
                <a:solidFill>
                  <a:srgbClr val="000000"/>
                </a:solidFill>
                <a:latin typeface="Times New Roman" panose="02020603050405020304" pitchFamily="18" charset="0"/>
                <a:cs typeface="Times New Roman" panose="02020603050405020304" pitchFamily="18" charset="0"/>
              </a:rPr>
              <a:t> nano		B. </a:t>
            </a:r>
            <a:r>
              <a:rPr lang="en-US" sz="3200" dirty="0" err="1">
                <a:solidFill>
                  <a:srgbClr val="000000"/>
                </a:solidFill>
                <a:latin typeface="Times New Roman" panose="02020603050405020304" pitchFamily="18" charset="0"/>
                <a:cs typeface="Times New Roman" panose="02020603050405020304" pitchFamily="18" charset="0"/>
              </a:rPr>
              <a:t>Phân</a:t>
            </a:r>
            <a:r>
              <a:rPr lang="en-US" sz="3200" dirty="0">
                <a:solidFill>
                  <a:srgbClr val="000000"/>
                </a:solidFill>
                <a:latin typeface="Times New Roman" panose="02020603050405020304" pitchFamily="18" charset="0"/>
                <a:cs typeface="Times New Roman" panose="02020603050405020304" pitchFamily="18" charset="0"/>
              </a:rPr>
              <a:t> tan </a:t>
            </a:r>
            <a:r>
              <a:rPr lang="en-US" sz="3200" dirty="0" err="1">
                <a:solidFill>
                  <a:srgbClr val="000000"/>
                </a:solidFill>
                <a:latin typeface="Times New Roman" panose="02020603050405020304" pitchFamily="18" charset="0"/>
                <a:cs typeface="Times New Roman" panose="02020603050405020304" pitchFamily="18" charset="0"/>
              </a:rPr>
              <a:t>chậm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kiểm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soát</a:t>
            </a:r>
            <a:r>
              <a:rPr lang="en-US" sz="3200" dirty="0">
                <a:solidFill>
                  <a:srgbClr val="000000"/>
                </a:solidFill>
                <a:latin typeface="Times New Roman" panose="02020603050405020304" pitchFamily="18" charset="0"/>
                <a:cs typeface="Times New Roman" panose="02020603050405020304" pitchFamily="18" charset="0"/>
              </a:rPr>
              <a:t>	C. </a:t>
            </a:r>
            <a:r>
              <a:rPr lang="en-US" sz="3200" dirty="0" err="1">
                <a:solidFill>
                  <a:srgbClr val="000000"/>
                </a:solidFill>
                <a:latin typeface="Times New Roman" panose="02020603050405020304" pitchFamily="18" charset="0"/>
                <a:cs typeface="Times New Roman" panose="02020603050405020304" pitchFamily="18" charset="0"/>
              </a:rPr>
              <a:t>Phân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hữu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cơ</a:t>
            </a:r>
            <a:r>
              <a:rPr lang="en-US" sz="3200" dirty="0">
                <a:solidFill>
                  <a:srgbClr val="000000"/>
                </a:solidFill>
                <a:latin typeface="Times New Roman" panose="02020603050405020304" pitchFamily="18" charset="0"/>
                <a:cs typeface="Times New Roman" panose="02020603050405020304" pitchFamily="18" charset="0"/>
              </a:rPr>
              <a:t>		D. </a:t>
            </a:r>
            <a:r>
              <a:rPr lang="en-US" sz="3200" dirty="0" err="1">
                <a:solidFill>
                  <a:srgbClr val="000000"/>
                </a:solidFill>
                <a:latin typeface="Times New Roman" panose="02020603050405020304" pitchFamily="18" charset="0"/>
                <a:cs typeface="Times New Roman" panose="02020603050405020304" pitchFamily="18" charset="0"/>
              </a:rPr>
              <a:t>Phân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hoá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endParaRPr lang="en-US" sz="3200" dirty="0">
              <a:latin typeface="Times New Roman" pitchFamily="18" charset="0"/>
              <a:cs typeface="Times New Roman" pitchFamily="18" charset="0"/>
            </a:endParaRPr>
          </a:p>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7:</a:t>
            </a:r>
            <a:r>
              <a:rPr lang="en-US" sz="3200" dirty="0">
                <a:latin typeface="Times New Roman" pitchFamily="18" charset="0"/>
                <a:cs typeface="Times New Roman"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thoáng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30</a:t>
            </a:r>
            <a:r>
              <a:rPr lang="en-US" sz="3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a:t>
            </a: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8:</a:t>
            </a:r>
            <a:r>
              <a:rPr lang="en-US" sz="3200" dirty="0">
                <a:latin typeface="Times New Roman" pitchFamily="18" charset="0"/>
                <a:cs typeface="Times New Roman"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t-BR" sz="3200" dirty="0">
                <a:effectLst/>
                <a:latin typeface="Times New Roman" panose="02020603050405020304" pitchFamily="18" charset="0"/>
                <a:ea typeface="Arial" panose="020B0604020202020204" pitchFamily="34" charset="0"/>
                <a:cs typeface="Times New Roman" panose="02020603050405020304" pitchFamily="18" charset="0"/>
              </a:rPr>
              <a:t>1. Nên ủ cho hoai mục trước khi bón.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t-BR" sz="3200" dirty="0">
                <a:effectLst/>
                <a:latin typeface="Times New Roman" panose="02020603050405020304" pitchFamily="18" charset="0"/>
                <a:ea typeface="Arial" panose="020B0604020202020204" pitchFamily="34" charset="0"/>
                <a:cs typeface="Times New Roman" panose="02020603050405020304" pitchFamily="18" charset="0"/>
              </a:rPr>
              <a:t>2. Nên dùng bón thúc.</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t-BR" sz="3200" dirty="0">
                <a:effectLst/>
                <a:latin typeface="Times New Roman" panose="02020603050405020304" pitchFamily="18" charset="0"/>
                <a:ea typeface="Arial" panose="020B0604020202020204" pitchFamily="34" charset="0"/>
                <a:cs typeface="Times New Roman" panose="02020603050405020304" pitchFamily="18" charset="0"/>
              </a:rPr>
              <a:t>3. Không nên bảo quản quá 6 tháng kể từ ngày sản xuất.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t-BR" sz="3200" dirty="0">
                <a:effectLst/>
                <a:latin typeface="Times New Roman" panose="02020603050405020304" pitchFamily="18" charset="0"/>
                <a:ea typeface="Arial" panose="020B0604020202020204" pitchFamily="34" charset="0"/>
                <a:cs typeface="Times New Roman" panose="02020603050405020304" pitchFamily="18" charset="0"/>
              </a:rPr>
              <a:t>4. Khi bảo quản cần che phủ kín.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3200" dirty="0">
              <a:latin typeface="Times New Roman" pitchFamily="18" charset="0"/>
              <a:cs typeface="Times New Roman" pitchFamily="18" charset="0"/>
            </a:endParaRPr>
          </a:p>
        </p:txBody>
      </p:sp>
      <p:sp>
        <p:nvSpPr>
          <p:cNvPr id="5" name="Smiley Face 4">
            <a:extLst>
              <a:ext uri="{FF2B5EF4-FFF2-40B4-BE49-F238E27FC236}">
                <a16:creationId xmlns:a16="http://schemas.microsoft.com/office/drawing/2014/main" id="{29C4B5EA-C890-CD8F-ACBC-C921597D23F0}"/>
              </a:ext>
            </a:extLst>
          </p:cNvPr>
          <p:cNvSpPr/>
          <p:nvPr/>
        </p:nvSpPr>
        <p:spPr>
          <a:xfrm>
            <a:off x="4114800" y="2171700"/>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F1D26F1B-0B59-7726-6C6E-D53618EE79E8}"/>
              </a:ext>
            </a:extLst>
          </p:cNvPr>
          <p:cNvSpPr/>
          <p:nvPr/>
        </p:nvSpPr>
        <p:spPr>
          <a:xfrm>
            <a:off x="457200" y="3162300"/>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67815DBF-7F70-0391-9EF1-5439E5B07FAB}"/>
              </a:ext>
            </a:extLst>
          </p:cNvPr>
          <p:cNvSpPr/>
          <p:nvPr/>
        </p:nvSpPr>
        <p:spPr>
          <a:xfrm>
            <a:off x="3200400" y="8039100"/>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EB9EF1B-4CE2-C0FB-58F4-F972A6EA0130}"/>
              </a:ext>
            </a:extLst>
          </p:cNvPr>
          <p:cNvSpPr txBox="1"/>
          <p:nvPr/>
        </p:nvSpPr>
        <p:spPr>
          <a:xfrm>
            <a:off x="-609600" y="-25293"/>
            <a:ext cx="18288000" cy="901593"/>
          </a:xfrm>
          <a:prstGeom prst="rect">
            <a:avLst/>
          </a:prstGeom>
          <a:noFill/>
        </p:spPr>
        <p:txBody>
          <a:bodyPr wrap="square" rtlCol="0">
            <a:spAutoFit/>
          </a:bodyP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ÔN TẬP CHỦ ĐỀ 3: PHÂN BÓN</a:t>
            </a:r>
          </a:p>
        </p:txBody>
      </p:sp>
    </p:spTree>
    <p:extLst>
      <p:ext uri="{BB962C8B-B14F-4D97-AF65-F5344CB8AC3E}">
        <p14:creationId xmlns:p14="http://schemas.microsoft.com/office/powerpoint/2010/main" val="107434193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1378</Words>
  <Application>Microsoft Office PowerPoint</Application>
  <PresentationFormat>Custom</PresentationFormat>
  <Paragraphs>119</Paragraphs>
  <Slides>10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Times New Roman</vt:lpstr>
      <vt:lpstr>等线 Light</vt:lpstr>
      <vt:lpstr>Calibri</vt:lpstr>
      <vt:lpstr>Elsie</vt:lpstr>
      <vt:lpstr>Gill Sans MT</vt:lpstr>
      <vt:lpstr>Arial</vt:lpstr>
      <vt:lpstr>Office 主题​​</vt:lpstr>
      <vt:lpstr>Gallery</vt:lpstr>
      <vt:lpstr>PowerPoint Presentation</vt:lpstr>
      <vt:lpstr>ÔN TẬP CHỦ ĐỀ 3. PHÂN BÓN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Administrator</cp:lastModifiedBy>
  <cp:revision>75</cp:revision>
  <dcterms:created xsi:type="dcterms:W3CDTF">2006-08-16T00:00:00Z</dcterms:created>
  <dcterms:modified xsi:type="dcterms:W3CDTF">2024-11-18T09:54:59Z</dcterms:modified>
  <dc:identifier>DAFRCQQNfo8</dc:identifier>
</cp:coreProperties>
</file>