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5"/>
  </p:notesMasterIdLst>
  <p:sldIdLst>
    <p:sldId id="256" r:id="rId2"/>
    <p:sldId id="257" r:id="rId3"/>
    <p:sldId id="269" r:id="rId4"/>
    <p:sldId id="267" r:id="rId5"/>
    <p:sldId id="268" r:id="rId6"/>
    <p:sldId id="270" r:id="rId7"/>
    <p:sldId id="261" r:id="rId8"/>
    <p:sldId id="272" r:id="rId9"/>
    <p:sldId id="273" r:id="rId10"/>
    <p:sldId id="274" r:id="rId11"/>
    <p:sldId id="275" r:id="rId12"/>
    <p:sldId id="276" r:id="rId13"/>
    <p:sldId id="278" r:id="rId14"/>
    <p:sldId id="277" r:id="rId15"/>
    <p:sldId id="279" r:id="rId16"/>
    <p:sldId id="280" r:id="rId17"/>
    <p:sldId id="282" r:id="rId18"/>
    <p:sldId id="281" r:id="rId19"/>
    <p:sldId id="283" r:id="rId20"/>
    <p:sldId id="285" r:id="rId21"/>
    <p:sldId id="286" r:id="rId22"/>
    <p:sldId id="288" r:id="rId23"/>
    <p:sldId id="258" r:id="rId24"/>
    <p:sldId id="289" r:id="rId25"/>
    <p:sldId id="291" r:id="rId26"/>
    <p:sldId id="290" r:id="rId27"/>
    <p:sldId id="293" r:id="rId28"/>
    <p:sldId id="294" r:id="rId29"/>
    <p:sldId id="296" r:id="rId30"/>
    <p:sldId id="295" r:id="rId31"/>
    <p:sldId id="297" r:id="rId32"/>
    <p:sldId id="300" r:id="rId33"/>
    <p:sldId id="301" r:id="rId34"/>
    <p:sldId id="302" r:id="rId35"/>
    <p:sldId id="303" r:id="rId36"/>
    <p:sldId id="304" r:id="rId37"/>
    <p:sldId id="305" r:id="rId38"/>
    <p:sldId id="308" r:id="rId39"/>
    <p:sldId id="310" r:id="rId40"/>
    <p:sldId id="306" r:id="rId41"/>
    <p:sldId id="309" r:id="rId42"/>
    <p:sldId id="311" r:id="rId43"/>
    <p:sldId id="312" r:id="rId44"/>
    <p:sldId id="313" r:id="rId45"/>
    <p:sldId id="316" r:id="rId46"/>
    <p:sldId id="317" r:id="rId47"/>
    <p:sldId id="322" r:id="rId48"/>
    <p:sldId id="315" r:id="rId49"/>
    <p:sldId id="319" r:id="rId50"/>
    <p:sldId id="318" r:id="rId51"/>
    <p:sldId id="321" r:id="rId52"/>
    <p:sldId id="314" r:id="rId53"/>
    <p:sldId id="324" r:id="rId54"/>
    <p:sldId id="325" r:id="rId55"/>
    <p:sldId id="326" r:id="rId56"/>
    <p:sldId id="327" r:id="rId57"/>
    <p:sldId id="328" r:id="rId58"/>
    <p:sldId id="329" r:id="rId59"/>
    <p:sldId id="330" r:id="rId60"/>
    <p:sldId id="331" r:id="rId61"/>
    <p:sldId id="332" r:id="rId62"/>
    <p:sldId id="333" r:id="rId63"/>
    <p:sldId id="334" r:id="rId64"/>
    <p:sldId id="335" r:id="rId65"/>
    <p:sldId id="336" r:id="rId66"/>
    <p:sldId id="337" r:id="rId67"/>
    <p:sldId id="339" r:id="rId68"/>
    <p:sldId id="340" r:id="rId69"/>
    <p:sldId id="344" r:id="rId70"/>
    <p:sldId id="342" r:id="rId71"/>
    <p:sldId id="341" r:id="rId72"/>
    <p:sldId id="259" r:id="rId73"/>
    <p:sldId id="343" r:id="rId74"/>
  </p:sldIdLst>
  <p:sldSz cx="18288000" cy="10287000"/>
  <p:notesSz cx="6858000" cy="9144000"/>
  <p:embeddedFontLst>
    <p:embeddedFont>
      <p:font typeface="Cambria Math" panose="02040503050406030204" pitchFamily="18" charset="0"/>
      <p:regular r:id="rId76"/>
    </p:embeddedFont>
    <p:embeddedFont>
      <p:font typeface="Calibri" panose="020F0502020204030204" pitchFamily="34" charset="0"/>
      <p:regular r:id="rId77"/>
      <p:bold r:id="rId78"/>
      <p:italic r:id="rId79"/>
      <p:boldItalic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C09C"/>
    <a:srgbClr val="F4B183"/>
    <a:srgbClr val="FFEBB3"/>
    <a:srgbClr val="F8FDFE"/>
    <a:srgbClr val="EBF9FB"/>
    <a:srgbClr val="FFD762"/>
    <a:srgbClr val="5C8236"/>
    <a:srgbClr val="558E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72"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1.fntdata"/><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41FC5B-6939-4728-ABC6-58DFF6FD1409}"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3E89F-EDB2-4E3E-9959-C03DFEFF1D0E}" type="slidenum">
              <a:rPr lang="en-US" smtClean="0"/>
              <a:t>‹#›</a:t>
            </a:fld>
            <a:endParaRPr lang="en-US"/>
          </a:p>
        </p:txBody>
      </p:sp>
    </p:spTree>
    <p:extLst>
      <p:ext uri="{BB962C8B-B14F-4D97-AF65-F5344CB8AC3E}">
        <p14:creationId xmlns:p14="http://schemas.microsoft.com/office/powerpoint/2010/main" val="877113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82419878-187E-48CE-935B-EAADC943E282}"/>
              </a:ext>
            </a:extLst>
          </p:cNvPr>
          <p:cNvGrpSpPr/>
          <p:nvPr userDrawn="1"/>
        </p:nvGrpSpPr>
        <p:grpSpPr>
          <a:xfrm>
            <a:off x="-634180" y="-199102"/>
            <a:ext cx="18922180" cy="10685204"/>
            <a:chOff x="-317090" y="-99551"/>
            <a:chExt cx="9461090" cy="5342602"/>
          </a:xfrm>
        </p:grpSpPr>
        <p:pic>
          <p:nvPicPr>
            <p:cNvPr id="6" name="Imagen 5" descr="Forma, Flecha&#10;&#10;Descripción generada automáticamente">
              <a:extLst>
                <a:ext uri="{FF2B5EF4-FFF2-40B4-BE49-F238E27FC236}">
                  <a16:creationId xmlns:a16="http://schemas.microsoft.com/office/drawing/2014/main" id="{86E59CA6-5827-4824-B739-61FC66F22C47}"/>
                </a:ext>
              </a:extLst>
            </p:cNvPr>
            <p:cNvPicPr>
              <a:picLocks noChangeAspect="1"/>
            </p:cNvPicPr>
            <p:nvPr/>
          </p:nvPicPr>
          <p:blipFill rotWithShape="1">
            <a:blip r:embed="rId2">
              <a:alphaModFix amt="22000"/>
              <a:extLst>
                <a:ext uri="{28A0092B-C50C-407E-A947-70E740481C1C}">
                  <a14:useLocalDpi xmlns:a14="http://schemas.microsoft.com/office/drawing/2010/main" val="0"/>
                </a:ext>
              </a:extLst>
            </a:blip>
            <a:srcRect l="28191" t="31782" r="-9552" b="8928"/>
            <a:stretch/>
          </p:blipFill>
          <p:spPr>
            <a:xfrm>
              <a:off x="-317090" y="-99551"/>
              <a:ext cx="9144000" cy="5342602"/>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241374E2-A17F-4CA7-B7DC-3476B97B964B}"/>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t="32860" r="31415"/>
            <a:stretch/>
          </p:blipFill>
          <p:spPr>
            <a:xfrm>
              <a:off x="6866234" y="0"/>
              <a:ext cx="2277766" cy="2163963"/>
            </a:xfrm>
            <a:prstGeom prst="rect">
              <a:avLst/>
            </a:prstGeom>
          </p:spPr>
        </p:pic>
        <p:pic>
          <p:nvPicPr>
            <p:cNvPr id="8" name="Imagen 7" descr="Diagrama&#10;&#10;Descripción generada automáticamente con confianza media">
              <a:extLst>
                <a:ext uri="{FF2B5EF4-FFF2-40B4-BE49-F238E27FC236}">
                  <a16:creationId xmlns:a16="http://schemas.microsoft.com/office/drawing/2014/main" id="{49FEF374-44A7-4B00-993F-FE084C36C26D}"/>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469994" y="2832673"/>
              <a:ext cx="2674006" cy="2369820"/>
            </a:xfrm>
            <a:prstGeom prst="rect">
              <a:avLst/>
            </a:prstGeom>
          </p:spPr>
        </p:pic>
      </p:grpSp>
      <p:sp>
        <p:nvSpPr>
          <p:cNvPr id="4" name="Content Placeholder 3">
            <a:extLst>
              <a:ext uri="{FF2B5EF4-FFF2-40B4-BE49-F238E27FC236}">
                <a16:creationId xmlns:a16="http://schemas.microsoft.com/office/drawing/2014/main" id="{768F7DF3-02F3-41BF-A060-159BA21B5D03}"/>
              </a:ext>
            </a:extLst>
          </p:cNvPr>
          <p:cNvSpPr>
            <a:spLocks noGrp="1"/>
          </p:cNvSpPr>
          <p:nvPr>
            <p:ph sz="half" idx="2"/>
          </p:nvPr>
        </p:nvSpPr>
        <p:spPr>
          <a:xfrm>
            <a:off x="1447800" y="3226669"/>
            <a:ext cx="7941600" cy="5526882"/>
          </a:xfrm>
        </p:spPr>
        <p:txBody>
          <a:bodyPr>
            <a:normAutofit/>
          </a:bodyPr>
          <a:lstStyle>
            <a:lvl1pPr marL="0" indent="0">
              <a:buNone/>
              <a:defRPr sz="3200"/>
            </a:lvl1pPr>
            <a:lvl2pPr>
              <a:defRPr sz="3200"/>
            </a:lvl2pPr>
            <a:lvl3pPr>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7">
            <a:extLst>
              <a:ext uri="{FF2B5EF4-FFF2-40B4-BE49-F238E27FC236}">
                <a16:creationId xmlns:a16="http://schemas.microsoft.com/office/drawing/2014/main" id="{58967345-DB07-428F-8914-C3F421A8AF4B}"/>
              </a:ext>
            </a:extLst>
          </p:cNvPr>
          <p:cNvSpPr>
            <a:spLocks noGrp="1"/>
          </p:cNvSpPr>
          <p:nvPr>
            <p:ph type="title"/>
          </p:nvPr>
        </p:nvSpPr>
        <p:spPr>
          <a:xfrm>
            <a:off x="1447800" y="1104900"/>
            <a:ext cx="15392400" cy="1431132"/>
          </a:xfrm>
        </p:spPr>
        <p:txBody>
          <a:bodyPr/>
          <a:lstStyle>
            <a:lvl1pPr algn="l">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214306815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ig numb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138118C-7525-42C5-83E9-649111189F8A}"/>
              </a:ext>
            </a:extLst>
          </p:cNvPr>
          <p:cNvSpPr>
            <a:spLocks noGrp="1"/>
          </p:cNvSpPr>
          <p:nvPr>
            <p:ph type="title"/>
          </p:nvPr>
        </p:nvSpPr>
        <p:spPr>
          <a:xfrm>
            <a:off x="1447800" y="2486521"/>
            <a:ext cx="15392400" cy="5313962"/>
          </a:xfrm>
        </p:spPr>
        <p:txBody>
          <a:bodyPr/>
          <a:lstStyle/>
          <a:p>
            <a:r>
              <a:rPr lang="en-US" dirty="0"/>
              <a:t>Click to edit Master title style</a:t>
            </a:r>
          </a:p>
        </p:txBody>
      </p:sp>
    </p:spTree>
    <p:extLst>
      <p:ext uri="{BB962C8B-B14F-4D97-AF65-F5344CB8AC3E}">
        <p14:creationId xmlns:p14="http://schemas.microsoft.com/office/powerpoint/2010/main" val="65891636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43.sv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42" Type="http://schemas.openxmlformats.org/officeDocument/2006/relationships/image" Target="../media/image47.png"/><Relationship Id="rId2" Type="http://schemas.openxmlformats.org/officeDocument/2006/relationships/image" Target="../media/image18.png"/><Relationship Id="rId41" Type="http://schemas.openxmlformats.org/officeDocument/2006/relationships/image" Target="../media/image402.sv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3" Type="http://schemas.openxmlformats.org/officeDocument/2006/relationships/image" Target="../media/image60.png"/><Relationship Id="rId3" Type="http://schemas.openxmlformats.org/officeDocument/2006/relationships/image" Target="../media/image58.png"/><Relationship Id="rId12" Type="http://schemas.openxmlformats.org/officeDocument/2006/relationships/image" Target="../media/image580.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71.svg"/><Relationship Id="rId5" Type="http://schemas.openxmlformats.org/officeDocument/2006/relationships/image" Target="../media/image59.png"/><Relationship Id="rId4" Type="http://schemas.microsoft.com/office/2007/relationships/hdphoto" Target="../media/hdphoto2.wdp"/><Relationship Id="rId1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42" Type="http://schemas.openxmlformats.org/officeDocument/2006/relationships/image" Target="../media/image22.png"/><Relationship Id="rId7" Type="http://schemas.openxmlformats.org/officeDocument/2006/relationships/image" Target="../media/image71.png"/><Relationship Id="rId2" Type="http://schemas.openxmlformats.org/officeDocument/2006/relationships/image" Target="../media/image18.png"/><Relationship Id="rId41" Type="http://schemas.openxmlformats.org/officeDocument/2006/relationships/image" Target="../media/image482.sv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30.png"/><Relationship Id="rId4" Type="http://schemas.openxmlformats.org/officeDocument/2006/relationships/image" Target="../media/image68.pn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40.svg"/><Relationship Id="rId5" Type="http://schemas.microsoft.com/office/2007/relationships/hdphoto" Target="../media/hdphoto4.wdp"/><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40.svg"/><Relationship Id="rId5" Type="http://schemas.microsoft.com/office/2007/relationships/hdphoto" Target="../media/hdphoto4.wdp"/><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40.svg"/><Relationship Id="rId11" Type="http://schemas.openxmlformats.org/officeDocument/2006/relationships/image" Target="../media/image146.svg"/><Relationship Id="rId5" Type="http://schemas.microsoft.com/office/2007/relationships/hdphoto" Target="../media/hdphoto4.wdp"/><Relationship Id="rId4" Type="http://schemas.openxmlformats.org/officeDocument/2006/relationships/image" Target="../media/image77.png"/><Relationship Id="rId9"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55" Type="http://schemas.openxmlformats.org/officeDocument/2006/relationships/image" Target="../media/image83.png"/><Relationship Id="rId2" Type="http://schemas.openxmlformats.org/officeDocument/2006/relationships/image" Target="../media/image18.png"/><Relationship Id="rId54" Type="http://schemas.openxmlformats.org/officeDocument/2006/relationships/image" Target="../media/image82.png"/><Relationship Id="rId1" Type="http://schemas.openxmlformats.org/officeDocument/2006/relationships/slideLayout" Target="../slideLayouts/slideLayout2.xml"/><Relationship Id="rId53" Type="http://schemas.openxmlformats.org/officeDocument/2006/relationships/image" Target="../media/image196.svg"/><Relationship Id="rId57" Type="http://schemas.openxmlformats.org/officeDocument/2006/relationships/image" Target="../media/image85.png"/><Relationship Id="rId56" Type="http://schemas.openxmlformats.org/officeDocument/2006/relationships/image" Target="../media/image84.png"/></Relationships>
</file>

<file path=ppt/slides/_rels/slide3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3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94.png"/><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5.wdp"/><Relationship Id="rId10" Type="http://schemas.openxmlformats.org/officeDocument/2006/relationships/image" Target="../media/image97.png"/><Relationship Id="rId4" Type="http://schemas.openxmlformats.org/officeDocument/2006/relationships/image" Target="../media/image95.png"/><Relationship Id="rId9"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17" Type="http://schemas.openxmlformats.org/officeDocument/2006/relationships/image" Target="../media/image163.svg"/><Relationship Id="rId2" Type="http://schemas.openxmlformats.org/officeDocument/2006/relationships/image" Target="../media/image18.png"/><Relationship Id="rId1" Type="http://schemas.openxmlformats.org/officeDocument/2006/relationships/slideLayout" Target="../slideLayouts/slideLayout2.xml"/><Relationship Id="rId37" Type="http://schemas.openxmlformats.org/officeDocument/2006/relationships/image" Target="../media/image99.png"/><Relationship Id="rId36" Type="http://schemas.openxmlformats.org/officeDocument/2006/relationships/image" Target="../media/image510.sv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38" Type="http://schemas.openxmlformats.org/officeDocument/2006/relationships/image" Target="../media/image101.png"/><Relationship Id="rId2" Type="http://schemas.openxmlformats.org/officeDocument/2006/relationships/image" Target="../media/image18.png"/><Relationship Id="rId1" Type="http://schemas.openxmlformats.org/officeDocument/2006/relationships/slideLayout" Target="../slideLayouts/slideLayout2.xml"/><Relationship Id="rId37" Type="http://schemas.openxmlformats.org/officeDocument/2006/relationships/image" Target="../media/image100.jpg"/><Relationship Id="rId36" Type="http://schemas.openxmlformats.org/officeDocument/2006/relationships/image" Target="../media/image510.sv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38" Type="http://schemas.openxmlformats.org/officeDocument/2006/relationships/image" Target="../media/image86.png"/><Relationship Id="rId2" Type="http://schemas.openxmlformats.org/officeDocument/2006/relationships/image" Target="../media/image18.png"/><Relationship Id="rId1" Type="http://schemas.openxmlformats.org/officeDocument/2006/relationships/slideLayout" Target="../slideLayouts/slideLayout2.xml"/><Relationship Id="rId37" Type="http://schemas.openxmlformats.org/officeDocument/2006/relationships/image" Target="../media/image102.png"/><Relationship Id="rId36" Type="http://schemas.openxmlformats.org/officeDocument/2006/relationships/image" Target="../media/image510.svg"/></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8.png"/><Relationship Id="rId1" Type="http://schemas.openxmlformats.org/officeDocument/2006/relationships/slideLayout" Target="../slideLayouts/slideLayout2.xml"/><Relationship Id="rId37" Type="http://schemas.openxmlformats.org/officeDocument/2006/relationships/image" Target="../media/image103.jpeg"/><Relationship Id="rId36" Type="http://schemas.openxmlformats.org/officeDocument/2006/relationships/image" Target="../media/image510.svg"/></Relationships>
</file>

<file path=ppt/slides/_rels/slide39.xml.rels><?xml version="1.0" encoding="UTF-8" standalone="yes"?>
<Relationships xmlns="http://schemas.openxmlformats.org/package/2006/relationships"><Relationship Id="rId39" Type="http://schemas.openxmlformats.org/officeDocument/2006/relationships/image" Target="../media/image29.svg"/><Relationship Id="rId3" Type="http://schemas.openxmlformats.org/officeDocument/2006/relationships/image" Target="../media/image98.png"/><Relationship Id="rId38" Type="http://schemas.openxmlformats.org/officeDocument/2006/relationships/image" Target="../media/image105.png"/><Relationship Id="rId2" Type="http://schemas.openxmlformats.org/officeDocument/2006/relationships/image" Target="../media/image18.png"/><Relationship Id="rId1" Type="http://schemas.openxmlformats.org/officeDocument/2006/relationships/slideLayout" Target="../slideLayouts/slideLayout2.xml"/><Relationship Id="rId37" Type="http://schemas.openxmlformats.org/officeDocument/2006/relationships/image" Target="../media/image104.png"/><Relationship Id="rId36" Type="http://schemas.openxmlformats.org/officeDocument/2006/relationships/image" Target="../media/image510.svg"/><Relationship Id="rId19"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3.sv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38" Type="http://schemas.openxmlformats.org/officeDocument/2006/relationships/image" Target="../media/image107.png"/><Relationship Id="rId2" Type="http://schemas.openxmlformats.org/officeDocument/2006/relationships/image" Target="../media/image18.png"/><Relationship Id="rId1" Type="http://schemas.openxmlformats.org/officeDocument/2006/relationships/slideLayout" Target="../slideLayouts/slideLayout2.xml"/><Relationship Id="rId37" Type="http://schemas.openxmlformats.org/officeDocument/2006/relationships/image" Target="../media/image106.png"/><Relationship Id="rId36" Type="http://schemas.openxmlformats.org/officeDocument/2006/relationships/image" Target="../media/image510.sv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38" Type="http://schemas.openxmlformats.org/officeDocument/2006/relationships/image" Target="../media/image109.png"/><Relationship Id="rId2" Type="http://schemas.openxmlformats.org/officeDocument/2006/relationships/image" Target="../media/image18.png"/><Relationship Id="rId1" Type="http://schemas.openxmlformats.org/officeDocument/2006/relationships/slideLayout" Target="../slideLayouts/slideLayout2.xml"/><Relationship Id="rId37" Type="http://schemas.openxmlformats.org/officeDocument/2006/relationships/image" Target="../media/image108.png"/><Relationship Id="rId36" Type="http://schemas.openxmlformats.org/officeDocument/2006/relationships/image" Target="../media/image510.svg"/></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1" Type="http://schemas.openxmlformats.org/officeDocument/2006/relationships/image" Target="../media/image64.svg"/><Relationship Id="rId2" Type="http://schemas.openxmlformats.org/officeDocument/2006/relationships/image" Target="../media/image18.png"/><Relationship Id="rId1" Type="http://schemas.openxmlformats.org/officeDocument/2006/relationships/slideLayout" Target="../slideLayouts/slideLayout2.xml"/><Relationship Id="rId22" Type="http://schemas.openxmlformats.org/officeDocument/2006/relationships/image" Target="../media/image111.gif"/></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430.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31.png"/><Relationship Id="rId4" Type="http://schemas.openxmlformats.org/officeDocument/2006/relationships/image" Target="../media/image118.png"/></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21.png"/><Relationship Id="rId73" Type="http://schemas.openxmlformats.org/officeDocument/2006/relationships/image" Target="../media/image72.svg"/><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430.sv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8.png"/><Relationship Id="rId1" Type="http://schemas.openxmlformats.org/officeDocument/2006/relationships/slideLayout" Target="../slideLayouts/slideLayout2.xml"/><Relationship Id="rId15" Type="http://schemas.openxmlformats.org/officeDocument/2006/relationships/image" Target="../media/image14.svg"/><Relationship Id="rId4" Type="http://schemas.openxmlformats.org/officeDocument/2006/relationships/image" Target="../media/image126.pn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430.sv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4.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30.svg"/></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129.png"/><Relationship Id="rId4" Type="http://schemas.openxmlformats.org/officeDocument/2006/relationships/image" Target="../media/image128.png"/></Relationships>
</file>

<file path=ppt/slides/_rels/slide5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129.png"/><Relationship Id="rId4" Type="http://schemas.openxmlformats.org/officeDocument/2006/relationships/image" Target="../media/image131.png"/><Relationship Id="rId9" Type="http://schemas.openxmlformats.org/officeDocument/2006/relationships/image" Target="../media/image128.png"/></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129.png"/><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129.png"/><Relationship Id="rId4" Type="http://schemas.openxmlformats.org/officeDocument/2006/relationships/image" Target="../media/image128.png"/></Relationships>
</file>

<file path=ppt/slides/_rels/slide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6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129.png"/><Relationship Id="rId4" Type="http://schemas.openxmlformats.org/officeDocument/2006/relationships/image" Target="../media/image128.png"/></Relationships>
</file>

<file path=ppt/slides/_rels/slide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6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6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129.png"/><Relationship Id="rId4" Type="http://schemas.openxmlformats.org/officeDocument/2006/relationships/image" Target="../media/image128.png"/></Relationships>
</file>

<file path=ppt/slides/_rels/slide6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1.png"/><Relationship Id="rId7" Type="http://schemas.openxmlformats.org/officeDocument/2006/relationships/image" Target="../media/image143.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142.png"/><Relationship Id="rId5" Type="http://schemas.openxmlformats.org/officeDocument/2006/relationships/image" Target="../media/image40.svg"/><Relationship Id="rId4" Type="http://schemas.microsoft.com/office/2007/relationships/hdphoto" Target="../media/hdphoto6.wdp"/><Relationship Id="rId9" Type="http://schemas.openxmlformats.org/officeDocument/2006/relationships/image" Target="../media/image145.png"/><Relationship Id="rId27" Type="http://schemas.openxmlformats.org/officeDocument/2006/relationships/image" Target="../media/image468.svg"/></Relationships>
</file>

<file path=ppt/slides/_rels/slide68.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1.png"/><Relationship Id="rId7" Type="http://schemas.openxmlformats.org/officeDocument/2006/relationships/image" Target="../media/image146.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142.png"/><Relationship Id="rId5" Type="http://schemas.openxmlformats.org/officeDocument/2006/relationships/image" Target="../media/image40.svg"/><Relationship Id="rId4" Type="http://schemas.microsoft.com/office/2007/relationships/hdphoto" Target="../media/hdphoto6.wdp"/><Relationship Id="rId9" Type="http://schemas.openxmlformats.org/officeDocument/2006/relationships/image" Target="../media/image122.png"/></Relationships>
</file>

<file path=ppt/slides/_rels/slide69.xml.rels><?xml version="1.0" encoding="UTF-8" standalone="yes"?>
<Relationships xmlns="http://schemas.openxmlformats.org/package/2006/relationships"><Relationship Id="rId3" Type="http://schemas.openxmlformats.org/officeDocument/2006/relationships/image" Target="../media/image142.png"/><Relationship Id="rId17" Type="http://schemas.openxmlformats.org/officeDocument/2006/relationships/image" Target="../media/image59.svg"/><Relationship Id="rId2" Type="http://schemas.openxmlformats.org/officeDocument/2006/relationships/image" Target="../media/image18.png"/><Relationship Id="rId1" Type="http://schemas.openxmlformats.org/officeDocument/2006/relationships/slideLayout" Target="../slideLayouts/slideLayout9.xml"/><Relationship Id="rId5" Type="http://schemas.openxmlformats.org/officeDocument/2006/relationships/image" Target="../media/image149.png"/><Relationship Id="rId4" Type="http://schemas.openxmlformats.org/officeDocument/2006/relationships/image" Target="../media/image148.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7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8.png"/><Relationship Id="rId1" Type="http://schemas.openxmlformats.org/officeDocument/2006/relationships/slideLayout" Target="../slideLayouts/slideLayout9.xml"/><Relationship Id="rId5" Type="http://schemas.openxmlformats.org/officeDocument/2006/relationships/image" Target="../media/image153.png"/><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7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42" Type="http://schemas.openxmlformats.org/officeDocument/2006/relationships/image" Target="../media/image31.png"/><Relationship Id="rId2" Type="http://schemas.openxmlformats.org/officeDocument/2006/relationships/image" Target="../media/image18.png"/><Relationship Id="rId41" Type="http://schemas.openxmlformats.org/officeDocument/2006/relationships/image" Target="../media/image482.svg"/><Relationship Id="rId1" Type="http://schemas.openxmlformats.org/officeDocument/2006/relationships/slideLayout" Target="../slideLayouts/slideLayout2.xml"/><Relationship Id="rId4" Type="http://schemas.openxmlformats.org/officeDocument/2006/relationships/image" Target="../media/image30.png"/><Relationship Id="rId43"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02" t="28098" b="16928"/>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486997">
            <a:off x="6255831" y="1112022"/>
            <a:ext cx="5950288" cy="351607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21457" flipH="1">
            <a:off x="-2624289" y="4160684"/>
            <a:ext cx="21825884" cy="532005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691794">
            <a:off x="-5218247" y="7372417"/>
            <a:ext cx="11583100" cy="2823381"/>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35930">
            <a:off x="6936885" y="-282672"/>
            <a:ext cx="14650784" cy="3571129"/>
          </a:xfrm>
          <a:prstGeom prst="rect">
            <a:avLst/>
          </a:prstGeom>
        </p:spPr>
      </p:pic>
      <p:sp>
        <p:nvSpPr>
          <p:cNvPr id="9" name="TextBox 9"/>
          <p:cNvSpPr txBox="1"/>
          <p:nvPr/>
        </p:nvSpPr>
        <p:spPr>
          <a:xfrm>
            <a:off x="653789" y="3112895"/>
            <a:ext cx="3394963" cy="24208642"/>
          </a:xfrm>
          <a:prstGeom prst="rect">
            <a:avLst/>
          </a:prstGeom>
        </p:spPr>
        <p:txBody>
          <a:bodyPr lIns="50800" tIns="50800" rIns="50800" bIns="50800" rtlCol="0" anchor="ctr"/>
          <a:lstStyle/>
          <a:p>
            <a:pPr algn="ctr">
              <a:lnSpc>
                <a:spcPts val="2664"/>
              </a:lnSpc>
            </a:pPr>
            <a:endParaRPr/>
          </a:p>
        </p:txBody>
      </p:sp>
      <p:pic>
        <p:nvPicPr>
          <p:cNvPr id="10" name="Picture 10"/>
          <p:cNvPicPr>
            <a:picLocks noChangeAspect="1"/>
          </p:cNvPicPr>
          <p:nvPr/>
        </p:nvPicPr>
        <p:blipFill>
          <a:blip r:embed="rId7"/>
          <a:srcRect/>
          <a:stretch>
            <a:fillRect/>
          </a:stretch>
        </p:blipFill>
        <p:spPr>
          <a:xfrm rot="-3035543">
            <a:off x="12913689" y="270366"/>
            <a:ext cx="3186965" cy="4756664"/>
          </a:xfrm>
          <a:prstGeom prst="rect">
            <a:avLst/>
          </a:prstGeom>
        </p:spPr>
      </p:pic>
      <p:grpSp>
        <p:nvGrpSpPr>
          <p:cNvPr id="31" name="Group 30"/>
          <p:cNvGrpSpPr/>
          <p:nvPr/>
        </p:nvGrpSpPr>
        <p:grpSpPr>
          <a:xfrm>
            <a:off x="13069379" y="-438082"/>
            <a:ext cx="6429134" cy="11316961"/>
            <a:chOff x="13069379" y="-438082"/>
            <a:chExt cx="6429134" cy="11316961"/>
          </a:xfrm>
        </p:grpSpPr>
        <p:pic>
          <p:nvPicPr>
            <p:cNvPr id="11" name="Picture 11"/>
            <p:cNvPicPr>
              <a:picLocks noChangeAspect="1"/>
            </p:cNvPicPr>
            <p:nvPr/>
          </p:nvPicPr>
          <p:blipFill>
            <a:blip r:embed="rId8"/>
            <a:srcRect/>
            <a:stretch>
              <a:fillRect/>
            </a:stretch>
          </p:blipFill>
          <p:spPr>
            <a:xfrm rot="-2263347">
              <a:off x="17077486" y="1247933"/>
              <a:ext cx="2421027" cy="3244257"/>
            </a:xfrm>
            <a:prstGeom prst="rect">
              <a:avLst/>
            </a:prstGeom>
          </p:spPr>
        </p:pic>
        <p:pic>
          <p:nvPicPr>
            <p:cNvPr id="12" name="Picture 12"/>
            <p:cNvPicPr>
              <a:picLocks noChangeAspect="1"/>
            </p:cNvPicPr>
            <p:nvPr/>
          </p:nvPicPr>
          <p:blipFill>
            <a:blip r:embed="rId9"/>
            <a:srcRect/>
            <a:stretch>
              <a:fillRect/>
            </a:stretch>
          </p:blipFill>
          <p:spPr>
            <a:xfrm rot="831524">
              <a:off x="16939720" y="3408326"/>
              <a:ext cx="656145" cy="820181"/>
            </a:xfrm>
            <a:prstGeom prst="rect">
              <a:avLst/>
            </a:prstGeom>
          </p:spPr>
        </p:pic>
        <p:pic>
          <p:nvPicPr>
            <p:cNvPr id="13" name="Picture 13"/>
            <p:cNvPicPr>
              <a:picLocks noChangeAspect="1"/>
            </p:cNvPicPr>
            <p:nvPr/>
          </p:nvPicPr>
          <p:blipFill>
            <a:blip r:embed="rId10"/>
            <a:srcRect/>
            <a:stretch>
              <a:fillRect/>
            </a:stretch>
          </p:blipFill>
          <p:spPr>
            <a:xfrm rot="6595396">
              <a:off x="17168233" y="-459225"/>
              <a:ext cx="977786" cy="1360398"/>
            </a:xfrm>
            <a:prstGeom prst="rect">
              <a:avLst/>
            </a:prstGeom>
          </p:spPr>
        </p:pic>
        <p:pic>
          <p:nvPicPr>
            <p:cNvPr id="14" name="Picture 14"/>
            <p:cNvPicPr>
              <a:picLocks noChangeAspect="1"/>
            </p:cNvPicPr>
            <p:nvPr/>
          </p:nvPicPr>
          <p:blipFill>
            <a:blip r:embed="rId10"/>
            <a:srcRect t="8268" b="8268"/>
            <a:stretch>
              <a:fillRect/>
            </a:stretch>
          </p:blipFill>
          <p:spPr>
            <a:xfrm rot="11659766">
              <a:off x="13098878" y="3604857"/>
              <a:ext cx="804673" cy="934414"/>
            </a:xfrm>
            <a:prstGeom prst="rect">
              <a:avLst/>
            </a:prstGeom>
          </p:spPr>
        </p:pic>
        <p:pic>
          <p:nvPicPr>
            <p:cNvPr id="15" name="Picture 15"/>
            <p:cNvPicPr>
              <a:picLocks noChangeAspect="1"/>
            </p:cNvPicPr>
            <p:nvPr/>
          </p:nvPicPr>
          <p:blipFill>
            <a:blip r:embed="rId11"/>
            <a:srcRect/>
            <a:stretch>
              <a:fillRect/>
            </a:stretch>
          </p:blipFill>
          <p:spPr>
            <a:xfrm rot="-1549289">
              <a:off x="15864694" y="8605296"/>
              <a:ext cx="2983379" cy="2273583"/>
            </a:xfrm>
            <a:prstGeom prst="rect">
              <a:avLst/>
            </a:prstGeom>
          </p:spPr>
        </p:pic>
        <p:pic>
          <p:nvPicPr>
            <p:cNvPr id="16" name="Picture 16"/>
            <p:cNvPicPr>
              <a:picLocks noChangeAspect="1"/>
            </p:cNvPicPr>
            <p:nvPr/>
          </p:nvPicPr>
          <p:blipFill>
            <a:blip r:embed="rId12"/>
            <a:srcRect/>
            <a:stretch>
              <a:fillRect/>
            </a:stretch>
          </p:blipFill>
          <p:spPr>
            <a:xfrm rot="-2787718">
              <a:off x="15107723" y="4856725"/>
              <a:ext cx="2991402" cy="3359553"/>
            </a:xfrm>
            <a:prstGeom prst="rect">
              <a:avLst/>
            </a:prstGeom>
          </p:spPr>
        </p:pic>
        <p:pic>
          <p:nvPicPr>
            <p:cNvPr id="17" name="Picture 17"/>
            <p:cNvPicPr>
              <a:picLocks noChangeAspect="1"/>
            </p:cNvPicPr>
            <p:nvPr/>
          </p:nvPicPr>
          <p:blipFill>
            <a:blip r:embed="rId13"/>
            <a:srcRect/>
            <a:stretch>
              <a:fillRect/>
            </a:stretch>
          </p:blipFill>
          <p:spPr>
            <a:xfrm rot="1230385">
              <a:off x="13570466" y="7189616"/>
              <a:ext cx="2192856" cy="3677746"/>
            </a:xfrm>
            <a:prstGeom prst="rect">
              <a:avLst/>
            </a:prstGeom>
          </p:spPr>
        </p:pic>
        <p:pic>
          <p:nvPicPr>
            <p:cNvPr id="18" name="Picture 18"/>
            <p:cNvPicPr>
              <a:picLocks noChangeAspect="1"/>
            </p:cNvPicPr>
            <p:nvPr/>
          </p:nvPicPr>
          <p:blipFill>
            <a:blip r:embed="rId14"/>
            <a:srcRect/>
            <a:stretch>
              <a:fillRect/>
            </a:stretch>
          </p:blipFill>
          <p:spPr>
            <a:xfrm rot="-8462719">
              <a:off x="13672301" y="-438082"/>
              <a:ext cx="1084669" cy="1135779"/>
            </a:xfrm>
            <a:prstGeom prst="rect">
              <a:avLst/>
            </a:prstGeom>
          </p:spPr>
        </p:pic>
        <p:pic>
          <p:nvPicPr>
            <p:cNvPr id="19" name="Picture 19"/>
            <p:cNvPicPr>
              <a:picLocks noChangeAspect="1"/>
            </p:cNvPicPr>
            <p:nvPr/>
          </p:nvPicPr>
          <p:blipFill>
            <a:blip r:embed="rId15"/>
            <a:srcRect/>
            <a:stretch>
              <a:fillRect/>
            </a:stretch>
          </p:blipFill>
          <p:spPr>
            <a:xfrm>
              <a:off x="13352992" y="8491527"/>
              <a:ext cx="653674" cy="766773"/>
            </a:xfrm>
            <a:prstGeom prst="rect">
              <a:avLst/>
            </a:prstGeom>
          </p:spPr>
        </p:pic>
        <p:pic>
          <p:nvPicPr>
            <p:cNvPr id="20" name="Picture 20"/>
            <p:cNvPicPr>
              <a:picLocks noChangeAspect="1"/>
            </p:cNvPicPr>
            <p:nvPr/>
          </p:nvPicPr>
          <p:blipFill>
            <a:blip r:embed="rId16"/>
            <a:srcRect/>
            <a:stretch>
              <a:fillRect/>
            </a:stretch>
          </p:blipFill>
          <p:spPr>
            <a:xfrm rot="2700000">
              <a:off x="15305658" y="458593"/>
              <a:ext cx="1528382" cy="1835894"/>
            </a:xfrm>
            <a:prstGeom prst="rect">
              <a:avLst/>
            </a:prstGeom>
          </p:spPr>
        </p:pic>
        <p:pic>
          <p:nvPicPr>
            <p:cNvPr id="21" name="Picture 21"/>
            <p:cNvPicPr>
              <a:picLocks noChangeAspect="1"/>
            </p:cNvPicPr>
            <p:nvPr/>
          </p:nvPicPr>
          <p:blipFill>
            <a:blip r:embed="rId17"/>
            <a:srcRect/>
            <a:stretch>
              <a:fillRect/>
            </a:stretch>
          </p:blipFill>
          <p:spPr>
            <a:xfrm>
              <a:off x="14993413" y="-205344"/>
              <a:ext cx="915580" cy="852634"/>
            </a:xfrm>
            <a:prstGeom prst="rect">
              <a:avLst/>
            </a:prstGeom>
          </p:spPr>
        </p:pic>
        <p:pic>
          <p:nvPicPr>
            <p:cNvPr id="22" name="Picture 22"/>
            <p:cNvPicPr>
              <a:picLocks noChangeAspect="1"/>
            </p:cNvPicPr>
            <p:nvPr/>
          </p:nvPicPr>
          <p:blipFill>
            <a:blip r:embed="rId18"/>
            <a:srcRect/>
            <a:stretch>
              <a:fillRect/>
            </a:stretch>
          </p:blipFill>
          <p:spPr>
            <a:xfrm rot="-6751377">
              <a:off x="13282979" y="5146934"/>
              <a:ext cx="1708803" cy="2136004"/>
            </a:xfrm>
            <a:prstGeom prst="rect">
              <a:avLst/>
            </a:prstGeom>
          </p:spPr>
        </p:pic>
      </p:grpSp>
      <p:sp>
        <p:nvSpPr>
          <p:cNvPr id="30" name="TextBox 7">
            <a:extLst>
              <a:ext uri="{FF2B5EF4-FFF2-40B4-BE49-F238E27FC236}">
                <a16:creationId xmlns:a16="http://schemas.microsoft.com/office/drawing/2014/main" id="{F382605D-8CD3-44BE-AC1B-6FF362FEC183}"/>
              </a:ext>
            </a:extLst>
          </p:cNvPr>
          <p:cNvSpPr txBox="1"/>
          <p:nvPr/>
        </p:nvSpPr>
        <p:spPr>
          <a:xfrm>
            <a:off x="656198" y="3266412"/>
            <a:ext cx="11993002" cy="3638432"/>
          </a:xfrm>
          <a:prstGeom prst="rect">
            <a:avLst/>
          </a:prstGeom>
        </p:spPr>
        <p:txBody>
          <a:bodyPr wrap="square" lIns="0" tIns="0" rIns="0" bIns="0" rtlCol="0" anchor="t">
            <a:spAutoFit/>
          </a:bodyPr>
          <a:lstStyle/>
          <a:p>
            <a:pPr algn="ctr">
              <a:lnSpc>
                <a:spcPct val="150000"/>
              </a:lnSpc>
            </a:pPr>
            <a:r>
              <a:rPr lang="en-US" sz="8400" b="1">
                <a:solidFill>
                  <a:srgbClr val="FFFF00"/>
                </a:solidFill>
                <a:latin typeface="Arial" panose="020B0604020202020204" pitchFamily="34" charset="0"/>
                <a:cs typeface="Arial" panose="020B0604020202020204" pitchFamily="34" charset="0"/>
              </a:rPr>
              <a:t>CHÀO </a:t>
            </a:r>
            <a:r>
              <a:rPr lang="en-US" sz="8400" b="1" dirty="0">
                <a:solidFill>
                  <a:srgbClr val="FFFF00"/>
                </a:solidFill>
                <a:latin typeface="Arial" panose="020B0604020202020204" pitchFamily="34" charset="0"/>
                <a:cs typeface="Arial" panose="020B0604020202020204" pitchFamily="34" charset="0"/>
              </a:rPr>
              <a:t>MỪNG CÁC EM ĐẾN VỚI BÀI </a:t>
            </a:r>
            <a:r>
              <a:rPr lang="en-US" sz="8400" b="1">
                <a:solidFill>
                  <a:srgbClr val="FFFF00"/>
                </a:solidFill>
                <a:latin typeface="Arial" panose="020B0604020202020204" pitchFamily="34" charset="0"/>
                <a:cs typeface="Arial" panose="020B0604020202020204" pitchFamily="34" charset="0"/>
              </a:rPr>
              <a:t>HỌC MỚI</a:t>
            </a:r>
            <a:endParaRPr lang="en-US" sz="8400" b="1"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2"/>
          <p:cNvGrpSpPr/>
          <p:nvPr/>
        </p:nvGrpSpPr>
        <p:grpSpPr>
          <a:xfrm>
            <a:off x="2038350" y="1290170"/>
            <a:ext cx="14211300" cy="7706659"/>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9" name="Title 1"/>
          <p:cNvSpPr>
            <a:spLocks noGrp="1"/>
          </p:cNvSpPr>
          <p:nvPr>
            <p:ph type="title"/>
          </p:nvPr>
        </p:nvSpPr>
        <p:spPr>
          <a:xfrm>
            <a:off x="5095341" y="2016900"/>
            <a:ext cx="8097314" cy="1145400"/>
          </a:xfrm>
        </p:spPr>
        <p:txBody>
          <a:bodyPr anchor="ctr">
            <a:normAutofit/>
          </a:bodyPr>
          <a:lstStyle/>
          <a:p>
            <a:pPr algn="ctr">
              <a:lnSpc>
                <a:spcPct val="100000"/>
              </a:lnSpc>
            </a:pPr>
            <a:r>
              <a:rPr lang="en-US" sz="5600" b="1">
                <a:solidFill>
                  <a:schemeClr val="accent1">
                    <a:lumMod val="75000"/>
                  </a:schemeClr>
                </a:solidFill>
                <a:latin typeface="Arial" panose="020B0604020202020204" pitchFamily="34" charset="0"/>
                <a:cs typeface="Arial" panose="020B0604020202020204" pitchFamily="34" charset="0"/>
              </a:rPr>
              <a:t>Nhận xét</a:t>
            </a:r>
            <a:endParaRPr lang="en-US" sz="5600" b="1" dirty="0">
              <a:solidFill>
                <a:schemeClr val="accent1">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2609847" y="3676650"/>
                <a:ext cx="13068301" cy="4324261"/>
              </a:xfrm>
              <a:prstGeom prst="rect">
                <a:avLst/>
              </a:prstGeom>
            </p:spPr>
            <p:txBody>
              <a:bodyPr wrap="square">
                <a:spAutoFit/>
              </a:bodyPr>
              <a:lstStyle/>
              <a:p>
                <a:pPr marL="571500" indent="-571500" algn="just">
                  <a:lnSpc>
                    <a:spcPct val="150000"/>
                  </a:lnSpc>
                  <a:spcBef>
                    <a:spcPts val="300"/>
                  </a:spcBef>
                  <a:spcAft>
                    <a:spcPts val="0"/>
                  </a:spcAft>
                  <a:buClr>
                    <a:schemeClr val="tx1"/>
                  </a:buClr>
                  <a:buFontTx/>
                  <a:buChar char="-"/>
                </a:pPr>
                <a:r>
                  <a:rPr lang="fr-FR" sz="3600" b="1" smtClean="0">
                    <a:solidFill>
                      <a:srgbClr val="FF0000"/>
                    </a:solidFill>
                    <a:latin typeface="Arial" panose="020B0604020202020204" pitchFamily="34" charset="0"/>
                    <a:ea typeface="Calibri" panose="020F0502020204030204" pitchFamily="34" charset="0"/>
                    <a:cs typeface="Arial" panose="020B0604020202020204" pitchFamily="34" charset="0"/>
                  </a:rPr>
                  <a:t>Khái niệm: </a:t>
                </a:r>
                <a:r>
                  <a:rPr lang="fr-FR" sz="3600" i="1" smtClean="0">
                    <a:solidFill>
                      <a:srgbClr val="000000"/>
                    </a:solidFill>
                    <a:latin typeface="Arial" panose="020B0604020202020204" pitchFamily="34" charset="0"/>
                    <a:ea typeface="Calibri" panose="020F0502020204030204" pitchFamily="34" charset="0"/>
                    <a:cs typeface="Arial" panose="020B0604020202020204" pitchFamily="34" charset="0"/>
                  </a:rPr>
                  <a:t>Phản </a:t>
                </a:r>
                <a:r>
                  <a:rPr lang="fr-FR" sz="3600" i="1">
                    <a:solidFill>
                      <a:srgbClr val="000000"/>
                    </a:solidFill>
                    <a:latin typeface="Arial" panose="020B0604020202020204" pitchFamily="34" charset="0"/>
                    <a:ea typeface="Calibri" panose="020F0502020204030204" pitchFamily="34" charset="0"/>
                    <a:cs typeface="Arial" panose="020B0604020202020204" pitchFamily="34" charset="0"/>
                  </a:rPr>
                  <a:t>ứng một chiều là phản ứng chỉ xảy ra theo chiều từ chất tham gia tạo thành sản phẩm mà sản phẩm không thể tác dụng lại với nhau để tạo thành chất ban đầu. </a:t>
                </a:r>
                <a:endParaRPr lang="en-US" sz="3600" i="1"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Clr>
                    <a:schemeClr val="tx1"/>
                  </a:buClr>
                  <a:buFontTx/>
                  <a:buChar char="-"/>
                </a:pPr>
                <a:r>
                  <a:rPr lang="fr-FR" sz="3600" b="1" smtClean="0">
                    <a:solidFill>
                      <a:srgbClr val="FF0000"/>
                    </a:solidFill>
                    <a:latin typeface="Arial" panose="020B0604020202020204" pitchFamily="34" charset="0"/>
                    <a:ea typeface="Calibri" panose="020F0502020204030204" pitchFamily="34" charset="0"/>
                    <a:cs typeface="Arial" panose="020B0604020202020204" pitchFamily="34" charset="0"/>
                  </a:rPr>
                  <a:t>Kí </a:t>
                </a:r>
                <a:r>
                  <a:rPr lang="fr-FR" sz="3600" b="1">
                    <a:solidFill>
                      <a:srgbClr val="FF0000"/>
                    </a:solidFill>
                    <a:latin typeface="Arial" panose="020B0604020202020204" pitchFamily="34" charset="0"/>
                    <a:ea typeface="Calibri" panose="020F0502020204030204" pitchFamily="34" charset="0"/>
                    <a:cs typeface="Arial" panose="020B0604020202020204" pitchFamily="34" charset="0"/>
                  </a:rPr>
                  <a:t>hiệu chiều phản ứng: </a:t>
                </a:r>
                <a14:m>
                  <m:oMath xmlns:m="http://schemas.openxmlformats.org/officeDocument/2006/math">
                    <m:r>
                      <a:rPr lang="fr-FR"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0"/>
                  </a:spcAft>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Ví dụ : NaOH + HCl </a:t>
                </a:r>
                <a14:m>
                  <m:oMath xmlns:m="http://schemas.openxmlformats.org/officeDocument/2006/math">
                    <m:r>
                      <a:rPr lang="fr-FR"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a:solidFill>
                      <a:srgbClr val="000000"/>
                    </a:solidFill>
                    <a:latin typeface="Arial" panose="020B0604020202020204" pitchFamily="34" charset="0"/>
                    <a:ea typeface="Times New Roman" panose="02020603050405020304" pitchFamily="18" charset="0"/>
                    <a:cs typeface="Arial" panose="020B0604020202020204" pitchFamily="34" charset="0"/>
                  </a:rPr>
                  <a:t> NaCl + H</a:t>
                </a:r>
                <a:r>
                  <a:rPr lang="fr-FR"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fr-FR" sz="3600">
                    <a:solidFill>
                      <a:srgbClr val="000000"/>
                    </a:solidFill>
                    <a:latin typeface="Arial" panose="020B0604020202020204" pitchFamily="34" charset="0"/>
                    <a:ea typeface="Times New Roman" panose="02020603050405020304" pitchFamily="18" charset="0"/>
                    <a:cs typeface="Arial" panose="020B0604020202020204" pitchFamily="34" charset="0"/>
                  </a:rPr>
                  <a:t>O</a:t>
                </a:r>
                <a:endParaRPr lang="en-US" sz="36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609847" y="3676650"/>
                <a:ext cx="13068301" cy="4324261"/>
              </a:xfrm>
              <a:prstGeom prst="rect">
                <a:avLst/>
              </a:prstGeom>
              <a:blipFill>
                <a:blip r:embed="rId3"/>
                <a:stretch>
                  <a:fillRect l="-1259" r="-1446" b="-2116"/>
                </a:stretch>
              </a:blipFill>
            </p:spPr>
            <p:txBody>
              <a:bodyPr/>
              <a:lstStyle/>
              <a:p>
                <a:r>
                  <a:rPr lang="en-US">
                    <a:noFill/>
                  </a:rPr>
                  <a:t> </a:t>
                </a:r>
              </a:p>
            </p:txBody>
          </p:sp>
        </mc:Fallback>
      </mc:AlternateContent>
      <p:pic>
        <p:nvPicPr>
          <p:cNvPr id="20" name="Picture 11"/>
          <p:cNvPicPr>
            <a:picLocks noChangeAspect="1"/>
          </p:cNvPicPr>
          <p:nvPr/>
        </p:nvPicPr>
        <p:blipFill>
          <a:blip r:embed="rId4"/>
          <a:srcRect/>
          <a:stretch>
            <a:fillRect/>
          </a:stretch>
        </p:blipFill>
        <p:spPr>
          <a:xfrm>
            <a:off x="14630400" y="6801316"/>
            <a:ext cx="2454117" cy="2691279"/>
          </a:xfrm>
          <a:prstGeom prst="rect">
            <a:avLst/>
          </a:prstGeom>
        </p:spPr>
      </p:pic>
      <p:pic>
        <p:nvPicPr>
          <p:cNvPr id="21" name="Picture 7"/>
          <p:cNvPicPr>
            <a:picLocks noChangeAspect="1"/>
          </p:cNvPicPr>
          <p:nvPr/>
        </p:nvPicPr>
        <p:blipFill>
          <a:blip r:embed="rId5"/>
          <a:srcRect/>
          <a:stretch>
            <a:fillRect/>
          </a:stretch>
        </p:blipFill>
        <p:spPr>
          <a:xfrm flipH="1">
            <a:off x="457200" y="342900"/>
            <a:ext cx="2049678" cy="2073874"/>
          </a:xfrm>
          <a:prstGeom prst="rect">
            <a:avLst/>
          </a:prstGeom>
        </p:spPr>
      </p:pic>
    </p:spTree>
    <p:extLst>
      <p:ext uri="{BB962C8B-B14F-4D97-AF65-F5344CB8AC3E}">
        <p14:creationId xmlns:p14="http://schemas.microsoft.com/office/powerpoint/2010/main" val="913577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down)">
                                      <p:cBhvr>
                                        <p:cTn id="2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16"/>
          <p:cNvPicPr>
            <a:picLocks noChangeAspect="1"/>
          </p:cNvPicPr>
          <p:nvPr/>
        </p:nvPicPr>
        <p:blipFill>
          <a:blip r:embed="rId3"/>
          <a:srcRect/>
          <a:stretch>
            <a:fillRect/>
          </a:stretch>
        </p:blipFill>
        <p:spPr>
          <a:xfrm>
            <a:off x="1066800" y="1143000"/>
            <a:ext cx="10493113" cy="8001000"/>
          </a:xfrm>
          <a:prstGeom prst="rect">
            <a:avLst/>
          </a:prstGeom>
        </p:spPr>
      </p:pic>
      <p:sp>
        <p:nvSpPr>
          <p:cNvPr id="4" name="Rectangle 3"/>
          <p:cNvSpPr/>
          <p:nvPr/>
        </p:nvSpPr>
        <p:spPr>
          <a:xfrm>
            <a:off x="2084256" y="2705100"/>
            <a:ext cx="8458200" cy="2723823"/>
          </a:xfrm>
          <a:prstGeom prst="rect">
            <a:avLst/>
          </a:prstGeom>
        </p:spPr>
        <p:txBody>
          <a:bodyPr wrap="square">
            <a:spAutoFit/>
          </a:bodyPr>
          <a:lstStyle/>
          <a:p>
            <a:pPr algn="just">
              <a:lnSpc>
                <a:spcPct val="150000"/>
              </a:lnSpc>
              <a:spcBef>
                <a:spcPts val="300"/>
              </a:spcBef>
              <a:spcAft>
                <a:spcPts val="0"/>
              </a:spcAft>
            </a:pPr>
            <a:r>
              <a:rPr lang="fr-FR" sz="3800">
                <a:solidFill>
                  <a:schemeClr val="bg1"/>
                </a:solidFill>
                <a:latin typeface="Arial" panose="020B0604020202020204" pitchFamily="34" charset="0"/>
                <a:ea typeface="Times New Roman" panose="02020603050405020304" pitchFamily="18" charset="0"/>
                <a:cs typeface="Arial" panose="020B0604020202020204" pitchFamily="34" charset="0"/>
              </a:rPr>
              <a:t>Vậy có phản ứng nào mà các chất sản phẩm lại phản ứng được với nhau để tạo thành chất đầu không ?</a:t>
            </a:r>
            <a:endParaRPr lang="en-US" sz="38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11"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1430000" y="2447811"/>
            <a:ext cx="5791200" cy="7839189"/>
          </a:xfrm>
          <a:prstGeom prst="rect">
            <a:avLst/>
          </a:prstGeom>
        </p:spPr>
      </p:pic>
    </p:spTree>
    <p:extLst>
      <p:ext uri="{BB962C8B-B14F-4D97-AF65-F5344CB8AC3E}">
        <p14:creationId xmlns:p14="http://schemas.microsoft.com/office/powerpoint/2010/main" val="3799753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2" name="Rectangle 21"/>
          <p:cNvSpPr/>
          <p:nvPr/>
        </p:nvSpPr>
        <p:spPr>
          <a:xfrm>
            <a:off x="0" y="1028700"/>
            <a:ext cx="8332728"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800" b="1">
                <a:solidFill>
                  <a:schemeClr val="bg1"/>
                </a:solidFill>
                <a:latin typeface="Arial" panose="020B0604020202020204" pitchFamily="34" charset="0"/>
                <a:cs typeface="Arial" panose="020B0604020202020204" pitchFamily="34" charset="0"/>
              </a:rPr>
              <a:t>Phản ứng thuận nghịch</a:t>
            </a:r>
            <a:endParaRPr lang="en-US" sz="4800" b="1" dirty="0">
              <a:solidFill>
                <a:schemeClr val="bg1"/>
              </a:solidFill>
              <a:latin typeface="Arial" panose="020B0604020202020204" pitchFamily="34" charset="0"/>
              <a:cs typeface="Arial" panose="020B0604020202020204" pitchFamily="34" charset="0"/>
            </a:endParaRPr>
          </a:p>
        </p:txBody>
      </p:sp>
      <p:sp>
        <p:nvSpPr>
          <p:cNvPr id="29" name="Rectangle 28"/>
          <p:cNvSpPr/>
          <p:nvPr/>
        </p:nvSpPr>
        <p:spPr>
          <a:xfrm>
            <a:off x="3314699" y="2582481"/>
            <a:ext cx="11658600" cy="1754326"/>
          </a:xfrm>
          <a:prstGeom prst="rect">
            <a:avLst/>
          </a:prstGeom>
        </p:spPr>
        <p:txBody>
          <a:bodyPr wrap="square" anchor="t">
            <a:spAutoFit/>
          </a:bodyPr>
          <a:lstStyle/>
          <a:p>
            <a:pPr algn="ctr">
              <a:lnSpc>
                <a:spcPct val="150000"/>
              </a:lnSpc>
            </a:pPr>
            <a:r>
              <a:rPr lang="en-US" sz="3600" b="1" smtClean="0">
                <a:solidFill>
                  <a:srgbClr val="FF0000"/>
                </a:solidFill>
                <a:latin typeface="Arial" panose="020B0604020202020204" pitchFamily="34" charset="0"/>
                <a:ea typeface="Calibri" panose="020F0502020204030204" pitchFamily="34" charset="0"/>
                <a:cs typeface="Arial" panose="020B0604020202020204" pitchFamily="34" charset="0"/>
              </a:rPr>
              <a:t>THẢO LUẬN NHÓM: </a:t>
            </a:r>
            <a:r>
              <a:rPr lang="fr-FR" sz="3600" smtClean="0">
                <a:solidFill>
                  <a:srgbClr val="000000"/>
                </a:solidFill>
                <a:latin typeface="Arial" panose="020B0604020202020204" pitchFamily="34" charset="0"/>
                <a:cs typeface="Arial" panose="020B0604020202020204" pitchFamily="34" charset="0"/>
              </a:rPr>
              <a:t>Quan sát phản ứng sau và </a:t>
            </a:r>
            <a:r>
              <a:rPr lang="fr-FR" sz="3600">
                <a:solidFill>
                  <a:srgbClr val="000000"/>
                </a:solidFill>
                <a:latin typeface="Arial" panose="020B0604020202020204" pitchFamily="34" charset="0"/>
                <a:cs typeface="Arial" panose="020B0604020202020204" pitchFamily="34" charset="0"/>
              </a:rPr>
              <a:t>trả lời câu </a:t>
            </a:r>
            <a:r>
              <a:rPr lang="fr-FR" sz="3600" smtClean="0">
                <a:solidFill>
                  <a:srgbClr val="000000"/>
                </a:solidFill>
                <a:latin typeface="Arial" panose="020B0604020202020204" pitchFamily="34" charset="0"/>
                <a:cs typeface="Arial" panose="020B0604020202020204" pitchFamily="34" charset="0"/>
              </a:rPr>
              <a:t>hỏi câu hỏi 2 (SGK tr.6)</a:t>
            </a:r>
            <a:endParaRPr lang="en-US" sz="360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4198573" y="4617030"/>
                <a:ext cx="9890849" cy="646331"/>
              </a:xfrm>
              <a:prstGeom prst="rect">
                <a:avLst/>
              </a:prstGeom>
            </p:spPr>
            <p:txBody>
              <a:bodyPr wrap="none">
                <a:spAutoFit/>
              </a:bodyPr>
              <a:lstStyle/>
              <a:p>
                <a:pPr algn="ctr"/>
                <a:r>
                  <a:rPr lang="fr-FR" sz="3600" b="1" i="1" smtClean="0">
                    <a:solidFill>
                      <a:schemeClr val="accent5">
                        <a:lumMod val="75000"/>
                      </a:schemeClr>
                    </a:solidFill>
                    <a:latin typeface="Arial" panose="020B0604020202020204" pitchFamily="34" charset="0"/>
                    <a:cs typeface="Arial" panose="020B0604020202020204" pitchFamily="34" charset="0"/>
                  </a:rPr>
                  <a:t>Cl</a:t>
                </a:r>
                <a:r>
                  <a:rPr lang="fr-FR" sz="3600" b="1" i="1" baseline="-25000">
                    <a:solidFill>
                      <a:schemeClr val="accent5">
                        <a:lumMod val="75000"/>
                      </a:schemeClr>
                    </a:solidFill>
                    <a:latin typeface="Arial" panose="020B0604020202020204" pitchFamily="34" charset="0"/>
                    <a:cs typeface="Arial" panose="020B0604020202020204" pitchFamily="34" charset="0"/>
                  </a:rPr>
                  <a:t>2</a:t>
                </a:r>
                <a:r>
                  <a:rPr lang="fr-FR" sz="3600" b="1" i="1">
                    <a:solidFill>
                      <a:schemeClr val="accent5">
                        <a:lumMod val="75000"/>
                      </a:schemeClr>
                    </a:solidFill>
                    <a:latin typeface="Arial" panose="020B0604020202020204" pitchFamily="34" charset="0"/>
                    <a:cs typeface="Arial" panose="020B0604020202020204" pitchFamily="34" charset="0"/>
                  </a:rPr>
                  <a:t>(g) + H</a:t>
                </a:r>
                <a:r>
                  <a:rPr lang="fr-FR" sz="3600" b="1" i="1" baseline="-25000">
                    <a:solidFill>
                      <a:schemeClr val="accent5">
                        <a:lumMod val="75000"/>
                      </a:schemeClr>
                    </a:solidFill>
                    <a:latin typeface="Arial" panose="020B0604020202020204" pitchFamily="34" charset="0"/>
                    <a:cs typeface="Arial" panose="020B0604020202020204" pitchFamily="34" charset="0"/>
                  </a:rPr>
                  <a:t>2</a:t>
                </a:r>
                <a:r>
                  <a:rPr lang="fr-FR" sz="3600" b="1" i="1">
                    <a:solidFill>
                      <a:schemeClr val="accent5">
                        <a:lumMod val="75000"/>
                      </a:schemeClr>
                    </a:solidFill>
                    <a:latin typeface="Arial" panose="020B0604020202020204" pitchFamily="34" charset="0"/>
                    <a:cs typeface="Arial" panose="020B0604020202020204" pitchFamily="34" charset="0"/>
                  </a:rPr>
                  <a:t>O(l) </a:t>
                </a:r>
                <a14:m>
                  <m:oMath xmlns:m="http://schemas.openxmlformats.org/officeDocument/2006/math">
                    <m:r>
                      <a:rPr lang="fr-FR" sz="3600" b="1" i="1">
                        <a:solidFill>
                          <a:schemeClr val="accent5">
                            <a:lumMod val="75000"/>
                          </a:schemeClr>
                        </a:solidFill>
                        <a:latin typeface="Cambria Math" panose="02040503050406030204" pitchFamily="18" charset="0"/>
                      </a:rPr>
                      <m:t>⇋</m:t>
                    </m:r>
                  </m:oMath>
                </a14:m>
                <a:r>
                  <a:rPr lang="fr-FR" sz="3600" b="1" i="1">
                    <a:solidFill>
                      <a:schemeClr val="accent5">
                        <a:lumMod val="75000"/>
                      </a:schemeClr>
                    </a:solidFill>
                    <a:latin typeface="Arial" panose="020B0604020202020204" pitchFamily="34" charset="0"/>
                    <a:cs typeface="Arial" panose="020B0604020202020204" pitchFamily="34" charset="0"/>
                  </a:rPr>
                  <a:t> HCl(aq) + HClO(aq)        </a:t>
                </a:r>
                <a:r>
                  <a:rPr lang="fr-FR" sz="3600" b="1" i="1" smtClean="0">
                    <a:solidFill>
                      <a:schemeClr val="accent5">
                        <a:lumMod val="75000"/>
                      </a:schemeClr>
                    </a:solidFill>
                    <a:latin typeface="Arial" panose="020B0604020202020204" pitchFamily="34" charset="0"/>
                    <a:cs typeface="Arial" panose="020B0604020202020204" pitchFamily="34" charset="0"/>
                  </a:rPr>
                  <a:t> (</a:t>
                </a:r>
                <a:r>
                  <a:rPr lang="fr-FR" sz="3600" b="1" i="1">
                    <a:solidFill>
                      <a:schemeClr val="accent5">
                        <a:lumMod val="75000"/>
                      </a:schemeClr>
                    </a:solidFill>
                    <a:latin typeface="Arial" panose="020B0604020202020204" pitchFamily="34" charset="0"/>
                    <a:cs typeface="Arial" panose="020B0604020202020204" pitchFamily="34" charset="0"/>
                  </a:rPr>
                  <a:t>2)</a:t>
                </a:r>
                <a:endParaRPr lang="en-US" sz="3600" b="1" i="1">
                  <a:solidFill>
                    <a:schemeClr val="accent5">
                      <a:lumMod val="75000"/>
                    </a:schemeClr>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198573" y="4617030"/>
                <a:ext cx="9890849" cy="646331"/>
              </a:xfrm>
              <a:prstGeom prst="rect">
                <a:avLst/>
              </a:prstGeom>
              <a:blipFill>
                <a:blip r:embed="rId3"/>
                <a:stretch>
                  <a:fillRect l="-801" t="-14151" r="-740" b="-34906"/>
                </a:stretch>
              </a:blipFill>
            </p:spPr>
            <p:txBody>
              <a:bodyPr/>
              <a:lstStyle/>
              <a:p>
                <a:r>
                  <a:rPr lang="en-US">
                    <a:noFill/>
                  </a:rPr>
                  <a:t> </a:t>
                </a:r>
              </a:p>
            </p:txBody>
          </p:sp>
        </mc:Fallback>
      </mc:AlternateContent>
      <p:pic>
        <p:nvPicPr>
          <p:cNvPr id="33" name="Imagen 21" descr="Imagen que contiene oscuro, alimentos, tabla, pequeño&#10;&#10;Descripción generada automáticamente">
            <a:extLst>
              <a:ext uri="{FF2B5EF4-FFF2-40B4-BE49-F238E27FC236}">
                <a16:creationId xmlns:a16="http://schemas.microsoft.com/office/drawing/2014/main" id="{F1A4D9E3-D320-44F8-AE50-3E08651CA43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050119" y="253856"/>
            <a:ext cx="2042554" cy="1739244"/>
          </a:xfrm>
          <a:prstGeom prst="rect">
            <a:avLst/>
          </a:prstGeom>
        </p:spPr>
      </p:pic>
      <p:sp>
        <p:nvSpPr>
          <p:cNvPr id="15" name="Rounded Rectangle 14"/>
          <p:cNvSpPr/>
          <p:nvPr/>
        </p:nvSpPr>
        <p:spPr>
          <a:xfrm>
            <a:off x="914400" y="5981701"/>
            <a:ext cx="7086600" cy="3352800"/>
          </a:xfrm>
          <a:prstGeom prst="roundRect">
            <a:avLst/>
          </a:prstGeom>
          <a:solidFill>
            <a:schemeClr val="bg1"/>
          </a:solidFill>
          <a:ln>
            <a:solidFill>
              <a:schemeClr val="accent1"/>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600">
                <a:solidFill>
                  <a:schemeClr val="tx1"/>
                </a:solidFill>
                <a:latin typeface="Arial" panose="020B0604020202020204" pitchFamily="34" charset="0"/>
                <a:cs typeface="Arial" panose="020B0604020202020204" pitchFamily="34" charset="0"/>
              </a:rPr>
              <a:t>Phản ứng Cl</a:t>
            </a:r>
            <a:r>
              <a:rPr lang="fr-FR" sz="3600" baseline="-25000">
                <a:solidFill>
                  <a:schemeClr val="tx1"/>
                </a:solidFill>
                <a:latin typeface="Arial" panose="020B0604020202020204" pitchFamily="34" charset="0"/>
                <a:cs typeface="Arial" panose="020B0604020202020204" pitchFamily="34" charset="0"/>
              </a:rPr>
              <a:t>2</a:t>
            </a:r>
            <a:r>
              <a:rPr lang="fr-FR" sz="3600">
                <a:solidFill>
                  <a:schemeClr val="tx1"/>
                </a:solidFill>
                <a:latin typeface="Arial" panose="020B0604020202020204" pitchFamily="34" charset="0"/>
                <a:cs typeface="Arial" panose="020B0604020202020204" pitchFamily="34" charset="0"/>
              </a:rPr>
              <a:t> tác dụng với H</a:t>
            </a:r>
            <a:r>
              <a:rPr lang="fr-FR" sz="3600" baseline="-25000">
                <a:solidFill>
                  <a:schemeClr val="tx1"/>
                </a:solidFill>
                <a:latin typeface="Arial" panose="020B0604020202020204" pitchFamily="34" charset="0"/>
                <a:cs typeface="Arial" panose="020B0604020202020204" pitchFamily="34" charset="0"/>
              </a:rPr>
              <a:t>2</a:t>
            </a:r>
            <a:r>
              <a:rPr lang="fr-FR" sz="3600">
                <a:solidFill>
                  <a:schemeClr val="tx1"/>
                </a:solidFill>
                <a:latin typeface="Arial" panose="020B0604020202020204" pitchFamily="34" charset="0"/>
                <a:cs typeface="Arial" panose="020B0604020202020204" pitchFamily="34" charset="0"/>
              </a:rPr>
              <a:t>O có đặc điểm gì khác với phản ứng nhiệt phân thuốc tím? </a:t>
            </a:r>
            <a:endParaRPr lang="en-US" sz="3600">
              <a:solidFill>
                <a:schemeClr val="tx1"/>
              </a:solidFill>
              <a:latin typeface="Arial" panose="020B0604020202020204" pitchFamily="34" charset="0"/>
              <a:cs typeface="Arial" panose="020B0604020202020204" pitchFamily="34" charset="0"/>
            </a:endParaRPr>
          </a:p>
        </p:txBody>
      </p:sp>
      <p:sp>
        <p:nvSpPr>
          <p:cNvPr id="16" name="Down Arrow 15"/>
          <p:cNvSpPr/>
          <p:nvPr/>
        </p:nvSpPr>
        <p:spPr>
          <a:xfrm rot="16200000">
            <a:off x="8409812" y="5948729"/>
            <a:ext cx="688330" cy="780042"/>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3600"/>
          </a:p>
        </p:txBody>
      </p:sp>
      <p:sp>
        <p:nvSpPr>
          <p:cNvPr id="17" name="Rectangle 16"/>
          <p:cNvSpPr/>
          <p:nvPr/>
        </p:nvSpPr>
        <p:spPr>
          <a:xfrm>
            <a:off x="9509333" y="5753100"/>
            <a:ext cx="7765373" cy="2585323"/>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Phản ứng trên xảy ra theo hai chiều, các chất sản phẩm tác dụng được với nhau tạo lại Cl</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và H</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O</a:t>
            </a:r>
            <a:endParaRPr lang="en-US" sz="3600">
              <a:latin typeface="Arial" panose="020B0604020202020204" pitchFamily="34" charset="0"/>
              <a:cs typeface="Arial" panose="020B0604020202020204" pitchFamily="34" charset="0"/>
            </a:endParaRPr>
          </a:p>
        </p:txBody>
      </p:sp>
      <p:sp>
        <p:nvSpPr>
          <p:cNvPr id="18" name="Down Arrow 17"/>
          <p:cNvSpPr/>
          <p:nvPr/>
        </p:nvSpPr>
        <p:spPr>
          <a:xfrm rot="16200000">
            <a:off x="8375925" y="8447914"/>
            <a:ext cx="688330" cy="780042"/>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3600"/>
          </a:p>
        </p:txBody>
      </p:sp>
      <p:sp>
        <p:nvSpPr>
          <p:cNvPr id="2" name="Rectangle 1"/>
          <p:cNvSpPr/>
          <p:nvPr/>
        </p:nvSpPr>
        <p:spPr>
          <a:xfrm>
            <a:off x="9509333" y="8514768"/>
            <a:ext cx="4982454" cy="646331"/>
          </a:xfrm>
          <a:prstGeom prst="rect">
            <a:avLst/>
          </a:prstGeom>
        </p:spPr>
        <p:txBody>
          <a:bodyPr wrap="none">
            <a:spAutoFit/>
          </a:bodyPr>
          <a:lstStyle/>
          <a:p>
            <a:pPr algn="just">
              <a:spcBef>
                <a:spcPts val="300"/>
              </a:spcBef>
              <a:spcAft>
                <a:spcPts val="0"/>
              </a:spcAft>
            </a:pPr>
            <a:r>
              <a:rPr lang="fr-FR" sz="3600" smtClean="0">
                <a:solidFill>
                  <a:srgbClr val="FF0000"/>
                </a:solidFill>
                <a:latin typeface="Arial" panose="020B0604020202020204" pitchFamily="34" charset="0"/>
                <a:ea typeface="Times New Roman" panose="02020603050405020304" pitchFamily="18" charset="0"/>
                <a:cs typeface="Arial" panose="020B0604020202020204" pitchFamily="34" charset="0"/>
              </a:rPr>
              <a:t>Phản </a:t>
            </a:r>
            <a:r>
              <a:rPr lang="fr-FR" sz="3600">
                <a:solidFill>
                  <a:srgbClr val="FF0000"/>
                </a:solidFill>
                <a:latin typeface="Arial" panose="020B0604020202020204" pitchFamily="34" charset="0"/>
                <a:ea typeface="Times New Roman" panose="02020603050405020304" pitchFamily="18" charset="0"/>
                <a:cs typeface="Arial" panose="020B0604020202020204" pitchFamily="34" charset="0"/>
              </a:rPr>
              <a:t>ứng thuận nghịch</a:t>
            </a:r>
            <a:endParaRPr lang="en-US" sz="36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98671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p:bldP spid="6" grpId="0"/>
      <p:bldP spid="15" grpId="0" animBg="1"/>
      <p:bldP spid="16" grpId="0" animBg="1"/>
      <p:bldP spid="17" grpId="0"/>
      <p:bldP spid="18"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2" name="Rectangle 21"/>
          <p:cNvSpPr/>
          <p:nvPr/>
        </p:nvSpPr>
        <p:spPr>
          <a:xfrm>
            <a:off x="0" y="1028700"/>
            <a:ext cx="8332728"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800" b="1">
                <a:solidFill>
                  <a:schemeClr val="bg1"/>
                </a:solidFill>
                <a:latin typeface="Arial" panose="020B0604020202020204" pitchFamily="34" charset="0"/>
                <a:cs typeface="Arial" panose="020B0604020202020204" pitchFamily="34" charset="0"/>
              </a:rPr>
              <a:t>Phản ứng thuận nghịch</a:t>
            </a:r>
            <a:endParaRPr lang="en-US" sz="4800" b="1" dirty="0">
              <a:solidFill>
                <a:schemeClr val="bg1"/>
              </a:solidFill>
              <a:latin typeface="Arial" panose="020B0604020202020204" pitchFamily="34" charset="0"/>
              <a:cs typeface="Arial" panose="020B0604020202020204" pitchFamily="34" charset="0"/>
            </a:endParaRPr>
          </a:p>
        </p:txBody>
      </p:sp>
      <p:sp>
        <p:nvSpPr>
          <p:cNvPr id="29" name="Rectangle 28"/>
          <p:cNvSpPr/>
          <p:nvPr/>
        </p:nvSpPr>
        <p:spPr>
          <a:xfrm>
            <a:off x="3314699" y="2582481"/>
            <a:ext cx="11658600" cy="1754326"/>
          </a:xfrm>
          <a:prstGeom prst="rect">
            <a:avLst/>
          </a:prstGeom>
        </p:spPr>
        <p:txBody>
          <a:bodyPr wrap="square" anchor="t">
            <a:spAutoFit/>
          </a:bodyPr>
          <a:lstStyle/>
          <a:p>
            <a:pPr algn="ctr">
              <a:lnSpc>
                <a:spcPct val="150000"/>
              </a:lnSpc>
            </a:pPr>
            <a:r>
              <a:rPr lang="en-US" sz="3600" b="1" smtClean="0">
                <a:solidFill>
                  <a:srgbClr val="FF0000"/>
                </a:solidFill>
                <a:latin typeface="Arial" panose="020B0604020202020204" pitchFamily="34" charset="0"/>
                <a:ea typeface="Calibri" panose="020F0502020204030204" pitchFamily="34" charset="0"/>
                <a:cs typeface="Arial" panose="020B0604020202020204" pitchFamily="34" charset="0"/>
              </a:rPr>
              <a:t>THẢO LUẬN NHÓM: </a:t>
            </a:r>
            <a:r>
              <a:rPr lang="fr-FR" sz="3600" smtClean="0">
                <a:solidFill>
                  <a:srgbClr val="000000"/>
                </a:solidFill>
                <a:latin typeface="Arial" panose="020B0604020202020204" pitchFamily="34" charset="0"/>
                <a:cs typeface="Arial" panose="020B0604020202020204" pitchFamily="34" charset="0"/>
              </a:rPr>
              <a:t>Quan sát phản ứng sau và </a:t>
            </a:r>
            <a:r>
              <a:rPr lang="fr-FR" sz="3600">
                <a:solidFill>
                  <a:srgbClr val="000000"/>
                </a:solidFill>
                <a:latin typeface="Arial" panose="020B0604020202020204" pitchFamily="34" charset="0"/>
                <a:cs typeface="Arial" panose="020B0604020202020204" pitchFamily="34" charset="0"/>
              </a:rPr>
              <a:t>trả lời câu </a:t>
            </a:r>
            <a:r>
              <a:rPr lang="fr-FR" sz="3600" smtClean="0">
                <a:solidFill>
                  <a:srgbClr val="000000"/>
                </a:solidFill>
                <a:latin typeface="Arial" panose="020B0604020202020204" pitchFamily="34" charset="0"/>
                <a:cs typeface="Arial" panose="020B0604020202020204" pitchFamily="34" charset="0"/>
              </a:rPr>
              <a:t>hỏi câu hỏi 2 (SGK tr.6)</a:t>
            </a:r>
            <a:endParaRPr lang="en-US" sz="360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4198573" y="4617030"/>
                <a:ext cx="9890849" cy="646331"/>
              </a:xfrm>
              <a:prstGeom prst="rect">
                <a:avLst/>
              </a:prstGeom>
            </p:spPr>
            <p:txBody>
              <a:bodyPr wrap="none">
                <a:spAutoFit/>
              </a:bodyPr>
              <a:lstStyle/>
              <a:p>
                <a:pPr algn="ctr"/>
                <a:r>
                  <a:rPr lang="fr-FR" sz="3600" b="1" i="1" smtClean="0">
                    <a:solidFill>
                      <a:schemeClr val="accent5">
                        <a:lumMod val="75000"/>
                      </a:schemeClr>
                    </a:solidFill>
                    <a:latin typeface="Arial" panose="020B0604020202020204" pitchFamily="34" charset="0"/>
                    <a:cs typeface="Arial" panose="020B0604020202020204" pitchFamily="34" charset="0"/>
                  </a:rPr>
                  <a:t>Cl</a:t>
                </a:r>
                <a:r>
                  <a:rPr lang="fr-FR" sz="3600" b="1" i="1" baseline="-25000">
                    <a:solidFill>
                      <a:schemeClr val="accent5">
                        <a:lumMod val="75000"/>
                      </a:schemeClr>
                    </a:solidFill>
                    <a:latin typeface="Arial" panose="020B0604020202020204" pitchFamily="34" charset="0"/>
                    <a:cs typeface="Arial" panose="020B0604020202020204" pitchFamily="34" charset="0"/>
                  </a:rPr>
                  <a:t>2</a:t>
                </a:r>
                <a:r>
                  <a:rPr lang="fr-FR" sz="3600" b="1" i="1">
                    <a:solidFill>
                      <a:schemeClr val="accent5">
                        <a:lumMod val="75000"/>
                      </a:schemeClr>
                    </a:solidFill>
                    <a:latin typeface="Arial" panose="020B0604020202020204" pitchFamily="34" charset="0"/>
                    <a:cs typeface="Arial" panose="020B0604020202020204" pitchFamily="34" charset="0"/>
                  </a:rPr>
                  <a:t>(g) + H</a:t>
                </a:r>
                <a:r>
                  <a:rPr lang="fr-FR" sz="3600" b="1" i="1" baseline="-25000">
                    <a:solidFill>
                      <a:schemeClr val="accent5">
                        <a:lumMod val="75000"/>
                      </a:schemeClr>
                    </a:solidFill>
                    <a:latin typeface="Arial" panose="020B0604020202020204" pitchFamily="34" charset="0"/>
                    <a:cs typeface="Arial" panose="020B0604020202020204" pitchFamily="34" charset="0"/>
                  </a:rPr>
                  <a:t>2</a:t>
                </a:r>
                <a:r>
                  <a:rPr lang="fr-FR" sz="3600" b="1" i="1">
                    <a:solidFill>
                      <a:schemeClr val="accent5">
                        <a:lumMod val="75000"/>
                      </a:schemeClr>
                    </a:solidFill>
                    <a:latin typeface="Arial" panose="020B0604020202020204" pitchFamily="34" charset="0"/>
                    <a:cs typeface="Arial" panose="020B0604020202020204" pitchFamily="34" charset="0"/>
                  </a:rPr>
                  <a:t>O(l) </a:t>
                </a:r>
                <a14:m>
                  <m:oMath xmlns:m="http://schemas.openxmlformats.org/officeDocument/2006/math">
                    <m:r>
                      <a:rPr lang="fr-FR" sz="3600" b="1" i="1">
                        <a:solidFill>
                          <a:schemeClr val="accent5">
                            <a:lumMod val="75000"/>
                          </a:schemeClr>
                        </a:solidFill>
                        <a:latin typeface="Cambria Math" panose="02040503050406030204" pitchFamily="18" charset="0"/>
                      </a:rPr>
                      <m:t>⇋</m:t>
                    </m:r>
                  </m:oMath>
                </a14:m>
                <a:r>
                  <a:rPr lang="fr-FR" sz="3600" b="1" i="1">
                    <a:solidFill>
                      <a:schemeClr val="accent5">
                        <a:lumMod val="75000"/>
                      </a:schemeClr>
                    </a:solidFill>
                    <a:latin typeface="Arial" panose="020B0604020202020204" pitchFamily="34" charset="0"/>
                    <a:cs typeface="Arial" panose="020B0604020202020204" pitchFamily="34" charset="0"/>
                  </a:rPr>
                  <a:t> HCl(aq) + HClO(aq)        </a:t>
                </a:r>
                <a:r>
                  <a:rPr lang="fr-FR" sz="3600" b="1" i="1" smtClean="0">
                    <a:solidFill>
                      <a:schemeClr val="accent5">
                        <a:lumMod val="75000"/>
                      </a:schemeClr>
                    </a:solidFill>
                    <a:latin typeface="Arial" panose="020B0604020202020204" pitchFamily="34" charset="0"/>
                    <a:cs typeface="Arial" panose="020B0604020202020204" pitchFamily="34" charset="0"/>
                  </a:rPr>
                  <a:t> (</a:t>
                </a:r>
                <a:r>
                  <a:rPr lang="fr-FR" sz="3600" b="1" i="1">
                    <a:solidFill>
                      <a:schemeClr val="accent5">
                        <a:lumMod val="75000"/>
                      </a:schemeClr>
                    </a:solidFill>
                    <a:latin typeface="Arial" panose="020B0604020202020204" pitchFamily="34" charset="0"/>
                    <a:cs typeface="Arial" panose="020B0604020202020204" pitchFamily="34" charset="0"/>
                  </a:rPr>
                  <a:t>2)</a:t>
                </a:r>
                <a:endParaRPr lang="en-US" sz="3600" b="1" i="1">
                  <a:solidFill>
                    <a:schemeClr val="accent5">
                      <a:lumMod val="75000"/>
                    </a:schemeClr>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198573" y="4617030"/>
                <a:ext cx="9890849" cy="646331"/>
              </a:xfrm>
              <a:prstGeom prst="rect">
                <a:avLst/>
              </a:prstGeom>
              <a:blipFill>
                <a:blip r:embed="rId3"/>
                <a:stretch>
                  <a:fillRect l="-801" t="-14151" r="-740" b="-34906"/>
                </a:stretch>
              </a:blipFill>
            </p:spPr>
            <p:txBody>
              <a:bodyPr/>
              <a:lstStyle/>
              <a:p>
                <a:r>
                  <a:rPr lang="en-US">
                    <a:noFill/>
                  </a:rPr>
                  <a:t> </a:t>
                </a:r>
              </a:p>
            </p:txBody>
          </p:sp>
        </mc:Fallback>
      </mc:AlternateContent>
      <p:pic>
        <p:nvPicPr>
          <p:cNvPr id="33" name="Imagen 21" descr="Imagen que contiene oscuro, alimentos, tabla, pequeño&#10;&#10;Descripción generada automáticamente">
            <a:extLst>
              <a:ext uri="{FF2B5EF4-FFF2-40B4-BE49-F238E27FC236}">
                <a16:creationId xmlns:a16="http://schemas.microsoft.com/office/drawing/2014/main" id="{F1A4D9E3-D320-44F8-AE50-3E08651CA43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050119" y="253856"/>
            <a:ext cx="2042554" cy="1739244"/>
          </a:xfrm>
          <a:prstGeom prst="rect">
            <a:avLst/>
          </a:prstGeom>
        </p:spPr>
      </p:pic>
      <p:grpSp>
        <p:nvGrpSpPr>
          <p:cNvPr id="4" name="Group 3"/>
          <p:cNvGrpSpPr/>
          <p:nvPr/>
        </p:nvGrpSpPr>
        <p:grpSpPr>
          <a:xfrm>
            <a:off x="914400" y="5983338"/>
            <a:ext cx="7562850" cy="2263222"/>
            <a:chOff x="914400" y="5983338"/>
            <a:chExt cx="7562850" cy="2263222"/>
          </a:xfrm>
        </p:grpSpPr>
        <p:grpSp>
          <p:nvGrpSpPr>
            <p:cNvPr id="3" name="Group 2"/>
            <p:cNvGrpSpPr/>
            <p:nvPr/>
          </p:nvGrpSpPr>
          <p:grpSpPr>
            <a:xfrm>
              <a:off x="914400" y="5983338"/>
              <a:ext cx="7562850" cy="2263222"/>
              <a:chOff x="514350" y="6235349"/>
              <a:chExt cx="7562850" cy="2263222"/>
            </a:xfrm>
          </p:grpSpPr>
          <p:sp>
            <p:nvSpPr>
              <p:cNvPr id="12" name="Rounded Rectangle 11"/>
              <p:cNvSpPr/>
              <p:nvPr/>
            </p:nvSpPr>
            <p:spPr>
              <a:xfrm>
                <a:off x="1295400" y="6235349"/>
                <a:ext cx="6781800" cy="2263222"/>
              </a:xfrm>
              <a:prstGeom prst="roundRect">
                <a:avLst/>
              </a:prstGeom>
              <a:solidFill>
                <a:srgbClr val="FFEBB3"/>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endParaRPr lang="en-US" sz="3500" dirty="0">
                  <a:solidFill>
                    <a:schemeClr val="tx1"/>
                  </a:solidFill>
                  <a:latin typeface="Arial" panose="020B0604020202020204" pitchFamily="34" charset="0"/>
                  <a:cs typeface="Arial" panose="020B0604020202020204" pitchFamily="34" charset="0"/>
                </a:endParaRPr>
              </a:p>
            </p:txBody>
          </p:sp>
          <p:pic>
            <p:nvPicPr>
              <p:cNvPr id="13" name="Picture 4"/>
              <p:cNvPicPr>
                <a:picLocks noChangeAspect="1"/>
              </p:cNvPicPr>
              <p:nvPr/>
            </p:nvPicPr>
            <p:blipFill>
              <a:blip r:embed="rId5"/>
              <a:srcRect/>
              <a:stretch>
                <a:fillRect/>
              </a:stretch>
            </p:blipFill>
            <p:spPr>
              <a:xfrm flipH="1">
                <a:off x="514350" y="6320948"/>
                <a:ext cx="1829650" cy="2092024"/>
              </a:xfrm>
              <a:prstGeom prst="rect">
                <a:avLst/>
              </a:prstGeom>
            </p:spPr>
          </p:pic>
        </p:grpSp>
        <mc:AlternateContent xmlns:mc="http://schemas.openxmlformats.org/markup-compatibility/2006" xmlns:a14="http://schemas.microsoft.com/office/drawing/2010/main">
          <mc:Choice Requires="a14">
            <p:sp>
              <p:nvSpPr>
                <p:cNvPr id="17" name="Rectangle 16"/>
                <p:cNvSpPr/>
                <p:nvPr/>
              </p:nvSpPr>
              <p:spPr>
                <a:xfrm>
                  <a:off x="2878667" y="6237786"/>
                  <a:ext cx="5463966" cy="1754326"/>
                </a:xfrm>
                <a:prstGeom prst="rect">
                  <a:avLst/>
                </a:prstGeom>
              </p:spPr>
              <p:txBody>
                <a:bodyPr wrap="square">
                  <a:spAutoFit/>
                </a:bodyPr>
                <a:lstStyle/>
                <a:p>
                  <a:pPr>
                    <a:lnSpc>
                      <a:spcPct val="150000"/>
                    </a:lnSpc>
                  </a:pPr>
                  <a:r>
                    <a:rPr lang="fr-FR" sz="3600">
                      <a:latin typeface="Arial" panose="020B0604020202020204" pitchFamily="34" charset="0"/>
                      <a:cs typeface="Arial" panose="020B0604020202020204" pitchFamily="34" charset="0"/>
                    </a:rPr>
                    <a:t>Phản ứng thuận:</a:t>
                  </a:r>
                  <a:endParaRPr lang="en-US" sz="3600">
                    <a:latin typeface="Arial" panose="020B0604020202020204" pitchFamily="34" charset="0"/>
                    <a:cs typeface="Arial" panose="020B0604020202020204" pitchFamily="34" charset="0"/>
                  </a:endParaRPr>
                </a:p>
                <a:p>
                  <a:pPr>
                    <a:lnSpc>
                      <a:spcPct val="150000"/>
                    </a:lnSpc>
                  </a:pPr>
                  <a:r>
                    <a:rPr lang="fr-FR" sz="3600">
                      <a:latin typeface="Arial" panose="020B0604020202020204" pitchFamily="34" charset="0"/>
                      <a:cs typeface="Arial" panose="020B0604020202020204" pitchFamily="34" charset="0"/>
                    </a:rPr>
                    <a:t>Cl</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 H</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O </a:t>
                  </a:r>
                  <a14:m>
                    <m:oMath xmlns:m="http://schemas.openxmlformats.org/officeDocument/2006/math">
                      <m:r>
                        <a:rPr lang="fr-FR" sz="3600" i="0">
                          <a:latin typeface="Cambria Math" panose="02040503050406030204" pitchFamily="18" charset="0"/>
                        </a:rPr>
                        <m:t>⟶</m:t>
                      </m:r>
                    </m:oMath>
                  </a14:m>
                  <a:r>
                    <a:rPr lang="fr-FR" sz="3600">
                      <a:latin typeface="Arial" panose="020B0604020202020204" pitchFamily="34" charset="0"/>
                      <a:cs typeface="Arial" panose="020B0604020202020204" pitchFamily="34" charset="0"/>
                    </a:rPr>
                    <a:t> HCl + HClO</a:t>
                  </a:r>
                  <a:endParaRPr lang="en-US" sz="3600">
                    <a:latin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878667" y="6237786"/>
                  <a:ext cx="5463966" cy="1754326"/>
                </a:xfrm>
                <a:prstGeom prst="rect">
                  <a:avLst/>
                </a:prstGeom>
                <a:blipFill>
                  <a:blip r:embed="rId6"/>
                  <a:stretch>
                    <a:fillRect l="-3344" r="-1449" b="-6250"/>
                  </a:stretch>
                </a:blipFill>
              </p:spPr>
              <p:txBody>
                <a:bodyPr/>
                <a:lstStyle/>
                <a:p>
                  <a:r>
                    <a:rPr lang="en-US">
                      <a:noFill/>
                    </a:rPr>
                    <a:t> </a:t>
                  </a:r>
                </a:p>
              </p:txBody>
            </p:sp>
          </mc:Fallback>
        </mc:AlternateContent>
      </p:grpSp>
      <p:grpSp>
        <p:nvGrpSpPr>
          <p:cNvPr id="5" name="Group 4"/>
          <p:cNvGrpSpPr/>
          <p:nvPr/>
        </p:nvGrpSpPr>
        <p:grpSpPr>
          <a:xfrm>
            <a:off x="9344025" y="7029350"/>
            <a:ext cx="7562850" cy="2263222"/>
            <a:chOff x="9344025" y="7029350"/>
            <a:chExt cx="7562850" cy="2263222"/>
          </a:xfrm>
        </p:grpSpPr>
        <p:grpSp>
          <p:nvGrpSpPr>
            <p:cNvPr id="19" name="Group 18"/>
            <p:cNvGrpSpPr/>
            <p:nvPr/>
          </p:nvGrpSpPr>
          <p:grpSpPr>
            <a:xfrm>
              <a:off x="9344025" y="7029350"/>
              <a:ext cx="7562850" cy="2263222"/>
              <a:chOff x="514350" y="6235349"/>
              <a:chExt cx="7562850" cy="2263222"/>
            </a:xfrm>
          </p:grpSpPr>
          <p:sp>
            <p:nvSpPr>
              <p:cNvPr id="20" name="Rounded Rectangle 19"/>
              <p:cNvSpPr/>
              <p:nvPr/>
            </p:nvSpPr>
            <p:spPr>
              <a:xfrm>
                <a:off x="1295400" y="6235349"/>
                <a:ext cx="6781800" cy="2263222"/>
              </a:xfrm>
              <a:prstGeom prst="roundRect">
                <a:avLst/>
              </a:prstGeom>
              <a:solidFill>
                <a:srgbClr val="FFEBB3"/>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endParaRPr lang="en-US" sz="3500" dirty="0">
                  <a:solidFill>
                    <a:schemeClr val="tx1"/>
                  </a:solidFill>
                  <a:latin typeface="Arial" panose="020B0604020202020204" pitchFamily="34" charset="0"/>
                  <a:cs typeface="Arial" panose="020B0604020202020204" pitchFamily="34" charset="0"/>
                </a:endParaRPr>
              </a:p>
            </p:txBody>
          </p:sp>
          <p:pic>
            <p:nvPicPr>
              <p:cNvPr id="21" name="Picture 4"/>
              <p:cNvPicPr>
                <a:picLocks noChangeAspect="1"/>
              </p:cNvPicPr>
              <p:nvPr/>
            </p:nvPicPr>
            <p:blipFill>
              <a:blip r:embed="rId5"/>
              <a:srcRect/>
              <a:stretch>
                <a:fillRect/>
              </a:stretch>
            </p:blipFill>
            <p:spPr>
              <a:xfrm flipH="1">
                <a:off x="514350" y="6320948"/>
                <a:ext cx="1829650" cy="2092024"/>
              </a:xfrm>
              <a:prstGeom prst="rect">
                <a:avLst/>
              </a:prstGeom>
            </p:spPr>
          </p:pic>
        </p:grpSp>
        <mc:AlternateContent xmlns:mc="http://schemas.openxmlformats.org/markup-compatibility/2006" xmlns:a14="http://schemas.microsoft.com/office/drawing/2010/main">
          <mc:Choice Requires="a14">
            <p:sp>
              <p:nvSpPr>
                <p:cNvPr id="23" name="Rectangle 22"/>
                <p:cNvSpPr/>
                <p:nvPr/>
              </p:nvSpPr>
              <p:spPr>
                <a:xfrm>
                  <a:off x="11308292" y="7283798"/>
                  <a:ext cx="5463966" cy="1651671"/>
                </a:xfrm>
                <a:prstGeom prst="rect">
                  <a:avLst/>
                </a:prstGeom>
              </p:spPr>
              <p:txBody>
                <a:bodyPr wrap="square">
                  <a:spAutoFit/>
                </a:bodyPr>
                <a:lstStyle/>
                <a:p>
                  <a:pPr>
                    <a:lnSpc>
                      <a:spcPct val="150000"/>
                    </a:lnSpc>
                  </a:pPr>
                  <a:r>
                    <a:rPr lang="fr-FR" sz="3600">
                      <a:latin typeface="Arial" panose="020B0604020202020204" pitchFamily="34" charset="0"/>
                      <a:cs typeface="Arial" panose="020B0604020202020204" pitchFamily="34" charset="0"/>
                    </a:rPr>
                    <a:t>Phản ứng nghịch:</a:t>
                  </a:r>
                  <a:endParaRPr lang="en-US" sz="3600">
                    <a:latin typeface="Arial" panose="020B0604020202020204" pitchFamily="34" charset="0"/>
                    <a:cs typeface="Arial" panose="020B0604020202020204" pitchFamily="34" charset="0"/>
                  </a:endParaRPr>
                </a:p>
                <a:p>
                  <a:pPr>
                    <a:lnSpc>
                      <a:spcPct val="150000"/>
                    </a:lnSpc>
                  </a:pPr>
                  <a:r>
                    <a:rPr lang="fr-FR" sz="3600">
                      <a:latin typeface="Arial" panose="020B0604020202020204" pitchFamily="34" charset="0"/>
                      <a:cs typeface="Arial" panose="020B0604020202020204" pitchFamily="34" charset="0"/>
                    </a:rPr>
                    <a:t>HCl + HClO </a:t>
                  </a:r>
                  <a14:m>
                    <m:oMath xmlns:m="http://schemas.openxmlformats.org/officeDocument/2006/math">
                      <m:r>
                        <a:rPr lang="fr-FR" sz="3600">
                          <a:latin typeface="Cambria Math" panose="02040503050406030204" pitchFamily="18" charset="0"/>
                        </a:rPr>
                        <m:t>⟶</m:t>
                      </m:r>
                    </m:oMath>
                  </a14:m>
                  <a:r>
                    <a:rPr lang="fr-FR" sz="3600">
                      <a:latin typeface="Arial" panose="020B0604020202020204" pitchFamily="34" charset="0"/>
                      <a:cs typeface="Arial" panose="020B0604020202020204" pitchFamily="34" charset="0"/>
                    </a:rPr>
                    <a:t> Cl</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 H</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O</a:t>
                  </a:r>
                  <a:endParaRPr lang="en-US" sz="3600">
                    <a:latin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1308292" y="7283798"/>
                  <a:ext cx="5463966" cy="1651671"/>
                </a:xfrm>
                <a:prstGeom prst="rect">
                  <a:avLst/>
                </a:prstGeom>
                <a:blipFill>
                  <a:blip r:embed="rId7"/>
                  <a:stretch>
                    <a:fillRect l="-3348" r="-1563" b="-12915"/>
                  </a:stretch>
                </a:blipFill>
              </p:spPr>
              <p:txBody>
                <a:bodyPr/>
                <a:lstStyle/>
                <a:p>
                  <a:r>
                    <a:rPr lang="en-US">
                      <a:noFill/>
                    </a:rPr>
                    <a:t> </a:t>
                  </a:r>
                </a:p>
              </p:txBody>
            </p:sp>
          </mc:Fallback>
        </mc:AlternateContent>
      </p:grpSp>
    </p:spTree>
    <p:extLst>
      <p:ext uri="{BB962C8B-B14F-4D97-AF65-F5344CB8AC3E}">
        <p14:creationId xmlns:p14="http://schemas.microsoft.com/office/powerpoint/2010/main" val="4039331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2" name="Rectangle 21"/>
          <p:cNvSpPr/>
          <p:nvPr/>
        </p:nvSpPr>
        <p:spPr>
          <a:xfrm>
            <a:off x="0" y="1028700"/>
            <a:ext cx="8332728"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800" b="1">
                <a:solidFill>
                  <a:schemeClr val="bg1"/>
                </a:solidFill>
                <a:latin typeface="Arial" panose="020B0604020202020204" pitchFamily="34" charset="0"/>
                <a:cs typeface="Arial" panose="020B0604020202020204" pitchFamily="34" charset="0"/>
              </a:rPr>
              <a:t>Phản ứng thuận nghịch</a:t>
            </a:r>
            <a:endParaRPr lang="en-US" sz="4800" b="1" dirty="0">
              <a:solidFill>
                <a:schemeClr val="bg1"/>
              </a:solidFill>
              <a:latin typeface="Arial" panose="020B0604020202020204" pitchFamily="34" charset="0"/>
              <a:cs typeface="Arial" panose="020B0604020202020204" pitchFamily="34" charset="0"/>
            </a:endParaRPr>
          </a:p>
        </p:txBody>
      </p:sp>
      <p:pic>
        <p:nvPicPr>
          <p:cNvPr id="33" name="Imagen 21" descr="Imagen que contiene oscuro, alimentos, tabla, pequeño&#10;&#10;Descripción generada automáticamente">
            <a:extLst>
              <a:ext uri="{FF2B5EF4-FFF2-40B4-BE49-F238E27FC236}">
                <a16:creationId xmlns:a16="http://schemas.microsoft.com/office/drawing/2014/main" id="{F1A4D9E3-D320-44F8-AE50-3E08651CA43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050119" y="253856"/>
            <a:ext cx="2042554" cy="173924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705600" y="2560790"/>
                <a:ext cx="10515600" cy="5909310"/>
              </a:xfrm>
              <a:prstGeom prst="rect">
                <a:avLst/>
              </a:prstGeom>
            </p:spPr>
            <p:txBody>
              <a:bodyPr wrap="square">
                <a:spAutoFit/>
              </a:bodyPr>
              <a:lstStyle/>
              <a:p>
                <a:pPr marL="571500" indent="-571500" algn="just">
                  <a:lnSpc>
                    <a:spcPct val="150000"/>
                  </a:lnSpc>
                  <a:buClr>
                    <a:schemeClr val="tx1"/>
                  </a:buClr>
                  <a:buFontTx/>
                  <a:buChar char="-"/>
                </a:pPr>
                <a:r>
                  <a:rPr lang="fr-FR" sz="36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Khái niệm: </a:t>
                </a:r>
                <a:r>
                  <a:rPr lang="fr-FR" sz="3600" i="1">
                    <a:latin typeface="Arial" panose="020B0604020202020204" pitchFamily="34" charset="0"/>
                    <a:cs typeface="Arial" panose="020B0604020202020204" pitchFamily="34" charset="0"/>
                  </a:rPr>
                  <a:t>Phản ứng thuận nghịch là phản ứng xảy ra theo hai chiều ngược nhau trong cùng điều xác định. </a:t>
                </a:r>
                <a:endParaRPr lang="en-US" sz="3600" i="1">
                  <a:latin typeface="Arial" panose="020B0604020202020204" pitchFamily="34" charset="0"/>
                  <a:cs typeface="Arial" panose="020B0604020202020204" pitchFamily="34" charset="0"/>
                </a:endParaRPr>
              </a:p>
              <a:p>
                <a:pPr marL="571500" indent="-571500" algn="just">
                  <a:lnSpc>
                    <a:spcPct val="150000"/>
                  </a:lnSpc>
                  <a:buClr>
                    <a:schemeClr val="tx1"/>
                  </a:buClr>
                  <a:buFontTx/>
                  <a:buChar char="-"/>
                </a:pPr>
                <a:r>
                  <a:rPr lang="fr-FR" sz="3600" b="1" smtClean="0">
                    <a:solidFill>
                      <a:srgbClr val="FF0000"/>
                    </a:solidFill>
                    <a:latin typeface="Arial" panose="020B0604020202020204" pitchFamily="34" charset="0"/>
                    <a:cs typeface="Arial" panose="020B0604020202020204" pitchFamily="34" charset="0"/>
                  </a:rPr>
                  <a:t>Kí </a:t>
                </a:r>
                <a:r>
                  <a:rPr lang="fr-FR" sz="3600" b="1">
                    <a:solidFill>
                      <a:srgbClr val="FF0000"/>
                    </a:solidFill>
                    <a:latin typeface="Arial" panose="020B0604020202020204" pitchFamily="34" charset="0"/>
                    <a:cs typeface="Arial" panose="020B0604020202020204" pitchFamily="34" charset="0"/>
                  </a:rPr>
                  <a:t>hiệu chiều phản ứng: </a:t>
                </a:r>
                <a14:m>
                  <m:oMath xmlns:m="http://schemas.openxmlformats.org/officeDocument/2006/math">
                    <m:r>
                      <a:rPr lang="fr-FR" sz="3600" i="1">
                        <a:latin typeface="Cambria Math" panose="02040503050406030204" pitchFamily="18" charset="0"/>
                      </a:rPr>
                      <m:t>⇌</m:t>
                    </m:r>
                  </m:oMath>
                </a14:m>
                <a:r>
                  <a:rPr lang="fr-FR" sz="3600">
                    <a:latin typeface="Arial" panose="020B0604020202020204" pitchFamily="34" charset="0"/>
                    <a:cs typeface="Arial" panose="020B0604020202020204" pitchFamily="34" charset="0"/>
                  </a:rPr>
                  <a:t>. Chiều từ trái sang phải là </a:t>
                </a:r>
                <a:r>
                  <a:rPr lang="fr-FR" sz="3600" i="1">
                    <a:latin typeface="Arial" panose="020B0604020202020204" pitchFamily="34" charset="0"/>
                    <a:cs typeface="Arial" panose="020B0604020202020204" pitchFamily="34" charset="0"/>
                  </a:rPr>
                  <a:t>chiều thuận</a:t>
                </a:r>
                <a:r>
                  <a:rPr lang="fr-FR" sz="3600">
                    <a:latin typeface="Arial" panose="020B0604020202020204" pitchFamily="34" charset="0"/>
                    <a:cs typeface="Arial" panose="020B0604020202020204" pitchFamily="34" charset="0"/>
                  </a:rPr>
                  <a:t>, chiều từ phải sang trái là chiều </a:t>
                </a:r>
                <a:r>
                  <a:rPr lang="fr-FR" sz="3600" i="1">
                    <a:latin typeface="Arial" panose="020B0604020202020204" pitchFamily="34" charset="0"/>
                    <a:cs typeface="Arial" panose="020B0604020202020204" pitchFamily="34" charset="0"/>
                  </a:rPr>
                  <a:t>nghịch</a:t>
                </a:r>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a:p>
                <a:pPr algn="ctr">
                  <a:lnSpc>
                    <a:spcPct val="150000"/>
                  </a:lnSpc>
                </a:pPr>
                <a:r>
                  <a:rPr lang="fr-FR" sz="3600">
                    <a:latin typeface="Arial" panose="020B0604020202020204" pitchFamily="34" charset="0"/>
                    <a:cs typeface="Arial" panose="020B0604020202020204" pitchFamily="34" charset="0"/>
                  </a:rPr>
                  <a:t>Ví dụ: 3O</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a:t>
                </a:r>
                <a14:m>
                  <m:oMath xmlns:m="http://schemas.openxmlformats.org/officeDocument/2006/math">
                    <m:r>
                      <a:rPr lang="fr-FR" sz="3600" i="1">
                        <a:latin typeface="Cambria Math" panose="02040503050406030204" pitchFamily="18" charset="0"/>
                      </a:rPr>
                      <m:t>⇌</m:t>
                    </m:r>
                  </m:oMath>
                </a14:m>
                <a:r>
                  <a:rPr lang="fr-FR" sz="3600">
                    <a:latin typeface="Arial" panose="020B0604020202020204" pitchFamily="34" charset="0"/>
                    <a:cs typeface="Arial" panose="020B0604020202020204" pitchFamily="34" charset="0"/>
                  </a:rPr>
                  <a:t> 2O</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705600" y="2560790"/>
                <a:ext cx="10515600" cy="5909310"/>
              </a:xfrm>
              <a:prstGeom prst="rect">
                <a:avLst/>
              </a:prstGeom>
              <a:blipFill>
                <a:blip r:embed="rId4"/>
                <a:stretch>
                  <a:fillRect l="-1565" r="-1739" b="-1238"/>
                </a:stretch>
              </a:blipFill>
            </p:spPr>
            <p:txBody>
              <a:bodyPr/>
              <a:lstStyle/>
              <a:p>
                <a:r>
                  <a:rPr lang="en-US">
                    <a:noFill/>
                  </a:rPr>
                  <a:t> </a:t>
                </a:r>
              </a:p>
            </p:txBody>
          </p:sp>
        </mc:Fallback>
      </mc:AlternateContent>
      <p:pic>
        <p:nvPicPr>
          <p:cNvPr id="30" name="Picture 2"/>
          <p:cNvPicPr>
            <a:picLocks noChangeAspect="1"/>
          </p:cNvPicPr>
          <p:nvPr/>
        </p:nvPicPr>
        <p:blipFill>
          <a:blip r:embed="rId5"/>
          <a:srcRect/>
          <a:stretch>
            <a:fillRect/>
          </a:stretch>
        </p:blipFill>
        <p:spPr>
          <a:xfrm>
            <a:off x="1066800" y="5143500"/>
            <a:ext cx="6248400" cy="4808664"/>
          </a:xfrm>
          <a:prstGeom prst="rect">
            <a:avLst/>
          </a:prstGeom>
        </p:spPr>
      </p:pic>
    </p:spTree>
    <p:extLst>
      <p:ext uri="{BB962C8B-B14F-4D97-AF65-F5344CB8AC3E}">
        <p14:creationId xmlns:p14="http://schemas.microsoft.com/office/powerpoint/2010/main" val="121272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down)">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2" name="Rectangle 21"/>
          <p:cNvSpPr/>
          <p:nvPr/>
        </p:nvSpPr>
        <p:spPr>
          <a:xfrm>
            <a:off x="0" y="1028700"/>
            <a:ext cx="8332728"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800" b="1" smtClean="0">
                <a:solidFill>
                  <a:schemeClr val="bg1"/>
                </a:solidFill>
                <a:latin typeface="Arial" panose="020B0604020202020204" pitchFamily="34" charset="0"/>
                <a:cs typeface="Arial" panose="020B0604020202020204" pitchFamily="34" charset="0"/>
              </a:rPr>
              <a:t>Trạng thái cân bằng</a:t>
            </a:r>
            <a:endParaRPr lang="en-US" sz="4800" b="1" dirty="0">
              <a:solidFill>
                <a:schemeClr val="bg1"/>
              </a:solidFill>
              <a:latin typeface="Arial" panose="020B0604020202020204" pitchFamily="34" charset="0"/>
              <a:cs typeface="Arial" panose="020B0604020202020204" pitchFamily="34" charset="0"/>
            </a:endParaRPr>
          </a:p>
        </p:txBody>
      </p:sp>
      <p:sp>
        <p:nvSpPr>
          <p:cNvPr id="29" name="Rectangle 28"/>
          <p:cNvSpPr/>
          <p:nvPr/>
        </p:nvSpPr>
        <p:spPr>
          <a:xfrm>
            <a:off x="2609847" y="2517202"/>
            <a:ext cx="13068299" cy="1754326"/>
          </a:xfrm>
          <a:prstGeom prst="rect">
            <a:avLst/>
          </a:prstGeom>
        </p:spPr>
        <p:txBody>
          <a:bodyPr wrap="square" anchor="t">
            <a:spAutoFit/>
          </a:bodyPr>
          <a:lstStyle/>
          <a:p>
            <a:pPr algn="ctr">
              <a:lnSpc>
                <a:spcPct val="150000"/>
              </a:lnSpc>
            </a:pPr>
            <a:r>
              <a:rPr lang="en-US" sz="3600" b="1" smtClean="0">
                <a:solidFill>
                  <a:srgbClr val="FF0000"/>
                </a:solidFill>
                <a:latin typeface="Arial" panose="020B0604020202020204" pitchFamily="34" charset="0"/>
                <a:ea typeface="Calibri" panose="020F0502020204030204" pitchFamily="34" charset="0"/>
                <a:cs typeface="Arial" panose="020B0604020202020204" pitchFamily="34" charset="0"/>
              </a:rPr>
              <a:t>THẢO LUẬN NHÓM: </a:t>
            </a:r>
            <a:r>
              <a:rPr lang="fr-FR" sz="3600">
                <a:latin typeface="Arial" panose="020B0604020202020204" pitchFamily="34" charset="0"/>
                <a:cs typeface="Arial" panose="020B0604020202020204" pitchFamily="34" charset="0"/>
              </a:rPr>
              <a:t>N</a:t>
            </a:r>
            <a:r>
              <a:rPr lang="fr-FR" sz="3600" smtClean="0">
                <a:latin typeface="Arial" panose="020B0604020202020204" pitchFamily="34" charset="0"/>
                <a:cs typeface="Arial" panose="020B0604020202020204" pitchFamily="34" charset="0"/>
              </a:rPr>
              <a:t>ghiên </a:t>
            </a:r>
            <a:r>
              <a:rPr lang="fr-FR" sz="3600">
                <a:latin typeface="Arial" panose="020B0604020202020204" pitchFamily="34" charset="0"/>
                <a:cs typeface="Arial" panose="020B0604020202020204" pitchFamily="34" charset="0"/>
              </a:rPr>
              <a:t>cứu trạng thái cân bằng hóa học thông qua phản ứng và trả lời </a:t>
            </a:r>
            <a:r>
              <a:rPr lang="fr-FR" sz="3600" smtClean="0">
                <a:latin typeface="Arial" panose="020B0604020202020204" pitchFamily="34" charset="0"/>
                <a:cs typeface="Arial" panose="020B0604020202020204" pitchFamily="34" charset="0"/>
              </a:rPr>
              <a:t>câu hỏi 3</a:t>
            </a:r>
            <a:r>
              <a:rPr lang="fr-FR" sz="3600">
                <a:latin typeface="Arial" panose="020B0604020202020204" pitchFamily="34" charset="0"/>
                <a:cs typeface="Arial" panose="020B0604020202020204" pitchFamily="34" charset="0"/>
              </a:rPr>
              <a:t>, 4 </a:t>
            </a:r>
            <a:r>
              <a:rPr lang="fr-FR" sz="3600" smtClean="0">
                <a:latin typeface="Arial" panose="020B0604020202020204" pitchFamily="34" charset="0"/>
                <a:cs typeface="Arial" panose="020B0604020202020204" pitchFamily="34" charset="0"/>
              </a:rPr>
              <a:t>(SGK tr.6)</a:t>
            </a:r>
            <a:endParaRPr lang="en-US" sz="3600">
              <a:solidFill>
                <a:srgbClr val="000000"/>
              </a:solidFill>
              <a:latin typeface="Arial" panose="020B0604020202020204" pitchFamily="34" charset="0"/>
              <a:cs typeface="Arial" panose="020B0604020202020204" pitchFamily="34" charset="0"/>
            </a:endParaRPr>
          </a:p>
        </p:txBody>
      </p:sp>
      <p:sp>
        <p:nvSpPr>
          <p:cNvPr id="3" name="Rectangle 2"/>
          <p:cNvSpPr/>
          <p:nvPr/>
        </p:nvSpPr>
        <p:spPr>
          <a:xfrm>
            <a:off x="873493" y="5981700"/>
            <a:ext cx="8650971" cy="3416320"/>
          </a:xfrm>
          <a:prstGeom prst="rect">
            <a:avLst/>
          </a:prstGeom>
        </p:spPr>
        <p:txBody>
          <a:bodyPr wrap="square">
            <a:spAutoFit/>
          </a:bodyPr>
          <a:lstStyle/>
          <a:p>
            <a:pPr algn="just">
              <a:lnSpc>
                <a:spcPct val="150000"/>
              </a:lnSpc>
              <a:spcBef>
                <a:spcPts val="300"/>
              </a:spcBef>
              <a:spcAft>
                <a:spcPts val="0"/>
              </a:spcAft>
            </a:pPr>
            <a:r>
              <a:rPr lang="fr-FR" sz="3600" b="1" smtClean="0">
                <a:latin typeface="Arial" panose="020B0604020202020204" pitchFamily="34" charset="0"/>
                <a:ea typeface="Calibri" panose="020F0502020204030204" pitchFamily="34" charset="0"/>
                <a:cs typeface="Arial" panose="020B0604020202020204" pitchFamily="34" charset="0"/>
              </a:rPr>
              <a:t>Câu hỏi 3 (SGK tr.6).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Quan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sát Hình 1.1, nhận xét sự biến thiên nồng độ của các chất trong hệ phản ứng theo thời gian (với điều kiện nhiệt độ không đổi).</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4" name="Rectangle 14"/>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2" name="Group 31"/>
          <p:cNvGrpSpPr/>
          <p:nvPr/>
        </p:nvGrpSpPr>
        <p:grpSpPr>
          <a:xfrm>
            <a:off x="5694589" y="4451559"/>
            <a:ext cx="6898814" cy="985549"/>
            <a:chOff x="5694589" y="4451559"/>
            <a:chExt cx="6898814" cy="985549"/>
          </a:xfrm>
        </p:grpSpPr>
        <mc:AlternateContent xmlns:mc="http://schemas.openxmlformats.org/markup-compatibility/2006" xmlns:a14="http://schemas.microsoft.com/office/drawing/2010/main">
          <mc:Choice Requires="a14">
            <p:sp>
              <p:nvSpPr>
                <p:cNvPr id="14" name="Rectangle 13"/>
                <p:cNvSpPr/>
                <p:nvPr/>
              </p:nvSpPr>
              <p:spPr>
                <a:xfrm>
                  <a:off x="5694589" y="4760000"/>
                  <a:ext cx="6898814" cy="677108"/>
                </a:xfrm>
                <a:prstGeom prst="rect">
                  <a:avLst/>
                </a:prstGeom>
              </p:spPr>
              <p:txBody>
                <a:bodyPr wrap="square">
                  <a:spAutoFit/>
                </a:bodyPr>
                <a:lstStyle/>
                <a:p>
                  <a:pPr algn="ctr"/>
                  <a:r>
                    <a:rPr lang="fr-FR" sz="3800" b="1" i="1" smtClean="0">
                      <a:solidFill>
                        <a:schemeClr val="accent5">
                          <a:lumMod val="75000"/>
                        </a:schemeClr>
                      </a:solidFill>
                      <a:latin typeface="Arial" panose="020B0604020202020204" pitchFamily="34" charset="0"/>
                      <a:cs typeface="Arial" panose="020B0604020202020204" pitchFamily="34" charset="0"/>
                    </a:rPr>
                    <a:t>N</a:t>
                  </a:r>
                  <a:r>
                    <a:rPr lang="fr-FR" sz="3800" b="1" i="1" baseline="-25000">
                      <a:solidFill>
                        <a:schemeClr val="accent5">
                          <a:lumMod val="75000"/>
                        </a:schemeClr>
                      </a:solidFill>
                      <a:latin typeface="Arial" panose="020B0604020202020204" pitchFamily="34" charset="0"/>
                      <a:cs typeface="Arial" panose="020B0604020202020204" pitchFamily="34" charset="0"/>
                    </a:rPr>
                    <a:t>2</a:t>
                  </a:r>
                  <a:r>
                    <a:rPr lang="fr-FR" sz="3800" b="1" i="1">
                      <a:solidFill>
                        <a:schemeClr val="accent5">
                          <a:lumMod val="75000"/>
                        </a:schemeClr>
                      </a:solidFill>
                      <a:latin typeface="Arial" panose="020B0604020202020204" pitchFamily="34" charset="0"/>
                      <a:cs typeface="Arial" panose="020B0604020202020204" pitchFamily="34" charset="0"/>
                    </a:rPr>
                    <a:t>(g) + 3H</a:t>
                  </a:r>
                  <a:r>
                    <a:rPr lang="fr-FR" sz="3800" b="1" i="1" baseline="-25000">
                      <a:solidFill>
                        <a:schemeClr val="accent5">
                          <a:lumMod val="75000"/>
                        </a:schemeClr>
                      </a:solidFill>
                      <a:latin typeface="Arial" panose="020B0604020202020204" pitchFamily="34" charset="0"/>
                      <a:cs typeface="Arial" panose="020B0604020202020204" pitchFamily="34" charset="0"/>
                    </a:rPr>
                    <a:t>2</a:t>
                  </a:r>
                  <a:r>
                    <a:rPr lang="fr-FR" sz="3800" b="1" i="1">
                      <a:solidFill>
                        <a:schemeClr val="accent5">
                          <a:lumMod val="75000"/>
                        </a:schemeClr>
                      </a:solidFill>
                      <a:latin typeface="Arial" panose="020B0604020202020204" pitchFamily="34" charset="0"/>
                      <a:cs typeface="Arial" panose="020B0604020202020204" pitchFamily="34" charset="0"/>
                    </a:rPr>
                    <a:t>(g) </a:t>
                  </a:r>
                  <a14:m>
                    <m:oMath xmlns:m="http://schemas.openxmlformats.org/officeDocument/2006/math">
                      <m:r>
                        <a:rPr lang="fr-FR" sz="3800" b="1" i="1">
                          <a:solidFill>
                            <a:schemeClr val="accent5">
                              <a:lumMod val="75000"/>
                            </a:schemeClr>
                          </a:solidFill>
                          <a:latin typeface="Cambria Math" panose="02040503050406030204" pitchFamily="18" charset="0"/>
                        </a:rPr>
                        <m:t>⇋</m:t>
                      </m:r>
                    </m:oMath>
                  </a14:m>
                  <a:r>
                    <a:rPr lang="fr-FR" sz="3800" b="1" i="1">
                      <a:solidFill>
                        <a:schemeClr val="accent5">
                          <a:lumMod val="75000"/>
                        </a:schemeClr>
                      </a:solidFill>
                      <a:latin typeface="Arial" panose="020B0604020202020204" pitchFamily="34" charset="0"/>
                      <a:cs typeface="Arial" panose="020B0604020202020204" pitchFamily="34" charset="0"/>
                    </a:rPr>
                    <a:t> </a:t>
                  </a:r>
                  <a:r>
                    <a:rPr lang="en-US" sz="3800" b="1" i="1">
                      <a:solidFill>
                        <a:schemeClr val="accent5">
                          <a:lumMod val="75000"/>
                        </a:schemeClr>
                      </a:solidFill>
                      <a:latin typeface="Arial" panose="020B0604020202020204" pitchFamily="34" charset="0"/>
                      <a:cs typeface="Arial" panose="020B0604020202020204" pitchFamily="34" charset="0"/>
                    </a:rPr>
                    <a:t>2NH</a:t>
                  </a:r>
                  <a:r>
                    <a:rPr lang="en-US" sz="3800" b="1" i="1" baseline="-25000">
                      <a:solidFill>
                        <a:schemeClr val="accent5">
                          <a:lumMod val="75000"/>
                        </a:schemeClr>
                      </a:solidFill>
                      <a:latin typeface="Arial" panose="020B0604020202020204" pitchFamily="34" charset="0"/>
                      <a:cs typeface="Arial" panose="020B0604020202020204" pitchFamily="34" charset="0"/>
                    </a:rPr>
                    <a:t>3</a:t>
                  </a:r>
                  <a:r>
                    <a:rPr lang="en-US" sz="3800" b="1" i="1">
                      <a:solidFill>
                        <a:schemeClr val="accent5">
                          <a:lumMod val="75000"/>
                        </a:schemeClr>
                      </a:solidFill>
                      <a:latin typeface="Arial" panose="020B0604020202020204" pitchFamily="34" charset="0"/>
                      <a:cs typeface="Arial" panose="020B0604020202020204" pitchFamily="34" charset="0"/>
                    </a:rPr>
                    <a:t>(g)</a:t>
                  </a:r>
                </a:p>
              </p:txBody>
            </p:sp>
          </mc:Choice>
          <mc:Fallback xmlns="">
            <p:sp>
              <p:nvSpPr>
                <p:cNvPr id="14" name="Rectangle 13"/>
                <p:cNvSpPr>
                  <a:spLocks noRot="1" noChangeAspect="1" noMove="1" noResize="1" noEditPoints="1" noAdjustHandles="1" noChangeArrowheads="1" noChangeShapeType="1" noTextEdit="1"/>
                </p:cNvSpPr>
                <p:nvPr/>
              </p:nvSpPr>
              <p:spPr>
                <a:xfrm>
                  <a:off x="5694589" y="4760000"/>
                  <a:ext cx="6898814" cy="677108"/>
                </a:xfrm>
                <a:prstGeom prst="rect">
                  <a:avLst/>
                </a:prstGeom>
                <a:blipFill>
                  <a:blip r:embed="rId3"/>
                  <a:stretch>
                    <a:fillRect t="-15315" b="-35135"/>
                  </a:stretch>
                </a:blipFill>
              </p:spPr>
              <p:txBody>
                <a:bodyPr/>
                <a:lstStyle/>
                <a:p>
                  <a:r>
                    <a:rPr lang="en-US">
                      <a:noFill/>
                    </a:rPr>
                    <a:t> </a:t>
                  </a:r>
                </a:p>
              </p:txBody>
            </p:sp>
          </mc:Fallback>
        </mc:AlternateContent>
        <p:sp>
          <p:nvSpPr>
            <p:cNvPr id="31" name="TextBox 30"/>
            <p:cNvSpPr txBox="1"/>
            <p:nvPr/>
          </p:nvSpPr>
          <p:spPr>
            <a:xfrm>
              <a:off x="9147408" y="4451559"/>
              <a:ext cx="1295400" cy="430887"/>
            </a:xfrm>
            <a:prstGeom prst="rect">
              <a:avLst/>
            </a:prstGeom>
            <a:noFill/>
          </p:spPr>
          <p:txBody>
            <a:bodyPr wrap="square" rtlCol="0">
              <a:spAutoFit/>
            </a:bodyPr>
            <a:lstStyle/>
            <a:p>
              <a:pPr algn="ctr"/>
              <a:r>
                <a:rPr lang="en-US" sz="2200" b="1" i="1" smtClean="0">
                  <a:solidFill>
                    <a:schemeClr val="accent5">
                      <a:lumMod val="75000"/>
                    </a:schemeClr>
                  </a:solidFill>
                  <a:latin typeface="Arial" panose="020B0604020202020204" pitchFamily="34" charset="0"/>
                  <a:cs typeface="Arial" panose="020B0604020202020204" pitchFamily="34" charset="0"/>
                </a:rPr>
                <a:t>t</a:t>
              </a:r>
              <a:r>
                <a:rPr lang="en-US" sz="2200" b="1" i="1" smtClean="0">
                  <a:solidFill>
                    <a:schemeClr val="accent5">
                      <a:lumMod val="75000"/>
                    </a:schemeClr>
                  </a:solidFill>
                  <a:latin typeface="Arial" panose="020B0604020202020204" pitchFamily="34" charset="0"/>
                  <a:cs typeface="Arial" panose="020B0604020202020204" pitchFamily="34" charset="0"/>
                  <a:sym typeface="Symbol" panose="05050102010706020507" pitchFamily="18" charset="2"/>
                </a:rPr>
                <a:t>, xt, p</a:t>
              </a:r>
              <a:endParaRPr lang="en-US" sz="2200" b="1" i="1">
                <a:solidFill>
                  <a:schemeClr val="accent5">
                    <a:lumMod val="75000"/>
                  </a:schemeClr>
                </a:solidFill>
                <a:latin typeface="Arial" panose="020B0604020202020204" pitchFamily="34" charset="0"/>
                <a:cs typeface="Arial" panose="020B0604020202020204" pitchFamily="34" charset="0"/>
              </a:endParaRPr>
            </a:p>
          </p:txBody>
        </p:sp>
      </p:grpSp>
      <p:pic>
        <p:nvPicPr>
          <p:cNvPr id="34" name="Picture 33"/>
          <p:cNvPicPr>
            <a:picLocks noChangeAspect="1"/>
          </p:cNvPicPr>
          <p:nvPr/>
        </p:nvPicPr>
        <p:blipFill>
          <a:blip r:embed="rId4"/>
          <a:stretch>
            <a:fillRect/>
          </a:stretch>
        </p:blipFill>
        <p:spPr>
          <a:xfrm>
            <a:off x="9883607" y="6062790"/>
            <a:ext cx="7486650" cy="3254140"/>
          </a:xfrm>
          <a:prstGeom prst="rect">
            <a:avLst/>
          </a:prstGeom>
          <a:effectLst>
            <a:outerShdw blurRad="50800" dist="38100" dir="10800000" algn="r" rotWithShape="0">
              <a:prstClr val="black">
                <a:alpha val="40000"/>
              </a:prstClr>
            </a:outerShdw>
          </a:effectLst>
        </p:spPr>
      </p:pic>
      <p:pic>
        <p:nvPicPr>
          <p:cNvPr id="35" name="Picture 20"/>
          <p:cNvPicPr>
            <a:picLocks noChangeAspect="1"/>
          </p:cNvPicPr>
          <p:nvPr/>
        </p:nvPicPr>
        <p:blipFill>
          <a:blip r:embed="rId5"/>
          <a:srcRect/>
          <a:stretch>
            <a:fillRect/>
          </a:stretch>
        </p:blipFill>
        <p:spPr>
          <a:xfrm>
            <a:off x="16154400" y="114300"/>
            <a:ext cx="1865906" cy="2171763"/>
          </a:xfrm>
          <a:prstGeom prst="rect">
            <a:avLst/>
          </a:prstGeom>
        </p:spPr>
      </p:pic>
    </p:spTree>
    <p:extLst>
      <p:ext uri="{BB962C8B-B14F-4D97-AF65-F5344CB8AC3E}">
        <p14:creationId xmlns:p14="http://schemas.microsoft.com/office/powerpoint/2010/main" val="2740184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2" name="Rectangle 21"/>
          <p:cNvSpPr/>
          <p:nvPr/>
        </p:nvSpPr>
        <p:spPr>
          <a:xfrm>
            <a:off x="0" y="1028700"/>
            <a:ext cx="8332728"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800" b="1">
                <a:solidFill>
                  <a:schemeClr val="bg1"/>
                </a:solidFill>
                <a:latin typeface="Arial" panose="020B0604020202020204" pitchFamily="34" charset="0"/>
                <a:cs typeface="Arial" panose="020B0604020202020204" pitchFamily="34" charset="0"/>
              </a:rPr>
              <a:t>Trạng thái cân bằng</a:t>
            </a:r>
            <a:endParaRPr lang="en-US" sz="4800" b="1"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972608" y="2462450"/>
            <a:ext cx="16342782" cy="2482667"/>
          </a:xfrm>
          <a:prstGeom prst="rect">
            <a:avLst/>
          </a:prstGeom>
        </p:spPr>
        <p:txBody>
          <a:bodyPr wrap="square">
            <a:spAutoFit/>
          </a:bodyPr>
          <a:lstStyle/>
          <a:p>
            <a:pPr algn="just">
              <a:lnSpc>
                <a:spcPct val="150000"/>
              </a:lnSpc>
            </a:pPr>
            <a:r>
              <a:rPr lang="fr-FR" sz="3600" b="1">
                <a:latin typeface="Arial" panose="020B0604020202020204" pitchFamily="34" charset="0"/>
                <a:cs typeface="Arial" panose="020B0604020202020204" pitchFamily="34" charset="0"/>
              </a:rPr>
              <a:t>Câu hỏi </a:t>
            </a:r>
            <a:r>
              <a:rPr lang="fr-FR" sz="3600" b="1" smtClean="0">
                <a:latin typeface="Arial" panose="020B0604020202020204" pitchFamily="34" charset="0"/>
                <a:cs typeface="Arial" panose="020B0604020202020204" pitchFamily="34" charset="0"/>
              </a:rPr>
              <a:t>4 </a:t>
            </a:r>
            <a:r>
              <a:rPr lang="fr-FR" sz="3600" b="1">
                <a:latin typeface="Arial" panose="020B0604020202020204" pitchFamily="34" charset="0"/>
                <a:cs typeface="Arial" panose="020B0604020202020204" pitchFamily="34" charset="0"/>
              </a:rPr>
              <a:t>(SGK </a:t>
            </a:r>
            <a:r>
              <a:rPr lang="fr-FR" sz="3600" b="1" smtClean="0">
                <a:latin typeface="Arial" panose="020B0604020202020204" pitchFamily="34" charset="0"/>
                <a:cs typeface="Arial" panose="020B0604020202020204" pitchFamily="34" charset="0"/>
              </a:rPr>
              <a:t>tr.6). </a:t>
            </a:r>
            <a:r>
              <a:rPr lang="fr-FR" sz="3600">
                <a:latin typeface="Arial" panose="020B0604020202020204" pitchFamily="34" charset="0"/>
                <a:cs typeface="Arial" panose="020B0604020202020204" pitchFamily="34" charset="0"/>
              </a:rPr>
              <a:t>Quan sát Hình 1.2, nhận xét về tốc độ của phản ứng thuận và tốc độ của phản ứng nghịch theo thời gian trong điều kiện nhiệt độ không đổi. Nồng độ các chất trong phản ứng thay đổi như thế?</a:t>
            </a:r>
            <a:endParaRPr lang="en-US" sz="3600">
              <a:latin typeface="Arial" panose="020B0604020202020204" pitchFamily="34" charset="0"/>
              <a:cs typeface="Arial" panose="020B0604020202020204" pitchFamily="34" charset="0"/>
            </a:endParaRPr>
          </a:p>
        </p:txBody>
      </p:sp>
      <p:pic>
        <p:nvPicPr>
          <p:cNvPr id="10" name="Picture 17"/>
          <p:cNvPicPr>
            <a:picLocks noChangeAspect="1"/>
          </p:cNvPicPr>
          <p:nvPr/>
        </p:nvPicPr>
        <p:blipFill>
          <a:blip r:embed="rId3"/>
          <a:srcRect/>
          <a:stretch>
            <a:fillRect/>
          </a:stretch>
        </p:blipFill>
        <p:spPr>
          <a:xfrm>
            <a:off x="381000" y="7798927"/>
            <a:ext cx="2471673" cy="2213177"/>
          </a:xfrm>
          <a:prstGeom prst="rect">
            <a:avLst/>
          </a:prstGeom>
        </p:spPr>
      </p:pic>
      <p:pic>
        <p:nvPicPr>
          <p:cNvPr id="11" name="Picture 20"/>
          <p:cNvPicPr>
            <a:picLocks noChangeAspect="1"/>
          </p:cNvPicPr>
          <p:nvPr/>
        </p:nvPicPr>
        <p:blipFill>
          <a:blip r:embed="rId4"/>
          <a:srcRect/>
          <a:stretch>
            <a:fillRect/>
          </a:stretch>
        </p:blipFill>
        <p:spPr>
          <a:xfrm>
            <a:off x="16154400" y="114300"/>
            <a:ext cx="1865906" cy="2171763"/>
          </a:xfrm>
          <a:prstGeom prst="rect">
            <a:avLst/>
          </a:prstGeom>
        </p:spPr>
      </p:pic>
      <p:pic>
        <p:nvPicPr>
          <p:cNvPr id="4" name="Picture 3"/>
          <p:cNvPicPr>
            <a:picLocks noChangeAspect="1"/>
          </p:cNvPicPr>
          <p:nvPr/>
        </p:nvPicPr>
        <p:blipFill>
          <a:blip r:embed="rId5"/>
          <a:stretch>
            <a:fillRect/>
          </a:stretch>
        </p:blipFill>
        <p:spPr>
          <a:xfrm>
            <a:off x="5750185" y="5236879"/>
            <a:ext cx="6787629" cy="4305863"/>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008997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2" name="Rectangle 21"/>
          <p:cNvSpPr/>
          <p:nvPr/>
        </p:nvSpPr>
        <p:spPr>
          <a:xfrm>
            <a:off x="0" y="1028700"/>
            <a:ext cx="8332728"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800" b="1">
                <a:solidFill>
                  <a:schemeClr val="bg1"/>
                </a:solidFill>
                <a:latin typeface="Arial" panose="020B0604020202020204" pitchFamily="34" charset="0"/>
                <a:cs typeface="Arial" panose="020B0604020202020204" pitchFamily="34" charset="0"/>
              </a:rPr>
              <a:t>Trạng thái cân bằng</a:t>
            </a:r>
            <a:endParaRPr lang="en-US" sz="4800" b="1"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1188907" y="2584102"/>
            <a:ext cx="2924834" cy="646331"/>
          </a:xfrm>
          <a:prstGeom prst="rect">
            <a:avLst/>
          </a:prstGeom>
        </p:spPr>
        <p:txBody>
          <a:bodyPr wrap="square">
            <a:spAutoFit/>
          </a:bodyPr>
          <a:lstStyle/>
          <a:p>
            <a:pPr algn="just"/>
            <a:r>
              <a:rPr lang="fr-FR" sz="3600" b="1">
                <a:latin typeface="Arial" panose="020B0604020202020204" pitchFamily="34" charset="0"/>
                <a:cs typeface="Arial" panose="020B0604020202020204" pitchFamily="34" charset="0"/>
              </a:rPr>
              <a:t>Câu hỏi 3. </a:t>
            </a:r>
            <a:endParaRPr lang="en-US" sz="3600">
              <a:latin typeface="Arial" panose="020B0604020202020204" pitchFamily="34" charset="0"/>
              <a:cs typeface="Arial" panose="020B0604020202020204" pitchFamily="34" charset="0"/>
            </a:endParaRPr>
          </a:p>
        </p:txBody>
      </p:sp>
      <p:sp>
        <p:nvSpPr>
          <p:cNvPr id="13" name="Rectangle: Rounded Corners 4">
            <a:extLst>
              <a:ext uri="{FF2B5EF4-FFF2-40B4-BE49-F238E27FC236}">
                <a16:creationId xmlns:a16="http://schemas.microsoft.com/office/drawing/2014/main" id="{028AB912-54A0-851B-B8F8-4970D4A4BDF0}"/>
              </a:ext>
            </a:extLst>
          </p:cNvPr>
          <p:cNvSpPr/>
          <p:nvPr/>
        </p:nvSpPr>
        <p:spPr>
          <a:xfrm>
            <a:off x="1200280" y="6898454"/>
            <a:ext cx="7582156" cy="2512245"/>
          </a:xfrm>
          <a:prstGeom prst="roundRect">
            <a:avLst>
              <a:gd name="adj" fmla="val 9161"/>
            </a:avLst>
          </a:prstGeom>
          <a:solidFill>
            <a:schemeClr val="bg1"/>
          </a:solidFill>
          <a:ln w="3810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500">
                <a:solidFill>
                  <a:schemeClr val="tx1"/>
                </a:solidFill>
                <a:latin typeface="Arial" panose="020B0604020202020204" pitchFamily="34" charset="0"/>
                <a:cs typeface="Arial" panose="020B0604020202020204" pitchFamily="34" charset="0"/>
              </a:rPr>
              <a:t>Theo thời </a:t>
            </a:r>
            <a:r>
              <a:rPr lang="fr-FR" sz="3500" smtClean="0">
                <a:solidFill>
                  <a:schemeClr val="tx1"/>
                </a:solidFill>
                <a:latin typeface="Arial" panose="020B0604020202020204" pitchFamily="34" charset="0"/>
                <a:cs typeface="Arial" panose="020B0604020202020204" pitchFamily="34" charset="0"/>
              </a:rPr>
              <a:t>gian: </a:t>
            </a:r>
            <a:r>
              <a:rPr lang="fr-FR" sz="3500">
                <a:solidFill>
                  <a:srgbClr val="FF0000"/>
                </a:solidFill>
                <a:latin typeface="Arial" panose="020B0604020202020204" pitchFamily="34" charset="0"/>
                <a:cs typeface="Arial" panose="020B0604020202020204" pitchFamily="34" charset="0"/>
              </a:rPr>
              <a:t>số mol </a:t>
            </a:r>
            <a:r>
              <a:rPr lang="fr-FR" sz="3500" smtClean="0">
                <a:solidFill>
                  <a:srgbClr val="FF0000"/>
                </a:solidFill>
                <a:latin typeface="Arial" panose="020B0604020202020204" pitchFamily="34" charset="0"/>
                <a:cs typeface="Arial" panose="020B0604020202020204" pitchFamily="34" charset="0"/>
              </a:rPr>
              <a:t>N</a:t>
            </a:r>
            <a:r>
              <a:rPr lang="fr-FR" sz="3500" baseline="-25000" smtClean="0">
                <a:solidFill>
                  <a:srgbClr val="FF0000"/>
                </a:solidFill>
                <a:latin typeface="Arial" panose="020B0604020202020204" pitchFamily="34" charset="0"/>
                <a:cs typeface="Arial" panose="020B0604020202020204" pitchFamily="34" charset="0"/>
              </a:rPr>
              <a:t>2</a:t>
            </a:r>
            <a:r>
              <a:rPr lang="fr-FR" sz="3500">
                <a:solidFill>
                  <a:srgbClr val="FF0000"/>
                </a:solidFill>
                <a:latin typeface="Arial" panose="020B0604020202020204" pitchFamily="34" charset="0"/>
                <a:cs typeface="Arial" panose="020B0604020202020204" pitchFamily="34" charset="0"/>
              </a:rPr>
              <a:t>,</a:t>
            </a:r>
            <a:r>
              <a:rPr lang="fr-FR" sz="3500" smtClean="0">
                <a:solidFill>
                  <a:srgbClr val="FF0000"/>
                </a:solidFill>
                <a:latin typeface="Arial" panose="020B0604020202020204" pitchFamily="34" charset="0"/>
                <a:cs typeface="Arial" panose="020B0604020202020204" pitchFamily="34" charset="0"/>
              </a:rPr>
              <a:t> </a:t>
            </a:r>
            <a:r>
              <a:rPr lang="fr-FR" sz="3500">
                <a:solidFill>
                  <a:srgbClr val="FF0000"/>
                </a:solidFill>
                <a:latin typeface="Arial" panose="020B0604020202020204" pitchFamily="34" charset="0"/>
                <a:cs typeface="Arial" panose="020B0604020202020204" pitchFamily="34" charset="0"/>
              </a:rPr>
              <a:t>H</a:t>
            </a:r>
            <a:r>
              <a:rPr lang="fr-FR" sz="3500" baseline="-25000">
                <a:solidFill>
                  <a:srgbClr val="FF0000"/>
                </a:solidFill>
                <a:latin typeface="Arial" panose="020B0604020202020204" pitchFamily="34" charset="0"/>
                <a:cs typeface="Arial" panose="020B0604020202020204" pitchFamily="34" charset="0"/>
              </a:rPr>
              <a:t>2</a:t>
            </a:r>
            <a:r>
              <a:rPr lang="fr-FR" sz="3500">
                <a:solidFill>
                  <a:srgbClr val="FF0000"/>
                </a:solidFill>
                <a:latin typeface="Arial" panose="020B0604020202020204" pitchFamily="34" charset="0"/>
                <a:cs typeface="Arial" panose="020B0604020202020204" pitchFamily="34" charset="0"/>
              </a:rPr>
              <a:t> giảm </a:t>
            </a:r>
            <a:r>
              <a:rPr lang="fr-FR" sz="3500" smtClean="0">
                <a:solidFill>
                  <a:srgbClr val="FF0000"/>
                </a:solidFill>
                <a:latin typeface="Arial" panose="020B0604020202020204" pitchFamily="34" charset="0"/>
                <a:cs typeface="Arial" panose="020B0604020202020204" pitchFamily="34" charset="0"/>
              </a:rPr>
              <a:t>dần </a:t>
            </a:r>
            <a:r>
              <a:rPr lang="fr-FR" sz="3500" smtClean="0">
                <a:solidFill>
                  <a:schemeClr val="tx1"/>
                </a:solidFill>
                <a:latin typeface="Arial" panose="020B0604020202020204" pitchFamily="34" charset="0"/>
                <a:cs typeface="Arial" panose="020B0604020202020204" pitchFamily="34" charset="0"/>
              </a:rPr>
              <a:t>và đến </a:t>
            </a:r>
            <a:r>
              <a:rPr lang="fr-FR" sz="3500">
                <a:solidFill>
                  <a:schemeClr val="tx1"/>
                </a:solidFill>
                <a:latin typeface="Arial" panose="020B0604020202020204" pitchFamily="34" charset="0"/>
                <a:cs typeface="Arial" panose="020B0604020202020204" pitchFamily="34" charset="0"/>
              </a:rPr>
              <a:t>một thời </a:t>
            </a:r>
            <a:r>
              <a:rPr lang="fr-FR" sz="3500" smtClean="0">
                <a:solidFill>
                  <a:schemeClr val="tx1"/>
                </a:solidFill>
                <a:latin typeface="Arial" panose="020B0604020202020204" pitchFamily="34" charset="0"/>
                <a:cs typeface="Arial" panose="020B0604020202020204" pitchFamily="34" charset="0"/>
              </a:rPr>
              <a:t>điểm </a:t>
            </a:r>
            <a:r>
              <a:rPr lang="fr-FR" sz="3500" smtClean="0">
                <a:solidFill>
                  <a:schemeClr val="tx1"/>
                </a:solidFill>
                <a:latin typeface="Arial" panose="020B0604020202020204" pitchFamily="34" charset="0"/>
                <a:cs typeface="Arial" panose="020B0604020202020204" pitchFamily="34" charset="0"/>
                <a:sym typeface="Symbol" panose="05050102010706020507" pitchFamily="18" charset="2"/>
              </a:rPr>
              <a:t> </a:t>
            </a:r>
            <a:r>
              <a:rPr lang="fr-FR" sz="3500">
                <a:solidFill>
                  <a:schemeClr val="tx1"/>
                </a:solidFill>
                <a:latin typeface="Arial" panose="020B0604020202020204" pitchFamily="34" charset="0"/>
                <a:cs typeface="Arial" panose="020B0604020202020204" pitchFamily="34" charset="0"/>
                <a:sym typeface="Symbol" panose="05050102010706020507" pitchFamily="18" charset="2"/>
              </a:rPr>
              <a:t>K</a:t>
            </a:r>
            <a:r>
              <a:rPr lang="fr-FR" sz="3500" smtClean="0">
                <a:solidFill>
                  <a:schemeClr val="tx1"/>
                </a:solidFill>
                <a:latin typeface="Arial" panose="020B0604020202020204" pitchFamily="34" charset="0"/>
                <a:cs typeface="Arial" panose="020B0604020202020204" pitchFamily="34" charset="0"/>
              </a:rPr>
              <a:t>hông </a:t>
            </a:r>
            <a:r>
              <a:rPr lang="fr-FR" sz="3500">
                <a:solidFill>
                  <a:schemeClr val="tx1"/>
                </a:solidFill>
                <a:latin typeface="Arial" panose="020B0604020202020204" pitchFamily="34" charset="0"/>
                <a:cs typeface="Arial" panose="020B0604020202020204" pitchFamily="34" charset="0"/>
              </a:rPr>
              <a:t>thay đổi </a:t>
            </a:r>
            <a:r>
              <a:rPr lang="fr-FR" sz="3500" smtClean="0">
                <a:solidFill>
                  <a:schemeClr val="tx1"/>
                </a:solidFill>
                <a:latin typeface="Arial" panose="020B0604020202020204" pitchFamily="34" charset="0"/>
                <a:cs typeface="Arial" panose="020B0604020202020204" pitchFamily="34" charset="0"/>
              </a:rPr>
              <a:t>nữa</a:t>
            </a:r>
            <a:endParaRPr lang="en-US" sz="3500">
              <a:solidFill>
                <a:schemeClr val="tx1"/>
              </a:solidFill>
              <a:latin typeface="Arial" panose="020B0604020202020204" pitchFamily="34" charset="0"/>
              <a:cs typeface="Arial" panose="020B0604020202020204" pitchFamily="34" charset="0"/>
            </a:endParaRPr>
          </a:p>
        </p:txBody>
      </p:sp>
      <p:sp>
        <p:nvSpPr>
          <p:cNvPr id="16" name="Rectangle: Rounded Corners 4">
            <a:extLst>
              <a:ext uri="{FF2B5EF4-FFF2-40B4-BE49-F238E27FC236}">
                <a16:creationId xmlns:a16="http://schemas.microsoft.com/office/drawing/2014/main" id="{028AB912-54A0-851B-B8F8-4970D4A4BDF0}"/>
              </a:ext>
            </a:extLst>
          </p:cNvPr>
          <p:cNvSpPr/>
          <p:nvPr/>
        </p:nvSpPr>
        <p:spPr>
          <a:xfrm>
            <a:off x="9468366" y="6898454"/>
            <a:ext cx="7582156" cy="2512245"/>
          </a:xfrm>
          <a:prstGeom prst="roundRect">
            <a:avLst>
              <a:gd name="adj" fmla="val 9161"/>
            </a:avLst>
          </a:prstGeom>
          <a:solidFill>
            <a:schemeClr val="bg1"/>
          </a:solidFill>
          <a:ln w="3810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500">
                <a:solidFill>
                  <a:schemeClr val="tx1"/>
                </a:solidFill>
                <a:latin typeface="Arial" panose="020B0604020202020204" pitchFamily="34" charset="0"/>
                <a:cs typeface="Arial" panose="020B0604020202020204" pitchFamily="34" charset="0"/>
              </a:rPr>
              <a:t>Theo thời </a:t>
            </a:r>
            <a:r>
              <a:rPr lang="fr-FR" sz="3500" smtClean="0">
                <a:solidFill>
                  <a:schemeClr val="tx1"/>
                </a:solidFill>
                <a:latin typeface="Arial" panose="020B0604020202020204" pitchFamily="34" charset="0"/>
                <a:cs typeface="Arial" panose="020B0604020202020204" pitchFamily="34" charset="0"/>
              </a:rPr>
              <a:t>gian: </a:t>
            </a:r>
            <a:r>
              <a:rPr lang="fr-FR" sz="3500" smtClean="0">
                <a:solidFill>
                  <a:srgbClr val="FF0000"/>
                </a:solidFill>
                <a:latin typeface="Arial" panose="020B0604020202020204" pitchFamily="34" charset="0"/>
                <a:cs typeface="Arial" panose="020B0604020202020204" pitchFamily="34" charset="0"/>
              </a:rPr>
              <a:t>số </a:t>
            </a:r>
            <a:r>
              <a:rPr lang="fr-FR" sz="3500">
                <a:solidFill>
                  <a:srgbClr val="FF0000"/>
                </a:solidFill>
                <a:latin typeface="Arial" panose="020B0604020202020204" pitchFamily="34" charset="0"/>
                <a:cs typeface="Arial" panose="020B0604020202020204" pitchFamily="34" charset="0"/>
              </a:rPr>
              <a:t>mol NH</a:t>
            </a:r>
            <a:r>
              <a:rPr lang="fr-FR" sz="3500" baseline="-25000">
                <a:solidFill>
                  <a:srgbClr val="FF0000"/>
                </a:solidFill>
                <a:latin typeface="Arial" panose="020B0604020202020204" pitchFamily="34" charset="0"/>
                <a:cs typeface="Arial" panose="020B0604020202020204" pitchFamily="34" charset="0"/>
              </a:rPr>
              <a:t>3</a:t>
            </a:r>
            <a:r>
              <a:rPr lang="fr-FR" sz="3500">
                <a:solidFill>
                  <a:srgbClr val="FF0000"/>
                </a:solidFill>
                <a:latin typeface="Arial" panose="020B0604020202020204" pitchFamily="34" charset="0"/>
                <a:cs typeface="Arial" panose="020B0604020202020204" pitchFamily="34" charset="0"/>
              </a:rPr>
              <a:t> tăng dần </a:t>
            </a:r>
            <a:r>
              <a:rPr lang="fr-FR" sz="3500">
                <a:solidFill>
                  <a:schemeClr val="tx1"/>
                </a:solidFill>
                <a:latin typeface="Arial" panose="020B0604020202020204" pitchFamily="34" charset="0"/>
                <a:cs typeface="Arial" panose="020B0604020202020204" pitchFamily="34" charset="0"/>
              </a:rPr>
              <a:t>và đến cùng một thời </a:t>
            </a:r>
            <a:r>
              <a:rPr lang="fr-FR" sz="3500" smtClean="0">
                <a:solidFill>
                  <a:schemeClr val="tx1"/>
                </a:solidFill>
                <a:latin typeface="Arial" panose="020B0604020202020204" pitchFamily="34" charset="0"/>
                <a:cs typeface="Arial" panose="020B0604020202020204" pitchFamily="34" charset="0"/>
              </a:rPr>
              <a:t>điểm</a:t>
            </a:r>
            <a:r>
              <a:rPr lang="fr-FR" sz="3500">
                <a:solidFill>
                  <a:schemeClr val="tx1"/>
                </a:solidFill>
                <a:latin typeface="Arial" panose="020B0604020202020204" pitchFamily="34" charset="0"/>
                <a:cs typeface="Arial" panose="020B0604020202020204" pitchFamily="34" charset="0"/>
                <a:sym typeface="Symbol" panose="05050102010706020507" pitchFamily="18" charset="2"/>
              </a:rPr>
              <a:t> </a:t>
            </a:r>
            <a:r>
              <a:rPr lang="fr-FR" sz="3500" smtClean="0">
                <a:solidFill>
                  <a:schemeClr val="tx1"/>
                </a:solidFill>
                <a:latin typeface="Arial" panose="020B0604020202020204" pitchFamily="34" charset="0"/>
                <a:cs typeface="Arial" panose="020B0604020202020204" pitchFamily="34" charset="0"/>
              </a:rPr>
              <a:t> </a:t>
            </a:r>
            <a:r>
              <a:rPr lang="fr-FR" sz="3500">
                <a:solidFill>
                  <a:schemeClr val="tx1"/>
                </a:solidFill>
                <a:latin typeface="Arial" panose="020B0604020202020204" pitchFamily="34" charset="0"/>
                <a:cs typeface="Arial" panose="020B0604020202020204" pitchFamily="34" charset="0"/>
              </a:rPr>
              <a:t>K</a:t>
            </a:r>
            <a:r>
              <a:rPr lang="fr-FR" sz="3500" smtClean="0">
                <a:solidFill>
                  <a:schemeClr val="tx1"/>
                </a:solidFill>
                <a:latin typeface="Arial" panose="020B0604020202020204" pitchFamily="34" charset="0"/>
                <a:cs typeface="Arial" panose="020B0604020202020204" pitchFamily="34" charset="0"/>
              </a:rPr>
              <a:t>hông </a:t>
            </a:r>
            <a:r>
              <a:rPr lang="fr-FR" sz="3500">
                <a:solidFill>
                  <a:schemeClr val="tx1"/>
                </a:solidFill>
                <a:latin typeface="Arial" panose="020B0604020202020204" pitchFamily="34" charset="0"/>
                <a:cs typeface="Arial" panose="020B0604020202020204" pitchFamily="34" charset="0"/>
              </a:rPr>
              <a:t>thay đổi </a:t>
            </a:r>
            <a:r>
              <a:rPr lang="fr-FR" sz="3500" smtClean="0">
                <a:solidFill>
                  <a:schemeClr val="tx1"/>
                </a:solidFill>
                <a:latin typeface="Arial" panose="020B0604020202020204" pitchFamily="34" charset="0"/>
                <a:cs typeface="Arial" panose="020B0604020202020204" pitchFamily="34" charset="0"/>
              </a:rPr>
              <a:t>nữa</a:t>
            </a:r>
            <a:endParaRPr lang="en-US" sz="3500">
              <a:solidFill>
                <a:schemeClr val="tx1"/>
              </a:solidFill>
              <a:latin typeface="Arial" panose="020B0604020202020204" pitchFamily="34" charset="0"/>
              <a:cs typeface="Arial" panose="020B0604020202020204" pitchFamily="34" charset="0"/>
            </a:endParaRPr>
          </a:p>
        </p:txBody>
      </p:sp>
      <p:cxnSp>
        <p:nvCxnSpPr>
          <p:cNvPr id="7" name="Elbow Connector 6"/>
          <p:cNvCxnSpPr>
            <a:stCxn id="17" idx="1"/>
            <a:endCxn id="13" idx="0"/>
          </p:cNvCxnSpPr>
          <p:nvPr/>
        </p:nvCxnSpPr>
        <p:spPr>
          <a:xfrm rot="10800000" flipV="1">
            <a:off x="4991359" y="4535816"/>
            <a:ext cx="409317" cy="2362638"/>
          </a:xfrm>
          <a:prstGeom prst="bentConnector2">
            <a:avLst/>
          </a:prstGeom>
          <a:ln w="38100">
            <a:solidFill>
              <a:schemeClr val="accent5">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7" idx="3"/>
            <a:endCxn id="16" idx="0"/>
          </p:cNvCxnSpPr>
          <p:nvPr/>
        </p:nvCxnSpPr>
        <p:spPr>
          <a:xfrm>
            <a:off x="12887325" y="4535816"/>
            <a:ext cx="372119" cy="2362638"/>
          </a:xfrm>
          <a:prstGeom prst="bentConnector2">
            <a:avLst/>
          </a:prstGeom>
          <a:ln w="38100">
            <a:solidFill>
              <a:schemeClr val="accent5">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4" name="Picture 20"/>
          <p:cNvPicPr>
            <a:picLocks noChangeAspect="1"/>
          </p:cNvPicPr>
          <p:nvPr/>
        </p:nvPicPr>
        <p:blipFill>
          <a:blip r:embed="rId3"/>
          <a:srcRect/>
          <a:stretch>
            <a:fillRect/>
          </a:stretch>
        </p:blipFill>
        <p:spPr>
          <a:xfrm>
            <a:off x="16154400" y="114300"/>
            <a:ext cx="1865906" cy="2171763"/>
          </a:xfrm>
          <a:prstGeom prst="rect">
            <a:avLst/>
          </a:prstGeom>
        </p:spPr>
      </p:pic>
      <p:pic>
        <p:nvPicPr>
          <p:cNvPr id="17" name="Picture 16"/>
          <p:cNvPicPr>
            <a:picLocks noChangeAspect="1"/>
          </p:cNvPicPr>
          <p:nvPr/>
        </p:nvPicPr>
        <p:blipFill>
          <a:blip r:embed="rId4"/>
          <a:stretch>
            <a:fillRect/>
          </a:stretch>
        </p:blipFill>
        <p:spPr>
          <a:xfrm>
            <a:off x="5400675" y="2908746"/>
            <a:ext cx="7486650" cy="325414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900427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2" name="Rectangle 21"/>
          <p:cNvSpPr/>
          <p:nvPr/>
        </p:nvSpPr>
        <p:spPr>
          <a:xfrm>
            <a:off x="0" y="1028700"/>
            <a:ext cx="8332728"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800" b="1">
                <a:solidFill>
                  <a:schemeClr val="bg1"/>
                </a:solidFill>
                <a:latin typeface="Arial" panose="020B0604020202020204" pitchFamily="34" charset="0"/>
                <a:cs typeface="Arial" panose="020B0604020202020204" pitchFamily="34" charset="0"/>
              </a:rPr>
              <a:t>Trạng thái cân bằng</a:t>
            </a:r>
            <a:endParaRPr lang="en-US" sz="4800" b="1" dirty="0">
              <a:solidFill>
                <a:schemeClr val="bg1"/>
              </a:solidFill>
              <a:latin typeface="Arial" panose="020B0604020202020204" pitchFamily="34" charset="0"/>
              <a:cs typeface="Arial" panose="020B0604020202020204" pitchFamily="34" charset="0"/>
            </a:endParaRPr>
          </a:p>
        </p:txBody>
      </p:sp>
      <p:pic>
        <p:nvPicPr>
          <p:cNvPr id="20" name="Picture 20"/>
          <p:cNvPicPr>
            <a:picLocks noChangeAspect="1"/>
          </p:cNvPicPr>
          <p:nvPr/>
        </p:nvPicPr>
        <p:blipFill>
          <a:blip r:embed="rId3"/>
          <a:srcRect/>
          <a:stretch>
            <a:fillRect/>
          </a:stretch>
        </p:blipFill>
        <p:spPr>
          <a:xfrm>
            <a:off x="16154400" y="114300"/>
            <a:ext cx="1865906" cy="2171763"/>
          </a:xfrm>
          <a:prstGeom prst="rect">
            <a:avLst/>
          </a:prstGeom>
        </p:spPr>
      </p:pic>
      <p:sp>
        <p:nvSpPr>
          <p:cNvPr id="23" name="Rectangle 22"/>
          <p:cNvSpPr/>
          <p:nvPr/>
        </p:nvSpPr>
        <p:spPr>
          <a:xfrm>
            <a:off x="1188907" y="2584102"/>
            <a:ext cx="2924834" cy="646331"/>
          </a:xfrm>
          <a:prstGeom prst="rect">
            <a:avLst/>
          </a:prstGeom>
        </p:spPr>
        <p:txBody>
          <a:bodyPr wrap="square">
            <a:spAutoFit/>
          </a:bodyPr>
          <a:lstStyle/>
          <a:p>
            <a:pPr algn="just"/>
            <a:r>
              <a:rPr lang="fr-FR" sz="3600" b="1">
                <a:latin typeface="Arial" panose="020B0604020202020204" pitchFamily="34" charset="0"/>
                <a:cs typeface="Arial" panose="020B0604020202020204" pitchFamily="34" charset="0"/>
              </a:rPr>
              <a:t>Câu hỏi </a:t>
            </a:r>
            <a:r>
              <a:rPr lang="fr-FR" sz="3600" b="1" smtClean="0">
                <a:latin typeface="Arial" panose="020B0604020202020204" pitchFamily="34" charset="0"/>
                <a:cs typeface="Arial" panose="020B0604020202020204" pitchFamily="34" charset="0"/>
              </a:rPr>
              <a:t>4. </a:t>
            </a:r>
            <a:endParaRPr lang="en-US" sz="36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818066" y="4052140"/>
                <a:ext cx="7388726" cy="5078313"/>
              </a:xfrm>
              <a:prstGeom prst="rect">
                <a:avLst/>
              </a:prstGeom>
            </p:spPr>
            <p:txBody>
              <a:bodyPr wrap="square">
                <a:spAutoFit/>
              </a:bodyPr>
              <a:lstStyle/>
              <a:p>
                <a:pPr marL="457200" indent="-457200" algn="just">
                  <a:lnSpc>
                    <a:spcPct val="150000"/>
                  </a:lnSpc>
                  <a:buFont typeface="Wingdings" panose="05000000000000000000" pitchFamily="2" charset="2"/>
                  <a:buChar char="§"/>
                </a:pPr>
                <a:r>
                  <a:rPr lang="fr-FR" sz="3600">
                    <a:latin typeface="Arial" panose="020B0604020202020204" pitchFamily="34" charset="0"/>
                    <a:ea typeface="Calibri" panose="020F0502020204030204" pitchFamily="34" charset="0"/>
                    <a:cs typeface="Arial" panose="020B0604020202020204" pitchFamily="34" charset="0"/>
                  </a:rPr>
                  <a:t>Biểu thức định luật tác dụng khối lượng đối với phản ứng thuận:</a:t>
                </a:r>
                <a:endParaRPr lang="en-US" sz="360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v</a:t>
                </a:r>
                <a:r>
                  <a:rPr lang="fr-FR" sz="3600" b="1" i="1" baseline="-25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a:t>
                </a:r>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 k</a:t>
                </a:r>
                <a:r>
                  <a:rPr lang="fr-FR" sz="3600" b="1" i="1" baseline="-25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a:t>
                </a:r>
                <a:r>
                  <a:rPr lang="fr-FR" sz="3600" b="1" i="1">
                    <a:solidFill>
                      <a:schemeClr val="accent5">
                        <a:lumMod val="75000"/>
                      </a:schemeClr>
                    </a:solidFill>
                    <a:ea typeface="Calibri" panose="020F0502020204030204" pitchFamily="34" charset="0"/>
                    <a:cs typeface="Times New Roman" panose="02020603050405020304" pitchFamily="18" charset="0"/>
                  </a:rPr>
                  <a:t> </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smtClean="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N</a:t>
                </a:r>
                <a:r>
                  <a:rPr lang="fr-FR" sz="3600" b="1" i="1" baseline="-25000" smtClean="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2</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smtClean="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
                </a:r>
                <a:r>
                  <a:rPr lang="fr-FR" sz="3600" b="1" i="1">
                    <a:solidFill>
                      <a:schemeClr val="accent5">
                        <a:lumMod val="75000"/>
                      </a:schemeClr>
                    </a:solidFill>
                    <a:ea typeface="Calibri" panose="020F0502020204030204" pitchFamily="34" charset="0"/>
                    <a:cs typeface="Times New Roman" panose="02020603050405020304" pitchFamily="18" charset="0"/>
                  </a:rPr>
                  <a:t> </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H</a:t>
                </a:r>
                <a:r>
                  <a:rPr lang="fr-FR" sz="3600" b="1" i="1" baseline="-25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2</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baseline="30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3</a:t>
                </a:r>
                <a:endParaRPr lang="en-US"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 typeface="Wingdings" panose="05000000000000000000" pitchFamily="2" charset="2"/>
                  <a:buChar char="§"/>
                </a:pPr>
                <a:r>
                  <a:rPr lang="fr-FR" sz="3600">
                    <a:latin typeface="Arial" panose="020B0604020202020204" pitchFamily="34" charset="0"/>
                    <a:ea typeface="Calibri" panose="020F0502020204030204" pitchFamily="34" charset="0"/>
                    <a:cs typeface="Arial" panose="020B0604020202020204" pitchFamily="34" charset="0"/>
                  </a:rPr>
                  <a:t>Biểu thức định luật tác dụng khối lượng đối với phản ứng nghịch:</a:t>
                </a:r>
                <a:endParaRPr lang="en-US" sz="360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v</a:t>
                </a:r>
                <a:r>
                  <a:rPr lang="fr-FR" sz="3600" b="1" i="1" baseline="-25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n</a:t>
                </a:r>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 k</a:t>
                </a:r>
                <a:r>
                  <a:rPr lang="fr-FR" sz="3600" b="1" i="1" baseline="-25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n</a:t>
                </a:r>
                <a:r>
                  <a:rPr lang="fr-FR" sz="3600" b="1" i="1">
                    <a:solidFill>
                      <a:schemeClr val="accent5">
                        <a:lumMod val="75000"/>
                      </a:schemeClr>
                    </a:solidFill>
                    <a:ea typeface="Calibri" panose="020F0502020204030204" pitchFamily="34" charset="0"/>
                    <a:cs typeface="Times New Roman" panose="02020603050405020304" pitchFamily="18" charset="0"/>
                  </a:rPr>
                  <a:t> </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NH</a:t>
                </a:r>
                <a:r>
                  <a:rPr lang="fr-FR" sz="3600" b="1" i="1" baseline="-25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3</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baseline="30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2</a:t>
                </a:r>
                <a:endParaRPr lang="en-US"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818066" y="4052140"/>
                <a:ext cx="7388726" cy="5078313"/>
              </a:xfrm>
              <a:prstGeom prst="rect">
                <a:avLst/>
              </a:prstGeom>
              <a:blipFill>
                <a:blip r:embed="rId4"/>
                <a:stretch>
                  <a:fillRect l="-2228" r="-2558" b="-1561"/>
                </a:stretch>
              </a:blipFill>
            </p:spPr>
            <p:txBody>
              <a:bodyPr/>
              <a:lstStyle/>
              <a:p>
                <a:r>
                  <a:rPr lang="en-US">
                    <a:noFill/>
                  </a:rPr>
                  <a:t> </a:t>
                </a:r>
              </a:p>
            </p:txBody>
          </p:sp>
        </mc:Fallback>
      </mc:AlternateContent>
      <p:sp>
        <p:nvSpPr>
          <p:cNvPr id="24" name="Left Brace 23"/>
          <p:cNvSpPr/>
          <p:nvPr/>
        </p:nvSpPr>
        <p:spPr>
          <a:xfrm rot="10800000">
            <a:off x="8478255" y="4457697"/>
            <a:ext cx="680530" cy="4267200"/>
          </a:xfrm>
          <a:prstGeom prst="leftBrace">
            <a:avLst>
              <a:gd name="adj1" fmla="val 53235"/>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ight Arrow 24"/>
          <p:cNvSpPr/>
          <p:nvPr/>
        </p:nvSpPr>
        <p:spPr>
          <a:xfrm>
            <a:off x="9430247" y="6130369"/>
            <a:ext cx="1038813" cy="921857"/>
          </a:xfrm>
          <a:prstGeom prst="rightArrow">
            <a:avLst/>
          </a:prstGeom>
          <a:solidFill>
            <a:srgbClr val="FF0000"/>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6" name="Rounded Rectangle 25"/>
          <p:cNvSpPr/>
          <p:nvPr/>
        </p:nvSpPr>
        <p:spPr>
          <a:xfrm>
            <a:off x="10744200" y="3477219"/>
            <a:ext cx="6629400" cy="1762232"/>
          </a:xfrm>
          <a:prstGeom prst="roundRect">
            <a:avLst/>
          </a:prstGeom>
          <a:solidFill>
            <a:srgbClr val="558ED5"/>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3600">
                <a:solidFill>
                  <a:schemeClr val="bg1"/>
                </a:solidFill>
                <a:latin typeface="Arial" panose="020B0604020202020204" pitchFamily="34" charset="0"/>
                <a:cs typeface="Arial" panose="020B0604020202020204" pitchFamily="34" charset="0"/>
              </a:rPr>
              <a:t>Theo thời gian, số mol </a:t>
            </a:r>
            <a:r>
              <a:rPr lang="fr-FR" sz="3600" smtClean="0">
                <a:solidFill>
                  <a:schemeClr val="bg1"/>
                </a:solidFill>
                <a:latin typeface="Arial" panose="020B0604020202020204" pitchFamily="34" charset="0"/>
                <a:cs typeface="Arial" panose="020B0604020202020204" pitchFamily="34" charset="0"/>
              </a:rPr>
              <a:t>N</a:t>
            </a:r>
            <a:r>
              <a:rPr lang="fr-FR" sz="3600" baseline="-25000" smtClean="0">
                <a:solidFill>
                  <a:schemeClr val="bg1"/>
                </a:solidFill>
                <a:latin typeface="Arial" panose="020B0604020202020204" pitchFamily="34" charset="0"/>
                <a:cs typeface="Arial" panose="020B0604020202020204" pitchFamily="34" charset="0"/>
              </a:rPr>
              <a:t>2</a:t>
            </a:r>
            <a:r>
              <a:rPr lang="fr-FR" sz="3600" smtClean="0">
                <a:solidFill>
                  <a:schemeClr val="bg1"/>
                </a:solidFill>
                <a:latin typeface="Arial" panose="020B0604020202020204" pitchFamily="34" charset="0"/>
                <a:cs typeface="Arial" panose="020B0604020202020204" pitchFamily="34" charset="0"/>
              </a:rPr>
              <a:t>, </a:t>
            </a:r>
            <a:r>
              <a:rPr lang="fr-FR" sz="3600">
                <a:solidFill>
                  <a:schemeClr val="bg1"/>
                </a:solidFill>
                <a:latin typeface="Arial" panose="020B0604020202020204" pitchFamily="34" charset="0"/>
                <a:cs typeface="Arial" panose="020B0604020202020204" pitchFamily="34" charset="0"/>
              </a:rPr>
              <a:t>H</a:t>
            </a:r>
            <a:r>
              <a:rPr lang="fr-FR" sz="3600" baseline="-25000">
                <a:solidFill>
                  <a:schemeClr val="bg1"/>
                </a:solidFill>
                <a:latin typeface="Arial" panose="020B0604020202020204" pitchFamily="34" charset="0"/>
                <a:cs typeface="Arial" panose="020B0604020202020204" pitchFamily="34" charset="0"/>
              </a:rPr>
              <a:t>2</a:t>
            </a:r>
            <a:r>
              <a:rPr lang="fr-FR" sz="3600">
                <a:solidFill>
                  <a:schemeClr val="bg1"/>
                </a:solidFill>
                <a:latin typeface="Arial" panose="020B0604020202020204" pitchFamily="34" charset="0"/>
                <a:cs typeface="Arial" panose="020B0604020202020204" pitchFamily="34" charset="0"/>
              </a:rPr>
              <a:t> giảm dần</a:t>
            </a:r>
            <a:endParaRPr lang="en-US" sz="3600" i="1" dirty="0">
              <a:solidFill>
                <a:schemeClr val="bg1"/>
              </a:solidFill>
              <a:latin typeface="Arial" panose="020B0604020202020204" pitchFamily="34" charset="0"/>
              <a:cs typeface="Arial" panose="020B0604020202020204" pitchFamily="34" charset="0"/>
            </a:endParaRPr>
          </a:p>
        </p:txBody>
      </p:sp>
      <p:sp>
        <p:nvSpPr>
          <p:cNvPr id="28" name="Rounded Rectangle 27"/>
          <p:cNvSpPr/>
          <p:nvPr/>
        </p:nvSpPr>
        <p:spPr>
          <a:xfrm>
            <a:off x="10740522" y="5807951"/>
            <a:ext cx="6629400" cy="1440520"/>
          </a:xfrm>
          <a:prstGeom prst="roundRect">
            <a:avLst/>
          </a:prstGeom>
          <a:solidFill>
            <a:schemeClr val="bg1"/>
          </a:solidFill>
          <a:ln w="57150">
            <a:solidFill>
              <a:srgbClr val="558ED5"/>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r>
              <a:rPr lang="fr-FR" sz="3600">
                <a:latin typeface="Arial" panose="020B0604020202020204" pitchFamily="34" charset="0"/>
                <a:cs typeface="Arial" panose="020B0604020202020204" pitchFamily="34" charset="0"/>
              </a:rPr>
              <a:t>[N</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và [H</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a:t>
            </a:r>
            <a:r>
              <a:rPr lang="fr-FR" sz="3600" smtClean="0">
                <a:latin typeface="Arial" panose="020B0604020202020204" pitchFamily="34" charset="0"/>
                <a:cs typeface="Arial" panose="020B0604020202020204" pitchFamily="34" charset="0"/>
              </a:rPr>
              <a:t>giảm dần</a:t>
            </a:r>
            <a:endParaRPr lang="en-US" sz="3600" dirty="0">
              <a:solidFill>
                <a:srgbClr val="000000"/>
              </a:solidFill>
              <a:latin typeface="Arial" panose="020B0604020202020204" pitchFamily="34" charset="0"/>
              <a:cs typeface="Arial" panose="020B0604020202020204" pitchFamily="34" charset="0"/>
            </a:endParaRPr>
          </a:p>
        </p:txBody>
      </p:sp>
      <p:cxnSp>
        <p:nvCxnSpPr>
          <p:cNvPr id="29" name="Straight Arrow Connector 28"/>
          <p:cNvCxnSpPr>
            <a:stCxn id="26" idx="2"/>
            <a:endCxn id="28" idx="0"/>
          </p:cNvCxnSpPr>
          <p:nvPr/>
        </p:nvCxnSpPr>
        <p:spPr>
          <a:xfrm flipH="1">
            <a:off x="14055222" y="5239451"/>
            <a:ext cx="3678" cy="56850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10740522" y="7816970"/>
            <a:ext cx="6629400" cy="1440520"/>
          </a:xfrm>
          <a:prstGeom prst="roundRect">
            <a:avLst/>
          </a:prstGeom>
          <a:solidFill>
            <a:schemeClr val="bg1"/>
          </a:solidFill>
          <a:ln w="57150">
            <a:solidFill>
              <a:srgbClr val="558ED5"/>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r>
              <a:rPr lang="fr-FR" sz="3600">
                <a:latin typeface="Arial" panose="020B0604020202020204" pitchFamily="34" charset="0"/>
                <a:cs typeface="Arial" panose="020B0604020202020204" pitchFamily="34" charset="0"/>
              </a:rPr>
              <a:t>T</a:t>
            </a:r>
            <a:r>
              <a:rPr lang="fr-FR" sz="3600" smtClean="0">
                <a:latin typeface="Arial" panose="020B0604020202020204" pitchFamily="34" charset="0"/>
                <a:cs typeface="Arial" panose="020B0604020202020204" pitchFamily="34" charset="0"/>
              </a:rPr>
              <a:t>ốc </a:t>
            </a:r>
            <a:r>
              <a:rPr lang="fr-FR" sz="3600">
                <a:latin typeface="Arial" panose="020B0604020202020204" pitchFamily="34" charset="0"/>
                <a:cs typeface="Arial" panose="020B0604020202020204" pitchFamily="34" charset="0"/>
              </a:rPr>
              <a:t>độ phản ứng thuận giảm</a:t>
            </a:r>
            <a:endParaRPr lang="en-US" sz="3600" dirty="0">
              <a:solidFill>
                <a:srgbClr val="000000"/>
              </a:solidFill>
              <a:latin typeface="Arial" panose="020B0604020202020204" pitchFamily="34" charset="0"/>
              <a:cs typeface="Arial" panose="020B0604020202020204" pitchFamily="34" charset="0"/>
            </a:endParaRPr>
          </a:p>
        </p:txBody>
      </p:sp>
      <p:cxnSp>
        <p:nvCxnSpPr>
          <p:cNvPr id="31" name="Straight Arrow Connector 30"/>
          <p:cNvCxnSpPr>
            <a:stCxn id="28" idx="2"/>
            <a:endCxn id="30" idx="0"/>
          </p:cNvCxnSpPr>
          <p:nvPr/>
        </p:nvCxnSpPr>
        <p:spPr>
          <a:xfrm>
            <a:off x="14055222" y="7248471"/>
            <a:ext cx="0" cy="568499"/>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451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1" dur="500"/>
                                        <p:tgtEl>
                                          <p:spTgt spid="3">
                                            <p:txEl>
                                              <p:pRg st="2" end="2"/>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up)">
                                      <p:cBhvr>
                                        <p:cTn id="44" dur="500"/>
                                        <p:tgtEl>
                                          <p:spTgt spid="29"/>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up)">
                                      <p:cBhvr>
                                        <p:cTn id="53" dur="500"/>
                                        <p:tgtEl>
                                          <p:spTgt spid="31"/>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arn(inVertical)">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animBg="1"/>
      <p:bldP spid="26" grpId="0" animBg="1"/>
      <p:bldP spid="28"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2" name="Rectangle 21"/>
          <p:cNvSpPr/>
          <p:nvPr/>
        </p:nvSpPr>
        <p:spPr>
          <a:xfrm>
            <a:off x="0" y="1028700"/>
            <a:ext cx="8332728"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800" b="1">
                <a:solidFill>
                  <a:schemeClr val="bg1"/>
                </a:solidFill>
                <a:latin typeface="Arial" panose="020B0604020202020204" pitchFamily="34" charset="0"/>
                <a:cs typeface="Arial" panose="020B0604020202020204" pitchFamily="34" charset="0"/>
              </a:rPr>
              <a:t>Trạng thái cân bằng</a:t>
            </a:r>
            <a:endParaRPr lang="en-US" sz="4800" b="1" dirty="0">
              <a:solidFill>
                <a:schemeClr val="bg1"/>
              </a:solidFill>
              <a:latin typeface="Arial" panose="020B0604020202020204" pitchFamily="34" charset="0"/>
              <a:cs typeface="Arial" panose="020B0604020202020204" pitchFamily="34" charset="0"/>
            </a:endParaRPr>
          </a:p>
        </p:txBody>
      </p:sp>
      <p:pic>
        <p:nvPicPr>
          <p:cNvPr id="20" name="Picture 20"/>
          <p:cNvPicPr>
            <a:picLocks noChangeAspect="1"/>
          </p:cNvPicPr>
          <p:nvPr/>
        </p:nvPicPr>
        <p:blipFill>
          <a:blip r:embed="rId3"/>
          <a:srcRect/>
          <a:stretch>
            <a:fillRect/>
          </a:stretch>
        </p:blipFill>
        <p:spPr>
          <a:xfrm>
            <a:off x="16154400" y="114300"/>
            <a:ext cx="1865906" cy="2171763"/>
          </a:xfrm>
          <a:prstGeom prst="rect">
            <a:avLst/>
          </a:prstGeom>
        </p:spPr>
      </p:pic>
      <p:sp>
        <p:nvSpPr>
          <p:cNvPr id="23" name="Rectangle 22"/>
          <p:cNvSpPr/>
          <p:nvPr/>
        </p:nvSpPr>
        <p:spPr>
          <a:xfrm>
            <a:off x="1188907" y="2584102"/>
            <a:ext cx="2924834" cy="646331"/>
          </a:xfrm>
          <a:prstGeom prst="rect">
            <a:avLst/>
          </a:prstGeom>
        </p:spPr>
        <p:txBody>
          <a:bodyPr wrap="square">
            <a:spAutoFit/>
          </a:bodyPr>
          <a:lstStyle/>
          <a:p>
            <a:pPr algn="just"/>
            <a:r>
              <a:rPr lang="fr-FR" sz="3600" b="1">
                <a:latin typeface="Arial" panose="020B0604020202020204" pitchFamily="34" charset="0"/>
                <a:cs typeface="Arial" panose="020B0604020202020204" pitchFamily="34" charset="0"/>
              </a:rPr>
              <a:t>Câu hỏi </a:t>
            </a:r>
            <a:r>
              <a:rPr lang="fr-FR" sz="3600" b="1" smtClean="0">
                <a:latin typeface="Arial" panose="020B0604020202020204" pitchFamily="34" charset="0"/>
                <a:cs typeface="Arial" panose="020B0604020202020204" pitchFamily="34" charset="0"/>
              </a:rPr>
              <a:t>4. </a:t>
            </a:r>
            <a:endParaRPr lang="en-US" sz="36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818066" y="4052140"/>
                <a:ext cx="7388726" cy="5078313"/>
              </a:xfrm>
              <a:prstGeom prst="rect">
                <a:avLst/>
              </a:prstGeom>
            </p:spPr>
            <p:txBody>
              <a:bodyPr wrap="square">
                <a:spAutoFit/>
              </a:bodyPr>
              <a:lstStyle/>
              <a:p>
                <a:pPr marL="457200" indent="-457200" algn="just">
                  <a:lnSpc>
                    <a:spcPct val="150000"/>
                  </a:lnSpc>
                  <a:buFont typeface="Wingdings" panose="05000000000000000000" pitchFamily="2" charset="2"/>
                  <a:buChar char="§"/>
                </a:pPr>
                <a:r>
                  <a:rPr lang="fr-FR" sz="3600">
                    <a:latin typeface="Arial" panose="020B0604020202020204" pitchFamily="34" charset="0"/>
                    <a:ea typeface="Calibri" panose="020F0502020204030204" pitchFamily="34" charset="0"/>
                    <a:cs typeface="Arial" panose="020B0604020202020204" pitchFamily="34" charset="0"/>
                  </a:rPr>
                  <a:t>Biểu thức định luật tác dụng khối lượng đối với phản ứng thuận:</a:t>
                </a:r>
                <a:endParaRPr lang="en-US" sz="360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v</a:t>
                </a:r>
                <a:r>
                  <a:rPr lang="fr-FR" sz="3600" b="1" i="1" baseline="-25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a:t>
                </a:r>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 k</a:t>
                </a:r>
                <a:r>
                  <a:rPr lang="fr-FR" sz="3600" b="1" i="1" baseline="-25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a:t>
                </a:r>
                <a:r>
                  <a:rPr lang="fr-FR" sz="3600" b="1" i="1">
                    <a:solidFill>
                      <a:schemeClr val="accent5">
                        <a:lumMod val="75000"/>
                      </a:schemeClr>
                    </a:solidFill>
                    <a:ea typeface="Calibri" panose="020F0502020204030204" pitchFamily="34" charset="0"/>
                    <a:cs typeface="Times New Roman" panose="02020603050405020304" pitchFamily="18" charset="0"/>
                  </a:rPr>
                  <a:t> </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N</a:t>
                </a:r>
                <a:r>
                  <a:rPr lang="fr-FR" sz="3600" b="1" i="1" baseline="-25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2</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
                </a:r>
                <a:r>
                  <a:rPr lang="fr-FR" sz="3600" b="1" i="1">
                    <a:solidFill>
                      <a:schemeClr val="accent5">
                        <a:lumMod val="75000"/>
                      </a:schemeClr>
                    </a:solidFill>
                    <a:ea typeface="Calibri" panose="020F0502020204030204" pitchFamily="34" charset="0"/>
                    <a:cs typeface="Times New Roman" panose="02020603050405020304" pitchFamily="18" charset="0"/>
                  </a:rPr>
                  <a:t> </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H</a:t>
                </a:r>
                <a:r>
                  <a:rPr lang="fr-FR" sz="3600" b="1" i="1" baseline="-25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2</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baseline="30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3</a:t>
                </a:r>
                <a:endParaRPr lang="en-US"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 typeface="Wingdings" panose="05000000000000000000" pitchFamily="2" charset="2"/>
                  <a:buChar char="§"/>
                </a:pPr>
                <a:r>
                  <a:rPr lang="fr-FR" sz="3600">
                    <a:latin typeface="Arial" panose="020B0604020202020204" pitchFamily="34" charset="0"/>
                    <a:ea typeface="Calibri" panose="020F0502020204030204" pitchFamily="34" charset="0"/>
                    <a:cs typeface="Arial" panose="020B0604020202020204" pitchFamily="34" charset="0"/>
                  </a:rPr>
                  <a:t>Biểu thức định luật tác dụng khối lượng đối với phản ứng nghịch:</a:t>
                </a:r>
                <a:endParaRPr lang="en-US" sz="360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v</a:t>
                </a:r>
                <a:r>
                  <a:rPr lang="fr-FR" sz="3600" b="1" i="1" baseline="-25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n</a:t>
                </a:r>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 k</a:t>
                </a:r>
                <a:r>
                  <a:rPr lang="fr-FR" sz="3600" b="1" i="1" baseline="-25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n</a:t>
                </a:r>
                <a:r>
                  <a:rPr lang="fr-FR" sz="3600" b="1" i="1">
                    <a:solidFill>
                      <a:schemeClr val="accent5">
                        <a:lumMod val="75000"/>
                      </a:schemeClr>
                    </a:solidFill>
                    <a:ea typeface="Calibri" panose="020F0502020204030204" pitchFamily="34" charset="0"/>
                    <a:cs typeface="Times New Roman" panose="02020603050405020304" pitchFamily="18" charset="0"/>
                  </a:rPr>
                  <a:t> </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NH</a:t>
                </a:r>
                <a:r>
                  <a:rPr lang="fr-FR" sz="3600" b="1" i="1" baseline="-25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3</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baseline="30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2</a:t>
                </a:r>
                <a:endParaRPr lang="en-US"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818066" y="4052140"/>
                <a:ext cx="7388726" cy="5078313"/>
              </a:xfrm>
              <a:prstGeom prst="rect">
                <a:avLst/>
              </a:prstGeom>
              <a:blipFill>
                <a:blip r:embed="rId4"/>
                <a:stretch>
                  <a:fillRect l="-2228" r="-2558" b="-1561"/>
                </a:stretch>
              </a:blipFill>
            </p:spPr>
            <p:txBody>
              <a:bodyPr/>
              <a:lstStyle/>
              <a:p>
                <a:r>
                  <a:rPr lang="en-US">
                    <a:noFill/>
                  </a:rPr>
                  <a:t> </a:t>
                </a:r>
              </a:p>
            </p:txBody>
          </p:sp>
        </mc:Fallback>
      </mc:AlternateContent>
      <p:sp>
        <p:nvSpPr>
          <p:cNvPr id="24" name="Left Brace 23"/>
          <p:cNvSpPr/>
          <p:nvPr/>
        </p:nvSpPr>
        <p:spPr>
          <a:xfrm rot="10800000">
            <a:off x="8478255" y="4457697"/>
            <a:ext cx="680530" cy="4267200"/>
          </a:xfrm>
          <a:prstGeom prst="leftBrace">
            <a:avLst>
              <a:gd name="adj1" fmla="val 53235"/>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ight Arrow 24"/>
          <p:cNvSpPr/>
          <p:nvPr/>
        </p:nvSpPr>
        <p:spPr>
          <a:xfrm>
            <a:off x="9430247" y="6130369"/>
            <a:ext cx="1038813" cy="921857"/>
          </a:xfrm>
          <a:prstGeom prst="rightArrow">
            <a:avLst/>
          </a:prstGeom>
          <a:solidFill>
            <a:srgbClr val="FF0000"/>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6" name="Rounded Rectangle 25"/>
          <p:cNvSpPr/>
          <p:nvPr/>
        </p:nvSpPr>
        <p:spPr>
          <a:xfrm>
            <a:off x="10744200" y="3477219"/>
            <a:ext cx="6629400" cy="1762232"/>
          </a:xfrm>
          <a:prstGeom prst="roundRect">
            <a:avLst/>
          </a:prstGeom>
          <a:solidFill>
            <a:schemeClr val="accent4"/>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3600" smtClean="0">
                <a:solidFill>
                  <a:schemeClr val="bg1"/>
                </a:solidFill>
                <a:latin typeface="Arial" panose="020B0604020202020204" pitchFamily="34" charset="0"/>
                <a:cs typeface="Arial" panose="020B0604020202020204" pitchFamily="34" charset="0"/>
              </a:rPr>
              <a:t>Theo thời gian, số mol NH</a:t>
            </a:r>
            <a:r>
              <a:rPr lang="fr-FR" sz="3600" baseline="-25000" smtClean="0">
                <a:solidFill>
                  <a:schemeClr val="bg1"/>
                </a:solidFill>
                <a:latin typeface="Arial" panose="020B0604020202020204" pitchFamily="34" charset="0"/>
                <a:cs typeface="Arial" panose="020B0604020202020204" pitchFamily="34" charset="0"/>
              </a:rPr>
              <a:t>3 </a:t>
            </a:r>
            <a:r>
              <a:rPr lang="fr-FR" sz="3600" smtClean="0">
                <a:solidFill>
                  <a:schemeClr val="bg1"/>
                </a:solidFill>
                <a:latin typeface="Arial" panose="020B0604020202020204" pitchFamily="34" charset="0"/>
                <a:cs typeface="Arial" panose="020B0604020202020204" pitchFamily="34" charset="0"/>
              </a:rPr>
              <a:t>tăng dần</a:t>
            </a:r>
            <a:endParaRPr lang="en-US" sz="3600" i="1" dirty="0">
              <a:solidFill>
                <a:schemeClr val="bg1"/>
              </a:solidFill>
              <a:latin typeface="Arial" panose="020B0604020202020204" pitchFamily="34" charset="0"/>
              <a:cs typeface="Arial" panose="020B0604020202020204" pitchFamily="34" charset="0"/>
            </a:endParaRPr>
          </a:p>
        </p:txBody>
      </p:sp>
      <p:sp>
        <p:nvSpPr>
          <p:cNvPr id="28" name="Rounded Rectangle 27"/>
          <p:cNvSpPr/>
          <p:nvPr/>
        </p:nvSpPr>
        <p:spPr>
          <a:xfrm>
            <a:off x="10740522" y="5807951"/>
            <a:ext cx="6629400" cy="1440520"/>
          </a:xfrm>
          <a:prstGeom prst="roundRect">
            <a:avLst/>
          </a:prstGeom>
          <a:solidFill>
            <a:schemeClr val="bg1"/>
          </a:solidFill>
          <a:ln w="57150">
            <a:solidFill>
              <a:schemeClr val="accent4"/>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r>
              <a:rPr lang="fr-FR" sz="3600">
                <a:latin typeface="Arial" panose="020B0604020202020204" pitchFamily="34" charset="0"/>
                <a:cs typeface="Arial" panose="020B0604020202020204" pitchFamily="34" charset="0"/>
              </a:rPr>
              <a:t>[NH</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 tăng dần</a:t>
            </a:r>
            <a:endParaRPr lang="en-US" sz="3600" dirty="0">
              <a:solidFill>
                <a:srgbClr val="000000"/>
              </a:solidFill>
              <a:latin typeface="Arial" panose="020B0604020202020204" pitchFamily="34" charset="0"/>
              <a:cs typeface="Arial" panose="020B0604020202020204" pitchFamily="34" charset="0"/>
            </a:endParaRPr>
          </a:p>
        </p:txBody>
      </p:sp>
      <p:cxnSp>
        <p:nvCxnSpPr>
          <p:cNvPr id="29" name="Straight Arrow Connector 28"/>
          <p:cNvCxnSpPr>
            <a:stCxn id="26" idx="2"/>
            <a:endCxn id="28" idx="0"/>
          </p:cNvCxnSpPr>
          <p:nvPr/>
        </p:nvCxnSpPr>
        <p:spPr>
          <a:xfrm flipH="1">
            <a:off x="14055222" y="5239451"/>
            <a:ext cx="3678" cy="56850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10740522" y="7816970"/>
            <a:ext cx="6629400" cy="1440520"/>
          </a:xfrm>
          <a:prstGeom prst="roundRect">
            <a:avLst/>
          </a:prstGeom>
          <a:solidFill>
            <a:schemeClr val="bg1"/>
          </a:solidFill>
          <a:ln w="57150">
            <a:solidFill>
              <a:schemeClr val="accent4"/>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r>
              <a:rPr lang="fr-FR" sz="3600">
                <a:latin typeface="Arial" panose="020B0604020202020204" pitchFamily="34" charset="0"/>
                <a:cs typeface="Arial" panose="020B0604020202020204" pitchFamily="34" charset="0"/>
              </a:rPr>
              <a:t>T</a:t>
            </a:r>
            <a:r>
              <a:rPr lang="fr-FR" sz="3600" smtClean="0">
                <a:latin typeface="Arial" panose="020B0604020202020204" pitchFamily="34" charset="0"/>
                <a:cs typeface="Arial" panose="020B0604020202020204" pitchFamily="34" charset="0"/>
              </a:rPr>
              <a:t>ốc </a:t>
            </a:r>
            <a:r>
              <a:rPr lang="fr-FR" sz="3600">
                <a:latin typeface="Arial" panose="020B0604020202020204" pitchFamily="34" charset="0"/>
                <a:cs typeface="Arial" panose="020B0604020202020204" pitchFamily="34" charset="0"/>
              </a:rPr>
              <a:t>độ phản ứng </a:t>
            </a:r>
            <a:r>
              <a:rPr lang="fr-FR" sz="3600" smtClean="0">
                <a:latin typeface="Arial" panose="020B0604020202020204" pitchFamily="34" charset="0"/>
                <a:cs typeface="Arial" panose="020B0604020202020204" pitchFamily="34" charset="0"/>
              </a:rPr>
              <a:t>nghịch tăng</a:t>
            </a:r>
            <a:endParaRPr lang="en-US" sz="3600" dirty="0">
              <a:solidFill>
                <a:srgbClr val="000000"/>
              </a:solidFill>
              <a:latin typeface="Arial" panose="020B0604020202020204" pitchFamily="34" charset="0"/>
              <a:cs typeface="Arial" panose="020B0604020202020204" pitchFamily="34" charset="0"/>
            </a:endParaRPr>
          </a:p>
        </p:txBody>
      </p:sp>
      <p:cxnSp>
        <p:nvCxnSpPr>
          <p:cNvPr id="31" name="Straight Arrow Connector 30"/>
          <p:cNvCxnSpPr>
            <a:stCxn id="28" idx="2"/>
            <a:endCxn id="30" idx="0"/>
          </p:cNvCxnSpPr>
          <p:nvPr/>
        </p:nvCxnSpPr>
        <p:spPr>
          <a:xfrm>
            <a:off x="14055222" y="7248471"/>
            <a:ext cx="0" cy="568499"/>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650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19B1F1F-6136-4AD1-8FAA-8BF99A8856B5}"/>
              </a:ext>
            </a:extLst>
          </p:cNvPr>
          <p:cNvSpPr txBox="1"/>
          <p:nvPr/>
        </p:nvSpPr>
        <p:spPr>
          <a:xfrm>
            <a:off x="378213" y="800100"/>
            <a:ext cx="17531574" cy="1092607"/>
          </a:xfrm>
          <a:prstGeom prst="rect">
            <a:avLst/>
          </a:prstGeom>
          <a:noFill/>
        </p:spPr>
        <p:txBody>
          <a:bodyPr wrap="square" rtlCol="0">
            <a:spAutoFit/>
          </a:bodyPr>
          <a:lstStyle/>
          <a:p>
            <a:pPr algn="ctr"/>
            <a:r>
              <a:rPr lang="en-US" sz="6500" b="1" smtClean="0">
                <a:solidFill>
                  <a:srgbClr val="FFFF00"/>
                </a:solidFill>
                <a:latin typeface="Arial" panose="020B0604020202020204" pitchFamily="34" charset="0"/>
                <a:cs typeface="Arial" panose="020B0604020202020204" pitchFamily="34" charset="0"/>
              </a:rPr>
              <a:t>KHỞI ĐỘNG</a:t>
            </a:r>
            <a:endParaRPr lang="en-US" sz="6500" dirty="0">
              <a:solidFill>
                <a:srgbClr val="FFFF00"/>
              </a:solidFill>
              <a:latin typeface="Arial" panose="020B0604020202020204" pitchFamily="34" charset="0"/>
              <a:cs typeface="Arial" panose="020B0604020202020204" pitchFamily="34" charset="0"/>
            </a:endParaRPr>
          </a:p>
        </p:txBody>
      </p:sp>
      <p:grpSp>
        <p:nvGrpSpPr>
          <p:cNvPr id="16" name="Group 15"/>
          <p:cNvGrpSpPr/>
          <p:nvPr/>
        </p:nvGrpSpPr>
        <p:grpSpPr>
          <a:xfrm>
            <a:off x="533400" y="2324100"/>
            <a:ext cx="16840200" cy="8077200"/>
            <a:chOff x="533400" y="2324100"/>
            <a:chExt cx="16840200" cy="8077200"/>
          </a:xfrm>
        </p:grpSpPr>
        <p:sp>
          <p:nvSpPr>
            <p:cNvPr id="13" name="Freeform 3"/>
            <p:cNvSpPr/>
            <p:nvPr/>
          </p:nvSpPr>
          <p:spPr>
            <a:xfrm>
              <a:off x="6705600" y="2324100"/>
              <a:ext cx="10668000" cy="7086600"/>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a:noFill/>
            </a:ln>
          </p:spPr>
        </p:sp>
        <p:pic>
          <p:nvPicPr>
            <p:cNvPr id="12" name="Picture 19"/>
            <p:cNvPicPr>
              <a:picLocks noChangeAspect="1"/>
            </p:cNvPicPr>
            <p:nvPr/>
          </p:nvPicPr>
          <p:blipFill>
            <a:blip r:embed="rId3"/>
            <a:srcRect/>
            <a:stretch>
              <a:fillRect/>
            </a:stretch>
          </p:blipFill>
          <p:spPr>
            <a:xfrm>
              <a:off x="533400" y="5068634"/>
              <a:ext cx="7086600" cy="5332666"/>
            </a:xfrm>
            <a:prstGeom prst="rect">
              <a:avLst/>
            </a:prstGeom>
          </p:spPr>
        </p:pic>
      </p:grpSp>
      <p:sp>
        <p:nvSpPr>
          <p:cNvPr id="14" name="Rectangle 13"/>
          <p:cNvSpPr/>
          <p:nvPr/>
        </p:nvSpPr>
        <p:spPr>
          <a:xfrm>
            <a:off x="6877050" y="2912745"/>
            <a:ext cx="10325100" cy="5909310"/>
          </a:xfrm>
          <a:prstGeom prst="rect">
            <a:avLst/>
          </a:prstGeom>
        </p:spPr>
        <p:txBody>
          <a:bodyPr wrap="square">
            <a:spAutoFit/>
          </a:bodyPr>
          <a:lstStyle/>
          <a:p>
            <a:pPr marL="571500" indent="-571500" algn="just">
              <a:lnSpc>
                <a:spcPct val="150000"/>
              </a:lnSpc>
              <a:spcBef>
                <a:spcPts val="300"/>
              </a:spcBef>
              <a:spcAft>
                <a:spcPts val="0"/>
              </a:spcAft>
              <a:buFont typeface="Wingdings" panose="05000000000000000000" pitchFamily="2" charset="2"/>
              <a:buChar char="§"/>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Trong các phản ứng hóa học, có một loại phản ứng trong đó các chất sản phẩm có khả năng phản ứng để tạo thành các chất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đầu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Phản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ứng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xảy ra không hoàn toàn và thường có hiệu suất không cao. </a:t>
            </a:r>
            <a:endPar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Font typeface="Wingdings" panose="05000000000000000000" pitchFamily="2" charset="2"/>
              <a:buChar char="§"/>
            </a:pP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Phản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ứng tổng hợp ammonia từ nitrogen và hydrogen thuộc loại phản ứng này. </a:t>
            </a:r>
            <a:endParaRPr lang="en-US" sz="360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7" dur="500"/>
                                        <p:tgtEl>
                                          <p:spTgt spid="14">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1"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2" name="Group 2"/>
          <p:cNvGrpSpPr/>
          <p:nvPr/>
        </p:nvGrpSpPr>
        <p:grpSpPr>
          <a:xfrm>
            <a:off x="785703" y="708571"/>
            <a:ext cx="16716589" cy="8869858"/>
            <a:chOff x="0" y="0"/>
            <a:chExt cx="5821765" cy="3158860"/>
          </a:xfrm>
          <a:solidFill>
            <a:schemeClr val="bg1"/>
          </a:solidFill>
        </p:grpSpPr>
        <p:sp>
          <p:nvSpPr>
            <p:cNvPr id="3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4" name="Rectangle 13"/>
          <p:cNvSpPr/>
          <p:nvPr/>
        </p:nvSpPr>
        <p:spPr>
          <a:xfrm>
            <a:off x="1519992" y="2376648"/>
            <a:ext cx="15227116" cy="6740307"/>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3600">
                <a:solidFill>
                  <a:srgbClr val="000000"/>
                </a:solidFill>
                <a:latin typeface="Arial" panose="020B0604020202020204" pitchFamily="34" charset="0"/>
                <a:cs typeface="Arial" panose="020B0604020202020204" pitchFamily="34" charset="0"/>
              </a:rPr>
              <a:t>Trong thí nghiệm:</a:t>
            </a:r>
          </a:p>
          <a:p>
            <a:pPr marL="571500" indent="-571500" algn="just">
              <a:lnSpc>
                <a:spcPct val="150000"/>
              </a:lnSpc>
              <a:buFont typeface="Wingdings" panose="05000000000000000000" pitchFamily="2" charset="2"/>
              <a:buChar char="ü"/>
            </a:pPr>
            <a:r>
              <a:rPr lang="fr-FR" sz="3600" b="1" u="sng" smtClean="0">
                <a:solidFill>
                  <a:srgbClr val="000000"/>
                </a:solidFill>
                <a:latin typeface="Arial" panose="020B0604020202020204" pitchFamily="34" charset="0"/>
                <a:cs typeface="Arial" panose="020B0604020202020204" pitchFamily="34" charset="0"/>
              </a:rPr>
              <a:t>Lúc đầu:</a:t>
            </a:r>
            <a:r>
              <a:rPr lang="fr-FR" sz="3600" b="1" smtClean="0">
                <a:solidFill>
                  <a:srgbClr val="000000"/>
                </a:solidFill>
                <a:latin typeface="Arial" panose="020B0604020202020204" pitchFamily="34" charset="0"/>
                <a:cs typeface="Arial" panose="020B0604020202020204" pitchFamily="34" charset="0"/>
              </a:rPr>
              <a:t> </a:t>
            </a:r>
            <a:r>
              <a:rPr lang="fr-FR" sz="3600" smtClean="0">
                <a:latin typeface="Arial" panose="020B0604020202020204" pitchFamily="34" charset="0"/>
                <a:cs typeface="Arial" panose="020B0604020202020204" pitchFamily="34" charset="0"/>
              </a:rPr>
              <a:t>Phản </a:t>
            </a:r>
            <a:r>
              <a:rPr lang="fr-FR" sz="3600">
                <a:latin typeface="Arial" panose="020B0604020202020204" pitchFamily="34" charset="0"/>
                <a:cs typeface="Arial" panose="020B0604020202020204" pitchFamily="34" charset="0"/>
              </a:rPr>
              <a:t>ứng thuận có tốc độ lớn hơn phản ứng </a:t>
            </a:r>
            <a:r>
              <a:rPr lang="fr-FR" sz="3600" smtClean="0">
                <a:latin typeface="Arial" panose="020B0604020202020204" pitchFamily="34" charset="0"/>
                <a:cs typeface="Arial" panose="020B0604020202020204" pitchFamily="34" charset="0"/>
              </a:rPr>
              <a:t>nghịch, </a:t>
            </a:r>
            <a:r>
              <a:rPr lang="fr-FR" sz="3600">
                <a:latin typeface="Arial" panose="020B0604020202020204" pitchFamily="34" charset="0"/>
                <a:cs typeface="Arial" panose="020B0604020202020204" pitchFamily="34" charset="0"/>
              </a:rPr>
              <a:t>ưu tiên tạo ra ammonia</a:t>
            </a:r>
            <a:r>
              <a:rPr lang="fr-FR" sz="3600" smtClean="0">
                <a:solidFill>
                  <a:srgbClr val="000000"/>
                </a:solidFill>
                <a:latin typeface="Arial" panose="020B0604020202020204" pitchFamily="34" charset="0"/>
                <a:cs typeface="Arial" panose="020B0604020202020204" pitchFamily="34" charset="0"/>
              </a:rPr>
              <a:t>. </a:t>
            </a:r>
          </a:p>
          <a:p>
            <a:pPr marL="571500" indent="-571500" algn="just">
              <a:lnSpc>
                <a:spcPct val="150000"/>
              </a:lnSpc>
              <a:buFont typeface="Wingdings" panose="05000000000000000000" pitchFamily="2" charset="2"/>
              <a:buChar char="ü"/>
            </a:pPr>
            <a:r>
              <a:rPr lang="fr-FR" sz="3600" b="1" u="sng" smtClean="0">
                <a:solidFill>
                  <a:srgbClr val="000000"/>
                </a:solidFill>
                <a:latin typeface="Arial" panose="020B0604020202020204" pitchFamily="34" charset="0"/>
                <a:cs typeface="Arial" panose="020B0604020202020204" pitchFamily="34" charset="0"/>
              </a:rPr>
              <a:t>Theo thời gian:</a:t>
            </a:r>
            <a:r>
              <a:rPr lang="fr-FR" sz="3600" b="1" smtClean="0">
                <a:solidFill>
                  <a:srgbClr val="000000"/>
                </a:solidFill>
                <a:latin typeface="Arial" panose="020B0604020202020204" pitchFamily="34" charset="0"/>
                <a:cs typeface="Arial" panose="020B0604020202020204" pitchFamily="34" charset="0"/>
              </a:rPr>
              <a:t> </a:t>
            </a:r>
            <a:r>
              <a:rPr lang="fr-FR" sz="3600" smtClean="0">
                <a:solidFill>
                  <a:srgbClr val="000000"/>
                </a:solidFill>
                <a:latin typeface="Arial" panose="020B0604020202020204" pitchFamily="34" charset="0"/>
                <a:cs typeface="Arial" panose="020B0604020202020204" pitchFamily="34" charset="0"/>
              </a:rPr>
              <a:t>Tốc độ phản ứng thuận giảm dần, tốc độ phản ứng nghịch tăng dần đến khi tốc độ hai phản ứng bằng nhau.</a:t>
            </a:r>
            <a:endParaRPr lang="en-US" sz="3600" smtClean="0">
              <a:solidFill>
                <a:srgbClr val="000000"/>
              </a:solidFill>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solidFill>
                  <a:srgbClr val="000000"/>
                </a:solidFill>
                <a:latin typeface="Arial" panose="020B0604020202020204" pitchFamily="34" charset="0"/>
                <a:cs typeface="Arial" panose="020B0604020202020204" pitchFamily="34" charset="0"/>
              </a:rPr>
              <a:t>Tại thời điểm này: </a:t>
            </a:r>
            <a:r>
              <a:rPr lang="fr-FR" sz="3600">
                <a:latin typeface="Arial" panose="020B0604020202020204" pitchFamily="34" charset="0"/>
                <a:cs typeface="Arial" panose="020B0604020202020204" pitchFamily="34" charset="0"/>
              </a:rPr>
              <a:t>S</a:t>
            </a:r>
            <a:r>
              <a:rPr lang="fr-FR" sz="3600" smtClean="0">
                <a:latin typeface="Arial" panose="020B0604020202020204" pitchFamily="34" charset="0"/>
                <a:cs typeface="Arial" panose="020B0604020202020204" pitchFamily="34" charset="0"/>
              </a:rPr>
              <a:t>ố </a:t>
            </a:r>
            <a:r>
              <a:rPr lang="fr-FR" sz="3600">
                <a:latin typeface="Arial" panose="020B0604020202020204" pitchFamily="34" charset="0"/>
                <a:cs typeface="Arial" panose="020B0604020202020204" pitchFamily="34" charset="0"/>
              </a:rPr>
              <a:t>mol của các chất hydrogen, nitrogen, ammonia không thay đổi nữa</a:t>
            </a:r>
            <a:r>
              <a:rPr lang="fr-FR" sz="3600" smtClean="0">
                <a:solidFill>
                  <a:srgbClr val="000000"/>
                </a:solidFill>
                <a:latin typeface="Arial" panose="020B0604020202020204" pitchFamily="34" charset="0"/>
                <a:cs typeface="Arial" panose="020B0604020202020204" pitchFamily="34" charset="0"/>
              </a:rPr>
              <a:t>. </a:t>
            </a:r>
            <a:endParaRPr lang="en-US" sz="360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rgbClr val="000000"/>
              </a:buClr>
              <a:buFont typeface="Wingdings" panose="05000000000000000000" pitchFamily="2" charset="2"/>
              <a:buChar char="ð"/>
              <a:defRPr/>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3600">
                <a:solidFill>
                  <a:srgbClr val="000000"/>
                </a:solidFill>
                <a:latin typeface="Arial" panose="020B0604020202020204" pitchFamily="34" charset="0"/>
                <a:cs typeface="Arial" panose="020B0604020202020204" pitchFamily="34" charset="0"/>
              </a:rPr>
              <a:t>hời điểm </a:t>
            </a:r>
            <a:r>
              <a:rPr lang="fr-FR" sz="3600" i="1">
                <a:solidFill>
                  <a:srgbClr val="FF0000"/>
                </a:solidFill>
                <a:latin typeface="Arial" panose="020B0604020202020204" pitchFamily="34" charset="0"/>
                <a:cs typeface="Arial" panose="020B0604020202020204" pitchFamily="34" charset="0"/>
              </a:rPr>
              <a:t>phản ứng thuận nghịch đạt tới trạng thái cân bằng</a:t>
            </a:r>
            <a:r>
              <a:rPr lang="fr-FR" sz="3600">
                <a:solidFill>
                  <a:srgbClr val="000000"/>
                </a:solidFill>
                <a:latin typeface="Arial" panose="020B0604020202020204" pitchFamily="34" charset="0"/>
                <a:cs typeface="Arial" panose="020B0604020202020204" pitchFamily="34" charset="0"/>
              </a:rPr>
              <a:t>.</a:t>
            </a:r>
          </a:p>
        </p:txBody>
      </p:sp>
      <p:sp>
        <p:nvSpPr>
          <p:cNvPr id="15" name="Title 1"/>
          <p:cNvSpPr>
            <a:spLocks noGrp="1"/>
          </p:cNvSpPr>
          <p:nvPr>
            <p:ph type="title"/>
          </p:nvPr>
        </p:nvSpPr>
        <p:spPr>
          <a:xfrm>
            <a:off x="5084893" y="1117064"/>
            <a:ext cx="8097314" cy="1145400"/>
          </a:xfrm>
        </p:spPr>
        <p:txBody>
          <a:bodyPr anchor="ctr">
            <a:normAutofit/>
          </a:bodyPr>
          <a:lstStyle/>
          <a:p>
            <a:pPr algn="ctr">
              <a:lnSpc>
                <a:spcPct val="100000"/>
              </a:lnSpc>
            </a:pPr>
            <a:r>
              <a:rPr lang="en-US" sz="5600" b="1">
                <a:solidFill>
                  <a:schemeClr val="tx2"/>
                </a:solidFill>
                <a:latin typeface="Arial" panose="020B0604020202020204" pitchFamily="34" charset="0"/>
                <a:cs typeface="Arial" panose="020B0604020202020204" pitchFamily="34" charset="0"/>
              </a:rPr>
              <a:t>Nhận xét</a:t>
            </a:r>
            <a:endParaRPr lang="en-US" sz="5600" b="1" dirty="0">
              <a:solidFill>
                <a:schemeClr val="tx2"/>
              </a:solidFill>
              <a:latin typeface="Arial" panose="020B0604020202020204" pitchFamily="34" charset="0"/>
              <a:cs typeface="Arial" panose="020B0604020202020204" pitchFamily="34" charset="0"/>
            </a:endParaRPr>
          </a:p>
        </p:txBody>
      </p:sp>
      <p:pic>
        <p:nvPicPr>
          <p:cNvPr id="34" name="Picture 5"/>
          <p:cNvPicPr>
            <a:picLocks noChangeAspect="1"/>
          </p:cNvPicPr>
          <p:nvPr/>
        </p:nvPicPr>
        <p:blipFill>
          <a:blip r:embed="rId3"/>
          <a:srcRect/>
          <a:stretch>
            <a:fillRect/>
          </a:stretch>
        </p:blipFill>
        <p:spPr>
          <a:xfrm flipH="1">
            <a:off x="15812506" y="6896100"/>
            <a:ext cx="2067373" cy="3003771"/>
          </a:xfrm>
          <a:prstGeom prst="rect">
            <a:avLst/>
          </a:prstGeom>
        </p:spPr>
      </p:pic>
      <p:pic>
        <p:nvPicPr>
          <p:cNvPr id="35"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24035" y="229591"/>
            <a:ext cx="2319165" cy="1730677"/>
          </a:xfrm>
          <a:prstGeom prst="rect">
            <a:avLst/>
          </a:prstGeom>
        </p:spPr>
      </p:pic>
    </p:spTree>
    <p:extLst>
      <p:ext uri="{BB962C8B-B14F-4D97-AF65-F5344CB8AC3E}">
        <p14:creationId xmlns:p14="http://schemas.microsoft.com/office/powerpoint/2010/main" val="2562203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anim calcmode="lin" valueType="num">
                                      <p:cBhvr>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8" dur="500"/>
                                        <p:tgtEl>
                                          <p:spTgt spid="14">
                                            <p:txEl>
                                              <p:pRg st="1" end="1"/>
                                            </p:txEl>
                                          </p:spTgt>
                                        </p:tgtEl>
                                      </p:cBhvr>
                                    </p:animEffect>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fade">
                                      <p:cBhvr>
                                        <p:cTn id="27" dur="500"/>
                                        <p:tgtEl>
                                          <p:spTgt spid="14">
                                            <p:txEl>
                                              <p:pRg st="3" end="3"/>
                                            </p:txEl>
                                          </p:spTgt>
                                        </p:tgtEl>
                                      </p:cBhvr>
                                    </p:animEffect>
                                    <p:anim calcmode="lin" valueType="num">
                                      <p:cBhvr>
                                        <p:cTn id="28"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14">
                                            <p:txEl>
                                              <p:pRg st="4" end="4"/>
                                            </p:txEl>
                                          </p:spTgt>
                                        </p:tgtEl>
                                        <p:attrNameLst>
                                          <p:attrName>style.visibility</p:attrName>
                                        </p:attrNameLst>
                                      </p:cBhvr>
                                      <p:to>
                                        <p:strVal val="visible"/>
                                      </p:to>
                                    </p:set>
                                    <p:animEffect transition="in" filter="wipe(left)">
                                      <p:cBhvr>
                                        <p:cTn id="33"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2" name="Rectangle 21"/>
          <p:cNvSpPr/>
          <p:nvPr/>
        </p:nvSpPr>
        <p:spPr>
          <a:xfrm>
            <a:off x="0" y="1028700"/>
            <a:ext cx="8332728"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800" b="1">
                <a:solidFill>
                  <a:schemeClr val="bg1"/>
                </a:solidFill>
                <a:latin typeface="Arial" panose="020B0604020202020204" pitchFamily="34" charset="0"/>
                <a:cs typeface="Arial" panose="020B0604020202020204" pitchFamily="34" charset="0"/>
              </a:rPr>
              <a:t>Trạng thái cân bằng</a:t>
            </a:r>
            <a:endParaRPr lang="en-US" sz="4800" b="1" dirty="0">
              <a:solidFill>
                <a:schemeClr val="bg1"/>
              </a:solidFill>
              <a:latin typeface="Arial" panose="020B0604020202020204" pitchFamily="34" charset="0"/>
              <a:cs typeface="Arial" panose="020B0604020202020204" pitchFamily="34" charset="0"/>
            </a:endParaRPr>
          </a:p>
        </p:txBody>
      </p:sp>
      <p:grpSp>
        <p:nvGrpSpPr>
          <p:cNvPr id="38" name="Group 37"/>
          <p:cNvGrpSpPr/>
          <p:nvPr/>
        </p:nvGrpSpPr>
        <p:grpSpPr>
          <a:xfrm>
            <a:off x="6143940" y="2779839"/>
            <a:ext cx="10136508" cy="6259414"/>
            <a:chOff x="757964" y="-168818"/>
            <a:chExt cx="16764000" cy="9794252"/>
          </a:xfrm>
        </p:grpSpPr>
        <p:pic>
          <p:nvPicPr>
            <p:cNvPr id="39" name="Picture 5"/>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rcRect t="12165" r="50724" b="48490"/>
            <a:stretch>
              <a:fillRect/>
            </a:stretch>
          </p:blipFill>
          <p:spPr>
            <a:xfrm>
              <a:off x="757964" y="633835"/>
              <a:ext cx="16764000" cy="8991599"/>
            </a:xfrm>
            <a:prstGeom prst="rect">
              <a:avLst/>
            </a:prstGeom>
            <a:effectLst>
              <a:outerShdw blurRad="50800" dist="38100" dir="2700000" algn="tl" rotWithShape="0">
                <a:prstClr val="black">
                  <a:alpha val="40000"/>
                </a:prstClr>
              </a:outerShdw>
            </a:effectLst>
          </p:spPr>
        </p:pic>
        <p:pic>
          <p:nvPicPr>
            <p:cNvPr id="40" name="Picture 39"/>
            <p:cNvPicPr>
              <a:picLocks noChangeAspect="1"/>
            </p:cNvPicPr>
            <p:nvPr/>
          </p:nvPicPr>
          <p:blipFill>
            <a:blip r:embed="rId5"/>
            <a:srcRect/>
            <a:stretch>
              <a:fillRect/>
            </a:stretch>
          </p:blipFill>
          <p:spPr>
            <a:xfrm>
              <a:off x="8278423" y="-168818"/>
              <a:ext cx="1723077" cy="1605301"/>
            </a:xfrm>
            <a:prstGeom prst="rect">
              <a:avLst/>
            </a:prstGeom>
          </p:spPr>
        </p:pic>
      </p:grpSp>
      <p:sp>
        <p:nvSpPr>
          <p:cNvPr id="3" name="Rectangle 2"/>
          <p:cNvSpPr/>
          <p:nvPr/>
        </p:nvSpPr>
        <p:spPr>
          <a:xfrm>
            <a:off x="6323312" y="4827200"/>
            <a:ext cx="9832760" cy="2585323"/>
          </a:xfrm>
          <a:prstGeom prst="rect">
            <a:avLst/>
          </a:prstGeom>
        </p:spPr>
        <p:txBody>
          <a:bodyPr wrap="square">
            <a:spAutoFit/>
          </a:bodyPr>
          <a:lstStyle/>
          <a:p>
            <a:pPr algn="just">
              <a:lnSpc>
                <a:spcPct val="150000"/>
              </a:lnSpc>
              <a:spcBef>
                <a:spcPts val="600"/>
              </a:spcBef>
            </a:pPr>
            <a:r>
              <a:rPr lang="fr-FR" sz="3600" b="1">
                <a:solidFill>
                  <a:srgbClr val="FF0000"/>
                </a:solidFill>
                <a:latin typeface="Arial" panose="020B0604020202020204" pitchFamily="34" charset="0"/>
                <a:ea typeface="Calibri" panose="020F0502020204030204" pitchFamily="34" charset="0"/>
                <a:cs typeface="Arial" panose="020B0604020202020204" pitchFamily="34" charset="0"/>
              </a:rPr>
              <a:t>Khái niệm: </a:t>
            </a:r>
            <a:r>
              <a:rPr lang="fr-FR" sz="3600" i="1">
                <a:solidFill>
                  <a:srgbClr val="000000"/>
                </a:solidFill>
                <a:latin typeface="Arial" panose="020B0604020202020204" pitchFamily="34" charset="0"/>
                <a:ea typeface="Calibri" panose="020F0502020204030204" pitchFamily="34" charset="0"/>
                <a:cs typeface="Arial" panose="020B0604020202020204" pitchFamily="34" charset="0"/>
              </a:rPr>
              <a:t>Trạng thái cân bằng của phản ứng thuận nghịch là trạng thái </a:t>
            </a:r>
            <a:r>
              <a:rPr lang="fr-FR" sz="3600" i="1" smtClean="0">
                <a:solidFill>
                  <a:srgbClr val="000000"/>
                </a:solidFill>
                <a:latin typeface="Arial" panose="020B0604020202020204" pitchFamily="34" charset="0"/>
                <a:ea typeface="Calibri" panose="020F0502020204030204" pitchFamily="34" charset="0"/>
                <a:cs typeface="Arial" panose="020B0604020202020204" pitchFamily="34" charset="0"/>
              </a:rPr>
              <a:t>tại </a:t>
            </a:r>
            <a:r>
              <a:rPr lang="fr-FR" sz="3600" i="1">
                <a:solidFill>
                  <a:srgbClr val="000000"/>
                </a:solidFill>
                <a:latin typeface="Arial" panose="020B0604020202020204" pitchFamily="34" charset="0"/>
                <a:ea typeface="Calibri" panose="020F0502020204030204" pitchFamily="34" charset="0"/>
                <a:cs typeface="Arial" panose="020B0604020202020204" pitchFamily="34" charset="0"/>
              </a:rPr>
              <a:t>tốc độ phản ứng thuận bằng tốc độ phản ứng nghịch. </a:t>
            </a:r>
            <a:endParaRPr lang="en-US" sz="3600" i="1">
              <a:latin typeface="Arial" panose="020B0604020202020204" pitchFamily="34" charset="0"/>
              <a:ea typeface="Calibri" panose="020F0502020204030204" pitchFamily="34" charset="0"/>
              <a:cs typeface="Arial" panose="020B0604020202020204" pitchFamily="34" charset="0"/>
            </a:endParaRPr>
          </a:p>
        </p:txBody>
      </p:sp>
      <p:pic>
        <p:nvPicPr>
          <p:cNvPr id="41"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a:off x="2224911" y="3563348"/>
            <a:ext cx="3043242" cy="6469796"/>
          </a:xfrm>
          <a:prstGeom prst="rect">
            <a:avLst/>
          </a:prstGeom>
        </p:spPr>
      </p:pic>
      <p:pic>
        <p:nvPicPr>
          <p:cNvPr id="10" name="Picture 20"/>
          <p:cNvPicPr>
            <a:picLocks noChangeAspect="1"/>
          </p:cNvPicPr>
          <p:nvPr/>
        </p:nvPicPr>
        <p:blipFill>
          <a:blip r:embed="rId42"/>
          <a:srcRect/>
          <a:stretch>
            <a:fillRect/>
          </a:stretch>
        </p:blipFill>
        <p:spPr>
          <a:xfrm>
            <a:off x="16154400" y="114300"/>
            <a:ext cx="1865906" cy="2171763"/>
          </a:xfrm>
          <a:prstGeom prst="rect">
            <a:avLst/>
          </a:prstGeom>
        </p:spPr>
      </p:pic>
    </p:spTree>
    <p:extLst>
      <p:ext uri="{BB962C8B-B14F-4D97-AF65-F5344CB8AC3E}">
        <p14:creationId xmlns:p14="http://schemas.microsoft.com/office/powerpoint/2010/main" val="204768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2" name="Rectangle 21"/>
          <p:cNvSpPr/>
          <p:nvPr/>
        </p:nvSpPr>
        <p:spPr>
          <a:xfrm>
            <a:off x="0" y="1028700"/>
            <a:ext cx="8332728"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800" b="1">
                <a:solidFill>
                  <a:schemeClr val="bg1"/>
                </a:solidFill>
                <a:latin typeface="Arial" panose="020B0604020202020204" pitchFamily="34" charset="0"/>
                <a:cs typeface="Arial" panose="020B0604020202020204" pitchFamily="34" charset="0"/>
              </a:rPr>
              <a:t>Trạng thái cân bằng</a:t>
            </a:r>
            <a:endParaRPr lang="en-US" sz="4800" b="1" dirty="0">
              <a:solidFill>
                <a:schemeClr val="bg1"/>
              </a:solidFill>
              <a:latin typeface="Arial" panose="020B0604020202020204" pitchFamily="34" charset="0"/>
              <a:cs typeface="Arial" panose="020B0604020202020204" pitchFamily="34" charset="0"/>
            </a:endParaRPr>
          </a:p>
        </p:txBody>
      </p:sp>
      <p:pic>
        <p:nvPicPr>
          <p:cNvPr id="19" name="Picture 20"/>
          <p:cNvPicPr>
            <a:picLocks noChangeAspect="1"/>
          </p:cNvPicPr>
          <p:nvPr/>
        </p:nvPicPr>
        <p:blipFill>
          <a:blip r:embed="rId3"/>
          <a:srcRect/>
          <a:stretch>
            <a:fillRect/>
          </a:stretch>
        </p:blipFill>
        <p:spPr>
          <a:xfrm>
            <a:off x="16154400" y="114300"/>
            <a:ext cx="1865906" cy="2171763"/>
          </a:xfrm>
          <a:prstGeom prst="rect">
            <a:avLst/>
          </a:prstGeom>
        </p:spPr>
      </p:pic>
      <p:grpSp>
        <p:nvGrpSpPr>
          <p:cNvPr id="2" name="Group 1"/>
          <p:cNvGrpSpPr/>
          <p:nvPr/>
        </p:nvGrpSpPr>
        <p:grpSpPr>
          <a:xfrm>
            <a:off x="4414428" y="3369945"/>
            <a:ext cx="10782432" cy="1893599"/>
            <a:chOff x="1963524" y="2942976"/>
            <a:chExt cx="10782432" cy="1893599"/>
          </a:xfrm>
        </p:grpSpPr>
        <p:sp>
          <p:nvSpPr>
            <p:cNvPr id="17" name="Rectangle 16"/>
            <p:cNvSpPr/>
            <p:nvPr/>
          </p:nvSpPr>
          <p:spPr>
            <a:xfrm>
              <a:off x="3919500" y="3566609"/>
              <a:ext cx="8826456" cy="646332"/>
            </a:xfrm>
            <a:prstGeom prst="rect">
              <a:avLst/>
            </a:prstGeom>
          </p:spPr>
          <p:txBody>
            <a:bodyPr wrap="square">
              <a:spAutoFit/>
            </a:bodyPr>
            <a:lstStyle/>
            <a:p>
              <a:r>
                <a:rPr lang="fr-FR" sz="3600">
                  <a:solidFill>
                    <a:srgbClr val="000000"/>
                  </a:solidFill>
                  <a:latin typeface="Arial" panose="020B0604020202020204" pitchFamily="34" charset="0"/>
                  <a:cs typeface="Arial" panose="020B0604020202020204" pitchFamily="34" charset="0"/>
                </a:rPr>
                <a:t>Cân bằng hóa học là một </a:t>
              </a:r>
              <a:r>
                <a:rPr lang="fr-FR" sz="3600">
                  <a:solidFill>
                    <a:srgbClr val="FF0000"/>
                  </a:solidFill>
                  <a:latin typeface="Arial" panose="020B0604020202020204" pitchFamily="34" charset="0"/>
                  <a:cs typeface="Arial" panose="020B0604020202020204" pitchFamily="34" charset="0"/>
                </a:rPr>
                <a:t>cân bằng động</a:t>
              </a:r>
              <a:endParaRPr lang="en-US" sz="3600">
                <a:solidFill>
                  <a:srgbClr val="FF0000"/>
                </a:solidFill>
                <a:latin typeface="Arial" panose="020B0604020202020204" pitchFamily="34" charset="0"/>
                <a:cs typeface="Arial" panose="020B0604020202020204" pitchFamily="34" charset="0"/>
              </a:endParaRPr>
            </a:p>
          </p:txBody>
        </p:sp>
        <p:pic>
          <p:nvPicPr>
            <p:cNvPr id="14" name="Picture 9"/>
            <p:cNvPicPr>
              <a:picLocks noChangeAspect="1"/>
            </p:cNvPicPr>
            <p:nvPr/>
          </p:nvPicPr>
          <p:blipFill>
            <a:blip r:embed="rId4"/>
            <a:srcRect/>
            <a:stretch>
              <a:fillRect/>
            </a:stretch>
          </p:blipFill>
          <p:spPr>
            <a:xfrm>
              <a:off x="1963524" y="2942976"/>
              <a:ext cx="1694771" cy="1893599"/>
            </a:xfrm>
            <a:prstGeom prst="rect">
              <a:avLst/>
            </a:prstGeom>
          </p:spPr>
        </p:pic>
      </p:grpSp>
      <p:grpSp>
        <p:nvGrpSpPr>
          <p:cNvPr id="3" name="Group 2"/>
          <p:cNvGrpSpPr/>
          <p:nvPr/>
        </p:nvGrpSpPr>
        <p:grpSpPr>
          <a:xfrm>
            <a:off x="4414428" y="5940288"/>
            <a:ext cx="12813566" cy="2585323"/>
            <a:chOff x="1963524" y="5611510"/>
            <a:chExt cx="12813566" cy="2585323"/>
          </a:xfrm>
        </p:grpSpPr>
        <p:sp>
          <p:nvSpPr>
            <p:cNvPr id="29" name="Rectangle 28"/>
            <p:cNvSpPr/>
            <p:nvPr/>
          </p:nvSpPr>
          <p:spPr>
            <a:xfrm>
              <a:off x="3919500" y="5611510"/>
              <a:ext cx="10857590" cy="2585323"/>
            </a:xfrm>
            <a:prstGeom prst="rect">
              <a:avLst/>
            </a:prstGeom>
          </p:spPr>
          <p:txBody>
            <a:bodyPr wrap="square">
              <a:spAutoFit/>
            </a:bodyPr>
            <a:lstStyle/>
            <a:p>
              <a:pPr algn="just">
                <a:lnSpc>
                  <a:spcPct val="150000"/>
                </a:lnSpc>
              </a:pPr>
              <a:r>
                <a:rPr lang="fr-FR" sz="3600" i="1">
                  <a:solidFill>
                    <a:srgbClr val="000000"/>
                  </a:solidFill>
                  <a:latin typeface="Arial" panose="020B0604020202020204" pitchFamily="34" charset="0"/>
                  <a:cs typeface="Arial" panose="020B0604020202020204" pitchFamily="34" charset="0"/>
                </a:rPr>
                <a:t>Ở trạng thái cân bằng: </a:t>
              </a:r>
              <a:r>
                <a:rPr lang="fr-FR" sz="3600">
                  <a:latin typeface="Arial" panose="020B0604020202020204" pitchFamily="34" charset="0"/>
                  <a:cs typeface="Arial" panose="020B0604020202020204" pitchFamily="34" charset="0"/>
                </a:rPr>
                <a:t>P</a:t>
              </a:r>
              <a:r>
                <a:rPr lang="fr-FR" sz="3600" smtClean="0">
                  <a:latin typeface="Arial" panose="020B0604020202020204" pitchFamily="34" charset="0"/>
                  <a:cs typeface="Arial" panose="020B0604020202020204" pitchFamily="34" charset="0"/>
                </a:rPr>
                <a:t>hản </a:t>
              </a:r>
              <a:r>
                <a:rPr lang="fr-FR" sz="3600">
                  <a:latin typeface="Arial" panose="020B0604020202020204" pitchFamily="34" charset="0"/>
                  <a:cs typeface="Arial" panose="020B0604020202020204" pitchFamily="34" charset="0"/>
                </a:rPr>
                <a:t>ứng thuận và phản ứng nghịch vẫn xảy </a:t>
              </a:r>
              <a:r>
                <a:rPr lang="fr-FR" sz="3600" smtClean="0">
                  <a:latin typeface="Arial" panose="020B0604020202020204" pitchFamily="34" charset="0"/>
                  <a:cs typeface="Arial" panose="020B0604020202020204" pitchFamily="34" charset="0"/>
                </a:rPr>
                <a:t>ra với </a:t>
              </a:r>
              <a:r>
                <a:rPr lang="fr-FR" sz="3600">
                  <a:solidFill>
                    <a:srgbClr val="FF0000"/>
                  </a:solidFill>
                  <a:latin typeface="Arial" panose="020B0604020202020204" pitchFamily="34" charset="0"/>
                  <a:cs typeface="Arial" panose="020B0604020202020204" pitchFamily="34" charset="0"/>
                </a:rPr>
                <a:t>tốc độ bằng nhau </a:t>
              </a:r>
              <a:endParaRPr lang="fr-FR" sz="3600" smtClean="0">
                <a:solidFill>
                  <a:srgbClr val="FF0000"/>
                </a:solidFill>
                <a:latin typeface="Arial" panose="020B0604020202020204" pitchFamily="34" charset="0"/>
                <a:cs typeface="Arial" panose="020B0604020202020204" pitchFamily="34" charset="0"/>
              </a:endParaRPr>
            </a:p>
            <a:p>
              <a:pPr algn="just">
                <a:lnSpc>
                  <a:spcPct val="150000"/>
                </a:lnSpc>
              </a:pPr>
              <a:r>
                <a:rPr lang="fr-FR" sz="3600" smtClean="0">
                  <a:latin typeface="Arial" panose="020B0604020202020204" pitchFamily="34" charset="0"/>
                  <a:cs typeface="Arial" panose="020B0604020202020204" pitchFamily="34" charset="0"/>
                  <a:sym typeface="Symbol" panose="05050102010706020507" pitchFamily="18" charset="2"/>
                </a:rPr>
                <a:t> Không </a:t>
              </a:r>
              <a:r>
                <a:rPr lang="fr-FR" sz="3600" smtClean="0">
                  <a:latin typeface="Arial" panose="020B0604020202020204" pitchFamily="34" charset="0"/>
                  <a:cs typeface="Arial" panose="020B0604020202020204" pitchFamily="34" charset="0"/>
                </a:rPr>
                <a:t>nhận </a:t>
              </a:r>
              <a:r>
                <a:rPr lang="fr-FR" sz="3600">
                  <a:latin typeface="Arial" panose="020B0604020202020204" pitchFamily="34" charset="0"/>
                  <a:cs typeface="Arial" panose="020B0604020202020204" pitchFamily="34" charset="0"/>
                </a:rPr>
                <a:t>thấy sự thay đổi thành phần của hệ</a:t>
              </a:r>
              <a:endParaRPr lang="en-US" sz="3600">
                <a:solidFill>
                  <a:srgbClr val="FF0000"/>
                </a:solidFill>
                <a:latin typeface="Arial" panose="020B0604020202020204" pitchFamily="34" charset="0"/>
                <a:cs typeface="Arial" panose="020B0604020202020204" pitchFamily="34" charset="0"/>
              </a:endParaRPr>
            </a:p>
          </p:txBody>
        </p:sp>
        <p:pic>
          <p:nvPicPr>
            <p:cNvPr id="15" name="Picture 9"/>
            <p:cNvPicPr>
              <a:picLocks noChangeAspect="1"/>
            </p:cNvPicPr>
            <p:nvPr/>
          </p:nvPicPr>
          <p:blipFill>
            <a:blip r:embed="rId4"/>
            <a:srcRect/>
            <a:stretch>
              <a:fillRect/>
            </a:stretch>
          </p:blipFill>
          <p:spPr>
            <a:xfrm>
              <a:off x="1963524" y="5905500"/>
              <a:ext cx="1694771" cy="1893599"/>
            </a:xfrm>
            <a:prstGeom prst="rect">
              <a:avLst/>
            </a:prstGeom>
          </p:spPr>
        </p:pic>
      </p:grpSp>
      <p:sp>
        <p:nvSpPr>
          <p:cNvPr id="39" name="Rounded Rectangle 38"/>
          <p:cNvSpPr/>
          <p:nvPr/>
        </p:nvSpPr>
        <p:spPr>
          <a:xfrm>
            <a:off x="1159964" y="3369945"/>
            <a:ext cx="2633650" cy="5257800"/>
          </a:xfrm>
          <a:prstGeom prst="roundRect">
            <a:avLst/>
          </a:prstGeom>
          <a:solidFill>
            <a:schemeClr val="accent6"/>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3600" b="1" smtClean="0">
                <a:solidFill>
                  <a:schemeClr val="bg1"/>
                </a:solidFill>
                <a:latin typeface="Arial" panose="020B0604020202020204" pitchFamily="34" charset="0"/>
                <a:cs typeface="Arial" panose="020B0604020202020204" pitchFamily="34" charset="0"/>
              </a:rPr>
              <a:t>ĐẶC</a:t>
            </a:r>
          </a:p>
          <a:p>
            <a:pPr algn="ctr">
              <a:lnSpc>
                <a:spcPct val="150000"/>
              </a:lnSpc>
            </a:pPr>
            <a:r>
              <a:rPr lang="fr-FR" sz="3600" b="1" smtClean="0">
                <a:solidFill>
                  <a:schemeClr val="bg1"/>
                </a:solidFill>
                <a:latin typeface="Arial" panose="020B0604020202020204" pitchFamily="34" charset="0"/>
                <a:cs typeface="Arial" panose="020B0604020202020204" pitchFamily="34" charset="0"/>
              </a:rPr>
              <a:t>ĐIỂM</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8075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4">
            <a:extLst>
              <a:ext uri="{FF2B5EF4-FFF2-40B4-BE49-F238E27FC236}">
                <a16:creationId xmlns:a16="http://schemas.microsoft.com/office/drawing/2014/main" id="{3EAA8291-3670-AEA9-5F80-62884D9ED676}"/>
              </a:ext>
            </a:extLst>
          </p:cNvPr>
          <p:cNvSpPr txBox="1"/>
          <p:nvPr/>
        </p:nvSpPr>
        <p:spPr>
          <a:xfrm>
            <a:off x="304800" y="3771900"/>
            <a:ext cx="12192000" cy="3000821"/>
          </a:xfrm>
          <a:prstGeom prst="rect">
            <a:avLst/>
          </a:prstGeom>
        </p:spPr>
        <p:txBody>
          <a:bodyPr wrap="square" lIns="0" tIns="0" rIns="0" bIns="0" rtlCol="0" anchor="ctr">
            <a:spAutoFit/>
          </a:bodyPr>
          <a:lstStyle/>
          <a:p>
            <a:pPr lvl="0" algn="ctr">
              <a:lnSpc>
                <a:spcPct val="150000"/>
              </a:lnSpc>
              <a:spcAft>
                <a:spcPts val="800"/>
              </a:spcAft>
            </a:pPr>
            <a:r>
              <a:rPr lang="en-US" sz="6500" b="1" smtClean="0">
                <a:solidFill>
                  <a:schemeClr val="accent5">
                    <a:lumMod val="20000"/>
                    <a:lumOff val="80000"/>
                  </a:schemeClr>
                </a:solidFill>
                <a:latin typeface="Arial" panose="020B0604020202020204" pitchFamily="34" charset="0"/>
                <a:ea typeface="Arial" panose="020B0604020202020204" pitchFamily="34" charset="0"/>
                <a:cs typeface="Arial" panose="020B0604020202020204" pitchFamily="34" charset="0"/>
              </a:rPr>
              <a:t>2. HẰNG SỐ CÂN BẰNG CỦA PHẢN ỨNG THUẬN NGHỊCH</a:t>
            </a:r>
            <a:endParaRPr lang="vi-VN" sz="6500" b="1" dirty="0">
              <a:solidFill>
                <a:schemeClr val="accent5">
                  <a:lumMod val="20000"/>
                  <a:lumOff val="80000"/>
                </a:schemeClr>
              </a:solidFill>
              <a:ea typeface="Arial" panose="020B0604020202020204" pitchFamily="34" charset="0"/>
              <a:cs typeface="Arial" panose="020B0604020202020204" pitchFamily="34" charset="0"/>
            </a:endParaRPr>
          </a:p>
        </p:txBody>
      </p:sp>
      <p:pic>
        <p:nvPicPr>
          <p:cNvPr id="31" name="Picture 9"/>
          <p:cNvPicPr>
            <a:picLocks noChangeAspect="1"/>
          </p:cNvPicPr>
          <p:nvPr/>
        </p:nvPicPr>
        <p:blipFill>
          <a:blip r:embed="rId3"/>
          <a:srcRect/>
          <a:stretch>
            <a:fillRect/>
          </a:stretch>
        </p:blipFill>
        <p:spPr>
          <a:xfrm>
            <a:off x="12649200" y="2346038"/>
            <a:ext cx="5106344" cy="5852544"/>
          </a:xfrm>
          <a:prstGeom prst="rect">
            <a:avLst/>
          </a:prstGeom>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grpSp>
        <p:nvGrpSpPr>
          <p:cNvPr id="2" name="Group 1"/>
          <p:cNvGrpSpPr/>
          <p:nvPr/>
        </p:nvGrpSpPr>
        <p:grpSpPr>
          <a:xfrm>
            <a:off x="1408612" y="4503896"/>
            <a:ext cx="14669588" cy="5747279"/>
            <a:chOff x="1408612" y="4503896"/>
            <a:chExt cx="14669588" cy="5747279"/>
          </a:xfrm>
        </p:grpSpPr>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l="4535" t="18369" r="5269" b="25749"/>
            <a:stretch/>
          </p:blipFill>
          <p:spPr>
            <a:xfrm>
              <a:off x="8045070" y="4503896"/>
              <a:ext cx="8033130" cy="4977049"/>
            </a:xfrm>
            <a:prstGeom prst="rect">
              <a:avLst/>
            </a:prstGeom>
          </p:spPr>
        </p:pic>
        <p:pic>
          <p:nvPicPr>
            <p:cNvPr id="15" name="Picture 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408612" y="4684886"/>
              <a:ext cx="6135188" cy="5566289"/>
            </a:xfrm>
            <a:prstGeom prst="rect">
              <a:avLst/>
            </a:prstGeom>
            <a:effectLst>
              <a:outerShdw blurRad="50800" dist="38100" dir="8100000" algn="tr" rotWithShape="0">
                <a:prstClr val="black">
                  <a:alpha val="40000"/>
                </a:prstClr>
              </a:outerShdw>
            </a:effectLst>
          </p:spPr>
        </p:pic>
      </p:grpSp>
      <p:sp>
        <p:nvSpPr>
          <p:cNvPr id="3" name="Rectangle 2"/>
          <p:cNvSpPr/>
          <p:nvPr/>
        </p:nvSpPr>
        <p:spPr>
          <a:xfrm>
            <a:off x="1843087" y="2375646"/>
            <a:ext cx="14601825" cy="1754326"/>
          </a:xfrm>
          <a:prstGeom prst="rect">
            <a:avLst/>
          </a:prstGeom>
        </p:spPr>
        <p:txBody>
          <a:bodyPr wrap="square">
            <a:spAutoFit/>
          </a:bodyPr>
          <a:lstStyle/>
          <a:p>
            <a:pPr algn="ctr">
              <a:lnSpc>
                <a:spcPct val="150000"/>
              </a:lnSpc>
            </a:pP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Thảo luận, tìm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hiểu hằng số cân bằng của phản ứng thuận nghịch qua hệ cân bằng dưới đây và trả lời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câu hỏi 5</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 6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(SGK tr.7)</a:t>
            </a:r>
            <a:endParaRPr lang="en-US" sz="36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9057769" y="6286500"/>
                <a:ext cx="6007731" cy="1792798"/>
              </a:xfrm>
              <a:prstGeom prst="rect">
                <a:avLst/>
              </a:prstGeom>
            </p:spPr>
            <p:txBody>
              <a:bodyPr wrap="square">
                <a:spAutoFit/>
              </a:bodyPr>
              <a:lstStyle/>
              <a:p>
                <a:pPr algn="ctr">
                  <a:lnSpc>
                    <a:spcPct val="150000"/>
                  </a:lnSpc>
                  <a:spcBef>
                    <a:spcPts val="300"/>
                  </a:spcBef>
                  <a:spcAft>
                    <a:spcPts val="0"/>
                  </a:spcAft>
                </a:pPr>
                <a:r>
                  <a:rPr lang="fr-FR" sz="3600" b="1" i="1" smtClean="0">
                    <a:solidFill>
                      <a:srgbClr val="FF0000"/>
                    </a:solidFill>
                    <a:latin typeface="Arial" panose="020B0604020202020204" pitchFamily="34" charset="0"/>
                    <a:ea typeface="Calibri" panose="020F0502020204030204" pitchFamily="34" charset="0"/>
                    <a:cs typeface="Arial" panose="020B0604020202020204" pitchFamily="34" charset="0"/>
                  </a:rPr>
                  <a:t>2NO</a:t>
                </a:r>
                <a:r>
                  <a:rPr lang="fr-FR" sz="3600" b="1" i="1" baseline="-25000">
                    <a:solidFill>
                      <a:srgbClr val="FF0000"/>
                    </a:solidFill>
                    <a:latin typeface="Arial" panose="020B0604020202020204" pitchFamily="34" charset="0"/>
                    <a:ea typeface="Calibri" panose="020F0502020204030204" pitchFamily="34" charset="0"/>
                    <a:cs typeface="Arial" panose="020B0604020202020204" pitchFamily="34" charset="0"/>
                  </a:rPr>
                  <a:t>2</a:t>
                </a:r>
                <a:r>
                  <a:rPr lang="fr-FR" sz="3600" b="1" i="1">
                    <a:solidFill>
                      <a:srgbClr val="FF0000"/>
                    </a:solidFill>
                    <a:latin typeface="Arial" panose="020B0604020202020204" pitchFamily="34" charset="0"/>
                    <a:ea typeface="Calibri" panose="020F0502020204030204" pitchFamily="34" charset="0"/>
                    <a:cs typeface="Arial" panose="020B0604020202020204" pitchFamily="34" charset="0"/>
                  </a:rPr>
                  <a:t>(g) </a:t>
                </a:r>
                <a14:m>
                  <m:oMath xmlns:m="http://schemas.openxmlformats.org/officeDocument/2006/math">
                    <m:r>
                      <a:rPr lang="en-US"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600" b="1" i="1">
                    <a:solidFill>
                      <a:srgbClr val="FF0000"/>
                    </a:solidFill>
                    <a:latin typeface="Arial" panose="020B0604020202020204" pitchFamily="34" charset="0"/>
                    <a:ea typeface="Times New Roman" panose="02020603050405020304" pitchFamily="18" charset="0"/>
                    <a:cs typeface="Arial" panose="020B0604020202020204" pitchFamily="34" charset="0"/>
                  </a:rPr>
                  <a:t> N</a:t>
                </a:r>
                <a:r>
                  <a:rPr lang="en-US" sz="3600" b="1" i="1" baseline="-2500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3600" b="1" i="1">
                    <a:solidFill>
                      <a:srgbClr val="FF0000"/>
                    </a:solidFill>
                    <a:latin typeface="Arial" panose="020B0604020202020204" pitchFamily="34" charset="0"/>
                    <a:ea typeface="Times New Roman" panose="02020603050405020304" pitchFamily="18" charset="0"/>
                    <a:cs typeface="Arial" panose="020B0604020202020204" pitchFamily="34" charset="0"/>
                  </a:rPr>
                  <a:t>O</a:t>
                </a:r>
                <a:r>
                  <a:rPr lang="en-US" sz="3600" b="1" i="1" baseline="-2500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3600" b="1" i="1">
                    <a:solidFill>
                      <a:srgbClr val="FF0000"/>
                    </a:solidFill>
                    <a:latin typeface="Arial" panose="020B0604020202020204" pitchFamily="34" charset="0"/>
                    <a:ea typeface="Times New Roman" panose="02020603050405020304" pitchFamily="18" charset="0"/>
                    <a:cs typeface="Arial" panose="020B0604020202020204" pitchFamily="34" charset="0"/>
                  </a:rPr>
                  <a:t>(g)</a:t>
                </a:r>
                <a:endParaRPr lang="en-US" sz="3600" b="1" i="1">
                  <a:solidFill>
                    <a:srgbClr val="FF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0"/>
                  </a:spcAft>
                </a:pPr>
                <a:r>
                  <a:rPr lang="en-US" sz="3600" b="1" i="1">
                    <a:solidFill>
                      <a:srgbClr val="FF0000"/>
                    </a:solidFill>
                    <a:latin typeface="Arial" panose="020B0604020202020204" pitchFamily="34" charset="0"/>
                    <a:ea typeface="Times New Roman" panose="02020603050405020304" pitchFamily="18" charset="0"/>
                    <a:cs typeface="Arial" panose="020B0604020202020204" pitchFamily="34" charset="0"/>
                  </a:rPr>
                  <a:t>(nâu đỏ)   (không màu)</a:t>
                </a:r>
                <a:endParaRPr lang="en-US" sz="36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057769" y="6286500"/>
                <a:ext cx="6007731" cy="1792798"/>
              </a:xfrm>
              <a:prstGeom prst="rect">
                <a:avLst/>
              </a:prstGeom>
              <a:blipFill>
                <a:blip r:embed="rId12"/>
                <a:stretch>
                  <a:fillRect b="-646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E19B1F1F-6136-4AD1-8FAA-8BF99A8856B5}"/>
              </a:ext>
            </a:extLst>
          </p:cNvPr>
          <p:cNvSpPr txBox="1"/>
          <p:nvPr/>
        </p:nvSpPr>
        <p:spPr>
          <a:xfrm>
            <a:off x="387738" y="774293"/>
            <a:ext cx="17531574" cy="1046440"/>
          </a:xfrm>
          <a:prstGeom prst="rect">
            <a:avLst/>
          </a:prstGeom>
          <a:noFill/>
        </p:spPr>
        <p:txBody>
          <a:bodyPr wrap="square" rtlCol="0">
            <a:spAutoFit/>
          </a:bodyPr>
          <a:lstStyle/>
          <a:p>
            <a:pPr algn="ctr"/>
            <a:r>
              <a:rPr lang="en-US" sz="6200" b="1" smtClean="0">
                <a:solidFill>
                  <a:schemeClr val="accent6"/>
                </a:solidFill>
                <a:latin typeface="Arial" panose="020B0604020202020204" pitchFamily="34" charset="0"/>
                <a:ea typeface="Arial" panose="020B0604020202020204" pitchFamily="34" charset="0"/>
                <a:cs typeface="Arial" panose="020B0604020202020204" pitchFamily="34" charset="0"/>
              </a:rPr>
              <a:t>HOẠT ĐỘNG NHÓM</a:t>
            </a:r>
            <a:endParaRPr lang="en-US" sz="6200" dirty="0">
              <a:solidFill>
                <a:schemeClr val="accent6"/>
              </a:solidFill>
              <a:latin typeface="Arial" panose="020B0604020202020204" pitchFamily="34" charset="0"/>
              <a:cs typeface="Arial" panose="020B0604020202020204" pitchFamily="34" charset="0"/>
            </a:endParaRPr>
          </a:p>
        </p:txBody>
      </p:sp>
      <p:pic>
        <p:nvPicPr>
          <p:cNvPr id="12" name="Picture 8"/>
          <p:cNvPicPr>
            <a:picLocks noChangeAspect="1"/>
          </p:cNvPicPr>
          <p:nvPr/>
        </p:nvPicPr>
        <p:blipFill>
          <a:blip r:embed="rId13"/>
          <a:srcRect/>
          <a:stretch>
            <a:fillRect/>
          </a:stretch>
        </p:blipFill>
        <p:spPr>
          <a:xfrm>
            <a:off x="228600" y="190500"/>
            <a:ext cx="1331118" cy="1905000"/>
          </a:xfrm>
          <a:prstGeom prst="rect">
            <a:avLst/>
          </a:prstGeom>
        </p:spPr>
      </p:pic>
      <p:pic>
        <p:nvPicPr>
          <p:cNvPr id="13" name="Picture 9"/>
          <p:cNvPicPr>
            <a:picLocks noChangeAspect="1"/>
          </p:cNvPicPr>
          <p:nvPr/>
        </p:nvPicPr>
        <p:blipFill>
          <a:blip r:embed="rId14"/>
          <a:srcRect/>
          <a:stretch>
            <a:fillRect/>
          </a:stretch>
        </p:blipFill>
        <p:spPr>
          <a:xfrm>
            <a:off x="16497595" y="7841999"/>
            <a:ext cx="1561805" cy="2239147"/>
          </a:xfrm>
          <a:prstGeom prst="rect">
            <a:avLst/>
          </a:prstGeom>
        </p:spPr>
      </p:pic>
    </p:spTree>
    <p:extLst>
      <p:ext uri="{BB962C8B-B14F-4D97-AF65-F5344CB8AC3E}">
        <p14:creationId xmlns:p14="http://schemas.microsoft.com/office/powerpoint/2010/main" val="2196301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mc:AlternateContent xmlns:mc="http://schemas.openxmlformats.org/markup-compatibility/2006" xmlns:a14="http://schemas.microsoft.com/office/drawing/2010/main">
        <mc:Choice Requires="a14">
          <p:sp>
            <p:nvSpPr>
              <p:cNvPr id="8" name="Rectangle 7"/>
              <p:cNvSpPr/>
              <p:nvPr/>
            </p:nvSpPr>
            <p:spPr>
              <a:xfrm>
                <a:off x="952500" y="647700"/>
                <a:ext cx="16383000" cy="2249590"/>
              </a:xfrm>
              <a:prstGeom prst="rect">
                <a:avLst/>
              </a:prstGeom>
            </p:spPr>
            <p:txBody>
              <a:bodyPr wrap="square">
                <a:spAutoFit/>
              </a:bodyPr>
              <a:lstStyle/>
              <a:p>
                <a:pPr algn="just">
                  <a:lnSpc>
                    <a:spcPct val="150000"/>
                  </a:lnSpc>
                  <a:spcAft>
                    <a:spcPts val="0"/>
                  </a:spcAft>
                </a:pPr>
                <a:r>
                  <a:rPr lang="fr-FR" sz="3600" b="1" smtClean="0">
                    <a:solidFill>
                      <a:srgbClr val="000000"/>
                    </a:solidFill>
                    <a:latin typeface="Arial" panose="020B0604020202020204" pitchFamily="34" charset="0"/>
                    <a:ea typeface="Calibri" panose="020F0502020204030204" pitchFamily="34" charset="0"/>
                    <a:cs typeface="Arial" panose="020B0604020202020204" pitchFamily="34" charset="0"/>
                  </a:rPr>
                  <a:t>Câu hỏi 5 (SGK tr.7).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Sử dụng dữ liệu Bảng 1.1, hãy tính giá trị biểu thức </a:t>
                </a:r>
                <a14:m>
                  <m:oMath xmlns:m="http://schemas.openxmlformats.org/officeDocument/2006/math">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6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e>
                          <m:sub>
                            <m:r>
                              <a:rPr lang="fr-FR" sz="36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O</m:t>
                            </m:r>
                          </m:e>
                          <m:sub>
                            <m:r>
                              <a:rPr lang="fr-FR" sz="36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b>
                        </m:sSub>
                        <m:r>
                          <a:rPr lang="fr-FR" sz="36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num>
                      <m:den>
                        <m:sSup>
                          <m:sSup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6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NO</m:t>
                                </m:r>
                              </m:e>
                              <m:sub>
                                <m:r>
                                  <a:rPr lang="fr-FR" sz="36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b>
                            </m:sSub>
                            <m:r>
                              <a:rPr lang="fr-FR" sz="36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e>
                          <m:sup>
                            <m:r>
                              <a:rPr lang="fr-FR" sz="36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fr-FR" sz="3600">
                    <a:solidFill>
                      <a:srgbClr val="000000"/>
                    </a:solidFill>
                    <a:latin typeface="Arial" panose="020B0604020202020204" pitchFamily="34" charset="0"/>
                    <a:ea typeface="Times New Roman" panose="02020603050405020304" pitchFamily="18" charset="0"/>
                    <a:cs typeface="Arial" panose="020B0604020202020204" pitchFamily="34" charset="0"/>
                  </a:rPr>
                  <a:t> trong 5 thí nghiệm. Nhận xét giá trị thu được từ các thí nghiệm khác nhau. </a:t>
                </a:r>
                <a:endParaRPr lang="en-US" sz="36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52500" y="647700"/>
                <a:ext cx="16383000" cy="2249590"/>
              </a:xfrm>
              <a:prstGeom prst="rect">
                <a:avLst/>
              </a:prstGeom>
              <a:blipFill>
                <a:blip r:embed="rId3"/>
                <a:stretch>
                  <a:fillRect l="-1116"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128565232"/>
                  </p:ext>
                </p:extLst>
              </p:nvPr>
            </p:nvGraphicFramePr>
            <p:xfrm>
              <a:off x="1638300" y="3254752"/>
              <a:ext cx="15011400" cy="4760812"/>
            </p:xfrm>
            <a:graphic>
              <a:graphicData uri="http://schemas.openxmlformats.org/drawingml/2006/table">
                <a:tbl>
                  <a:tblPr firstRow="1" bandRow="1">
                    <a:tableStyleId>{5940675A-B579-460E-94D1-54222C63F5DA}</a:tableStyleId>
                  </a:tblPr>
                  <a:tblGrid>
                    <a:gridCol w="2057400">
                      <a:extLst>
                        <a:ext uri="{9D8B030D-6E8A-4147-A177-3AD203B41FA5}">
                          <a16:colId xmlns:a16="http://schemas.microsoft.com/office/drawing/2014/main" val="814327588"/>
                        </a:ext>
                      </a:extLst>
                    </a:gridCol>
                    <a:gridCol w="2590800">
                      <a:extLst>
                        <a:ext uri="{9D8B030D-6E8A-4147-A177-3AD203B41FA5}">
                          <a16:colId xmlns:a16="http://schemas.microsoft.com/office/drawing/2014/main" val="807639924"/>
                        </a:ext>
                      </a:extLst>
                    </a:gridCol>
                    <a:gridCol w="2743200">
                      <a:extLst>
                        <a:ext uri="{9D8B030D-6E8A-4147-A177-3AD203B41FA5}">
                          <a16:colId xmlns:a16="http://schemas.microsoft.com/office/drawing/2014/main" val="1943227980"/>
                        </a:ext>
                      </a:extLst>
                    </a:gridCol>
                    <a:gridCol w="4617720">
                      <a:extLst>
                        <a:ext uri="{9D8B030D-6E8A-4147-A177-3AD203B41FA5}">
                          <a16:colId xmlns:a16="http://schemas.microsoft.com/office/drawing/2014/main" val="341125619"/>
                        </a:ext>
                      </a:extLst>
                    </a:gridCol>
                    <a:gridCol w="3002280">
                      <a:extLst>
                        <a:ext uri="{9D8B030D-6E8A-4147-A177-3AD203B41FA5}">
                          <a16:colId xmlns:a16="http://schemas.microsoft.com/office/drawing/2014/main" val="4277425483"/>
                        </a:ext>
                      </a:extLst>
                    </a:gridCol>
                  </a:tblGrid>
                  <a:tr h="1038390">
                    <a:tc rowSpan="2">
                      <a:txBody>
                        <a:bodyPr/>
                        <a:lstStyle/>
                        <a:p>
                          <a:pPr algn="ctr">
                            <a:lnSpc>
                              <a:spcPct val="150000"/>
                            </a:lnSpc>
                          </a:pPr>
                          <a:r>
                            <a:rPr lang="en-US" sz="3200" b="1" smtClean="0">
                              <a:latin typeface="Arial" panose="020B0604020202020204" pitchFamily="34" charset="0"/>
                              <a:cs typeface="Arial" panose="020B0604020202020204" pitchFamily="34" charset="0"/>
                            </a:rPr>
                            <a:t>Thí</a:t>
                          </a:r>
                          <a:r>
                            <a:rPr lang="en-US" sz="3200" b="1" baseline="0" smtClean="0">
                              <a:latin typeface="Arial" panose="020B0604020202020204" pitchFamily="34" charset="0"/>
                              <a:cs typeface="Arial" panose="020B0604020202020204" pitchFamily="34" charset="0"/>
                            </a:rPr>
                            <a:t> nghiệm</a:t>
                          </a:r>
                          <a:endParaRPr lang="en-US" sz="3200" b="1">
                            <a:latin typeface="Arial" panose="020B0604020202020204" pitchFamily="34" charset="0"/>
                            <a:cs typeface="Arial" panose="020B0604020202020204" pitchFamily="34" charset="0"/>
                          </a:endParaRPr>
                        </a:p>
                      </a:txBody>
                      <a:tcPr anchor="ctr">
                        <a:solidFill>
                          <a:srgbClr val="FFEBB3"/>
                        </a:solidFill>
                      </a:tcPr>
                    </a:tc>
                    <a:tc gridSpan="2">
                      <a:txBody>
                        <a:bodyPr/>
                        <a:lstStyle/>
                        <a:p>
                          <a:pPr algn="ctr"/>
                          <a:r>
                            <a:rPr lang="en-US" sz="3200" b="1" smtClean="0">
                              <a:latin typeface="Arial" panose="020B0604020202020204" pitchFamily="34" charset="0"/>
                              <a:cs typeface="Arial" panose="020B0604020202020204" pitchFamily="34" charset="0"/>
                            </a:rPr>
                            <a:t>Nồng</a:t>
                          </a:r>
                          <a:r>
                            <a:rPr lang="en-US" sz="3200" b="1" baseline="0" smtClean="0">
                              <a:latin typeface="Arial" panose="020B0604020202020204" pitchFamily="34" charset="0"/>
                              <a:cs typeface="Arial" panose="020B0604020202020204" pitchFamily="34" charset="0"/>
                            </a:rPr>
                            <a:t> độ ban đầu, mol/L</a:t>
                          </a:r>
                          <a:endParaRPr lang="en-US" sz="3200" b="1">
                            <a:latin typeface="Arial" panose="020B0604020202020204" pitchFamily="34" charset="0"/>
                            <a:cs typeface="Arial" panose="020B0604020202020204" pitchFamily="34" charset="0"/>
                          </a:endParaRPr>
                        </a:p>
                      </a:txBody>
                      <a:tcPr anchor="ctr">
                        <a:solidFill>
                          <a:srgbClr val="FFD762"/>
                        </a:solidFill>
                      </a:tcPr>
                    </a:tc>
                    <a:tc hMerge="1">
                      <a:txBody>
                        <a:bodyPr/>
                        <a:lstStyle/>
                        <a:p>
                          <a:pPr algn="ctr"/>
                          <a:endParaRPr lang="en-US" sz="3600">
                            <a:latin typeface="Arial" panose="020B0604020202020204" pitchFamily="34" charset="0"/>
                            <a:cs typeface="Arial" panose="020B0604020202020204" pitchFamily="34" charset="0"/>
                          </a:endParaRPr>
                        </a:p>
                      </a:txBody>
                      <a:tcPr anchor="ctr"/>
                    </a:tc>
                    <a:tc gridSpan="2">
                      <a:txBody>
                        <a:bodyPr/>
                        <a:lstStyle/>
                        <a:p>
                          <a:pPr algn="ctr"/>
                          <a:r>
                            <a:rPr lang="en-US" sz="3200" b="1" smtClean="0">
                              <a:latin typeface="Arial" panose="020B0604020202020204" pitchFamily="34" charset="0"/>
                              <a:cs typeface="Arial" panose="020B0604020202020204" pitchFamily="34" charset="0"/>
                            </a:rPr>
                            <a:t>Nồng</a:t>
                          </a:r>
                          <a:r>
                            <a:rPr lang="en-US" sz="3200" b="1" baseline="0" smtClean="0">
                              <a:latin typeface="Arial" panose="020B0604020202020204" pitchFamily="34" charset="0"/>
                              <a:cs typeface="Arial" panose="020B0604020202020204" pitchFamily="34" charset="0"/>
                            </a:rPr>
                            <a:t> độ ở trạng thái cân bằng, mol/L</a:t>
                          </a:r>
                          <a:endParaRPr lang="en-US" sz="3200" b="1">
                            <a:latin typeface="Arial" panose="020B0604020202020204" pitchFamily="34" charset="0"/>
                            <a:cs typeface="Arial" panose="020B0604020202020204" pitchFamily="34" charset="0"/>
                          </a:endParaRPr>
                        </a:p>
                      </a:txBody>
                      <a:tcPr anchor="ctr">
                        <a:solidFill>
                          <a:schemeClr val="accent6"/>
                        </a:solidFill>
                      </a:tcPr>
                    </a:tc>
                    <a:tc hMerge="1">
                      <a:txBody>
                        <a:bodyPr/>
                        <a:lstStyle/>
                        <a:p>
                          <a:pPr algn="ct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05560768"/>
                      </a:ext>
                    </a:extLst>
                  </a:tr>
                  <a:tr h="657372">
                    <a:tc vMerge="1">
                      <a:txBody>
                        <a:bodyPr/>
                        <a:lstStyle/>
                        <a:p>
                          <a:pPr algn="ctr"/>
                          <a:endParaRPr lang="en-US" sz="3600">
                            <a:latin typeface="Arial" panose="020B0604020202020204" pitchFamily="34" charset="0"/>
                            <a:cs typeface="Arial" panose="020B0604020202020204" pitchFamily="34"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i="1" smtClean="0">
                                        <a:latin typeface="Cambria Math" panose="02040503050406030204" pitchFamily="18" charset="0"/>
                                      </a:rPr>
                                      <m:t>𝑐</m:t>
                                    </m:r>
                                  </m:e>
                                  <m:sub>
                                    <m:r>
                                      <a:rPr lang="en-US" sz="3200" i="1" smtClean="0">
                                        <a:latin typeface="Cambria Math" panose="02040503050406030204" pitchFamily="18" charset="0"/>
                                      </a:rPr>
                                      <m:t>𝑁</m:t>
                                    </m:r>
                                    <m:sSub>
                                      <m:sSubPr>
                                        <m:ctrlPr>
                                          <a:rPr lang="en-US" sz="32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2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O</m:t>
                                        </m:r>
                                      </m:e>
                                      <m:sub>
                                        <m:r>
                                          <a:rPr lang="en-US" sz="32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b>
                                    </m:sSub>
                                  </m:sub>
                                </m:sSub>
                              </m:oMath>
                            </m:oMathPara>
                          </a14:m>
                          <a:endParaRPr lang="en-US" sz="3200">
                            <a:latin typeface="Arial" panose="020B0604020202020204" pitchFamily="34" charset="0"/>
                            <a:cs typeface="Arial" panose="020B0604020202020204" pitchFamily="34"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i="1" smtClean="0">
                                        <a:latin typeface="Cambria Math" panose="02040503050406030204" pitchFamily="18" charset="0"/>
                                      </a:rPr>
                                      <m:t>𝑐</m:t>
                                    </m:r>
                                  </m:e>
                                  <m:sub>
                                    <m:sSub>
                                      <m:sSubPr>
                                        <m:ctrlPr>
                                          <a:rPr lang="en-US" sz="32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2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e>
                                      <m:sub>
                                        <m:r>
                                          <a:rPr lang="fr-FR" sz="32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2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O</m:t>
                                        </m:r>
                                      </m:e>
                                      <m:sub>
                                        <m:r>
                                          <a:rPr lang="fr-FR" sz="32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b>
                                    </m:sSub>
                                  </m:sub>
                                </m:sSub>
                              </m:oMath>
                            </m:oMathPara>
                          </a14:m>
                          <a:endParaRPr lang="en-US" sz="3200">
                            <a:latin typeface="Arial" panose="020B0604020202020204" pitchFamily="34" charset="0"/>
                            <a:cs typeface="Arial" panose="020B0604020202020204" pitchFamily="34"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fr-FR" sz="32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2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NO</m:t>
                                    </m:r>
                                  </m:e>
                                  <m:sub>
                                    <m:r>
                                      <a:rPr lang="fr-FR" sz="32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b>
                                </m:sSub>
                                <m:r>
                                  <a:rPr lang="fr-FR" sz="32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200">
                            <a:latin typeface="Arial" panose="020B0604020202020204" pitchFamily="34" charset="0"/>
                            <a:cs typeface="Arial" panose="020B0604020202020204" pitchFamily="34"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fr-FR" sz="32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2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e>
                                  <m:sub>
                                    <m:r>
                                      <a:rPr lang="fr-FR" sz="32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2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O</m:t>
                                    </m:r>
                                  </m:e>
                                  <m:sub>
                                    <m:r>
                                      <a:rPr lang="fr-FR" sz="32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b>
                                </m:sSub>
                                <m:r>
                                  <a:rPr lang="fr-FR" sz="32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39065287"/>
                      </a:ext>
                    </a:extLst>
                  </a:tr>
                  <a:tr h="613010">
                    <a:tc>
                      <a:txBody>
                        <a:bodyPr/>
                        <a:lstStyle/>
                        <a:p>
                          <a:pPr algn="ctr"/>
                          <a:r>
                            <a:rPr lang="en-US" sz="3200" smtClean="0">
                              <a:latin typeface="Arial" panose="020B0604020202020204" pitchFamily="34" charset="0"/>
                              <a:cs typeface="Arial" panose="020B0604020202020204" pitchFamily="34" charset="0"/>
                            </a:rPr>
                            <a:t>1</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0,0000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0,6700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0,0547</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0,6430</a:t>
                          </a: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52046806"/>
                      </a:ext>
                    </a:extLst>
                  </a:tr>
                  <a:tr h="613010">
                    <a:tc>
                      <a:txBody>
                        <a:bodyPr/>
                        <a:lstStyle/>
                        <a:p>
                          <a:pPr algn="ctr"/>
                          <a:r>
                            <a:rPr lang="en-US" sz="3200" smtClean="0">
                              <a:latin typeface="Arial" panose="020B0604020202020204" pitchFamily="34" charset="0"/>
                              <a:cs typeface="Arial" panose="020B0604020202020204" pitchFamily="34" charset="0"/>
                            </a:rPr>
                            <a:t>2</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0,0500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0,4460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0,0457</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0,4480</a:t>
                          </a: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86000074"/>
                      </a:ext>
                    </a:extLst>
                  </a:tr>
                  <a:tr h="613010">
                    <a:tc>
                      <a:txBody>
                        <a:bodyPr/>
                        <a:lstStyle/>
                        <a:p>
                          <a:pPr algn="ctr"/>
                          <a:r>
                            <a:rPr lang="en-US" sz="3200" smtClean="0">
                              <a:latin typeface="Arial" panose="020B0604020202020204" pitchFamily="34" charset="0"/>
                              <a:cs typeface="Arial" panose="020B0604020202020204" pitchFamily="34" charset="0"/>
                            </a:rPr>
                            <a:t>3</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0,0300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0,5000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0,0475</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0,4910</a:t>
                          </a: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21227503"/>
                      </a:ext>
                    </a:extLst>
                  </a:tr>
                  <a:tr h="613010">
                    <a:tc>
                      <a:txBody>
                        <a:bodyPr/>
                        <a:lstStyle/>
                        <a:p>
                          <a:pPr algn="ctr"/>
                          <a:r>
                            <a:rPr lang="en-US" sz="3200" smtClean="0">
                              <a:latin typeface="Arial" panose="020B0604020202020204" pitchFamily="34" charset="0"/>
                              <a:cs typeface="Arial" panose="020B0604020202020204" pitchFamily="34" charset="0"/>
                            </a:rPr>
                            <a:t>4</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0,0400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0,6000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0,0523</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0,5940</a:t>
                          </a: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66146052"/>
                      </a:ext>
                    </a:extLst>
                  </a:tr>
                  <a:tr h="613010">
                    <a:tc>
                      <a:txBody>
                        <a:bodyPr/>
                        <a:lstStyle/>
                        <a:p>
                          <a:pPr algn="ctr"/>
                          <a:r>
                            <a:rPr lang="en-US" sz="3200" smtClean="0">
                              <a:latin typeface="Arial" panose="020B0604020202020204" pitchFamily="34" charset="0"/>
                              <a:cs typeface="Arial" panose="020B0604020202020204" pitchFamily="34" charset="0"/>
                            </a:rPr>
                            <a:t>5</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0,2000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0,0000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0,0204</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0,0898</a:t>
                          </a: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1654682"/>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28565232"/>
                  </p:ext>
                </p:extLst>
              </p:nvPr>
            </p:nvGraphicFramePr>
            <p:xfrm>
              <a:off x="1638300" y="3254752"/>
              <a:ext cx="15011400" cy="4760812"/>
            </p:xfrm>
            <a:graphic>
              <a:graphicData uri="http://schemas.openxmlformats.org/drawingml/2006/table">
                <a:tbl>
                  <a:tblPr firstRow="1" bandRow="1">
                    <a:tableStyleId>{5940675A-B579-460E-94D1-54222C63F5DA}</a:tableStyleId>
                  </a:tblPr>
                  <a:tblGrid>
                    <a:gridCol w="2057400">
                      <a:extLst>
                        <a:ext uri="{9D8B030D-6E8A-4147-A177-3AD203B41FA5}">
                          <a16:colId xmlns:a16="http://schemas.microsoft.com/office/drawing/2014/main" val="814327588"/>
                        </a:ext>
                      </a:extLst>
                    </a:gridCol>
                    <a:gridCol w="2590800">
                      <a:extLst>
                        <a:ext uri="{9D8B030D-6E8A-4147-A177-3AD203B41FA5}">
                          <a16:colId xmlns:a16="http://schemas.microsoft.com/office/drawing/2014/main" val="807639924"/>
                        </a:ext>
                      </a:extLst>
                    </a:gridCol>
                    <a:gridCol w="2743200">
                      <a:extLst>
                        <a:ext uri="{9D8B030D-6E8A-4147-A177-3AD203B41FA5}">
                          <a16:colId xmlns:a16="http://schemas.microsoft.com/office/drawing/2014/main" val="1943227980"/>
                        </a:ext>
                      </a:extLst>
                    </a:gridCol>
                    <a:gridCol w="4617720">
                      <a:extLst>
                        <a:ext uri="{9D8B030D-6E8A-4147-A177-3AD203B41FA5}">
                          <a16:colId xmlns:a16="http://schemas.microsoft.com/office/drawing/2014/main" val="341125619"/>
                        </a:ext>
                      </a:extLst>
                    </a:gridCol>
                    <a:gridCol w="3002280">
                      <a:extLst>
                        <a:ext uri="{9D8B030D-6E8A-4147-A177-3AD203B41FA5}">
                          <a16:colId xmlns:a16="http://schemas.microsoft.com/office/drawing/2014/main" val="4277425483"/>
                        </a:ext>
                      </a:extLst>
                    </a:gridCol>
                  </a:tblGrid>
                  <a:tr h="1038390">
                    <a:tc rowSpan="2">
                      <a:txBody>
                        <a:bodyPr/>
                        <a:lstStyle/>
                        <a:p>
                          <a:pPr algn="ctr">
                            <a:lnSpc>
                              <a:spcPct val="150000"/>
                            </a:lnSpc>
                          </a:pPr>
                          <a:r>
                            <a:rPr lang="en-US" sz="3200" b="1" smtClean="0">
                              <a:latin typeface="Arial" panose="020B0604020202020204" pitchFamily="34" charset="0"/>
                              <a:cs typeface="Arial" panose="020B0604020202020204" pitchFamily="34" charset="0"/>
                            </a:rPr>
                            <a:t>Thí</a:t>
                          </a:r>
                          <a:r>
                            <a:rPr lang="en-US" sz="3200" b="1" baseline="0" smtClean="0">
                              <a:latin typeface="Arial" panose="020B0604020202020204" pitchFamily="34" charset="0"/>
                              <a:cs typeface="Arial" panose="020B0604020202020204" pitchFamily="34" charset="0"/>
                            </a:rPr>
                            <a:t> nghiệm</a:t>
                          </a:r>
                          <a:endParaRPr lang="en-US" sz="3200" b="1">
                            <a:latin typeface="Arial" panose="020B0604020202020204" pitchFamily="34" charset="0"/>
                            <a:cs typeface="Arial" panose="020B0604020202020204" pitchFamily="34" charset="0"/>
                          </a:endParaRPr>
                        </a:p>
                      </a:txBody>
                      <a:tcPr anchor="ctr">
                        <a:solidFill>
                          <a:srgbClr val="FFEBB3"/>
                        </a:solidFill>
                      </a:tcPr>
                    </a:tc>
                    <a:tc gridSpan="2">
                      <a:txBody>
                        <a:bodyPr/>
                        <a:lstStyle/>
                        <a:p>
                          <a:pPr algn="ctr"/>
                          <a:r>
                            <a:rPr lang="en-US" sz="3200" b="1" smtClean="0">
                              <a:latin typeface="Arial" panose="020B0604020202020204" pitchFamily="34" charset="0"/>
                              <a:cs typeface="Arial" panose="020B0604020202020204" pitchFamily="34" charset="0"/>
                            </a:rPr>
                            <a:t>Nồng</a:t>
                          </a:r>
                          <a:r>
                            <a:rPr lang="en-US" sz="3200" b="1" baseline="0" smtClean="0">
                              <a:latin typeface="Arial" panose="020B0604020202020204" pitchFamily="34" charset="0"/>
                              <a:cs typeface="Arial" panose="020B0604020202020204" pitchFamily="34" charset="0"/>
                            </a:rPr>
                            <a:t> độ ban đầu, mol/L</a:t>
                          </a:r>
                          <a:endParaRPr lang="en-US" sz="3200" b="1">
                            <a:latin typeface="Arial" panose="020B0604020202020204" pitchFamily="34" charset="0"/>
                            <a:cs typeface="Arial" panose="020B0604020202020204" pitchFamily="34" charset="0"/>
                          </a:endParaRPr>
                        </a:p>
                      </a:txBody>
                      <a:tcPr anchor="ctr">
                        <a:solidFill>
                          <a:srgbClr val="FFD762"/>
                        </a:solidFill>
                      </a:tcPr>
                    </a:tc>
                    <a:tc hMerge="1">
                      <a:txBody>
                        <a:bodyPr/>
                        <a:lstStyle/>
                        <a:p>
                          <a:pPr algn="ctr"/>
                          <a:endParaRPr lang="en-US" sz="3600">
                            <a:latin typeface="Arial" panose="020B0604020202020204" pitchFamily="34" charset="0"/>
                            <a:cs typeface="Arial" panose="020B0604020202020204" pitchFamily="34" charset="0"/>
                          </a:endParaRPr>
                        </a:p>
                      </a:txBody>
                      <a:tcPr anchor="ctr"/>
                    </a:tc>
                    <a:tc gridSpan="2">
                      <a:txBody>
                        <a:bodyPr/>
                        <a:lstStyle/>
                        <a:p>
                          <a:pPr algn="ctr"/>
                          <a:r>
                            <a:rPr lang="en-US" sz="3200" b="1" smtClean="0">
                              <a:latin typeface="Arial" panose="020B0604020202020204" pitchFamily="34" charset="0"/>
                              <a:cs typeface="Arial" panose="020B0604020202020204" pitchFamily="34" charset="0"/>
                            </a:rPr>
                            <a:t>Nồng</a:t>
                          </a:r>
                          <a:r>
                            <a:rPr lang="en-US" sz="3200" b="1" baseline="0" smtClean="0">
                              <a:latin typeface="Arial" panose="020B0604020202020204" pitchFamily="34" charset="0"/>
                              <a:cs typeface="Arial" panose="020B0604020202020204" pitchFamily="34" charset="0"/>
                            </a:rPr>
                            <a:t> độ ở trạng thái cân bằng, mol/L</a:t>
                          </a:r>
                          <a:endParaRPr lang="en-US" sz="3200" b="1">
                            <a:latin typeface="Arial" panose="020B0604020202020204" pitchFamily="34" charset="0"/>
                            <a:cs typeface="Arial" panose="020B0604020202020204" pitchFamily="34" charset="0"/>
                          </a:endParaRPr>
                        </a:p>
                      </a:txBody>
                      <a:tcPr anchor="ctr">
                        <a:solidFill>
                          <a:schemeClr val="accent6"/>
                        </a:solidFill>
                      </a:tcPr>
                    </a:tc>
                    <a:tc hMerge="1">
                      <a:txBody>
                        <a:bodyPr/>
                        <a:lstStyle/>
                        <a:p>
                          <a:pPr algn="ct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05560768"/>
                      </a:ext>
                    </a:extLst>
                  </a:tr>
                  <a:tr h="657372">
                    <a:tc vMerge="1">
                      <a:txBody>
                        <a:bodyPr/>
                        <a:lstStyle/>
                        <a:p>
                          <a:pPr algn="ctr"/>
                          <a:endParaRPr lang="en-US" sz="3600">
                            <a:latin typeface="Arial" panose="020B0604020202020204" pitchFamily="34" charset="0"/>
                            <a:cs typeface="Arial" panose="020B0604020202020204" pitchFamily="34" charset="0"/>
                          </a:endParaRPr>
                        </a:p>
                      </a:txBody>
                      <a:tcPr anchor="ctr"/>
                    </a:tc>
                    <a:tc>
                      <a:txBody>
                        <a:bodyPr/>
                        <a:lstStyle/>
                        <a:p>
                          <a:endParaRPr lang="en-US"/>
                        </a:p>
                      </a:txBody>
                      <a:tcPr anchor="ctr">
                        <a:blipFill>
                          <a:blip r:embed="rId4"/>
                          <a:stretch>
                            <a:fillRect l="-79765" t="-159259" r="-400706" b="-493519"/>
                          </a:stretch>
                        </a:blipFill>
                      </a:tcPr>
                    </a:tc>
                    <a:tc>
                      <a:txBody>
                        <a:bodyPr/>
                        <a:lstStyle/>
                        <a:p>
                          <a:endParaRPr lang="en-US"/>
                        </a:p>
                      </a:txBody>
                      <a:tcPr anchor="ctr">
                        <a:blipFill>
                          <a:blip r:embed="rId4"/>
                          <a:stretch>
                            <a:fillRect l="-169778" t="-159259" r="-278444" b="-493519"/>
                          </a:stretch>
                        </a:blipFill>
                      </a:tcPr>
                    </a:tc>
                    <a:tc>
                      <a:txBody>
                        <a:bodyPr/>
                        <a:lstStyle/>
                        <a:p>
                          <a:endParaRPr lang="en-US"/>
                        </a:p>
                      </a:txBody>
                      <a:tcPr anchor="ctr">
                        <a:blipFill>
                          <a:blip r:embed="rId4"/>
                          <a:stretch>
                            <a:fillRect l="-160158" t="-159259" r="-65303" b="-493519"/>
                          </a:stretch>
                        </a:blipFill>
                      </a:tcPr>
                    </a:tc>
                    <a:tc>
                      <a:txBody>
                        <a:bodyPr/>
                        <a:lstStyle/>
                        <a:p>
                          <a:endParaRPr lang="en-US"/>
                        </a:p>
                      </a:txBody>
                      <a:tcPr anchor="ctr">
                        <a:blipFill>
                          <a:blip r:embed="rId4"/>
                          <a:stretch>
                            <a:fillRect l="-400000" t="-159259" r="-406" b="-493519"/>
                          </a:stretch>
                        </a:blipFill>
                      </a:tcPr>
                    </a:tc>
                    <a:extLst>
                      <a:ext uri="{0D108BD9-81ED-4DB2-BD59-A6C34878D82A}">
                        <a16:rowId xmlns:a16="http://schemas.microsoft.com/office/drawing/2014/main" val="2739065287"/>
                      </a:ext>
                    </a:extLst>
                  </a:tr>
                  <a:tr h="613010">
                    <a:tc>
                      <a:txBody>
                        <a:bodyPr/>
                        <a:lstStyle/>
                        <a:p>
                          <a:pPr algn="ctr"/>
                          <a:r>
                            <a:rPr lang="en-US" sz="3200" smtClean="0">
                              <a:latin typeface="Arial" panose="020B0604020202020204" pitchFamily="34" charset="0"/>
                              <a:cs typeface="Arial" panose="020B0604020202020204" pitchFamily="34" charset="0"/>
                            </a:rPr>
                            <a:t>1</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0,0000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0,6700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0,0547</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0,6430</a:t>
                          </a: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52046806"/>
                      </a:ext>
                    </a:extLst>
                  </a:tr>
                  <a:tr h="613010">
                    <a:tc>
                      <a:txBody>
                        <a:bodyPr/>
                        <a:lstStyle/>
                        <a:p>
                          <a:pPr algn="ctr"/>
                          <a:r>
                            <a:rPr lang="en-US" sz="3200" smtClean="0">
                              <a:latin typeface="Arial" panose="020B0604020202020204" pitchFamily="34" charset="0"/>
                              <a:cs typeface="Arial" panose="020B0604020202020204" pitchFamily="34" charset="0"/>
                            </a:rPr>
                            <a:t>2</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0,0500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0,4460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0,0457</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0,4480</a:t>
                          </a: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86000074"/>
                      </a:ext>
                    </a:extLst>
                  </a:tr>
                  <a:tr h="613010">
                    <a:tc>
                      <a:txBody>
                        <a:bodyPr/>
                        <a:lstStyle/>
                        <a:p>
                          <a:pPr algn="ctr"/>
                          <a:r>
                            <a:rPr lang="en-US" sz="3200" smtClean="0">
                              <a:latin typeface="Arial" panose="020B0604020202020204" pitchFamily="34" charset="0"/>
                              <a:cs typeface="Arial" panose="020B0604020202020204" pitchFamily="34" charset="0"/>
                            </a:rPr>
                            <a:t>3</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0,0300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0,5000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0,0475</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0,4910</a:t>
                          </a: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21227503"/>
                      </a:ext>
                    </a:extLst>
                  </a:tr>
                  <a:tr h="613010">
                    <a:tc>
                      <a:txBody>
                        <a:bodyPr/>
                        <a:lstStyle/>
                        <a:p>
                          <a:pPr algn="ctr"/>
                          <a:r>
                            <a:rPr lang="en-US" sz="3200" smtClean="0">
                              <a:latin typeface="Arial" panose="020B0604020202020204" pitchFamily="34" charset="0"/>
                              <a:cs typeface="Arial" panose="020B0604020202020204" pitchFamily="34" charset="0"/>
                            </a:rPr>
                            <a:t>4</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0,0400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0,6000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0,0523</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0,5940</a:t>
                          </a: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66146052"/>
                      </a:ext>
                    </a:extLst>
                  </a:tr>
                  <a:tr h="613010">
                    <a:tc>
                      <a:txBody>
                        <a:bodyPr/>
                        <a:lstStyle/>
                        <a:p>
                          <a:pPr algn="ctr"/>
                          <a:r>
                            <a:rPr lang="en-US" sz="3200" smtClean="0">
                              <a:latin typeface="Arial" panose="020B0604020202020204" pitchFamily="34" charset="0"/>
                              <a:cs typeface="Arial" panose="020B0604020202020204" pitchFamily="34" charset="0"/>
                            </a:rPr>
                            <a:t>5</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0,2000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0,0000</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0,0204</a:t>
                          </a:r>
                          <a:endParaRPr lang="en-US" sz="3200">
                            <a:latin typeface="Arial" panose="020B0604020202020204" pitchFamily="34" charset="0"/>
                            <a:cs typeface="Arial" panose="020B0604020202020204" pitchFamily="34" charset="0"/>
                          </a:endParaRPr>
                        </a:p>
                      </a:txBody>
                      <a:tcPr anchor="ctr"/>
                    </a:tc>
                    <a:tc>
                      <a:txBody>
                        <a:bodyPr/>
                        <a:lstStyle/>
                        <a:p>
                          <a:pPr algn="ctr"/>
                          <a:r>
                            <a:rPr lang="en-US" sz="3200" smtClean="0">
                              <a:latin typeface="Arial" panose="020B0604020202020204" pitchFamily="34" charset="0"/>
                              <a:cs typeface="Arial" panose="020B0604020202020204" pitchFamily="34" charset="0"/>
                            </a:rPr>
                            <a:t>0,0898</a:t>
                          </a: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1654682"/>
                      </a:ext>
                    </a:extLst>
                  </a:tr>
                </a:tbl>
              </a:graphicData>
            </a:graphic>
          </p:graphicFrame>
        </mc:Fallback>
      </mc:AlternateContent>
      <p:sp>
        <p:nvSpPr>
          <p:cNvPr id="9" name="Rectangle 8"/>
          <p:cNvSpPr/>
          <p:nvPr/>
        </p:nvSpPr>
        <p:spPr>
          <a:xfrm>
            <a:off x="3287863" y="8135947"/>
            <a:ext cx="11712274" cy="1569660"/>
          </a:xfrm>
          <a:prstGeom prst="rect">
            <a:avLst/>
          </a:prstGeom>
        </p:spPr>
        <p:txBody>
          <a:bodyPr wrap="square">
            <a:spAutoFit/>
          </a:bodyPr>
          <a:lstStyle/>
          <a:p>
            <a:pPr algn="ctr">
              <a:lnSpc>
                <a:spcPct val="150000"/>
              </a:lnSpc>
              <a:spcBef>
                <a:spcPts val="100"/>
              </a:spcBef>
              <a:spcAft>
                <a:spcPts val="100"/>
              </a:spcAft>
            </a:pPr>
            <a:r>
              <a:rPr lang="en-US" sz="3200" b="1" i="1" smtClean="0">
                <a:solidFill>
                  <a:srgbClr val="000000"/>
                </a:solidFill>
                <a:latin typeface="Arial" panose="020B0604020202020204" pitchFamily="34" charset="0"/>
                <a:ea typeface="Calibri" panose="020F0502020204030204" pitchFamily="34" charset="0"/>
                <a:cs typeface="Arial" panose="020B0604020202020204" pitchFamily="34" charset="0"/>
              </a:rPr>
              <a:t>Bảng 1.1. </a:t>
            </a:r>
            <a:r>
              <a:rPr lang="en-US" sz="3200" i="1" smtClean="0">
                <a:solidFill>
                  <a:srgbClr val="000000"/>
                </a:solidFill>
                <a:latin typeface="Arial" panose="020B0604020202020204" pitchFamily="34" charset="0"/>
                <a:ea typeface="Calibri" panose="020F0502020204030204" pitchFamily="34" charset="0"/>
                <a:cs typeface="Arial" panose="020B0604020202020204" pitchFamily="34" charset="0"/>
              </a:rPr>
              <a:t>Dữ liệu thực nghiệm về nồng độ các khí trước và sau khi đặt trạng thái cân bằng ở 25</a:t>
            </a:r>
            <a:r>
              <a:rPr lang="en-US" sz="3200" i="1">
                <a:latin typeface="Arial" panose="020B0604020202020204" pitchFamily="34" charset="0"/>
                <a:cs typeface="Arial" panose="020B0604020202020204" pitchFamily="34" charset="0"/>
              </a:rPr>
              <a:t>°C</a:t>
            </a:r>
            <a:r>
              <a:rPr lang="en-US"/>
              <a:t> </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13"/>
          <p:cNvPicPr>
            <a:picLocks noChangeAspect="1"/>
          </p:cNvPicPr>
          <p:nvPr/>
        </p:nvPicPr>
        <p:blipFill>
          <a:blip r:embed="rId5"/>
          <a:srcRect/>
          <a:stretch>
            <a:fillRect/>
          </a:stretch>
        </p:blipFill>
        <p:spPr>
          <a:xfrm rot="648548">
            <a:off x="253535" y="8128476"/>
            <a:ext cx="1397930" cy="2048249"/>
          </a:xfrm>
          <a:prstGeom prst="rect">
            <a:avLst/>
          </a:prstGeom>
        </p:spPr>
      </p:pic>
    </p:spTree>
    <p:extLst>
      <p:ext uri="{BB962C8B-B14F-4D97-AF65-F5344CB8AC3E}">
        <p14:creationId xmlns:p14="http://schemas.microsoft.com/office/powerpoint/2010/main" val="3691471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mc:AlternateContent xmlns:mc="http://schemas.openxmlformats.org/markup-compatibility/2006" xmlns:a14="http://schemas.microsoft.com/office/drawing/2010/main">
        <mc:Choice Requires="a14">
          <p:sp>
            <p:nvSpPr>
              <p:cNvPr id="8" name="Rectangle 7"/>
              <p:cNvSpPr/>
              <p:nvPr/>
            </p:nvSpPr>
            <p:spPr>
              <a:xfrm>
                <a:off x="952500" y="1028700"/>
                <a:ext cx="16383000" cy="4975657"/>
              </a:xfrm>
              <a:prstGeom prst="rect">
                <a:avLst/>
              </a:prstGeom>
            </p:spPr>
            <p:txBody>
              <a:bodyPr wrap="square">
                <a:spAutoFit/>
              </a:bodyPr>
              <a:lstStyle/>
              <a:p>
                <a:pPr algn="just">
                  <a:lnSpc>
                    <a:spcPct val="150000"/>
                  </a:lnSpc>
                </a:pPr>
                <a:r>
                  <a:rPr lang="fr-FR" sz="3600" b="1" smtClean="0">
                    <a:solidFill>
                      <a:srgbClr val="000000"/>
                    </a:solidFill>
                    <a:latin typeface="Arial" panose="020B0604020202020204" pitchFamily="34" charset="0"/>
                    <a:ea typeface="Calibri" panose="020F0502020204030204" pitchFamily="34" charset="0"/>
                    <a:cs typeface="Arial" panose="020B0604020202020204" pitchFamily="34" charset="0"/>
                  </a:rPr>
                  <a:t>Câu hỏi 6 (SGK tr.7). </a:t>
                </a:r>
                <a:r>
                  <a:rPr lang="fr-FR" sz="3600">
                    <a:latin typeface="Arial" panose="020B0604020202020204" pitchFamily="34" charset="0"/>
                    <a:cs typeface="Arial" panose="020B0604020202020204" pitchFamily="34" charset="0"/>
                  </a:rPr>
                  <a:t>Viết các biểu thức tính tốc độ phản ứng thuận và tốc độ phản ứng nghịch của phản ứng thuận nghịch sau, biết phản ứng thuận và phản ứng nghịch đều là phản ứng đơn </a:t>
                </a:r>
                <a:r>
                  <a:rPr lang="fr-FR" sz="3600" smtClean="0">
                    <a:latin typeface="Arial" panose="020B0604020202020204" pitchFamily="34" charset="0"/>
                    <a:cs typeface="Arial" panose="020B0604020202020204" pitchFamily="34" charset="0"/>
                  </a:rPr>
                  <a:t>giản:</a:t>
                </a:r>
                <a:endParaRPr lang="en-US" sz="3600">
                  <a:latin typeface="Arial" panose="020B0604020202020204" pitchFamily="34" charset="0"/>
                  <a:cs typeface="Arial" panose="020B0604020202020204" pitchFamily="34" charset="0"/>
                </a:endParaRPr>
              </a:p>
              <a:p>
                <a:pPr algn="ctr">
                  <a:lnSpc>
                    <a:spcPct val="150000"/>
                  </a:lnSpc>
                </a:pPr>
                <a:r>
                  <a:rPr lang="fr-FR" sz="3600">
                    <a:latin typeface="Arial" panose="020B0604020202020204" pitchFamily="34" charset="0"/>
                    <a:cs typeface="Arial" panose="020B0604020202020204" pitchFamily="34" charset="0"/>
                  </a:rPr>
                  <a:t>aA + bB </a:t>
                </a:r>
                <a14:m>
                  <m:oMath xmlns:m="http://schemas.openxmlformats.org/officeDocument/2006/math">
                    <m:r>
                      <a:rPr lang="en-US" sz="3600" i="0">
                        <a:latin typeface="Cambria Math" panose="02040503050406030204" pitchFamily="18" charset="0"/>
                      </a:rPr>
                      <m:t>⇌</m:t>
                    </m:r>
                  </m:oMath>
                </a14:m>
                <a:r>
                  <a:rPr lang="en-US" sz="3600">
                    <a:latin typeface="Arial" panose="020B0604020202020204" pitchFamily="34" charset="0"/>
                    <a:cs typeface="Arial" panose="020B0604020202020204" pitchFamily="34" charset="0"/>
                  </a:rPr>
                  <a:t> cC + Dd </a:t>
                </a:r>
              </a:p>
              <a:p>
                <a:pPr algn="just">
                  <a:lnSpc>
                    <a:spcPct val="150000"/>
                  </a:lnSpc>
                </a:pPr>
                <a:r>
                  <a:rPr lang="en-US" sz="3600">
                    <a:latin typeface="Arial" panose="020B0604020202020204" pitchFamily="34" charset="0"/>
                    <a:cs typeface="Arial" panose="020B0604020202020204" pitchFamily="34" charset="0"/>
                  </a:rPr>
                  <a:t>Lập tỉ lệ giữa hằng số tốc độ phản ứng thuận và hằng số tốc độ phản ứng nghịch ở trạng thái cân bằng.  </a:t>
                </a:r>
              </a:p>
            </p:txBody>
          </p:sp>
        </mc:Choice>
        <mc:Fallback xmlns="">
          <p:sp>
            <p:nvSpPr>
              <p:cNvPr id="8" name="Rectangle 7"/>
              <p:cNvSpPr>
                <a:spLocks noRot="1" noChangeAspect="1" noMove="1" noResize="1" noEditPoints="1" noAdjustHandles="1" noChangeArrowheads="1" noChangeShapeType="1" noTextEdit="1"/>
              </p:cNvSpPr>
              <p:nvPr/>
            </p:nvSpPr>
            <p:spPr>
              <a:xfrm>
                <a:off x="952500" y="1028700"/>
                <a:ext cx="16383000" cy="4975657"/>
              </a:xfrm>
              <a:prstGeom prst="rect">
                <a:avLst/>
              </a:prstGeom>
              <a:blipFill>
                <a:blip r:embed="rId3"/>
                <a:stretch>
                  <a:fillRect l="-1116" r="-1116" b="-3676"/>
                </a:stretch>
              </a:blipFill>
            </p:spPr>
            <p:txBody>
              <a:bodyPr/>
              <a:lstStyle/>
              <a:p>
                <a:r>
                  <a:rPr lang="en-US">
                    <a:noFill/>
                  </a:rPr>
                  <a:t> </a:t>
                </a:r>
              </a:p>
            </p:txBody>
          </p:sp>
        </mc:Fallback>
      </mc:AlternateContent>
      <p:pic>
        <p:nvPicPr>
          <p:cNvPr id="10" name="Picture 13"/>
          <p:cNvPicPr>
            <a:picLocks noChangeAspect="1"/>
          </p:cNvPicPr>
          <p:nvPr/>
        </p:nvPicPr>
        <p:blipFill>
          <a:blip r:embed="rId4"/>
          <a:srcRect/>
          <a:stretch>
            <a:fillRect/>
          </a:stretch>
        </p:blipFill>
        <p:spPr>
          <a:xfrm rot="648548">
            <a:off x="253535" y="8128476"/>
            <a:ext cx="1397930" cy="2048249"/>
          </a:xfrm>
          <a:prstGeom prst="rect">
            <a:avLst/>
          </a:prstGeom>
        </p:spPr>
      </p:pic>
      <p:pic>
        <p:nvPicPr>
          <p:cNvPr id="11" name="Picture 39"/>
          <p:cNvPicPr>
            <a:picLocks noChangeAspect="1"/>
          </p:cNvPicPr>
          <p:nvPr/>
        </p:nvPicPr>
        <p:blipFill>
          <a:blip r:embed="rId5"/>
          <a:srcRect/>
          <a:stretch>
            <a:fillRect/>
          </a:stretch>
        </p:blipFill>
        <p:spPr>
          <a:xfrm>
            <a:off x="9525000" y="5894039"/>
            <a:ext cx="6324600" cy="4392961"/>
          </a:xfrm>
          <a:prstGeom prst="rect">
            <a:avLst/>
          </a:prstGeom>
        </p:spPr>
      </p:pic>
    </p:spTree>
    <p:extLst>
      <p:ext uri="{BB962C8B-B14F-4D97-AF65-F5344CB8AC3E}">
        <p14:creationId xmlns:p14="http://schemas.microsoft.com/office/powerpoint/2010/main" val="2204831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down)">
                                      <p:cBhvr>
                                        <p:cTn id="11" dur="500"/>
                                        <p:tgtEl>
                                          <p:spTgt spid="8">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2" name="Rectangle 11"/>
          <p:cNvSpPr/>
          <p:nvPr/>
        </p:nvSpPr>
        <p:spPr>
          <a:xfrm>
            <a:off x="801246" y="1080780"/>
            <a:ext cx="2924834" cy="646331"/>
          </a:xfrm>
          <a:prstGeom prst="rect">
            <a:avLst/>
          </a:prstGeom>
        </p:spPr>
        <p:txBody>
          <a:bodyPr wrap="square">
            <a:spAutoFit/>
          </a:bodyPr>
          <a:lstStyle/>
          <a:p>
            <a:pPr algn="just"/>
            <a:r>
              <a:rPr lang="fr-FR" sz="3600" b="1">
                <a:latin typeface="Arial" panose="020B0604020202020204" pitchFamily="34" charset="0"/>
                <a:cs typeface="Arial" panose="020B0604020202020204" pitchFamily="34" charset="0"/>
              </a:rPr>
              <a:t>Câu hỏi </a:t>
            </a:r>
            <a:r>
              <a:rPr lang="fr-FR" sz="3600" b="1" smtClean="0">
                <a:latin typeface="Arial" panose="020B0604020202020204" pitchFamily="34" charset="0"/>
                <a:cs typeface="Arial" panose="020B0604020202020204" pitchFamily="34" charset="0"/>
              </a:rPr>
              <a:t>5. </a:t>
            </a:r>
            <a:endParaRPr lang="en-US" sz="36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543575692"/>
                  </p:ext>
                </p:extLst>
              </p:nvPr>
            </p:nvGraphicFramePr>
            <p:xfrm>
              <a:off x="8974540" y="837331"/>
              <a:ext cx="8475260" cy="8612338"/>
            </p:xfrm>
            <a:graphic>
              <a:graphicData uri="http://schemas.openxmlformats.org/drawingml/2006/table">
                <a:tbl>
                  <a:tblPr firstRow="1" firstCol="1" bandRow="1">
                    <a:tableStyleId>{5940675A-B579-460E-94D1-54222C63F5DA}</a:tableStyleId>
                  </a:tblPr>
                  <a:tblGrid>
                    <a:gridCol w="2607860">
                      <a:extLst>
                        <a:ext uri="{9D8B030D-6E8A-4147-A177-3AD203B41FA5}">
                          <a16:colId xmlns:a16="http://schemas.microsoft.com/office/drawing/2014/main" val="1667720862"/>
                        </a:ext>
                      </a:extLst>
                    </a:gridCol>
                    <a:gridCol w="5867400">
                      <a:extLst>
                        <a:ext uri="{9D8B030D-6E8A-4147-A177-3AD203B41FA5}">
                          <a16:colId xmlns:a16="http://schemas.microsoft.com/office/drawing/2014/main" val="2404644142"/>
                        </a:ext>
                      </a:extLst>
                    </a:gridCol>
                  </a:tblGrid>
                  <a:tr h="1753929">
                    <a:tc>
                      <a:txBody>
                        <a:bodyPr/>
                        <a:lstStyle/>
                        <a:p>
                          <a:pPr algn="ctr">
                            <a:lnSpc>
                              <a:spcPct val="150000"/>
                            </a:lnSpc>
                            <a:spcBef>
                              <a:spcPts val="300"/>
                            </a:spcBef>
                            <a:spcAft>
                              <a:spcPts val="0"/>
                            </a:spcAft>
                          </a:pPr>
                          <a:r>
                            <a:rPr lang="fr-FR" sz="3500">
                              <a:effectLst/>
                              <a:latin typeface="Arial" panose="020B0604020202020204" pitchFamily="34" charset="0"/>
                              <a:cs typeface="Arial" panose="020B0604020202020204" pitchFamily="34" charset="0"/>
                            </a:rPr>
                            <a:t>Thí nghiệm</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300"/>
                            </a:spcBef>
                            <a:spcAft>
                              <a:spcPts val="0"/>
                            </a:spcAft>
                          </a:pPr>
                          <a:r>
                            <a:rPr lang="fr-FR" sz="3500">
                              <a:effectLst/>
                              <a:latin typeface="Arial" panose="020B0604020202020204" pitchFamily="34" charset="0"/>
                              <a:cs typeface="Arial" panose="020B0604020202020204" pitchFamily="34" charset="0"/>
                            </a:rPr>
                            <a:t>Giá trị </a:t>
                          </a:r>
                          <a14:m>
                            <m:oMath xmlns:m="http://schemas.openxmlformats.org/officeDocument/2006/math">
                              <m:f>
                                <m:fPr>
                                  <m:ctrlPr>
                                    <a:rPr lang="en-US" sz="3500" i="1">
                                      <a:effectLst/>
                                      <a:latin typeface="Cambria Math" panose="02040503050406030204" pitchFamily="18" charset="0"/>
                                    </a:rPr>
                                  </m:ctrlPr>
                                </m:fPr>
                                <m:num>
                                  <m:r>
                                    <a:rPr lang="fr-FR" sz="3500">
                                      <a:effectLst/>
                                      <a:latin typeface="Cambria Math" panose="02040503050406030204" pitchFamily="18" charset="0"/>
                                    </a:rPr>
                                    <m:t>[</m:t>
                                  </m:r>
                                  <m:sSub>
                                    <m:sSubPr>
                                      <m:ctrlPr>
                                        <a:rPr lang="en-US" sz="3500" i="1">
                                          <a:effectLst/>
                                          <a:latin typeface="Cambria Math" panose="02040503050406030204" pitchFamily="18" charset="0"/>
                                        </a:rPr>
                                      </m:ctrlPr>
                                    </m:sSubPr>
                                    <m:e>
                                      <m:r>
                                        <a:rPr lang="fr-FR" sz="3500">
                                          <a:effectLst/>
                                          <a:latin typeface="Cambria Math" panose="02040503050406030204" pitchFamily="18" charset="0"/>
                                        </a:rPr>
                                        <m:t>𝑵</m:t>
                                      </m:r>
                                    </m:e>
                                    <m:sub>
                                      <m:r>
                                        <a:rPr lang="fr-FR" sz="3500">
                                          <a:effectLst/>
                                          <a:latin typeface="Cambria Math" panose="02040503050406030204" pitchFamily="18" charset="0"/>
                                        </a:rPr>
                                        <m:t>𝟐</m:t>
                                      </m:r>
                                    </m:sub>
                                  </m:sSub>
                                  <m:sSub>
                                    <m:sSubPr>
                                      <m:ctrlPr>
                                        <a:rPr lang="en-US" sz="3500" i="1">
                                          <a:effectLst/>
                                          <a:latin typeface="Cambria Math" panose="02040503050406030204" pitchFamily="18" charset="0"/>
                                        </a:rPr>
                                      </m:ctrlPr>
                                    </m:sSubPr>
                                    <m:e>
                                      <m:r>
                                        <a:rPr lang="fr-FR" sz="3500">
                                          <a:effectLst/>
                                          <a:latin typeface="Cambria Math" panose="02040503050406030204" pitchFamily="18" charset="0"/>
                                        </a:rPr>
                                        <m:t>𝑶</m:t>
                                      </m:r>
                                    </m:e>
                                    <m:sub>
                                      <m:r>
                                        <a:rPr lang="fr-FR" sz="3500">
                                          <a:effectLst/>
                                          <a:latin typeface="Cambria Math" panose="02040503050406030204" pitchFamily="18" charset="0"/>
                                        </a:rPr>
                                        <m:t>𝟒</m:t>
                                      </m:r>
                                    </m:sub>
                                  </m:sSub>
                                  <m:r>
                                    <a:rPr lang="fr-FR" sz="3500">
                                      <a:effectLst/>
                                      <a:latin typeface="Cambria Math" panose="02040503050406030204" pitchFamily="18" charset="0"/>
                                    </a:rPr>
                                    <m:t>]</m:t>
                                  </m:r>
                                </m:num>
                                <m:den>
                                  <m:sSup>
                                    <m:sSupPr>
                                      <m:ctrlPr>
                                        <a:rPr lang="en-US" sz="3500" i="1">
                                          <a:effectLst/>
                                          <a:latin typeface="Cambria Math" panose="02040503050406030204" pitchFamily="18" charset="0"/>
                                        </a:rPr>
                                      </m:ctrlPr>
                                    </m:sSupPr>
                                    <m:e>
                                      <m:r>
                                        <a:rPr lang="fr-FR" sz="3500">
                                          <a:effectLst/>
                                          <a:latin typeface="Cambria Math" panose="02040503050406030204" pitchFamily="18" charset="0"/>
                                        </a:rPr>
                                        <m:t>[</m:t>
                                      </m:r>
                                      <m:sSub>
                                        <m:sSubPr>
                                          <m:ctrlPr>
                                            <a:rPr lang="en-US" sz="3500" i="1">
                                              <a:effectLst/>
                                              <a:latin typeface="Cambria Math" panose="02040503050406030204" pitchFamily="18" charset="0"/>
                                            </a:rPr>
                                          </m:ctrlPr>
                                        </m:sSubPr>
                                        <m:e>
                                          <m:r>
                                            <a:rPr lang="fr-FR" sz="3500">
                                              <a:effectLst/>
                                              <a:latin typeface="Cambria Math" panose="02040503050406030204" pitchFamily="18" charset="0"/>
                                            </a:rPr>
                                            <m:t>𝑵𝑶</m:t>
                                          </m:r>
                                        </m:e>
                                        <m:sub>
                                          <m:r>
                                            <a:rPr lang="fr-FR" sz="3500">
                                              <a:effectLst/>
                                              <a:latin typeface="Cambria Math" panose="02040503050406030204" pitchFamily="18" charset="0"/>
                                            </a:rPr>
                                            <m:t>𝟐</m:t>
                                          </m:r>
                                        </m:sub>
                                      </m:sSub>
                                      <m:r>
                                        <a:rPr lang="fr-FR" sz="3500">
                                          <a:effectLst/>
                                          <a:latin typeface="Cambria Math" panose="02040503050406030204" pitchFamily="18" charset="0"/>
                                        </a:rPr>
                                        <m:t>]</m:t>
                                      </m:r>
                                    </m:e>
                                    <m:sup>
                                      <m:r>
                                        <a:rPr lang="fr-FR" sz="3500">
                                          <a:effectLst/>
                                          <a:latin typeface="Cambria Math" panose="02040503050406030204" pitchFamily="18" charset="0"/>
                                        </a:rPr>
                                        <m:t>𝟐</m:t>
                                      </m:r>
                                    </m:sup>
                                  </m:sSup>
                                </m:den>
                              </m:f>
                            </m:oMath>
                          </a14:m>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0927214"/>
                      </a:ext>
                    </a:extLst>
                  </a:tr>
                  <a:tr h="1368879">
                    <a:tc>
                      <a:txBody>
                        <a:bodyPr/>
                        <a:lstStyle/>
                        <a:p>
                          <a:pPr algn="ctr">
                            <a:lnSpc>
                              <a:spcPct val="150000"/>
                            </a:lnSpc>
                            <a:spcBef>
                              <a:spcPts val="300"/>
                            </a:spcBef>
                            <a:spcAft>
                              <a:spcPts val="0"/>
                            </a:spcAft>
                          </a:pPr>
                          <a:r>
                            <a:rPr lang="fr-FR" sz="3500">
                              <a:effectLst/>
                              <a:latin typeface="Arial" panose="020B0604020202020204" pitchFamily="34" charset="0"/>
                              <a:cs typeface="Arial" panose="020B0604020202020204" pitchFamily="34" charset="0"/>
                            </a:rPr>
                            <a:t>1</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300"/>
                            </a:spcBef>
                            <a:spcAft>
                              <a:spcPts val="0"/>
                            </a:spcAft>
                          </a:pP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40047391"/>
                      </a:ext>
                    </a:extLst>
                  </a:tr>
                  <a:tr h="1368879">
                    <a:tc>
                      <a:txBody>
                        <a:bodyPr/>
                        <a:lstStyle/>
                        <a:p>
                          <a:pPr algn="ctr">
                            <a:lnSpc>
                              <a:spcPct val="150000"/>
                            </a:lnSpc>
                            <a:spcBef>
                              <a:spcPts val="300"/>
                            </a:spcBef>
                            <a:spcAft>
                              <a:spcPts val="0"/>
                            </a:spcAft>
                          </a:pPr>
                          <a:r>
                            <a:rPr lang="fr-FR" sz="3500">
                              <a:effectLst/>
                              <a:latin typeface="Arial" panose="020B0604020202020204" pitchFamily="34" charset="0"/>
                              <a:cs typeface="Arial" panose="020B0604020202020204" pitchFamily="34" charset="0"/>
                            </a:rPr>
                            <a:t>2</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300"/>
                            </a:spcBef>
                            <a:spcAft>
                              <a:spcPts val="0"/>
                            </a:spcAft>
                          </a:pP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25864155"/>
                      </a:ext>
                    </a:extLst>
                  </a:tr>
                  <a:tr h="1368879">
                    <a:tc>
                      <a:txBody>
                        <a:bodyPr/>
                        <a:lstStyle/>
                        <a:p>
                          <a:pPr algn="ctr">
                            <a:lnSpc>
                              <a:spcPct val="150000"/>
                            </a:lnSpc>
                            <a:spcBef>
                              <a:spcPts val="300"/>
                            </a:spcBef>
                            <a:spcAft>
                              <a:spcPts val="0"/>
                            </a:spcAft>
                          </a:pPr>
                          <a:r>
                            <a:rPr lang="fr-FR" sz="3500">
                              <a:effectLst/>
                              <a:latin typeface="Arial" panose="020B0604020202020204" pitchFamily="34" charset="0"/>
                              <a:cs typeface="Arial" panose="020B0604020202020204" pitchFamily="34" charset="0"/>
                            </a:rPr>
                            <a:t>3</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300"/>
                            </a:spcBef>
                            <a:spcAft>
                              <a:spcPts val="0"/>
                            </a:spcAft>
                          </a:pP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42990929"/>
                      </a:ext>
                    </a:extLst>
                  </a:tr>
                  <a:tr h="1382893">
                    <a:tc>
                      <a:txBody>
                        <a:bodyPr/>
                        <a:lstStyle/>
                        <a:p>
                          <a:pPr algn="ctr">
                            <a:lnSpc>
                              <a:spcPct val="150000"/>
                            </a:lnSpc>
                            <a:spcBef>
                              <a:spcPts val="300"/>
                            </a:spcBef>
                            <a:spcAft>
                              <a:spcPts val="0"/>
                            </a:spcAft>
                          </a:pPr>
                          <a:r>
                            <a:rPr lang="fr-FR" sz="3500">
                              <a:effectLst/>
                              <a:latin typeface="Arial" panose="020B0604020202020204" pitchFamily="34" charset="0"/>
                              <a:cs typeface="Arial" panose="020B0604020202020204" pitchFamily="34" charset="0"/>
                            </a:rPr>
                            <a:t>4</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300"/>
                            </a:spcBef>
                            <a:spcAft>
                              <a:spcPts val="0"/>
                            </a:spcAft>
                          </a:pP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09308211"/>
                      </a:ext>
                    </a:extLst>
                  </a:tr>
                  <a:tr h="1368879">
                    <a:tc>
                      <a:txBody>
                        <a:bodyPr/>
                        <a:lstStyle/>
                        <a:p>
                          <a:pPr algn="ctr">
                            <a:lnSpc>
                              <a:spcPct val="150000"/>
                            </a:lnSpc>
                            <a:spcBef>
                              <a:spcPts val="300"/>
                            </a:spcBef>
                            <a:spcAft>
                              <a:spcPts val="0"/>
                            </a:spcAft>
                          </a:pPr>
                          <a:r>
                            <a:rPr lang="fr-FR" sz="3500">
                              <a:effectLst/>
                              <a:latin typeface="Arial" panose="020B0604020202020204" pitchFamily="34" charset="0"/>
                              <a:cs typeface="Arial" panose="020B0604020202020204" pitchFamily="34" charset="0"/>
                            </a:rPr>
                            <a:t>5</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300"/>
                            </a:spcBef>
                            <a:spcAft>
                              <a:spcPts val="0"/>
                            </a:spcAft>
                          </a:pP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72559223"/>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543575692"/>
                  </p:ext>
                </p:extLst>
              </p:nvPr>
            </p:nvGraphicFramePr>
            <p:xfrm>
              <a:off x="8974540" y="837331"/>
              <a:ext cx="8475260" cy="8612338"/>
            </p:xfrm>
            <a:graphic>
              <a:graphicData uri="http://schemas.openxmlformats.org/drawingml/2006/table">
                <a:tbl>
                  <a:tblPr firstRow="1" firstCol="1" bandRow="1">
                    <a:tableStyleId>{5940675A-B579-460E-94D1-54222C63F5DA}</a:tableStyleId>
                  </a:tblPr>
                  <a:tblGrid>
                    <a:gridCol w="2607860">
                      <a:extLst>
                        <a:ext uri="{9D8B030D-6E8A-4147-A177-3AD203B41FA5}">
                          <a16:colId xmlns:a16="http://schemas.microsoft.com/office/drawing/2014/main" val="1667720862"/>
                        </a:ext>
                      </a:extLst>
                    </a:gridCol>
                    <a:gridCol w="5867400">
                      <a:extLst>
                        <a:ext uri="{9D8B030D-6E8A-4147-A177-3AD203B41FA5}">
                          <a16:colId xmlns:a16="http://schemas.microsoft.com/office/drawing/2014/main" val="2404644142"/>
                        </a:ext>
                      </a:extLst>
                    </a:gridCol>
                  </a:tblGrid>
                  <a:tr h="1753929">
                    <a:tc>
                      <a:txBody>
                        <a:bodyPr/>
                        <a:lstStyle/>
                        <a:p>
                          <a:pPr algn="ctr">
                            <a:lnSpc>
                              <a:spcPct val="150000"/>
                            </a:lnSpc>
                            <a:spcBef>
                              <a:spcPts val="300"/>
                            </a:spcBef>
                            <a:spcAft>
                              <a:spcPts val="0"/>
                            </a:spcAft>
                          </a:pPr>
                          <a:r>
                            <a:rPr lang="fr-FR" sz="3500">
                              <a:effectLst/>
                              <a:latin typeface="Arial" panose="020B0604020202020204" pitchFamily="34" charset="0"/>
                              <a:cs typeface="Arial" panose="020B0604020202020204" pitchFamily="34" charset="0"/>
                            </a:rPr>
                            <a:t>Thí nghiệm</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endParaRPr lang="en-US"/>
                        </a:p>
                      </a:txBody>
                      <a:tcPr marL="68580" marR="68580" marT="0" marB="0" anchor="ctr">
                        <a:blipFill>
                          <a:blip r:embed="rId3"/>
                          <a:stretch>
                            <a:fillRect l="-44548" t="-347" r="-208" b="-391667"/>
                          </a:stretch>
                        </a:blipFill>
                      </a:tcPr>
                    </a:tc>
                    <a:extLst>
                      <a:ext uri="{0D108BD9-81ED-4DB2-BD59-A6C34878D82A}">
                        <a16:rowId xmlns:a16="http://schemas.microsoft.com/office/drawing/2014/main" val="310927214"/>
                      </a:ext>
                    </a:extLst>
                  </a:tr>
                  <a:tr h="1368879">
                    <a:tc>
                      <a:txBody>
                        <a:bodyPr/>
                        <a:lstStyle/>
                        <a:p>
                          <a:pPr algn="ctr">
                            <a:lnSpc>
                              <a:spcPct val="150000"/>
                            </a:lnSpc>
                            <a:spcBef>
                              <a:spcPts val="300"/>
                            </a:spcBef>
                            <a:spcAft>
                              <a:spcPts val="0"/>
                            </a:spcAft>
                          </a:pPr>
                          <a:r>
                            <a:rPr lang="fr-FR" sz="3500">
                              <a:effectLst/>
                              <a:latin typeface="Arial" panose="020B0604020202020204" pitchFamily="34" charset="0"/>
                              <a:cs typeface="Arial" panose="020B0604020202020204" pitchFamily="34" charset="0"/>
                            </a:rPr>
                            <a:t>1</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300"/>
                            </a:spcBef>
                            <a:spcAft>
                              <a:spcPts val="0"/>
                            </a:spcAft>
                          </a:pP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40047391"/>
                      </a:ext>
                    </a:extLst>
                  </a:tr>
                  <a:tr h="1368879">
                    <a:tc>
                      <a:txBody>
                        <a:bodyPr/>
                        <a:lstStyle/>
                        <a:p>
                          <a:pPr algn="ctr">
                            <a:lnSpc>
                              <a:spcPct val="150000"/>
                            </a:lnSpc>
                            <a:spcBef>
                              <a:spcPts val="300"/>
                            </a:spcBef>
                            <a:spcAft>
                              <a:spcPts val="0"/>
                            </a:spcAft>
                          </a:pPr>
                          <a:r>
                            <a:rPr lang="fr-FR" sz="3500">
                              <a:effectLst/>
                              <a:latin typeface="Arial" panose="020B0604020202020204" pitchFamily="34" charset="0"/>
                              <a:cs typeface="Arial" panose="020B0604020202020204" pitchFamily="34" charset="0"/>
                            </a:rPr>
                            <a:t>2</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300"/>
                            </a:spcBef>
                            <a:spcAft>
                              <a:spcPts val="0"/>
                            </a:spcAft>
                          </a:pP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25864155"/>
                      </a:ext>
                    </a:extLst>
                  </a:tr>
                  <a:tr h="1368879">
                    <a:tc>
                      <a:txBody>
                        <a:bodyPr/>
                        <a:lstStyle/>
                        <a:p>
                          <a:pPr algn="ctr">
                            <a:lnSpc>
                              <a:spcPct val="150000"/>
                            </a:lnSpc>
                            <a:spcBef>
                              <a:spcPts val="300"/>
                            </a:spcBef>
                            <a:spcAft>
                              <a:spcPts val="0"/>
                            </a:spcAft>
                          </a:pPr>
                          <a:r>
                            <a:rPr lang="fr-FR" sz="3500">
                              <a:effectLst/>
                              <a:latin typeface="Arial" panose="020B0604020202020204" pitchFamily="34" charset="0"/>
                              <a:cs typeface="Arial" panose="020B0604020202020204" pitchFamily="34" charset="0"/>
                            </a:rPr>
                            <a:t>3</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300"/>
                            </a:spcBef>
                            <a:spcAft>
                              <a:spcPts val="0"/>
                            </a:spcAft>
                          </a:pP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42990929"/>
                      </a:ext>
                    </a:extLst>
                  </a:tr>
                  <a:tr h="1382893">
                    <a:tc>
                      <a:txBody>
                        <a:bodyPr/>
                        <a:lstStyle/>
                        <a:p>
                          <a:pPr algn="ctr">
                            <a:lnSpc>
                              <a:spcPct val="150000"/>
                            </a:lnSpc>
                            <a:spcBef>
                              <a:spcPts val="300"/>
                            </a:spcBef>
                            <a:spcAft>
                              <a:spcPts val="0"/>
                            </a:spcAft>
                          </a:pPr>
                          <a:r>
                            <a:rPr lang="fr-FR" sz="3500">
                              <a:effectLst/>
                              <a:latin typeface="Arial" panose="020B0604020202020204" pitchFamily="34" charset="0"/>
                              <a:cs typeface="Arial" panose="020B0604020202020204" pitchFamily="34" charset="0"/>
                            </a:rPr>
                            <a:t>4</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300"/>
                            </a:spcBef>
                            <a:spcAft>
                              <a:spcPts val="0"/>
                            </a:spcAft>
                          </a:pP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09308211"/>
                      </a:ext>
                    </a:extLst>
                  </a:tr>
                  <a:tr h="1368879">
                    <a:tc>
                      <a:txBody>
                        <a:bodyPr/>
                        <a:lstStyle/>
                        <a:p>
                          <a:pPr algn="ctr">
                            <a:lnSpc>
                              <a:spcPct val="150000"/>
                            </a:lnSpc>
                            <a:spcBef>
                              <a:spcPts val="300"/>
                            </a:spcBef>
                            <a:spcAft>
                              <a:spcPts val="0"/>
                            </a:spcAft>
                          </a:pPr>
                          <a:r>
                            <a:rPr lang="fr-FR" sz="3500">
                              <a:effectLst/>
                              <a:latin typeface="Arial" panose="020B0604020202020204" pitchFamily="34" charset="0"/>
                              <a:cs typeface="Arial" panose="020B0604020202020204" pitchFamily="34" charset="0"/>
                            </a:rPr>
                            <a:t>5</a:t>
                          </a: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300"/>
                            </a:spcBef>
                            <a:spcAft>
                              <a:spcPts val="0"/>
                            </a:spcAft>
                          </a:pPr>
                          <a:endParaRPr lang="en-US" sz="3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72559223"/>
                      </a:ext>
                    </a:extLst>
                  </a:tr>
                </a:tbl>
              </a:graphicData>
            </a:graphic>
          </p:graphicFrame>
        </mc:Fallback>
      </mc:AlternateContent>
      <mc:AlternateContent xmlns:mc="http://schemas.openxmlformats.org/markup-compatibility/2006" xmlns:a14="http://schemas.microsoft.com/office/drawing/2010/main">
        <mc:Choice Requires="a14">
          <p:sp>
            <p:nvSpPr>
              <p:cNvPr id="2" name="Rectangle 1"/>
              <p:cNvSpPr/>
              <p:nvPr/>
            </p:nvSpPr>
            <p:spPr>
              <a:xfrm>
                <a:off x="12760756" y="2705100"/>
                <a:ext cx="3520772" cy="11611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500" i="1">
                              <a:latin typeface="Cambria Math" panose="02040503050406030204" pitchFamily="18" charset="0"/>
                            </a:rPr>
                          </m:ctrlPr>
                        </m:fPr>
                        <m:num>
                          <m:r>
                            <a:rPr lang="fr-FR" sz="3500">
                              <a:latin typeface="Cambria Math" panose="02040503050406030204" pitchFamily="18" charset="0"/>
                            </a:rPr>
                            <m:t>0,6430</m:t>
                          </m:r>
                        </m:num>
                        <m:den>
                          <m:sSup>
                            <m:sSupPr>
                              <m:ctrlPr>
                                <a:rPr lang="en-US" sz="3500" i="1">
                                  <a:latin typeface="Cambria Math" panose="02040503050406030204" pitchFamily="18" charset="0"/>
                                </a:rPr>
                              </m:ctrlPr>
                            </m:sSupPr>
                            <m:e>
                              <m:r>
                                <a:rPr lang="fr-FR" sz="3500">
                                  <a:latin typeface="Cambria Math" panose="02040503050406030204" pitchFamily="18" charset="0"/>
                                </a:rPr>
                                <m:t>0,0547</m:t>
                              </m:r>
                            </m:e>
                            <m:sup>
                              <m:r>
                                <a:rPr lang="fr-FR" sz="3500">
                                  <a:latin typeface="Cambria Math" panose="02040503050406030204" pitchFamily="18" charset="0"/>
                                </a:rPr>
                                <m:t>2</m:t>
                              </m:r>
                            </m:sup>
                          </m:sSup>
                        </m:den>
                      </m:f>
                      <m:r>
                        <a:rPr lang="fr-FR" sz="3500">
                          <a:latin typeface="Cambria Math" panose="02040503050406030204" pitchFamily="18" charset="0"/>
                        </a:rPr>
                        <m:t>=214,9</m:t>
                      </m:r>
                    </m:oMath>
                  </m:oMathPara>
                </a14:m>
                <a:endParaRPr lang="en-US" sz="35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760756" y="2705100"/>
                <a:ext cx="3520772" cy="116115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2786028" y="4076700"/>
                <a:ext cx="3520772" cy="1161152"/>
              </a:xfrm>
              <a:prstGeom prst="rect">
                <a:avLst/>
              </a:prstGeom>
            </p:spPr>
            <p:txBody>
              <a:bodyPr wrap="square">
                <a:spAutoFit/>
              </a:bodyPr>
              <a:lstStyle/>
              <a:p>
                <a:pPr algn="ctr">
                  <a:spcBef>
                    <a:spcPts val="300"/>
                  </a:spcBef>
                  <a:spcAft>
                    <a:spcPts val="0"/>
                  </a:spcAft>
                </a:pPr>
                <a14:m>
                  <m:oMathPara xmlns:m="http://schemas.openxmlformats.org/officeDocument/2006/math">
                    <m:oMathParaPr>
                      <m:jc m:val="centerGroup"/>
                    </m:oMathParaPr>
                    <m:oMath xmlns:m="http://schemas.openxmlformats.org/officeDocument/2006/math">
                      <m:f>
                        <m:fPr>
                          <m:ctrlPr>
                            <a:rPr lang="en-US" sz="3500" i="1">
                              <a:latin typeface="Cambria Math" panose="02040503050406030204" pitchFamily="18" charset="0"/>
                            </a:rPr>
                          </m:ctrlPr>
                        </m:fPr>
                        <m:num>
                          <m:r>
                            <a:rPr lang="fr-FR" sz="3500">
                              <a:latin typeface="Cambria Math" panose="02040503050406030204" pitchFamily="18" charset="0"/>
                            </a:rPr>
                            <m:t>0,4480</m:t>
                          </m:r>
                        </m:num>
                        <m:den>
                          <m:sSup>
                            <m:sSupPr>
                              <m:ctrlPr>
                                <a:rPr lang="en-US" sz="3500" i="1">
                                  <a:latin typeface="Cambria Math" panose="02040503050406030204" pitchFamily="18" charset="0"/>
                                </a:rPr>
                              </m:ctrlPr>
                            </m:sSupPr>
                            <m:e>
                              <m:r>
                                <a:rPr lang="fr-FR" sz="3500">
                                  <a:latin typeface="Cambria Math" panose="02040503050406030204" pitchFamily="18" charset="0"/>
                                </a:rPr>
                                <m:t>0,0457</m:t>
                              </m:r>
                            </m:e>
                            <m:sup>
                              <m:r>
                                <a:rPr lang="fr-FR" sz="3500">
                                  <a:latin typeface="Cambria Math" panose="02040503050406030204" pitchFamily="18" charset="0"/>
                                </a:rPr>
                                <m:t>2</m:t>
                              </m:r>
                            </m:sup>
                          </m:sSup>
                        </m:den>
                      </m:f>
                      <m:r>
                        <a:rPr lang="fr-FR" sz="3500">
                          <a:latin typeface="Cambria Math" panose="02040503050406030204" pitchFamily="18" charset="0"/>
                        </a:rPr>
                        <m:t>=214,5</m:t>
                      </m:r>
                    </m:oMath>
                  </m:oMathPara>
                </a14:m>
                <a:endParaRPr lang="en-US" sz="35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786028" y="4076700"/>
                <a:ext cx="3520772" cy="116115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2760756" y="5399627"/>
                <a:ext cx="3520772" cy="1191673"/>
              </a:xfrm>
              <a:prstGeom prst="rect">
                <a:avLst/>
              </a:prstGeom>
            </p:spPr>
            <p:txBody>
              <a:bodyPr wrap="square">
                <a:spAutoFit/>
              </a:bodyPr>
              <a:lstStyle/>
              <a:p>
                <a:pPr algn="ctr">
                  <a:spcBef>
                    <a:spcPts val="300"/>
                  </a:spcBef>
                  <a:spcAft>
                    <a:spcPts val="0"/>
                  </a:spcAft>
                </a:pPr>
                <a14:m>
                  <m:oMathPara xmlns:m="http://schemas.openxmlformats.org/officeDocument/2006/math">
                    <m:oMathParaPr>
                      <m:jc m:val="centerGroup"/>
                    </m:oMathParaPr>
                    <m:oMath xmlns:m="http://schemas.openxmlformats.org/officeDocument/2006/math">
                      <m:f>
                        <m:fPr>
                          <m:ctrlPr>
                            <a:rPr lang="en-US" sz="3500" i="1">
                              <a:latin typeface="Cambria Math" panose="02040503050406030204" pitchFamily="18" charset="0"/>
                            </a:rPr>
                          </m:ctrlPr>
                        </m:fPr>
                        <m:num>
                          <m:r>
                            <a:rPr lang="fr-FR" sz="3500">
                              <a:latin typeface="Cambria Math" panose="02040503050406030204" pitchFamily="18" charset="0"/>
                            </a:rPr>
                            <m:t>0,4910</m:t>
                          </m:r>
                        </m:num>
                        <m:den>
                          <m:sSup>
                            <m:sSupPr>
                              <m:ctrlPr>
                                <a:rPr lang="en-US" sz="3500" i="1">
                                  <a:latin typeface="Cambria Math" panose="02040503050406030204" pitchFamily="18" charset="0"/>
                                </a:rPr>
                              </m:ctrlPr>
                            </m:sSupPr>
                            <m:e>
                              <m:r>
                                <a:rPr lang="fr-FR" sz="3500">
                                  <a:latin typeface="Cambria Math" panose="02040503050406030204" pitchFamily="18" charset="0"/>
                                </a:rPr>
                                <m:t>0,0475</m:t>
                              </m:r>
                            </m:e>
                            <m:sup>
                              <m:r>
                                <a:rPr lang="fr-FR" sz="3500">
                                  <a:latin typeface="Cambria Math" panose="02040503050406030204" pitchFamily="18" charset="0"/>
                                </a:rPr>
                                <m:t>2</m:t>
                              </m:r>
                            </m:sup>
                          </m:sSup>
                        </m:den>
                      </m:f>
                      <m:r>
                        <a:rPr lang="fr-FR" sz="3500">
                          <a:latin typeface="Cambria Math" panose="02040503050406030204" pitchFamily="18" charset="0"/>
                        </a:rPr>
                        <m:t>=217,6</m:t>
                      </m:r>
                    </m:oMath>
                  </m:oMathPara>
                </a14:m>
                <a:endParaRPr lang="en-US" sz="35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760756" y="5399627"/>
                <a:ext cx="3520772" cy="119167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2760756" y="6790784"/>
                <a:ext cx="3520772" cy="1172116"/>
              </a:xfrm>
              <a:prstGeom prst="rect">
                <a:avLst/>
              </a:prstGeom>
            </p:spPr>
            <p:txBody>
              <a:bodyPr wrap="square">
                <a:spAutoFit/>
              </a:bodyPr>
              <a:lstStyle/>
              <a:p>
                <a:pPr algn="ctr">
                  <a:spcBef>
                    <a:spcPts val="300"/>
                  </a:spcBef>
                  <a:spcAft>
                    <a:spcPts val="0"/>
                  </a:spcAft>
                </a:pPr>
                <a14:m>
                  <m:oMathPara xmlns:m="http://schemas.openxmlformats.org/officeDocument/2006/math">
                    <m:oMathParaPr>
                      <m:jc m:val="centerGroup"/>
                    </m:oMathParaPr>
                    <m:oMath xmlns:m="http://schemas.openxmlformats.org/officeDocument/2006/math">
                      <m:f>
                        <m:fPr>
                          <m:ctrlPr>
                            <a:rPr lang="en-US" sz="3500" i="1">
                              <a:latin typeface="Cambria Math" panose="02040503050406030204" pitchFamily="18" charset="0"/>
                            </a:rPr>
                          </m:ctrlPr>
                        </m:fPr>
                        <m:num>
                          <m:r>
                            <a:rPr lang="fr-FR" sz="3500">
                              <a:latin typeface="Cambria Math" panose="02040503050406030204" pitchFamily="18" charset="0"/>
                            </a:rPr>
                            <m:t>0,5940</m:t>
                          </m:r>
                        </m:num>
                        <m:den>
                          <m:sSup>
                            <m:sSupPr>
                              <m:ctrlPr>
                                <a:rPr lang="en-US" sz="3500" i="1">
                                  <a:latin typeface="Cambria Math" panose="02040503050406030204" pitchFamily="18" charset="0"/>
                                </a:rPr>
                              </m:ctrlPr>
                            </m:sSupPr>
                            <m:e>
                              <m:r>
                                <a:rPr lang="fr-FR" sz="3500">
                                  <a:latin typeface="Cambria Math" panose="02040503050406030204" pitchFamily="18" charset="0"/>
                                </a:rPr>
                                <m:t>0,0547</m:t>
                              </m:r>
                            </m:e>
                            <m:sup>
                              <m:r>
                                <a:rPr lang="fr-FR" sz="3500">
                                  <a:latin typeface="Cambria Math" panose="02040503050406030204" pitchFamily="18" charset="0"/>
                                </a:rPr>
                                <m:t>2</m:t>
                              </m:r>
                            </m:sup>
                          </m:sSup>
                        </m:den>
                      </m:f>
                      <m:r>
                        <a:rPr lang="fr-FR" sz="3500">
                          <a:latin typeface="Cambria Math" panose="02040503050406030204" pitchFamily="18" charset="0"/>
                        </a:rPr>
                        <m:t>=214,9</m:t>
                      </m:r>
                    </m:oMath>
                  </m:oMathPara>
                </a14:m>
                <a:endParaRPr lang="en-US" sz="35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760756" y="6790784"/>
                <a:ext cx="3520772" cy="117211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811299" y="8184004"/>
                <a:ext cx="3495501" cy="1161152"/>
              </a:xfrm>
              <a:prstGeom prst="rect">
                <a:avLst/>
              </a:prstGeom>
            </p:spPr>
            <p:txBody>
              <a:bodyPr wrap="square">
                <a:spAutoFit/>
              </a:bodyPr>
              <a:lstStyle/>
              <a:p>
                <a:pPr algn="ctr">
                  <a:spcBef>
                    <a:spcPts val="300"/>
                  </a:spcBef>
                  <a:spcAft>
                    <a:spcPts val="0"/>
                  </a:spcAft>
                </a:pPr>
                <a14:m>
                  <m:oMathPara xmlns:m="http://schemas.openxmlformats.org/officeDocument/2006/math">
                    <m:oMathParaPr>
                      <m:jc m:val="centerGroup"/>
                    </m:oMathParaPr>
                    <m:oMath xmlns:m="http://schemas.openxmlformats.org/officeDocument/2006/math">
                      <m:f>
                        <m:fPr>
                          <m:ctrlPr>
                            <a:rPr lang="en-US" sz="3500" i="1">
                              <a:latin typeface="Cambria Math" panose="02040503050406030204" pitchFamily="18" charset="0"/>
                            </a:rPr>
                          </m:ctrlPr>
                        </m:fPr>
                        <m:num>
                          <m:r>
                            <a:rPr lang="fr-FR" sz="3500">
                              <a:latin typeface="Cambria Math" panose="02040503050406030204" pitchFamily="18" charset="0"/>
                            </a:rPr>
                            <m:t>0,0898</m:t>
                          </m:r>
                        </m:num>
                        <m:den>
                          <m:sSup>
                            <m:sSupPr>
                              <m:ctrlPr>
                                <a:rPr lang="en-US" sz="3500" i="1">
                                  <a:latin typeface="Cambria Math" panose="02040503050406030204" pitchFamily="18" charset="0"/>
                                </a:rPr>
                              </m:ctrlPr>
                            </m:sSupPr>
                            <m:e>
                              <m:r>
                                <a:rPr lang="fr-FR" sz="3500">
                                  <a:latin typeface="Cambria Math" panose="02040503050406030204" pitchFamily="18" charset="0"/>
                                </a:rPr>
                                <m:t>0,0204</m:t>
                              </m:r>
                            </m:e>
                            <m:sup>
                              <m:r>
                                <a:rPr lang="fr-FR" sz="3500">
                                  <a:latin typeface="Cambria Math" panose="02040503050406030204" pitchFamily="18" charset="0"/>
                                </a:rPr>
                                <m:t>2</m:t>
                              </m:r>
                            </m:sup>
                          </m:sSup>
                        </m:den>
                      </m:f>
                      <m:r>
                        <a:rPr lang="fr-FR" sz="3500">
                          <a:latin typeface="Cambria Math" panose="02040503050406030204" pitchFamily="18" charset="0"/>
                        </a:rPr>
                        <m:t>=215,7</m:t>
                      </m:r>
                    </m:oMath>
                  </m:oMathPara>
                </a14:m>
                <a:endParaRPr lang="en-US" sz="35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811299" y="8184004"/>
                <a:ext cx="3495501" cy="116115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01246" y="2752974"/>
                <a:ext cx="7886399" cy="4781052"/>
              </a:xfrm>
              <a:prstGeom prst="rect">
                <a:avLst/>
              </a:prstGeom>
            </p:spPr>
            <p:txBody>
              <a:bodyPr wrap="square">
                <a:spAutoFit/>
              </a:bodyPr>
              <a:lstStyle/>
              <a:p>
                <a:pPr algn="just">
                  <a:lnSpc>
                    <a:spcPct val="150000"/>
                  </a:lnSpc>
                  <a:spcBef>
                    <a:spcPts val="300"/>
                  </a:spcBef>
                  <a:spcAft>
                    <a:spcPts val="0"/>
                  </a:spcAft>
                </a:pPr>
                <a:r>
                  <a:rPr lang="en-US" sz="3600" b="1">
                    <a:solidFill>
                      <a:srgbClr val="FF0000"/>
                    </a:solidFill>
                    <a:latin typeface="Arial" panose="020B0604020202020204" pitchFamily="34" charset="0"/>
                    <a:ea typeface="Calibri" panose="020F0502020204030204" pitchFamily="34" charset="0"/>
                    <a:cs typeface="Arial" panose="020B0604020202020204" pitchFamily="34" charset="0"/>
                  </a:rPr>
                  <a:t>Nhận xét: </a:t>
                </a:r>
                <a:endParaRPr lang="en-US" sz="3600" smtClean="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0"/>
                  </a:spcAft>
                </a:pPr>
                <a:r>
                  <a:rPr lang="en-US" sz="3600">
                    <a:latin typeface="Arial" panose="020B0604020202020204" pitchFamily="34" charset="0"/>
                    <a:ea typeface="Calibri" panose="020F0502020204030204" pitchFamily="34" charset="0"/>
                    <a:cs typeface="Arial" panose="020B0604020202020204" pitchFamily="34" charset="0"/>
                  </a:rPr>
                  <a:t>G</a:t>
                </a:r>
                <a:r>
                  <a:rPr lang="en-US" sz="3600" smtClean="0">
                    <a:latin typeface="Arial" panose="020B0604020202020204" pitchFamily="34" charset="0"/>
                    <a:ea typeface="Calibri" panose="020F0502020204030204" pitchFamily="34" charset="0"/>
                    <a:cs typeface="Arial" panose="020B0604020202020204" pitchFamily="34" charset="0"/>
                  </a:rPr>
                  <a:t>iá </a:t>
                </a:r>
                <a:r>
                  <a:rPr lang="en-US" sz="3600">
                    <a:latin typeface="Arial" panose="020B0604020202020204" pitchFamily="34" charset="0"/>
                    <a:ea typeface="Calibri" panose="020F0502020204030204" pitchFamily="34" charset="0"/>
                    <a:cs typeface="Arial" panose="020B0604020202020204" pitchFamily="34" charset="0"/>
                  </a:rPr>
                  <a:t>trị biểu thức </a:t>
                </a:r>
                <a14:m>
                  <m:oMath xmlns:m="http://schemas.openxmlformats.org/officeDocument/2006/math">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𝑁</m:t>
                            </m:r>
                          </m:e>
                          <m:sub>
                            <m:r>
                              <a:rPr lang="fr-FR"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m:t>
                            </m:r>
                          </m:e>
                          <m:sub>
                            <m:r>
                              <a:rPr lang="fr-FR"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b>
                        </m:sSub>
                        <m:r>
                          <a:rPr lang="fr-FR"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num>
                      <m:den>
                        <m:sSup>
                          <m:sSup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𝑁𝑂</m:t>
                                </m:r>
                              </m:e>
                              <m:sub>
                                <m:r>
                                  <a:rPr lang="fr-FR"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b>
                            </m:sSub>
                            <m:r>
                              <a:rPr lang="fr-FR"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e>
                          <m:sup>
                            <m:r>
                              <a:rPr lang="fr-FR"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fr-FR" sz="3600">
                    <a:solidFill>
                      <a:srgbClr val="000000"/>
                    </a:solidFill>
                    <a:latin typeface="Arial" panose="020B0604020202020204" pitchFamily="34" charset="0"/>
                    <a:ea typeface="Times New Roman" panose="02020603050405020304" pitchFamily="18" charset="0"/>
                    <a:cs typeface="Arial" panose="020B0604020202020204" pitchFamily="34" charset="0"/>
                  </a:rPr>
                  <a:t> thay đổi không đáng kể </a:t>
                </a:r>
                <a:r>
                  <a:rPr lang="fr-FR"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dù </a:t>
                </a:r>
                <a:r>
                  <a:rPr lang="fr-FR" sz="3600">
                    <a:solidFill>
                      <a:srgbClr val="000000"/>
                    </a:solidFill>
                    <a:latin typeface="Arial" panose="020B0604020202020204" pitchFamily="34" charset="0"/>
                    <a:ea typeface="Times New Roman" panose="02020603050405020304" pitchFamily="18" charset="0"/>
                    <a:cs typeface="Arial" panose="020B0604020202020204" pitchFamily="34" charset="0"/>
                  </a:rPr>
                  <a:t>nồng độ ban đầu và nồng độ các chất tại thời điểm cân bằng khác nhau. </a:t>
                </a:r>
                <a:endParaRPr lang="en-US" sz="36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01246" y="2752974"/>
                <a:ext cx="7886399" cy="4781052"/>
              </a:xfrm>
              <a:prstGeom prst="rect">
                <a:avLst/>
              </a:prstGeom>
              <a:blipFill>
                <a:blip r:embed="rId9"/>
                <a:stretch>
                  <a:fillRect l="-2318" r="-2396" b="-1786"/>
                </a:stretch>
              </a:blipFill>
            </p:spPr>
            <p:txBody>
              <a:bodyPr/>
              <a:lstStyle/>
              <a:p>
                <a:r>
                  <a:rPr lang="en-US">
                    <a:noFill/>
                  </a:rPr>
                  <a:t> </a:t>
                </a:r>
              </a:p>
            </p:txBody>
          </p:sp>
        </mc:Fallback>
      </mc:AlternateContent>
      <p:pic>
        <p:nvPicPr>
          <p:cNvPr id="16"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flipV="1">
            <a:off x="6266413" y="7353300"/>
            <a:ext cx="2353570" cy="1529754"/>
          </a:xfrm>
          <a:prstGeom prst="rect">
            <a:avLst/>
          </a:prstGeom>
        </p:spPr>
      </p:pic>
      <p:pic>
        <p:nvPicPr>
          <p:cNvPr id="17" name="Picture 7"/>
          <p:cNvPicPr>
            <a:picLocks noChangeAspect="1"/>
          </p:cNvPicPr>
          <p:nvPr/>
        </p:nvPicPr>
        <p:blipFill>
          <a:blip r:embed="rId42"/>
          <a:srcRect/>
          <a:stretch>
            <a:fillRect/>
          </a:stretch>
        </p:blipFill>
        <p:spPr>
          <a:xfrm>
            <a:off x="801246" y="8336076"/>
            <a:ext cx="2687670" cy="1760424"/>
          </a:xfrm>
          <a:prstGeom prst="rect">
            <a:avLst/>
          </a:prstGeom>
        </p:spPr>
      </p:pic>
    </p:spTree>
    <p:extLst>
      <p:ext uri="{BB962C8B-B14F-4D97-AF65-F5344CB8AC3E}">
        <p14:creationId xmlns:p14="http://schemas.microsoft.com/office/powerpoint/2010/main" val="3246733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wipe(down)">
                                      <p:cBhvr>
                                        <p:cTn id="37" dur="500"/>
                                        <p:tgtEl>
                                          <p:spTgt spid="9">
                                            <p:txEl>
                                              <p:pRg st="0" end="0"/>
                                            </p:txEl>
                                          </p:spTgt>
                                        </p:tgtEl>
                                      </p:cBhvr>
                                    </p:animEffect>
                                  </p:childTnLst>
                                </p:cTn>
                              </p:par>
                            </p:childTnLst>
                          </p:cTn>
                        </p:par>
                        <p:par>
                          <p:cTn id="38" fill="hold">
                            <p:stCondLst>
                              <p:cond delay="1000"/>
                            </p:stCondLst>
                            <p:childTnLst>
                              <p:par>
                                <p:cTn id="39" presetID="14" presetClass="entr" presetSubtype="10" fill="hold" nodeType="after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mc:AlternateContent xmlns:mc="http://schemas.openxmlformats.org/markup-compatibility/2006" xmlns:a14="http://schemas.microsoft.com/office/drawing/2010/main">
        <mc:Choice Requires="a14">
          <p:sp>
            <p:nvSpPr>
              <p:cNvPr id="8" name="Rectangle 7"/>
              <p:cNvSpPr/>
              <p:nvPr/>
            </p:nvSpPr>
            <p:spPr>
              <a:xfrm>
                <a:off x="3500289" y="800100"/>
                <a:ext cx="14020800" cy="7181774"/>
              </a:xfrm>
              <a:prstGeom prst="rect">
                <a:avLst/>
              </a:prstGeom>
            </p:spPr>
            <p:txBody>
              <a:bodyPr wrap="square">
                <a:spAutoFit/>
              </a:bodyPr>
              <a:lstStyle/>
              <a:p>
                <a:pPr algn="just">
                  <a:lnSpc>
                    <a:spcPct val="150000"/>
                  </a:lnSpc>
                  <a:spcAft>
                    <a:spcPts val="300"/>
                  </a:spcAft>
                </a:pPr>
                <a:r>
                  <a:rPr lang="fr-FR" sz="3600" b="1">
                    <a:latin typeface="Arial" panose="020B0604020202020204" pitchFamily="34" charset="0"/>
                    <a:cs typeface="Arial" panose="020B0604020202020204" pitchFamily="34" charset="0"/>
                  </a:rPr>
                  <a:t>Câu hỏi 6. </a:t>
                </a:r>
                <a:endParaRPr lang="fr-FR" sz="360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300"/>
                  </a:spcAft>
                  <a:buFont typeface="Wingdings" panose="05000000000000000000" pitchFamily="2" charset="2"/>
                  <a:buChar char="§"/>
                </a:pPr>
                <a:r>
                  <a:rPr lang="fr-FR" sz="3600" smtClean="0">
                    <a:latin typeface="Arial" panose="020B0604020202020204" pitchFamily="34" charset="0"/>
                    <a:ea typeface="Calibri" panose="020F0502020204030204" pitchFamily="34" charset="0"/>
                    <a:cs typeface="Arial" panose="020B0604020202020204" pitchFamily="34" charset="0"/>
                  </a:rPr>
                  <a:t>Biểu </a:t>
                </a:r>
                <a:r>
                  <a:rPr lang="fr-FR" sz="3600">
                    <a:latin typeface="Arial" panose="020B0604020202020204" pitchFamily="34" charset="0"/>
                    <a:ea typeface="Calibri" panose="020F0502020204030204" pitchFamily="34" charset="0"/>
                    <a:cs typeface="Arial" panose="020B0604020202020204" pitchFamily="34" charset="0"/>
                  </a:rPr>
                  <a:t>thức định luật tác dụng khối lượng đối với phản ứng thuận:</a:t>
                </a:r>
                <a:endParaRPr lang="en-US" sz="360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300"/>
                  </a:spcAft>
                </a:pPr>
                <a:r>
                  <a:rPr lang="fr-FR" sz="3600" b="1" i="1" smtClean="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v</a:t>
                </a:r>
                <a:r>
                  <a:rPr lang="fr-FR" sz="3600" b="1" i="1" baseline="-25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a:t>
                </a:r>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 k</a:t>
                </a:r>
                <a:r>
                  <a:rPr lang="fr-FR" sz="3600" b="1" i="1" baseline="-25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a:t>
                </a:r>
                <a14:m>
                  <m:oMath xmlns:m="http://schemas.openxmlformats.org/officeDocument/2006/math">
                    <m:sSup>
                      <m:sSupPr>
                        <m:ctrlPr>
                          <a:rPr lang="en-US"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𝑨</m:t>
                        </m:r>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e>
                      <m:sup>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𝒂</m:t>
                        </m:r>
                      </m:sup>
                    </m:sSup>
                  </m:oMath>
                </a14:m>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
                </a:r>
                <a:r>
                  <a:rPr lang="fr-FR" sz="3600" b="1">
                    <a:solidFill>
                      <a:schemeClr val="accent5">
                        <a:lumMod val="75000"/>
                      </a:schemeClr>
                    </a:solidFill>
                    <a:ea typeface="Calibri" panose="020F0502020204030204" pitchFamily="34" charset="0"/>
                    <a:cs typeface="Times New Roman" panose="02020603050405020304" pitchFamily="18" charset="0"/>
                  </a:rPr>
                  <a:t> </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smtClean="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B</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baseline="30000" smtClean="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b</a:t>
                </a:r>
                <a:endParaRPr lang="en-US"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300"/>
                  </a:spcAft>
                  <a:buFont typeface="Wingdings" panose="05000000000000000000" pitchFamily="2" charset="2"/>
                  <a:buChar char="§"/>
                </a:pPr>
                <a:r>
                  <a:rPr lang="fr-FR" sz="3600">
                    <a:latin typeface="Arial" panose="020B0604020202020204" pitchFamily="34" charset="0"/>
                    <a:ea typeface="Calibri" panose="020F0502020204030204" pitchFamily="34" charset="0"/>
                    <a:cs typeface="Arial" panose="020B0604020202020204" pitchFamily="34" charset="0"/>
                  </a:rPr>
                  <a:t>Biểu thức định luật tác dụng khối lượng đối với phản ứng nghịch:</a:t>
                </a:r>
                <a:endParaRPr lang="en-US" sz="360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300"/>
                  </a:spcAft>
                </a:pPr>
                <a:r>
                  <a:rPr lang="fr-FR" sz="3600" b="1" i="1" smtClean="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v</a:t>
                </a:r>
                <a:r>
                  <a:rPr lang="fr-FR" sz="3600" b="1" i="1" baseline="-25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n</a:t>
                </a:r>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 k</a:t>
                </a:r>
                <a:r>
                  <a:rPr lang="fr-FR" sz="3600" b="1" i="1" baseline="-25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n</a:t>
                </a:r>
                <a:r>
                  <a:rPr lang="fr-FR" sz="3600" b="1" i="1">
                    <a:solidFill>
                      <a:schemeClr val="accent5">
                        <a:lumMod val="75000"/>
                      </a:schemeClr>
                    </a:solidFill>
                    <a:ea typeface="Calibri" panose="020F0502020204030204" pitchFamily="34" charset="0"/>
                    <a:cs typeface="Times New Roman" panose="02020603050405020304" pitchFamily="18" charset="0"/>
                  </a:rPr>
                  <a:t> </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C</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baseline="30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c</a:t>
                </a:r>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
                </a:r>
                <a:r>
                  <a:rPr lang="fr-FR" sz="3600" b="1" i="1">
                    <a:solidFill>
                      <a:schemeClr val="accent5">
                        <a:lumMod val="75000"/>
                      </a:schemeClr>
                    </a:solidFill>
                    <a:ea typeface="Calibri" panose="020F0502020204030204" pitchFamily="34" charset="0"/>
                    <a:cs typeface="Times New Roman" panose="02020603050405020304" pitchFamily="18" charset="0"/>
                  </a:rPr>
                  <a:t> </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D</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baseline="30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d</a:t>
                </a:r>
                <a:endParaRPr lang="en-US"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300"/>
                  </a:spcAft>
                  <a:buFont typeface="Wingdings" panose="05000000000000000000" pitchFamily="2" charset="2"/>
                  <a:buChar char="§"/>
                </a:pPr>
                <a:r>
                  <a:rPr lang="fr-FR" sz="3600">
                    <a:latin typeface="Arial" panose="020B0604020202020204" pitchFamily="34" charset="0"/>
                    <a:ea typeface="Calibri" panose="020F0502020204030204" pitchFamily="34" charset="0"/>
                    <a:cs typeface="Arial" panose="020B0604020202020204" pitchFamily="34" charset="0"/>
                  </a:rPr>
                  <a:t>Ở trạng thái cân </a:t>
                </a:r>
                <a:r>
                  <a:rPr lang="fr-FR" sz="3600" smtClean="0">
                    <a:latin typeface="Arial" panose="020B0604020202020204" pitchFamily="34" charset="0"/>
                    <a:ea typeface="Calibri" panose="020F0502020204030204" pitchFamily="34" charset="0"/>
                    <a:cs typeface="Arial" panose="020B0604020202020204" pitchFamily="34" charset="0"/>
                  </a:rPr>
                  <a:t>bằng:</a:t>
                </a:r>
                <a:r>
                  <a:rPr lang="en-US" sz="3600" smtClean="0">
                    <a:latin typeface="Arial" panose="020B0604020202020204" pitchFamily="34" charset="0"/>
                    <a:ea typeface="Calibri" panose="020F0502020204030204" pitchFamily="34" charset="0"/>
                    <a:cs typeface="Arial" panose="020B0604020202020204" pitchFamily="34" charset="0"/>
                  </a:rPr>
                  <a:t> </a:t>
                </a:r>
                <a:r>
                  <a:rPr lang="fr-FR" sz="3600" b="1" i="1" smtClean="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k</a:t>
                </a:r>
                <a:r>
                  <a:rPr lang="fr-FR" sz="3600" b="1" i="1" baseline="-25000" smtClean="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a:t>
                </a:r>
                <a14:m>
                  <m:oMath xmlns:m="http://schemas.openxmlformats.org/officeDocument/2006/math">
                    <m:sSup>
                      <m:sSupPr>
                        <m:ctrlPr>
                          <a:rPr lang="en-US"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𝑨</m:t>
                        </m:r>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e>
                      <m:sup>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𝒂</m:t>
                        </m:r>
                      </m:sup>
                    </m:sSup>
                  </m:oMath>
                </a14:m>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
                </a:r>
                <a:r>
                  <a:rPr lang="fr-FR" sz="3600" b="1" i="1">
                    <a:solidFill>
                      <a:schemeClr val="accent5">
                        <a:lumMod val="75000"/>
                      </a:schemeClr>
                    </a:solidFill>
                    <a:ea typeface="Calibri" panose="020F0502020204030204" pitchFamily="34" charset="0"/>
                    <a:cs typeface="Times New Roman" panose="02020603050405020304" pitchFamily="18" charset="0"/>
                  </a:rPr>
                  <a:t> </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B</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baseline="30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b</a:t>
                </a:r>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 k</a:t>
                </a:r>
                <a:r>
                  <a:rPr lang="fr-FR" sz="3600" b="1" i="1" baseline="-25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n</a:t>
                </a:r>
                <a:r>
                  <a:rPr lang="fr-FR" sz="3600" b="1" i="1">
                    <a:solidFill>
                      <a:schemeClr val="accent5">
                        <a:lumMod val="75000"/>
                      </a:schemeClr>
                    </a:solidFill>
                    <a:ea typeface="Calibri" panose="020F0502020204030204" pitchFamily="34" charset="0"/>
                    <a:cs typeface="Times New Roman" panose="02020603050405020304" pitchFamily="18" charset="0"/>
                  </a:rPr>
                  <a:t> </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C</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baseline="30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c</a:t>
                </a:r>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
                </a:r>
                <a:r>
                  <a:rPr lang="fr-FR" sz="3600" b="1" i="1">
                    <a:solidFill>
                      <a:schemeClr val="accent5">
                        <a:lumMod val="75000"/>
                      </a:schemeClr>
                    </a:solidFill>
                    <a:ea typeface="Calibri" panose="020F0502020204030204" pitchFamily="34" charset="0"/>
                    <a:cs typeface="Times New Roman" panose="02020603050405020304" pitchFamily="18" charset="0"/>
                  </a:rPr>
                  <a:t> </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D</a:t>
                </a:r>
                <a14:m>
                  <m:oMath xmlns:m="http://schemas.openxmlformats.org/officeDocument/2006/math">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baseline="30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d</a:t>
                </a:r>
                <a:endParaRPr lang="en-US"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300"/>
                  </a:spcAft>
                </a:pPr>
                <a14:m>
                  <m:oMathPara xmlns:m="http://schemas.openxmlformats.org/officeDocument/2006/math">
                    <m:oMathParaPr>
                      <m:jc m:val="centerGroup"/>
                    </m:oMathParaPr>
                    <m:oMath xmlns:m="http://schemas.openxmlformats.org/officeDocument/2006/math">
                      <m:r>
                        <a:rPr lang="fr-FR"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𝑪</m:t>
                              </m:r>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e>
                            <m:sup>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𝒄</m:t>
                              </m:r>
                            </m:sup>
                          </m:sSup>
                          <m:sSup>
                            <m:sSupPr>
                              <m:ctrlPr>
                                <a:rPr lang="en-US"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𝑫</m:t>
                              </m:r>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e>
                            <m:sup>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𝒅</m:t>
                              </m:r>
                            </m:sup>
                          </m:sSup>
                        </m:num>
                        <m:den>
                          <m:sSup>
                            <m:sSupPr>
                              <m:ctrlPr>
                                <a:rPr lang="en-US"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pPr>
                            <m:e>
                              <m:d>
                                <m:dPr>
                                  <m:begChr m:val="["/>
                                  <m:endChr m:val="]"/>
                                  <m:ctrlPr>
                                    <a:rPr lang="en-US"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dPr>
                                <m:e>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𝑨</m:t>
                                  </m:r>
                                </m:e>
                              </m:d>
                            </m:e>
                            <m:sup>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𝒂</m:t>
                              </m:r>
                            </m:sup>
                          </m:sSup>
                          <m:sSup>
                            <m:sSupPr>
                              <m:ctrlPr>
                                <a:rPr lang="en-US"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𝑩</m:t>
                              </m:r>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e>
                            <m:sup>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𝒃</m:t>
                              </m:r>
                            </m:sup>
                          </m:sSup>
                        </m:den>
                      </m:f>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𝒌</m:t>
                              </m:r>
                            </m:e>
                            <m:sub>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𝒕</m:t>
                              </m:r>
                            </m:sub>
                          </m:sSub>
                        </m:num>
                        <m:den>
                          <m:sSub>
                            <m:sSubPr>
                              <m:ctrlPr>
                                <a:rPr lang="en-US"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𝒌</m:t>
                              </m:r>
                            </m:e>
                            <m:sub>
                              <m:r>
                                <a:rPr lang="fr-FR"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𝒏</m:t>
                              </m:r>
                            </m:sub>
                          </m:sSub>
                        </m:den>
                      </m:f>
                    </m:oMath>
                  </m:oMathPara>
                </a14:m>
                <a:endParaRPr lang="en-US" sz="3600" b="1" i="1">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500289" y="800100"/>
                <a:ext cx="14020800" cy="7181774"/>
              </a:xfrm>
              <a:prstGeom prst="rect">
                <a:avLst/>
              </a:prstGeom>
              <a:blipFill>
                <a:blip r:embed="rId3"/>
                <a:stretch>
                  <a:fillRect l="-1304" r="-826"/>
                </a:stretch>
              </a:blipFill>
            </p:spPr>
            <p:txBody>
              <a:bodyPr/>
              <a:lstStyle/>
              <a:p>
                <a:r>
                  <a:rPr lang="en-US">
                    <a:noFill/>
                  </a:rPr>
                  <a:t> </a:t>
                </a:r>
              </a:p>
            </p:txBody>
          </p:sp>
        </mc:Fallback>
      </mc:AlternateContent>
      <p:pic>
        <p:nvPicPr>
          <p:cNvPr id="14" name="Picture 23"/>
          <p:cNvPicPr>
            <a:picLocks noChangeAspect="1"/>
          </p:cNvPicPr>
          <p:nvPr/>
        </p:nvPicPr>
        <p:blipFill>
          <a:blip r:embed="rId4"/>
          <a:srcRect/>
          <a:stretch>
            <a:fillRect/>
          </a:stretch>
        </p:blipFill>
        <p:spPr>
          <a:xfrm>
            <a:off x="320811" y="5905500"/>
            <a:ext cx="3412989" cy="4259580"/>
          </a:xfrm>
          <a:prstGeom prst="rect">
            <a:avLst/>
          </a:prstGeom>
        </p:spPr>
      </p:pic>
      <p:pic>
        <p:nvPicPr>
          <p:cNvPr id="15" name="Picture 11"/>
          <p:cNvPicPr>
            <a:picLocks noChangeAspect="1"/>
          </p:cNvPicPr>
          <p:nvPr/>
        </p:nvPicPr>
        <p:blipFill>
          <a:blip r:embed="rId5"/>
          <a:srcRect/>
          <a:stretch>
            <a:fillRect/>
          </a:stretch>
        </p:blipFill>
        <p:spPr>
          <a:xfrm>
            <a:off x="14249400" y="7095565"/>
            <a:ext cx="2667000" cy="2924735"/>
          </a:xfrm>
          <a:prstGeom prst="rect">
            <a:avLst/>
          </a:prstGeom>
        </p:spPr>
      </p:pic>
    </p:spTree>
    <p:extLst>
      <p:ext uri="{BB962C8B-B14F-4D97-AF65-F5344CB8AC3E}">
        <p14:creationId xmlns:p14="http://schemas.microsoft.com/office/powerpoint/2010/main" val="2635598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wipe(down)">
                                      <p:cBhvr>
                                        <p:cTn id="11" dur="500"/>
                                        <p:tgtEl>
                                          <p:spTgt spid="8">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8">
                                            <p:txEl>
                                              <p:pRg st="4" end="4"/>
                                            </p:txEl>
                                          </p:spTgt>
                                        </p:tgtEl>
                                        <p:attrNameLst>
                                          <p:attrName>style.visibility</p:attrName>
                                        </p:attrNameLst>
                                      </p:cBhvr>
                                      <p:to>
                                        <p:strVal val="visible"/>
                                      </p:to>
                                    </p:set>
                                    <p:animEffect transition="in" filter="wipe(down)">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fade">
                                      <p:cBhvr>
                                        <p:cTn id="25" dur="500"/>
                                        <p:tgtEl>
                                          <p:spTgt spid="8">
                                            <p:txEl>
                                              <p:pRg st="5" end="5"/>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fade">
                                      <p:cBhvr>
                                        <p:cTn id="29"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mc:AlternateContent xmlns:mc="http://schemas.openxmlformats.org/markup-compatibility/2006" xmlns:a14="http://schemas.microsoft.com/office/drawing/2010/main">
        <mc:Choice Requires="a14">
          <p:sp>
            <p:nvSpPr>
              <p:cNvPr id="2" name="Rectangle 1"/>
              <p:cNvSpPr/>
              <p:nvPr/>
            </p:nvSpPr>
            <p:spPr>
              <a:xfrm>
                <a:off x="1352550" y="2093774"/>
                <a:ext cx="15582900" cy="1754326"/>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q"/>
                </a:pPr>
                <a:r>
                  <a:rPr lang="en-US" sz="3600">
                    <a:latin typeface="Arial" panose="020B0604020202020204" pitchFamily="34" charset="0"/>
                    <a:ea typeface="Calibri" panose="020F0502020204030204" pitchFamily="34" charset="0"/>
                    <a:cs typeface="Arial" panose="020B0604020202020204" pitchFamily="34" charset="0"/>
                  </a:rPr>
                  <a:t>Tổng quát, nếu có phản ứng thuận nghịch </a:t>
                </a:r>
                <a:r>
                  <a:rPr lang="en-US" sz="3600" smtClean="0">
                    <a:latin typeface="Arial" panose="020B0604020202020204" pitchFamily="34" charset="0"/>
                    <a:ea typeface="Calibri" panose="020F0502020204030204" pitchFamily="34" charset="0"/>
                    <a:cs typeface="Arial" panose="020B0604020202020204" pitchFamily="34" charset="0"/>
                  </a:rPr>
                  <a:t>sau: aA </a:t>
                </a:r>
                <a:r>
                  <a:rPr lang="en-US" sz="3600">
                    <a:latin typeface="Arial" panose="020B0604020202020204" pitchFamily="34" charset="0"/>
                    <a:ea typeface="Calibri" panose="020F0502020204030204" pitchFamily="34" charset="0"/>
                    <a:cs typeface="Arial" panose="020B0604020202020204" pitchFamily="34" charset="0"/>
                  </a:rPr>
                  <a:t>+ bB </a:t>
                </a: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m:t>
                    </m:r>
                  </m:oMath>
                </a14:m>
                <a:r>
                  <a:rPr lang="en-US" sz="3600">
                    <a:latin typeface="Arial" panose="020B0604020202020204" pitchFamily="34" charset="0"/>
                    <a:ea typeface="Times New Roman" panose="02020603050405020304" pitchFamily="18" charset="0"/>
                    <a:cs typeface="Arial" panose="020B0604020202020204" pitchFamily="34" charset="0"/>
                  </a:rPr>
                  <a:t> cC + dD</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q"/>
                </a:pPr>
                <a:r>
                  <a:rPr lang="en-US" sz="3600">
                    <a:latin typeface="Arial" panose="020B0604020202020204" pitchFamily="34" charset="0"/>
                    <a:ea typeface="Calibri" panose="020F0502020204030204" pitchFamily="34" charset="0"/>
                    <a:cs typeface="Arial" panose="020B0604020202020204" pitchFamily="34" charset="0"/>
                  </a:rPr>
                  <a:t>Khi phản ứng ở trạng thái cân bằng, ta có:</a:t>
                </a:r>
              </a:p>
            </p:txBody>
          </p:sp>
        </mc:Choice>
        <mc:Fallback xmlns="">
          <p:sp>
            <p:nvSpPr>
              <p:cNvPr id="2" name="Rectangle 1"/>
              <p:cNvSpPr>
                <a:spLocks noRot="1" noChangeAspect="1" noMove="1" noResize="1" noEditPoints="1" noAdjustHandles="1" noChangeArrowheads="1" noChangeShapeType="1" noTextEdit="1"/>
              </p:cNvSpPr>
              <p:nvPr/>
            </p:nvSpPr>
            <p:spPr>
              <a:xfrm>
                <a:off x="1352550" y="2093774"/>
                <a:ext cx="15582900" cy="1754326"/>
              </a:xfrm>
              <a:prstGeom prst="rect">
                <a:avLst/>
              </a:prstGeom>
              <a:blipFill>
                <a:blip r:embed="rId3"/>
                <a:stretch>
                  <a:fillRect l="-1056" b="-6250"/>
                </a:stretch>
              </a:blipFill>
            </p:spPr>
            <p:txBody>
              <a:bodyPr/>
              <a:lstStyle/>
              <a:p>
                <a:r>
                  <a:rPr lang="en-US">
                    <a:noFill/>
                  </a:rPr>
                  <a:t> </a:t>
                </a:r>
              </a:p>
            </p:txBody>
          </p:sp>
        </mc:Fallback>
      </mc:AlternateContent>
      <p:sp>
        <p:nvSpPr>
          <p:cNvPr id="7" name="Title 1"/>
          <p:cNvSpPr>
            <a:spLocks noGrp="1"/>
          </p:cNvSpPr>
          <p:nvPr>
            <p:ph type="title"/>
          </p:nvPr>
        </p:nvSpPr>
        <p:spPr>
          <a:xfrm>
            <a:off x="5095343" y="800100"/>
            <a:ext cx="8097314" cy="1145400"/>
          </a:xfrm>
        </p:spPr>
        <p:txBody>
          <a:bodyPr anchor="ctr">
            <a:normAutofit/>
          </a:bodyPr>
          <a:lstStyle/>
          <a:p>
            <a:pPr algn="ctr">
              <a:lnSpc>
                <a:spcPct val="100000"/>
              </a:lnSpc>
            </a:pPr>
            <a:r>
              <a:rPr lang="en-US" sz="5600" b="1" smtClean="0">
                <a:solidFill>
                  <a:schemeClr val="accent6"/>
                </a:solidFill>
                <a:latin typeface="Arial" panose="020B0604020202020204" pitchFamily="34" charset="0"/>
                <a:cs typeface="Arial" panose="020B0604020202020204" pitchFamily="34" charset="0"/>
              </a:rPr>
              <a:t>Kết luận</a:t>
            </a:r>
            <a:endParaRPr lang="en-US" sz="5600" b="1" dirty="0">
              <a:solidFill>
                <a:schemeClr val="accent6"/>
              </a:solidFill>
              <a:latin typeface="Arial" panose="020B0604020202020204" pitchFamily="34" charset="0"/>
              <a:cs typeface="Arial" panose="020B0604020202020204" pitchFamily="34" charset="0"/>
            </a:endParaRPr>
          </a:p>
        </p:txBody>
      </p:sp>
      <p:grpSp>
        <p:nvGrpSpPr>
          <p:cNvPr id="3" name="Group 2"/>
          <p:cNvGrpSpPr/>
          <p:nvPr/>
        </p:nvGrpSpPr>
        <p:grpSpPr>
          <a:xfrm>
            <a:off x="914400" y="4171614"/>
            <a:ext cx="7243016" cy="5239086"/>
            <a:chOff x="914400" y="4171614"/>
            <a:chExt cx="7243016" cy="5239086"/>
          </a:xfrm>
        </p:grpSpPr>
        <p:pic>
          <p:nvPicPr>
            <p:cNvPr id="9"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14400" y="4171614"/>
              <a:ext cx="7243016" cy="5239086"/>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1521138" y="6055538"/>
                  <a:ext cx="6029540" cy="147123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000" b="1" i="1" smtClean="0">
                                <a:solidFill>
                                  <a:srgbClr val="FF0000"/>
                                </a:solidFill>
                                <a:latin typeface="Cambria Math" panose="02040503050406030204" pitchFamily="18" charset="0"/>
                              </a:rPr>
                            </m:ctrlPr>
                          </m:sSubPr>
                          <m:e>
                            <m:r>
                              <a:rPr lang="en-US" sz="4000" b="1" i="1">
                                <a:solidFill>
                                  <a:srgbClr val="FF0000"/>
                                </a:solidFill>
                                <a:latin typeface="Cambria Math" panose="02040503050406030204" pitchFamily="18" charset="0"/>
                              </a:rPr>
                              <m:t>𝑲</m:t>
                            </m:r>
                          </m:e>
                          <m:sub>
                            <m:r>
                              <a:rPr lang="en-US" sz="4000" b="1" i="1">
                                <a:solidFill>
                                  <a:srgbClr val="FF0000"/>
                                </a:solidFill>
                                <a:latin typeface="Cambria Math" panose="02040503050406030204" pitchFamily="18" charset="0"/>
                              </a:rPr>
                              <m:t>𝑪</m:t>
                            </m:r>
                          </m:sub>
                        </m:sSub>
                        <m:r>
                          <a:rPr lang="en-US" sz="4000" b="1" i="1">
                            <a:solidFill>
                              <a:srgbClr val="FF0000"/>
                            </a:solidFill>
                            <a:latin typeface="Cambria Math" panose="02040503050406030204" pitchFamily="18" charset="0"/>
                          </a:rPr>
                          <m:t>=</m:t>
                        </m:r>
                        <m:f>
                          <m:fPr>
                            <m:ctrlPr>
                              <a:rPr lang="en-US" sz="4000" b="1" i="1">
                                <a:solidFill>
                                  <a:srgbClr val="FF0000"/>
                                </a:solidFill>
                                <a:latin typeface="Cambria Math" panose="02040503050406030204" pitchFamily="18" charset="0"/>
                              </a:rPr>
                            </m:ctrlPr>
                          </m:fPr>
                          <m:num>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m:t>
                                </m:r>
                                <m:r>
                                  <a:rPr lang="en-US" sz="4000" b="1" i="1">
                                    <a:solidFill>
                                      <a:srgbClr val="FF0000"/>
                                    </a:solidFill>
                                    <a:latin typeface="Cambria Math" panose="02040503050406030204" pitchFamily="18" charset="0"/>
                                  </a:rPr>
                                  <m:t>𝑪</m:t>
                                </m:r>
                                <m:r>
                                  <a:rPr lang="en-US" sz="4000" b="1" i="1">
                                    <a:solidFill>
                                      <a:srgbClr val="FF0000"/>
                                    </a:solidFill>
                                    <a:latin typeface="Cambria Math" panose="02040503050406030204" pitchFamily="18" charset="0"/>
                                  </a:rPr>
                                  <m:t>]</m:t>
                                </m:r>
                              </m:e>
                              <m:sup>
                                <m:r>
                                  <a:rPr lang="en-US" sz="4000" b="1" i="1">
                                    <a:solidFill>
                                      <a:srgbClr val="FF0000"/>
                                    </a:solidFill>
                                    <a:latin typeface="Cambria Math" panose="02040503050406030204" pitchFamily="18" charset="0"/>
                                  </a:rPr>
                                  <m:t>𝒄</m:t>
                                </m:r>
                              </m:sup>
                            </m:sSup>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m:t>
                                </m:r>
                                <m:r>
                                  <a:rPr lang="en-US" sz="4000" b="1" i="1">
                                    <a:solidFill>
                                      <a:srgbClr val="FF0000"/>
                                    </a:solidFill>
                                    <a:latin typeface="Cambria Math" panose="02040503050406030204" pitchFamily="18" charset="0"/>
                                  </a:rPr>
                                  <m:t>𝑫</m:t>
                                </m:r>
                                <m:r>
                                  <a:rPr lang="en-US" sz="4000" b="1" i="1">
                                    <a:solidFill>
                                      <a:srgbClr val="FF0000"/>
                                    </a:solidFill>
                                    <a:latin typeface="Cambria Math" panose="02040503050406030204" pitchFamily="18" charset="0"/>
                                  </a:rPr>
                                  <m:t>]</m:t>
                                </m:r>
                              </m:e>
                              <m:sup>
                                <m:r>
                                  <a:rPr lang="en-US" sz="4000" b="1" i="1">
                                    <a:solidFill>
                                      <a:srgbClr val="FF0000"/>
                                    </a:solidFill>
                                    <a:latin typeface="Cambria Math" panose="02040503050406030204" pitchFamily="18" charset="0"/>
                                  </a:rPr>
                                  <m:t>𝒅</m:t>
                                </m:r>
                              </m:sup>
                            </m:sSup>
                          </m:num>
                          <m:den>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m:t>
                                </m:r>
                                <m:r>
                                  <a:rPr lang="en-US" sz="4000" b="1" i="1">
                                    <a:solidFill>
                                      <a:srgbClr val="FF0000"/>
                                    </a:solidFill>
                                    <a:latin typeface="Cambria Math" panose="02040503050406030204" pitchFamily="18" charset="0"/>
                                  </a:rPr>
                                  <m:t>𝑨</m:t>
                                </m:r>
                                <m:r>
                                  <a:rPr lang="en-US" sz="4000" b="1" i="1">
                                    <a:solidFill>
                                      <a:srgbClr val="FF0000"/>
                                    </a:solidFill>
                                    <a:latin typeface="Cambria Math" panose="02040503050406030204" pitchFamily="18" charset="0"/>
                                  </a:rPr>
                                  <m:t>]</m:t>
                                </m:r>
                              </m:e>
                              <m:sup>
                                <m:r>
                                  <a:rPr lang="en-US" sz="4000" b="1" i="1">
                                    <a:solidFill>
                                      <a:srgbClr val="FF0000"/>
                                    </a:solidFill>
                                    <a:latin typeface="Cambria Math" panose="02040503050406030204" pitchFamily="18" charset="0"/>
                                  </a:rPr>
                                  <m:t>𝒂</m:t>
                                </m:r>
                              </m:sup>
                            </m:sSup>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m:t>
                                </m:r>
                                <m:r>
                                  <a:rPr lang="en-US" sz="4000" b="1" i="1">
                                    <a:solidFill>
                                      <a:srgbClr val="FF0000"/>
                                    </a:solidFill>
                                    <a:latin typeface="Cambria Math" panose="02040503050406030204" pitchFamily="18" charset="0"/>
                                  </a:rPr>
                                  <m:t>𝑩</m:t>
                                </m:r>
                                <m:r>
                                  <a:rPr lang="en-US" sz="4000" b="1" i="1">
                                    <a:solidFill>
                                      <a:srgbClr val="FF0000"/>
                                    </a:solidFill>
                                    <a:latin typeface="Cambria Math" panose="02040503050406030204" pitchFamily="18" charset="0"/>
                                  </a:rPr>
                                  <m:t>]</m:t>
                                </m:r>
                              </m:e>
                              <m:sup>
                                <m:r>
                                  <a:rPr lang="en-US" sz="4000" b="1" i="1">
                                    <a:solidFill>
                                      <a:srgbClr val="FF0000"/>
                                    </a:solidFill>
                                    <a:latin typeface="Cambria Math" panose="02040503050406030204" pitchFamily="18" charset="0"/>
                                  </a:rPr>
                                  <m:t>𝒃</m:t>
                                </m:r>
                              </m:sup>
                            </m:sSup>
                          </m:den>
                        </m:f>
                      </m:oMath>
                    </m:oMathPara>
                  </a14:m>
                  <a:endParaRPr lang="en-US" sz="4000" b="1">
                    <a:solidFill>
                      <a:srgbClr val="FF0000"/>
                    </a:solidFill>
                    <a:latin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521138" y="6055538"/>
                  <a:ext cx="6029540" cy="1471237"/>
                </a:xfrm>
                <a:prstGeom prst="rect">
                  <a:avLst/>
                </a:prstGeom>
                <a:blipFill>
                  <a:blip r:embed="rId7"/>
                  <a:stretch>
                    <a:fillRect/>
                  </a:stretch>
                </a:blipFill>
              </p:spPr>
              <p:txBody>
                <a:bodyPr/>
                <a:lstStyle/>
                <a:p>
                  <a:r>
                    <a:rPr lang="en-US">
                      <a:noFill/>
                    </a:rPr>
                    <a:t> </a:t>
                  </a:r>
                </a:p>
              </p:txBody>
            </p:sp>
          </mc:Fallback>
        </mc:AlternateContent>
      </p:grpSp>
      <p:sp>
        <p:nvSpPr>
          <p:cNvPr id="11" name="Rectangle 10"/>
          <p:cNvSpPr/>
          <p:nvPr/>
        </p:nvSpPr>
        <p:spPr>
          <a:xfrm>
            <a:off x="8522737" y="4667497"/>
            <a:ext cx="8826452" cy="4247317"/>
          </a:xfrm>
          <a:prstGeom prst="rect">
            <a:avLst/>
          </a:prstGeom>
        </p:spPr>
        <p:txBody>
          <a:bodyPr wrap="square">
            <a:spAutoFit/>
          </a:bodyPr>
          <a:lstStyle/>
          <a:p>
            <a:pPr marL="571500" indent="-571500" algn="just">
              <a:lnSpc>
                <a:spcPct val="150000"/>
              </a:lnSpc>
              <a:buClr>
                <a:srgbClr val="000000"/>
              </a:buClr>
              <a:buFont typeface="Wingdings" panose="05000000000000000000" pitchFamily="2" charset="2"/>
              <a:buChar char="§"/>
            </a:pPr>
            <a:r>
              <a:rPr lang="en-US" sz="3600" smtClean="0">
                <a:solidFill>
                  <a:srgbClr val="FF0000"/>
                </a:solidFill>
                <a:latin typeface="Arial" panose="020B0604020202020204" pitchFamily="34" charset="0"/>
                <a:cs typeface="Arial" panose="020B0604020202020204" pitchFamily="34" charset="0"/>
              </a:rPr>
              <a:t>[A], [B], [C], [D]: </a:t>
            </a:r>
            <a:r>
              <a:rPr lang="en-US" sz="3600">
                <a:solidFill>
                  <a:srgbClr val="000000"/>
                </a:solidFill>
                <a:latin typeface="Arial" panose="020B0604020202020204" pitchFamily="34" charset="0"/>
                <a:cs typeface="Arial" panose="020B0604020202020204" pitchFamily="34" charset="0"/>
              </a:rPr>
              <a:t>Nồng độ mol của các chất M, N, A, B ở trạng thái cân bằng.</a:t>
            </a:r>
          </a:p>
          <a:p>
            <a:pPr marL="571500" indent="-571500" algn="just">
              <a:lnSpc>
                <a:spcPct val="150000"/>
              </a:lnSpc>
              <a:buClr>
                <a:srgbClr val="000000"/>
              </a:buClr>
              <a:buFont typeface="Wingdings" panose="05000000000000000000" pitchFamily="2" charset="2"/>
              <a:buChar char="§"/>
            </a:pPr>
            <a:r>
              <a:rPr lang="en-US" sz="3600" smtClean="0">
                <a:solidFill>
                  <a:srgbClr val="FF0000"/>
                </a:solidFill>
                <a:latin typeface="Arial" panose="020B0604020202020204" pitchFamily="34" charset="0"/>
                <a:cs typeface="Arial" panose="020B0604020202020204" pitchFamily="34" charset="0"/>
              </a:rPr>
              <a:t>a</a:t>
            </a:r>
            <a:r>
              <a:rPr lang="en-US" sz="3600">
                <a:solidFill>
                  <a:srgbClr val="FF0000"/>
                </a:solidFill>
                <a:latin typeface="Arial" panose="020B0604020202020204" pitchFamily="34" charset="0"/>
                <a:cs typeface="Arial" panose="020B0604020202020204" pitchFamily="34" charset="0"/>
              </a:rPr>
              <a:t>, </a:t>
            </a:r>
            <a:r>
              <a:rPr lang="en-US" sz="3600" smtClean="0">
                <a:solidFill>
                  <a:srgbClr val="FF0000"/>
                </a:solidFill>
                <a:latin typeface="Arial" panose="020B0604020202020204" pitchFamily="34" charset="0"/>
                <a:cs typeface="Arial" panose="020B0604020202020204" pitchFamily="34" charset="0"/>
              </a:rPr>
              <a:t>b, c, d: </a:t>
            </a:r>
            <a:r>
              <a:rPr lang="en-US" sz="3600">
                <a:solidFill>
                  <a:srgbClr val="000000"/>
                </a:solidFill>
                <a:latin typeface="Arial" panose="020B0604020202020204" pitchFamily="34" charset="0"/>
                <a:cs typeface="Arial" panose="020B0604020202020204" pitchFamily="34" charset="0"/>
              </a:rPr>
              <a:t>Hệ số tỉ lượng của các chất trong phương trình hóa học của phản ứng.</a:t>
            </a:r>
          </a:p>
        </p:txBody>
      </p:sp>
      <p:pic>
        <p:nvPicPr>
          <p:cNvPr id="12" name="Picture 15"/>
          <p:cNvPicPr>
            <a:picLocks noChangeAspect="1"/>
          </p:cNvPicPr>
          <p:nvPr/>
        </p:nvPicPr>
        <p:blipFill>
          <a:blip r:embed="rId8"/>
          <a:srcRect/>
          <a:stretch>
            <a:fillRect/>
          </a:stretch>
        </p:blipFill>
        <p:spPr>
          <a:xfrm rot="2815106">
            <a:off x="16368743" y="151935"/>
            <a:ext cx="1758948" cy="2247856"/>
          </a:xfrm>
          <a:prstGeom prst="rect">
            <a:avLst/>
          </a:prstGeom>
        </p:spPr>
      </p:pic>
    </p:spTree>
    <p:extLst>
      <p:ext uri="{BB962C8B-B14F-4D97-AF65-F5344CB8AC3E}">
        <p14:creationId xmlns:p14="http://schemas.microsoft.com/office/powerpoint/2010/main" val="46716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6" dur="500"/>
                                        <p:tgtEl>
                                          <p:spTgt spid="11">
                                            <p:txEl>
                                              <p:pRg st="0" end="0"/>
                                            </p:txEl>
                                          </p:spTgt>
                                        </p:tgtEl>
                                      </p:cBhvr>
                                    </p:animEffec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30"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19B1F1F-6136-4AD1-8FAA-8BF99A8856B5}"/>
              </a:ext>
            </a:extLst>
          </p:cNvPr>
          <p:cNvSpPr txBox="1"/>
          <p:nvPr/>
        </p:nvSpPr>
        <p:spPr>
          <a:xfrm>
            <a:off x="378213" y="800100"/>
            <a:ext cx="17531574" cy="1092607"/>
          </a:xfrm>
          <a:prstGeom prst="rect">
            <a:avLst/>
          </a:prstGeom>
          <a:noFill/>
        </p:spPr>
        <p:txBody>
          <a:bodyPr wrap="square" rtlCol="0">
            <a:spAutoFit/>
          </a:bodyPr>
          <a:lstStyle/>
          <a:p>
            <a:pPr algn="ctr"/>
            <a:r>
              <a:rPr lang="en-US" sz="6500" b="1" smtClean="0">
                <a:solidFill>
                  <a:srgbClr val="FFFF00"/>
                </a:solidFill>
                <a:latin typeface="Arial" panose="020B0604020202020204" pitchFamily="34" charset="0"/>
                <a:cs typeface="Arial" panose="020B0604020202020204" pitchFamily="34" charset="0"/>
              </a:rPr>
              <a:t>KHỞI ĐỘNG</a:t>
            </a:r>
            <a:endParaRPr lang="en-US" sz="6500" dirty="0">
              <a:solidFill>
                <a:srgbClr val="FFFF00"/>
              </a:solidFill>
              <a:latin typeface="Arial" panose="020B0604020202020204" pitchFamily="34" charset="0"/>
              <a:cs typeface="Arial" panose="020B0604020202020204" pitchFamily="34" charset="0"/>
            </a:endParaRPr>
          </a:p>
        </p:txBody>
      </p:sp>
      <p:pic>
        <p:nvPicPr>
          <p:cNvPr id="12" name="Picture 19"/>
          <p:cNvPicPr>
            <a:picLocks noChangeAspect="1"/>
          </p:cNvPicPr>
          <p:nvPr/>
        </p:nvPicPr>
        <p:blipFill>
          <a:blip r:embed="rId3"/>
          <a:srcRect/>
          <a:stretch>
            <a:fillRect/>
          </a:stretch>
        </p:blipFill>
        <p:spPr>
          <a:xfrm>
            <a:off x="533400" y="5068634"/>
            <a:ext cx="7086600" cy="5332666"/>
          </a:xfrm>
          <a:prstGeom prst="rect">
            <a:avLst/>
          </a:prstGeom>
        </p:spPr>
      </p:pic>
      <p:grpSp>
        <p:nvGrpSpPr>
          <p:cNvPr id="3" name="Group 2"/>
          <p:cNvGrpSpPr/>
          <p:nvPr/>
        </p:nvGrpSpPr>
        <p:grpSpPr>
          <a:xfrm>
            <a:off x="6019800" y="2628900"/>
            <a:ext cx="11506200" cy="1844842"/>
            <a:chOff x="7010400" y="2857500"/>
            <a:chExt cx="11506200" cy="1844842"/>
          </a:xfrm>
        </p:grpSpPr>
        <p:pic>
          <p:nvPicPr>
            <p:cNvPr id="7" name="Picture 6"/>
            <p:cNvPicPr>
              <a:picLocks noChangeAspect="1"/>
            </p:cNvPicPr>
            <p:nvPr/>
          </p:nvPicPr>
          <p:blipFill>
            <a:blip r:embed="rId4"/>
            <a:srcRect/>
            <a:stretch>
              <a:fillRect/>
            </a:stretch>
          </p:blipFill>
          <p:spPr>
            <a:xfrm>
              <a:off x="7010400" y="2857500"/>
              <a:ext cx="1752600" cy="1844842"/>
            </a:xfrm>
            <a:prstGeom prst="rect">
              <a:avLst/>
            </a:prstGeom>
          </p:spPr>
        </p:pic>
        <p:sp>
          <p:nvSpPr>
            <p:cNvPr id="2" name="Rectangle 1"/>
            <p:cNvSpPr/>
            <p:nvPr/>
          </p:nvSpPr>
          <p:spPr>
            <a:xfrm>
              <a:off x="9220200" y="3461210"/>
              <a:ext cx="9296400" cy="646331"/>
            </a:xfrm>
            <a:prstGeom prst="rect">
              <a:avLst/>
            </a:prstGeom>
          </p:spPr>
          <p:txBody>
            <a:bodyPr wrap="square">
              <a:spAutoFit/>
            </a:bodyPr>
            <a:lstStyle/>
            <a:p>
              <a:pPr algn="just"/>
              <a:r>
                <a:rPr lang="fr-FR" sz="3600">
                  <a:solidFill>
                    <a:schemeClr val="bg1"/>
                  </a:solidFill>
                  <a:latin typeface="Arial" panose="020B0604020202020204" pitchFamily="34" charset="0"/>
                  <a:ea typeface="Calibri" panose="020F0502020204030204" pitchFamily="34" charset="0"/>
                  <a:cs typeface="Arial" panose="020B0604020202020204" pitchFamily="34" charset="0"/>
                </a:rPr>
                <a:t>Các phản ứng này được gọi là phản ứng gì? </a:t>
              </a:r>
              <a:endParaRPr lang="en-US" sz="3600">
                <a:solidFill>
                  <a:schemeClr val="bg1"/>
                </a:solidFill>
                <a:latin typeface="Arial" panose="020B0604020202020204" pitchFamily="34" charset="0"/>
                <a:cs typeface="Arial" panose="020B0604020202020204" pitchFamily="34" charset="0"/>
              </a:endParaRPr>
            </a:p>
          </p:txBody>
        </p:sp>
      </p:grpSp>
      <p:grpSp>
        <p:nvGrpSpPr>
          <p:cNvPr id="4" name="Group 3"/>
          <p:cNvGrpSpPr/>
          <p:nvPr/>
        </p:nvGrpSpPr>
        <p:grpSpPr>
          <a:xfrm>
            <a:off x="6019800" y="5068634"/>
            <a:ext cx="11659445" cy="2585323"/>
            <a:chOff x="6019800" y="5149457"/>
            <a:chExt cx="11659445" cy="2585323"/>
          </a:xfrm>
        </p:grpSpPr>
        <p:sp>
          <p:nvSpPr>
            <p:cNvPr id="17" name="Rectangle 16"/>
            <p:cNvSpPr/>
            <p:nvPr/>
          </p:nvSpPr>
          <p:spPr>
            <a:xfrm>
              <a:off x="8230445" y="5149457"/>
              <a:ext cx="9448800" cy="2585323"/>
            </a:xfrm>
            <a:prstGeom prst="rect">
              <a:avLst/>
            </a:prstGeom>
          </p:spPr>
          <p:txBody>
            <a:bodyPr wrap="square">
              <a:spAutoFit/>
            </a:bodyPr>
            <a:lstStyle/>
            <a:p>
              <a:pPr algn="just">
                <a:lnSpc>
                  <a:spcPct val="150000"/>
                </a:lnSpc>
              </a:pPr>
              <a:r>
                <a:rPr lang="fr-FR" sz="3600">
                  <a:solidFill>
                    <a:schemeClr val="bg1"/>
                  </a:solidFill>
                  <a:latin typeface="Arial" panose="020B0604020202020204" pitchFamily="34" charset="0"/>
                  <a:cs typeface="Arial" panose="020B0604020202020204" pitchFamily="34" charset="0"/>
                </a:rPr>
                <a:t>Để tăng hiệu </a:t>
              </a:r>
              <a:r>
                <a:rPr lang="fr-FR" sz="3600" smtClean="0">
                  <a:solidFill>
                    <a:schemeClr val="bg1"/>
                  </a:solidFill>
                  <a:latin typeface="Arial" panose="020B0604020202020204" pitchFamily="34" charset="0"/>
                  <a:cs typeface="Arial" panose="020B0604020202020204" pitchFamily="34" charset="0"/>
                </a:rPr>
                <a:t>suất, </a:t>
              </a:r>
              <a:r>
                <a:rPr lang="fr-FR" sz="3600">
                  <a:solidFill>
                    <a:schemeClr val="bg1"/>
                  </a:solidFill>
                  <a:latin typeface="Arial" panose="020B0604020202020204" pitchFamily="34" charset="0"/>
                  <a:cs typeface="Arial" panose="020B0604020202020204" pitchFamily="34" charset="0"/>
                </a:rPr>
                <a:t>cần điều chỉnh những điều kiện phản ứng như nhiệt độ, áp suất, nồng độ,… như thế nào?</a:t>
              </a:r>
              <a:endParaRPr lang="en-US" sz="3600">
                <a:solidFill>
                  <a:schemeClr val="bg1"/>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srcRect/>
            <a:stretch>
              <a:fillRect/>
            </a:stretch>
          </p:blipFill>
          <p:spPr>
            <a:xfrm>
              <a:off x="6019800" y="5519697"/>
              <a:ext cx="1752600" cy="1844842"/>
            </a:xfrm>
            <a:prstGeom prst="rect">
              <a:avLst/>
            </a:prstGeom>
          </p:spPr>
        </p:pic>
      </p:grpSp>
    </p:spTree>
    <p:extLst>
      <p:ext uri="{BB962C8B-B14F-4D97-AF65-F5344CB8AC3E}">
        <p14:creationId xmlns:p14="http://schemas.microsoft.com/office/powerpoint/2010/main" val="768102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mc:AlternateContent xmlns:mc="http://schemas.openxmlformats.org/markup-compatibility/2006" xmlns:a14="http://schemas.microsoft.com/office/drawing/2010/main">
        <mc:Choice Requires="a14">
          <p:sp>
            <p:nvSpPr>
              <p:cNvPr id="2" name="Rectangle 1"/>
              <p:cNvSpPr/>
              <p:nvPr/>
            </p:nvSpPr>
            <p:spPr>
              <a:xfrm>
                <a:off x="1352550" y="2093774"/>
                <a:ext cx="15582900" cy="1754326"/>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q"/>
                </a:pPr>
                <a:r>
                  <a:rPr lang="en-US" sz="3600">
                    <a:latin typeface="Arial" panose="020B0604020202020204" pitchFamily="34" charset="0"/>
                    <a:ea typeface="Calibri" panose="020F0502020204030204" pitchFamily="34" charset="0"/>
                    <a:cs typeface="Arial" panose="020B0604020202020204" pitchFamily="34" charset="0"/>
                  </a:rPr>
                  <a:t>Tổng quát, nếu có phản ứng thuận nghịch </a:t>
                </a:r>
                <a:r>
                  <a:rPr lang="en-US" sz="3600" smtClean="0">
                    <a:latin typeface="Arial" panose="020B0604020202020204" pitchFamily="34" charset="0"/>
                    <a:ea typeface="Calibri" panose="020F0502020204030204" pitchFamily="34" charset="0"/>
                    <a:cs typeface="Arial" panose="020B0604020202020204" pitchFamily="34" charset="0"/>
                  </a:rPr>
                  <a:t>sau: aA </a:t>
                </a:r>
                <a:r>
                  <a:rPr lang="en-US" sz="3600">
                    <a:latin typeface="Arial" panose="020B0604020202020204" pitchFamily="34" charset="0"/>
                    <a:ea typeface="Calibri" panose="020F0502020204030204" pitchFamily="34" charset="0"/>
                    <a:cs typeface="Arial" panose="020B0604020202020204" pitchFamily="34" charset="0"/>
                  </a:rPr>
                  <a:t>+ bB </a:t>
                </a: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m:t>
                    </m:r>
                  </m:oMath>
                </a14:m>
                <a:r>
                  <a:rPr lang="en-US" sz="3600">
                    <a:latin typeface="Arial" panose="020B0604020202020204" pitchFamily="34" charset="0"/>
                    <a:ea typeface="Times New Roman" panose="02020603050405020304" pitchFamily="18" charset="0"/>
                    <a:cs typeface="Arial" panose="020B0604020202020204" pitchFamily="34" charset="0"/>
                  </a:rPr>
                  <a:t> cC + dD</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q"/>
                </a:pPr>
                <a:r>
                  <a:rPr lang="en-US" sz="3600">
                    <a:latin typeface="Arial" panose="020B0604020202020204" pitchFamily="34" charset="0"/>
                    <a:ea typeface="Calibri" panose="020F0502020204030204" pitchFamily="34" charset="0"/>
                    <a:cs typeface="Arial" panose="020B0604020202020204" pitchFamily="34" charset="0"/>
                  </a:rPr>
                  <a:t>Khi phản ứng ở trạng thái cân bằng, ta có:</a:t>
                </a:r>
              </a:p>
            </p:txBody>
          </p:sp>
        </mc:Choice>
        <mc:Fallback xmlns="">
          <p:sp>
            <p:nvSpPr>
              <p:cNvPr id="2" name="Rectangle 1"/>
              <p:cNvSpPr>
                <a:spLocks noRot="1" noChangeAspect="1" noMove="1" noResize="1" noEditPoints="1" noAdjustHandles="1" noChangeArrowheads="1" noChangeShapeType="1" noTextEdit="1"/>
              </p:cNvSpPr>
              <p:nvPr/>
            </p:nvSpPr>
            <p:spPr>
              <a:xfrm>
                <a:off x="1352550" y="2093774"/>
                <a:ext cx="15582900" cy="1754326"/>
              </a:xfrm>
              <a:prstGeom prst="rect">
                <a:avLst/>
              </a:prstGeom>
              <a:blipFill>
                <a:blip r:embed="rId3"/>
                <a:stretch>
                  <a:fillRect l="-1056" b="-6250"/>
                </a:stretch>
              </a:blipFill>
            </p:spPr>
            <p:txBody>
              <a:bodyPr/>
              <a:lstStyle/>
              <a:p>
                <a:r>
                  <a:rPr lang="en-US">
                    <a:noFill/>
                  </a:rPr>
                  <a:t> </a:t>
                </a:r>
              </a:p>
            </p:txBody>
          </p:sp>
        </mc:Fallback>
      </mc:AlternateContent>
      <p:sp>
        <p:nvSpPr>
          <p:cNvPr id="7" name="Title 1"/>
          <p:cNvSpPr>
            <a:spLocks noGrp="1"/>
          </p:cNvSpPr>
          <p:nvPr>
            <p:ph type="title"/>
          </p:nvPr>
        </p:nvSpPr>
        <p:spPr>
          <a:xfrm>
            <a:off x="5095343" y="800100"/>
            <a:ext cx="8097314" cy="1145400"/>
          </a:xfrm>
        </p:spPr>
        <p:txBody>
          <a:bodyPr anchor="ctr">
            <a:normAutofit/>
          </a:bodyPr>
          <a:lstStyle/>
          <a:p>
            <a:pPr algn="ctr">
              <a:lnSpc>
                <a:spcPct val="100000"/>
              </a:lnSpc>
            </a:pPr>
            <a:r>
              <a:rPr lang="en-US" sz="5600" b="1" smtClean="0">
                <a:solidFill>
                  <a:schemeClr val="accent6"/>
                </a:solidFill>
                <a:latin typeface="Arial" panose="020B0604020202020204" pitchFamily="34" charset="0"/>
                <a:cs typeface="Arial" panose="020B0604020202020204" pitchFamily="34" charset="0"/>
              </a:rPr>
              <a:t>Kết luận</a:t>
            </a:r>
            <a:endParaRPr lang="en-US" sz="5600" b="1" dirty="0">
              <a:solidFill>
                <a:schemeClr val="accent6"/>
              </a:solidFill>
              <a:latin typeface="Arial" panose="020B0604020202020204" pitchFamily="34" charset="0"/>
              <a:cs typeface="Arial" panose="020B0604020202020204" pitchFamily="34" charset="0"/>
            </a:endParaRPr>
          </a:p>
        </p:txBody>
      </p:sp>
      <p:pic>
        <p:nvPicPr>
          <p:cNvPr id="9"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14400" y="4171614"/>
            <a:ext cx="7243016" cy="5239086"/>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1521138" y="6055538"/>
                <a:ext cx="6029540" cy="147123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000" b="1" i="1" smtClean="0">
                              <a:solidFill>
                                <a:srgbClr val="FF0000"/>
                              </a:solidFill>
                              <a:latin typeface="Cambria Math" panose="02040503050406030204" pitchFamily="18" charset="0"/>
                            </a:rPr>
                          </m:ctrlPr>
                        </m:sSubPr>
                        <m:e>
                          <m:r>
                            <a:rPr lang="en-US" sz="4000" b="1" i="1">
                              <a:solidFill>
                                <a:srgbClr val="FF0000"/>
                              </a:solidFill>
                              <a:latin typeface="Cambria Math" panose="02040503050406030204" pitchFamily="18" charset="0"/>
                            </a:rPr>
                            <m:t>𝑲</m:t>
                          </m:r>
                        </m:e>
                        <m:sub>
                          <m:r>
                            <a:rPr lang="en-US" sz="4000" b="1" i="1">
                              <a:solidFill>
                                <a:srgbClr val="FF0000"/>
                              </a:solidFill>
                              <a:latin typeface="Cambria Math" panose="02040503050406030204" pitchFamily="18" charset="0"/>
                            </a:rPr>
                            <m:t>𝑪</m:t>
                          </m:r>
                        </m:sub>
                      </m:sSub>
                      <m:r>
                        <a:rPr lang="en-US" sz="4000" b="1" i="1">
                          <a:solidFill>
                            <a:srgbClr val="FF0000"/>
                          </a:solidFill>
                          <a:latin typeface="Cambria Math" panose="02040503050406030204" pitchFamily="18" charset="0"/>
                        </a:rPr>
                        <m:t>=</m:t>
                      </m:r>
                      <m:f>
                        <m:fPr>
                          <m:ctrlPr>
                            <a:rPr lang="en-US" sz="4000" b="1" i="1">
                              <a:solidFill>
                                <a:srgbClr val="FF0000"/>
                              </a:solidFill>
                              <a:latin typeface="Cambria Math" panose="02040503050406030204" pitchFamily="18" charset="0"/>
                            </a:rPr>
                          </m:ctrlPr>
                        </m:fPr>
                        <m:num>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m:t>
                              </m:r>
                              <m:r>
                                <a:rPr lang="en-US" sz="4000" b="1" i="1">
                                  <a:solidFill>
                                    <a:srgbClr val="FF0000"/>
                                  </a:solidFill>
                                  <a:latin typeface="Cambria Math" panose="02040503050406030204" pitchFamily="18" charset="0"/>
                                </a:rPr>
                                <m:t>𝑪</m:t>
                              </m:r>
                              <m:r>
                                <a:rPr lang="en-US" sz="4000" b="1" i="1">
                                  <a:solidFill>
                                    <a:srgbClr val="FF0000"/>
                                  </a:solidFill>
                                  <a:latin typeface="Cambria Math" panose="02040503050406030204" pitchFamily="18" charset="0"/>
                                </a:rPr>
                                <m:t>]</m:t>
                              </m:r>
                            </m:e>
                            <m:sup>
                              <m:r>
                                <a:rPr lang="en-US" sz="4000" b="1" i="1">
                                  <a:solidFill>
                                    <a:srgbClr val="FF0000"/>
                                  </a:solidFill>
                                  <a:latin typeface="Cambria Math" panose="02040503050406030204" pitchFamily="18" charset="0"/>
                                </a:rPr>
                                <m:t>𝒄</m:t>
                              </m:r>
                            </m:sup>
                          </m:sSup>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m:t>
                              </m:r>
                              <m:r>
                                <a:rPr lang="en-US" sz="4000" b="1" i="1">
                                  <a:solidFill>
                                    <a:srgbClr val="FF0000"/>
                                  </a:solidFill>
                                  <a:latin typeface="Cambria Math" panose="02040503050406030204" pitchFamily="18" charset="0"/>
                                </a:rPr>
                                <m:t>𝑫</m:t>
                              </m:r>
                              <m:r>
                                <a:rPr lang="en-US" sz="4000" b="1" i="1">
                                  <a:solidFill>
                                    <a:srgbClr val="FF0000"/>
                                  </a:solidFill>
                                  <a:latin typeface="Cambria Math" panose="02040503050406030204" pitchFamily="18" charset="0"/>
                                </a:rPr>
                                <m:t>]</m:t>
                              </m:r>
                            </m:e>
                            <m:sup>
                              <m:r>
                                <a:rPr lang="en-US" sz="4000" b="1" i="1">
                                  <a:solidFill>
                                    <a:srgbClr val="FF0000"/>
                                  </a:solidFill>
                                  <a:latin typeface="Cambria Math" panose="02040503050406030204" pitchFamily="18" charset="0"/>
                                </a:rPr>
                                <m:t>𝒅</m:t>
                              </m:r>
                            </m:sup>
                          </m:sSup>
                        </m:num>
                        <m:den>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m:t>
                              </m:r>
                              <m:r>
                                <a:rPr lang="en-US" sz="4000" b="1" i="1">
                                  <a:solidFill>
                                    <a:srgbClr val="FF0000"/>
                                  </a:solidFill>
                                  <a:latin typeface="Cambria Math" panose="02040503050406030204" pitchFamily="18" charset="0"/>
                                </a:rPr>
                                <m:t>𝑨</m:t>
                              </m:r>
                              <m:r>
                                <a:rPr lang="en-US" sz="4000" b="1" i="1">
                                  <a:solidFill>
                                    <a:srgbClr val="FF0000"/>
                                  </a:solidFill>
                                  <a:latin typeface="Cambria Math" panose="02040503050406030204" pitchFamily="18" charset="0"/>
                                </a:rPr>
                                <m:t>]</m:t>
                              </m:r>
                            </m:e>
                            <m:sup>
                              <m:r>
                                <a:rPr lang="en-US" sz="4000" b="1" i="1">
                                  <a:solidFill>
                                    <a:srgbClr val="FF0000"/>
                                  </a:solidFill>
                                  <a:latin typeface="Cambria Math" panose="02040503050406030204" pitchFamily="18" charset="0"/>
                                </a:rPr>
                                <m:t>𝒂</m:t>
                              </m:r>
                            </m:sup>
                          </m:sSup>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m:t>
                              </m:r>
                              <m:r>
                                <a:rPr lang="en-US" sz="4000" b="1" i="1">
                                  <a:solidFill>
                                    <a:srgbClr val="FF0000"/>
                                  </a:solidFill>
                                  <a:latin typeface="Cambria Math" panose="02040503050406030204" pitchFamily="18" charset="0"/>
                                </a:rPr>
                                <m:t>𝑩</m:t>
                              </m:r>
                              <m:r>
                                <a:rPr lang="en-US" sz="4000" b="1" i="1">
                                  <a:solidFill>
                                    <a:srgbClr val="FF0000"/>
                                  </a:solidFill>
                                  <a:latin typeface="Cambria Math" panose="02040503050406030204" pitchFamily="18" charset="0"/>
                                </a:rPr>
                                <m:t>]</m:t>
                              </m:r>
                            </m:e>
                            <m:sup>
                              <m:r>
                                <a:rPr lang="en-US" sz="4000" b="1" i="1">
                                  <a:solidFill>
                                    <a:srgbClr val="FF0000"/>
                                  </a:solidFill>
                                  <a:latin typeface="Cambria Math" panose="02040503050406030204" pitchFamily="18" charset="0"/>
                                </a:rPr>
                                <m:t>𝒃</m:t>
                              </m:r>
                            </m:sup>
                          </m:sSup>
                        </m:den>
                      </m:f>
                    </m:oMath>
                  </m:oMathPara>
                </a14:m>
                <a:endParaRPr lang="en-US" sz="4000" b="1">
                  <a:solidFill>
                    <a:srgbClr val="FF0000"/>
                  </a:solidFill>
                  <a:latin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521138" y="6055538"/>
                <a:ext cx="6029540" cy="1471237"/>
              </a:xfrm>
              <a:prstGeom prst="rect">
                <a:avLst/>
              </a:prstGeom>
              <a:blipFill>
                <a:blip r:embed="rId7"/>
                <a:stretch>
                  <a:fillRect/>
                </a:stretch>
              </a:blipFill>
            </p:spPr>
            <p:txBody>
              <a:bodyPr/>
              <a:lstStyle/>
              <a:p>
                <a:r>
                  <a:rPr lang="en-US">
                    <a:noFill/>
                  </a:rPr>
                  <a:t> </a:t>
                </a:r>
              </a:p>
            </p:txBody>
          </p:sp>
        </mc:Fallback>
      </mc:AlternateContent>
      <p:sp>
        <p:nvSpPr>
          <p:cNvPr id="11" name="Rectangle 10"/>
          <p:cNvSpPr/>
          <p:nvPr/>
        </p:nvSpPr>
        <p:spPr>
          <a:xfrm>
            <a:off x="8519653" y="4251999"/>
            <a:ext cx="8826452" cy="5078313"/>
          </a:xfrm>
          <a:prstGeom prst="rect">
            <a:avLst/>
          </a:prstGeom>
        </p:spPr>
        <p:txBody>
          <a:bodyPr wrap="square">
            <a:spAutoFit/>
          </a:bodyPr>
          <a:lstStyle/>
          <a:p>
            <a:pPr marL="571500" indent="-571500" algn="just">
              <a:lnSpc>
                <a:spcPct val="150000"/>
              </a:lnSpc>
              <a:buClr>
                <a:srgbClr val="000000"/>
              </a:buClr>
              <a:buFont typeface="Wingdings" panose="05000000000000000000" pitchFamily="2" charset="2"/>
              <a:buChar char="§"/>
            </a:pPr>
            <a:r>
              <a:rPr lang="fr-FR" sz="3600">
                <a:solidFill>
                  <a:srgbClr val="FF0000"/>
                </a:solidFill>
                <a:latin typeface="Arial" panose="020B0604020202020204" pitchFamily="34" charset="0"/>
                <a:ea typeface="Calibri" panose="020F0502020204030204" pitchFamily="34" charset="0"/>
                <a:cs typeface="Arial" panose="020B0604020202020204" pitchFamily="34" charset="0"/>
              </a:rPr>
              <a:t>K</a:t>
            </a:r>
            <a:r>
              <a:rPr lang="fr-FR" sz="3600" baseline="-25000">
                <a:solidFill>
                  <a:srgbClr val="FF0000"/>
                </a:solidFill>
                <a:latin typeface="Arial" panose="020B0604020202020204" pitchFamily="34" charset="0"/>
                <a:ea typeface="Calibri" panose="020F0502020204030204" pitchFamily="34" charset="0"/>
                <a:cs typeface="Arial" panose="020B0604020202020204" pitchFamily="34" charset="0"/>
              </a:rPr>
              <a:t>C</a:t>
            </a:r>
            <a:r>
              <a:rPr lang="fr-FR" sz="360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Hằng số cân bằng của một phản ứng thuận nghịch.</a:t>
            </a:r>
          </a:p>
          <a:p>
            <a:pPr marL="571500" indent="-571500" algn="just">
              <a:lnSpc>
                <a:spcPct val="150000"/>
              </a:lnSpc>
              <a:buFont typeface="Wingdings" panose="05000000000000000000" pitchFamily="2" charset="2"/>
              <a:buChar char="ü"/>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Phụ thuộc nhiệt độ và bản chất của phản ứng.</a:t>
            </a:r>
          </a:p>
          <a:p>
            <a:pPr marL="571500" indent="-571500" algn="just">
              <a:lnSpc>
                <a:spcPct val="150000"/>
              </a:lnSpc>
              <a:buFont typeface="Wingdings" panose="05000000000000000000" pitchFamily="2" charset="2"/>
              <a:buChar char="ü"/>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Không phụ thuộc nồng độ ban đầu của các chất.</a:t>
            </a:r>
            <a:endParaRPr lang="en-US" sz="3600">
              <a:latin typeface="Arial" panose="020B0604020202020204" pitchFamily="34" charset="0"/>
              <a:cs typeface="Arial" panose="020B0604020202020204" pitchFamily="34" charset="0"/>
            </a:endParaRPr>
          </a:p>
        </p:txBody>
      </p:sp>
      <p:pic>
        <p:nvPicPr>
          <p:cNvPr id="12" name="Picture 15"/>
          <p:cNvPicPr>
            <a:picLocks noChangeAspect="1"/>
          </p:cNvPicPr>
          <p:nvPr/>
        </p:nvPicPr>
        <p:blipFill>
          <a:blip r:embed="rId8"/>
          <a:srcRect/>
          <a:stretch>
            <a:fillRect/>
          </a:stretch>
        </p:blipFill>
        <p:spPr>
          <a:xfrm rot="2815106">
            <a:off x="16368743" y="151935"/>
            <a:ext cx="1758948" cy="2247856"/>
          </a:xfrm>
          <a:prstGeom prst="rect">
            <a:avLst/>
          </a:prstGeom>
        </p:spPr>
      </p:pic>
    </p:spTree>
    <p:extLst>
      <p:ext uri="{BB962C8B-B14F-4D97-AF65-F5344CB8AC3E}">
        <p14:creationId xmlns:p14="http://schemas.microsoft.com/office/powerpoint/2010/main" val="1506646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barn(inVertical)">
                                      <p:cBhvr>
                                        <p:cTn id="11" dur="500"/>
                                        <p:tgtEl>
                                          <p:spTgt spid="11">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arn(inVertical)">
                                      <p:cBhvr>
                                        <p:cTn id="1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mc:AlternateContent xmlns:mc="http://schemas.openxmlformats.org/markup-compatibility/2006" xmlns:a14="http://schemas.microsoft.com/office/drawing/2010/main">
        <mc:Choice Requires="a14">
          <p:sp>
            <p:nvSpPr>
              <p:cNvPr id="2" name="Rectangle 1"/>
              <p:cNvSpPr/>
              <p:nvPr/>
            </p:nvSpPr>
            <p:spPr>
              <a:xfrm>
                <a:off x="1352550" y="2093774"/>
                <a:ext cx="15582900" cy="1754326"/>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q"/>
                </a:pPr>
                <a:r>
                  <a:rPr lang="en-US" sz="3600">
                    <a:latin typeface="Arial" panose="020B0604020202020204" pitchFamily="34" charset="0"/>
                    <a:ea typeface="Calibri" panose="020F0502020204030204" pitchFamily="34" charset="0"/>
                    <a:cs typeface="Arial" panose="020B0604020202020204" pitchFamily="34" charset="0"/>
                  </a:rPr>
                  <a:t>Tổng quát, nếu có phản ứng thuận nghịch </a:t>
                </a:r>
                <a:r>
                  <a:rPr lang="en-US" sz="3600" smtClean="0">
                    <a:latin typeface="Arial" panose="020B0604020202020204" pitchFamily="34" charset="0"/>
                    <a:ea typeface="Calibri" panose="020F0502020204030204" pitchFamily="34" charset="0"/>
                    <a:cs typeface="Arial" panose="020B0604020202020204" pitchFamily="34" charset="0"/>
                  </a:rPr>
                  <a:t>sau: aA </a:t>
                </a:r>
                <a:r>
                  <a:rPr lang="en-US" sz="3600">
                    <a:latin typeface="Arial" panose="020B0604020202020204" pitchFamily="34" charset="0"/>
                    <a:ea typeface="Calibri" panose="020F0502020204030204" pitchFamily="34" charset="0"/>
                    <a:cs typeface="Arial" panose="020B0604020202020204" pitchFamily="34" charset="0"/>
                  </a:rPr>
                  <a:t>+ bB </a:t>
                </a: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m:t>
                    </m:r>
                  </m:oMath>
                </a14:m>
                <a:r>
                  <a:rPr lang="en-US" sz="3600">
                    <a:latin typeface="Arial" panose="020B0604020202020204" pitchFamily="34" charset="0"/>
                    <a:ea typeface="Times New Roman" panose="02020603050405020304" pitchFamily="18" charset="0"/>
                    <a:cs typeface="Arial" panose="020B0604020202020204" pitchFamily="34" charset="0"/>
                  </a:rPr>
                  <a:t> cC + dD</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q"/>
                </a:pPr>
                <a:r>
                  <a:rPr lang="en-US" sz="3600">
                    <a:latin typeface="Arial" panose="020B0604020202020204" pitchFamily="34" charset="0"/>
                    <a:ea typeface="Calibri" panose="020F0502020204030204" pitchFamily="34" charset="0"/>
                    <a:cs typeface="Arial" panose="020B0604020202020204" pitchFamily="34" charset="0"/>
                  </a:rPr>
                  <a:t>Khi phản ứng ở trạng thái cân bằng, ta có:</a:t>
                </a:r>
              </a:p>
            </p:txBody>
          </p:sp>
        </mc:Choice>
        <mc:Fallback xmlns="">
          <p:sp>
            <p:nvSpPr>
              <p:cNvPr id="2" name="Rectangle 1"/>
              <p:cNvSpPr>
                <a:spLocks noRot="1" noChangeAspect="1" noMove="1" noResize="1" noEditPoints="1" noAdjustHandles="1" noChangeArrowheads="1" noChangeShapeType="1" noTextEdit="1"/>
              </p:cNvSpPr>
              <p:nvPr/>
            </p:nvSpPr>
            <p:spPr>
              <a:xfrm>
                <a:off x="1352550" y="2093774"/>
                <a:ext cx="15582900" cy="1754326"/>
              </a:xfrm>
              <a:prstGeom prst="rect">
                <a:avLst/>
              </a:prstGeom>
              <a:blipFill>
                <a:blip r:embed="rId3"/>
                <a:stretch>
                  <a:fillRect l="-1056" b="-6250"/>
                </a:stretch>
              </a:blipFill>
            </p:spPr>
            <p:txBody>
              <a:bodyPr/>
              <a:lstStyle/>
              <a:p>
                <a:r>
                  <a:rPr lang="en-US">
                    <a:noFill/>
                  </a:rPr>
                  <a:t> </a:t>
                </a:r>
              </a:p>
            </p:txBody>
          </p:sp>
        </mc:Fallback>
      </mc:AlternateContent>
      <p:sp>
        <p:nvSpPr>
          <p:cNvPr id="7" name="Title 1"/>
          <p:cNvSpPr>
            <a:spLocks noGrp="1"/>
          </p:cNvSpPr>
          <p:nvPr>
            <p:ph type="title"/>
          </p:nvPr>
        </p:nvSpPr>
        <p:spPr>
          <a:xfrm>
            <a:off x="5095343" y="800100"/>
            <a:ext cx="8097314" cy="1145400"/>
          </a:xfrm>
        </p:spPr>
        <p:txBody>
          <a:bodyPr anchor="ctr">
            <a:normAutofit/>
          </a:bodyPr>
          <a:lstStyle/>
          <a:p>
            <a:pPr algn="ctr">
              <a:lnSpc>
                <a:spcPct val="100000"/>
              </a:lnSpc>
            </a:pPr>
            <a:r>
              <a:rPr lang="en-US" sz="5600" b="1" smtClean="0">
                <a:solidFill>
                  <a:schemeClr val="accent6"/>
                </a:solidFill>
                <a:latin typeface="Arial" panose="020B0604020202020204" pitchFamily="34" charset="0"/>
                <a:cs typeface="Arial" panose="020B0604020202020204" pitchFamily="34" charset="0"/>
              </a:rPr>
              <a:t>Kết luận</a:t>
            </a:r>
            <a:endParaRPr lang="en-US" sz="5600" b="1" dirty="0">
              <a:solidFill>
                <a:schemeClr val="accent6"/>
              </a:solidFill>
              <a:latin typeface="Arial" panose="020B0604020202020204" pitchFamily="34" charset="0"/>
              <a:cs typeface="Arial" panose="020B0604020202020204" pitchFamily="34" charset="0"/>
            </a:endParaRPr>
          </a:p>
        </p:txBody>
      </p:sp>
      <p:pic>
        <p:nvPicPr>
          <p:cNvPr id="9"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14400" y="4171614"/>
            <a:ext cx="7243016" cy="5239086"/>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1521138" y="6055538"/>
                <a:ext cx="6029540" cy="147123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000" b="1" i="1" smtClean="0">
                              <a:solidFill>
                                <a:srgbClr val="FF0000"/>
                              </a:solidFill>
                              <a:latin typeface="Cambria Math" panose="02040503050406030204" pitchFamily="18" charset="0"/>
                            </a:rPr>
                          </m:ctrlPr>
                        </m:sSubPr>
                        <m:e>
                          <m:r>
                            <a:rPr lang="en-US" sz="4000" b="1" i="1">
                              <a:solidFill>
                                <a:srgbClr val="FF0000"/>
                              </a:solidFill>
                              <a:latin typeface="Cambria Math" panose="02040503050406030204" pitchFamily="18" charset="0"/>
                            </a:rPr>
                            <m:t>𝑲</m:t>
                          </m:r>
                        </m:e>
                        <m:sub>
                          <m:r>
                            <a:rPr lang="en-US" sz="4000" b="1" i="1">
                              <a:solidFill>
                                <a:srgbClr val="FF0000"/>
                              </a:solidFill>
                              <a:latin typeface="Cambria Math" panose="02040503050406030204" pitchFamily="18" charset="0"/>
                            </a:rPr>
                            <m:t>𝑪</m:t>
                          </m:r>
                        </m:sub>
                      </m:sSub>
                      <m:r>
                        <a:rPr lang="en-US" sz="4000" b="1" i="1">
                          <a:solidFill>
                            <a:srgbClr val="FF0000"/>
                          </a:solidFill>
                          <a:latin typeface="Cambria Math" panose="02040503050406030204" pitchFamily="18" charset="0"/>
                        </a:rPr>
                        <m:t>=</m:t>
                      </m:r>
                      <m:f>
                        <m:fPr>
                          <m:ctrlPr>
                            <a:rPr lang="en-US" sz="4000" b="1" i="1">
                              <a:solidFill>
                                <a:srgbClr val="FF0000"/>
                              </a:solidFill>
                              <a:latin typeface="Cambria Math" panose="02040503050406030204" pitchFamily="18" charset="0"/>
                            </a:rPr>
                          </m:ctrlPr>
                        </m:fPr>
                        <m:num>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m:t>
                              </m:r>
                              <m:r>
                                <a:rPr lang="en-US" sz="4000" b="1" i="1">
                                  <a:solidFill>
                                    <a:srgbClr val="FF0000"/>
                                  </a:solidFill>
                                  <a:latin typeface="Cambria Math" panose="02040503050406030204" pitchFamily="18" charset="0"/>
                                </a:rPr>
                                <m:t>𝑪</m:t>
                              </m:r>
                              <m:r>
                                <a:rPr lang="en-US" sz="4000" b="1" i="1">
                                  <a:solidFill>
                                    <a:srgbClr val="FF0000"/>
                                  </a:solidFill>
                                  <a:latin typeface="Cambria Math" panose="02040503050406030204" pitchFamily="18" charset="0"/>
                                </a:rPr>
                                <m:t>]</m:t>
                              </m:r>
                            </m:e>
                            <m:sup>
                              <m:r>
                                <a:rPr lang="en-US" sz="4000" b="1" i="1">
                                  <a:solidFill>
                                    <a:srgbClr val="FF0000"/>
                                  </a:solidFill>
                                  <a:latin typeface="Cambria Math" panose="02040503050406030204" pitchFamily="18" charset="0"/>
                                </a:rPr>
                                <m:t>𝒄</m:t>
                              </m:r>
                            </m:sup>
                          </m:sSup>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m:t>
                              </m:r>
                              <m:r>
                                <a:rPr lang="en-US" sz="4000" b="1" i="1">
                                  <a:solidFill>
                                    <a:srgbClr val="FF0000"/>
                                  </a:solidFill>
                                  <a:latin typeface="Cambria Math" panose="02040503050406030204" pitchFamily="18" charset="0"/>
                                </a:rPr>
                                <m:t>𝑫</m:t>
                              </m:r>
                              <m:r>
                                <a:rPr lang="en-US" sz="4000" b="1" i="1">
                                  <a:solidFill>
                                    <a:srgbClr val="FF0000"/>
                                  </a:solidFill>
                                  <a:latin typeface="Cambria Math" panose="02040503050406030204" pitchFamily="18" charset="0"/>
                                </a:rPr>
                                <m:t>]</m:t>
                              </m:r>
                            </m:e>
                            <m:sup>
                              <m:r>
                                <a:rPr lang="en-US" sz="4000" b="1" i="1">
                                  <a:solidFill>
                                    <a:srgbClr val="FF0000"/>
                                  </a:solidFill>
                                  <a:latin typeface="Cambria Math" panose="02040503050406030204" pitchFamily="18" charset="0"/>
                                </a:rPr>
                                <m:t>𝒅</m:t>
                              </m:r>
                            </m:sup>
                          </m:sSup>
                        </m:num>
                        <m:den>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m:t>
                              </m:r>
                              <m:r>
                                <a:rPr lang="en-US" sz="4000" b="1" i="1">
                                  <a:solidFill>
                                    <a:srgbClr val="FF0000"/>
                                  </a:solidFill>
                                  <a:latin typeface="Cambria Math" panose="02040503050406030204" pitchFamily="18" charset="0"/>
                                </a:rPr>
                                <m:t>𝑨</m:t>
                              </m:r>
                              <m:r>
                                <a:rPr lang="en-US" sz="4000" b="1" i="1">
                                  <a:solidFill>
                                    <a:srgbClr val="FF0000"/>
                                  </a:solidFill>
                                  <a:latin typeface="Cambria Math" panose="02040503050406030204" pitchFamily="18" charset="0"/>
                                </a:rPr>
                                <m:t>]</m:t>
                              </m:r>
                            </m:e>
                            <m:sup>
                              <m:r>
                                <a:rPr lang="en-US" sz="4000" b="1" i="1">
                                  <a:solidFill>
                                    <a:srgbClr val="FF0000"/>
                                  </a:solidFill>
                                  <a:latin typeface="Cambria Math" panose="02040503050406030204" pitchFamily="18" charset="0"/>
                                </a:rPr>
                                <m:t>𝒂</m:t>
                              </m:r>
                            </m:sup>
                          </m:sSup>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m:t>
                              </m:r>
                              <m:r>
                                <a:rPr lang="en-US" sz="4000" b="1" i="1">
                                  <a:solidFill>
                                    <a:srgbClr val="FF0000"/>
                                  </a:solidFill>
                                  <a:latin typeface="Cambria Math" panose="02040503050406030204" pitchFamily="18" charset="0"/>
                                </a:rPr>
                                <m:t>𝑩</m:t>
                              </m:r>
                              <m:r>
                                <a:rPr lang="en-US" sz="4000" b="1" i="1">
                                  <a:solidFill>
                                    <a:srgbClr val="FF0000"/>
                                  </a:solidFill>
                                  <a:latin typeface="Cambria Math" panose="02040503050406030204" pitchFamily="18" charset="0"/>
                                </a:rPr>
                                <m:t>]</m:t>
                              </m:r>
                            </m:e>
                            <m:sup>
                              <m:r>
                                <a:rPr lang="en-US" sz="4000" b="1" i="1">
                                  <a:solidFill>
                                    <a:srgbClr val="FF0000"/>
                                  </a:solidFill>
                                  <a:latin typeface="Cambria Math" panose="02040503050406030204" pitchFamily="18" charset="0"/>
                                </a:rPr>
                                <m:t>𝒃</m:t>
                              </m:r>
                            </m:sup>
                          </m:sSup>
                        </m:den>
                      </m:f>
                    </m:oMath>
                  </m:oMathPara>
                </a14:m>
                <a:endParaRPr lang="en-US" sz="4000" b="1">
                  <a:solidFill>
                    <a:srgbClr val="FF0000"/>
                  </a:solidFill>
                  <a:latin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521138" y="6055538"/>
                <a:ext cx="6029540" cy="1471237"/>
              </a:xfrm>
              <a:prstGeom prst="rect">
                <a:avLst/>
              </a:prstGeom>
              <a:blipFill>
                <a:blip r:embed="rId7"/>
                <a:stretch>
                  <a:fillRect/>
                </a:stretch>
              </a:blipFill>
            </p:spPr>
            <p:txBody>
              <a:bodyPr/>
              <a:lstStyle/>
              <a:p>
                <a:r>
                  <a:rPr lang="en-US">
                    <a:noFill/>
                  </a:rPr>
                  <a:t> </a:t>
                </a:r>
              </a:p>
            </p:txBody>
          </p:sp>
        </mc:Fallback>
      </mc:AlternateContent>
      <p:pic>
        <p:nvPicPr>
          <p:cNvPr id="12" name="Picture 15"/>
          <p:cNvPicPr>
            <a:picLocks noChangeAspect="1"/>
          </p:cNvPicPr>
          <p:nvPr/>
        </p:nvPicPr>
        <p:blipFill>
          <a:blip r:embed="rId8"/>
          <a:srcRect/>
          <a:stretch>
            <a:fillRect/>
          </a:stretch>
        </p:blipFill>
        <p:spPr>
          <a:xfrm rot="2815106">
            <a:off x="16368743" y="151935"/>
            <a:ext cx="1758948" cy="2247856"/>
          </a:xfrm>
          <a:prstGeom prst="rect">
            <a:avLst/>
          </a:prstGeom>
        </p:spPr>
      </p:pic>
      <p:grpSp>
        <p:nvGrpSpPr>
          <p:cNvPr id="13" name="Group 12"/>
          <p:cNvGrpSpPr/>
          <p:nvPr/>
        </p:nvGrpSpPr>
        <p:grpSpPr>
          <a:xfrm>
            <a:off x="8267783" y="4420016"/>
            <a:ext cx="8980434" cy="4834058"/>
            <a:chOff x="4253984" y="2128624"/>
            <a:chExt cx="4490217" cy="2417029"/>
          </a:xfrm>
        </p:grpSpPr>
        <p:pic>
          <p:nvPicPr>
            <p:cNvPr id="14"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253984" y="2128624"/>
              <a:ext cx="4490217" cy="2417029"/>
            </a:xfrm>
            <a:prstGeom prst="rect">
              <a:avLst/>
            </a:prstGeom>
          </p:spPr>
        </p:pic>
        <p:sp>
          <p:nvSpPr>
            <p:cNvPr id="15" name="Rectangle 14"/>
            <p:cNvSpPr/>
            <p:nvPr/>
          </p:nvSpPr>
          <p:spPr>
            <a:xfrm>
              <a:off x="4840134" y="2667724"/>
              <a:ext cx="3636973" cy="1292662"/>
            </a:xfrm>
            <a:prstGeom prst="rect">
              <a:avLst/>
            </a:prstGeom>
          </p:spPr>
          <p:txBody>
            <a:bodyPr wrap="square">
              <a:spAutoFit/>
            </a:bodyPr>
            <a:lstStyle/>
            <a:p>
              <a:pPr algn="ctr">
                <a:lnSpc>
                  <a:spcPct val="150000"/>
                </a:lnSpc>
              </a:pPr>
              <a:r>
                <a:rPr lang="fr-FR" sz="3600" b="1">
                  <a:solidFill>
                    <a:srgbClr val="000000"/>
                  </a:solidFill>
                  <a:latin typeface="Arial" panose="020B0604020202020204" pitchFamily="34" charset="0"/>
                  <a:ea typeface="Calibri" panose="020F0502020204030204" pitchFamily="34" charset="0"/>
                  <a:cs typeface="Arial" panose="020B0604020202020204" pitchFamily="34" charset="0"/>
                </a:rPr>
                <a:t>Lưu ý: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Nồng độ chất rắn được coi bằng 1 và không có mặt trong biểu thức tính hằng số cân bằng</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6891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grpSp>
        <p:nvGrpSpPr>
          <p:cNvPr id="16" name="Group 15"/>
          <p:cNvGrpSpPr/>
          <p:nvPr/>
        </p:nvGrpSpPr>
        <p:grpSpPr>
          <a:xfrm>
            <a:off x="2168227" y="1134237"/>
            <a:ext cx="13951546" cy="1754326"/>
            <a:chOff x="800065" y="1335395"/>
            <a:chExt cx="6975773" cy="877163"/>
          </a:xfrm>
        </p:grpSpPr>
        <p:sp>
          <p:nvSpPr>
            <p:cNvPr id="17" name="Rectangle 16"/>
            <p:cNvSpPr/>
            <p:nvPr/>
          </p:nvSpPr>
          <p:spPr>
            <a:xfrm>
              <a:off x="1856299" y="1335395"/>
              <a:ext cx="5919539" cy="877163"/>
            </a:xfrm>
            <a:prstGeom prst="rect">
              <a:avLst/>
            </a:prstGeom>
          </p:spPr>
          <p:txBody>
            <a:bodyPr wrap="square">
              <a:spAutoFit/>
            </a:bodyPr>
            <a:lstStyle/>
            <a:p>
              <a:pPr algn="just">
                <a:lnSpc>
                  <a:spcPct val="150000"/>
                </a:lnSpc>
                <a:spcBef>
                  <a:spcPts val="600"/>
                </a:spcBef>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Lấy ví dụ về phản ứng thuận nghịch có mặt của chất rắn và viết biểu thức hằng số cân bằng của phản ứng?</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8"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3"/>
                </a:ext>
              </a:extLst>
            </a:blip>
            <a:srcRect/>
            <a:stretch>
              <a:fillRect/>
            </a:stretch>
          </p:blipFill>
          <p:spPr>
            <a:xfrm>
              <a:off x="800065" y="1366458"/>
              <a:ext cx="945983" cy="815038"/>
            </a:xfrm>
            <a:prstGeom prst="rect">
              <a:avLst/>
            </a:prstGeom>
          </p:spPr>
        </p:pic>
      </p:grpSp>
      <p:grpSp>
        <p:nvGrpSpPr>
          <p:cNvPr id="5" name="Group 4"/>
          <p:cNvGrpSpPr/>
          <p:nvPr/>
        </p:nvGrpSpPr>
        <p:grpSpPr>
          <a:xfrm>
            <a:off x="2286000" y="3561790"/>
            <a:ext cx="6172200" cy="2350781"/>
            <a:chOff x="1676400" y="3554719"/>
            <a:chExt cx="6172200" cy="2350781"/>
          </a:xfrm>
        </p:grpSpPr>
        <mc:AlternateContent xmlns:mc="http://schemas.openxmlformats.org/markup-compatibility/2006" xmlns:a14="http://schemas.microsoft.com/office/drawing/2010/main">
          <mc:Choice Requires="a14">
            <p:sp>
              <p:nvSpPr>
                <p:cNvPr id="19" name="Rectangle: Rounded Corners 4">
                  <a:extLst>
                    <a:ext uri="{FF2B5EF4-FFF2-40B4-BE49-F238E27FC236}">
                      <a16:creationId xmlns:a16="http://schemas.microsoft.com/office/drawing/2014/main" id="{028AB912-54A0-851B-B8F8-4970D4A4BDF0}"/>
                    </a:ext>
                  </a:extLst>
                </p:cNvPr>
                <p:cNvSpPr/>
                <p:nvPr/>
              </p:nvSpPr>
              <p:spPr>
                <a:xfrm>
                  <a:off x="1676400" y="3924300"/>
                  <a:ext cx="6172200" cy="1981200"/>
                </a:xfrm>
                <a:prstGeom prst="roundRect">
                  <a:avLst>
                    <a:gd name="adj" fmla="val 9161"/>
                  </a:avLst>
                </a:prstGeom>
                <a:solidFill>
                  <a:schemeClr val="bg1"/>
                </a:solidFill>
                <a:ln w="571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C(s) + CO</a:t>
                  </a:r>
                  <a:r>
                    <a:rPr lang="en-US" sz="3600" baseline="-25000">
                      <a:solidFill>
                        <a:srgbClr val="000000"/>
                      </a:solidFill>
                      <a:latin typeface="Arial" panose="020B0604020202020204" pitchFamily="34" charset="0"/>
                      <a:cs typeface="Arial" panose="020B0604020202020204" pitchFamily="34" charset="0"/>
                    </a:rPr>
                    <a:t>2</a:t>
                  </a:r>
                  <a:r>
                    <a:rPr lang="en-US" sz="3600">
                      <a:solidFill>
                        <a:srgbClr val="000000"/>
                      </a:solidFill>
                      <a:latin typeface="Arial" panose="020B0604020202020204" pitchFamily="34" charset="0"/>
                      <a:cs typeface="Arial" panose="020B0604020202020204" pitchFamily="34" charset="0"/>
                    </a:rPr>
                    <a:t>(g) </a:t>
                  </a:r>
                  <a14:m>
                    <m:oMath xmlns:m="http://schemas.openxmlformats.org/officeDocument/2006/math">
                      <m:r>
                        <a:rPr lang="en-US" sz="3600" i="1">
                          <a:solidFill>
                            <a:srgbClr val="000000"/>
                          </a:solidFill>
                          <a:latin typeface="Cambria Math" panose="02040503050406030204" pitchFamily="18" charset="0"/>
                        </a:rPr>
                        <m:t>⇌</m:t>
                      </m:r>
                    </m:oMath>
                  </a14:m>
                  <a:r>
                    <a:rPr lang="en-US" sz="3600">
                      <a:solidFill>
                        <a:srgbClr val="000000"/>
                      </a:solidFill>
                      <a:latin typeface="Arial" panose="020B0604020202020204" pitchFamily="34" charset="0"/>
                      <a:cs typeface="Arial" panose="020B0604020202020204" pitchFamily="34" charset="0"/>
                    </a:rPr>
                    <a:t> 2CO(g)</a:t>
                  </a:r>
                </a:p>
              </p:txBody>
            </p:sp>
          </mc:Choice>
          <mc:Fallback xmlns="">
            <p:sp>
              <p:nvSpPr>
                <p:cNvPr id="19" name="Rectangle: Rounded Corners 4">
                  <a:extLst>
                    <a:ext uri="{FF2B5EF4-FFF2-40B4-BE49-F238E27FC236}">
                      <a16:creationId xmlns:a16="http://schemas.microsoft.com/office/drawing/2014/main" id="{028AB912-54A0-851B-B8F8-4970D4A4BDF0}"/>
                    </a:ext>
                  </a:extLst>
                </p:cNvPr>
                <p:cNvSpPr>
                  <a:spLocks noRot="1" noChangeAspect="1" noMove="1" noResize="1" noEditPoints="1" noAdjustHandles="1" noChangeArrowheads="1" noChangeShapeType="1" noTextEdit="1"/>
                </p:cNvSpPr>
                <p:nvPr/>
              </p:nvSpPr>
              <p:spPr>
                <a:xfrm>
                  <a:off x="1676400" y="3924300"/>
                  <a:ext cx="6172200" cy="1981200"/>
                </a:xfrm>
                <a:prstGeom prst="roundRect">
                  <a:avLst>
                    <a:gd name="adj" fmla="val 9161"/>
                  </a:avLst>
                </a:prstGeom>
                <a:blipFill>
                  <a:blip r:embed="rId54"/>
                  <a:stretch>
                    <a:fillRect/>
                  </a:stretch>
                </a:blipFill>
                <a:ln w="57150">
                  <a:solidFill>
                    <a:schemeClr val="accent5">
                      <a:lumMod val="75000"/>
                    </a:schemeClr>
                  </a:solidFill>
                  <a:prstDash val="sysDash"/>
                </a:ln>
              </p:spPr>
              <p:txBody>
                <a:bodyPr/>
                <a:lstStyle/>
                <a:p>
                  <a:r>
                    <a:rPr lang="en-US">
                      <a:noFill/>
                    </a:rPr>
                    <a:t> </a:t>
                  </a:r>
                </a:p>
              </p:txBody>
            </p:sp>
          </mc:Fallback>
        </mc:AlternateContent>
        <p:pic>
          <p:nvPicPr>
            <p:cNvPr id="4" name="Picture 3"/>
            <p:cNvPicPr>
              <a:picLocks noChangeAspect="1"/>
            </p:cNvPicPr>
            <p:nvPr/>
          </p:nvPicPr>
          <p:blipFill>
            <a:blip r:embed="rId55"/>
            <a:stretch>
              <a:fillRect/>
            </a:stretch>
          </p:blipFill>
          <p:spPr>
            <a:xfrm>
              <a:off x="4376750" y="3554719"/>
              <a:ext cx="771499" cy="739161"/>
            </a:xfrm>
            <a:prstGeom prst="rect">
              <a:avLst/>
            </a:prstGeom>
          </p:spPr>
        </p:pic>
      </p:grpSp>
      <p:grpSp>
        <p:nvGrpSpPr>
          <p:cNvPr id="6" name="Group 5"/>
          <p:cNvGrpSpPr/>
          <p:nvPr/>
        </p:nvGrpSpPr>
        <p:grpSpPr>
          <a:xfrm>
            <a:off x="9448800" y="3561790"/>
            <a:ext cx="6172200" cy="2350781"/>
            <a:chOff x="8305800" y="3554719"/>
            <a:chExt cx="6172200" cy="2350781"/>
          </a:xfrm>
        </p:grpSpPr>
        <mc:AlternateContent xmlns:mc="http://schemas.openxmlformats.org/markup-compatibility/2006" xmlns:a14="http://schemas.microsoft.com/office/drawing/2010/main">
          <mc:Choice Requires="a14">
            <p:sp>
              <p:nvSpPr>
                <p:cNvPr id="20" name="Rectangle: Rounded Corners 4">
                  <a:extLst>
                    <a:ext uri="{FF2B5EF4-FFF2-40B4-BE49-F238E27FC236}">
                      <a16:creationId xmlns:a16="http://schemas.microsoft.com/office/drawing/2014/main" id="{028AB912-54A0-851B-B8F8-4970D4A4BDF0}"/>
                    </a:ext>
                  </a:extLst>
                </p:cNvPr>
                <p:cNvSpPr/>
                <p:nvPr/>
              </p:nvSpPr>
              <p:spPr>
                <a:xfrm>
                  <a:off x="8305800" y="3924300"/>
                  <a:ext cx="6172200" cy="1981200"/>
                </a:xfrm>
                <a:prstGeom prst="roundRect">
                  <a:avLst>
                    <a:gd name="adj" fmla="val 9161"/>
                  </a:avLst>
                </a:prstGeom>
                <a:solidFill>
                  <a:schemeClr val="bg1"/>
                </a:solidFill>
                <a:ln w="571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3600" i="1">
                                <a:solidFill>
                                  <a:srgbClr val="000000"/>
                                </a:solidFill>
                                <a:latin typeface="Cambria Math" panose="02040503050406030204" pitchFamily="18" charset="0"/>
                              </a:rPr>
                            </m:ctrlPr>
                          </m:sSubPr>
                          <m:e>
                            <m:r>
                              <a:rPr lang="en-US" sz="3600" i="1">
                                <a:solidFill>
                                  <a:srgbClr val="000000"/>
                                </a:solidFill>
                                <a:latin typeface="Cambria Math" panose="02040503050406030204" pitchFamily="18" charset="0"/>
                              </a:rPr>
                              <m:t>𝐾</m:t>
                            </m:r>
                          </m:e>
                          <m:sub>
                            <m:r>
                              <a:rPr lang="en-US" sz="3600" i="1">
                                <a:solidFill>
                                  <a:srgbClr val="000000"/>
                                </a:solidFill>
                                <a:latin typeface="Cambria Math" panose="02040503050406030204" pitchFamily="18" charset="0"/>
                              </a:rPr>
                              <m:t>𝐶</m:t>
                            </m:r>
                          </m:sub>
                        </m:sSub>
                        <m:r>
                          <a:rPr lang="en-US" sz="3600" i="1">
                            <a:solidFill>
                              <a:srgbClr val="000000"/>
                            </a:solidFill>
                            <a:latin typeface="Cambria Math" panose="02040503050406030204" pitchFamily="18" charset="0"/>
                          </a:rPr>
                          <m:t>=</m:t>
                        </m:r>
                        <m:f>
                          <m:fPr>
                            <m:ctrlPr>
                              <a:rPr lang="en-US" sz="3600" i="1">
                                <a:solidFill>
                                  <a:srgbClr val="000000"/>
                                </a:solidFill>
                                <a:latin typeface="Cambria Math" panose="02040503050406030204" pitchFamily="18" charset="0"/>
                              </a:rPr>
                            </m:ctrlPr>
                          </m:fPr>
                          <m:num>
                            <m:sSup>
                              <m:sSupPr>
                                <m:ctrlPr>
                                  <a:rPr lang="en-US" sz="3600" i="1">
                                    <a:solidFill>
                                      <a:srgbClr val="000000"/>
                                    </a:solidFill>
                                    <a:latin typeface="Cambria Math" panose="02040503050406030204" pitchFamily="18" charset="0"/>
                                  </a:rPr>
                                </m:ctrlPr>
                              </m:sSupPr>
                              <m:e>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𝐶𝑂</m:t>
                                </m:r>
                                <m:r>
                                  <a:rPr lang="en-US" sz="3600" i="1">
                                    <a:solidFill>
                                      <a:srgbClr val="000000"/>
                                    </a:solidFill>
                                    <a:latin typeface="Cambria Math" panose="02040503050406030204" pitchFamily="18" charset="0"/>
                                  </a:rPr>
                                  <m:t>]</m:t>
                                </m:r>
                              </m:e>
                              <m:sup>
                                <m:r>
                                  <a:rPr lang="en-US" sz="3600" i="1">
                                    <a:solidFill>
                                      <a:srgbClr val="000000"/>
                                    </a:solidFill>
                                    <a:latin typeface="Cambria Math" panose="02040503050406030204" pitchFamily="18" charset="0"/>
                                  </a:rPr>
                                  <m:t>2</m:t>
                                </m:r>
                              </m:sup>
                            </m:sSup>
                          </m:num>
                          <m:den>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𝐶</m:t>
                            </m:r>
                            <m:sSub>
                              <m:sSubPr>
                                <m:ctrlPr>
                                  <a:rPr lang="en-US" sz="3600" i="1">
                                    <a:solidFill>
                                      <a:srgbClr val="000000"/>
                                    </a:solidFill>
                                    <a:latin typeface="Cambria Math" panose="02040503050406030204" pitchFamily="18" charset="0"/>
                                  </a:rPr>
                                </m:ctrlPr>
                              </m:sSubPr>
                              <m:e>
                                <m:r>
                                  <a:rPr lang="en-US" sz="3600" i="1">
                                    <a:solidFill>
                                      <a:srgbClr val="000000"/>
                                    </a:solidFill>
                                    <a:latin typeface="Cambria Math" panose="02040503050406030204" pitchFamily="18" charset="0"/>
                                  </a:rPr>
                                  <m:t>𝑂</m:t>
                                </m:r>
                              </m:e>
                              <m:sub>
                                <m:r>
                                  <a:rPr lang="en-US" sz="3600" i="1">
                                    <a:solidFill>
                                      <a:srgbClr val="000000"/>
                                    </a:solidFill>
                                    <a:latin typeface="Cambria Math" panose="02040503050406030204" pitchFamily="18" charset="0"/>
                                  </a:rPr>
                                  <m:t>2</m:t>
                                </m:r>
                              </m:sub>
                            </m:sSub>
                            <m:r>
                              <a:rPr lang="en-US" sz="3600" i="1">
                                <a:solidFill>
                                  <a:srgbClr val="000000"/>
                                </a:solidFill>
                                <a:latin typeface="Cambria Math" panose="02040503050406030204" pitchFamily="18" charset="0"/>
                              </a:rPr>
                              <m:t>]</m:t>
                            </m:r>
                          </m:den>
                        </m:f>
                      </m:oMath>
                    </m:oMathPara>
                  </a14:m>
                  <a:endParaRPr lang="en-US" sz="3600">
                    <a:solidFill>
                      <a:srgbClr val="000000"/>
                    </a:solidFill>
                    <a:latin typeface="Arial" panose="020B0604020202020204" pitchFamily="34" charset="0"/>
                    <a:cs typeface="Arial" panose="020B0604020202020204" pitchFamily="34" charset="0"/>
                  </a:endParaRPr>
                </a:p>
              </p:txBody>
            </p:sp>
          </mc:Choice>
          <mc:Fallback xmlns="">
            <p:sp>
              <p:nvSpPr>
                <p:cNvPr id="20" name="Rectangle: Rounded Corners 4">
                  <a:extLst>
                    <a:ext uri="{FF2B5EF4-FFF2-40B4-BE49-F238E27FC236}">
                      <a16:creationId xmlns:a16="http://schemas.microsoft.com/office/drawing/2014/main" id="{028AB912-54A0-851B-B8F8-4970D4A4BDF0}"/>
                    </a:ext>
                  </a:extLst>
                </p:cNvPr>
                <p:cNvSpPr>
                  <a:spLocks noRot="1" noChangeAspect="1" noMove="1" noResize="1" noEditPoints="1" noAdjustHandles="1" noChangeArrowheads="1" noChangeShapeType="1" noTextEdit="1"/>
                </p:cNvSpPr>
                <p:nvPr/>
              </p:nvSpPr>
              <p:spPr>
                <a:xfrm>
                  <a:off x="8305800" y="3924300"/>
                  <a:ext cx="6172200" cy="1981200"/>
                </a:xfrm>
                <a:prstGeom prst="roundRect">
                  <a:avLst>
                    <a:gd name="adj" fmla="val 9161"/>
                  </a:avLst>
                </a:prstGeom>
                <a:blipFill>
                  <a:blip r:embed="rId56"/>
                  <a:stretch>
                    <a:fillRect/>
                  </a:stretch>
                </a:blipFill>
                <a:ln w="57150">
                  <a:solidFill>
                    <a:schemeClr val="accent5">
                      <a:lumMod val="75000"/>
                    </a:schemeClr>
                  </a:solidFill>
                  <a:prstDash val="sysDash"/>
                </a:ln>
              </p:spPr>
              <p:txBody>
                <a:bodyPr/>
                <a:lstStyle/>
                <a:p>
                  <a:r>
                    <a:rPr lang="en-US">
                      <a:noFill/>
                    </a:rPr>
                    <a:t> </a:t>
                  </a:r>
                </a:p>
              </p:txBody>
            </p:sp>
          </mc:Fallback>
        </mc:AlternateContent>
        <p:pic>
          <p:nvPicPr>
            <p:cNvPr id="22" name="Picture 21"/>
            <p:cNvPicPr>
              <a:picLocks noChangeAspect="1"/>
            </p:cNvPicPr>
            <p:nvPr/>
          </p:nvPicPr>
          <p:blipFill>
            <a:blip r:embed="rId55"/>
            <a:stretch>
              <a:fillRect/>
            </a:stretch>
          </p:blipFill>
          <p:spPr>
            <a:xfrm>
              <a:off x="11006150" y="3554719"/>
              <a:ext cx="771499" cy="739161"/>
            </a:xfrm>
            <a:prstGeom prst="rect">
              <a:avLst/>
            </a:prstGeom>
          </p:spPr>
        </p:pic>
      </p:grpSp>
      <p:sp>
        <p:nvSpPr>
          <p:cNvPr id="23" name="Rectangle 22"/>
          <p:cNvSpPr/>
          <p:nvPr/>
        </p:nvSpPr>
        <p:spPr>
          <a:xfrm>
            <a:off x="3173107" y="6576619"/>
            <a:ext cx="13209893" cy="2585323"/>
          </a:xfrm>
          <a:prstGeom prst="rect">
            <a:avLst/>
          </a:prstGeom>
        </p:spPr>
        <p:txBody>
          <a:bodyPr wrap="square">
            <a:spAutoFit/>
          </a:bodyPr>
          <a:lstStyle/>
          <a:p>
            <a:pPr algn="just">
              <a:lnSpc>
                <a:spcPct val="150000"/>
              </a:lnSpc>
            </a:pPr>
            <a:r>
              <a:rPr lang="en-US" sz="3500" b="1" smtClean="0">
                <a:solidFill>
                  <a:srgbClr val="000000"/>
                </a:solidFill>
                <a:latin typeface="Arial" panose="020B0604020202020204" pitchFamily="34" charset="0"/>
                <a:ea typeface="Calibri" panose="020F0502020204030204" pitchFamily="34" charset="0"/>
                <a:cs typeface="Arial" panose="020B0604020202020204" pitchFamily="34" charset="0"/>
              </a:rPr>
              <a:t>Mở rộng kiến thức: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3600" smtClean="0">
                <a:latin typeface="Arial" panose="020B0604020202020204" pitchFamily="34" charset="0"/>
                <a:cs typeface="Arial" panose="020B0604020202020204" pitchFamily="34" charset="0"/>
              </a:rPr>
              <a:t>rong </a:t>
            </a:r>
            <a:r>
              <a:rPr lang="fr-FR" sz="3600">
                <a:latin typeface="Arial" panose="020B0604020202020204" pitchFamily="34" charset="0"/>
                <a:cs typeface="Arial" panose="020B0604020202020204" pitchFamily="34" charset="0"/>
              </a:rPr>
              <a:t>phản ứng thuận nghịch thì hằng số cân bằng K</a:t>
            </a:r>
            <a:r>
              <a:rPr lang="fr-FR" sz="3600" baseline="-25000">
                <a:latin typeface="Arial" panose="020B0604020202020204" pitchFamily="34" charset="0"/>
                <a:cs typeface="Arial" panose="020B0604020202020204" pitchFamily="34" charset="0"/>
              </a:rPr>
              <a:t>C</a:t>
            </a:r>
            <a:r>
              <a:rPr lang="fr-FR" sz="3600">
                <a:latin typeface="Arial" panose="020B0604020202020204" pitchFamily="34" charset="0"/>
                <a:cs typeface="Arial" panose="020B0604020202020204" pitchFamily="34" charset="0"/>
              </a:rPr>
              <a:t> là một đại lượng có ý nghĩa quan trọng, nó cho biết mức độ xảy ra của một phản ứng</a:t>
            </a:r>
            <a:endParaRPr lang="en-US" sz="3600">
              <a:latin typeface="Arial" panose="020B0604020202020204" pitchFamily="34" charset="0"/>
              <a:cs typeface="Arial" panose="020B0604020202020204" pitchFamily="34" charset="0"/>
            </a:endParaRPr>
          </a:p>
        </p:txBody>
      </p:sp>
      <p:sp>
        <p:nvSpPr>
          <p:cNvPr id="24" name="Arrow: Right 26">
            <a:extLst>
              <a:ext uri="{FF2B5EF4-FFF2-40B4-BE49-F238E27FC236}">
                <a16:creationId xmlns:a16="http://schemas.microsoft.com/office/drawing/2014/main" id="{BD3E8E53-AEFA-77E3-1077-CC248C21B5D0}"/>
              </a:ext>
            </a:extLst>
          </p:cNvPr>
          <p:cNvSpPr/>
          <p:nvPr/>
        </p:nvSpPr>
        <p:spPr>
          <a:xfrm>
            <a:off x="1759954" y="7409837"/>
            <a:ext cx="1036943" cy="91888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4"/>
          <p:cNvPicPr>
            <a:picLocks noChangeAspect="1"/>
          </p:cNvPicPr>
          <p:nvPr/>
        </p:nvPicPr>
        <p:blipFill>
          <a:blip r:embed="rId57"/>
          <a:srcRect/>
          <a:stretch>
            <a:fillRect/>
          </a:stretch>
        </p:blipFill>
        <p:spPr>
          <a:xfrm>
            <a:off x="16051293" y="8328724"/>
            <a:ext cx="1872826" cy="1758115"/>
          </a:xfrm>
          <a:prstGeom prst="rect">
            <a:avLst/>
          </a:prstGeom>
        </p:spPr>
      </p:pic>
    </p:spTree>
    <p:extLst>
      <p:ext uri="{BB962C8B-B14F-4D97-AF65-F5344CB8AC3E}">
        <p14:creationId xmlns:p14="http://schemas.microsoft.com/office/powerpoint/2010/main" val="3746628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Box 4">
            <a:extLst>
              <a:ext uri="{FF2B5EF4-FFF2-40B4-BE49-F238E27FC236}">
                <a16:creationId xmlns:a16="http://schemas.microsoft.com/office/drawing/2014/main" id="{3EAA8291-3670-AEA9-5F80-62884D9ED676}"/>
              </a:ext>
            </a:extLst>
          </p:cNvPr>
          <p:cNvSpPr txBox="1"/>
          <p:nvPr/>
        </p:nvSpPr>
        <p:spPr>
          <a:xfrm>
            <a:off x="6934200" y="3678886"/>
            <a:ext cx="11105664" cy="3334246"/>
          </a:xfrm>
          <a:prstGeom prst="rect">
            <a:avLst/>
          </a:prstGeom>
        </p:spPr>
        <p:txBody>
          <a:bodyPr wrap="square" lIns="0" tIns="0" rIns="0" bIns="0" rtlCol="0" anchor="ctr">
            <a:spAutoFit/>
          </a:bodyPr>
          <a:lstStyle/>
          <a:p>
            <a:pPr lvl="0" algn="ctr">
              <a:lnSpc>
                <a:spcPct val="150000"/>
              </a:lnSpc>
              <a:spcAft>
                <a:spcPts val="800"/>
              </a:spcAft>
            </a:pPr>
            <a:r>
              <a:rPr lang="en-US" sz="7000" b="1" smtClean="0">
                <a:solidFill>
                  <a:schemeClr val="accent5">
                    <a:lumMod val="20000"/>
                    <a:lumOff val="80000"/>
                  </a:schemeClr>
                </a:solidFill>
                <a:latin typeface="Arial" panose="020B0604020202020204" pitchFamily="34" charset="0"/>
                <a:ea typeface="Arial" panose="020B0604020202020204" pitchFamily="34" charset="0"/>
                <a:cs typeface="Arial" panose="020B0604020202020204" pitchFamily="34" charset="0"/>
              </a:rPr>
              <a:t>3. SỰ DỊCH CHUYỂN </a:t>
            </a:r>
          </a:p>
          <a:p>
            <a:pPr lvl="0" algn="ctr">
              <a:lnSpc>
                <a:spcPct val="150000"/>
              </a:lnSpc>
              <a:spcAft>
                <a:spcPts val="800"/>
              </a:spcAft>
            </a:pPr>
            <a:r>
              <a:rPr lang="en-US" sz="7000" b="1" smtClean="0">
                <a:solidFill>
                  <a:schemeClr val="accent5">
                    <a:lumMod val="20000"/>
                    <a:lumOff val="80000"/>
                  </a:schemeClr>
                </a:solidFill>
                <a:latin typeface="Arial" panose="020B0604020202020204" pitchFamily="34" charset="0"/>
                <a:ea typeface="Arial" panose="020B0604020202020204" pitchFamily="34" charset="0"/>
                <a:cs typeface="Arial" panose="020B0604020202020204" pitchFamily="34" charset="0"/>
              </a:rPr>
              <a:t>CÂN </a:t>
            </a:r>
            <a:r>
              <a:rPr lang="en-US" sz="7000" b="1">
                <a:solidFill>
                  <a:schemeClr val="accent5">
                    <a:lumMod val="20000"/>
                    <a:lumOff val="80000"/>
                  </a:schemeClr>
                </a:solidFill>
                <a:latin typeface="Arial" panose="020B0604020202020204" pitchFamily="34" charset="0"/>
                <a:ea typeface="Arial" panose="020B0604020202020204" pitchFamily="34" charset="0"/>
                <a:cs typeface="Arial" panose="020B0604020202020204" pitchFamily="34" charset="0"/>
              </a:rPr>
              <a:t>BẰNG HOÁ HỌC</a:t>
            </a:r>
            <a:endParaRPr lang="vi-VN" sz="7000" b="1" dirty="0">
              <a:solidFill>
                <a:schemeClr val="accent5">
                  <a:lumMod val="20000"/>
                  <a:lumOff val="80000"/>
                </a:schemeClr>
              </a:solidFill>
              <a:ea typeface="Arial" panose="020B0604020202020204" pitchFamily="34" charset="0"/>
              <a:cs typeface="Arial" panose="020B0604020202020204" pitchFamily="34" charset="0"/>
            </a:endParaRPr>
          </a:p>
        </p:txBody>
      </p:sp>
      <p:grpSp>
        <p:nvGrpSpPr>
          <p:cNvPr id="2" name="Group 1"/>
          <p:cNvGrpSpPr/>
          <p:nvPr/>
        </p:nvGrpSpPr>
        <p:grpSpPr>
          <a:xfrm>
            <a:off x="914400" y="1104899"/>
            <a:ext cx="5841242" cy="8093691"/>
            <a:chOff x="1143000" y="647700"/>
            <a:chExt cx="5700124" cy="7942314"/>
          </a:xfrm>
        </p:grpSpPr>
        <p:pic>
          <p:nvPicPr>
            <p:cNvPr id="5" name="Picture 7"/>
            <p:cNvPicPr>
              <a:picLocks noChangeAspect="1"/>
            </p:cNvPicPr>
            <p:nvPr/>
          </p:nvPicPr>
          <p:blipFill>
            <a:blip r:embed="rId3"/>
            <a:srcRect/>
            <a:stretch>
              <a:fillRect/>
            </a:stretch>
          </p:blipFill>
          <p:spPr>
            <a:xfrm>
              <a:off x="4278311" y="2457370"/>
              <a:ext cx="2564813" cy="4831672"/>
            </a:xfrm>
            <a:prstGeom prst="rect">
              <a:avLst/>
            </a:prstGeom>
          </p:spPr>
        </p:pic>
        <p:grpSp>
          <p:nvGrpSpPr>
            <p:cNvPr id="6" name="Group 5"/>
            <p:cNvGrpSpPr/>
            <p:nvPr/>
          </p:nvGrpSpPr>
          <p:grpSpPr>
            <a:xfrm>
              <a:off x="1143000" y="647700"/>
              <a:ext cx="2605099" cy="7942314"/>
              <a:chOff x="5298050" y="1315986"/>
              <a:chExt cx="2605099" cy="7942314"/>
            </a:xfrm>
          </p:grpSpPr>
          <p:pic>
            <p:nvPicPr>
              <p:cNvPr id="7" name="Picture 6"/>
              <p:cNvPicPr>
                <a:picLocks noChangeAspect="1"/>
              </p:cNvPicPr>
              <p:nvPr/>
            </p:nvPicPr>
            <p:blipFill>
              <a:blip r:embed="rId4"/>
              <a:srcRect/>
              <a:stretch>
                <a:fillRect/>
              </a:stretch>
            </p:blipFill>
            <p:spPr>
              <a:xfrm>
                <a:off x="5298050" y="4354585"/>
                <a:ext cx="2605099" cy="4903715"/>
              </a:xfrm>
              <a:prstGeom prst="rect">
                <a:avLst/>
              </a:prstGeom>
            </p:spPr>
          </p:pic>
          <p:pic>
            <p:nvPicPr>
              <p:cNvPr id="8" name="Picture 7"/>
              <p:cNvPicPr>
                <a:picLocks noChangeAspect="1"/>
              </p:cNvPicPr>
              <p:nvPr/>
            </p:nvPicPr>
            <p:blipFill>
              <a:blip r:embed="rId5"/>
              <a:srcRect/>
              <a:stretch>
                <a:fillRect/>
              </a:stretch>
            </p:blipFill>
            <p:spPr>
              <a:xfrm>
                <a:off x="6017273" y="3676736"/>
                <a:ext cx="316183" cy="316183"/>
              </a:xfrm>
              <a:prstGeom prst="rect">
                <a:avLst/>
              </a:prstGeom>
            </p:spPr>
          </p:pic>
          <p:pic>
            <p:nvPicPr>
              <p:cNvPr id="9" name="Picture 8"/>
              <p:cNvPicPr>
                <a:picLocks noChangeAspect="1"/>
              </p:cNvPicPr>
              <p:nvPr/>
            </p:nvPicPr>
            <p:blipFill>
              <a:blip r:embed="rId6"/>
              <a:srcRect/>
              <a:stretch>
                <a:fillRect/>
              </a:stretch>
            </p:blipFill>
            <p:spPr>
              <a:xfrm>
                <a:off x="6816980" y="3037514"/>
                <a:ext cx="468235" cy="468039"/>
              </a:xfrm>
              <a:prstGeom prst="rect">
                <a:avLst/>
              </a:prstGeom>
            </p:spPr>
          </p:pic>
          <p:pic>
            <p:nvPicPr>
              <p:cNvPr id="10" name="Picture 9"/>
              <p:cNvPicPr>
                <a:picLocks noChangeAspect="1"/>
              </p:cNvPicPr>
              <p:nvPr/>
            </p:nvPicPr>
            <p:blipFill>
              <a:blip r:embed="rId7"/>
              <a:srcRect/>
              <a:stretch>
                <a:fillRect/>
              </a:stretch>
            </p:blipFill>
            <p:spPr>
              <a:xfrm>
                <a:off x="6816980" y="1315986"/>
                <a:ext cx="620511" cy="620252"/>
              </a:xfrm>
              <a:prstGeom prst="rect">
                <a:avLst/>
              </a:prstGeom>
            </p:spPr>
          </p:pic>
          <p:pic>
            <p:nvPicPr>
              <p:cNvPr id="11" name="Picture 10"/>
              <p:cNvPicPr>
                <a:picLocks noChangeAspect="1"/>
              </p:cNvPicPr>
              <p:nvPr/>
            </p:nvPicPr>
            <p:blipFill>
              <a:blip r:embed="rId8"/>
              <a:srcRect/>
              <a:stretch>
                <a:fillRect/>
              </a:stretch>
            </p:blipFill>
            <p:spPr>
              <a:xfrm>
                <a:off x="5865109" y="2073384"/>
                <a:ext cx="620511" cy="620252"/>
              </a:xfrm>
              <a:prstGeom prst="rect">
                <a:avLst/>
              </a:prstGeom>
            </p:spPr>
          </p:pic>
          <p:pic>
            <p:nvPicPr>
              <p:cNvPr id="12" name="Picture 11"/>
              <p:cNvPicPr>
                <a:picLocks noChangeAspect="1"/>
              </p:cNvPicPr>
              <p:nvPr/>
            </p:nvPicPr>
            <p:blipFill>
              <a:blip r:embed="rId9"/>
              <a:srcRect/>
              <a:stretch>
                <a:fillRect/>
              </a:stretch>
            </p:blipFill>
            <p:spPr>
              <a:xfrm>
                <a:off x="6699921" y="3813059"/>
                <a:ext cx="234117" cy="234020"/>
              </a:xfrm>
              <a:prstGeom prst="rect">
                <a:avLst/>
              </a:prstGeom>
            </p:spPr>
          </p:pic>
          <p:pic>
            <p:nvPicPr>
              <p:cNvPr id="13" name="Picture 12"/>
              <p:cNvPicPr>
                <a:picLocks noChangeAspect="1"/>
              </p:cNvPicPr>
              <p:nvPr/>
            </p:nvPicPr>
            <p:blipFill>
              <a:blip r:embed="rId10"/>
              <a:srcRect/>
              <a:stretch>
                <a:fillRect/>
              </a:stretch>
            </p:blipFill>
            <p:spPr>
              <a:xfrm>
                <a:off x="6198173" y="3001082"/>
                <a:ext cx="270565" cy="270452"/>
              </a:xfrm>
              <a:prstGeom prst="rect">
                <a:avLst/>
              </a:prstGeom>
            </p:spPr>
          </p:pic>
          <p:pic>
            <p:nvPicPr>
              <p:cNvPr id="14" name="Picture 20"/>
              <p:cNvPicPr>
                <a:picLocks noChangeAspect="1"/>
              </p:cNvPicPr>
              <p:nvPr/>
            </p:nvPicPr>
            <p:blipFill>
              <a:blip r:embed="rId9"/>
              <a:srcRect/>
              <a:stretch>
                <a:fillRect/>
              </a:stretch>
            </p:blipFill>
            <p:spPr>
              <a:xfrm>
                <a:off x="6816980" y="2369867"/>
                <a:ext cx="234117" cy="234020"/>
              </a:xfrm>
              <a:prstGeom prst="rect">
                <a:avLst/>
              </a:prstGeom>
            </p:spPr>
          </p:pic>
          <p:pic>
            <p:nvPicPr>
              <p:cNvPr id="15" name="Picture 21"/>
              <p:cNvPicPr>
                <a:picLocks noChangeAspect="1"/>
              </p:cNvPicPr>
              <p:nvPr/>
            </p:nvPicPr>
            <p:blipFill>
              <a:blip r:embed="rId5"/>
              <a:srcRect/>
              <a:stretch>
                <a:fillRect/>
              </a:stretch>
            </p:blipFill>
            <p:spPr>
              <a:xfrm>
                <a:off x="6383739" y="1620056"/>
                <a:ext cx="216860" cy="216860"/>
              </a:xfrm>
              <a:prstGeom prst="rect">
                <a:avLst/>
              </a:prstGeom>
            </p:spPr>
          </p:pic>
        </p:grpSp>
      </p:grpSp>
    </p:spTree>
    <p:extLst>
      <p:ext uri="{BB962C8B-B14F-4D97-AF65-F5344CB8AC3E}">
        <p14:creationId xmlns:p14="http://schemas.microsoft.com/office/powerpoint/2010/main" val="293238890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0" name="TextBox 19">
            <a:extLst>
              <a:ext uri="{FF2B5EF4-FFF2-40B4-BE49-F238E27FC236}">
                <a16:creationId xmlns:a16="http://schemas.microsoft.com/office/drawing/2014/main" id="{E19B1F1F-6136-4AD1-8FAA-8BF99A8856B5}"/>
              </a:ext>
            </a:extLst>
          </p:cNvPr>
          <p:cNvSpPr txBox="1"/>
          <p:nvPr/>
        </p:nvSpPr>
        <p:spPr>
          <a:xfrm>
            <a:off x="378213" y="800026"/>
            <a:ext cx="17531574" cy="954107"/>
          </a:xfrm>
          <a:prstGeom prst="rect">
            <a:avLst/>
          </a:prstGeom>
          <a:noFill/>
        </p:spPr>
        <p:txBody>
          <a:bodyPr wrap="square" rtlCol="0">
            <a:spAutoFit/>
          </a:bodyPr>
          <a:lstStyle/>
          <a:p>
            <a:pPr algn="ctr"/>
            <a:r>
              <a:rPr lang="en-US" sz="5600" b="1" smtClean="0">
                <a:solidFill>
                  <a:schemeClr val="accent5">
                    <a:lumMod val="75000"/>
                  </a:schemeClr>
                </a:solidFill>
                <a:latin typeface="Arial" panose="020B0604020202020204" pitchFamily="34" charset="0"/>
                <a:ea typeface="Arial" panose="020B0604020202020204" pitchFamily="34" charset="0"/>
                <a:cs typeface="Arial" panose="020B0604020202020204" pitchFamily="34" charset="0"/>
              </a:rPr>
              <a:t>Ảnh </a:t>
            </a:r>
            <a:r>
              <a:rPr lang="en-US" sz="5600" b="1">
                <a:solidFill>
                  <a:schemeClr val="accent5">
                    <a:lumMod val="75000"/>
                  </a:schemeClr>
                </a:solidFill>
                <a:latin typeface="Arial" panose="020B0604020202020204" pitchFamily="34" charset="0"/>
                <a:ea typeface="Arial" panose="020B0604020202020204" pitchFamily="34" charset="0"/>
                <a:cs typeface="Arial" panose="020B0604020202020204" pitchFamily="34" charset="0"/>
              </a:rPr>
              <a:t>hưởng của nhiệt độ tới cân bằng hoá học</a:t>
            </a:r>
            <a:endParaRPr lang="en-US" sz="5600" dirty="0">
              <a:solidFill>
                <a:schemeClr val="accent5">
                  <a:lumMod val="75000"/>
                </a:schemeClr>
              </a:solidFill>
              <a:latin typeface="Arial" panose="020B0604020202020204" pitchFamily="34" charset="0"/>
              <a:cs typeface="Arial" panose="020B0604020202020204" pitchFamily="34" charset="0"/>
            </a:endParaRPr>
          </a:p>
        </p:txBody>
      </p:sp>
      <p:grpSp>
        <p:nvGrpSpPr>
          <p:cNvPr id="22" name="Group 21"/>
          <p:cNvGrpSpPr/>
          <p:nvPr/>
        </p:nvGrpSpPr>
        <p:grpSpPr>
          <a:xfrm>
            <a:off x="919556" y="2736324"/>
            <a:ext cx="6014644" cy="3485068"/>
            <a:chOff x="9387109" y="3926428"/>
            <a:chExt cx="9012658" cy="2706071"/>
          </a:xfrm>
          <a:solidFill>
            <a:srgbClr val="F4B183"/>
          </a:solidFill>
        </p:grpSpPr>
        <p:sp>
          <p:nvSpPr>
            <p:cNvPr id="23" name="Rounded Rectangular Callout 22"/>
            <p:cNvSpPr/>
            <p:nvPr/>
          </p:nvSpPr>
          <p:spPr>
            <a:xfrm>
              <a:off x="9387109" y="3926428"/>
              <a:ext cx="9012658" cy="2214716"/>
            </a:xfrm>
            <a:prstGeom prst="wedgeRoundRectCallout">
              <a:avLst>
                <a:gd name="adj1" fmla="val 3527"/>
                <a:gd name="adj2" fmla="val 42667"/>
                <a:gd name="adj3" fmla="val 16667"/>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cs typeface="Arial" panose="020B0604020202020204" pitchFamily="34" charset="0"/>
                </a:rPr>
                <a:t>HOẠT ĐỘNG NHÓM</a:t>
              </a:r>
              <a:endParaRPr lang="en-US" sz="4400" b="1" i="1" dirty="0">
                <a:solidFill>
                  <a:schemeClr val="bg1"/>
                </a:solidFill>
                <a:latin typeface="Arial" panose="020B0604020202020204" pitchFamily="34" charset="0"/>
                <a:cs typeface="Arial" panose="020B0604020202020204" pitchFamily="34" charset="0"/>
              </a:endParaRPr>
            </a:p>
          </p:txBody>
        </p:sp>
        <p:sp>
          <p:nvSpPr>
            <p:cNvPr id="24" name="Isosceles Triangle 23"/>
            <p:cNvSpPr/>
            <p:nvPr/>
          </p:nvSpPr>
          <p:spPr>
            <a:xfrm rot="11823977">
              <a:off x="13348271" y="6007750"/>
              <a:ext cx="1090331" cy="624749"/>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5" name="Picture 21"/>
          <p:cNvPicPr>
            <a:picLocks noChangeAspect="1"/>
          </p:cNvPicPr>
          <p:nvPr/>
        </p:nvPicPr>
        <p:blipFill>
          <a:blip r:embed="rId3"/>
          <a:srcRect/>
          <a:stretch>
            <a:fillRect/>
          </a:stretch>
        </p:blipFill>
        <p:spPr>
          <a:xfrm>
            <a:off x="1047005" y="6559313"/>
            <a:ext cx="5759750" cy="3765438"/>
          </a:xfrm>
          <a:prstGeom prst="rect">
            <a:avLst/>
          </a:prstGeom>
        </p:spPr>
      </p:pic>
      <p:grpSp>
        <p:nvGrpSpPr>
          <p:cNvPr id="29" name="Group 28"/>
          <p:cNvGrpSpPr/>
          <p:nvPr/>
        </p:nvGrpSpPr>
        <p:grpSpPr>
          <a:xfrm>
            <a:off x="7419059" y="2186496"/>
            <a:ext cx="9954541" cy="3402094"/>
            <a:chOff x="911389" y="4703339"/>
            <a:chExt cx="6220513" cy="5453470"/>
          </a:xfrm>
        </p:grpSpPr>
        <p:grpSp>
          <p:nvGrpSpPr>
            <p:cNvPr id="30" name="Group 29"/>
            <p:cNvGrpSpPr/>
            <p:nvPr/>
          </p:nvGrpSpPr>
          <p:grpSpPr>
            <a:xfrm>
              <a:off x="911389" y="4703339"/>
              <a:ext cx="6220513" cy="5453470"/>
              <a:chOff x="3513792" y="1790553"/>
              <a:chExt cx="13876232" cy="11858851"/>
            </a:xfrm>
          </p:grpSpPr>
          <p:sp>
            <p:nvSpPr>
              <p:cNvPr id="32" name="AutoShape 4"/>
              <p:cNvSpPr/>
              <p:nvPr/>
            </p:nvSpPr>
            <p:spPr>
              <a:xfrm>
                <a:off x="3513792" y="3001893"/>
                <a:ext cx="13876232" cy="10647511"/>
              </a:xfrm>
              <a:prstGeom prst="rect">
                <a:avLst/>
              </a:prstGeom>
              <a:solidFill>
                <a:srgbClr val="FFEBB3"/>
              </a:solidFill>
              <a:effectLst>
                <a:outerShdw blurRad="50800" dist="38100" dir="2700000" algn="tl" rotWithShape="0">
                  <a:prstClr val="black">
                    <a:alpha val="40000"/>
                  </a:prstClr>
                </a:outerShdw>
              </a:effectLst>
            </p:spPr>
          </p:sp>
          <p:pic>
            <p:nvPicPr>
              <p:cNvPr id="33" name="Picture 5"/>
              <p:cNvPicPr>
                <a:picLocks noChangeAspect="1"/>
              </p:cNvPicPr>
              <p:nvPr/>
            </p:nvPicPr>
            <p:blipFill>
              <a:blip r:embed="rId4" cstate="hqprint">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406476">
                <a:off x="3897777" y="1790553"/>
                <a:ext cx="2877400" cy="1922576"/>
              </a:xfrm>
              <a:prstGeom prst="rect">
                <a:avLst/>
              </a:prstGeom>
            </p:spPr>
          </p:pic>
        </p:grpSp>
        <mc:AlternateContent xmlns:mc="http://schemas.openxmlformats.org/markup-compatibility/2006" xmlns:a14="http://schemas.microsoft.com/office/drawing/2010/main">
          <mc:Choice Requires="a14">
            <p:sp>
              <p:nvSpPr>
                <p:cNvPr id="31" name="Rectangle 30"/>
                <p:cNvSpPr/>
                <p:nvPr/>
              </p:nvSpPr>
              <p:spPr>
                <a:xfrm>
                  <a:off x="1298453" y="5636496"/>
                  <a:ext cx="5485904" cy="4144207"/>
                </a:xfrm>
                <a:prstGeom prst="rect">
                  <a:avLst/>
                </a:prstGeom>
              </p:spPr>
              <p:txBody>
                <a:bodyPr wrap="square">
                  <a:spAutoFit/>
                </a:bodyPr>
                <a:lstStyle/>
                <a:p>
                  <a:pPr>
                    <a:lnSpc>
                      <a:spcPct val="150000"/>
                    </a:lnSpc>
                  </a:pPr>
                  <a:r>
                    <a:rPr lang="fr-FR" sz="3600" b="1" i="1">
                      <a:solidFill>
                        <a:srgbClr val="000000"/>
                      </a:solidFill>
                      <a:latin typeface="Arial" panose="020B0604020202020204" pitchFamily="34" charset="0"/>
                      <a:cs typeface="Arial" panose="020B0604020202020204" pitchFamily="34" charset="0"/>
                    </a:rPr>
                    <a:t>Thực hiện thí nghiệm 1:</a:t>
                  </a:r>
                  <a:endParaRPr lang="en-US" sz="3600">
                    <a:solidFill>
                      <a:srgbClr val="000000"/>
                    </a:solidFill>
                    <a:latin typeface="Arial" panose="020B0604020202020204" pitchFamily="34" charset="0"/>
                    <a:cs typeface="Arial" panose="020B0604020202020204" pitchFamily="34" charset="0"/>
                  </a:endParaRPr>
                </a:p>
                <a:p>
                  <a:pPr>
                    <a:lnSpc>
                      <a:spcPct val="150000"/>
                    </a:lnSpc>
                  </a:pPr>
                  <a:r>
                    <a:rPr lang="fr-FR" sz="3600" smtClean="0">
                      <a:solidFill>
                        <a:srgbClr val="000000"/>
                      </a:solidFill>
                      <a:latin typeface="Arial" panose="020B0604020202020204" pitchFamily="34" charset="0"/>
                      <a:cs typeface="Arial" panose="020B0604020202020204" pitchFamily="34" charset="0"/>
                    </a:rPr>
                    <a:t>    2NO</a:t>
                  </a:r>
                  <a:r>
                    <a:rPr lang="fr-FR" sz="3600" baseline="-25000" smtClean="0">
                      <a:solidFill>
                        <a:srgbClr val="000000"/>
                      </a:solidFill>
                      <a:latin typeface="Arial" panose="020B0604020202020204" pitchFamily="34" charset="0"/>
                      <a:cs typeface="Arial" panose="020B0604020202020204" pitchFamily="34" charset="0"/>
                    </a:rPr>
                    <a:t>2</a:t>
                  </a:r>
                  <a:r>
                    <a:rPr lang="fr-FR" sz="3600" smtClean="0">
                      <a:solidFill>
                        <a:srgbClr val="000000"/>
                      </a:solidFill>
                      <a:latin typeface="Arial" panose="020B0604020202020204" pitchFamily="34" charset="0"/>
                      <a:cs typeface="Arial" panose="020B0604020202020204" pitchFamily="34" charset="0"/>
                    </a:rPr>
                    <a:t>(g</a:t>
                  </a:r>
                  <a:r>
                    <a:rPr lang="fr-FR" sz="360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3600" i="1">
                          <a:solidFill>
                            <a:srgbClr val="000000"/>
                          </a:solidFill>
                          <a:latin typeface="Cambria Math" panose="02040503050406030204" pitchFamily="18" charset="0"/>
                        </a:rPr>
                        <m:t>⇌</m:t>
                      </m:r>
                    </m:oMath>
                  </a14:m>
                  <a:r>
                    <a:rPr lang="en-US" sz="3600">
                      <a:solidFill>
                        <a:srgbClr val="000000"/>
                      </a:solidFill>
                      <a:latin typeface="Arial" panose="020B0604020202020204" pitchFamily="34" charset="0"/>
                      <a:cs typeface="Arial" panose="020B0604020202020204" pitchFamily="34" charset="0"/>
                    </a:rPr>
                    <a:t> N</a:t>
                  </a:r>
                  <a:r>
                    <a:rPr lang="en-US" sz="3600" baseline="-25000">
                      <a:solidFill>
                        <a:srgbClr val="000000"/>
                      </a:solidFill>
                      <a:latin typeface="Arial" panose="020B0604020202020204" pitchFamily="34" charset="0"/>
                      <a:cs typeface="Arial" panose="020B0604020202020204" pitchFamily="34" charset="0"/>
                    </a:rPr>
                    <a:t>2</a:t>
                  </a:r>
                  <a:r>
                    <a:rPr lang="en-US" sz="3600">
                      <a:solidFill>
                        <a:srgbClr val="000000"/>
                      </a:solidFill>
                      <a:latin typeface="Arial" panose="020B0604020202020204" pitchFamily="34" charset="0"/>
                      <a:cs typeface="Arial" panose="020B0604020202020204" pitchFamily="34" charset="0"/>
                    </a:rPr>
                    <a:t>O</a:t>
                  </a:r>
                  <a:r>
                    <a:rPr lang="en-US" sz="3600" baseline="-25000">
                      <a:solidFill>
                        <a:srgbClr val="000000"/>
                      </a:solidFill>
                      <a:latin typeface="Arial" panose="020B0604020202020204" pitchFamily="34" charset="0"/>
                      <a:cs typeface="Arial" panose="020B0604020202020204" pitchFamily="34" charset="0"/>
                    </a:rPr>
                    <a:t>4</a:t>
                  </a:r>
                  <a:r>
                    <a:rPr lang="en-US" sz="3600">
                      <a:solidFill>
                        <a:srgbClr val="000000"/>
                      </a:solidFill>
                      <a:latin typeface="Arial" panose="020B0604020202020204" pitchFamily="34" charset="0"/>
                      <a:cs typeface="Arial" panose="020B0604020202020204" pitchFamily="34" charset="0"/>
                    </a:rPr>
                    <a:t>(g) </a:t>
                  </a:r>
                  <a:r>
                    <a:rPr lang="en-US" sz="3600" smtClean="0">
                      <a:solidFill>
                        <a:srgbClr val="000000"/>
                      </a:solidFill>
                      <a:latin typeface="Arial" panose="020B0604020202020204" pitchFamily="34" charset="0"/>
                      <a:cs typeface="Arial" panose="020B0604020202020204" pitchFamily="34" charset="0"/>
                    </a:rPr>
                    <a:t>       </a:t>
                  </a:r>
                  <a14:m>
                    <m:oMath xmlns:m="http://schemas.openxmlformats.org/officeDocument/2006/math">
                      <m:sSub>
                        <m:sSubPr>
                          <m:ctrlPr>
                            <a:rPr lang="en-US" sz="3600" i="1">
                              <a:solidFill>
                                <a:srgbClr val="000000"/>
                              </a:solidFill>
                              <a:latin typeface="Cambria Math" panose="02040503050406030204" pitchFamily="18" charset="0"/>
                            </a:rPr>
                          </m:ctrlPr>
                        </m:sSubPr>
                        <m:e>
                          <m:r>
                            <a:rPr lang="fr-FR" sz="3600" i="1">
                              <a:solidFill>
                                <a:srgbClr val="000000"/>
                              </a:solidFill>
                              <a:latin typeface="Cambria Math" panose="02040503050406030204" pitchFamily="18" charset="0"/>
                            </a:rPr>
                            <m:t>∆</m:t>
                          </m:r>
                        </m:e>
                        <m:sub>
                          <m:r>
                            <a:rPr lang="fr-FR" sz="3600" i="1">
                              <a:solidFill>
                                <a:srgbClr val="000000"/>
                              </a:solidFill>
                              <a:latin typeface="Cambria Math" panose="02040503050406030204" pitchFamily="18" charset="0"/>
                            </a:rPr>
                            <m:t>𝑟</m:t>
                          </m:r>
                        </m:sub>
                      </m:sSub>
                      <m:sSubSup>
                        <m:sSubSupPr>
                          <m:ctrlPr>
                            <a:rPr lang="en-US" sz="3600" i="1">
                              <a:solidFill>
                                <a:srgbClr val="000000"/>
                              </a:solidFill>
                              <a:latin typeface="Cambria Math" panose="02040503050406030204" pitchFamily="18" charset="0"/>
                            </a:rPr>
                          </m:ctrlPr>
                        </m:sSubSupPr>
                        <m:e>
                          <m:r>
                            <a:rPr lang="fr-FR" sz="3600" i="1">
                              <a:solidFill>
                                <a:srgbClr val="000000"/>
                              </a:solidFill>
                              <a:latin typeface="Cambria Math" panose="02040503050406030204" pitchFamily="18" charset="0"/>
                            </a:rPr>
                            <m:t>𝐻</m:t>
                          </m:r>
                        </m:e>
                        <m:sub>
                          <m:r>
                            <a:rPr lang="fr-FR" sz="3600" i="1">
                              <a:solidFill>
                                <a:srgbClr val="000000"/>
                              </a:solidFill>
                              <a:latin typeface="Cambria Math" panose="02040503050406030204" pitchFamily="18" charset="0"/>
                            </a:rPr>
                            <m:t>298</m:t>
                          </m:r>
                        </m:sub>
                        <m:sup>
                          <m:r>
                            <a:rPr lang="fr-FR" sz="3600" i="1">
                              <a:solidFill>
                                <a:srgbClr val="000000"/>
                              </a:solidFill>
                              <a:latin typeface="Cambria Math" panose="02040503050406030204" pitchFamily="18" charset="0"/>
                            </a:rPr>
                            <m:t>𝑜</m:t>
                          </m:r>
                        </m:sup>
                      </m:sSubSup>
                      <m:r>
                        <a:rPr lang="fr-FR" sz="3600" i="1">
                          <a:solidFill>
                            <a:srgbClr val="000000"/>
                          </a:solidFill>
                          <a:latin typeface="Cambria Math" panose="02040503050406030204" pitchFamily="18" charset="0"/>
                        </a:rPr>
                        <m:t> </m:t>
                      </m:r>
                    </m:oMath>
                  </a14:m>
                  <a:r>
                    <a:rPr lang="fr-FR" sz="3600">
                      <a:solidFill>
                        <a:srgbClr val="000000"/>
                      </a:solidFill>
                      <a:latin typeface="Arial" panose="020B0604020202020204" pitchFamily="34" charset="0"/>
                      <a:cs typeface="Arial" panose="020B0604020202020204" pitchFamily="34" charset="0"/>
                    </a:rPr>
                    <a:t>&lt; 0 (8)</a:t>
                  </a:r>
                  <a:endParaRPr lang="en-US" sz="3600">
                    <a:solidFill>
                      <a:srgbClr val="000000"/>
                    </a:solidFill>
                    <a:latin typeface="Arial" panose="020B0604020202020204" pitchFamily="34" charset="0"/>
                    <a:cs typeface="Arial" panose="020B0604020202020204" pitchFamily="34" charset="0"/>
                  </a:endParaRPr>
                </a:p>
                <a:p>
                  <a:pPr>
                    <a:lnSpc>
                      <a:spcPct val="150000"/>
                    </a:lnSpc>
                  </a:pPr>
                  <a:r>
                    <a:rPr lang="en-US" sz="3600">
                      <a:solidFill>
                        <a:srgbClr val="000000"/>
                      </a:solidFill>
                      <a:latin typeface="Arial" panose="020B0604020202020204" pitchFamily="34" charset="0"/>
                      <a:cs typeface="Arial" panose="020B0604020202020204" pitchFamily="34" charset="0"/>
                    </a:rPr>
                    <a:t>(màu nâu đỏ) (không màu)</a:t>
                  </a:r>
                </a:p>
              </p:txBody>
            </p:sp>
          </mc:Choice>
          <mc:Fallback xmlns="">
            <p:sp>
              <p:nvSpPr>
                <p:cNvPr id="31" name="Rectangle 30"/>
                <p:cNvSpPr>
                  <a:spLocks noRot="1" noChangeAspect="1" noMove="1" noResize="1" noEditPoints="1" noAdjustHandles="1" noChangeArrowheads="1" noChangeShapeType="1" noTextEdit="1"/>
                </p:cNvSpPr>
                <p:nvPr/>
              </p:nvSpPr>
              <p:spPr>
                <a:xfrm>
                  <a:off x="1298453" y="5636496"/>
                  <a:ext cx="5485904" cy="4144207"/>
                </a:xfrm>
                <a:prstGeom prst="rect">
                  <a:avLst/>
                </a:prstGeom>
                <a:blipFill>
                  <a:blip r:embed="rId9"/>
                  <a:stretch>
                    <a:fillRect l="-2153" b="-4009"/>
                  </a:stretch>
                </a:blipFill>
              </p:spPr>
              <p:txBody>
                <a:bodyPr/>
                <a:lstStyle/>
                <a:p>
                  <a:r>
                    <a:rPr lang="en-US">
                      <a:noFill/>
                    </a:rPr>
                    <a:t> </a:t>
                  </a:r>
                </a:p>
              </p:txBody>
            </p:sp>
          </mc:Fallback>
        </mc:AlternateContent>
      </p:grpSp>
      <p:grpSp>
        <p:nvGrpSpPr>
          <p:cNvPr id="39" name="Group 38"/>
          <p:cNvGrpSpPr/>
          <p:nvPr/>
        </p:nvGrpSpPr>
        <p:grpSpPr>
          <a:xfrm>
            <a:off x="7419059" y="5993737"/>
            <a:ext cx="9954541" cy="3402094"/>
            <a:chOff x="911389" y="4703339"/>
            <a:chExt cx="6220513" cy="5453470"/>
          </a:xfrm>
        </p:grpSpPr>
        <p:grpSp>
          <p:nvGrpSpPr>
            <p:cNvPr id="40" name="Group 39"/>
            <p:cNvGrpSpPr/>
            <p:nvPr/>
          </p:nvGrpSpPr>
          <p:grpSpPr>
            <a:xfrm>
              <a:off x="911389" y="4703339"/>
              <a:ext cx="6220513" cy="5453470"/>
              <a:chOff x="3513792" y="1790553"/>
              <a:chExt cx="13876232" cy="11858851"/>
            </a:xfrm>
          </p:grpSpPr>
          <p:sp>
            <p:nvSpPr>
              <p:cNvPr id="42" name="AutoShape 4"/>
              <p:cNvSpPr/>
              <p:nvPr/>
            </p:nvSpPr>
            <p:spPr>
              <a:xfrm>
                <a:off x="3513792" y="3001893"/>
                <a:ext cx="13876232" cy="10647511"/>
              </a:xfrm>
              <a:prstGeom prst="rect">
                <a:avLst/>
              </a:prstGeom>
              <a:solidFill>
                <a:srgbClr val="FFEBB3"/>
              </a:solidFill>
              <a:effectLst>
                <a:outerShdw blurRad="50800" dist="38100" dir="2700000" algn="tl" rotWithShape="0">
                  <a:prstClr val="black">
                    <a:alpha val="40000"/>
                  </a:prstClr>
                </a:outerShdw>
              </a:effectLst>
            </p:spPr>
          </p:sp>
          <p:pic>
            <p:nvPicPr>
              <p:cNvPr id="43" name="Picture 5"/>
              <p:cNvPicPr>
                <a:picLocks noChangeAspect="1"/>
              </p:cNvPicPr>
              <p:nvPr/>
            </p:nvPicPr>
            <p:blipFill>
              <a:blip r:embed="rId4" cstate="hqprint">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406476">
                <a:off x="3897777" y="1790553"/>
                <a:ext cx="2877400" cy="1922576"/>
              </a:xfrm>
              <a:prstGeom prst="rect">
                <a:avLst/>
              </a:prstGeom>
            </p:spPr>
          </p:pic>
        </p:grpSp>
        <mc:AlternateContent xmlns:mc="http://schemas.openxmlformats.org/markup-compatibility/2006" xmlns:a14="http://schemas.microsoft.com/office/drawing/2010/main">
          <mc:Choice Requires="a14">
            <p:sp>
              <p:nvSpPr>
                <p:cNvPr id="41" name="Rectangle 40"/>
                <p:cNvSpPr/>
                <p:nvPr/>
              </p:nvSpPr>
              <p:spPr>
                <a:xfrm>
                  <a:off x="1035979" y="5858508"/>
                  <a:ext cx="6010851" cy="3700185"/>
                </a:xfrm>
                <a:prstGeom prst="rect">
                  <a:avLst/>
                </a:prstGeom>
              </p:spPr>
              <p:txBody>
                <a:bodyPr wrap="square">
                  <a:spAutoFit/>
                </a:bodyPr>
                <a:lstStyle/>
                <a:p>
                  <a:pPr>
                    <a:lnSpc>
                      <a:spcPct val="150000"/>
                    </a:lnSpc>
                  </a:pPr>
                  <a:r>
                    <a:rPr lang="fr-FR" sz="3600" b="1" i="1" smtClean="0">
                      <a:solidFill>
                        <a:srgbClr val="000000"/>
                      </a:solidFill>
                      <a:latin typeface="Arial" panose="020B0604020202020204" pitchFamily="34" charset="0"/>
                      <a:cs typeface="Arial" panose="020B0604020202020204" pitchFamily="34" charset="0"/>
                    </a:rPr>
                    <a:t>Thực hiện thí nghiệm 2:</a:t>
                  </a:r>
                  <a:endParaRPr lang="en-US" sz="3600">
                    <a:solidFill>
                      <a:srgbClr val="000000"/>
                    </a:solidFill>
                    <a:latin typeface="Arial" panose="020B0604020202020204" pitchFamily="34" charset="0"/>
                    <a:cs typeface="Arial" panose="020B0604020202020204" pitchFamily="34" charset="0"/>
                  </a:endParaRPr>
                </a:p>
                <a:p>
                  <a:pPr>
                    <a:lnSpc>
                      <a:spcPct val="150000"/>
                    </a:lnSpc>
                  </a:pPr>
                  <a:r>
                    <a:rPr lang="fr-FR" sz="3000" smtClean="0">
                      <a:latin typeface="Arial" panose="020B0604020202020204" pitchFamily="34" charset="0"/>
                      <a:cs typeface="Arial" panose="020B0604020202020204" pitchFamily="34" charset="0"/>
                    </a:rPr>
                    <a:t>CH</a:t>
                  </a:r>
                  <a:r>
                    <a:rPr lang="fr-FR" sz="3000" baseline="-25000" smtClean="0">
                      <a:latin typeface="Arial" panose="020B0604020202020204" pitchFamily="34" charset="0"/>
                      <a:cs typeface="Arial" panose="020B0604020202020204" pitchFamily="34" charset="0"/>
                    </a:rPr>
                    <a:t>3</a:t>
                  </a:r>
                  <a:r>
                    <a:rPr lang="fr-FR" sz="3000" smtClean="0">
                      <a:latin typeface="Arial" panose="020B0604020202020204" pitchFamily="34" charset="0"/>
                      <a:cs typeface="Arial" panose="020B0604020202020204" pitchFamily="34" charset="0"/>
                    </a:rPr>
                    <a:t>COONa(aq</a:t>
                  </a:r>
                  <a:r>
                    <a:rPr lang="fr-FR" sz="3000">
                      <a:latin typeface="Arial" panose="020B0604020202020204" pitchFamily="34" charset="0"/>
                      <a:cs typeface="Arial" panose="020B0604020202020204" pitchFamily="34" charset="0"/>
                    </a:rPr>
                    <a:t>) + H</a:t>
                  </a:r>
                  <a:r>
                    <a:rPr lang="fr-FR" sz="3000" baseline="-25000">
                      <a:latin typeface="Arial" panose="020B0604020202020204" pitchFamily="34" charset="0"/>
                      <a:cs typeface="Arial" panose="020B0604020202020204" pitchFamily="34" charset="0"/>
                    </a:rPr>
                    <a:t>2</a:t>
                  </a:r>
                  <a:r>
                    <a:rPr lang="fr-FR" sz="3000">
                      <a:latin typeface="Arial" panose="020B0604020202020204" pitchFamily="34" charset="0"/>
                      <a:cs typeface="Arial" panose="020B0604020202020204" pitchFamily="34" charset="0"/>
                    </a:rPr>
                    <a:t>O(l) </a:t>
                  </a:r>
                  <a14:m>
                    <m:oMath xmlns:m="http://schemas.openxmlformats.org/officeDocument/2006/math">
                      <m:r>
                        <a:rPr lang="en-US" sz="3000" i="1">
                          <a:latin typeface="Cambria Math" panose="02040503050406030204" pitchFamily="18" charset="0"/>
                        </a:rPr>
                        <m:t>⇌</m:t>
                      </m:r>
                    </m:oMath>
                  </a14:m>
                  <a:r>
                    <a:rPr lang="en-US" sz="3000">
                      <a:latin typeface="Arial" panose="020B0604020202020204" pitchFamily="34" charset="0"/>
                      <a:cs typeface="Arial" panose="020B0604020202020204" pitchFamily="34" charset="0"/>
                    </a:rPr>
                    <a:t> CH</a:t>
                  </a:r>
                  <a:r>
                    <a:rPr lang="en-US" sz="3000" baseline="-25000">
                      <a:latin typeface="Arial" panose="020B0604020202020204" pitchFamily="34" charset="0"/>
                      <a:cs typeface="Arial" panose="020B0604020202020204" pitchFamily="34" charset="0"/>
                    </a:rPr>
                    <a:t>3</a:t>
                  </a:r>
                  <a:r>
                    <a:rPr lang="en-US" sz="3000">
                      <a:latin typeface="Arial" panose="020B0604020202020204" pitchFamily="34" charset="0"/>
                      <a:cs typeface="Arial" panose="020B0604020202020204" pitchFamily="34" charset="0"/>
                    </a:rPr>
                    <a:t>COOH(aq) + NaOH(aq)          </a:t>
                  </a:r>
                  <a:endParaRPr lang="en-US" sz="3000" smtClean="0">
                    <a:latin typeface="Arial" panose="020B0604020202020204" pitchFamily="34" charset="0"/>
                    <a:cs typeface="Arial" panose="020B0604020202020204" pitchFamily="34" charset="0"/>
                  </a:endParaRPr>
                </a:p>
                <a:p>
                  <a:pPr>
                    <a:lnSpc>
                      <a:spcPct val="150000"/>
                    </a:lnSpc>
                  </a:pPr>
                  <a:r>
                    <a:rPr lang="en-US" sz="3000" smtClean="0"/>
                    <a:t>				</a:t>
                  </a:r>
                  <a14:m>
                    <m:oMath xmlns:m="http://schemas.openxmlformats.org/officeDocument/2006/math">
                      <m:sSub>
                        <m:sSubPr>
                          <m:ctrlPr>
                            <a:rPr lang="en-US" sz="3000" i="1">
                              <a:latin typeface="Cambria Math" panose="02040503050406030204" pitchFamily="18" charset="0"/>
                            </a:rPr>
                          </m:ctrlPr>
                        </m:sSubPr>
                        <m:e>
                          <m:r>
                            <a:rPr lang="fr-FR" sz="3000" i="1">
                              <a:latin typeface="Cambria Math" panose="02040503050406030204" pitchFamily="18" charset="0"/>
                            </a:rPr>
                            <m:t>∆</m:t>
                          </m:r>
                        </m:e>
                        <m:sub>
                          <m:r>
                            <a:rPr lang="fr-FR" sz="3000" i="1">
                              <a:latin typeface="Cambria Math" panose="02040503050406030204" pitchFamily="18" charset="0"/>
                            </a:rPr>
                            <m:t>𝑟</m:t>
                          </m:r>
                        </m:sub>
                      </m:sSub>
                      <m:sSubSup>
                        <m:sSubSupPr>
                          <m:ctrlPr>
                            <a:rPr lang="en-US" sz="3000" i="1">
                              <a:latin typeface="Cambria Math" panose="02040503050406030204" pitchFamily="18" charset="0"/>
                            </a:rPr>
                          </m:ctrlPr>
                        </m:sSubSupPr>
                        <m:e>
                          <m:r>
                            <a:rPr lang="fr-FR" sz="3000" i="1">
                              <a:latin typeface="Cambria Math" panose="02040503050406030204" pitchFamily="18" charset="0"/>
                            </a:rPr>
                            <m:t>𝐻</m:t>
                          </m:r>
                        </m:e>
                        <m:sub>
                          <m:r>
                            <a:rPr lang="fr-FR" sz="3000" i="1">
                              <a:latin typeface="Cambria Math" panose="02040503050406030204" pitchFamily="18" charset="0"/>
                            </a:rPr>
                            <m:t>298</m:t>
                          </m:r>
                        </m:sub>
                        <m:sup>
                          <m:r>
                            <a:rPr lang="fr-FR" sz="3000" i="1">
                              <a:latin typeface="Cambria Math" panose="02040503050406030204" pitchFamily="18" charset="0"/>
                            </a:rPr>
                            <m:t>𝑜</m:t>
                          </m:r>
                        </m:sup>
                      </m:sSubSup>
                      <m:r>
                        <a:rPr lang="fr-FR" sz="3000" i="1">
                          <a:latin typeface="Cambria Math" panose="02040503050406030204" pitchFamily="18" charset="0"/>
                        </a:rPr>
                        <m:t> </m:t>
                      </m:r>
                    </m:oMath>
                  </a14:m>
                  <a:r>
                    <a:rPr lang="fr-FR" sz="3000">
                      <a:latin typeface="Arial" panose="020B0604020202020204" pitchFamily="34" charset="0"/>
                      <a:cs typeface="Arial" panose="020B0604020202020204" pitchFamily="34" charset="0"/>
                    </a:rPr>
                    <a:t>&gt; 0</a:t>
                  </a:r>
                  <a:endParaRPr lang="en-US" sz="3000">
                    <a:latin typeface="Arial" panose="020B0604020202020204" pitchFamily="34"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035979" y="5858508"/>
                  <a:ext cx="6010851" cy="3700185"/>
                </a:xfrm>
                <a:prstGeom prst="rect">
                  <a:avLst/>
                </a:prstGeom>
                <a:blipFill>
                  <a:blip r:embed="rId10"/>
                  <a:stretch>
                    <a:fillRect l="-1965" r="-12294" b="-3430"/>
                  </a:stretch>
                </a:blipFill>
              </p:spPr>
              <p:txBody>
                <a:bodyPr/>
                <a:lstStyle/>
                <a:p>
                  <a:r>
                    <a:rPr lang="en-US">
                      <a:noFill/>
                    </a:rPr>
                    <a:t> </a:t>
                  </a:r>
                </a:p>
              </p:txBody>
            </p:sp>
          </mc:Fallback>
        </mc:AlternateContent>
      </p:grpSp>
    </p:spTree>
    <p:extLst>
      <p:ext uri="{BB962C8B-B14F-4D97-AF65-F5344CB8AC3E}">
        <p14:creationId xmlns:p14="http://schemas.microsoft.com/office/powerpoint/2010/main" val="1143645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1" name="Arrow: Pentagon 5">
            <a:extLst>
              <a:ext uri="{FF2B5EF4-FFF2-40B4-BE49-F238E27FC236}">
                <a16:creationId xmlns:a16="http://schemas.microsoft.com/office/drawing/2014/main" id="{3D494C12-6552-D1DF-7D39-5DC43CF9A306}"/>
              </a:ext>
            </a:extLst>
          </p:cNvPr>
          <p:cNvSpPr/>
          <p:nvPr/>
        </p:nvSpPr>
        <p:spPr>
          <a:xfrm>
            <a:off x="12719" y="1028702"/>
            <a:ext cx="6656214" cy="1143000"/>
          </a:xfrm>
          <a:prstGeom prst="homePlate">
            <a:avLst/>
          </a:prstGeom>
          <a:solidFill>
            <a:srgbClr val="92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Arial" panose="020B0604020202020204" pitchFamily="34" charset="0"/>
                <a:cs typeface="Arial" panose="020B0604020202020204" pitchFamily="34" charset="0"/>
              </a:rPr>
              <a:t>Thí nghiệm 1</a:t>
            </a:r>
            <a:endParaRPr lang="en-US" sz="4800" b="1" dirty="0">
              <a:latin typeface="Arial" panose="020B0604020202020204" pitchFamily="34" charset="0"/>
              <a:cs typeface="Arial" panose="020B0604020202020204" pitchFamily="34" charset="0"/>
            </a:endParaRPr>
          </a:p>
        </p:txBody>
      </p:sp>
      <p:sp>
        <p:nvSpPr>
          <p:cNvPr id="2" name="Rectangle 1"/>
          <p:cNvSpPr/>
          <p:nvPr/>
        </p:nvSpPr>
        <p:spPr>
          <a:xfrm>
            <a:off x="1100302" y="2766121"/>
            <a:ext cx="7313110" cy="507831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Dụng cụ: bình cầu, cốc thuỷ tinh</a:t>
            </a:r>
          </a:p>
          <a:p>
            <a:pPr marL="571500" indent="-571500" algn="just">
              <a:lnSpc>
                <a:spcPct val="150000"/>
              </a:lnSpc>
              <a:buFont typeface="Wingdings" panose="05000000000000000000" pitchFamily="2" charset="2"/>
              <a:buChar char="§"/>
            </a:pPr>
            <a:r>
              <a:rPr lang="fr-FR" sz="3600" smtClean="0">
                <a:solidFill>
                  <a:srgbClr val="000000"/>
                </a:solidFill>
                <a:latin typeface="Arial" panose="020B0604020202020204" pitchFamily="34" charset="0"/>
                <a:cs typeface="Arial" panose="020B0604020202020204" pitchFamily="34" charset="0"/>
              </a:rPr>
              <a:t>Hoá chất: </a:t>
            </a:r>
          </a:p>
          <a:p>
            <a:pPr marL="571500" indent="-571500" algn="just">
              <a:lnSpc>
                <a:spcPct val="150000"/>
              </a:lnSpc>
              <a:buFont typeface="Wingdings" panose="05000000000000000000" pitchFamily="2" charset="2"/>
              <a:buChar char="ü"/>
            </a:pPr>
            <a:r>
              <a:rPr lang="fr-FR" sz="3600" smtClean="0">
                <a:solidFill>
                  <a:srgbClr val="000000"/>
                </a:solidFill>
                <a:latin typeface="Arial" panose="020B0604020202020204" pitchFamily="34" charset="0"/>
                <a:cs typeface="Arial" panose="020B0604020202020204" pitchFamily="34" charset="0"/>
              </a:rPr>
              <a:t>3 bình chứa khí </a:t>
            </a:r>
            <a:r>
              <a:rPr lang="fr-FR" sz="3600" i="1">
                <a:latin typeface="Arial" panose="020B0604020202020204" pitchFamily="34" charset="0"/>
                <a:cs typeface="Arial" panose="020B0604020202020204" pitchFamily="34" charset="0"/>
              </a:rPr>
              <a:t>NO</a:t>
            </a:r>
            <a:r>
              <a:rPr lang="fr-FR" sz="3600" i="1" baseline="-25000">
                <a:latin typeface="Arial" panose="020B0604020202020204" pitchFamily="34" charset="0"/>
                <a:cs typeface="Arial" panose="020B0604020202020204" pitchFamily="34" charset="0"/>
              </a:rPr>
              <a:t>2</a:t>
            </a:r>
            <a:r>
              <a:rPr lang="fr-FR" sz="3600" i="1">
                <a:latin typeface="Arial" panose="020B0604020202020204" pitchFamily="34" charset="0"/>
                <a:cs typeface="Arial" panose="020B0604020202020204" pitchFamily="34" charset="0"/>
              </a:rPr>
              <a:t> </a:t>
            </a:r>
            <a:r>
              <a:rPr lang="fr-FR" sz="3600" i="1" smtClean="0">
                <a:latin typeface="Arial" panose="020B0604020202020204" pitchFamily="34" charset="0"/>
                <a:cs typeface="Arial" panose="020B0604020202020204" pitchFamily="34" charset="0"/>
              </a:rPr>
              <a:t>có màu </a:t>
            </a:r>
            <a:r>
              <a:rPr lang="fr-FR" sz="3600" i="1">
                <a:latin typeface="Arial" panose="020B0604020202020204" pitchFamily="34" charset="0"/>
                <a:cs typeface="Arial" panose="020B0604020202020204" pitchFamily="34" charset="0"/>
              </a:rPr>
              <a:t>giống </a:t>
            </a:r>
            <a:r>
              <a:rPr lang="fr-FR" sz="3600" i="1" smtClean="0">
                <a:latin typeface="Arial" panose="020B0604020202020204" pitchFamily="34" charset="0"/>
                <a:cs typeface="Arial" panose="020B0604020202020204" pitchFamily="34" charset="0"/>
              </a:rPr>
              <a:t>nhau</a:t>
            </a:r>
          </a:p>
          <a:p>
            <a:pPr marL="571500" indent="-571500" algn="just">
              <a:lnSpc>
                <a:spcPct val="150000"/>
              </a:lnSpc>
              <a:buFont typeface="Wingdings" panose="05000000000000000000" pitchFamily="2" charset="2"/>
              <a:buChar char="ü"/>
            </a:pPr>
            <a:r>
              <a:rPr lang="fr-FR" sz="3600" i="1">
                <a:latin typeface="Arial" panose="020B0604020202020204" pitchFamily="34" charset="0"/>
                <a:cs typeface="Arial" panose="020B0604020202020204" pitchFamily="34" charset="0"/>
              </a:rPr>
              <a:t>N</a:t>
            </a:r>
            <a:r>
              <a:rPr lang="fr-FR" sz="3600" i="1" smtClean="0">
                <a:latin typeface="Arial" panose="020B0604020202020204" pitchFamily="34" charset="0"/>
                <a:cs typeface="Arial" panose="020B0604020202020204" pitchFamily="34" charset="0"/>
              </a:rPr>
              <a:t>ước </a:t>
            </a:r>
            <a:r>
              <a:rPr lang="fr-FR" sz="3600" i="1">
                <a:latin typeface="Arial" panose="020B0604020202020204" pitchFamily="34" charset="0"/>
                <a:cs typeface="Arial" panose="020B0604020202020204" pitchFamily="34" charset="0"/>
              </a:rPr>
              <a:t>nóng </a:t>
            </a:r>
            <a:r>
              <a:rPr lang="fr-FR" sz="3600" i="1" smtClean="0">
                <a:latin typeface="Arial" panose="020B0604020202020204" pitchFamily="34" charset="0"/>
                <a:cs typeface="Arial" panose="020B0604020202020204" pitchFamily="34" charset="0"/>
              </a:rPr>
              <a:t>(~ 60</a:t>
            </a:r>
            <a:r>
              <a:rPr lang="fr-FR" sz="3600" i="1" baseline="30000" smtClean="0">
                <a:latin typeface="Arial" panose="020B0604020202020204" pitchFamily="34" charset="0"/>
                <a:cs typeface="Arial" panose="020B0604020202020204" pitchFamily="34" charset="0"/>
              </a:rPr>
              <a:t>o</a:t>
            </a:r>
            <a:r>
              <a:rPr lang="fr-FR" sz="3600" i="1" smtClean="0">
                <a:latin typeface="Arial" panose="020B0604020202020204" pitchFamily="34" charset="0"/>
                <a:cs typeface="Arial" panose="020B0604020202020204" pitchFamily="34" charset="0"/>
              </a:rPr>
              <a:t>C </a:t>
            </a:r>
            <a:r>
              <a:rPr lang="fr-FR" sz="3600" i="1">
                <a:latin typeface="Arial" panose="020B0604020202020204" pitchFamily="34" charset="0"/>
                <a:cs typeface="Arial" panose="020B0604020202020204" pitchFamily="34" charset="0"/>
              </a:rPr>
              <a:t>– </a:t>
            </a:r>
            <a:r>
              <a:rPr lang="fr-FR" sz="3600" i="1" smtClean="0">
                <a:latin typeface="Arial" panose="020B0604020202020204" pitchFamily="34" charset="0"/>
                <a:cs typeface="Arial" panose="020B0604020202020204" pitchFamily="34" charset="0"/>
              </a:rPr>
              <a:t>80</a:t>
            </a:r>
            <a:r>
              <a:rPr lang="fr-FR" sz="3600" i="1" baseline="30000" smtClean="0">
                <a:latin typeface="Arial" panose="020B0604020202020204" pitchFamily="34" charset="0"/>
                <a:cs typeface="Arial" panose="020B0604020202020204" pitchFamily="34" charset="0"/>
              </a:rPr>
              <a:t>o</a:t>
            </a:r>
            <a:r>
              <a:rPr lang="fr-FR" sz="3600" i="1" smtClean="0">
                <a:latin typeface="Arial" panose="020B0604020202020204" pitchFamily="34" charset="0"/>
                <a:cs typeface="Arial" panose="020B0604020202020204" pitchFamily="34" charset="0"/>
              </a:rPr>
              <a:t>C)</a:t>
            </a:r>
          </a:p>
          <a:p>
            <a:pPr marL="571500" indent="-571500" algn="just">
              <a:lnSpc>
                <a:spcPct val="150000"/>
              </a:lnSpc>
              <a:buFont typeface="Wingdings" panose="05000000000000000000" pitchFamily="2" charset="2"/>
              <a:buChar char="ü"/>
            </a:pPr>
            <a:r>
              <a:rPr lang="fr-FR" sz="3600" i="1">
                <a:latin typeface="Arial" panose="020B0604020202020204" pitchFamily="34" charset="0"/>
                <a:cs typeface="Arial" panose="020B0604020202020204" pitchFamily="34" charset="0"/>
              </a:rPr>
              <a:t>N</a:t>
            </a:r>
            <a:r>
              <a:rPr lang="fr-FR" sz="3600" i="1" smtClean="0">
                <a:latin typeface="Arial" panose="020B0604020202020204" pitchFamily="34" charset="0"/>
                <a:cs typeface="Arial" panose="020B0604020202020204" pitchFamily="34" charset="0"/>
              </a:rPr>
              <a:t>ước </a:t>
            </a:r>
            <a:r>
              <a:rPr lang="fr-FR" sz="3600" i="1">
                <a:latin typeface="Arial" panose="020B0604020202020204" pitchFamily="34" charset="0"/>
                <a:cs typeface="Arial" panose="020B0604020202020204" pitchFamily="34" charset="0"/>
              </a:rPr>
              <a:t>đá</a:t>
            </a:r>
            <a:endParaRPr lang="en-US" sz="3600">
              <a:latin typeface="Arial" panose="020B0604020202020204" pitchFamily="34" charset="0"/>
              <a:cs typeface="Arial" panose="020B0604020202020204" pitchFamily="34" charset="0"/>
            </a:endParaRPr>
          </a:p>
        </p:txBody>
      </p:sp>
      <p:sp>
        <p:nvSpPr>
          <p:cNvPr id="14" name="Rounded Rectangle 13"/>
          <p:cNvSpPr/>
          <p:nvPr/>
        </p:nvSpPr>
        <p:spPr>
          <a:xfrm>
            <a:off x="8999367" y="1485042"/>
            <a:ext cx="7913598" cy="2021224"/>
          </a:xfrm>
          <a:prstGeom prst="roundRect">
            <a:avLst/>
          </a:prstGeom>
          <a:solidFill>
            <a:schemeClr val="bg1"/>
          </a:solidFill>
          <a:ln w="57150">
            <a:solidFill>
              <a:schemeClr val="accent5">
                <a:lumMod val="75000"/>
              </a:schemeClr>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fr-FR" sz="3600">
                <a:latin typeface="Arial" panose="020B0604020202020204" pitchFamily="34" charset="0"/>
                <a:cs typeface="Arial" panose="020B0604020202020204" pitchFamily="34" charset="0"/>
              </a:rPr>
              <a:t>Bình 1 để đối chứng</a:t>
            </a:r>
            <a:endParaRPr lang="en-US" sz="3600" dirty="0">
              <a:solidFill>
                <a:srgbClr val="000000"/>
              </a:solidFill>
              <a:latin typeface="Arial" panose="020B0604020202020204" pitchFamily="34" charset="0"/>
              <a:cs typeface="Arial" panose="020B0604020202020204" pitchFamily="34" charset="0"/>
            </a:endParaRPr>
          </a:p>
        </p:txBody>
      </p:sp>
      <p:sp>
        <p:nvSpPr>
          <p:cNvPr id="15" name="Rounded Rectangle 14"/>
          <p:cNvSpPr/>
          <p:nvPr/>
        </p:nvSpPr>
        <p:spPr>
          <a:xfrm>
            <a:off x="8999365" y="4257584"/>
            <a:ext cx="7913598" cy="2009840"/>
          </a:xfrm>
          <a:prstGeom prst="roundRect">
            <a:avLst/>
          </a:prstGeom>
          <a:solidFill>
            <a:schemeClr val="bg1"/>
          </a:solidFill>
          <a:ln w="57150">
            <a:solidFill>
              <a:schemeClr val="accent5">
                <a:lumMod val="75000"/>
              </a:schemeClr>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fr-FR" sz="3600">
                <a:latin typeface="Arial" panose="020B0604020202020204" pitchFamily="34" charset="0"/>
                <a:cs typeface="Arial" panose="020B0604020202020204" pitchFamily="34" charset="0"/>
              </a:rPr>
              <a:t>Bình 2 ngâm vào cốc nước đá</a:t>
            </a:r>
            <a:endParaRPr lang="en-US" sz="3600">
              <a:solidFill>
                <a:srgbClr val="000000"/>
              </a:solidFill>
              <a:latin typeface="Arial" panose="020B0604020202020204" pitchFamily="34" charset="0"/>
              <a:cs typeface="Arial" panose="020B0604020202020204" pitchFamily="34" charset="0"/>
            </a:endParaRPr>
          </a:p>
        </p:txBody>
      </p:sp>
      <p:cxnSp>
        <p:nvCxnSpPr>
          <p:cNvPr id="17" name="Straight Arrow Connector 16"/>
          <p:cNvCxnSpPr>
            <a:stCxn id="14" idx="2"/>
            <a:endCxn id="15" idx="0"/>
          </p:cNvCxnSpPr>
          <p:nvPr/>
        </p:nvCxnSpPr>
        <p:spPr>
          <a:xfrm flipH="1">
            <a:off x="12956165" y="3506267"/>
            <a:ext cx="2" cy="751318"/>
          </a:xfrm>
          <a:prstGeom prst="straightConnector1">
            <a:avLst/>
          </a:prstGeom>
          <a:ln w="3810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8999365" y="7018742"/>
            <a:ext cx="7913598" cy="2009840"/>
          </a:xfrm>
          <a:prstGeom prst="roundRect">
            <a:avLst/>
          </a:prstGeom>
          <a:solidFill>
            <a:schemeClr val="bg1"/>
          </a:solidFill>
          <a:ln w="57150">
            <a:solidFill>
              <a:schemeClr val="accent5">
                <a:lumMod val="75000"/>
              </a:schemeClr>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fr-FR" sz="3600">
                <a:latin typeface="Arial" panose="020B0604020202020204" pitchFamily="34" charset="0"/>
                <a:cs typeface="Arial" panose="020B0604020202020204" pitchFamily="34" charset="0"/>
              </a:rPr>
              <a:t>Bình 3 ngâm vào cốc nước nóng</a:t>
            </a:r>
            <a:endParaRPr lang="en-US" sz="3600">
              <a:solidFill>
                <a:srgbClr val="000000"/>
              </a:solidFill>
              <a:latin typeface="Arial" panose="020B0604020202020204" pitchFamily="34" charset="0"/>
              <a:cs typeface="Arial" panose="020B0604020202020204" pitchFamily="34" charset="0"/>
            </a:endParaRPr>
          </a:p>
        </p:txBody>
      </p:sp>
      <p:cxnSp>
        <p:nvCxnSpPr>
          <p:cNvPr id="24" name="Straight Arrow Connector 23"/>
          <p:cNvCxnSpPr>
            <a:stCxn id="15" idx="2"/>
            <a:endCxn id="23" idx="0"/>
          </p:cNvCxnSpPr>
          <p:nvPr/>
        </p:nvCxnSpPr>
        <p:spPr>
          <a:xfrm>
            <a:off x="12956164" y="6267425"/>
            <a:ext cx="0" cy="751318"/>
          </a:xfrm>
          <a:prstGeom prst="straightConnector1">
            <a:avLst/>
          </a:prstGeom>
          <a:ln w="3810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6" name="Picture 10"/>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5840433" y="100012"/>
            <a:ext cx="2447566" cy="1277928"/>
          </a:xfrm>
          <a:prstGeom prst="rect">
            <a:avLst/>
          </a:prstGeom>
        </p:spPr>
      </p:pic>
      <p:pic>
        <p:nvPicPr>
          <p:cNvPr id="13" name="Picture 11"/>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690057" y="8265414"/>
            <a:ext cx="2133600" cy="2021586"/>
          </a:xfrm>
          <a:prstGeom prst="rect">
            <a:avLst/>
          </a:prstGeom>
        </p:spPr>
      </p:pic>
    </p:spTree>
    <p:extLst>
      <p:ext uri="{BB962C8B-B14F-4D97-AF65-F5344CB8AC3E}">
        <p14:creationId xmlns:p14="http://schemas.microsoft.com/office/powerpoint/2010/main" val="1832711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1" dur="500"/>
                                        <p:tgtEl>
                                          <p:spTgt spid="2">
                                            <p:txEl>
                                              <p:pRg st="2" end="2"/>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5" dur="500"/>
                                        <p:tgtEl>
                                          <p:spTgt spid="2">
                                            <p:txEl>
                                              <p:pRg st="3" end="3"/>
                                            </p:txEl>
                                          </p:spTgt>
                                        </p:tgtEl>
                                      </p:cBhvr>
                                    </p:animEffect>
                                  </p:childTnLst>
                                </p:cTn>
                              </p:par>
                            </p:childTnLst>
                          </p:cTn>
                        </p:par>
                        <p:par>
                          <p:cTn id="26" fill="hold">
                            <p:stCondLst>
                              <p:cond delay="1500"/>
                            </p:stCondLst>
                            <p:childTnLst>
                              <p:par>
                                <p:cTn id="27" presetID="14" presetClass="entr" presetSubtype="10" fill="hold" nodeType="after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9" dur="500"/>
                                        <p:tgtEl>
                                          <p:spTgt spid="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up)">
                                      <p:cBhvr>
                                        <p:cTn id="48" dur="500"/>
                                        <p:tgtEl>
                                          <p:spTgt spid="24"/>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1" name="Arrow: Pentagon 5">
            <a:extLst>
              <a:ext uri="{FF2B5EF4-FFF2-40B4-BE49-F238E27FC236}">
                <a16:creationId xmlns:a16="http://schemas.microsoft.com/office/drawing/2014/main" id="{3D494C12-6552-D1DF-7D39-5DC43CF9A306}"/>
              </a:ext>
            </a:extLst>
          </p:cNvPr>
          <p:cNvSpPr/>
          <p:nvPr/>
        </p:nvSpPr>
        <p:spPr>
          <a:xfrm>
            <a:off x="12719" y="1028702"/>
            <a:ext cx="6656214" cy="1143000"/>
          </a:xfrm>
          <a:prstGeom prst="homePlate">
            <a:avLst/>
          </a:prstGeom>
          <a:solidFill>
            <a:srgbClr val="92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Arial" panose="020B0604020202020204" pitchFamily="34" charset="0"/>
                <a:cs typeface="Arial" panose="020B0604020202020204" pitchFamily="34" charset="0"/>
              </a:rPr>
              <a:t>Thí nghiệm 1</a:t>
            </a:r>
            <a:endParaRPr lang="en-US" sz="4800" b="1" dirty="0">
              <a:latin typeface="Arial" panose="020B0604020202020204" pitchFamily="34" charset="0"/>
              <a:cs typeface="Arial" panose="020B0604020202020204" pitchFamily="34" charset="0"/>
            </a:endParaRPr>
          </a:p>
        </p:txBody>
      </p:sp>
      <p:pic>
        <p:nvPicPr>
          <p:cNvPr id="13" name="Picture 10"/>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5840433" y="100012"/>
            <a:ext cx="2447566" cy="1277928"/>
          </a:xfrm>
          <a:prstGeom prst="rect">
            <a:avLst/>
          </a:prstGeom>
        </p:spPr>
      </p:pic>
      <p:grpSp>
        <p:nvGrpSpPr>
          <p:cNvPr id="5" name="Group 4"/>
          <p:cNvGrpSpPr/>
          <p:nvPr/>
        </p:nvGrpSpPr>
        <p:grpSpPr>
          <a:xfrm>
            <a:off x="983156" y="2739395"/>
            <a:ext cx="7087684" cy="6628294"/>
            <a:chOff x="876588" y="1369697"/>
            <a:chExt cx="3543842" cy="3314147"/>
          </a:xfrm>
        </p:grpSpPr>
        <p:pic>
          <p:nvPicPr>
            <p:cNvPr id="3" name="Picture 2"/>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876588" y="1369697"/>
              <a:ext cx="3543842" cy="2356655"/>
            </a:xfrm>
            <a:prstGeom prst="rect">
              <a:avLst/>
            </a:prstGeom>
            <a:effectLst>
              <a:outerShdw blurRad="50800" dist="38100" dir="2700000" algn="tl" rotWithShape="0">
                <a:prstClr val="black">
                  <a:alpha val="40000"/>
                </a:prstClr>
              </a:outerShdw>
            </a:effectLst>
          </p:spPr>
        </p:pic>
        <p:sp>
          <p:nvSpPr>
            <p:cNvPr id="4" name="Rectangle 3"/>
            <p:cNvSpPr/>
            <p:nvPr/>
          </p:nvSpPr>
          <p:spPr>
            <a:xfrm>
              <a:off x="876588" y="3858008"/>
              <a:ext cx="3543842" cy="825836"/>
            </a:xfrm>
            <a:prstGeom prst="rect">
              <a:avLst/>
            </a:prstGeom>
          </p:spPr>
          <p:txBody>
            <a:bodyPr wrap="square">
              <a:spAutoFit/>
            </a:bodyPr>
            <a:lstStyle/>
            <a:p>
              <a:pPr algn="ctr">
                <a:lnSpc>
                  <a:spcPct val="150000"/>
                </a:lnSpc>
              </a:pPr>
              <a:r>
                <a:rPr lang="fr-FR" sz="3600" b="1">
                  <a:solidFill>
                    <a:srgbClr val="000000"/>
                  </a:solidFill>
                  <a:latin typeface="Arial" panose="020B0604020202020204" pitchFamily="34" charset="0"/>
                  <a:ea typeface="Calibri" panose="020F0502020204030204" pitchFamily="34" charset="0"/>
                  <a:cs typeface="Arial" panose="020B0604020202020204" pitchFamily="34" charset="0"/>
                </a:rPr>
                <a:t>Chú ý: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NO</a:t>
              </a:r>
              <a:r>
                <a:rPr lang="fr-FR"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 là khí độc, chú ý </a:t>
              </a:r>
              <a:endPar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nút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kín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bình chứa</a:t>
              </a:r>
              <a:endParaRPr lang="en-US" sz="3600">
                <a:latin typeface="Arial" panose="020B0604020202020204" pitchFamily="34" charset="0"/>
                <a:cs typeface="Arial" panose="020B0604020202020204" pitchFamily="34" charset="0"/>
              </a:endParaRPr>
            </a:p>
          </p:txBody>
        </p:sp>
      </p:grpSp>
      <p:grpSp>
        <p:nvGrpSpPr>
          <p:cNvPr id="9" name="Group 8"/>
          <p:cNvGrpSpPr/>
          <p:nvPr/>
        </p:nvGrpSpPr>
        <p:grpSpPr>
          <a:xfrm>
            <a:off x="8489646" y="2739395"/>
            <a:ext cx="8865198" cy="6317720"/>
            <a:chOff x="8489646" y="2739395"/>
            <a:chExt cx="8865198" cy="6317720"/>
          </a:xfrm>
        </p:grpSpPr>
        <p:sp>
          <p:nvSpPr>
            <p:cNvPr id="2" name="Rectangle 1"/>
            <p:cNvSpPr/>
            <p:nvPr/>
          </p:nvSpPr>
          <p:spPr>
            <a:xfrm>
              <a:off x="8489646" y="2739395"/>
              <a:ext cx="8865198" cy="3416320"/>
            </a:xfrm>
            <a:prstGeom prst="rect">
              <a:avLst/>
            </a:prstGeom>
          </p:spPr>
          <p:txBody>
            <a:bodyPr wrap="square">
              <a:spAutoFit/>
            </a:bodyPr>
            <a:lstStyle/>
            <a:p>
              <a:pPr algn="just">
                <a:lnSpc>
                  <a:spcPct val="150000"/>
                </a:lnSpc>
              </a:pPr>
              <a:r>
                <a:rPr lang="fr-FR" sz="3600" b="1">
                  <a:solidFill>
                    <a:srgbClr val="000000"/>
                  </a:solidFill>
                  <a:latin typeface="Arial" panose="020B0604020202020204" pitchFamily="34" charset="0"/>
                  <a:ea typeface="Calibri" panose="020F0502020204030204" pitchFamily="34" charset="0"/>
                  <a:cs typeface="Arial" panose="020B0604020202020204" pitchFamily="34" charset="0"/>
                </a:rPr>
                <a:t>Trả lời câu hỏi 7 (SGK tr.7):</a:t>
              </a:r>
              <a:endParaRPr lang="en-US" sz="3600" b="1">
                <a:solidFill>
                  <a:srgbClr val="000000"/>
                </a:solidFill>
                <a:latin typeface="Arial" panose="020B0604020202020204" pitchFamily="34" charset="0"/>
                <a:cs typeface="Arial" panose="020B0604020202020204" pitchFamily="34" charset="0"/>
              </a:endParaRPr>
            </a:p>
            <a:p>
              <a:pPr algn="just">
                <a:lnSpc>
                  <a:spcPct val="150000"/>
                </a:lnSpc>
              </a:pP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Nêu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hiện tượng xảy ra trong Thí nghiệm 1, từ đó cho biết chiều chuyển dịch cân bằng của phản ứng trong bình 2 và bình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3?</a:t>
              </a:r>
              <a:endParaRPr lang="en-US" sz="3600">
                <a:latin typeface="Arial" panose="020B0604020202020204" pitchFamily="34" charset="0"/>
                <a:cs typeface="Arial" panose="020B0604020202020204" pitchFamily="34" charset="0"/>
              </a:endParaRPr>
            </a:p>
          </p:txBody>
        </p:sp>
        <p:pic>
          <p:nvPicPr>
            <p:cNvPr id="15" name="Picture 40"/>
            <p:cNvPicPr>
              <a:picLocks noChangeAspect="1"/>
            </p:cNvPicPr>
            <p:nvPr/>
          </p:nvPicPr>
          <p:blipFill>
            <a:blip r:embed="rId38"/>
            <a:srcRect/>
            <a:stretch>
              <a:fillRect/>
            </a:stretch>
          </p:blipFill>
          <p:spPr>
            <a:xfrm>
              <a:off x="11181948" y="6562688"/>
              <a:ext cx="3480594" cy="2494427"/>
            </a:xfrm>
            <a:prstGeom prst="rect">
              <a:avLst/>
            </a:prstGeom>
          </p:spPr>
        </p:pic>
      </p:grpSp>
    </p:spTree>
    <p:extLst>
      <p:ext uri="{BB962C8B-B14F-4D97-AF65-F5344CB8AC3E}">
        <p14:creationId xmlns:p14="http://schemas.microsoft.com/office/powerpoint/2010/main" val="3601444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1" name="Arrow: Pentagon 5">
            <a:extLst>
              <a:ext uri="{FF2B5EF4-FFF2-40B4-BE49-F238E27FC236}">
                <a16:creationId xmlns:a16="http://schemas.microsoft.com/office/drawing/2014/main" id="{3D494C12-6552-D1DF-7D39-5DC43CF9A306}"/>
              </a:ext>
            </a:extLst>
          </p:cNvPr>
          <p:cNvSpPr/>
          <p:nvPr/>
        </p:nvSpPr>
        <p:spPr>
          <a:xfrm>
            <a:off x="12719" y="1028702"/>
            <a:ext cx="6656214" cy="1143000"/>
          </a:xfrm>
          <a:prstGeom prst="homePlate">
            <a:avLst/>
          </a:prstGeom>
          <a:solidFill>
            <a:srgbClr val="92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Arial" panose="020B0604020202020204" pitchFamily="34" charset="0"/>
                <a:cs typeface="Arial" panose="020B0604020202020204" pitchFamily="34" charset="0"/>
              </a:rPr>
              <a:t>Thí nghiệm 1</a:t>
            </a:r>
            <a:endParaRPr lang="en-US" sz="4800" b="1" dirty="0">
              <a:latin typeface="Arial" panose="020B0604020202020204" pitchFamily="34" charset="0"/>
              <a:cs typeface="Arial" panose="020B0604020202020204" pitchFamily="34" charset="0"/>
            </a:endParaRPr>
          </a:p>
        </p:txBody>
      </p:sp>
      <p:pic>
        <p:nvPicPr>
          <p:cNvPr id="13" name="Picture 10"/>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5840433" y="100012"/>
            <a:ext cx="2447566" cy="1277928"/>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3997922" y="2507808"/>
                <a:ext cx="10292156" cy="1651671"/>
              </a:xfrm>
              <a:prstGeom prst="rect">
                <a:avLst/>
              </a:prstGeom>
            </p:spPr>
            <p:txBody>
              <a:bodyPr wrap="square">
                <a:spAutoFit/>
              </a:bodyPr>
              <a:lstStyle/>
              <a:p>
                <a:pPr algn="ctr">
                  <a:lnSpc>
                    <a:spcPct val="150000"/>
                  </a:lnSpc>
                </a:pPr>
                <a:r>
                  <a:rPr lang="fr-FR" sz="3600" b="1" i="1" smtClean="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2NO</a:t>
                </a:r>
                <a:r>
                  <a:rPr lang="fr-FR" sz="3600" b="1" i="1" baseline="-2500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2</a:t>
                </a:r>
                <a:r>
                  <a:rPr lang="fr-FR"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(g) </a:t>
                </a:r>
                <a14:m>
                  <m:oMath xmlns:m="http://schemas.openxmlformats.org/officeDocument/2006/math">
                    <m:r>
                      <a:rPr lang="en-US" sz="3600" b="1" i="1">
                        <a:solidFill>
                          <a:schemeClr val="accent5">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600" b="1" i="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N</a:t>
                </a:r>
                <a:r>
                  <a:rPr lang="en-US" sz="3600" b="1" i="1" baseline="-2500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2</a:t>
                </a:r>
                <a:r>
                  <a:rPr lang="en-US" sz="3600" b="1" i="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O</a:t>
                </a:r>
                <a:r>
                  <a:rPr lang="en-US" sz="3600" b="1" i="1" baseline="-2500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4</a:t>
                </a:r>
                <a:r>
                  <a:rPr lang="en-US" sz="3600" b="1" i="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(g) </a:t>
                </a:r>
                <a:endParaRPr lang="en-US" sz="3600" b="1" i="1" smtClean="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3600" b="1" i="1" smtClean="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a:t>
                </a:r>
                <a:r>
                  <a:rPr lang="en-US" sz="3600" b="1" i="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màu nâu đỏ)   (không màu)</a:t>
                </a:r>
                <a:endParaRPr lang="en-US" sz="36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3997922" y="2507808"/>
                <a:ext cx="10292156" cy="1651671"/>
              </a:xfrm>
              <a:prstGeom prst="rect">
                <a:avLst/>
              </a:prstGeom>
              <a:blipFill>
                <a:blip r:embed="rId37"/>
                <a:stretch>
                  <a:fillRect b="-12915"/>
                </a:stretch>
              </a:blipFill>
            </p:spPr>
            <p:txBody>
              <a:bodyPr/>
              <a:lstStyle/>
              <a:p>
                <a:r>
                  <a:rPr lang="en-US">
                    <a:noFill/>
                  </a:rPr>
                  <a:t> </a:t>
                </a:r>
              </a:p>
            </p:txBody>
          </p:sp>
        </mc:Fallback>
      </mc:AlternateContent>
      <p:graphicFrame>
        <p:nvGraphicFramePr>
          <p:cNvPr id="12" name="Table 11"/>
          <p:cNvGraphicFramePr>
            <a:graphicFrameLocks noGrp="1"/>
          </p:cNvGraphicFramePr>
          <p:nvPr>
            <p:extLst>
              <p:ext uri="{D42A27DB-BD31-4B8C-83A1-F6EECF244321}">
                <p14:modId xmlns:p14="http://schemas.microsoft.com/office/powerpoint/2010/main" val="2430225911"/>
              </p:ext>
            </p:extLst>
          </p:nvPr>
        </p:nvGraphicFramePr>
        <p:xfrm>
          <a:off x="1744005" y="4706932"/>
          <a:ext cx="14799989" cy="4577740"/>
        </p:xfrm>
        <a:graphic>
          <a:graphicData uri="http://schemas.openxmlformats.org/drawingml/2006/table">
            <a:tbl>
              <a:tblPr firstRow="1" firstCol="1" bandRow="1">
                <a:tableStyleId>{5940675A-B579-460E-94D1-54222C63F5DA}</a:tableStyleId>
              </a:tblPr>
              <a:tblGrid>
                <a:gridCol w="5410201">
                  <a:extLst>
                    <a:ext uri="{9D8B030D-6E8A-4147-A177-3AD203B41FA5}">
                      <a16:colId xmlns:a16="http://schemas.microsoft.com/office/drawing/2014/main" val="2215089431"/>
                    </a:ext>
                  </a:extLst>
                </a:gridCol>
                <a:gridCol w="4648200">
                  <a:extLst>
                    <a:ext uri="{9D8B030D-6E8A-4147-A177-3AD203B41FA5}">
                      <a16:colId xmlns:a16="http://schemas.microsoft.com/office/drawing/2014/main" val="1578494719"/>
                    </a:ext>
                  </a:extLst>
                </a:gridCol>
                <a:gridCol w="4741588">
                  <a:extLst>
                    <a:ext uri="{9D8B030D-6E8A-4147-A177-3AD203B41FA5}">
                      <a16:colId xmlns:a16="http://schemas.microsoft.com/office/drawing/2014/main" val="3016278506"/>
                    </a:ext>
                  </a:extLst>
                </a:gridCol>
              </a:tblGrid>
              <a:tr h="915548">
                <a:tc>
                  <a:txBody>
                    <a:bodyPr/>
                    <a:lstStyle/>
                    <a:p>
                      <a:pPr algn="ctr">
                        <a:lnSpc>
                          <a:spcPct val="100000"/>
                        </a:lnSpc>
                        <a:spcBef>
                          <a:spcPts val="300"/>
                        </a:spcBef>
                        <a:spcAft>
                          <a:spcPts val="0"/>
                        </a:spcAft>
                      </a:pPr>
                      <a:r>
                        <a:rPr lang="nl-NL" sz="3600" b="1">
                          <a:solidFill>
                            <a:srgbClr val="000000"/>
                          </a:solidFill>
                          <a:effectLst/>
                          <a:latin typeface="Arial" panose="020B0604020202020204" pitchFamily="34" charset="0"/>
                          <a:cs typeface="Arial" panose="020B0604020202020204" pitchFamily="34" charset="0"/>
                        </a:rPr>
                        <a:t>Ống nghiệm</a:t>
                      </a:r>
                      <a:endPar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solidFill>
                      <a:schemeClr val="bg1"/>
                    </a:solidFill>
                  </a:tcPr>
                </a:tc>
                <a:tc>
                  <a:txBody>
                    <a:bodyPr/>
                    <a:lstStyle/>
                    <a:p>
                      <a:pPr algn="ctr">
                        <a:lnSpc>
                          <a:spcPct val="100000"/>
                        </a:lnSpc>
                        <a:spcBef>
                          <a:spcPts val="300"/>
                        </a:spcBef>
                        <a:spcAft>
                          <a:spcPts val="0"/>
                        </a:spcAft>
                      </a:pPr>
                      <a:r>
                        <a:rPr lang="nl-NL" sz="3600" b="1" smtClean="0">
                          <a:solidFill>
                            <a:srgbClr val="000000"/>
                          </a:solidFill>
                          <a:effectLst/>
                          <a:latin typeface="Arial" panose="020B0604020202020204" pitchFamily="34" charset="0"/>
                          <a:cs typeface="Arial" panose="020B0604020202020204" pitchFamily="34" charset="0"/>
                        </a:rPr>
                        <a:t>Tăng</a:t>
                      </a:r>
                      <a:r>
                        <a:rPr lang="nl-NL" sz="3600" b="1" baseline="0" smtClean="0">
                          <a:solidFill>
                            <a:srgbClr val="000000"/>
                          </a:solidFill>
                          <a:effectLst/>
                          <a:latin typeface="Arial" panose="020B0604020202020204" pitchFamily="34" charset="0"/>
                          <a:cs typeface="Arial" panose="020B0604020202020204" pitchFamily="34" charset="0"/>
                        </a:rPr>
                        <a:t> nhiệt độ</a:t>
                      </a:r>
                      <a:endPar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solidFill>
                      <a:schemeClr val="bg1"/>
                    </a:solidFill>
                  </a:tcPr>
                </a:tc>
                <a:tc>
                  <a:txBody>
                    <a:bodyPr/>
                    <a:lstStyle/>
                    <a:p>
                      <a:pPr algn="ctr">
                        <a:lnSpc>
                          <a:spcPct val="100000"/>
                        </a:lnSpc>
                        <a:spcBef>
                          <a:spcPts val="300"/>
                        </a:spcBef>
                        <a:spcAft>
                          <a:spcPts val="0"/>
                        </a:spcAft>
                      </a:pPr>
                      <a:r>
                        <a:rPr lang="nl-NL" sz="3600" b="1" smtClean="0">
                          <a:solidFill>
                            <a:srgbClr val="000000"/>
                          </a:solidFill>
                          <a:effectLst/>
                          <a:latin typeface="Arial" panose="020B0604020202020204" pitchFamily="34" charset="0"/>
                          <a:cs typeface="Arial" panose="020B0604020202020204" pitchFamily="34" charset="0"/>
                        </a:rPr>
                        <a:t>Giảm</a:t>
                      </a:r>
                      <a:r>
                        <a:rPr lang="nl-NL" sz="3600" b="1" baseline="0" smtClean="0">
                          <a:solidFill>
                            <a:srgbClr val="000000"/>
                          </a:solidFill>
                          <a:effectLst/>
                          <a:latin typeface="Arial" panose="020B0604020202020204" pitchFamily="34" charset="0"/>
                          <a:cs typeface="Arial" panose="020B0604020202020204" pitchFamily="34" charset="0"/>
                        </a:rPr>
                        <a:t> nhiệt độ</a:t>
                      </a:r>
                      <a:endPar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solidFill>
                      <a:schemeClr val="bg1"/>
                    </a:solidFill>
                  </a:tcPr>
                </a:tc>
                <a:extLst>
                  <a:ext uri="{0D108BD9-81ED-4DB2-BD59-A6C34878D82A}">
                    <a16:rowId xmlns:a16="http://schemas.microsoft.com/office/drawing/2014/main" val="1948144034"/>
                  </a:ext>
                </a:extLst>
              </a:tr>
              <a:tr h="1831096">
                <a:tc>
                  <a:txBody>
                    <a:bodyPr/>
                    <a:lstStyle/>
                    <a:p>
                      <a:pPr algn="ctr">
                        <a:lnSpc>
                          <a:spcPct val="100000"/>
                        </a:lnSpc>
                        <a:spcBef>
                          <a:spcPts val="300"/>
                        </a:spcBef>
                        <a:spcAft>
                          <a:spcPts val="0"/>
                        </a:spcAft>
                      </a:pPr>
                      <a:r>
                        <a:rPr lang="nl-NL" sz="3600" b="1">
                          <a:solidFill>
                            <a:srgbClr val="000000"/>
                          </a:solidFill>
                          <a:effectLst/>
                          <a:latin typeface="Arial" panose="020B0604020202020204" pitchFamily="34" charset="0"/>
                          <a:cs typeface="Arial" panose="020B0604020202020204" pitchFamily="34" charset="0"/>
                        </a:rPr>
                        <a:t>Hiện tượng</a:t>
                      </a:r>
                      <a:endPar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solidFill>
                      <a:schemeClr val="bg1"/>
                    </a:solidFill>
                  </a:tcPr>
                </a:tc>
                <a:tc>
                  <a:txBody>
                    <a:bodyPr/>
                    <a:lstStyle/>
                    <a:p>
                      <a:pPr algn="ctr">
                        <a:lnSpc>
                          <a:spcPct val="150000"/>
                        </a:lnSpc>
                        <a:spcBef>
                          <a:spcPts val="300"/>
                        </a:spcBef>
                        <a:spcAft>
                          <a:spcPts val="0"/>
                        </a:spcAft>
                      </a:pPr>
                      <a:r>
                        <a:rPr lang="nl-NL" sz="3600">
                          <a:solidFill>
                            <a:srgbClr val="000000"/>
                          </a:solidFill>
                          <a:effectLst/>
                          <a:latin typeface="Arial" panose="020B0604020202020204" pitchFamily="34" charset="0"/>
                          <a:cs typeface="Arial" panose="020B0604020202020204" pitchFamily="34" charset="0"/>
                        </a:rPr>
                        <a:t>Màu </a:t>
                      </a:r>
                      <a:r>
                        <a:rPr lang="en-US" sz="3600">
                          <a:solidFill>
                            <a:srgbClr val="000000"/>
                          </a:solidFill>
                          <a:effectLst/>
                          <a:latin typeface="Arial" panose="020B0604020202020204" pitchFamily="34" charset="0"/>
                          <a:cs typeface="Arial" panose="020B0604020202020204" pitchFamily="34" charset="0"/>
                        </a:rPr>
                        <a:t>của khí trong </a:t>
                      </a:r>
                      <a:r>
                        <a:rPr lang="en-US" sz="3600" smtClean="0">
                          <a:solidFill>
                            <a:srgbClr val="000000"/>
                          </a:solidFill>
                          <a:effectLst/>
                          <a:latin typeface="Arial" panose="020B0604020202020204" pitchFamily="34" charset="0"/>
                          <a:cs typeface="Arial" panose="020B0604020202020204" pitchFamily="34" charset="0"/>
                        </a:rPr>
                        <a:t>bình </a:t>
                      </a:r>
                      <a:r>
                        <a:rPr lang="en-US" sz="3600">
                          <a:solidFill>
                            <a:srgbClr val="000000"/>
                          </a:solidFill>
                          <a:effectLst/>
                          <a:latin typeface="Arial" panose="020B0604020202020204" pitchFamily="34" charset="0"/>
                          <a:cs typeface="Arial" panose="020B0604020202020204" pitchFamily="34" charset="0"/>
                        </a:rPr>
                        <a:t>đậm hơn</a:t>
                      </a:r>
                      <a:endPar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solidFill>
                      <a:schemeClr val="bg1"/>
                    </a:solidFill>
                  </a:tcPr>
                </a:tc>
                <a:tc>
                  <a:txBody>
                    <a:bodyPr/>
                    <a:lstStyle/>
                    <a:p>
                      <a:pPr algn="ctr">
                        <a:lnSpc>
                          <a:spcPct val="150000"/>
                        </a:lnSpc>
                        <a:spcBef>
                          <a:spcPts val="300"/>
                        </a:spcBef>
                        <a:spcAft>
                          <a:spcPts val="0"/>
                        </a:spcAft>
                      </a:pPr>
                      <a:r>
                        <a:rPr lang="en-US" sz="3600">
                          <a:solidFill>
                            <a:srgbClr val="000000"/>
                          </a:solidFill>
                          <a:effectLst/>
                          <a:latin typeface="Arial" panose="020B0604020202020204" pitchFamily="34" charset="0"/>
                          <a:cs typeface="Arial" panose="020B0604020202020204" pitchFamily="34" charset="0"/>
                        </a:rPr>
                        <a:t>Màu của khí trong </a:t>
                      </a:r>
                      <a:r>
                        <a:rPr lang="en-US" sz="3600" smtClean="0">
                          <a:solidFill>
                            <a:srgbClr val="000000"/>
                          </a:solidFill>
                          <a:effectLst/>
                          <a:latin typeface="Arial" panose="020B0604020202020204" pitchFamily="34" charset="0"/>
                          <a:cs typeface="Arial" panose="020B0604020202020204" pitchFamily="34" charset="0"/>
                        </a:rPr>
                        <a:t>bình</a:t>
                      </a:r>
                      <a:r>
                        <a:rPr lang="en-US" sz="3600" baseline="0" smtClean="0">
                          <a:solidFill>
                            <a:srgbClr val="000000"/>
                          </a:solidFill>
                          <a:effectLst/>
                          <a:latin typeface="Arial" panose="020B0604020202020204" pitchFamily="34" charset="0"/>
                          <a:cs typeface="Arial" panose="020B0604020202020204" pitchFamily="34" charset="0"/>
                        </a:rPr>
                        <a:t> </a:t>
                      </a:r>
                      <a:r>
                        <a:rPr lang="en-US" sz="3600" smtClean="0">
                          <a:solidFill>
                            <a:srgbClr val="000000"/>
                          </a:solidFill>
                          <a:effectLst/>
                          <a:latin typeface="Arial" panose="020B0604020202020204" pitchFamily="34" charset="0"/>
                          <a:cs typeface="Arial" panose="020B0604020202020204" pitchFamily="34" charset="0"/>
                        </a:rPr>
                        <a:t>nhạt </a:t>
                      </a:r>
                      <a:r>
                        <a:rPr lang="en-US" sz="3600">
                          <a:solidFill>
                            <a:srgbClr val="000000"/>
                          </a:solidFill>
                          <a:effectLst/>
                          <a:latin typeface="Arial" panose="020B0604020202020204" pitchFamily="34" charset="0"/>
                          <a:cs typeface="Arial" panose="020B0604020202020204" pitchFamily="34" charset="0"/>
                        </a:rPr>
                        <a:t>hơn</a:t>
                      </a:r>
                      <a:endPar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solidFill>
                      <a:schemeClr val="bg1"/>
                    </a:solidFill>
                  </a:tcPr>
                </a:tc>
                <a:extLst>
                  <a:ext uri="{0D108BD9-81ED-4DB2-BD59-A6C34878D82A}">
                    <a16:rowId xmlns:a16="http://schemas.microsoft.com/office/drawing/2014/main" val="1879963816"/>
                  </a:ext>
                </a:extLst>
              </a:tr>
              <a:tr h="1831096">
                <a:tc>
                  <a:txBody>
                    <a:bodyPr/>
                    <a:lstStyle/>
                    <a:p>
                      <a:pPr algn="ctr">
                        <a:lnSpc>
                          <a:spcPct val="150000"/>
                        </a:lnSpc>
                        <a:spcBef>
                          <a:spcPts val="300"/>
                        </a:spcBef>
                        <a:spcAft>
                          <a:spcPts val="0"/>
                        </a:spcAft>
                      </a:pPr>
                      <a:r>
                        <a:rPr lang="en-US" sz="3600" b="1" kern="1200" smtClean="0">
                          <a:solidFill>
                            <a:schemeClr val="tx1"/>
                          </a:solidFill>
                          <a:effectLst/>
                          <a:latin typeface="Arial" panose="020B0604020202020204" pitchFamily="34" charset="0"/>
                          <a:ea typeface="+mn-ea"/>
                          <a:cs typeface="Arial" panose="020B0604020202020204" pitchFamily="34" charset="0"/>
                        </a:rPr>
                        <a:t>Chiều chuyển dịch cân bằng (thuận/nghịch)</a:t>
                      </a:r>
                      <a:endPar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solidFill>
                      <a:schemeClr val="bg1"/>
                    </a:solidFill>
                  </a:tcPr>
                </a:tc>
                <a:tc>
                  <a:txBody>
                    <a:bodyPr/>
                    <a:lstStyle/>
                    <a:p>
                      <a:pPr algn="ctr">
                        <a:lnSpc>
                          <a:spcPct val="100000"/>
                        </a:lnSpc>
                        <a:spcBef>
                          <a:spcPts val="300"/>
                        </a:spcBef>
                        <a:spcAft>
                          <a:spcPts val="0"/>
                        </a:spcAft>
                      </a:pPr>
                      <a:r>
                        <a:rPr lang="nl-NL" sz="3600" smtClean="0">
                          <a:solidFill>
                            <a:srgbClr val="000000"/>
                          </a:solidFill>
                          <a:effectLst/>
                          <a:latin typeface="Arial" panose="020B0604020202020204" pitchFamily="34" charset="0"/>
                          <a:cs typeface="Arial" panose="020B0604020202020204" pitchFamily="34" charset="0"/>
                        </a:rPr>
                        <a:t>Theo chiều nghịch</a:t>
                      </a:r>
                      <a:endPar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solidFill>
                      <a:schemeClr val="bg1"/>
                    </a:solidFill>
                  </a:tcPr>
                </a:tc>
                <a:tc>
                  <a:txBody>
                    <a:bodyPr/>
                    <a:lstStyle/>
                    <a:p>
                      <a:pPr algn="ctr">
                        <a:lnSpc>
                          <a:spcPct val="100000"/>
                        </a:lnSpc>
                        <a:spcBef>
                          <a:spcPts val="300"/>
                        </a:spcBef>
                        <a:spcAft>
                          <a:spcPts val="0"/>
                        </a:spcAft>
                      </a:pPr>
                      <a:r>
                        <a:rPr lang="nl-NL" sz="3600" smtClean="0">
                          <a:solidFill>
                            <a:srgbClr val="000000"/>
                          </a:solidFill>
                          <a:effectLst/>
                          <a:latin typeface="Arial" panose="020B0604020202020204" pitchFamily="34" charset="0"/>
                          <a:cs typeface="Arial" panose="020B0604020202020204" pitchFamily="34" charset="0"/>
                        </a:rPr>
                        <a:t>Theo </a:t>
                      </a:r>
                      <a:r>
                        <a:rPr lang="nl-NL" sz="3600">
                          <a:solidFill>
                            <a:srgbClr val="000000"/>
                          </a:solidFill>
                          <a:effectLst/>
                          <a:latin typeface="Arial" panose="020B0604020202020204" pitchFamily="34" charset="0"/>
                          <a:cs typeface="Arial" panose="020B0604020202020204" pitchFamily="34" charset="0"/>
                        </a:rPr>
                        <a:t>chiều thuận</a:t>
                      </a:r>
                      <a:endPar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solidFill>
                      <a:schemeClr val="bg1"/>
                    </a:solidFill>
                  </a:tcPr>
                </a:tc>
                <a:extLst>
                  <a:ext uri="{0D108BD9-81ED-4DB2-BD59-A6C34878D82A}">
                    <a16:rowId xmlns:a16="http://schemas.microsoft.com/office/drawing/2014/main" val="981860819"/>
                  </a:ext>
                </a:extLst>
              </a:tr>
            </a:tbl>
          </a:graphicData>
        </a:graphic>
      </p:graphicFrame>
      <p:pic>
        <p:nvPicPr>
          <p:cNvPr id="8" name="Picture 7"/>
          <p:cNvPicPr>
            <a:picLocks noChangeAspect="1"/>
          </p:cNvPicPr>
          <p:nvPr/>
        </p:nvPicPr>
        <p:blipFill>
          <a:blip r:embed="rId38"/>
          <a:srcRect/>
          <a:stretch>
            <a:fillRect/>
          </a:stretch>
        </p:blipFill>
        <p:spPr>
          <a:xfrm>
            <a:off x="146250" y="7239000"/>
            <a:ext cx="1597755" cy="3009900"/>
          </a:xfrm>
          <a:prstGeom prst="rect">
            <a:avLst/>
          </a:prstGeom>
        </p:spPr>
      </p:pic>
    </p:spTree>
    <p:extLst>
      <p:ext uri="{BB962C8B-B14F-4D97-AF65-F5344CB8AC3E}">
        <p14:creationId xmlns:p14="http://schemas.microsoft.com/office/powerpoint/2010/main" val="2677704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1" name="Arrow: Pentagon 5">
            <a:extLst>
              <a:ext uri="{FF2B5EF4-FFF2-40B4-BE49-F238E27FC236}">
                <a16:creationId xmlns:a16="http://schemas.microsoft.com/office/drawing/2014/main" id="{3D494C12-6552-D1DF-7D39-5DC43CF9A306}"/>
              </a:ext>
            </a:extLst>
          </p:cNvPr>
          <p:cNvSpPr/>
          <p:nvPr/>
        </p:nvSpPr>
        <p:spPr>
          <a:xfrm>
            <a:off x="12719" y="1028702"/>
            <a:ext cx="6656214" cy="1143000"/>
          </a:xfrm>
          <a:prstGeom prst="homePlate">
            <a:avLst/>
          </a:prstGeom>
          <a:solidFill>
            <a:srgbClr val="92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Arial" panose="020B0604020202020204" pitchFamily="34" charset="0"/>
                <a:cs typeface="Arial" panose="020B0604020202020204" pitchFamily="34" charset="0"/>
              </a:rPr>
              <a:t>Thí nghiệm 2</a:t>
            </a:r>
            <a:endParaRPr lang="en-US" sz="4800" b="1" dirty="0">
              <a:latin typeface="Arial" panose="020B0604020202020204" pitchFamily="34" charset="0"/>
              <a:cs typeface="Arial" panose="020B0604020202020204" pitchFamily="34" charset="0"/>
            </a:endParaRPr>
          </a:p>
        </p:txBody>
      </p:sp>
      <p:pic>
        <p:nvPicPr>
          <p:cNvPr id="26" name="Picture 10"/>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5840433" y="100012"/>
            <a:ext cx="2447566" cy="1277928"/>
          </a:xfrm>
          <a:prstGeom prst="rect">
            <a:avLst/>
          </a:prstGeom>
        </p:spPr>
      </p:pic>
      <p:sp>
        <p:nvSpPr>
          <p:cNvPr id="12" name="Rectangle 11"/>
          <p:cNvSpPr/>
          <p:nvPr/>
        </p:nvSpPr>
        <p:spPr>
          <a:xfrm>
            <a:off x="1143000" y="3044191"/>
            <a:ext cx="8780095" cy="5909310"/>
          </a:xfrm>
          <a:prstGeom prst="rect">
            <a:avLst/>
          </a:prstGeom>
        </p:spPr>
        <p:txBody>
          <a:bodyPr wrap="square" anchor="t">
            <a:spAutoFit/>
          </a:bodyPr>
          <a:lstStyle/>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Dụng cụ: bình </a:t>
            </a:r>
            <a:r>
              <a:rPr lang="fr-FR" sz="3600">
                <a:latin typeface="Arial" panose="020B0604020202020204" pitchFamily="34" charset="0"/>
                <a:cs typeface="Arial" panose="020B0604020202020204" pitchFamily="34" charset="0"/>
              </a:rPr>
              <a:t>tam giác, cốc thủy tinh 100 mL, đũa thủy tinh, đèn cồn, lưới và kiềng </a:t>
            </a:r>
            <a:r>
              <a:rPr lang="fr-FR" sz="3600" smtClean="0">
                <a:latin typeface="Arial" panose="020B0604020202020204" pitchFamily="34" charset="0"/>
                <a:cs typeface="Arial" panose="020B0604020202020204" pitchFamily="34" charset="0"/>
              </a:rPr>
              <a:t>đun</a:t>
            </a: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Hoá chất: </a:t>
            </a:r>
            <a:endParaRPr lang="fr-FR"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ü"/>
            </a:pPr>
            <a:r>
              <a:rPr lang="fr-FR" sz="3600">
                <a:latin typeface="Arial" panose="020B0604020202020204" pitchFamily="34" charset="0"/>
                <a:cs typeface="Arial" panose="020B0604020202020204" pitchFamily="34" charset="0"/>
              </a:rPr>
              <a:t>S</a:t>
            </a:r>
            <a:r>
              <a:rPr lang="fr-FR" sz="3600" smtClean="0">
                <a:latin typeface="Arial" panose="020B0604020202020204" pitchFamily="34" charset="0"/>
                <a:cs typeface="Arial" panose="020B0604020202020204" pitchFamily="34" charset="0"/>
              </a:rPr>
              <a:t>odium </a:t>
            </a:r>
            <a:r>
              <a:rPr lang="fr-FR" sz="3600">
                <a:latin typeface="Arial" panose="020B0604020202020204" pitchFamily="34" charset="0"/>
                <a:cs typeface="Arial" panose="020B0604020202020204" pitchFamily="34" charset="0"/>
              </a:rPr>
              <a:t>acetate (CH</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COONa) </a:t>
            </a:r>
            <a:r>
              <a:rPr lang="fr-FR" sz="3600" smtClean="0">
                <a:latin typeface="Arial" panose="020B0604020202020204" pitchFamily="34" charset="0"/>
                <a:cs typeface="Arial" panose="020B0604020202020204" pitchFamily="34" charset="0"/>
              </a:rPr>
              <a:t>rắn</a:t>
            </a:r>
          </a:p>
          <a:p>
            <a:pPr marL="571500" indent="-571500" algn="just">
              <a:lnSpc>
                <a:spcPct val="150000"/>
              </a:lnSpc>
              <a:buFont typeface="Wingdings" panose="05000000000000000000" pitchFamily="2" charset="2"/>
              <a:buChar char="ü"/>
            </a:pPr>
            <a:r>
              <a:rPr lang="fr-FR" sz="3600">
                <a:latin typeface="Arial" panose="020B0604020202020204" pitchFamily="34" charset="0"/>
                <a:cs typeface="Arial" panose="020B0604020202020204" pitchFamily="34" charset="0"/>
              </a:rPr>
              <a:t>D</a:t>
            </a:r>
            <a:r>
              <a:rPr lang="fr-FR" sz="3600" smtClean="0">
                <a:latin typeface="Arial" panose="020B0604020202020204" pitchFamily="34" charset="0"/>
                <a:cs typeface="Arial" panose="020B0604020202020204" pitchFamily="34" charset="0"/>
              </a:rPr>
              <a:t>ung </a:t>
            </a:r>
            <a:r>
              <a:rPr lang="fr-FR" sz="3600">
                <a:latin typeface="Arial" panose="020B0604020202020204" pitchFamily="34" charset="0"/>
                <a:cs typeface="Arial" panose="020B0604020202020204" pitchFamily="34" charset="0"/>
              </a:rPr>
              <a:t>dịch </a:t>
            </a:r>
            <a:r>
              <a:rPr lang="fr-FR" sz="3600" smtClean="0">
                <a:latin typeface="Arial" panose="020B0604020202020204" pitchFamily="34" charset="0"/>
                <a:cs typeface="Arial" panose="020B0604020202020204" pitchFamily="34" charset="0"/>
              </a:rPr>
              <a:t>phenolphthalein</a:t>
            </a:r>
          </a:p>
          <a:p>
            <a:pPr marL="571500" indent="-571500" algn="just">
              <a:lnSpc>
                <a:spcPct val="150000"/>
              </a:lnSpc>
              <a:buFont typeface="Wingdings" panose="05000000000000000000" pitchFamily="2" charset="2"/>
              <a:buChar char="ü"/>
            </a:pPr>
            <a:r>
              <a:rPr lang="fr-FR" sz="3600">
                <a:latin typeface="Arial" panose="020B0604020202020204" pitchFamily="34" charset="0"/>
                <a:cs typeface="Arial" panose="020B0604020202020204" pitchFamily="34" charset="0"/>
              </a:rPr>
              <a:t>N</a:t>
            </a:r>
            <a:r>
              <a:rPr lang="fr-FR" sz="3600" smtClean="0">
                <a:latin typeface="Arial" panose="020B0604020202020204" pitchFamily="34" charset="0"/>
                <a:cs typeface="Arial" panose="020B0604020202020204" pitchFamily="34" charset="0"/>
              </a:rPr>
              <a:t>ước cất</a:t>
            </a:r>
            <a:endParaRPr lang="en-US" sz="3600">
              <a:latin typeface="Arial" panose="020B0604020202020204" pitchFamily="34" charset="0"/>
              <a:cs typeface="Arial" panose="020B0604020202020204" pitchFamily="34" charset="0"/>
            </a:endParaRPr>
          </a:p>
        </p:txBody>
      </p:sp>
      <p:grpSp>
        <p:nvGrpSpPr>
          <p:cNvPr id="3" name="Group 2"/>
          <p:cNvGrpSpPr/>
          <p:nvPr/>
        </p:nvGrpSpPr>
        <p:grpSpPr>
          <a:xfrm>
            <a:off x="9906000" y="3088178"/>
            <a:ext cx="7696200" cy="5821335"/>
            <a:chOff x="10828789" y="5743174"/>
            <a:chExt cx="7696200" cy="5821335"/>
          </a:xfrm>
        </p:grpSpPr>
        <p:pic>
          <p:nvPicPr>
            <p:cNvPr id="9218" name="Picture 2" descr="Acetato de sodio anhidro CH3coona grado Industrial - China Acetato de  Sodio, Acetato de sodio anhidro"/>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1506628" y="5743174"/>
              <a:ext cx="6340522" cy="482672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0828789" y="10948956"/>
              <a:ext cx="7696200" cy="615553"/>
            </a:xfrm>
            <a:prstGeom prst="rect">
              <a:avLst/>
            </a:prstGeom>
          </p:spPr>
          <p:txBody>
            <a:bodyPr wrap="square">
              <a:spAutoFit/>
            </a:bodyPr>
            <a:lstStyle/>
            <a:p>
              <a:pPr algn="ctr"/>
              <a:r>
                <a:rPr lang="fr-FR" sz="3400" i="1" smtClean="0">
                  <a:latin typeface="Arial" panose="020B0604020202020204" pitchFamily="34" charset="0"/>
                  <a:cs typeface="Arial" panose="020B0604020202020204" pitchFamily="34" charset="0"/>
                </a:rPr>
                <a:t>Sodium </a:t>
              </a:r>
              <a:r>
                <a:rPr lang="fr-FR" sz="3400" i="1">
                  <a:latin typeface="Arial" panose="020B0604020202020204" pitchFamily="34" charset="0"/>
                  <a:cs typeface="Arial" panose="020B0604020202020204" pitchFamily="34" charset="0"/>
                </a:rPr>
                <a:t>acetate (CH</a:t>
              </a:r>
              <a:r>
                <a:rPr lang="fr-FR" sz="3400" i="1" baseline="-25000">
                  <a:latin typeface="Arial" panose="020B0604020202020204" pitchFamily="34" charset="0"/>
                  <a:cs typeface="Arial" panose="020B0604020202020204" pitchFamily="34" charset="0"/>
                </a:rPr>
                <a:t>3</a:t>
              </a:r>
              <a:r>
                <a:rPr lang="fr-FR" sz="3400" i="1">
                  <a:latin typeface="Arial" panose="020B0604020202020204" pitchFamily="34" charset="0"/>
                  <a:cs typeface="Arial" panose="020B0604020202020204" pitchFamily="34" charset="0"/>
                </a:rPr>
                <a:t>COONa) rắn</a:t>
              </a:r>
              <a:endParaRPr lang="en-US" sz="3400" i="1"/>
            </a:p>
          </p:txBody>
        </p:sp>
      </p:grpSp>
    </p:spTree>
    <p:extLst>
      <p:ext uri="{BB962C8B-B14F-4D97-AF65-F5344CB8AC3E}">
        <p14:creationId xmlns:p14="http://schemas.microsoft.com/office/powerpoint/2010/main" val="4055700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down)">
                                      <p:cBhvr>
                                        <p:cTn id="22" dur="500"/>
                                        <p:tgtEl>
                                          <p:spTgt spid="12">
                                            <p:txEl>
                                              <p:pRg st="2" end="2"/>
                                            </p:txEl>
                                          </p:spTgt>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12">
                                            <p:txEl>
                                              <p:pRg st="3" end="3"/>
                                            </p:txEl>
                                          </p:spTgt>
                                        </p:tgtEl>
                                        <p:attrNameLst>
                                          <p:attrName>style.visibility</p:attrName>
                                        </p:attrNameLst>
                                      </p:cBhvr>
                                      <p:to>
                                        <p:strVal val="visible"/>
                                      </p:to>
                                    </p:set>
                                    <p:animEffect transition="in" filter="wipe(down)">
                                      <p:cBhvr>
                                        <p:cTn id="26" dur="500"/>
                                        <p:tgtEl>
                                          <p:spTgt spid="12">
                                            <p:txEl>
                                              <p:pRg st="3" end="3"/>
                                            </p:txEl>
                                          </p:spTgt>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12">
                                            <p:txEl>
                                              <p:pRg st="4" end="4"/>
                                            </p:txEl>
                                          </p:spTgt>
                                        </p:tgtEl>
                                        <p:attrNameLst>
                                          <p:attrName>style.visibility</p:attrName>
                                        </p:attrNameLst>
                                      </p:cBhvr>
                                      <p:to>
                                        <p:strVal val="visible"/>
                                      </p:to>
                                    </p:set>
                                    <p:animEffect transition="in" filter="wipe(down)">
                                      <p:cBhvr>
                                        <p:cTn id="30" dur="500"/>
                                        <p:tgtEl>
                                          <p:spTgt spid="1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90"/>
                                          </p:val>
                                        </p:tav>
                                        <p:tav tm="100000">
                                          <p:val>
                                            <p:fltVal val="0"/>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1" name="Arrow: Pentagon 5">
            <a:extLst>
              <a:ext uri="{FF2B5EF4-FFF2-40B4-BE49-F238E27FC236}">
                <a16:creationId xmlns:a16="http://schemas.microsoft.com/office/drawing/2014/main" id="{3D494C12-6552-D1DF-7D39-5DC43CF9A306}"/>
              </a:ext>
            </a:extLst>
          </p:cNvPr>
          <p:cNvSpPr/>
          <p:nvPr/>
        </p:nvSpPr>
        <p:spPr>
          <a:xfrm>
            <a:off x="12719" y="1028702"/>
            <a:ext cx="6656214" cy="1143000"/>
          </a:xfrm>
          <a:prstGeom prst="homePlate">
            <a:avLst/>
          </a:prstGeom>
          <a:solidFill>
            <a:srgbClr val="92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Arial" panose="020B0604020202020204" pitchFamily="34" charset="0"/>
                <a:cs typeface="Arial" panose="020B0604020202020204" pitchFamily="34" charset="0"/>
              </a:rPr>
              <a:t>Thí nghiệm 2</a:t>
            </a:r>
            <a:endParaRPr lang="en-US" sz="4800" b="1" dirty="0">
              <a:latin typeface="Arial" panose="020B0604020202020204" pitchFamily="34" charset="0"/>
              <a:cs typeface="Arial" panose="020B0604020202020204" pitchFamily="34" charset="0"/>
            </a:endParaRPr>
          </a:p>
        </p:txBody>
      </p:sp>
      <p:pic>
        <p:nvPicPr>
          <p:cNvPr id="26" name="Picture 10"/>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5840433" y="100012"/>
            <a:ext cx="2447566" cy="1277928"/>
          </a:xfrm>
          <a:prstGeom prst="rect">
            <a:avLst/>
          </a:prstGeom>
        </p:spPr>
      </p:pic>
      <p:sp>
        <p:nvSpPr>
          <p:cNvPr id="18" name="Rectangle 17"/>
          <p:cNvSpPr/>
          <p:nvPr/>
        </p:nvSpPr>
        <p:spPr>
          <a:xfrm>
            <a:off x="1414642" y="2604343"/>
            <a:ext cx="15458716" cy="5078313"/>
          </a:xfrm>
          <a:prstGeom prst="rect">
            <a:avLst/>
          </a:prstGeom>
        </p:spPr>
        <p:txBody>
          <a:bodyPr wrap="square">
            <a:spAutoFit/>
          </a:bodyPr>
          <a:lstStyle/>
          <a:p>
            <a:pPr>
              <a:lnSpc>
                <a:spcPct val="150000"/>
              </a:lnSpc>
            </a:pPr>
            <a:r>
              <a:rPr lang="fr-FR" sz="3600" b="1">
                <a:latin typeface="Arial" panose="020B0604020202020204" pitchFamily="34" charset="0"/>
                <a:cs typeface="Arial" panose="020B0604020202020204" pitchFamily="34" charset="0"/>
              </a:rPr>
              <a:t>Bước 1: </a:t>
            </a:r>
          </a:p>
          <a:p>
            <a:pPr marL="571500" indent="-571500" algn="just">
              <a:lnSpc>
                <a:spcPct val="150000"/>
              </a:lnSpc>
              <a:buFont typeface="Arial" panose="020B0604020202020204" pitchFamily="34" charset="0"/>
              <a:buChar char="•"/>
            </a:pPr>
            <a:r>
              <a:rPr lang="fr-FR" sz="3600">
                <a:latin typeface="Arial" panose="020B0604020202020204" pitchFamily="34" charset="0"/>
                <a:cs typeface="Arial" panose="020B0604020202020204" pitchFamily="34" charset="0"/>
              </a:rPr>
              <a:t>Cho ~10 gam CH</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COONa và 50 mL nước cất vào cốc thủy tinh 100 mL. </a:t>
            </a:r>
          </a:p>
          <a:p>
            <a:pPr marL="571500" indent="-571500" algn="just">
              <a:lnSpc>
                <a:spcPct val="150000"/>
              </a:lnSpc>
              <a:buFont typeface="Arial" panose="020B0604020202020204" pitchFamily="34" charset="0"/>
              <a:buChar char="•"/>
            </a:pPr>
            <a:r>
              <a:rPr lang="fr-FR" sz="3600">
                <a:latin typeface="Arial" panose="020B0604020202020204" pitchFamily="34" charset="0"/>
                <a:cs typeface="Arial" panose="020B0604020202020204" pitchFamily="34" charset="0"/>
              </a:rPr>
              <a:t>Dùng đũa thủy tinh khuấy đều. </a:t>
            </a:r>
          </a:p>
          <a:p>
            <a:pPr marL="571500" indent="-571500" algn="just">
              <a:lnSpc>
                <a:spcPct val="150000"/>
              </a:lnSpc>
              <a:buFont typeface="Arial" panose="020B0604020202020204" pitchFamily="34" charset="0"/>
              <a:buChar char="•"/>
            </a:pPr>
            <a:r>
              <a:rPr lang="fr-FR" sz="3600">
                <a:latin typeface="Arial" panose="020B0604020202020204" pitchFamily="34" charset="0"/>
                <a:cs typeface="Arial" panose="020B0604020202020204" pitchFamily="34" charset="0"/>
              </a:rPr>
              <a:t>Nhỏ vài giọt phenolphalein vào, lắc đều. </a:t>
            </a:r>
          </a:p>
          <a:p>
            <a:pPr marL="571500" indent="-571500" algn="just">
              <a:lnSpc>
                <a:spcPct val="150000"/>
              </a:lnSpc>
              <a:buFont typeface="Arial" panose="020B0604020202020204" pitchFamily="34" charset="0"/>
              <a:buChar char="•"/>
            </a:pPr>
            <a:r>
              <a:rPr lang="fr-FR" sz="3600">
                <a:latin typeface="Arial" panose="020B0604020202020204" pitchFamily="34" charset="0"/>
                <a:cs typeface="Arial" panose="020B0604020202020204" pitchFamily="34" charset="0"/>
              </a:rPr>
              <a:t>Chia dung dịch vào 2 bình tam giác</a:t>
            </a:r>
            <a:r>
              <a:rPr lang="fr-FR" sz="3600" smtClean="0">
                <a:latin typeface="Arial" panose="020B0604020202020204" pitchFamily="34" charset="0"/>
                <a:cs typeface="Arial" panose="020B0604020202020204" pitchFamily="34" charset="0"/>
              </a:rPr>
              <a:t>.</a:t>
            </a:r>
          </a:p>
          <a:p>
            <a:pPr algn="just">
              <a:lnSpc>
                <a:spcPct val="150000"/>
              </a:lnSpc>
            </a:pPr>
            <a:r>
              <a:rPr lang="fr-FR" sz="3600" b="1">
                <a:latin typeface="Arial" panose="020B0604020202020204" pitchFamily="34" charset="0"/>
                <a:cs typeface="Arial" panose="020B0604020202020204" pitchFamily="34" charset="0"/>
              </a:rPr>
              <a:t>Bước 2: </a:t>
            </a:r>
            <a:r>
              <a:rPr lang="fr-FR" sz="3600">
                <a:latin typeface="Arial" panose="020B0604020202020204" pitchFamily="34" charset="0"/>
                <a:cs typeface="Arial" panose="020B0604020202020204" pitchFamily="34" charset="0"/>
              </a:rPr>
              <a:t>Đun nhẹ (1) trong vài phút, bình (2) dùng để so </a:t>
            </a:r>
            <a:r>
              <a:rPr lang="fr-FR" sz="3600" smtClean="0">
                <a:latin typeface="Arial" panose="020B0604020202020204" pitchFamily="34" charset="0"/>
                <a:cs typeface="Arial" panose="020B0604020202020204" pitchFamily="34" charset="0"/>
              </a:rPr>
              <a:t>sánh.</a:t>
            </a:r>
            <a:endParaRPr lang="en-US" sz="3600">
              <a:solidFill>
                <a:srgbClr val="000000"/>
              </a:solidFill>
              <a:latin typeface="Arial" panose="020B0604020202020204" pitchFamily="34" charset="0"/>
              <a:cs typeface="Arial" panose="020B0604020202020204" pitchFamily="34" charset="0"/>
            </a:endParaRPr>
          </a:p>
        </p:txBody>
      </p:sp>
      <p:pic>
        <p:nvPicPr>
          <p:cNvPr id="22" name="Picture 10"/>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3722217" y="6043612"/>
            <a:ext cx="4032383" cy="4281488"/>
          </a:xfrm>
          <a:prstGeom prst="rect">
            <a:avLst/>
          </a:prstGeom>
        </p:spPr>
      </p:pic>
      <p:pic>
        <p:nvPicPr>
          <p:cNvPr id="24" name="Picture 2"/>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1931126" y="8358568"/>
            <a:ext cx="2819400" cy="1966532"/>
          </a:xfrm>
          <a:prstGeom prst="rect">
            <a:avLst/>
          </a:prstGeom>
        </p:spPr>
      </p:pic>
    </p:spTree>
    <p:extLst>
      <p:ext uri="{BB962C8B-B14F-4D97-AF65-F5344CB8AC3E}">
        <p14:creationId xmlns:p14="http://schemas.microsoft.com/office/powerpoint/2010/main" val="3542267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2" dur="500"/>
                                        <p:tgtEl>
                                          <p:spTgt spid="18">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16" dur="500"/>
                                        <p:tgtEl>
                                          <p:spTgt spid="18">
                                            <p:txEl>
                                              <p:pRg st="2" end="2"/>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8">
                                            <p:txEl>
                                              <p:pRg st="3" end="3"/>
                                            </p:txEl>
                                          </p:spTgt>
                                        </p:tgtEl>
                                        <p:attrNameLst>
                                          <p:attrName>style.visibility</p:attrName>
                                        </p:attrNameLst>
                                      </p:cBhvr>
                                      <p:to>
                                        <p:strVal val="visible"/>
                                      </p:to>
                                    </p:set>
                                    <p:animEffect transition="in" filter="randombar(horizontal)">
                                      <p:cBhvr>
                                        <p:cTn id="20" dur="500"/>
                                        <p:tgtEl>
                                          <p:spTgt spid="18">
                                            <p:txEl>
                                              <p:pRg st="3" end="3"/>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18">
                                            <p:txEl>
                                              <p:pRg st="4" end="4"/>
                                            </p:txEl>
                                          </p:spTgt>
                                        </p:tgtEl>
                                        <p:attrNameLst>
                                          <p:attrName>style.visibility</p:attrName>
                                        </p:attrNameLst>
                                      </p:cBhvr>
                                      <p:to>
                                        <p:strVal val="visible"/>
                                      </p:to>
                                    </p:set>
                                    <p:animEffect transition="in" filter="randombar(horizontal)">
                                      <p:cBhvr>
                                        <p:cTn id="24" dur="500"/>
                                        <p:tgtEl>
                                          <p:spTgt spid="18">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xEl>
                                              <p:pRg st="5" end="5"/>
                                            </p:txEl>
                                          </p:spTgt>
                                        </p:tgtEl>
                                        <p:attrNameLst>
                                          <p:attrName>style.visibility</p:attrName>
                                        </p:attrNameLst>
                                      </p:cBhvr>
                                      <p:to>
                                        <p:strVal val="visible"/>
                                      </p:to>
                                    </p:set>
                                    <p:animEffect transition="in" filter="wipe(down)">
                                      <p:cBhvr>
                                        <p:cTn id="29"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02" t="28098" b="16928"/>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33512">
            <a:off x="7660244" y="1220179"/>
            <a:ext cx="14650784" cy="3571129"/>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689415">
            <a:off x="6799640" y="1421388"/>
            <a:ext cx="5950288" cy="351607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219038" flipH="1">
            <a:off x="-2963611" y="4147530"/>
            <a:ext cx="21825884" cy="532005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894212">
            <a:off x="-5802296" y="5532658"/>
            <a:ext cx="11583100" cy="2823381"/>
          </a:xfrm>
          <a:prstGeom prst="rect">
            <a:avLst/>
          </a:prstGeom>
        </p:spPr>
      </p:pic>
      <p:sp>
        <p:nvSpPr>
          <p:cNvPr id="17" name="Freeform 3"/>
          <p:cNvSpPr/>
          <p:nvPr/>
        </p:nvSpPr>
        <p:spPr>
          <a:xfrm>
            <a:off x="1028700" y="1028700"/>
            <a:ext cx="16230600" cy="8229600"/>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bg1"/>
          </a:solidFill>
          <a:ln>
            <a:noFill/>
          </a:ln>
        </p:spPr>
      </p:sp>
      <p:sp>
        <p:nvSpPr>
          <p:cNvPr id="11" name="TextBox 7">
            <a:extLst>
              <a:ext uri="{FF2B5EF4-FFF2-40B4-BE49-F238E27FC236}">
                <a16:creationId xmlns:a16="http://schemas.microsoft.com/office/drawing/2014/main" id="{2D3C42C6-CE9E-4CFF-A86D-40FA12638402}"/>
              </a:ext>
            </a:extLst>
          </p:cNvPr>
          <p:cNvSpPr txBox="1"/>
          <p:nvPr/>
        </p:nvSpPr>
        <p:spPr>
          <a:xfrm>
            <a:off x="1921876" y="4712678"/>
            <a:ext cx="14444243" cy="2945422"/>
          </a:xfrm>
          <a:prstGeom prst="rect">
            <a:avLst/>
          </a:prstGeom>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6800" b="1">
                <a:solidFill>
                  <a:schemeClr val="accent5">
                    <a:lumMod val="75000"/>
                  </a:schemeClr>
                </a:solidFill>
                <a:latin typeface="Arial" panose="020B0604020202020204" pitchFamily="34" charset="0"/>
                <a:cs typeface="Arial" panose="020B0604020202020204" pitchFamily="34" charset="0"/>
              </a:rPr>
              <a:t>BÀI </a:t>
            </a:r>
            <a:r>
              <a:rPr lang="en-US" sz="6800" b="1" smtClean="0">
                <a:solidFill>
                  <a:schemeClr val="accent5">
                    <a:lumMod val="75000"/>
                  </a:schemeClr>
                </a:solidFill>
                <a:latin typeface="Arial" panose="020B0604020202020204" pitchFamily="34" charset="0"/>
                <a:cs typeface="Arial" panose="020B0604020202020204" pitchFamily="34" charset="0"/>
              </a:rPr>
              <a:t>1. KHÁI NIỆM VỀ CÂN BẰNG HOÁ HỌC</a:t>
            </a:r>
            <a:endParaRPr lang="en-US" sz="6800" b="1" dirty="0">
              <a:solidFill>
                <a:schemeClr val="accent5">
                  <a:lumMod val="75000"/>
                </a:schemeClr>
              </a:solidFill>
              <a:latin typeface="Arial" panose="020B0604020202020204" pitchFamily="34" charset="0"/>
              <a:cs typeface="Arial" panose="020B0604020202020204" pitchFamily="34" charset="0"/>
            </a:endParaRPr>
          </a:p>
        </p:txBody>
      </p:sp>
      <p:sp>
        <p:nvSpPr>
          <p:cNvPr id="12" name="TextBox 21"/>
          <p:cNvSpPr txBox="1"/>
          <p:nvPr/>
        </p:nvSpPr>
        <p:spPr>
          <a:xfrm>
            <a:off x="1028698" y="2511991"/>
            <a:ext cx="16230601" cy="1661993"/>
          </a:xfrm>
          <a:prstGeom prst="rect">
            <a:avLst/>
          </a:prstGeom>
        </p:spPr>
        <p:txBody>
          <a:bodyPr wrap="square" lIns="0" tIns="0" rIns="0" bIns="0" rtlCol="0" anchor="ctr">
            <a:spAutoFit/>
          </a:bodyPr>
          <a:lstStyle/>
          <a:p>
            <a:pPr algn="ctr">
              <a:lnSpc>
                <a:spcPct val="150000"/>
              </a:lnSpc>
              <a:spcBef>
                <a:spcPct val="0"/>
              </a:spcBef>
            </a:pPr>
            <a:r>
              <a:rPr lang="en-US" sz="7200" b="1" smtClean="0">
                <a:solidFill>
                  <a:schemeClr val="accent2"/>
                </a:solidFill>
                <a:latin typeface="Arial" panose="020B0604020202020204" pitchFamily="34" charset="0"/>
                <a:cs typeface="Arial" panose="020B0604020202020204" pitchFamily="34" charset="0"/>
              </a:rPr>
              <a:t>CHƯƠNG I. CÂN BẰNG HOÁ HỌC</a:t>
            </a:r>
            <a:endParaRPr lang="en-US" sz="7200" b="1" dirty="0">
              <a:solidFill>
                <a:schemeClr val="accent2"/>
              </a:solidFill>
              <a:latin typeface="Arial" panose="020B0604020202020204" pitchFamily="34" charset="0"/>
              <a:cs typeface="Arial" panose="020B0604020202020204" pitchFamily="34" charset="0"/>
            </a:endParaRPr>
          </a:p>
        </p:txBody>
      </p:sp>
      <p:pic>
        <p:nvPicPr>
          <p:cNvPr id="15" name="Picture 7"/>
          <p:cNvPicPr>
            <a:picLocks noChangeAspect="1"/>
          </p:cNvPicPr>
          <p:nvPr/>
        </p:nvPicPr>
        <p:blipFill>
          <a:blip r:embed="rId8"/>
          <a:srcRect/>
          <a:stretch>
            <a:fillRect/>
          </a:stretch>
        </p:blipFill>
        <p:spPr>
          <a:xfrm>
            <a:off x="13034718" y="7569035"/>
            <a:ext cx="3509227" cy="2298544"/>
          </a:xfrm>
          <a:prstGeom prst="rect">
            <a:avLst/>
          </a:prstGeom>
        </p:spPr>
      </p:pic>
      <p:pic>
        <p:nvPicPr>
          <p:cNvPr id="16" name="Picture 7"/>
          <p:cNvPicPr>
            <a:picLocks noChangeAspect="1"/>
          </p:cNvPicPr>
          <p:nvPr/>
        </p:nvPicPr>
        <p:blipFill>
          <a:blip r:embed="rId9"/>
          <a:srcRect/>
          <a:stretch>
            <a:fillRect/>
          </a:stretch>
        </p:blipFill>
        <p:spPr>
          <a:xfrm rot="434903">
            <a:off x="1118832" y="607832"/>
            <a:ext cx="1606088" cy="2383805"/>
          </a:xfrm>
          <a:prstGeom prst="rect">
            <a:avLst/>
          </a:prstGeom>
        </p:spPr>
      </p:pic>
    </p:spTree>
    <p:extLst>
      <p:ext uri="{BB962C8B-B14F-4D97-AF65-F5344CB8AC3E}">
        <p14:creationId xmlns:p14="http://schemas.microsoft.com/office/powerpoint/2010/main" val="2607348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pic>
        <p:nvPicPr>
          <p:cNvPr id="13" name="Picture 10"/>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5840433" y="100012"/>
            <a:ext cx="2447566" cy="1277928"/>
          </a:xfrm>
          <a:prstGeom prst="rect">
            <a:avLst/>
          </a:prstGeom>
        </p:spPr>
      </p:pic>
      <p:pic>
        <p:nvPicPr>
          <p:cNvPr id="2" name="Picture 1"/>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800600" y="1104900"/>
            <a:ext cx="8686800" cy="4464644"/>
          </a:xfrm>
          <a:prstGeom prst="rect">
            <a:avLst/>
          </a:prstGeom>
          <a:effectLst>
            <a:outerShdw blurRad="50800" dist="38100" dir="10800000" algn="r" rotWithShape="0">
              <a:prstClr val="black">
                <a:alpha val="40000"/>
              </a:prstClr>
            </a:outerShdw>
          </a:effectLst>
        </p:spPr>
      </p:pic>
      <p:sp>
        <p:nvSpPr>
          <p:cNvPr id="3" name="Rectangle 2"/>
          <p:cNvSpPr/>
          <p:nvPr/>
        </p:nvSpPr>
        <p:spPr>
          <a:xfrm>
            <a:off x="1543050" y="5989607"/>
            <a:ext cx="15201900" cy="3416320"/>
          </a:xfrm>
          <a:prstGeom prst="rect">
            <a:avLst/>
          </a:prstGeom>
        </p:spPr>
        <p:txBody>
          <a:bodyPr wrap="square">
            <a:spAutoFit/>
          </a:bodyPr>
          <a:lstStyle/>
          <a:p>
            <a:pPr algn="just">
              <a:lnSpc>
                <a:spcPct val="150000"/>
              </a:lnSpc>
              <a:spcAft>
                <a:spcPts val="0"/>
              </a:spcAft>
            </a:pPr>
            <a:r>
              <a:rPr lang="fr-FR" sz="3600" b="1" smtClean="0">
                <a:solidFill>
                  <a:srgbClr val="FF0000"/>
                </a:solidFill>
                <a:latin typeface="Arial" panose="020B0604020202020204" pitchFamily="34" charset="0"/>
                <a:ea typeface="Calibri" panose="020F0502020204030204" pitchFamily="34" charset="0"/>
                <a:cs typeface="Arial" panose="020B0604020202020204" pitchFamily="34" charset="0"/>
              </a:rPr>
              <a:t>Thảo </a:t>
            </a:r>
            <a:r>
              <a:rPr lang="fr-FR" sz="3600" b="1">
                <a:solidFill>
                  <a:srgbClr val="FF0000"/>
                </a:solidFill>
                <a:latin typeface="Arial" panose="020B0604020202020204" pitchFamily="34" charset="0"/>
                <a:ea typeface="Calibri" panose="020F0502020204030204" pitchFamily="34" charset="0"/>
                <a:cs typeface="Arial" panose="020B0604020202020204" pitchFamily="34" charset="0"/>
              </a:rPr>
              <a:t>luận </a:t>
            </a:r>
            <a:r>
              <a:rPr lang="fr-FR" sz="3600" b="1" smtClean="0">
                <a:solidFill>
                  <a:srgbClr val="FF0000"/>
                </a:solidFill>
                <a:latin typeface="Arial" panose="020B0604020202020204" pitchFamily="34" charset="0"/>
                <a:ea typeface="Calibri" panose="020F0502020204030204" pitchFamily="34" charset="0"/>
                <a:cs typeface="Arial" panose="020B0604020202020204" pitchFamily="34" charset="0"/>
              </a:rPr>
              <a:t>và trả lời câu hỏi:</a:t>
            </a:r>
            <a:endParaRPr lang="en-US" sz="3600" b="1">
              <a:solidFill>
                <a:srgbClr val="FF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3600" b="1" smtClean="0">
                <a:solidFill>
                  <a:srgbClr val="000000"/>
                </a:solidFill>
                <a:latin typeface="Arial" panose="020B0604020202020204" pitchFamily="34" charset="0"/>
                <a:ea typeface="Calibri" panose="020F0502020204030204" pitchFamily="34" charset="0"/>
                <a:cs typeface="Arial" panose="020B0604020202020204" pitchFamily="34" charset="0"/>
              </a:rPr>
              <a:t>Câu hỏi 8 (SGK tr.8).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Nhận xét hiện tượng xảy ra trong Thí nghiệm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2. </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3600" b="1" smtClean="0">
                <a:solidFill>
                  <a:srgbClr val="000000"/>
                </a:solidFill>
                <a:latin typeface="Arial" panose="020B0604020202020204" pitchFamily="34" charset="0"/>
                <a:ea typeface="Calibri" panose="020F0502020204030204" pitchFamily="34" charset="0"/>
                <a:cs typeface="Arial" panose="020B0604020202020204" pitchFamily="34" charset="0"/>
              </a:rPr>
              <a:t>Câu hỏi 9 (SGK tr.8).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Khi đun nóng, phản ứng trong bình (1) chuyển dịch theo chiều nào?</a:t>
            </a:r>
            <a:endParaRPr lang="en-US" sz="3600">
              <a:latin typeface="Arial" panose="020B0604020202020204" pitchFamily="34" charset="0"/>
              <a:ea typeface="Calibri" panose="020F0502020204030204" pitchFamily="34" charset="0"/>
              <a:cs typeface="Arial" panose="020B0604020202020204" pitchFamily="34" charset="0"/>
            </a:endParaRPr>
          </a:p>
        </p:txBody>
      </p:sp>
      <p:pic>
        <p:nvPicPr>
          <p:cNvPr id="10" name="Picture 25"/>
          <p:cNvPicPr>
            <a:picLocks noChangeAspect="1"/>
          </p:cNvPicPr>
          <p:nvPr/>
        </p:nvPicPr>
        <p:blipFill>
          <a:blip r:embed="rId38"/>
          <a:srcRect/>
          <a:stretch>
            <a:fillRect/>
          </a:stretch>
        </p:blipFill>
        <p:spPr>
          <a:xfrm>
            <a:off x="1126950" y="4150760"/>
            <a:ext cx="2149650" cy="1838847"/>
          </a:xfrm>
          <a:prstGeom prst="rect">
            <a:avLst/>
          </a:prstGeom>
        </p:spPr>
      </p:pic>
    </p:spTree>
    <p:extLst>
      <p:ext uri="{BB962C8B-B14F-4D97-AF65-F5344CB8AC3E}">
        <p14:creationId xmlns:p14="http://schemas.microsoft.com/office/powerpoint/2010/main" val="3574331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1" dur="500"/>
                                        <p:tgtEl>
                                          <p:spTgt spid="3">
                                            <p:txEl>
                                              <p:pRg st="1" end="1"/>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1" name="Arrow: Pentagon 5">
            <a:extLst>
              <a:ext uri="{FF2B5EF4-FFF2-40B4-BE49-F238E27FC236}">
                <a16:creationId xmlns:a16="http://schemas.microsoft.com/office/drawing/2014/main" id="{3D494C12-6552-D1DF-7D39-5DC43CF9A306}"/>
              </a:ext>
            </a:extLst>
          </p:cNvPr>
          <p:cNvSpPr/>
          <p:nvPr/>
        </p:nvSpPr>
        <p:spPr>
          <a:xfrm>
            <a:off x="12719" y="1028702"/>
            <a:ext cx="6656214" cy="1143000"/>
          </a:xfrm>
          <a:prstGeom prst="homePlate">
            <a:avLst/>
          </a:prstGeom>
          <a:solidFill>
            <a:srgbClr val="92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Arial" panose="020B0604020202020204" pitchFamily="34" charset="0"/>
                <a:cs typeface="Arial" panose="020B0604020202020204" pitchFamily="34" charset="0"/>
              </a:rPr>
              <a:t>Thí nghiệm 2</a:t>
            </a:r>
            <a:endParaRPr lang="en-US" sz="4800" b="1" dirty="0">
              <a:latin typeface="Arial" panose="020B0604020202020204" pitchFamily="34" charset="0"/>
              <a:cs typeface="Arial" panose="020B0604020202020204" pitchFamily="34" charset="0"/>
            </a:endParaRPr>
          </a:p>
        </p:txBody>
      </p:sp>
      <p:pic>
        <p:nvPicPr>
          <p:cNvPr id="13" name="Picture 10"/>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5840433" y="100012"/>
            <a:ext cx="2447566" cy="1277928"/>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3222743" y="2876777"/>
                <a:ext cx="11842511" cy="630942"/>
              </a:xfrm>
              <a:prstGeom prst="rect">
                <a:avLst/>
              </a:prstGeom>
            </p:spPr>
            <p:txBody>
              <a:bodyPr wrap="square">
                <a:spAutoFit/>
              </a:bodyPr>
              <a:lstStyle/>
              <a:p>
                <a:pPr algn="ctr"/>
                <a:r>
                  <a:rPr lang="fr-FR" sz="3500" b="1" i="1" smtClean="0">
                    <a:solidFill>
                      <a:schemeClr val="accent5">
                        <a:lumMod val="75000"/>
                      </a:schemeClr>
                    </a:solidFill>
                    <a:latin typeface="Arial" panose="020B0604020202020204" pitchFamily="34" charset="0"/>
                    <a:cs typeface="Arial" panose="020B0604020202020204" pitchFamily="34" charset="0"/>
                  </a:rPr>
                  <a:t>CH</a:t>
                </a:r>
                <a:r>
                  <a:rPr lang="fr-FR" sz="3500" b="1" i="1" baseline="-25000">
                    <a:solidFill>
                      <a:schemeClr val="accent5">
                        <a:lumMod val="75000"/>
                      </a:schemeClr>
                    </a:solidFill>
                    <a:latin typeface="Arial" panose="020B0604020202020204" pitchFamily="34" charset="0"/>
                    <a:cs typeface="Arial" panose="020B0604020202020204" pitchFamily="34" charset="0"/>
                  </a:rPr>
                  <a:t>3</a:t>
                </a:r>
                <a:r>
                  <a:rPr lang="fr-FR" sz="3500" b="1" i="1">
                    <a:solidFill>
                      <a:schemeClr val="accent5">
                        <a:lumMod val="75000"/>
                      </a:schemeClr>
                    </a:solidFill>
                    <a:latin typeface="Arial" panose="020B0604020202020204" pitchFamily="34" charset="0"/>
                    <a:cs typeface="Arial" panose="020B0604020202020204" pitchFamily="34" charset="0"/>
                  </a:rPr>
                  <a:t>COONa(aq) + H</a:t>
                </a:r>
                <a:r>
                  <a:rPr lang="fr-FR" sz="3500" b="1" i="1" baseline="-25000">
                    <a:solidFill>
                      <a:schemeClr val="accent5">
                        <a:lumMod val="75000"/>
                      </a:schemeClr>
                    </a:solidFill>
                    <a:latin typeface="Arial" panose="020B0604020202020204" pitchFamily="34" charset="0"/>
                    <a:cs typeface="Arial" panose="020B0604020202020204" pitchFamily="34" charset="0"/>
                  </a:rPr>
                  <a:t>2</a:t>
                </a:r>
                <a:r>
                  <a:rPr lang="fr-FR" sz="3500" b="1" i="1">
                    <a:solidFill>
                      <a:schemeClr val="accent5">
                        <a:lumMod val="75000"/>
                      </a:schemeClr>
                    </a:solidFill>
                    <a:latin typeface="Arial" panose="020B0604020202020204" pitchFamily="34" charset="0"/>
                    <a:cs typeface="Arial" panose="020B0604020202020204" pitchFamily="34" charset="0"/>
                  </a:rPr>
                  <a:t>O(l) </a:t>
                </a:r>
                <a14:m>
                  <m:oMath xmlns:m="http://schemas.openxmlformats.org/officeDocument/2006/math">
                    <m:r>
                      <a:rPr lang="en-US" sz="3500" b="1" i="1">
                        <a:solidFill>
                          <a:schemeClr val="accent5">
                            <a:lumMod val="75000"/>
                          </a:schemeClr>
                        </a:solidFill>
                        <a:latin typeface="Cambria Math" panose="02040503050406030204" pitchFamily="18" charset="0"/>
                      </a:rPr>
                      <m:t>⇌</m:t>
                    </m:r>
                  </m:oMath>
                </a14:m>
                <a:r>
                  <a:rPr lang="en-US" sz="3500" b="1" i="1">
                    <a:solidFill>
                      <a:schemeClr val="accent5">
                        <a:lumMod val="75000"/>
                      </a:schemeClr>
                    </a:solidFill>
                    <a:latin typeface="Arial" panose="020B0604020202020204" pitchFamily="34" charset="0"/>
                    <a:cs typeface="Arial" panose="020B0604020202020204" pitchFamily="34" charset="0"/>
                  </a:rPr>
                  <a:t> CH</a:t>
                </a:r>
                <a:r>
                  <a:rPr lang="en-US" sz="3500" b="1" i="1" baseline="-25000">
                    <a:solidFill>
                      <a:schemeClr val="accent5">
                        <a:lumMod val="75000"/>
                      </a:schemeClr>
                    </a:solidFill>
                    <a:latin typeface="Arial" panose="020B0604020202020204" pitchFamily="34" charset="0"/>
                    <a:cs typeface="Arial" panose="020B0604020202020204" pitchFamily="34" charset="0"/>
                  </a:rPr>
                  <a:t>3</a:t>
                </a:r>
                <a:r>
                  <a:rPr lang="en-US" sz="3500" b="1" i="1">
                    <a:solidFill>
                      <a:schemeClr val="accent5">
                        <a:lumMod val="75000"/>
                      </a:schemeClr>
                    </a:solidFill>
                    <a:latin typeface="Arial" panose="020B0604020202020204" pitchFamily="34" charset="0"/>
                    <a:cs typeface="Arial" panose="020B0604020202020204" pitchFamily="34" charset="0"/>
                  </a:rPr>
                  <a:t>COOH(aq) + NaOH(aq)</a:t>
                </a:r>
              </a:p>
            </p:txBody>
          </p:sp>
        </mc:Choice>
        <mc:Fallback>
          <p:sp>
            <p:nvSpPr>
              <p:cNvPr id="10" name="Rectangle 9"/>
              <p:cNvSpPr>
                <a:spLocks noRot="1" noChangeAspect="1" noMove="1" noResize="1" noEditPoints="1" noAdjustHandles="1" noChangeArrowheads="1" noChangeShapeType="1" noTextEdit="1"/>
              </p:cNvSpPr>
              <p:nvPr/>
            </p:nvSpPr>
            <p:spPr>
              <a:xfrm>
                <a:off x="3222743" y="2876777"/>
                <a:ext cx="11842511" cy="630942"/>
              </a:xfrm>
              <a:prstGeom prst="rect">
                <a:avLst/>
              </a:prstGeom>
              <a:blipFill>
                <a:blip r:embed="rId37"/>
                <a:stretch>
                  <a:fillRect t="-15534" b="-34951"/>
                </a:stretch>
              </a:blipFill>
            </p:spPr>
            <p:txBody>
              <a:bodyPr/>
              <a:lstStyle/>
              <a:p>
                <a:r>
                  <a:rPr lang="en-US">
                    <a:noFill/>
                  </a:rPr>
                  <a:t> </a:t>
                </a:r>
              </a:p>
            </p:txBody>
          </p:sp>
        </mc:Fallback>
      </mc:AlternateContent>
      <p:graphicFrame>
        <p:nvGraphicFramePr>
          <p:cNvPr id="2" name="Table 1"/>
          <p:cNvGraphicFramePr>
            <a:graphicFrameLocks noGrp="1"/>
          </p:cNvGraphicFramePr>
          <p:nvPr>
            <p:extLst>
              <p:ext uri="{D42A27DB-BD31-4B8C-83A1-F6EECF244321}">
                <p14:modId xmlns:p14="http://schemas.microsoft.com/office/powerpoint/2010/main" val="1523192743"/>
              </p:ext>
            </p:extLst>
          </p:nvPr>
        </p:nvGraphicFramePr>
        <p:xfrm>
          <a:off x="1240970" y="4212794"/>
          <a:ext cx="15806056" cy="4792432"/>
        </p:xfrm>
        <a:graphic>
          <a:graphicData uri="http://schemas.openxmlformats.org/drawingml/2006/table">
            <a:tbl>
              <a:tblPr firstRow="1" firstCol="1" bandRow="1">
                <a:tableStyleId>{5940675A-B579-460E-94D1-54222C63F5DA}</a:tableStyleId>
              </a:tblPr>
              <a:tblGrid>
                <a:gridCol w="5499036">
                  <a:extLst>
                    <a:ext uri="{9D8B030D-6E8A-4147-A177-3AD203B41FA5}">
                      <a16:colId xmlns:a16="http://schemas.microsoft.com/office/drawing/2014/main" val="4124366059"/>
                    </a:ext>
                  </a:extLst>
                </a:gridCol>
                <a:gridCol w="5178086">
                  <a:extLst>
                    <a:ext uri="{9D8B030D-6E8A-4147-A177-3AD203B41FA5}">
                      <a16:colId xmlns:a16="http://schemas.microsoft.com/office/drawing/2014/main" val="194139793"/>
                    </a:ext>
                  </a:extLst>
                </a:gridCol>
                <a:gridCol w="5128934">
                  <a:extLst>
                    <a:ext uri="{9D8B030D-6E8A-4147-A177-3AD203B41FA5}">
                      <a16:colId xmlns:a16="http://schemas.microsoft.com/office/drawing/2014/main" val="1565876224"/>
                    </a:ext>
                  </a:extLst>
                </a:gridCol>
              </a:tblGrid>
              <a:tr h="1137455">
                <a:tc>
                  <a:txBody>
                    <a:bodyPr/>
                    <a:lstStyle/>
                    <a:p>
                      <a:pPr algn="ctr">
                        <a:lnSpc>
                          <a:spcPct val="100000"/>
                        </a:lnSpc>
                        <a:spcBef>
                          <a:spcPts val="300"/>
                        </a:spcBef>
                        <a:spcAft>
                          <a:spcPts val="0"/>
                        </a:spcAft>
                      </a:pPr>
                      <a:r>
                        <a:rPr lang="en-US" sz="3400" b="1">
                          <a:solidFill>
                            <a:srgbClr val="000000"/>
                          </a:solidFill>
                          <a:effectLst/>
                          <a:latin typeface="Arial" panose="020B0604020202020204" pitchFamily="34" charset="0"/>
                          <a:cs typeface="Arial" panose="020B0604020202020204" pitchFamily="34" charset="0"/>
                        </a:rPr>
                        <a:t>Tác động</a:t>
                      </a:r>
                      <a:endParaRPr lang="en-US" sz="34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89474" marR="89474" marT="0" marB="0" anchor="ctr">
                    <a:solidFill>
                      <a:schemeClr val="bg1"/>
                    </a:solidFill>
                  </a:tcPr>
                </a:tc>
                <a:tc>
                  <a:txBody>
                    <a:bodyPr/>
                    <a:lstStyle/>
                    <a:p>
                      <a:pPr algn="ctr">
                        <a:lnSpc>
                          <a:spcPct val="100000"/>
                        </a:lnSpc>
                        <a:spcBef>
                          <a:spcPts val="300"/>
                        </a:spcBef>
                        <a:spcAft>
                          <a:spcPts val="0"/>
                        </a:spcAft>
                      </a:pPr>
                      <a:r>
                        <a:rPr lang="en-US" sz="3400" b="1">
                          <a:solidFill>
                            <a:srgbClr val="000000"/>
                          </a:solidFill>
                          <a:effectLst/>
                          <a:latin typeface="Arial" panose="020B0604020202020204" pitchFamily="34" charset="0"/>
                          <a:cs typeface="Arial" panose="020B0604020202020204" pitchFamily="34" charset="0"/>
                        </a:rPr>
                        <a:t>Tăng nhiệt độ</a:t>
                      </a:r>
                      <a:endParaRPr lang="en-US" sz="34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89474" marR="89474" marT="0" marB="0" anchor="ctr">
                    <a:solidFill>
                      <a:schemeClr val="bg1"/>
                    </a:solidFill>
                  </a:tcPr>
                </a:tc>
                <a:tc>
                  <a:txBody>
                    <a:bodyPr/>
                    <a:lstStyle/>
                    <a:p>
                      <a:pPr algn="ctr">
                        <a:lnSpc>
                          <a:spcPct val="100000"/>
                        </a:lnSpc>
                        <a:spcBef>
                          <a:spcPts val="300"/>
                        </a:spcBef>
                        <a:spcAft>
                          <a:spcPts val="0"/>
                        </a:spcAft>
                      </a:pPr>
                      <a:r>
                        <a:rPr lang="en-US" sz="3400" b="1">
                          <a:solidFill>
                            <a:srgbClr val="000000"/>
                          </a:solidFill>
                          <a:effectLst/>
                          <a:latin typeface="Arial" panose="020B0604020202020204" pitchFamily="34" charset="0"/>
                          <a:cs typeface="Arial" panose="020B0604020202020204" pitchFamily="34" charset="0"/>
                        </a:rPr>
                        <a:t>Giảm nhiệt độ</a:t>
                      </a:r>
                      <a:endParaRPr lang="en-US" sz="34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89474" marR="89474" marT="0" marB="0" anchor="ctr">
                    <a:solidFill>
                      <a:schemeClr val="bg1"/>
                    </a:solidFill>
                  </a:tcPr>
                </a:tc>
                <a:extLst>
                  <a:ext uri="{0D108BD9-81ED-4DB2-BD59-A6C34878D82A}">
                    <a16:rowId xmlns:a16="http://schemas.microsoft.com/office/drawing/2014/main" val="1254695192"/>
                  </a:ext>
                </a:extLst>
              </a:tr>
              <a:tr h="1370615">
                <a:tc>
                  <a:txBody>
                    <a:bodyPr/>
                    <a:lstStyle/>
                    <a:p>
                      <a:pPr algn="ctr">
                        <a:lnSpc>
                          <a:spcPct val="100000"/>
                        </a:lnSpc>
                        <a:spcBef>
                          <a:spcPts val="300"/>
                        </a:spcBef>
                        <a:spcAft>
                          <a:spcPts val="0"/>
                        </a:spcAft>
                      </a:pPr>
                      <a:r>
                        <a:rPr lang="en-US" sz="3400" b="1">
                          <a:solidFill>
                            <a:srgbClr val="000000"/>
                          </a:solidFill>
                          <a:effectLst/>
                          <a:latin typeface="Arial" panose="020B0604020202020204" pitchFamily="34" charset="0"/>
                          <a:cs typeface="Arial" panose="020B0604020202020204" pitchFamily="34" charset="0"/>
                        </a:rPr>
                        <a:t>Hiện tượng</a:t>
                      </a:r>
                      <a:endParaRPr lang="en-US" sz="34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89474" marR="89474" marT="0" marB="0" anchor="ctr">
                    <a:solidFill>
                      <a:schemeClr val="bg1"/>
                    </a:solidFill>
                  </a:tcPr>
                </a:tc>
                <a:tc>
                  <a:txBody>
                    <a:bodyPr/>
                    <a:lstStyle/>
                    <a:p>
                      <a:pPr algn="ctr">
                        <a:lnSpc>
                          <a:spcPct val="100000"/>
                        </a:lnSpc>
                        <a:spcBef>
                          <a:spcPts val="300"/>
                        </a:spcBef>
                        <a:spcAft>
                          <a:spcPts val="0"/>
                        </a:spcAft>
                      </a:pPr>
                      <a:r>
                        <a:rPr lang="en-US" sz="3400">
                          <a:solidFill>
                            <a:srgbClr val="000000"/>
                          </a:solidFill>
                          <a:effectLst/>
                          <a:latin typeface="Arial" panose="020B0604020202020204" pitchFamily="34" charset="0"/>
                          <a:cs typeface="Arial" panose="020B0604020202020204" pitchFamily="34" charset="0"/>
                        </a:rPr>
                        <a:t>Màu dung dịch đậm hơn</a:t>
                      </a:r>
                      <a:endParaRPr lang="en-US" sz="3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89474" marR="89474" marT="0" marB="0" anchor="ctr">
                    <a:solidFill>
                      <a:schemeClr val="bg1"/>
                    </a:solidFill>
                  </a:tcPr>
                </a:tc>
                <a:tc>
                  <a:txBody>
                    <a:bodyPr/>
                    <a:lstStyle/>
                    <a:p>
                      <a:pPr algn="ctr">
                        <a:lnSpc>
                          <a:spcPct val="100000"/>
                        </a:lnSpc>
                        <a:spcBef>
                          <a:spcPts val="300"/>
                        </a:spcBef>
                        <a:spcAft>
                          <a:spcPts val="0"/>
                        </a:spcAft>
                      </a:pPr>
                      <a:r>
                        <a:rPr lang="en-US" sz="3400">
                          <a:solidFill>
                            <a:srgbClr val="000000"/>
                          </a:solidFill>
                          <a:effectLst/>
                          <a:latin typeface="Arial" panose="020B0604020202020204" pitchFamily="34" charset="0"/>
                          <a:cs typeface="Arial" panose="020B0604020202020204" pitchFamily="34" charset="0"/>
                        </a:rPr>
                        <a:t>Màu dung dịch nhạt hơn</a:t>
                      </a:r>
                      <a:endParaRPr lang="en-US" sz="3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89474" marR="89474" marT="0" marB="0" anchor="ctr">
                    <a:solidFill>
                      <a:schemeClr val="bg1"/>
                    </a:solidFill>
                  </a:tcPr>
                </a:tc>
                <a:extLst>
                  <a:ext uri="{0D108BD9-81ED-4DB2-BD59-A6C34878D82A}">
                    <a16:rowId xmlns:a16="http://schemas.microsoft.com/office/drawing/2014/main" val="2452891649"/>
                  </a:ext>
                </a:extLst>
              </a:tr>
              <a:tr h="2284362">
                <a:tc>
                  <a:txBody>
                    <a:bodyPr/>
                    <a:lstStyle/>
                    <a:p>
                      <a:pPr algn="ctr">
                        <a:lnSpc>
                          <a:spcPct val="150000"/>
                        </a:lnSpc>
                        <a:spcBef>
                          <a:spcPts val="300"/>
                        </a:spcBef>
                        <a:spcAft>
                          <a:spcPts val="0"/>
                        </a:spcAft>
                      </a:pPr>
                      <a:r>
                        <a:rPr lang="en-US" sz="3400" b="1">
                          <a:solidFill>
                            <a:srgbClr val="000000"/>
                          </a:solidFill>
                          <a:effectLst/>
                          <a:latin typeface="Arial" panose="020B0604020202020204" pitchFamily="34" charset="0"/>
                          <a:cs typeface="Arial" panose="020B0604020202020204" pitchFamily="34" charset="0"/>
                        </a:rPr>
                        <a:t>Chiều chuyển dịch cân bằng (thuận/nghịch)</a:t>
                      </a:r>
                      <a:endParaRPr lang="en-US" sz="34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89474" marR="89474" marT="0" marB="0" anchor="ctr">
                    <a:solidFill>
                      <a:schemeClr val="bg1"/>
                    </a:solidFill>
                  </a:tcPr>
                </a:tc>
                <a:tc>
                  <a:txBody>
                    <a:bodyPr/>
                    <a:lstStyle/>
                    <a:p>
                      <a:pPr algn="ctr">
                        <a:lnSpc>
                          <a:spcPct val="100000"/>
                        </a:lnSpc>
                        <a:spcBef>
                          <a:spcPts val="300"/>
                        </a:spcBef>
                        <a:spcAft>
                          <a:spcPts val="0"/>
                        </a:spcAft>
                      </a:pPr>
                      <a:r>
                        <a:rPr lang="en-US" sz="3400">
                          <a:solidFill>
                            <a:srgbClr val="000000"/>
                          </a:solidFill>
                          <a:effectLst/>
                          <a:latin typeface="Arial" panose="020B0604020202020204" pitchFamily="34" charset="0"/>
                          <a:cs typeface="Arial" panose="020B0604020202020204" pitchFamily="34" charset="0"/>
                        </a:rPr>
                        <a:t>Theo chiều thuận</a:t>
                      </a:r>
                      <a:endParaRPr lang="en-US" sz="3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89474" marR="89474" marT="0" marB="0" anchor="ctr">
                    <a:solidFill>
                      <a:schemeClr val="bg1"/>
                    </a:solidFill>
                  </a:tcPr>
                </a:tc>
                <a:tc>
                  <a:txBody>
                    <a:bodyPr/>
                    <a:lstStyle/>
                    <a:p>
                      <a:pPr algn="ctr">
                        <a:lnSpc>
                          <a:spcPct val="100000"/>
                        </a:lnSpc>
                        <a:spcBef>
                          <a:spcPts val="300"/>
                        </a:spcBef>
                        <a:spcAft>
                          <a:spcPts val="0"/>
                        </a:spcAft>
                      </a:pPr>
                      <a:r>
                        <a:rPr lang="en-US" sz="3400">
                          <a:solidFill>
                            <a:srgbClr val="000000"/>
                          </a:solidFill>
                          <a:effectLst/>
                          <a:latin typeface="Arial" panose="020B0604020202020204" pitchFamily="34" charset="0"/>
                          <a:cs typeface="Arial" panose="020B0604020202020204" pitchFamily="34" charset="0"/>
                        </a:rPr>
                        <a:t>Theo chiều nghịch</a:t>
                      </a:r>
                      <a:endParaRPr lang="en-US" sz="3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89474" marR="89474" marT="0" marB="0" anchor="ctr">
                    <a:solidFill>
                      <a:schemeClr val="bg1"/>
                    </a:solidFill>
                  </a:tcPr>
                </a:tc>
                <a:extLst>
                  <a:ext uri="{0D108BD9-81ED-4DB2-BD59-A6C34878D82A}">
                    <a16:rowId xmlns:a16="http://schemas.microsoft.com/office/drawing/2014/main" val="119662723"/>
                  </a:ext>
                </a:extLst>
              </a:tr>
            </a:tbl>
          </a:graphicData>
        </a:graphic>
      </p:graphicFrame>
      <p:pic>
        <p:nvPicPr>
          <p:cNvPr id="9" name="Picture 8"/>
          <p:cNvPicPr>
            <a:picLocks noChangeAspect="1"/>
          </p:cNvPicPr>
          <p:nvPr/>
        </p:nvPicPr>
        <p:blipFill>
          <a:blip r:embed="rId38"/>
          <a:srcRect/>
          <a:stretch>
            <a:fillRect/>
          </a:stretch>
        </p:blipFill>
        <p:spPr>
          <a:xfrm>
            <a:off x="171398" y="8033848"/>
            <a:ext cx="1408236" cy="2125640"/>
          </a:xfrm>
          <a:prstGeom prst="rect">
            <a:avLst/>
          </a:prstGeom>
        </p:spPr>
      </p:pic>
    </p:spTree>
    <p:extLst>
      <p:ext uri="{BB962C8B-B14F-4D97-AF65-F5344CB8AC3E}">
        <p14:creationId xmlns:p14="http://schemas.microsoft.com/office/powerpoint/2010/main" val="1790352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grpSp>
        <p:nvGrpSpPr>
          <p:cNvPr id="3" name="Group 2"/>
          <p:cNvGrpSpPr/>
          <p:nvPr/>
        </p:nvGrpSpPr>
        <p:grpSpPr>
          <a:xfrm>
            <a:off x="1827443" y="2465663"/>
            <a:ext cx="14608326" cy="7821338"/>
            <a:chOff x="913721" y="1232831"/>
            <a:chExt cx="7304163" cy="3910669"/>
          </a:xfrm>
        </p:grpSpPr>
        <p:grpSp>
          <p:nvGrpSpPr>
            <p:cNvPr id="19" name="Google Shape;9974;p60"/>
            <p:cNvGrpSpPr/>
            <p:nvPr/>
          </p:nvGrpSpPr>
          <p:grpSpPr>
            <a:xfrm>
              <a:off x="913721" y="1232831"/>
              <a:ext cx="5295900" cy="3384316"/>
              <a:chOff x="1003232" y="1344811"/>
              <a:chExt cx="7137542" cy="3549567"/>
            </a:xfrm>
          </p:grpSpPr>
          <p:grpSp>
            <p:nvGrpSpPr>
              <p:cNvPr id="21" name="Google Shape;9975;p60"/>
              <p:cNvGrpSpPr/>
              <p:nvPr/>
            </p:nvGrpSpPr>
            <p:grpSpPr>
              <a:xfrm>
                <a:off x="1003232" y="1472057"/>
                <a:ext cx="7038958" cy="3422321"/>
                <a:chOff x="719998" y="1516275"/>
                <a:chExt cx="6794361" cy="3303398"/>
              </a:xfrm>
            </p:grpSpPr>
            <p:sp>
              <p:nvSpPr>
                <p:cNvPr id="35" name="Google Shape;9976;p60"/>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sp>
              <p:nvSpPr>
                <p:cNvPr id="36" name="Google Shape;9977;p60"/>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grpSp>
          <p:grpSp>
            <p:nvGrpSpPr>
              <p:cNvPr id="26" name="Google Shape;9978;p60"/>
              <p:cNvGrpSpPr/>
              <p:nvPr/>
            </p:nvGrpSpPr>
            <p:grpSpPr>
              <a:xfrm>
                <a:off x="1136550" y="1344811"/>
                <a:ext cx="7004224" cy="3422313"/>
                <a:chOff x="819248" y="1421033"/>
                <a:chExt cx="6760834" cy="3303390"/>
              </a:xfrm>
            </p:grpSpPr>
            <p:sp>
              <p:nvSpPr>
                <p:cNvPr id="28" name="Google Shape;9979;p60"/>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rgbClr val="FFEBB3"/>
                </a:solidFill>
                <a:ln>
                  <a:noFill/>
                </a:ln>
              </p:spPr>
              <p:txBody>
                <a:bodyPr spcFirstLastPara="1" wrap="square" lIns="91426" tIns="91426" rIns="91426" bIns="91426" anchor="ctr" anchorCtr="0">
                  <a:noAutofit/>
                </a:bodyPr>
                <a:lstStyle/>
                <a:p>
                  <a:endParaRPr/>
                </a:p>
              </p:txBody>
            </p:sp>
            <p:sp>
              <p:nvSpPr>
                <p:cNvPr id="34" name="Google Shape;9980;p60"/>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rgbClr val="FFEBB3"/>
                </a:solidFill>
                <a:ln>
                  <a:noFill/>
                </a:ln>
              </p:spPr>
              <p:txBody>
                <a:bodyPr spcFirstLastPara="1" wrap="square" lIns="91426" tIns="91426" rIns="91426" bIns="91426" anchor="ctr" anchorCtr="0">
                  <a:noAutofit/>
                </a:bodyPr>
                <a:lstStyle/>
                <a:p>
                  <a:endParaRPr/>
                </a:p>
              </p:txBody>
            </p:sp>
          </p:grpSp>
        </p:grpSp>
        <p:pic>
          <p:nvPicPr>
            <p:cNvPr id="38"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6805414" y="1675382"/>
              <a:ext cx="1412470" cy="3468118"/>
            </a:xfrm>
            <a:prstGeom prst="rect">
              <a:avLst/>
            </a:prstGeom>
            <a:effectLst>
              <a:outerShdw blurRad="50800" dist="38100" dir="8100000" algn="tr" rotWithShape="0">
                <a:prstClr val="black">
                  <a:alpha val="40000"/>
                </a:prstClr>
              </a:outerShdw>
            </a:effectLst>
          </p:spPr>
        </p:pic>
      </p:grpSp>
      <p:sp>
        <p:nvSpPr>
          <p:cNvPr id="20" name="TextBox 19">
            <a:extLst>
              <a:ext uri="{FF2B5EF4-FFF2-40B4-BE49-F238E27FC236}">
                <a16:creationId xmlns:a16="http://schemas.microsoft.com/office/drawing/2014/main" id="{E19B1F1F-6136-4AD1-8FAA-8BF99A8856B5}"/>
              </a:ext>
            </a:extLst>
          </p:cNvPr>
          <p:cNvSpPr txBox="1"/>
          <p:nvPr/>
        </p:nvSpPr>
        <p:spPr>
          <a:xfrm>
            <a:off x="378213" y="827526"/>
            <a:ext cx="17531574" cy="954107"/>
          </a:xfrm>
          <a:prstGeom prst="rect">
            <a:avLst/>
          </a:prstGeom>
          <a:noFill/>
        </p:spPr>
        <p:txBody>
          <a:bodyPr wrap="square" rtlCol="0">
            <a:spAutoFit/>
          </a:bodyPr>
          <a:lstStyle/>
          <a:p>
            <a:pPr algn="ctr"/>
            <a:r>
              <a:rPr lang="en-US" sz="5600" b="1" smtClean="0">
                <a:solidFill>
                  <a:schemeClr val="accent5">
                    <a:lumMod val="75000"/>
                  </a:schemeClr>
                </a:solidFill>
                <a:latin typeface="Arial" panose="020B0604020202020204" pitchFamily="34" charset="0"/>
                <a:ea typeface="Arial" panose="020B0604020202020204" pitchFamily="34" charset="0"/>
                <a:cs typeface="Arial" panose="020B0604020202020204" pitchFamily="34" charset="0"/>
              </a:rPr>
              <a:t>Ảnh </a:t>
            </a:r>
            <a:r>
              <a:rPr lang="en-US" sz="5600" b="1">
                <a:solidFill>
                  <a:schemeClr val="accent5">
                    <a:lumMod val="75000"/>
                  </a:schemeClr>
                </a:solidFill>
                <a:latin typeface="Arial" panose="020B0604020202020204" pitchFamily="34" charset="0"/>
                <a:ea typeface="Arial" panose="020B0604020202020204" pitchFamily="34" charset="0"/>
                <a:cs typeface="Arial" panose="020B0604020202020204" pitchFamily="34" charset="0"/>
              </a:rPr>
              <a:t>hưởng của nhiệt độ tới cân bằng hoá học</a:t>
            </a:r>
            <a:endParaRPr lang="en-US" sz="5600" dirty="0">
              <a:solidFill>
                <a:schemeClr val="accent5">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2318237" y="4934277"/>
            <a:ext cx="9762663" cy="2723823"/>
          </a:xfrm>
          <a:prstGeom prst="rect">
            <a:avLst/>
          </a:prstGeom>
        </p:spPr>
        <p:txBody>
          <a:bodyPr wrap="square">
            <a:spAutoFit/>
          </a:bodyPr>
          <a:lstStyle/>
          <a:p>
            <a:pPr algn="just">
              <a:lnSpc>
                <a:spcPct val="150000"/>
              </a:lnSpc>
            </a:pPr>
            <a:r>
              <a:rPr lang="fr-FR" sz="3800" i="1">
                <a:latin typeface="Arial" panose="020B0604020202020204" pitchFamily="34" charset="0"/>
                <a:cs typeface="Arial" panose="020B0604020202020204" pitchFamily="34" charset="0"/>
              </a:rPr>
              <a:t>Sự chuyển dịch cân bằng hóa học là sự dịch chuyển từ trạng thái cân bằng này sang trạng thái cân bằng khác.</a:t>
            </a:r>
            <a:endParaRPr lang="en-US" sz="3800" i="1">
              <a:latin typeface="Arial" panose="020B0604020202020204" pitchFamily="34" charset="0"/>
              <a:cs typeface="Arial" panose="020B0604020202020204" pitchFamily="34" charset="0"/>
            </a:endParaRPr>
          </a:p>
        </p:txBody>
      </p:sp>
      <p:sp>
        <p:nvSpPr>
          <p:cNvPr id="37" name="Title 1"/>
          <p:cNvSpPr>
            <a:spLocks noGrp="1"/>
          </p:cNvSpPr>
          <p:nvPr>
            <p:ph type="title"/>
          </p:nvPr>
        </p:nvSpPr>
        <p:spPr>
          <a:xfrm>
            <a:off x="4825393" y="3388500"/>
            <a:ext cx="4748350" cy="1145400"/>
          </a:xfrm>
        </p:spPr>
        <p:txBody>
          <a:bodyPr anchor="ctr">
            <a:normAutofit/>
          </a:bodyPr>
          <a:lstStyle/>
          <a:p>
            <a:pPr algn="ctr">
              <a:lnSpc>
                <a:spcPct val="100000"/>
              </a:lnSpc>
            </a:pPr>
            <a:r>
              <a:rPr lang="en-US" sz="5200" b="1">
                <a:solidFill>
                  <a:srgbClr val="FF0000"/>
                </a:solidFill>
                <a:latin typeface="Arial" panose="020B0604020202020204" pitchFamily="34" charset="0"/>
                <a:cs typeface="Arial" panose="020B0604020202020204" pitchFamily="34" charset="0"/>
              </a:rPr>
              <a:t>Kết luận</a:t>
            </a:r>
            <a:endParaRPr lang="en-US" sz="5200" b="1" dirty="0">
              <a:solidFill>
                <a:srgbClr val="FF0000"/>
              </a:solidFill>
              <a:latin typeface="Arial" panose="020B0604020202020204" pitchFamily="34" charset="0"/>
              <a:cs typeface="Arial" panose="020B0604020202020204" pitchFamily="34" charset="0"/>
            </a:endParaRPr>
          </a:p>
        </p:txBody>
      </p:sp>
      <p:pic>
        <p:nvPicPr>
          <p:cNvPr id="44" name="Picture 6"/>
          <p:cNvPicPr>
            <a:picLocks noChangeAspect="1"/>
          </p:cNvPicPr>
          <p:nvPr/>
        </p:nvPicPr>
        <p:blipFill>
          <a:blip r:embed="rId22"/>
          <a:srcRect/>
          <a:stretch>
            <a:fillRect/>
          </a:stretch>
        </p:blipFill>
        <p:spPr>
          <a:xfrm>
            <a:off x="280277" y="7780797"/>
            <a:ext cx="1749054" cy="2341042"/>
          </a:xfrm>
          <a:prstGeom prst="rect">
            <a:avLst/>
          </a:prstGeom>
        </p:spPr>
      </p:pic>
    </p:spTree>
    <p:extLst>
      <p:ext uri="{BB962C8B-B14F-4D97-AF65-F5344CB8AC3E}">
        <p14:creationId xmlns:p14="http://schemas.microsoft.com/office/powerpoint/2010/main" val="612273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4">
            <a:extLst>
              <a:ext uri="{FF2B5EF4-FFF2-40B4-BE49-F238E27FC236}">
                <a16:creationId xmlns:a16="http://schemas.microsoft.com/office/drawing/2014/main" id="{3EAA8291-3670-AEA9-5F80-62884D9ED676}"/>
              </a:ext>
            </a:extLst>
          </p:cNvPr>
          <p:cNvSpPr txBox="1"/>
          <p:nvPr/>
        </p:nvSpPr>
        <p:spPr>
          <a:xfrm>
            <a:off x="228600" y="3771900"/>
            <a:ext cx="12192000" cy="3000821"/>
          </a:xfrm>
          <a:prstGeom prst="rect">
            <a:avLst/>
          </a:prstGeom>
        </p:spPr>
        <p:txBody>
          <a:bodyPr wrap="square" lIns="0" tIns="0" rIns="0" bIns="0" rtlCol="0" anchor="ctr">
            <a:spAutoFit/>
          </a:bodyPr>
          <a:lstStyle/>
          <a:p>
            <a:pPr lvl="0" algn="ctr">
              <a:lnSpc>
                <a:spcPct val="150000"/>
              </a:lnSpc>
              <a:spcAft>
                <a:spcPts val="800"/>
              </a:spcAft>
            </a:pPr>
            <a:r>
              <a:rPr lang="en-US" sz="6500" b="1" smtClean="0">
                <a:solidFill>
                  <a:schemeClr val="accent5">
                    <a:lumMod val="20000"/>
                    <a:lumOff val="80000"/>
                  </a:schemeClr>
                </a:solidFill>
                <a:latin typeface="Arial" panose="020B0604020202020204" pitchFamily="34" charset="0"/>
                <a:ea typeface="Arial" panose="020B0604020202020204" pitchFamily="34" charset="0"/>
                <a:cs typeface="Arial" panose="020B0604020202020204" pitchFamily="34" charset="0"/>
              </a:rPr>
              <a:t>4. CÁC YẾU TỐ ẢNH HƯỞNG ĐẾN CÂN BẰNG HOÁ HỌC</a:t>
            </a:r>
            <a:endParaRPr lang="vi-VN" sz="6500" b="1" dirty="0">
              <a:solidFill>
                <a:schemeClr val="accent5">
                  <a:lumMod val="20000"/>
                  <a:lumOff val="80000"/>
                </a:schemeClr>
              </a:solidFill>
              <a:ea typeface="Arial" panose="020B0604020202020204" pitchFamily="34" charset="0"/>
              <a:cs typeface="Arial" panose="020B0604020202020204" pitchFamily="34" charset="0"/>
            </a:endParaRPr>
          </a:p>
        </p:txBody>
      </p:sp>
      <p:pic>
        <p:nvPicPr>
          <p:cNvPr id="4" name="Picture 7"/>
          <p:cNvPicPr>
            <a:picLocks noChangeAspect="1"/>
          </p:cNvPicPr>
          <p:nvPr/>
        </p:nvPicPr>
        <p:blipFill>
          <a:blip r:embed="rId3"/>
          <a:srcRect/>
          <a:stretch>
            <a:fillRect/>
          </a:stretch>
        </p:blipFill>
        <p:spPr>
          <a:xfrm rot="977019">
            <a:off x="11705887" y="1909302"/>
            <a:ext cx="6066413" cy="6096898"/>
          </a:xfrm>
          <a:prstGeom prst="rect">
            <a:avLst/>
          </a:prstGeom>
        </p:spPr>
      </p:pic>
    </p:spTree>
    <p:extLst>
      <p:ext uri="{BB962C8B-B14F-4D97-AF65-F5344CB8AC3E}">
        <p14:creationId xmlns:p14="http://schemas.microsoft.com/office/powerpoint/2010/main" val="4239506220"/>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0" name="TextBox 19">
            <a:extLst>
              <a:ext uri="{FF2B5EF4-FFF2-40B4-BE49-F238E27FC236}">
                <a16:creationId xmlns:a16="http://schemas.microsoft.com/office/drawing/2014/main" id="{E19B1F1F-6136-4AD1-8FAA-8BF99A8856B5}"/>
              </a:ext>
            </a:extLst>
          </p:cNvPr>
          <p:cNvSpPr txBox="1"/>
          <p:nvPr/>
        </p:nvSpPr>
        <p:spPr>
          <a:xfrm>
            <a:off x="378213" y="827526"/>
            <a:ext cx="17531574" cy="954107"/>
          </a:xfrm>
          <a:prstGeom prst="rect">
            <a:avLst/>
          </a:prstGeom>
          <a:noFill/>
        </p:spPr>
        <p:txBody>
          <a:bodyPr wrap="square" rtlCol="0">
            <a:spAutoFit/>
          </a:bodyPr>
          <a:lstStyle/>
          <a:p>
            <a:pPr algn="ctr"/>
            <a:r>
              <a:rPr lang="en-US" sz="5600" b="1" smtClean="0">
                <a:solidFill>
                  <a:schemeClr val="accent5">
                    <a:lumMod val="75000"/>
                  </a:schemeClr>
                </a:solidFill>
                <a:latin typeface="Arial" panose="020B0604020202020204" pitchFamily="34" charset="0"/>
                <a:ea typeface="Arial" panose="020B0604020202020204" pitchFamily="34" charset="0"/>
                <a:cs typeface="Arial" panose="020B0604020202020204" pitchFamily="34" charset="0"/>
              </a:rPr>
              <a:t>Nguyên </a:t>
            </a:r>
            <a:r>
              <a:rPr lang="en-US" sz="5600" b="1">
                <a:solidFill>
                  <a:schemeClr val="accent5">
                    <a:lumMod val="75000"/>
                  </a:schemeClr>
                </a:solidFill>
                <a:latin typeface="Arial" panose="020B0604020202020204" pitchFamily="34" charset="0"/>
                <a:ea typeface="Arial" panose="020B0604020202020204" pitchFamily="34" charset="0"/>
                <a:cs typeface="Arial" panose="020B0604020202020204" pitchFamily="34" charset="0"/>
              </a:rPr>
              <a:t>lí chuyển dịch cân bằng La Chatelier</a:t>
            </a:r>
            <a:endParaRPr lang="en-US" sz="5600" dirty="0">
              <a:solidFill>
                <a:schemeClr val="accent5">
                  <a:lumMod val="75000"/>
                </a:schemeClr>
              </a:solidFill>
              <a:latin typeface="Arial" panose="020B0604020202020204" pitchFamily="34" charset="0"/>
              <a:cs typeface="Arial" panose="020B0604020202020204" pitchFamily="34" charset="0"/>
            </a:endParaRPr>
          </a:p>
        </p:txBody>
      </p:sp>
      <p:sp>
        <p:nvSpPr>
          <p:cNvPr id="16" name="Rounded Rectangle 15"/>
          <p:cNvSpPr/>
          <p:nvPr/>
        </p:nvSpPr>
        <p:spPr>
          <a:xfrm>
            <a:off x="1350612" y="2684527"/>
            <a:ext cx="15586772" cy="4300666"/>
          </a:xfrm>
          <a:prstGeom prst="roundRect">
            <a:avLst/>
          </a:prstGeom>
          <a:solidFill>
            <a:schemeClr val="bg1"/>
          </a:solidFill>
          <a:ln w="57150">
            <a:solidFill>
              <a:srgbClr val="FF9900"/>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800" b="1">
                <a:solidFill>
                  <a:schemeClr val="accent1">
                    <a:lumMod val="75000"/>
                  </a:schemeClr>
                </a:solidFill>
                <a:latin typeface="Arial" panose="020B0604020202020204" pitchFamily="34" charset="0"/>
                <a:cs typeface="Arial" panose="020B0604020202020204" pitchFamily="34" charset="0"/>
              </a:rPr>
              <a:t>Nguyên lí: </a:t>
            </a:r>
            <a:r>
              <a:rPr lang="fr-FR" sz="3800" i="1">
                <a:solidFill>
                  <a:srgbClr val="000000"/>
                </a:solidFill>
                <a:latin typeface="Arial" panose="020B0604020202020204" pitchFamily="34" charset="0"/>
                <a:cs typeface="Arial" panose="020B0604020202020204" pitchFamily="34" charset="0"/>
              </a:rPr>
              <a:t>Một phản ứng thuận nghịch đang ở trạng thái cân bằng khi chịu tác động từ bên ngoài như biến đổi nhiệt độ, nồng độ hay áp suất thì cân bằng sẽ chuyển dịch theo chiều làm giảm tác động bên ngoài đó. </a:t>
            </a:r>
            <a:endParaRPr lang="en-US" sz="3800">
              <a:solidFill>
                <a:srgbClr val="000000"/>
              </a:solidFill>
              <a:latin typeface="Arial" panose="020B0604020202020204" pitchFamily="34" charset="0"/>
              <a:cs typeface="Arial" panose="020B0604020202020204" pitchFamily="34" charset="0"/>
            </a:endParaRPr>
          </a:p>
        </p:txBody>
      </p:sp>
      <p:pic>
        <p:nvPicPr>
          <p:cNvPr id="17" name="Picture 4"/>
          <p:cNvPicPr>
            <a:picLocks noChangeAspect="1"/>
          </p:cNvPicPr>
          <p:nvPr/>
        </p:nvPicPr>
        <p:blipFill>
          <a:blip r:embed="rId3"/>
          <a:srcRect/>
          <a:stretch>
            <a:fillRect/>
          </a:stretch>
        </p:blipFill>
        <p:spPr>
          <a:xfrm>
            <a:off x="7825991" y="6873419"/>
            <a:ext cx="3021022" cy="3413582"/>
          </a:xfrm>
          <a:prstGeom prst="rect">
            <a:avLst/>
          </a:prstGeom>
        </p:spPr>
      </p:pic>
    </p:spTree>
    <p:extLst>
      <p:ext uri="{BB962C8B-B14F-4D97-AF65-F5344CB8AC3E}">
        <p14:creationId xmlns:p14="http://schemas.microsoft.com/office/powerpoint/2010/main" val="2398901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0" name="TextBox 19">
            <a:extLst>
              <a:ext uri="{FF2B5EF4-FFF2-40B4-BE49-F238E27FC236}">
                <a16:creationId xmlns:a16="http://schemas.microsoft.com/office/drawing/2014/main" id="{E19B1F1F-6136-4AD1-8FAA-8BF99A8856B5}"/>
              </a:ext>
            </a:extLst>
          </p:cNvPr>
          <p:cNvSpPr txBox="1"/>
          <p:nvPr/>
        </p:nvSpPr>
        <p:spPr>
          <a:xfrm>
            <a:off x="378213" y="827526"/>
            <a:ext cx="17531574" cy="954107"/>
          </a:xfrm>
          <a:prstGeom prst="rect">
            <a:avLst/>
          </a:prstGeom>
          <a:noFill/>
        </p:spPr>
        <p:txBody>
          <a:bodyPr wrap="square" rtlCol="0">
            <a:spAutoFit/>
          </a:bodyPr>
          <a:lstStyle/>
          <a:p>
            <a:pPr algn="ctr"/>
            <a:r>
              <a:rPr lang="en-US" sz="5600" b="1" smtClean="0">
                <a:solidFill>
                  <a:schemeClr val="accent5">
                    <a:lumMod val="75000"/>
                  </a:schemeClr>
                </a:solidFill>
                <a:latin typeface="Arial" panose="020B0604020202020204" pitchFamily="34" charset="0"/>
                <a:cs typeface="Arial" panose="020B0604020202020204" pitchFamily="34" charset="0"/>
              </a:rPr>
              <a:t>Ảnh hưởng của nhiệt độ đến cân bằng hoá học</a:t>
            </a:r>
            <a:endParaRPr lang="en-US" sz="5600" dirty="0">
              <a:solidFill>
                <a:schemeClr val="accent5">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2971800" y="6591300"/>
            <a:ext cx="10134600" cy="820674"/>
          </a:xfrm>
          <a:prstGeom prst="rect">
            <a:avLst/>
          </a:prstGeom>
        </p:spPr>
        <p:txBody>
          <a:bodyPr wrap="square">
            <a:spAutoFit/>
          </a:bodyPr>
          <a:lstStyle/>
          <a:p>
            <a:pPr algn="ctr">
              <a:lnSpc>
                <a:spcPct val="150000"/>
              </a:lnSpc>
              <a:spcBef>
                <a:spcPts val="300"/>
              </a:spcBef>
              <a:spcAft>
                <a:spcPts val="0"/>
              </a:spcAft>
            </a:pP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600">
              <a:latin typeface="Arial" panose="020B0604020202020204" pitchFamily="34" charset="0"/>
              <a:ea typeface="Calibri" panose="020F0502020204030204" pitchFamily="34" charset="0"/>
              <a:cs typeface="Arial" panose="020B0604020202020204" pitchFamily="34" charset="0"/>
            </a:endParaRPr>
          </a:p>
        </p:txBody>
      </p:sp>
      <p:grpSp>
        <p:nvGrpSpPr>
          <p:cNvPr id="4" name="Group 3"/>
          <p:cNvGrpSpPr/>
          <p:nvPr/>
        </p:nvGrpSpPr>
        <p:grpSpPr>
          <a:xfrm>
            <a:off x="5257524" y="2379383"/>
            <a:ext cx="10909342" cy="2280404"/>
            <a:chOff x="5930857" y="2946099"/>
            <a:chExt cx="10909342" cy="2280404"/>
          </a:xfrm>
        </p:grpSpPr>
        <p:grpSp>
          <p:nvGrpSpPr>
            <p:cNvPr id="3" name="Group 2"/>
            <p:cNvGrpSpPr/>
            <p:nvPr/>
          </p:nvGrpSpPr>
          <p:grpSpPr>
            <a:xfrm>
              <a:off x="5930857" y="2946099"/>
              <a:ext cx="10909342" cy="2280404"/>
              <a:chOff x="5930857" y="2946099"/>
              <a:chExt cx="10909342" cy="2280404"/>
            </a:xfrm>
          </p:grpSpPr>
          <p:sp>
            <p:nvSpPr>
              <p:cNvPr id="9" name="Rounded Rectangle 8"/>
              <p:cNvSpPr/>
              <p:nvPr/>
            </p:nvSpPr>
            <p:spPr>
              <a:xfrm>
                <a:off x="6430012" y="2946099"/>
                <a:ext cx="10410187" cy="2280404"/>
              </a:xfrm>
              <a:prstGeom prst="roundRect">
                <a:avLst/>
              </a:prstGeom>
              <a:solidFill>
                <a:srgbClr val="FFEBB3"/>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3600">
                  <a:solidFill>
                    <a:srgbClr val="000000"/>
                  </a:solidFill>
                  <a:latin typeface="Arial" panose="020B0604020202020204" pitchFamily="34" charset="0"/>
                  <a:cs typeface="Arial" panose="020B0604020202020204" pitchFamily="34" charset="0"/>
                </a:endParaRPr>
              </a:p>
            </p:txBody>
          </p:sp>
          <p:grpSp>
            <p:nvGrpSpPr>
              <p:cNvPr id="10" name="Google Shape;2704;p80"/>
              <p:cNvGrpSpPr/>
              <p:nvPr/>
            </p:nvGrpSpPr>
            <p:grpSpPr>
              <a:xfrm rot="18529609">
                <a:off x="6055694" y="3166198"/>
                <a:ext cx="1574528" cy="1824202"/>
                <a:chOff x="2386850" y="4744663"/>
                <a:chExt cx="1171775" cy="1355213"/>
              </a:xfrm>
            </p:grpSpPr>
            <p:grpSp>
              <p:nvGrpSpPr>
                <p:cNvPr id="12" name="Google Shape;2705;p80"/>
                <p:cNvGrpSpPr/>
                <p:nvPr/>
              </p:nvGrpSpPr>
              <p:grpSpPr>
                <a:xfrm>
                  <a:off x="2386850" y="4744675"/>
                  <a:ext cx="1171775" cy="1355200"/>
                  <a:chOff x="2386850" y="4744675"/>
                  <a:chExt cx="1171775" cy="1355200"/>
                </a:xfrm>
              </p:grpSpPr>
              <p:sp>
                <p:nvSpPr>
                  <p:cNvPr id="36" name="Google Shape;2706;p80"/>
                  <p:cNvSpPr/>
                  <p:nvPr/>
                </p:nvSpPr>
                <p:spPr>
                  <a:xfrm>
                    <a:off x="2458050" y="49178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37" name="Google Shape;2707;p80"/>
                  <p:cNvSpPr/>
                  <p:nvPr/>
                </p:nvSpPr>
                <p:spPr>
                  <a:xfrm>
                    <a:off x="2460075" y="52182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38" name="Google Shape;2708;p80"/>
                  <p:cNvSpPr/>
                  <p:nvPr/>
                </p:nvSpPr>
                <p:spPr>
                  <a:xfrm>
                    <a:off x="2457450" y="49139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39" name="Google Shape;2709;p80"/>
                  <p:cNvSpPr/>
                  <p:nvPr/>
                </p:nvSpPr>
                <p:spPr>
                  <a:xfrm>
                    <a:off x="2635025" y="52121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0" name="Google Shape;2710;p80"/>
                  <p:cNvSpPr/>
                  <p:nvPr/>
                </p:nvSpPr>
                <p:spPr>
                  <a:xfrm>
                    <a:off x="2392275" y="58333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1" name="Google Shape;2711;p80"/>
                  <p:cNvSpPr/>
                  <p:nvPr/>
                </p:nvSpPr>
                <p:spPr>
                  <a:xfrm>
                    <a:off x="2386850" y="58292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2" name="Google Shape;2712;p80"/>
                  <p:cNvSpPr/>
                  <p:nvPr/>
                </p:nvSpPr>
                <p:spPr>
                  <a:xfrm>
                    <a:off x="2552300" y="5109775"/>
                    <a:ext cx="86725" cy="166775"/>
                  </a:xfrm>
                  <a:custGeom>
                    <a:avLst/>
                    <a:gdLst/>
                    <a:ahLst/>
                    <a:cxnLst/>
                    <a:rect l="l" t="t" r="r" b="b"/>
                    <a:pathLst>
                      <a:path w="3469" h="6671" extrusionOk="0">
                        <a:moveTo>
                          <a:pt x="3226" y="1"/>
                        </a:moveTo>
                        <a:cubicBezTo>
                          <a:pt x="3189" y="1"/>
                          <a:pt x="3151" y="17"/>
                          <a:pt x="3120" y="54"/>
                        </a:cubicBezTo>
                        <a:cubicBezTo>
                          <a:pt x="2360" y="1031"/>
                          <a:pt x="1682" y="2089"/>
                          <a:pt x="1140" y="3201"/>
                        </a:cubicBezTo>
                        <a:cubicBezTo>
                          <a:pt x="896" y="3743"/>
                          <a:pt x="652" y="4313"/>
                          <a:pt x="462" y="4883"/>
                        </a:cubicBezTo>
                        <a:cubicBezTo>
                          <a:pt x="272" y="5398"/>
                          <a:pt x="1" y="5995"/>
                          <a:pt x="218" y="6564"/>
                        </a:cubicBezTo>
                        <a:cubicBezTo>
                          <a:pt x="239" y="6638"/>
                          <a:pt x="300" y="6671"/>
                          <a:pt x="365" y="6671"/>
                        </a:cubicBezTo>
                        <a:cubicBezTo>
                          <a:pt x="467" y="6671"/>
                          <a:pt x="576" y="6589"/>
                          <a:pt x="543" y="6456"/>
                        </a:cubicBezTo>
                        <a:cubicBezTo>
                          <a:pt x="353" y="5940"/>
                          <a:pt x="679" y="5289"/>
                          <a:pt x="841" y="4801"/>
                        </a:cubicBezTo>
                        <a:cubicBezTo>
                          <a:pt x="1031" y="4259"/>
                          <a:pt x="1275" y="3716"/>
                          <a:pt x="1547" y="3174"/>
                        </a:cubicBezTo>
                        <a:cubicBezTo>
                          <a:pt x="2035" y="2143"/>
                          <a:pt x="2659" y="1194"/>
                          <a:pt x="3364" y="299"/>
                        </a:cubicBezTo>
                        <a:cubicBezTo>
                          <a:pt x="3468" y="174"/>
                          <a:pt x="3348" y="1"/>
                          <a:pt x="3226"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3" name="Google Shape;2713;p80"/>
                  <p:cNvSpPr/>
                  <p:nvPr/>
                </p:nvSpPr>
                <p:spPr>
                  <a:xfrm>
                    <a:off x="2552975" y="5319975"/>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4" name="Google Shape;2714;p80"/>
                  <p:cNvSpPr/>
                  <p:nvPr/>
                </p:nvSpPr>
                <p:spPr>
                  <a:xfrm>
                    <a:off x="3194450" y="51696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5" name="Google Shape;2715;p80"/>
                  <p:cNvSpPr/>
                  <p:nvPr/>
                </p:nvSpPr>
                <p:spPr>
                  <a:xfrm>
                    <a:off x="3201925" y="55622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6" name="Google Shape;2716;p80"/>
                  <p:cNvSpPr/>
                  <p:nvPr/>
                </p:nvSpPr>
                <p:spPr>
                  <a:xfrm>
                    <a:off x="2482450" y="47838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7" name="Google Shape;2717;p80"/>
                  <p:cNvSpPr/>
                  <p:nvPr/>
                </p:nvSpPr>
                <p:spPr>
                  <a:xfrm>
                    <a:off x="2475675" y="47797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8" name="Google Shape;2718;p80"/>
                  <p:cNvSpPr/>
                  <p:nvPr/>
                </p:nvSpPr>
                <p:spPr>
                  <a:xfrm>
                    <a:off x="3269725" y="48188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9" name="Google Shape;2719;p80"/>
                  <p:cNvSpPr/>
                  <p:nvPr/>
                </p:nvSpPr>
                <p:spPr>
                  <a:xfrm>
                    <a:off x="3264525" y="48145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50" name="Google Shape;2720;p80"/>
                  <p:cNvSpPr/>
                  <p:nvPr/>
                </p:nvSpPr>
                <p:spPr>
                  <a:xfrm>
                    <a:off x="3389075" y="56151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51" name="Google Shape;2721;p80"/>
                  <p:cNvSpPr/>
                  <p:nvPr/>
                </p:nvSpPr>
                <p:spPr>
                  <a:xfrm>
                    <a:off x="3384325" y="56112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52" name="Google Shape;2722;p80"/>
                  <p:cNvSpPr/>
                  <p:nvPr/>
                </p:nvSpPr>
                <p:spPr>
                  <a:xfrm>
                    <a:off x="2923225" y="47483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53" name="Google Shape;2723;p80"/>
                  <p:cNvSpPr/>
                  <p:nvPr/>
                </p:nvSpPr>
                <p:spPr>
                  <a:xfrm>
                    <a:off x="2919825" y="47446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54" name="Google Shape;2724;p80"/>
                  <p:cNvSpPr/>
                  <p:nvPr/>
                </p:nvSpPr>
                <p:spPr>
                  <a:xfrm>
                    <a:off x="3406025" y="52003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55" name="Google Shape;2725;p80"/>
                  <p:cNvSpPr/>
                  <p:nvPr/>
                </p:nvSpPr>
                <p:spPr>
                  <a:xfrm>
                    <a:off x="3401400" y="51958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grpSp>
            <p:grpSp>
              <p:nvGrpSpPr>
                <p:cNvPr id="13" name="Google Shape;2726;p80"/>
                <p:cNvGrpSpPr/>
                <p:nvPr/>
              </p:nvGrpSpPr>
              <p:grpSpPr>
                <a:xfrm>
                  <a:off x="2386850" y="4744663"/>
                  <a:ext cx="1171775" cy="1355200"/>
                  <a:chOff x="711125" y="4670475"/>
                  <a:chExt cx="1171775" cy="1355200"/>
                </a:xfrm>
              </p:grpSpPr>
              <p:sp>
                <p:nvSpPr>
                  <p:cNvPr id="14" name="Google Shape;2727;p80"/>
                  <p:cNvSpPr/>
                  <p:nvPr/>
                </p:nvSpPr>
                <p:spPr>
                  <a:xfrm>
                    <a:off x="782325" y="48436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CF05"/>
                  </a:solidFill>
                  <a:ln>
                    <a:noFill/>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15" name="Google Shape;2728;p80"/>
                  <p:cNvSpPr/>
                  <p:nvPr/>
                </p:nvSpPr>
                <p:spPr>
                  <a:xfrm>
                    <a:off x="784350" y="51440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CF05"/>
                  </a:solidFill>
                  <a:ln>
                    <a:noFill/>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18" name="Google Shape;2729;p80"/>
                  <p:cNvSpPr/>
                  <p:nvPr/>
                </p:nvSpPr>
                <p:spPr>
                  <a:xfrm>
                    <a:off x="781725" y="48397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19" name="Google Shape;2730;p80"/>
                  <p:cNvSpPr/>
                  <p:nvPr/>
                </p:nvSpPr>
                <p:spPr>
                  <a:xfrm>
                    <a:off x="959300" y="51379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21" name="Google Shape;2731;p80"/>
                  <p:cNvSpPr/>
                  <p:nvPr/>
                </p:nvSpPr>
                <p:spPr>
                  <a:xfrm>
                    <a:off x="716550" y="57591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6C72B5"/>
                  </a:solidFill>
                  <a:ln>
                    <a:noFill/>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22" name="Google Shape;2732;p80"/>
                  <p:cNvSpPr/>
                  <p:nvPr/>
                </p:nvSpPr>
                <p:spPr>
                  <a:xfrm>
                    <a:off x="711125" y="57550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chemeClr val="accent3"/>
                  </a:solidFill>
                  <a:ln w="9525" cap="flat" cmpd="sng">
                    <a:solidFill>
                      <a:srgbClr val="1A2646"/>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23" name="Google Shape;2733;p80"/>
                  <p:cNvSpPr/>
                  <p:nvPr/>
                </p:nvSpPr>
                <p:spPr>
                  <a:xfrm>
                    <a:off x="1518725" y="50954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a:noFill/>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24" name="Google Shape;2734;p80"/>
                  <p:cNvSpPr/>
                  <p:nvPr/>
                </p:nvSpPr>
                <p:spPr>
                  <a:xfrm>
                    <a:off x="1526200" y="54880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a:noFill/>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25" name="Google Shape;2735;p80"/>
                  <p:cNvSpPr/>
                  <p:nvPr/>
                </p:nvSpPr>
                <p:spPr>
                  <a:xfrm>
                    <a:off x="806725" y="47096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26" name="Google Shape;2736;p80"/>
                  <p:cNvSpPr/>
                  <p:nvPr/>
                </p:nvSpPr>
                <p:spPr>
                  <a:xfrm>
                    <a:off x="799950" y="47055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28" name="Google Shape;2737;p80"/>
                  <p:cNvSpPr/>
                  <p:nvPr/>
                </p:nvSpPr>
                <p:spPr>
                  <a:xfrm>
                    <a:off x="1594000" y="47446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29" name="Google Shape;2738;p80"/>
                  <p:cNvSpPr/>
                  <p:nvPr/>
                </p:nvSpPr>
                <p:spPr>
                  <a:xfrm>
                    <a:off x="1588800" y="47403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30" name="Google Shape;2739;p80"/>
                  <p:cNvSpPr/>
                  <p:nvPr/>
                </p:nvSpPr>
                <p:spPr>
                  <a:xfrm>
                    <a:off x="1713350" y="55409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31" name="Google Shape;2740;p80"/>
                  <p:cNvSpPr/>
                  <p:nvPr/>
                </p:nvSpPr>
                <p:spPr>
                  <a:xfrm>
                    <a:off x="1708600" y="55370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32" name="Google Shape;2741;p80"/>
                  <p:cNvSpPr/>
                  <p:nvPr/>
                </p:nvSpPr>
                <p:spPr>
                  <a:xfrm>
                    <a:off x="1247500" y="46741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CF05"/>
                  </a:solidFill>
                  <a:ln>
                    <a:noFill/>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33" name="Google Shape;2742;p80"/>
                  <p:cNvSpPr/>
                  <p:nvPr/>
                </p:nvSpPr>
                <p:spPr>
                  <a:xfrm>
                    <a:off x="1244100" y="46704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34" name="Google Shape;2743;p80"/>
                  <p:cNvSpPr/>
                  <p:nvPr/>
                </p:nvSpPr>
                <p:spPr>
                  <a:xfrm>
                    <a:off x="1730300" y="51261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CF05"/>
                  </a:solidFill>
                  <a:ln>
                    <a:noFill/>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35" name="Google Shape;2744;p80"/>
                  <p:cNvSpPr/>
                  <p:nvPr/>
                </p:nvSpPr>
                <p:spPr>
                  <a:xfrm>
                    <a:off x="1725675" y="51216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grpSp>
          </p:grpSp>
        </p:grpSp>
        <mc:AlternateContent xmlns:mc="http://schemas.openxmlformats.org/markup-compatibility/2006" xmlns:a14="http://schemas.microsoft.com/office/drawing/2010/main">
          <mc:Choice Requires="a14">
            <p:sp>
              <p:nvSpPr>
                <p:cNvPr id="11" name="Rectangle 10"/>
                <p:cNvSpPr/>
                <p:nvPr/>
              </p:nvSpPr>
              <p:spPr>
                <a:xfrm>
                  <a:off x="7654450" y="3220892"/>
                  <a:ext cx="8816283" cy="1690144"/>
                </a:xfrm>
                <a:prstGeom prst="rect">
                  <a:avLst/>
                </a:prstGeom>
              </p:spPr>
              <p:txBody>
                <a:bodyPr wrap="square">
                  <a:spAutoFit/>
                </a:bodyPr>
                <a:lstStyle/>
                <a:p>
                  <a:pPr algn="ctr">
                    <a:lnSpc>
                      <a:spcPct val="150000"/>
                    </a:lnSpc>
                    <a:spcBef>
                      <a:spcPts val="300"/>
                    </a:spcBef>
                    <a:spcAft>
                      <a:spcPts val="0"/>
                    </a:spcAft>
                  </a:pP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 2NO</a:t>
                  </a:r>
                  <a:r>
                    <a:rPr lang="fr-FR" sz="3600" baseline="-25000" smtClean="0">
                      <a:solidFill>
                        <a:srgbClr val="000000"/>
                      </a:solidFill>
                      <a:latin typeface="Arial" panose="020B0604020202020204" pitchFamily="34" charset="0"/>
                      <a:ea typeface="Calibri" panose="020F0502020204030204" pitchFamily="34" charset="0"/>
                      <a:cs typeface="Arial" panose="020B0604020202020204" pitchFamily="34" charset="0"/>
                    </a:rPr>
                    <a:t>2</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(g</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m:t>
                      </m:r>
                    </m:oMath>
                  </a14:m>
                  <a:r>
                    <a:rPr lang="en-US" sz="3600">
                      <a:latin typeface="Arial" panose="020B0604020202020204" pitchFamily="34" charset="0"/>
                      <a:ea typeface="Times New Roman" panose="02020603050405020304" pitchFamily="18" charset="0"/>
                      <a:cs typeface="Arial" panose="020B0604020202020204" pitchFamily="34" charset="0"/>
                    </a:rPr>
                    <a:t> N</a:t>
                  </a:r>
                  <a:r>
                    <a:rPr lang="en-US" sz="3600" baseline="-25000">
                      <a:latin typeface="Arial" panose="020B0604020202020204" pitchFamily="34" charset="0"/>
                      <a:ea typeface="Times New Roman" panose="02020603050405020304" pitchFamily="18" charset="0"/>
                      <a:cs typeface="Arial" panose="020B0604020202020204" pitchFamily="34" charset="0"/>
                    </a:rPr>
                    <a:t>2</a:t>
                  </a:r>
                  <a:r>
                    <a:rPr lang="en-US" sz="3600">
                      <a:latin typeface="Arial" panose="020B0604020202020204" pitchFamily="34" charset="0"/>
                      <a:ea typeface="Times New Roman" panose="02020603050405020304" pitchFamily="18" charset="0"/>
                      <a:cs typeface="Arial" panose="020B0604020202020204" pitchFamily="34" charset="0"/>
                    </a:rPr>
                    <a:t>O</a:t>
                  </a:r>
                  <a:r>
                    <a:rPr lang="en-US" sz="3600" baseline="-25000">
                      <a:latin typeface="Arial" panose="020B0604020202020204" pitchFamily="34" charset="0"/>
                      <a:ea typeface="Times New Roman" panose="02020603050405020304" pitchFamily="18" charset="0"/>
                      <a:cs typeface="Arial" panose="020B0604020202020204" pitchFamily="34" charset="0"/>
                    </a:rPr>
                    <a:t>4</a:t>
                  </a:r>
                  <a:r>
                    <a:rPr lang="en-US" sz="3600">
                      <a:latin typeface="Arial" panose="020B0604020202020204" pitchFamily="34" charset="0"/>
                      <a:ea typeface="Times New Roman" panose="02020603050405020304" pitchFamily="18" charset="0"/>
                      <a:cs typeface="Arial" panose="020B0604020202020204" pitchFamily="34" charset="0"/>
                    </a:rPr>
                    <a:t>(g)   </a:t>
                  </a:r>
                  <a:r>
                    <a:rPr lang="en-US" sz="3600" smtClean="0">
                      <a:latin typeface="Arial" panose="020B0604020202020204" pitchFamily="34" charset="0"/>
                      <a:ea typeface="Times New Roman" panose="02020603050405020304" pitchFamily="18" charset="0"/>
                      <a:cs typeface="Arial" panose="020B0604020202020204" pitchFamily="34" charset="0"/>
                    </a:rPr>
                    <a:t>(</a:t>
                  </a:r>
                  <a:r>
                    <a:rPr lang="en-US" sz="3600">
                      <a:latin typeface="Arial" panose="020B0604020202020204" pitchFamily="34" charset="0"/>
                      <a:ea typeface="Times New Roman" panose="02020603050405020304" pitchFamily="18" charset="0"/>
                      <a:cs typeface="Arial" panose="020B0604020202020204" pitchFamily="34" charset="0"/>
                    </a:rPr>
                    <a:t>1) </a:t>
                  </a:r>
                  <a:r>
                    <a:rPr lang="en-US" sz="360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fr-FR" sz="3600" i="1">
                              <a:latin typeface="Cambria Math" panose="02040503050406030204" pitchFamily="18" charset="0"/>
                              <a:ea typeface="Calibri" panose="020F0502020204030204" pitchFamily="34" charset="0"/>
                              <a:cs typeface="Times New Roman" panose="02020603050405020304" pitchFamily="18" charset="0"/>
                            </a:rPr>
                            <m:t>∆</m:t>
                          </m:r>
                        </m:e>
                        <m:sub>
                          <m:r>
                            <a:rPr lang="fr-FR" sz="3600" i="1">
                              <a:latin typeface="Cambria Math" panose="02040503050406030204" pitchFamily="18" charset="0"/>
                              <a:ea typeface="Calibri" panose="020F0502020204030204" pitchFamily="34" charset="0"/>
                              <a:cs typeface="Times New Roman" panose="02020603050405020304" pitchFamily="18" charset="0"/>
                            </a:rPr>
                            <m:t>𝑟</m:t>
                          </m:r>
                        </m:sub>
                      </m:sSub>
                      <m:sSubSup>
                        <m:sSub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bSupPr>
                        <m:e>
                          <m:r>
                            <a:rPr lang="fr-FR" sz="3600" i="1">
                              <a:latin typeface="Cambria Math" panose="02040503050406030204" pitchFamily="18" charset="0"/>
                              <a:ea typeface="Calibri" panose="020F0502020204030204" pitchFamily="34" charset="0"/>
                              <a:cs typeface="Times New Roman" panose="02020603050405020304" pitchFamily="18" charset="0"/>
                            </a:rPr>
                            <m:t>𝐻</m:t>
                          </m:r>
                        </m:e>
                        <m:sub>
                          <m:r>
                            <a:rPr lang="fr-FR" sz="3600" i="1">
                              <a:latin typeface="Cambria Math" panose="02040503050406030204" pitchFamily="18" charset="0"/>
                              <a:ea typeface="Calibri" panose="020F0502020204030204" pitchFamily="34" charset="0"/>
                              <a:cs typeface="Times New Roman" panose="02020603050405020304" pitchFamily="18" charset="0"/>
                            </a:rPr>
                            <m:t>298</m:t>
                          </m:r>
                        </m:sub>
                        <m:sup>
                          <m:r>
                            <a:rPr lang="fr-FR" sz="3600" i="1">
                              <a:latin typeface="Cambria Math" panose="02040503050406030204" pitchFamily="18" charset="0"/>
                              <a:ea typeface="Calibri" panose="020F0502020204030204" pitchFamily="34" charset="0"/>
                              <a:cs typeface="Times New Roman" panose="02020603050405020304" pitchFamily="18" charset="0"/>
                            </a:rPr>
                            <m:t>𝑜</m:t>
                          </m:r>
                        </m:sup>
                      </m:sSubSup>
                      <m:r>
                        <a:rPr lang="fr-FR" sz="3600" i="1">
                          <a:latin typeface="Cambria Math" panose="02040503050406030204" pitchFamily="18" charset="0"/>
                          <a:ea typeface="Calibri" panose="020F0502020204030204" pitchFamily="34" charset="0"/>
                          <a:cs typeface="Times New Roman" panose="02020603050405020304" pitchFamily="18" charset="0"/>
                        </a:rPr>
                        <m:t> </m:t>
                      </m:r>
                    </m:oMath>
                  </a14:m>
                  <a:r>
                    <a:rPr lang="fr-FR" sz="3600">
                      <a:latin typeface="Arial" panose="020B0604020202020204" pitchFamily="34" charset="0"/>
                      <a:ea typeface="Times New Roman" panose="02020603050405020304" pitchFamily="18" charset="0"/>
                      <a:cs typeface="Arial" panose="020B0604020202020204" pitchFamily="34" charset="0"/>
                    </a:rPr>
                    <a:t>= - 58 kJ </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0"/>
                    </a:spcAft>
                  </a:pPr>
                  <a:r>
                    <a:rPr lang="en-US" sz="3600" smtClean="0">
                      <a:latin typeface="Arial" panose="020B0604020202020204" pitchFamily="34" charset="0"/>
                      <a:ea typeface="Times New Roman" panose="02020603050405020304" pitchFamily="18" charset="0"/>
                      <a:cs typeface="Arial" panose="020B0604020202020204" pitchFamily="34" charset="0"/>
                    </a:rPr>
                    <a:t>(</a:t>
                  </a:r>
                  <a:r>
                    <a:rPr lang="en-US" sz="3600">
                      <a:latin typeface="Arial" panose="020B0604020202020204" pitchFamily="34" charset="0"/>
                      <a:ea typeface="Times New Roman" panose="02020603050405020304" pitchFamily="18" charset="0"/>
                      <a:cs typeface="Arial" panose="020B0604020202020204" pitchFamily="34" charset="0"/>
                    </a:rPr>
                    <a:t>nâu đỏ)  </a:t>
                  </a:r>
                  <a:r>
                    <a:rPr lang="en-US" sz="3600" smtClean="0">
                      <a:latin typeface="Arial" panose="020B0604020202020204" pitchFamily="34" charset="0"/>
                      <a:ea typeface="Times New Roman" panose="02020603050405020304" pitchFamily="18" charset="0"/>
                      <a:cs typeface="Arial" panose="020B0604020202020204" pitchFamily="34" charset="0"/>
                    </a:rPr>
                    <a:t>(</a:t>
                  </a:r>
                  <a:r>
                    <a:rPr lang="en-US" sz="3600">
                      <a:latin typeface="Arial" panose="020B0604020202020204" pitchFamily="34" charset="0"/>
                      <a:ea typeface="Times New Roman" panose="02020603050405020304" pitchFamily="18" charset="0"/>
                      <a:cs typeface="Arial" panose="020B0604020202020204" pitchFamily="34" charset="0"/>
                    </a:rPr>
                    <a:t>không màu)</a:t>
                  </a:r>
                  <a:endParaRPr lang="en-US" sz="36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654450" y="3220892"/>
                  <a:ext cx="8816283" cy="1690144"/>
                </a:xfrm>
                <a:prstGeom prst="rect">
                  <a:avLst/>
                </a:prstGeom>
                <a:blipFill>
                  <a:blip r:embed="rId3"/>
                  <a:stretch>
                    <a:fillRect l="-2075" r="-3250" b="-12590"/>
                  </a:stretch>
                </a:blipFill>
              </p:spPr>
              <p:txBody>
                <a:bodyPr/>
                <a:lstStyle/>
                <a:p>
                  <a:r>
                    <a:rPr lang="en-US">
                      <a:noFill/>
                    </a:rPr>
                    <a:t> </a:t>
                  </a:r>
                </a:p>
              </p:txBody>
            </p:sp>
          </mc:Fallback>
        </mc:AlternateContent>
      </p:grpSp>
      <p:sp>
        <p:nvSpPr>
          <p:cNvPr id="56" name="Rounded Rectangle 55"/>
          <p:cNvSpPr/>
          <p:nvPr/>
        </p:nvSpPr>
        <p:spPr>
          <a:xfrm>
            <a:off x="1017091" y="2324100"/>
            <a:ext cx="2633650" cy="6955117"/>
          </a:xfrm>
          <a:prstGeom prst="roundRect">
            <a:avLst/>
          </a:prstGeom>
          <a:solidFill>
            <a:schemeClr val="accent4"/>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4800" b="1" smtClean="0">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4235195" y="5094878"/>
            <a:ext cx="12954000" cy="4239622"/>
          </a:xfrm>
          <a:prstGeom prst="rect">
            <a:avLst/>
          </a:prstGeom>
        </p:spPr>
        <p:txBody>
          <a:bodyPr wrap="square">
            <a:spAutoFit/>
          </a:bodyPr>
          <a:lstStyle/>
          <a:p>
            <a:pPr algn="just">
              <a:lnSpc>
                <a:spcPct val="150000"/>
              </a:lnSpc>
              <a:spcBef>
                <a:spcPts val="300"/>
              </a:spcBef>
              <a:spcAft>
                <a:spcPts val="0"/>
              </a:spcAft>
            </a:pPr>
            <a:r>
              <a:rPr lang="fr-FR" sz="3500" b="1" smtClean="0">
                <a:solidFill>
                  <a:srgbClr val="000000"/>
                </a:solidFill>
                <a:latin typeface="Arial" panose="020B0604020202020204" pitchFamily="34" charset="0"/>
                <a:ea typeface="Calibri" panose="020F0502020204030204" pitchFamily="34" charset="0"/>
                <a:cs typeface="Arial" panose="020B0604020202020204" pitchFamily="34" charset="0"/>
              </a:rPr>
              <a:t>Câu hỏi 10 (SGK tr.9). </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Cho biết chiều nào của phản ứng (1) là chiều thu nhiệt và chiều nào là chiều tỏa </a:t>
            </a:r>
            <a:r>
              <a:rPr lang="fr-FR" sz="3500" smtClean="0">
                <a:solidFill>
                  <a:srgbClr val="000000"/>
                </a:solidFill>
                <a:latin typeface="Arial" panose="020B0604020202020204" pitchFamily="34" charset="0"/>
                <a:ea typeface="Calibri" panose="020F0502020204030204" pitchFamily="34" charset="0"/>
                <a:cs typeface="Arial" panose="020B0604020202020204" pitchFamily="34" charset="0"/>
              </a:rPr>
              <a:t>nhiệt.</a:t>
            </a:r>
          </a:p>
          <a:p>
            <a:pPr algn="just">
              <a:lnSpc>
                <a:spcPct val="150000"/>
              </a:lnSpc>
              <a:spcBef>
                <a:spcPts val="300"/>
              </a:spcBef>
            </a:pPr>
            <a:r>
              <a:rPr lang="fr-FR" sz="3500" b="1" smtClean="0">
                <a:solidFill>
                  <a:srgbClr val="000000"/>
                </a:solidFill>
                <a:latin typeface="Arial" panose="020B0604020202020204" pitchFamily="34" charset="0"/>
                <a:ea typeface="Calibri" panose="020F0502020204030204" pitchFamily="34" charset="0"/>
                <a:cs typeface="Arial" panose="020B0604020202020204" pitchFamily="34" charset="0"/>
              </a:rPr>
              <a:t>Câu hỏi 11 (SGK tr.9). </a:t>
            </a:r>
            <a:r>
              <a:rPr lang="fr-FR" sz="3600">
                <a:latin typeface="Arial" panose="020B0604020202020204" pitchFamily="34" charset="0"/>
                <a:cs typeface="Arial" panose="020B0604020202020204" pitchFamily="34" charset="0"/>
              </a:rPr>
              <a:t>Từ hiện tượng ở Thí nghiệm 1, cho biết khi làm lạnh bình (2) và làm nóng bình (3) thì cân bằng chuyển dịch theo chiều tỏa nhiệt hay thu nhiệt? </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8422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barn(inHorizontal)">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4" dur="500"/>
                                        <p:tgtEl>
                                          <p:spTgt spid="7">
                                            <p:txEl>
                                              <p:pRg st="0" end="0"/>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0" name="TextBox 19">
            <a:extLst>
              <a:ext uri="{FF2B5EF4-FFF2-40B4-BE49-F238E27FC236}">
                <a16:creationId xmlns:a16="http://schemas.microsoft.com/office/drawing/2014/main" id="{E19B1F1F-6136-4AD1-8FAA-8BF99A8856B5}"/>
              </a:ext>
            </a:extLst>
          </p:cNvPr>
          <p:cNvSpPr txBox="1"/>
          <p:nvPr/>
        </p:nvSpPr>
        <p:spPr>
          <a:xfrm>
            <a:off x="378213" y="827526"/>
            <a:ext cx="17531574" cy="954107"/>
          </a:xfrm>
          <a:prstGeom prst="rect">
            <a:avLst/>
          </a:prstGeom>
          <a:noFill/>
        </p:spPr>
        <p:txBody>
          <a:bodyPr wrap="square" rtlCol="0">
            <a:spAutoFit/>
          </a:bodyPr>
          <a:lstStyle/>
          <a:p>
            <a:pPr algn="ctr"/>
            <a:r>
              <a:rPr lang="en-US" sz="5600" b="1" smtClean="0">
                <a:solidFill>
                  <a:schemeClr val="accent5">
                    <a:lumMod val="75000"/>
                  </a:schemeClr>
                </a:solidFill>
                <a:latin typeface="Arial" panose="020B0604020202020204" pitchFamily="34" charset="0"/>
                <a:cs typeface="Arial" panose="020B0604020202020204" pitchFamily="34" charset="0"/>
              </a:rPr>
              <a:t>Ảnh hưởng của nhiệt độ đến cân bằng hoá học</a:t>
            </a:r>
            <a:endParaRPr lang="en-US" sz="5600" dirty="0">
              <a:solidFill>
                <a:schemeClr val="accent5">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2971800" y="6591300"/>
            <a:ext cx="10134600" cy="820674"/>
          </a:xfrm>
          <a:prstGeom prst="rect">
            <a:avLst/>
          </a:prstGeom>
        </p:spPr>
        <p:txBody>
          <a:bodyPr wrap="square">
            <a:spAutoFit/>
          </a:bodyPr>
          <a:lstStyle/>
          <a:p>
            <a:pPr algn="ctr">
              <a:lnSpc>
                <a:spcPct val="150000"/>
              </a:lnSpc>
              <a:spcBef>
                <a:spcPts val="300"/>
              </a:spcBef>
              <a:spcAft>
                <a:spcPts val="0"/>
              </a:spcAft>
            </a:pP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600">
              <a:latin typeface="Arial" panose="020B0604020202020204" pitchFamily="34" charset="0"/>
              <a:ea typeface="Calibri" panose="020F0502020204030204" pitchFamily="34" charset="0"/>
              <a:cs typeface="Arial" panose="020B0604020202020204" pitchFamily="34" charset="0"/>
            </a:endParaRPr>
          </a:p>
        </p:txBody>
      </p:sp>
      <p:grpSp>
        <p:nvGrpSpPr>
          <p:cNvPr id="4" name="Group 3"/>
          <p:cNvGrpSpPr/>
          <p:nvPr/>
        </p:nvGrpSpPr>
        <p:grpSpPr>
          <a:xfrm>
            <a:off x="3689329" y="2375812"/>
            <a:ext cx="10909342" cy="2280404"/>
            <a:chOff x="5930857" y="2946099"/>
            <a:chExt cx="10909342" cy="2280404"/>
          </a:xfrm>
        </p:grpSpPr>
        <p:grpSp>
          <p:nvGrpSpPr>
            <p:cNvPr id="3" name="Group 2"/>
            <p:cNvGrpSpPr/>
            <p:nvPr/>
          </p:nvGrpSpPr>
          <p:grpSpPr>
            <a:xfrm>
              <a:off x="5930857" y="2946099"/>
              <a:ext cx="10909342" cy="2280404"/>
              <a:chOff x="5930857" y="2946099"/>
              <a:chExt cx="10909342" cy="2280404"/>
            </a:xfrm>
          </p:grpSpPr>
          <p:sp>
            <p:nvSpPr>
              <p:cNvPr id="9" name="Rounded Rectangle 8"/>
              <p:cNvSpPr/>
              <p:nvPr/>
            </p:nvSpPr>
            <p:spPr>
              <a:xfrm>
                <a:off x="6430012" y="2946099"/>
                <a:ext cx="10410187" cy="2280404"/>
              </a:xfrm>
              <a:prstGeom prst="roundRect">
                <a:avLst/>
              </a:prstGeom>
              <a:solidFill>
                <a:srgbClr val="FFEBB3"/>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3600">
                  <a:solidFill>
                    <a:srgbClr val="000000"/>
                  </a:solidFill>
                  <a:latin typeface="Arial" panose="020B0604020202020204" pitchFamily="34" charset="0"/>
                  <a:cs typeface="Arial" panose="020B0604020202020204" pitchFamily="34" charset="0"/>
                </a:endParaRPr>
              </a:p>
            </p:txBody>
          </p:sp>
          <p:grpSp>
            <p:nvGrpSpPr>
              <p:cNvPr id="10" name="Google Shape;2704;p80"/>
              <p:cNvGrpSpPr/>
              <p:nvPr/>
            </p:nvGrpSpPr>
            <p:grpSpPr>
              <a:xfrm rot="18529609">
                <a:off x="6055694" y="3166198"/>
                <a:ext cx="1574528" cy="1824202"/>
                <a:chOff x="2386850" y="4744663"/>
                <a:chExt cx="1171775" cy="1355213"/>
              </a:xfrm>
            </p:grpSpPr>
            <p:grpSp>
              <p:nvGrpSpPr>
                <p:cNvPr id="12" name="Google Shape;2705;p80"/>
                <p:cNvGrpSpPr/>
                <p:nvPr/>
              </p:nvGrpSpPr>
              <p:grpSpPr>
                <a:xfrm>
                  <a:off x="2386850" y="4744675"/>
                  <a:ext cx="1171775" cy="1355200"/>
                  <a:chOff x="2386850" y="4744675"/>
                  <a:chExt cx="1171775" cy="1355200"/>
                </a:xfrm>
              </p:grpSpPr>
              <p:sp>
                <p:nvSpPr>
                  <p:cNvPr id="36" name="Google Shape;2706;p80"/>
                  <p:cNvSpPr/>
                  <p:nvPr/>
                </p:nvSpPr>
                <p:spPr>
                  <a:xfrm>
                    <a:off x="2458050" y="49178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37" name="Google Shape;2707;p80"/>
                  <p:cNvSpPr/>
                  <p:nvPr/>
                </p:nvSpPr>
                <p:spPr>
                  <a:xfrm>
                    <a:off x="2460075" y="52182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38" name="Google Shape;2708;p80"/>
                  <p:cNvSpPr/>
                  <p:nvPr/>
                </p:nvSpPr>
                <p:spPr>
                  <a:xfrm>
                    <a:off x="2457450" y="49139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39" name="Google Shape;2709;p80"/>
                  <p:cNvSpPr/>
                  <p:nvPr/>
                </p:nvSpPr>
                <p:spPr>
                  <a:xfrm>
                    <a:off x="2635025" y="52121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0" name="Google Shape;2710;p80"/>
                  <p:cNvSpPr/>
                  <p:nvPr/>
                </p:nvSpPr>
                <p:spPr>
                  <a:xfrm>
                    <a:off x="2392275" y="58333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1" name="Google Shape;2711;p80"/>
                  <p:cNvSpPr/>
                  <p:nvPr/>
                </p:nvSpPr>
                <p:spPr>
                  <a:xfrm>
                    <a:off x="2386850" y="58292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2" name="Google Shape;2712;p80"/>
                  <p:cNvSpPr/>
                  <p:nvPr/>
                </p:nvSpPr>
                <p:spPr>
                  <a:xfrm>
                    <a:off x="2552300" y="5109775"/>
                    <a:ext cx="86725" cy="166775"/>
                  </a:xfrm>
                  <a:custGeom>
                    <a:avLst/>
                    <a:gdLst/>
                    <a:ahLst/>
                    <a:cxnLst/>
                    <a:rect l="l" t="t" r="r" b="b"/>
                    <a:pathLst>
                      <a:path w="3469" h="6671" extrusionOk="0">
                        <a:moveTo>
                          <a:pt x="3226" y="1"/>
                        </a:moveTo>
                        <a:cubicBezTo>
                          <a:pt x="3189" y="1"/>
                          <a:pt x="3151" y="17"/>
                          <a:pt x="3120" y="54"/>
                        </a:cubicBezTo>
                        <a:cubicBezTo>
                          <a:pt x="2360" y="1031"/>
                          <a:pt x="1682" y="2089"/>
                          <a:pt x="1140" y="3201"/>
                        </a:cubicBezTo>
                        <a:cubicBezTo>
                          <a:pt x="896" y="3743"/>
                          <a:pt x="652" y="4313"/>
                          <a:pt x="462" y="4883"/>
                        </a:cubicBezTo>
                        <a:cubicBezTo>
                          <a:pt x="272" y="5398"/>
                          <a:pt x="1" y="5995"/>
                          <a:pt x="218" y="6564"/>
                        </a:cubicBezTo>
                        <a:cubicBezTo>
                          <a:pt x="239" y="6638"/>
                          <a:pt x="300" y="6671"/>
                          <a:pt x="365" y="6671"/>
                        </a:cubicBezTo>
                        <a:cubicBezTo>
                          <a:pt x="467" y="6671"/>
                          <a:pt x="576" y="6589"/>
                          <a:pt x="543" y="6456"/>
                        </a:cubicBezTo>
                        <a:cubicBezTo>
                          <a:pt x="353" y="5940"/>
                          <a:pt x="679" y="5289"/>
                          <a:pt x="841" y="4801"/>
                        </a:cubicBezTo>
                        <a:cubicBezTo>
                          <a:pt x="1031" y="4259"/>
                          <a:pt x="1275" y="3716"/>
                          <a:pt x="1547" y="3174"/>
                        </a:cubicBezTo>
                        <a:cubicBezTo>
                          <a:pt x="2035" y="2143"/>
                          <a:pt x="2659" y="1194"/>
                          <a:pt x="3364" y="299"/>
                        </a:cubicBezTo>
                        <a:cubicBezTo>
                          <a:pt x="3468" y="174"/>
                          <a:pt x="3348" y="1"/>
                          <a:pt x="3226"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3" name="Google Shape;2713;p80"/>
                  <p:cNvSpPr/>
                  <p:nvPr/>
                </p:nvSpPr>
                <p:spPr>
                  <a:xfrm>
                    <a:off x="2552975" y="5319975"/>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4" name="Google Shape;2714;p80"/>
                  <p:cNvSpPr/>
                  <p:nvPr/>
                </p:nvSpPr>
                <p:spPr>
                  <a:xfrm>
                    <a:off x="3194450" y="51696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5" name="Google Shape;2715;p80"/>
                  <p:cNvSpPr/>
                  <p:nvPr/>
                </p:nvSpPr>
                <p:spPr>
                  <a:xfrm>
                    <a:off x="3201925" y="55622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6" name="Google Shape;2716;p80"/>
                  <p:cNvSpPr/>
                  <p:nvPr/>
                </p:nvSpPr>
                <p:spPr>
                  <a:xfrm>
                    <a:off x="2482450" y="47838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7" name="Google Shape;2717;p80"/>
                  <p:cNvSpPr/>
                  <p:nvPr/>
                </p:nvSpPr>
                <p:spPr>
                  <a:xfrm>
                    <a:off x="2475675" y="47797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8" name="Google Shape;2718;p80"/>
                  <p:cNvSpPr/>
                  <p:nvPr/>
                </p:nvSpPr>
                <p:spPr>
                  <a:xfrm>
                    <a:off x="3269725" y="48188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49" name="Google Shape;2719;p80"/>
                  <p:cNvSpPr/>
                  <p:nvPr/>
                </p:nvSpPr>
                <p:spPr>
                  <a:xfrm>
                    <a:off x="3264525" y="48145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50" name="Google Shape;2720;p80"/>
                  <p:cNvSpPr/>
                  <p:nvPr/>
                </p:nvSpPr>
                <p:spPr>
                  <a:xfrm>
                    <a:off x="3389075" y="56151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51" name="Google Shape;2721;p80"/>
                  <p:cNvSpPr/>
                  <p:nvPr/>
                </p:nvSpPr>
                <p:spPr>
                  <a:xfrm>
                    <a:off x="3384325" y="56112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52" name="Google Shape;2722;p80"/>
                  <p:cNvSpPr/>
                  <p:nvPr/>
                </p:nvSpPr>
                <p:spPr>
                  <a:xfrm>
                    <a:off x="2923225" y="47483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53" name="Google Shape;2723;p80"/>
                  <p:cNvSpPr/>
                  <p:nvPr/>
                </p:nvSpPr>
                <p:spPr>
                  <a:xfrm>
                    <a:off x="2919825" y="47446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54" name="Google Shape;2724;p80"/>
                  <p:cNvSpPr/>
                  <p:nvPr/>
                </p:nvSpPr>
                <p:spPr>
                  <a:xfrm>
                    <a:off x="3406025" y="52003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55" name="Google Shape;2725;p80"/>
                  <p:cNvSpPr/>
                  <p:nvPr/>
                </p:nvSpPr>
                <p:spPr>
                  <a:xfrm>
                    <a:off x="3401400" y="51958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grpSp>
            <p:grpSp>
              <p:nvGrpSpPr>
                <p:cNvPr id="13" name="Google Shape;2726;p80"/>
                <p:cNvGrpSpPr/>
                <p:nvPr/>
              </p:nvGrpSpPr>
              <p:grpSpPr>
                <a:xfrm>
                  <a:off x="2386850" y="4744663"/>
                  <a:ext cx="1171775" cy="1355200"/>
                  <a:chOff x="711125" y="4670475"/>
                  <a:chExt cx="1171775" cy="1355200"/>
                </a:xfrm>
              </p:grpSpPr>
              <p:sp>
                <p:nvSpPr>
                  <p:cNvPr id="14" name="Google Shape;2727;p80"/>
                  <p:cNvSpPr/>
                  <p:nvPr/>
                </p:nvSpPr>
                <p:spPr>
                  <a:xfrm>
                    <a:off x="782325" y="48436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CF05"/>
                  </a:solidFill>
                  <a:ln>
                    <a:noFill/>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15" name="Google Shape;2728;p80"/>
                  <p:cNvSpPr/>
                  <p:nvPr/>
                </p:nvSpPr>
                <p:spPr>
                  <a:xfrm>
                    <a:off x="784350" y="51440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CF05"/>
                  </a:solidFill>
                  <a:ln>
                    <a:noFill/>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18" name="Google Shape;2729;p80"/>
                  <p:cNvSpPr/>
                  <p:nvPr/>
                </p:nvSpPr>
                <p:spPr>
                  <a:xfrm>
                    <a:off x="781725" y="48397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19" name="Google Shape;2730;p80"/>
                  <p:cNvSpPr/>
                  <p:nvPr/>
                </p:nvSpPr>
                <p:spPr>
                  <a:xfrm>
                    <a:off x="959300" y="51379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21" name="Google Shape;2731;p80"/>
                  <p:cNvSpPr/>
                  <p:nvPr/>
                </p:nvSpPr>
                <p:spPr>
                  <a:xfrm>
                    <a:off x="716550" y="57591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6C72B5"/>
                  </a:solidFill>
                  <a:ln>
                    <a:noFill/>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22" name="Google Shape;2732;p80"/>
                  <p:cNvSpPr/>
                  <p:nvPr/>
                </p:nvSpPr>
                <p:spPr>
                  <a:xfrm>
                    <a:off x="711125" y="57550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chemeClr val="accent3"/>
                  </a:solidFill>
                  <a:ln w="9525" cap="flat" cmpd="sng">
                    <a:solidFill>
                      <a:srgbClr val="1A2646"/>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23" name="Google Shape;2733;p80"/>
                  <p:cNvSpPr/>
                  <p:nvPr/>
                </p:nvSpPr>
                <p:spPr>
                  <a:xfrm>
                    <a:off x="1518725" y="50954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a:noFill/>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24" name="Google Shape;2734;p80"/>
                  <p:cNvSpPr/>
                  <p:nvPr/>
                </p:nvSpPr>
                <p:spPr>
                  <a:xfrm>
                    <a:off x="1526200" y="54880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a:noFill/>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25" name="Google Shape;2735;p80"/>
                  <p:cNvSpPr/>
                  <p:nvPr/>
                </p:nvSpPr>
                <p:spPr>
                  <a:xfrm>
                    <a:off x="806725" y="47096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26" name="Google Shape;2736;p80"/>
                  <p:cNvSpPr/>
                  <p:nvPr/>
                </p:nvSpPr>
                <p:spPr>
                  <a:xfrm>
                    <a:off x="799950" y="47055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28" name="Google Shape;2737;p80"/>
                  <p:cNvSpPr/>
                  <p:nvPr/>
                </p:nvSpPr>
                <p:spPr>
                  <a:xfrm>
                    <a:off x="1594000" y="47446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29" name="Google Shape;2738;p80"/>
                  <p:cNvSpPr/>
                  <p:nvPr/>
                </p:nvSpPr>
                <p:spPr>
                  <a:xfrm>
                    <a:off x="1588800" y="47403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30" name="Google Shape;2739;p80"/>
                  <p:cNvSpPr/>
                  <p:nvPr/>
                </p:nvSpPr>
                <p:spPr>
                  <a:xfrm>
                    <a:off x="1713350" y="55409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31" name="Google Shape;2740;p80"/>
                  <p:cNvSpPr/>
                  <p:nvPr/>
                </p:nvSpPr>
                <p:spPr>
                  <a:xfrm>
                    <a:off x="1708600" y="55370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32" name="Google Shape;2741;p80"/>
                  <p:cNvSpPr/>
                  <p:nvPr/>
                </p:nvSpPr>
                <p:spPr>
                  <a:xfrm>
                    <a:off x="1247500" y="46741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CF05"/>
                  </a:solidFill>
                  <a:ln>
                    <a:noFill/>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33" name="Google Shape;2742;p80"/>
                  <p:cNvSpPr/>
                  <p:nvPr/>
                </p:nvSpPr>
                <p:spPr>
                  <a:xfrm>
                    <a:off x="1244100" y="46704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34" name="Google Shape;2743;p80"/>
                  <p:cNvSpPr/>
                  <p:nvPr/>
                </p:nvSpPr>
                <p:spPr>
                  <a:xfrm>
                    <a:off x="1730300" y="51261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CF05"/>
                  </a:solidFill>
                  <a:ln>
                    <a:noFill/>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sp>
                <p:nvSpPr>
                  <p:cNvPr id="35" name="Google Shape;2744;p80"/>
                  <p:cNvSpPr/>
                  <p:nvPr/>
                </p:nvSpPr>
                <p:spPr>
                  <a:xfrm>
                    <a:off x="1725675" y="51216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182850" tIns="182850" rIns="182850" bIns="182850" anchor="ctr" anchorCtr="0">
                    <a:noAutofit/>
                  </a:bodyPr>
                  <a:lstStyle/>
                  <a:p>
                    <a:endParaRPr sz="3600">
                      <a:solidFill>
                        <a:srgbClr val="000000"/>
                      </a:solidFill>
                      <a:latin typeface="Arial" panose="020B0604020202020204" pitchFamily="34" charset="0"/>
                      <a:cs typeface="Arial" panose="020B0604020202020204" pitchFamily="34" charset="0"/>
                    </a:endParaRPr>
                  </a:p>
                </p:txBody>
              </p:sp>
            </p:grpSp>
          </p:grpSp>
        </p:grpSp>
        <mc:AlternateContent xmlns:mc="http://schemas.openxmlformats.org/markup-compatibility/2006" xmlns:a14="http://schemas.microsoft.com/office/drawing/2010/main">
          <mc:Choice Requires="a14">
            <p:sp>
              <p:nvSpPr>
                <p:cNvPr id="11" name="Rectangle 10"/>
                <p:cNvSpPr/>
                <p:nvPr/>
              </p:nvSpPr>
              <p:spPr>
                <a:xfrm>
                  <a:off x="7654450" y="3220892"/>
                  <a:ext cx="8816283" cy="1690144"/>
                </a:xfrm>
                <a:prstGeom prst="rect">
                  <a:avLst/>
                </a:prstGeom>
              </p:spPr>
              <p:txBody>
                <a:bodyPr wrap="square">
                  <a:spAutoFit/>
                </a:bodyPr>
                <a:lstStyle/>
                <a:p>
                  <a:pPr algn="ctr">
                    <a:lnSpc>
                      <a:spcPct val="150000"/>
                    </a:lnSpc>
                    <a:spcBef>
                      <a:spcPts val="300"/>
                    </a:spcBef>
                    <a:spcAft>
                      <a:spcPts val="0"/>
                    </a:spcAft>
                  </a:pP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 2NO</a:t>
                  </a:r>
                  <a:r>
                    <a:rPr lang="fr-FR" sz="3600" baseline="-25000" smtClean="0">
                      <a:solidFill>
                        <a:srgbClr val="000000"/>
                      </a:solidFill>
                      <a:latin typeface="Arial" panose="020B0604020202020204" pitchFamily="34" charset="0"/>
                      <a:ea typeface="Calibri" panose="020F0502020204030204" pitchFamily="34" charset="0"/>
                      <a:cs typeface="Arial" panose="020B0604020202020204" pitchFamily="34" charset="0"/>
                    </a:rPr>
                    <a:t>2</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(g</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m:t>
                      </m:r>
                    </m:oMath>
                  </a14:m>
                  <a:r>
                    <a:rPr lang="en-US" sz="3600">
                      <a:latin typeface="Arial" panose="020B0604020202020204" pitchFamily="34" charset="0"/>
                      <a:ea typeface="Times New Roman" panose="02020603050405020304" pitchFamily="18" charset="0"/>
                      <a:cs typeface="Arial" panose="020B0604020202020204" pitchFamily="34" charset="0"/>
                    </a:rPr>
                    <a:t> N</a:t>
                  </a:r>
                  <a:r>
                    <a:rPr lang="en-US" sz="3600" baseline="-25000">
                      <a:latin typeface="Arial" panose="020B0604020202020204" pitchFamily="34" charset="0"/>
                      <a:ea typeface="Times New Roman" panose="02020603050405020304" pitchFamily="18" charset="0"/>
                      <a:cs typeface="Arial" panose="020B0604020202020204" pitchFamily="34" charset="0"/>
                    </a:rPr>
                    <a:t>2</a:t>
                  </a:r>
                  <a:r>
                    <a:rPr lang="en-US" sz="3600">
                      <a:latin typeface="Arial" panose="020B0604020202020204" pitchFamily="34" charset="0"/>
                      <a:ea typeface="Times New Roman" panose="02020603050405020304" pitchFamily="18" charset="0"/>
                      <a:cs typeface="Arial" panose="020B0604020202020204" pitchFamily="34" charset="0"/>
                    </a:rPr>
                    <a:t>O</a:t>
                  </a:r>
                  <a:r>
                    <a:rPr lang="en-US" sz="3600" baseline="-25000">
                      <a:latin typeface="Arial" panose="020B0604020202020204" pitchFamily="34" charset="0"/>
                      <a:ea typeface="Times New Roman" panose="02020603050405020304" pitchFamily="18" charset="0"/>
                      <a:cs typeface="Arial" panose="020B0604020202020204" pitchFamily="34" charset="0"/>
                    </a:rPr>
                    <a:t>4</a:t>
                  </a:r>
                  <a:r>
                    <a:rPr lang="en-US" sz="3600">
                      <a:latin typeface="Arial" panose="020B0604020202020204" pitchFamily="34" charset="0"/>
                      <a:ea typeface="Times New Roman" panose="02020603050405020304" pitchFamily="18" charset="0"/>
                      <a:cs typeface="Arial" panose="020B0604020202020204" pitchFamily="34" charset="0"/>
                    </a:rPr>
                    <a:t>(g)   </a:t>
                  </a:r>
                  <a:r>
                    <a:rPr lang="en-US" sz="3600" smtClean="0">
                      <a:latin typeface="Arial" panose="020B0604020202020204" pitchFamily="34" charset="0"/>
                      <a:ea typeface="Times New Roman" panose="02020603050405020304" pitchFamily="18" charset="0"/>
                      <a:cs typeface="Arial" panose="020B0604020202020204" pitchFamily="34" charset="0"/>
                    </a:rPr>
                    <a:t>(</a:t>
                  </a:r>
                  <a:r>
                    <a:rPr lang="en-US" sz="3600">
                      <a:latin typeface="Arial" panose="020B0604020202020204" pitchFamily="34" charset="0"/>
                      <a:ea typeface="Times New Roman" panose="02020603050405020304" pitchFamily="18" charset="0"/>
                      <a:cs typeface="Arial" panose="020B0604020202020204" pitchFamily="34" charset="0"/>
                    </a:rPr>
                    <a:t>1) </a:t>
                  </a:r>
                  <a:r>
                    <a:rPr lang="en-US" sz="360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fr-FR" sz="3600" i="1">
                              <a:latin typeface="Cambria Math" panose="02040503050406030204" pitchFamily="18" charset="0"/>
                              <a:ea typeface="Calibri" panose="020F0502020204030204" pitchFamily="34" charset="0"/>
                              <a:cs typeface="Times New Roman" panose="02020603050405020304" pitchFamily="18" charset="0"/>
                            </a:rPr>
                            <m:t>∆</m:t>
                          </m:r>
                        </m:e>
                        <m:sub>
                          <m:r>
                            <a:rPr lang="fr-FR" sz="3600" i="1">
                              <a:latin typeface="Cambria Math" panose="02040503050406030204" pitchFamily="18" charset="0"/>
                              <a:ea typeface="Calibri" panose="020F0502020204030204" pitchFamily="34" charset="0"/>
                              <a:cs typeface="Times New Roman" panose="02020603050405020304" pitchFamily="18" charset="0"/>
                            </a:rPr>
                            <m:t>𝑟</m:t>
                          </m:r>
                        </m:sub>
                      </m:sSub>
                      <m:sSubSup>
                        <m:sSub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bSupPr>
                        <m:e>
                          <m:r>
                            <a:rPr lang="fr-FR" sz="3600" i="1">
                              <a:latin typeface="Cambria Math" panose="02040503050406030204" pitchFamily="18" charset="0"/>
                              <a:ea typeface="Calibri" panose="020F0502020204030204" pitchFamily="34" charset="0"/>
                              <a:cs typeface="Times New Roman" panose="02020603050405020304" pitchFamily="18" charset="0"/>
                            </a:rPr>
                            <m:t>𝐻</m:t>
                          </m:r>
                        </m:e>
                        <m:sub>
                          <m:r>
                            <a:rPr lang="fr-FR" sz="3600" i="1">
                              <a:latin typeface="Cambria Math" panose="02040503050406030204" pitchFamily="18" charset="0"/>
                              <a:ea typeface="Calibri" panose="020F0502020204030204" pitchFamily="34" charset="0"/>
                              <a:cs typeface="Times New Roman" panose="02020603050405020304" pitchFamily="18" charset="0"/>
                            </a:rPr>
                            <m:t>298</m:t>
                          </m:r>
                        </m:sub>
                        <m:sup>
                          <m:r>
                            <a:rPr lang="fr-FR" sz="3600" i="1">
                              <a:latin typeface="Cambria Math" panose="02040503050406030204" pitchFamily="18" charset="0"/>
                              <a:ea typeface="Calibri" panose="020F0502020204030204" pitchFamily="34" charset="0"/>
                              <a:cs typeface="Times New Roman" panose="02020603050405020304" pitchFamily="18" charset="0"/>
                            </a:rPr>
                            <m:t>𝑜</m:t>
                          </m:r>
                        </m:sup>
                      </m:sSubSup>
                      <m:r>
                        <a:rPr lang="fr-FR" sz="3600" i="1">
                          <a:latin typeface="Cambria Math" panose="02040503050406030204" pitchFamily="18" charset="0"/>
                          <a:ea typeface="Calibri" panose="020F0502020204030204" pitchFamily="34" charset="0"/>
                          <a:cs typeface="Times New Roman" panose="02020603050405020304" pitchFamily="18" charset="0"/>
                        </a:rPr>
                        <m:t> </m:t>
                      </m:r>
                    </m:oMath>
                  </a14:m>
                  <a:r>
                    <a:rPr lang="fr-FR" sz="3600">
                      <a:latin typeface="Arial" panose="020B0604020202020204" pitchFamily="34" charset="0"/>
                      <a:ea typeface="Times New Roman" panose="02020603050405020304" pitchFamily="18" charset="0"/>
                      <a:cs typeface="Arial" panose="020B0604020202020204" pitchFamily="34" charset="0"/>
                    </a:rPr>
                    <a:t>= - 58 kJ </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0"/>
                    </a:spcAft>
                  </a:pPr>
                  <a:r>
                    <a:rPr lang="en-US" sz="3600" smtClean="0">
                      <a:latin typeface="Arial" panose="020B0604020202020204" pitchFamily="34" charset="0"/>
                      <a:ea typeface="Times New Roman" panose="02020603050405020304" pitchFamily="18" charset="0"/>
                      <a:cs typeface="Arial" panose="020B0604020202020204" pitchFamily="34" charset="0"/>
                    </a:rPr>
                    <a:t>(</a:t>
                  </a:r>
                  <a:r>
                    <a:rPr lang="en-US" sz="3600">
                      <a:latin typeface="Arial" panose="020B0604020202020204" pitchFamily="34" charset="0"/>
                      <a:ea typeface="Times New Roman" panose="02020603050405020304" pitchFamily="18" charset="0"/>
                      <a:cs typeface="Arial" panose="020B0604020202020204" pitchFamily="34" charset="0"/>
                    </a:rPr>
                    <a:t>nâu đỏ)  </a:t>
                  </a:r>
                  <a:r>
                    <a:rPr lang="en-US" sz="3600" smtClean="0">
                      <a:latin typeface="Arial" panose="020B0604020202020204" pitchFamily="34" charset="0"/>
                      <a:ea typeface="Times New Roman" panose="02020603050405020304" pitchFamily="18" charset="0"/>
                      <a:cs typeface="Arial" panose="020B0604020202020204" pitchFamily="34" charset="0"/>
                    </a:rPr>
                    <a:t>(</a:t>
                  </a:r>
                  <a:r>
                    <a:rPr lang="en-US" sz="3600">
                      <a:latin typeface="Arial" panose="020B0604020202020204" pitchFamily="34" charset="0"/>
                      <a:ea typeface="Times New Roman" panose="02020603050405020304" pitchFamily="18" charset="0"/>
                      <a:cs typeface="Arial" panose="020B0604020202020204" pitchFamily="34" charset="0"/>
                    </a:rPr>
                    <a:t>không màu)</a:t>
                  </a:r>
                  <a:endParaRPr lang="en-US" sz="36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654450" y="3220892"/>
                  <a:ext cx="8816283" cy="1690144"/>
                </a:xfrm>
                <a:prstGeom prst="rect">
                  <a:avLst/>
                </a:prstGeom>
                <a:blipFill>
                  <a:blip r:embed="rId3"/>
                  <a:stretch>
                    <a:fillRect l="-2144" r="-3181" b="-12996"/>
                  </a:stretch>
                </a:blipFill>
              </p:spPr>
              <p:txBody>
                <a:bodyPr/>
                <a:lstStyle/>
                <a:p>
                  <a:r>
                    <a:rPr lang="en-US">
                      <a:noFill/>
                    </a:rPr>
                    <a:t> </a:t>
                  </a:r>
                </a:p>
              </p:txBody>
            </p:sp>
          </mc:Fallback>
        </mc:AlternateContent>
      </p:grpSp>
      <p:sp>
        <p:nvSpPr>
          <p:cNvPr id="5" name="Rectangle 4"/>
          <p:cNvSpPr/>
          <p:nvPr/>
        </p:nvSpPr>
        <p:spPr>
          <a:xfrm>
            <a:off x="884352" y="6363939"/>
            <a:ext cx="5589086" cy="1754326"/>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Chiều thuận: Tỏa nhiệt</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Chiều nghịch: Thu nhiệt</a:t>
            </a:r>
            <a:endParaRPr lang="en-US" sz="3600">
              <a:latin typeface="Arial" panose="020B0604020202020204" pitchFamily="34" charset="0"/>
              <a:ea typeface="Calibri" panose="020F0502020204030204" pitchFamily="34" charset="0"/>
              <a:cs typeface="Arial" panose="020B0604020202020204" pitchFamily="34" charset="0"/>
            </a:endParaRPr>
          </a:p>
        </p:txBody>
      </p:sp>
      <p:graphicFrame>
        <p:nvGraphicFramePr>
          <p:cNvPr id="57" name="Table 56"/>
          <p:cNvGraphicFramePr>
            <a:graphicFrameLocks noGrp="1"/>
          </p:cNvGraphicFramePr>
          <p:nvPr>
            <p:extLst>
              <p:ext uri="{D42A27DB-BD31-4B8C-83A1-F6EECF244321}">
                <p14:modId xmlns:p14="http://schemas.microsoft.com/office/powerpoint/2010/main" val="4036136049"/>
              </p:ext>
            </p:extLst>
          </p:nvPr>
        </p:nvGraphicFramePr>
        <p:xfrm>
          <a:off x="6843439" y="5201597"/>
          <a:ext cx="10515601" cy="4079011"/>
        </p:xfrm>
        <a:graphic>
          <a:graphicData uri="http://schemas.openxmlformats.org/drawingml/2006/table">
            <a:tbl>
              <a:tblPr firstRow="1" firstCol="1" bandRow="1">
                <a:tableStyleId>{5940675A-B579-460E-94D1-54222C63F5DA}</a:tableStyleId>
              </a:tblPr>
              <a:tblGrid>
                <a:gridCol w="4294596">
                  <a:extLst>
                    <a:ext uri="{9D8B030D-6E8A-4147-A177-3AD203B41FA5}">
                      <a16:colId xmlns:a16="http://schemas.microsoft.com/office/drawing/2014/main" val="4124366059"/>
                    </a:ext>
                  </a:extLst>
                </a:gridCol>
                <a:gridCol w="3092398">
                  <a:extLst>
                    <a:ext uri="{9D8B030D-6E8A-4147-A177-3AD203B41FA5}">
                      <a16:colId xmlns:a16="http://schemas.microsoft.com/office/drawing/2014/main" val="194139793"/>
                    </a:ext>
                  </a:extLst>
                </a:gridCol>
                <a:gridCol w="3128607">
                  <a:extLst>
                    <a:ext uri="{9D8B030D-6E8A-4147-A177-3AD203B41FA5}">
                      <a16:colId xmlns:a16="http://schemas.microsoft.com/office/drawing/2014/main" val="1565876224"/>
                    </a:ext>
                  </a:extLst>
                </a:gridCol>
              </a:tblGrid>
              <a:tr h="1355915">
                <a:tc>
                  <a:txBody>
                    <a:bodyPr/>
                    <a:lstStyle/>
                    <a:p>
                      <a:pPr algn="ctr">
                        <a:lnSpc>
                          <a:spcPct val="100000"/>
                        </a:lnSpc>
                        <a:spcBef>
                          <a:spcPts val="300"/>
                        </a:spcBef>
                        <a:spcAft>
                          <a:spcPts val="0"/>
                        </a:spcAft>
                      </a:pPr>
                      <a:r>
                        <a:rPr lang="en-US" sz="3400" b="1">
                          <a:solidFill>
                            <a:srgbClr val="000000"/>
                          </a:solidFill>
                          <a:effectLst/>
                          <a:latin typeface="Arial" panose="020B0604020202020204" pitchFamily="34" charset="0"/>
                          <a:cs typeface="Arial" panose="020B0604020202020204" pitchFamily="34" charset="0"/>
                        </a:rPr>
                        <a:t>Tác động</a:t>
                      </a:r>
                      <a:endParaRPr lang="en-US" sz="34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89474" marR="89474" marT="0" marB="0" anchor="ctr">
                    <a:solidFill>
                      <a:schemeClr val="bg1"/>
                    </a:solidFill>
                  </a:tcPr>
                </a:tc>
                <a:tc>
                  <a:txBody>
                    <a:bodyPr/>
                    <a:lstStyle/>
                    <a:p>
                      <a:pPr algn="ctr">
                        <a:lnSpc>
                          <a:spcPct val="100000"/>
                        </a:lnSpc>
                        <a:spcBef>
                          <a:spcPts val="300"/>
                        </a:spcBef>
                        <a:spcAft>
                          <a:spcPts val="0"/>
                        </a:spcAft>
                      </a:pPr>
                      <a:r>
                        <a:rPr lang="en-US" sz="3400" b="1">
                          <a:solidFill>
                            <a:srgbClr val="000000"/>
                          </a:solidFill>
                          <a:effectLst/>
                          <a:latin typeface="Arial" panose="020B0604020202020204" pitchFamily="34" charset="0"/>
                          <a:cs typeface="Arial" panose="020B0604020202020204" pitchFamily="34" charset="0"/>
                        </a:rPr>
                        <a:t>Tăng nhiệt độ</a:t>
                      </a:r>
                      <a:endParaRPr lang="en-US" sz="34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89474" marR="89474" marT="0" marB="0" anchor="ctr">
                    <a:solidFill>
                      <a:schemeClr val="bg1"/>
                    </a:solidFill>
                  </a:tcPr>
                </a:tc>
                <a:tc>
                  <a:txBody>
                    <a:bodyPr/>
                    <a:lstStyle/>
                    <a:p>
                      <a:pPr algn="ctr">
                        <a:lnSpc>
                          <a:spcPct val="100000"/>
                        </a:lnSpc>
                        <a:spcBef>
                          <a:spcPts val="300"/>
                        </a:spcBef>
                        <a:spcAft>
                          <a:spcPts val="0"/>
                        </a:spcAft>
                      </a:pPr>
                      <a:r>
                        <a:rPr lang="en-US" sz="3400" b="1">
                          <a:solidFill>
                            <a:srgbClr val="000000"/>
                          </a:solidFill>
                          <a:effectLst/>
                          <a:latin typeface="Arial" panose="020B0604020202020204" pitchFamily="34" charset="0"/>
                          <a:cs typeface="Arial" panose="020B0604020202020204" pitchFamily="34" charset="0"/>
                        </a:rPr>
                        <a:t>Giảm nhiệt độ</a:t>
                      </a:r>
                      <a:endParaRPr lang="en-US" sz="34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89474" marR="89474" marT="0" marB="0" anchor="ctr">
                    <a:solidFill>
                      <a:schemeClr val="bg1"/>
                    </a:solidFill>
                  </a:tcPr>
                </a:tc>
                <a:extLst>
                  <a:ext uri="{0D108BD9-81ED-4DB2-BD59-A6C34878D82A}">
                    <a16:rowId xmlns:a16="http://schemas.microsoft.com/office/drawing/2014/main" val="1254695192"/>
                  </a:ext>
                </a:extLst>
              </a:tr>
              <a:tr h="2723096">
                <a:tc>
                  <a:txBody>
                    <a:bodyPr/>
                    <a:lstStyle/>
                    <a:p>
                      <a:pPr algn="ctr">
                        <a:lnSpc>
                          <a:spcPct val="150000"/>
                        </a:lnSpc>
                        <a:spcBef>
                          <a:spcPts val="300"/>
                        </a:spcBef>
                        <a:spcAft>
                          <a:spcPts val="0"/>
                        </a:spcAft>
                      </a:pPr>
                      <a:r>
                        <a:rPr lang="en-US" sz="3400" b="1">
                          <a:solidFill>
                            <a:srgbClr val="000000"/>
                          </a:solidFill>
                          <a:effectLst/>
                          <a:latin typeface="Arial" panose="020B0604020202020204" pitchFamily="34" charset="0"/>
                          <a:cs typeface="Arial" panose="020B0604020202020204" pitchFamily="34" charset="0"/>
                        </a:rPr>
                        <a:t>Chiều chuyển dịch cân </a:t>
                      </a:r>
                      <a:r>
                        <a:rPr lang="en-US" sz="3400" b="1" smtClean="0">
                          <a:solidFill>
                            <a:srgbClr val="000000"/>
                          </a:solidFill>
                          <a:effectLst/>
                          <a:latin typeface="Arial" panose="020B0604020202020204" pitchFamily="34" charset="0"/>
                          <a:cs typeface="Arial" panose="020B0604020202020204" pitchFamily="34" charset="0"/>
                        </a:rPr>
                        <a:t>bằng (thuận/nghịch</a:t>
                      </a:r>
                      <a:r>
                        <a:rPr lang="en-US" sz="3400" b="1">
                          <a:solidFill>
                            <a:srgbClr val="000000"/>
                          </a:solidFill>
                          <a:effectLst/>
                          <a:latin typeface="Arial" panose="020B0604020202020204" pitchFamily="34" charset="0"/>
                          <a:cs typeface="Arial" panose="020B0604020202020204" pitchFamily="34" charset="0"/>
                        </a:rPr>
                        <a:t>)</a:t>
                      </a:r>
                      <a:endParaRPr lang="en-US" sz="34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89474" marR="89474" marT="0" marB="0" anchor="ctr">
                    <a:solidFill>
                      <a:schemeClr val="bg1"/>
                    </a:solidFill>
                  </a:tcPr>
                </a:tc>
                <a:tc>
                  <a:txBody>
                    <a:bodyPr/>
                    <a:lstStyle/>
                    <a:p>
                      <a:pPr algn="ctr">
                        <a:lnSpc>
                          <a:spcPct val="150000"/>
                        </a:lnSpc>
                        <a:spcBef>
                          <a:spcPts val="300"/>
                        </a:spcBef>
                        <a:spcAft>
                          <a:spcPts val="0"/>
                        </a:spcAft>
                      </a:pPr>
                      <a:r>
                        <a:rPr lang="en-US" sz="3400">
                          <a:solidFill>
                            <a:srgbClr val="000000"/>
                          </a:solidFill>
                          <a:effectLst/>
                          <a:latin typeface="Arial" panose="020B0604020202020204" pitchFamily="34" charset="0"/>
                          <a:cs typeface="Arial" panose="020B0604020202020204" pitchFamily="34" charset="0"/>
                        </a:rPr>
                        <a:t>Theo chiều thuận</a:t>
                      </a:r>
                      <a:endParaRPr lang="en-US" sz="3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89474" marR="89474" marT="0" marB="0" anchor="ctr">
                    <a:solidFill>
                      <a:schemeClr val="bg1"/>
                    </a:solidFill>
                  </a:tcPr>
                </a:tc>
                <a:tc>
                  <a:txBody>
                    <a:bodyPr/>
                    <a:lstStyle/>
                    <a:p>
                      <a:pPr algn="ctr">
                        <a:lnSpc>
                          <a:spcPct val="150000"/>
                        </a:lnSpc>
                        <a:spcBef>
                          <a:spcPts val="300"/>
                        </a:spcBef>
                        <a:spcAft>
                          <a:spcPts val="0"/>
                        </a:spcAft>
                      </a:pPr>
                      <a:r>
                        <a:rPr lang="en-US" sz="3400">
                          <a:solidFill>
                            <a:srgbClr val="000000"/>
                          </a:solidFill>
                          <a:effectLst/>
                          <a:latin typeface="Arial" panose="020B0604020202020204" pitchFamily="34" charset="0"/>
                          <a:cs typeface="Arial" panose="020B0604020202020204" pitchFamily="34" charset="0"/>
                        </a:rPr>
                        <a:t>Theo chiều nghịch</a:t>
                      </a:r>
                      <a:endParaRPr lang="en-US" sz="3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89474" marR="89474" marT="0" marB="0" anchor="ctr">
                    <a:solidFill>
                      <a:schemeClr val="bg1"/>
                    </a:solidFill>
                  </a:tcPr>
                </a:tc>
                <a:extLst>
                  <a:ext uri="{0D108BD9-81ED-4DB2-BD59-A6C34878D82A}">
                    <a16:rowId xmlns:a16="http://schemas.microsoft.com/office/drawing/2014/main" val="119662723"/>
                  </a:ext>
                </a:extLst>
              </a:tr>
            </a:tbl>
          </a:graphicData>
        </a:graphic>
      </p:graphicFrame>
      <p:pic>
        <p:nvPicPr>
          <p:cNvPr id="59" name="Picture 5"/>
          <p:cNvPicPr>
            <a:picLocks noChangeAspect="1"/>
          </p:cNvPicPr>
          <p:nvPr/>
        </p:nvPicPr>
        <p:blipFill>
          <a:blip r:embed="rId4"/>
          <a:srcRect/>
          <a:stretch>
            <a:fillRect/>
          </a:stretch>
        </p:blipFill>
        <p:spPr>
          <a:xfrm rot="21194630">
            <a:off x="253007" y="8381466"/>
            <a:ext cx="1489425" cy="1798281"/>
          </a:xfrm>
          <a:prstGeom prst="rect">
            <a:avLst/>
          </a:prstGeom>
        </p:spPr>
      </p:pic>
    </p:spTree>
    <p:extLst>
      <p:ext uri="{BB962C8B-B14F-4D97-AF65-F5344CB8AC3E}">
        <p14:creationId xmlns:p14="http://schemas.microsoft.com/office/powerpoint/2010/main" val="4213765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down)">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wheel(1)">
                                      <p:cBhvr>
                                        <p:cTn id="1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48" y="570276"/>
            <a:ext cx="17259300" cy="162904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30" name="TextBox 29">
            <a:extLst>
              <a:ext uri="{FF2B5EF4-FFF2-40B4-BE49-F238E27FC236}">
                <a16:creationId xmlns:a16="http://schemas.microsoft.com/office/drawing/2014/main" id="{E19B1F1F-6136-4AD1-8FAA-8BF99A8856B5}"/>
              </a:ext>
            </a:extLst>
          </p:cNvPr>
          <p:cNvSpPr txBox="1"/>
          <p:nvPr/>
        </p:nvSpPr>
        <p:spPr>
          <a:xfrm>
            <a:off x="378211" y="911927"/>
            <a:ext cx="17531574" cy="954107"/>
          </a:xfrm>
          <a:prstGeom prst="rect">
            <a:avLst/>
          </a:prstGeom>
          <a:noFill/>
        </p:spPr>
        <p:txBody>
          <a:bodyPr wrap="square" rtlCol="0">
            <a:spAutoFit/>
          </a:bodyPr>
          <a:lstStyle/>
          <a:p>
            <a:pPr algn="ctr"/>
            <a:r>
              <a:rPr lang="en-US" sz="5600" b="1" smtClean="0">
                <a:solidFill>
                  <a:schemeClr val="accent6"/>
                </a:solidFill>
                <a:latin typeface="Arial" panose="020B0604020202020204" pitchFamily="34" charset="0"/>
                <a:cs typeface="Arial" panose="020B0604020202020204" pitchFamily="34" charset="0"/>
              </a:rPr>
              <a:t>Kết luận</a:t>
            </a:r>
            <a:endParaRPr lang="en-US" sz="5600" dirty="0">
              <a:solidFill>
                <a:schemeClr val="accent6"/>
              </a:solidFill>
              <a:latin typeface="Arial" panose="020B0604020202020204" pitchFamily="34" charset="0"/>
              <a:cs typeface="Arial" panose="020B0604020202020204" pitchFamily="34" charset="0"/>
            </a:endParaRPr>
          </a:p>
        </p:txBody>
      </p:sp>
      <p:sp>
        <p:nvSpPr>
          <p:cNvPr id="31" name="Freeform 4"/>
          <p:cNvSpPr/>
          <p:nvPr/>
        </p:nvSpPr>
        <p:spPr>
          <a:xfrm>
            <a:off x="514348" y="2566578"/>
            <a:ext cx="17259300" cy="72649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grpSp>
        <p:nvGrpSpPr>
          <p:cNvPr id="5" name="Group 4"/>
          <p:cNvGrpSpPr/>
          <p:nvPr/>
        </p:nvGrpSpPr>
        <p:grpSpPr>
          <a:xfrm>
            <a:off x="1626223" y="3467100"/>
            <a:ext cx="14907310" cy="2585323"/>
            <a:chOff x="1932890" y="3422555"/>
            <a:chExt cx="14907310" cy="2585323"/>
          </a:xfrm>
        </p:grpSpPr>
        <p:sp>
          <p:nvSpPr>
            <p:cNvPr id="3" name="Rectangle 2"/>
            <p:cNvSpPr/>
            <p:nvPr/>
          </p:nvSpPr>
          <p:spPr>
            <a:xfrm>
              <a:off x="4572000" y="3422555"/>
              <a:ext cx="12268200" cy="2585323"/>
            </a:xfrm>
            <a:prstGeom prst="rect">
              <a:avLst/>
            </a:prstGeom>
          </p:spPr>
          <p:txBody>
            <a:bodyPr wrap="square">
              <a:spAutoFit/>
            </a:bodyPr>
            <a:lstStyle/>
            <a:p>
              <a:pPr algn="just">
                <a:lnSpc>
                  <a:spcPct val="150000"/>
                </a:lnSpc>
                <a:spcBef>
                  <a:spcPts val="300"/>
                </a:spcBef>
                <a:spcAft>
                  <a:spcPts val="0"/>
                </a:spcAft>
              </a:pPr>
              <a:r>
                <a:rPr lang="fr-FR" sz="3600" b="1">
                  <a:solidFill>
                    <a:srgbClr val="000000"/>
                  </a:solidFill>
                  <a:latin typeface="Arial" panose="020B0604020202020204" pitchFamily="34" charset="0"/>
                  <a:ea typeface="Calibri" panose="020F0502020204030204" pitchFamily="34" charset="0"/>
                  <a:cs typeface="Arial" panose="020B0604020202020204" pitchFamily="34" charset="0"/>
                </a:rPr>
                <a:t>Khi tăng nhiệt </a:t>
              </a:r>
              <a:r>
                <a:rPr lang="fr-FR" sz="3600" b="1" smtClean="0">
                  <a:solidFill>
                    <a:srgbClr val="000000"/>
                  </a:solidFill>
                  <a:latin typeface="Arial" panose="020B0604020202020204" pitchFamily="34" charset="0"/>
                  <a:ea typeface="Calibri" panose="020F0502020204030204" pitchFamily="34" charset="0"/>
                  <a:cs typeface="Arial" panose="020B0604020202020204" pitchFamily="34" charset="0"/>
                </a:rPr>
                <a:t>độ: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Cân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bằng chuyển dịch </a:t>
              </a:r>
              <a:r>
                <a:rPr lang="fr-FR" sz="3600">
                  <a:solidFill>
                    <a:srgbClr val="FF0000"/>
                  </a:solidFill>
                  <a:latin typeface="Arial" panose="020B0604020202020204" pitchFamily="34" charset="0"/>
                  <a:ea typeface="Calibri" panose="020F0502020204030204" pitchFamily="34" charset="0"/>
                  <a:cs typeface="Arial" panose="020B0604020202020204" pitchFamily="34" charset="0"/>
                </a:rPr>
                <a:t>theo chiều phản ứng thu nhiệt</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 nghĩa là chiều làm giảm tác động của việc tăng nhiệt độ. </a:t>
              </a:r>
              <a:endParaRPr lang="en-US" sz="3600">
                <a:latin typeface="Arial" panose="020B0604020202020204" pitchFamily="34" charset="0"/>
                <a:ea typeface="Calibri" panose="020F0502020204030204" pitchFamily="34" charset="0"/>
                <a:cs typeface="Arial" panose="020B0604020202020204" pitchFamily="34" charset="0"/>
              </a:endParaRPr>
            </a:p>
          </p:txBody>
        </p:sp>
        <p:pic>
          <p:nvPicPr>
            <p:cNvPr id="16386" name="Picture 2" descr="https://o.remove.bg/downloads/180b0c1e-9619-4a28-82be-28d18368bdd3/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890" y="3612073"/>
              <a:ext cx="2181910" cy="22062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600200" y="6487547"/>
            <a:ext cx="14959355" cy="2585323"/>
            <a:chOff x="1880845" y="6321804"/>
            <a:chExt cx="14959355" cy="2585323"/>
          </a:xfrm>
        </p:grpSpPr>
        <p:sp>
          <p:nvSpPr>
            <p:cNvPr id="4" name="Rectangle 3"/>
            <p:cNvSpPr/>
            <p:nvPr/>
          </p:nvSpPr>
          <p:spPr>
            <a:xfrm>
              <a:off x="4572000" y="6321804"/>
              <a:ext cx="12268200" cy="2585323"/>
            </a:xfrm>
            <a:prstGeom prst="rect">
              <a:avLst/>
            </a:prstGeom>
          </p:spPr>
          <p:txBody>
            <a:bodyPr wrap="square">
              <a:spAutoFit/>
            </a:bodyPr>
            <a:lstStyle/>
            <a:p>
              <a:pPr algn="just">
                <a:lnSpc>
                  <a:spcPct val="150000"/>
                </a:lnSpc>
                <a:spcBef>
                  <a:spcPts val="300"/>
                </a:spcBef>
                <a:spcAft>
                  <a:spcPts val="0"/>
                </a:spcAft>
              </a:pPr>
              <a:r>
                <a:rPr lang="fr-FR" sz="3600" b="1" smtClean="0">
                  <a:solidFill>
                    <a:srgbClr val="000000"/>
                  </a:solidFill>
                  <a:latin typeface="Arial" panose="020B0604020202020204" pitchFamily="34" charset="0"/>
                  <a:ea typeface="Calibri" panose="020F0502020204030204" pitchFamily="34" charset="0"/>
                  <a:cs typeface="Arial" panose="020B0604020202020204" pitchFamily="34" charset="0"/>
                </a:rPr>
                <a:t>Khi giảm </a:t>
              </a:r>
              <a:r>
                <a:rPr lang="fr-FR" sz="3600" b="1">
                  <a:solidFill>
                    <a:srgbClr val="000000"/>
                  </a:solidFill>
                  <a:latin typeface="Arial" panose="020B0604020202020204" pitchFamily="34" charset="0"/>
                  <a:ea typeface="Calibri" panose="020F0502020204030204" pitchFamily="34" charset="0"/>
                  <a:cs typeface="Arial" panose="020B0604020202020204" pitchFamily="34" charset="0"/>
                </a:rPr>
                <a:t>nhiệt </a:t>
              </a:r>
              <a:r>
                <a:rPr lang="fr-FR" sz="3600" b="1" smtClean="0">
                  <a:solidFill>
                    <a:srgbClr val="000000"/>
                  </a:solidFill>
                  <a:latin typeface="Arial" panose="020B0604020202020204" pitchFamily="34" charset="0"/>
                  <a:ea typeface="Calibri" panose="020F0502020204030204" pitchFamily="34" charset="0"/>
                  <a:cs typeface="Arial" panose="020B0604020202020204" pitchFamily="34" charset="0"/>
                </a:rPr>
                <a:t>độ: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Cân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bằng chuyển dịch theo chiều phản ứng tỏa nhiệt,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nghĩa là chiều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làm giảm tác động của việc giảm nhiệt độ. </a:t>
              </a:r>
              <a:endParaRPr lang="en-US" sz="3600">
                <a:latin typeface="Arial" panose="020B0604020202020204" pitchFamily="34" charset="0"/>
                <a:ea typeface="Calibri" panose="020F0502020204030204" pitchFamily="34" charset="0"/>
                <a:cs typeface="Arial" panose="020B0604020202020204" pitchFamily="34" charset="0"/>
              </a:endParaRPr>
            </a:p>
          </p:txBody>
        </p:sp>
        <p:pic>
          <p:nvPicPr>
            <p:cNvPr id="16388" name="Picture 4" descr="https://o.remove.bg/downloads/dd8493f3-a4ce-4c5a-8c61-7ac293d615f0/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0845" y="6511322"/>
              <a:ext cx="2286000" cy="2206289"/>
            </a:xfrm>
            <a:prstGeom prst="rect">
              <a:avLst/>
            </a:prstGeom>
            <a:noFill/>
            <a:extLst>
              <a:ext uri="{909E8E84-426E-40DD-AFC4-6F175D3DCCD1}">
                <a14:hiddenFill xmlns:a14="http://schemas.microsoft.com/office/drawing/2010/main">
                  <a:solidFill>
                    <a:srgbClr val="FFFFFF"/>
                  </a:solidFill>
                </a14:hiddenFill>
              </a:ext>
            </a:extLst>
          </p:spPr>
        </p:pic>
      </p:grpSp>
      <p:pic>
        <p:nvPicPr>
          <p:cNvPr id="59" name="Picture 22"/>
          <p:cNvPicPr>
            <a:picLocks noChangeAspect="1"/>
          </p:cNvPicPr>
          <p:nvPr/>
        </p:nvPicPr>
        <p:blipFill>
          <a:blip r:embed="rId5"/>
          <a:srcRect/>
          <a:stretch>
            <a:fillRect/>
          </a:stretch>
        </p:blipFill>
        <p:spPr>
          <a:xfrm>
            <a:off x="287661" y="920796"/>
            <a:ext cx="2625077" cy="2057404"/>
          </a:xfrm>
          <a:prstGeom prst="rect">
            <a:avLst/>
          </a:prstGeom>
        </p:spPr>
      </p:pic>
      <p:pic>
        <p:nvPicPr>
          <p:cNvPr id="13" name="Picture 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02000" y="8598684"/>
            <a:ext cx="2160345" cy="1612157"/>
          </a:xfrm>
          <a:prstGeom prst="rect">
            <a:avLst/>
          </a:prstGeom>
        </p:spPr>
      </p:pic>
    </p:spTree>
    <p:extLst>
      <p:ext uri="{BB962C8B-B14F-4D97-AF65-F5344CB8AC3E}">
        <p14:creationId xmlns:p14="http://schemas.microsoft.com/office/powerpoint/2010/main" val="1406677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0" name="TextBox 19">
            <a:extLst>
              <a:ext uri="{FF2B5EF4-FFF2-40B4-BE49-F238E27FC236}">
                <a16:creationId xmlns:a16="http://schemas.microsoft.com/office/drawing/2014/main" id="{E19B1F1F-6136-4AD1-8FAA-8BF99A8856B5}"/>
              </a:ext>
            </a:extLst>
          </p:cNvPr>
          <p:cNvSpPr txBox="1"/>
          <p:nvPr/>
        </p:nvSpPr>
        <p:spPr>
          <a:xfrm>
            <a:off x="378213" y="827526"/>
            <a:ext cx="17531574" cy="954107"/>
          </a:xfrm>
          <a:prstGeom prst="rect">
            <a:avLst/>
          </a:prstGeom>
          <a:noFill/>
        </p:spPr>
        <p:txBody>
          <a:bodyPr wrap="square" rtlCol="0">
            <a:spAutoFit/>
          </a:bodyPr>
          <a:lstStyle/>
          <a:p>
            <a:pPr algn="ctr"/>
            <a:r>
              <a:rPr lang="en-US" sz="5600" b="1" smtClean="0">
                <a:solidFill>
                  <a:schemeClr val="accent5">
                    <a:lumMod val="75000"/>
                  </a:schemeClr>
                </a:solidFill>
                <a:latin typeface="Arial" panose="020B0604020202020204" pitchFamily="34" charset="0"/>
                <a:cs typeface="Arial" panose="020B0604020202020204" pitchFamily="34" charset="0"/>
              </a:rPr>
              <a:t>Ảnh hưởng của áp suất đến cân bằng hoá học</a:t>
            </a:r>
            <a:endParaRPr lang="en-US" sz="5600" dirty="0">
              <a:solidFill>
                <a:schemeClr val="accent5">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4572000" y="2186039"/>
                <a:ext cx="9144000" cy="1798313"/>
              </a:xfrm>
              <a:prstGeom prst="rect">
                <a:avLst/>
              </a:prstGeom>
            </p:spPr>
            <p:txBody>
              <a:bodyPr>
                <a:spAutoFit/>
              </a:bodyPr>
              <a:lstStyle/>
              <a:p>
                <a:pPr algn="ctr">
                  <a:spcBef>
                    <a:spcPts val="300"/>
                  </a:spcBef>
                  <a:spcAft>
                    <a:spcPts val="0"/>
                  </a:spcAft>
                </a:pPr>
                <a:r>
                  <a:rPr lang="fr-FR" sz="3500" b="1" i="1"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2NO</a:t>
                </a:r>
                <a:r>
                  <a:rPr lang="fr-FR" sz="3500" b="1" i="1" baseline="-2500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2</a:t>
                </a:r>
                <a:r>
                  <a:rPr lang="fr-FR" sz="3500" b="1" i="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(g) </a:t>
                </a:r>
                <a14:m>
                  <m:oMath xmlns:m="http://schemas.openxmlformats.org/officeDocument/2006/math">
                    <m: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N</a:t>
                </a:r>
                <a:r>
                  <a:rPr lang="en-US" sz="3500" b="1" i="1" baseline="-2500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a:t>
                </a:r>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O</a:t>
                </a:r>
                <a:r>
                  <a:rPr lang="en-US" sz="3500" b="1" i="1" baseline="-2500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4</a:t>
                </a:r>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 </a:t>
                </a:r>
                <a:r>
                  <a:rPr lang="en-US" sz="3500" b="1" i="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   </a:t>
                </a:r>
                <a14:m>
                  <m:oMath xmlns:m="http://schemas.openxmlformats.org/officeDocument/2006/math">
                    <m:sSub>
                      <m:sSubPr>
                        <m:ctrlP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𝑲</m:t>
                        </m:r>
                      </m:e>
                      <m: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𝑪</m:t>
                        </m:r>
                      </m:sub>
                    </m:s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𝑵</m:t>
                            </m:r>
                          </m:e>
                          <m: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𝟐</m:t>
                            </m:r>
                          </m:sub>
                        </m:sSub>
                        <m:sSub>
                          <m:sSubPr>
                            <m:ctrlP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𝑶</m:t>
                            </m:r>
                          </m:e>
                          <m: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𝟒</m:t>
                            </m:r>
                          </m:sub>
                        </m:s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num>
                      <m:den>
                        <m:sSup>
                          <m:sSupPr>
                            <m:ctrlP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𝑵</m:t>
                            </m:r>
                            <m:sSub>
                              <m:sSubPr>
                                <m:ctrlP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𝑶</m:t>
                                </m:r>
                              </m:e>
                              <m: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𝟐</m:t>
                                </m:r>
                              </m:sub>
                            </m:s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e>
                          <m:sup>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𝟐</m:t>
                            </m:r>
                          </m:sup>
                        </m:sSup>
                      </m:den>
                    </m:f>
                  </m:oMath>
                </a14:m>
                <a:endParaRPr lang="en-US" sz="3500" b="1" i="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0"/>
                  </a:spcAft>
                </a:pPr>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500" b="1" i="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nâu đỏ)   (không màu)</a:t>
                </a:r>
                <a:endParaRPr lang="en-US" sz="3500" b="1" i="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572000" y="2186039"/>
                <a:ext cx="9144000" cy="1798313"/>
              </a:xfrm>
              <a:prstGeom prst="rect">
                <a:avLst/>
              </a:prstGeom>
              <a:blipFill>
                <a:blip r:embed="rId3"/>
                <a:stretch>
                  <a:fillRect b="-5763"/>
                </a:stretch>
              </a:blipFill>
            </p:spPr>
            <p:txBody>
              <a:bodyPr/>
              <a:lstStyle/>
              <a:p>
                <a:r>
                  <a:rPr lang="en-US">
                    <a:noFill/>
                  </a:rPr>
                  <a:t> </a:t>
                </a:r>
              </a:p>
            </p:txBody>
          </p:sp>
        </mc:Fallback>
      </mc:AlternateContent>
      <p:sp>
        <p:nvSpPr>
          <p:cNvPr id="8" name="Rounded Rectangular Callout 7"/>
          <p:cNvSpPr/>
          <p:nvPr/>
        </p:nvSpPr>
        <p:spPr>
          <a:xfrm>
            <a:off x="790133" y="5240384"/>
            <a:ext cx="5610667" cy="3275034"/>
          </a:xfrm>
          <a:prstGeom prst="wedgeRoundRectCallout">
            <a:avLst>
              <a:gd name="adj1" fmla="val -9504"/>
              <a:gd name="adj2" fmla="val 69917"/>
              <a:gd name="adj3" fmla="val 16667"/>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500">
                <a:solidFill>
                  <a:schemeClr val="tx1"/>
                </a:solidFill>
                <a:latin typeface="Arial" panose="020B0604020202020204" pitchFamily="34" charset="0"/>
                <a:cs typeface="Arial" panose="020B0604020202020204" pitchFamily="34" charset="0"/>
              </a:rPr>
              <a:t>Đ</a:t>
            </a:r>
            <a:r>
              <a:rPr lang="fr-FR" sz="3500" smtClean="0">
                <a:solidFill>
                  <a:schemeClr val="tx1"/>
                </a:solidFill>
                <a:latin typeface="Arial" panose="020B0604020202020204" pitchFamily="34" charset="0"/>
                <a:cs typeface="Arial" panose="020B0604020202020204" pitchFamily="34" charset="0"/>
              </a:rPr>
              <a:t>ọc </a:t>
            </a:r>
            <a:r>
              <a:rPr lang="fr-FR" sz="3500">
                <a:solidFill>
                  <a:schemeClr val="tx1"/>
                </a:solidFill>
                <a:latin typeface="Arial" panose="020B0604020202020204" pitchFamily="34" charset="0"/>
                <a:cs typeface="Arial" panose="020B0604020202020204" pitchFamily="34" charset="0"/>
              </a:rPr>
              <a:t>thông tin </a:t>
            </a:r>
            <a:r>
              <a:rPr lang="fr-FR" sz="3500" smtClean="0">
                <a:solidFill>
                  <a:schemeClr val="tx1"/>
                </a:solidFill>
                <a:latin typeface="Arial" panose="020B0604020202020204" pitchFamily="34" charset="0"/>
                <a:cs typeface="Arial" panose="020B0604020202020204" pitchFamily="34" charset="0"/>
              </a:rPr>
              <a:t>(SGK tr.9), </a:t>
            </a:r>
            <a:r>
              <a:rPr lang="fr-FR" sz="3500">
                <a:solidFill>
                  <a:schemeClr val="tx1"/>
                </a:solidFill>
                <a:latin typeface="Arial" panose="020B0604020202020204" pitchFamily="34" charset="0"/>
                <a:cs typeface="Arial" panose="020B0604020202020204" pitchFamily="34" charset="0"/>
              </a:rPr>
              <a:t>quan sát Hình 1.4 </a:t>
            </a:r>
            <a:r>
              <a:rPr lang="fr-FR" sz="3500" smtClean="0">
                <a:solidFill>
                  <a:schemeClr val="tx1"/>
                </a:solidFill>
                <a:latin typeface="Arial" panose="020B0604020202020204" pitchFamily="34" charset="0"/>
                <a:cs typeface="Arial" panose="020B0604020202020204" pitchFamily="34" charset="0"/>
              </a:rPr>
              <a:t>và </a:t>
            </a:r>
            <a:r>
              <a:rPr lang="fr-FR" sz="3500">
                <a:solidFill>
                  <a:schemeClr val="tx1"/>
                </a:solidFill>
                <a:latin typeface="Arial" panose="020B0604020202020204" pitchFamily="34" charset="0"/>
                <a:cs typeface="Arial" panose="020B0604020202020204" pitchFamily="34" charset="0"/>
              </a:rPr>
              <a:t>trả lời các câu hỏi</a:t>
            </a:r>
            <a:endParaRPr lang="en-US" sz="3500" i="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6717470" y="4388758"/>
            <a:ext cx="10739509" cy="4978286"/>
          </a:xfrm>
          <a:prstGeom prst="rect">
            <a:avLst/>
          </a:prstGeom>
        </p:spPr>
        <p:txBody>
          <a:bodyPr wrap="square">
            <a:spAutoFit/>
          </a:bodyPr>
          <a:lstStyle/>
          <a:p>
            <a:pPr marL="457200" indent="-457200" algn="just">
              <a:lnSpc>
                <a:spcPct val="150000"/>
              </a:lnSpc>
              <a:spcBef>
                <a:spcPts val="300"/>
              </a:spcBef>
              <a:spcAft>
                <a:spcPts val="0"/>
              </a:spcAft>
              <a:buFont typeface="Wingdings" panose="05000000000000000000" pitchFamily="2" charset="2"/>
              <a:buChar char="§"/>
            </a:pP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Khi hệ (2) đạt trạng thái cân bằng, nếu đẩy pit-tông thì áp suất và thể tích của hệ tăng hay giảm? </a:t>
            </a:r>
            <a:r>
              <a:rPr lang="fr-FR" sz="3500" smtClean="0">
                <a:solidFill>
                  <a:srgbClr val="000000"/>
                </a:solidFill>
                <a:latin typeface="Arial" panose="020B0604020202020204" pitchFamily="34" charset="0"/>
                <a:ea typeface="Calibri" panose="020F0502020204030204" pitchFamily="34" charset="0"/>
                <a:cs typeface="Arial" panose="020B0604020202020204" pitchFamily="34" charset="0"/>
              </a:rPr>
              <a:t>Cân </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bằng chuyển dịch theo chiều nào? </a:t>
            </a:r>
            <a:endParaRPr lang="fr-FR" sz="35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300"/>
              </a:spcBef>
              <a:spcAft>
                <a:spcPts val="0"/>
              </a:spcAft>
              <a:buFont typeface="Wingdings" panose="05000000000000000000" pitchFamily="2" charset="2"/>
              <a:buChar char="§"/>
            </a:pPr>
            <a:r>
              <a:rPr lang="fr-FR" sz="3500" smtClean="0">
                <a:solidFill>
                  <a:srgbClr val="000000"/>
                </a:solidFill>
                <a:latin typeface="Arial" panose="020B0604020202020204" pitchFamily="34" charset="0"/>
                <a:ea typeface="Calibri" panose="020F0502020204030204" pitchFamily="34" charset="0"/>
                <a:cs typeface="Arial" panose="020B0604020202020204" pitchFamily="34" charset="0"/>
              </a:rPr>
              <a:t>Khi </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hệ (2) đạt trạng thái cân bằng, nếu kéo pit-tông ra thì áp suất và thể tích của hệ tăng hay giảm? </a:t>
            </a:r>
            <a:r>
              <a:rPr lang="fr-FR" sz="3500" smtClean="0">
                <a:solidFill>
                  <a:srgbClr val="000000"/>
                </a:solidFill>
                <a:latin typeface="Arial" panose="020B0604020202020204" pitchFamily="34" charset="0"/>
                <a:ea typeface="Calibri" panose="020F0502020204030204" pitchFamily="34" charset="0"/>
                <a:cs typeface="Arial" panose="020B0604020202020204" pitchFamily="34" charset="0"/>
              </a:rPr>
              <a:t>Cân </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bằng chuyển dịch theo chiều nào? </a:t>
            </a:r>
            <a:endParaRPr lang="en-US" sz="35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25819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arn(inVertical)">
                                      <p:cBhvr>
                                        <p:cTn id="21" dur="500"/>
                                        <p:tgtEl>
                                          <p:spTgt spid="4">
                                            <p:txEl>
                                              <p:pRg st="0" end="0"/>
                                            </p:txEl>
                                          </p:spTgt>
                                        </p:tgtEl>
                                      </p:cBhvr>
                                    </p:animEffect>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barn(inVertical)">
                                      <p:cBhvr>
                                        <p:cTn id="2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0" name="TextBox 19">
            <a:extLst>
              <a:ext uri="{FF2B5EF4-FFF2-40B4-BE49-F238E27FC236}">
                <a16:creationId xmlns:a16="http://schemas.microsoft.com/office/drawing/2014/main" id="{E19B1F1F-6136-4AD1-8FAA-8BF99A8856B5}"/>
              </a:ext>
            </a:extLst>
          </p:cNvPr>
          <p:cNvSpPr txBox="1"/>
          <p:nvPr/>
        </p:nvSpPr>
        <p:spPr>
          <a:xfrm>
            <a:off x="378213" y="827526"/>
            <a:ext cx="17531574" cy="954107"/>
          </a:xfrm>
          <a:prstGeom prst="rect">
            <a:avLst/>
          </a:prstGeom>
          <a:noFill/>
        </p:spPr>
        <p:txBody>
          <a:bodyPr wrap="square" rtlCol="0">
            <a:spAutoFit/>
          </a:bodyPr>
          <a:lstStyle/>
          <a:p>
            <a:pPr algn="ctr"/>
            <a:r>
              <a:rPr lang="en-US" sz="5600" b="1" smtClean="0">
                <a:solidFill>
                  <a:schemeClr val="accent5">
                    <a:lumMod val="75000"/>
                  </a:schemeClr>
                </a:solidFill>
                <a:latin typeface="Arial" panose="020B0604020202020204" pitchFamily="34" charset="0"/>
                <a:cs typeface="Arial" panose="020B0604020202020204" pitchFamily="34" charset="0"/>
              </a:rPr>
              <a:t>Ảnh hưởng của áp suất đến cân bằng hoá học</a:t>
            </a:r>
            <a:endParaRPr lang="en-US" sz="5600" dirty="0">
              <a:solidFill>
                <a:schemeClr val="accent5">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4572000" y="2186039"/>
                <a:ext cx="9144000" cy="1698478"/>
              </a:xfrm>
              <a:prstGeom prst="rect">
                <a:avLst/>
              </a:prstGeom>
            </p:spPr>
            <p:txBody>
              <a:bodyPr>
                <a:spAutoFit/>
              </a:bodyPr>
              <a:lstStyle/>
              <a:p>
                <a:pPr algn="ctr">
                  <a:spcBef>
                    <a:spcPts val="300"/>
                  </a:spcBef>
                  <a:spcAft>
                    <a:spcPts val="0"/>
                  </a:spcAft>
                </a:pPr>
                <a:r>
                  <a:rPr lang="fr-FR" sz="3500" b="1" i="1"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2NO</a:t>
                </a:r>
                <a:r>
                  <a:rPr lang="fr-FR" sz="3500" b="1" i="1" baseline="-2500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2</a:t>
                </a:r>
                <a:r>
                  <a:rPr lang="fr-FR" sz="3500" b="1" i="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(g) </a:t>
                </a:r>
                <a14:m>
                  <m:oMath xmlns:m="http://schemas.openxmlformats.org/officeDocument/2006/math">
                    <m: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N</a:t>
                </a:r>
                <a:r>
                  <a:rPr lang="en-US" sz="3500" b="1" i="1" baseline="-2500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a:t>
                </a:r>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O</a:t>
                </a:r>
                <a:r>
                  <a:rPr lang="en-US" sz="3500" b="1" i="1" baseline="-2500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4</a:t>
                </a:r>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 </a:t>
                </a:r>
                <a:r>
                  <a:rPr lang="en-US" sz="3500" b="1" i="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   </a:t>
                </a:r>
                <a14:m>
                  <m:oMath xmlns:m="http://schemas.openxmlformats.org/officeDocument/2006/math">
                    <m:sSub>
                      <m:sSubPr>
                        <m:ctrlP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𝑲</m:t>
                        </m:r>
                      </m:e>
                      <m: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𝑪</m:t>
                        </m:r>
                      </m:sub>
                    </m:s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𝑵</m:t>
                            </m:r>
                          </m:e>
                          <m: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𝟐</m:t>
                            </m:r>
                          </m:sub>
                        </m:sSub>
                        <m:sSub>
                          <m:sSubPr>
                            <m:ctrlP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𝑶</m:t>
                            </m:r>
                          </m:e>
                          <m: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𝟒</m:t>
                            </m:r>
                          </m:sub>
                        </m:s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num>
                      <m:den>
                        <m:sSup>
                          <m:sSupPr>
                            <m:ctrlP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𝑵</m:t>
                            </m:r>
                            <m:sSub>
                              <m:sSubPr>
                                <m:ctrlP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𝑶</m:t>
                                </m:r>
                              </m:e>
                              <m: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𝟐</m:t>
                                </m:r>
                              </m:sub>
                            </m:s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e>
                          <m:sup>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𝟐</m:t>
                            </m:r>
                          </m:sup>
                        </m:sSup>
                      </m:den>
                    </m:f>
                  </m:oMath>
                </a14:m>
                <a:endParaRPr lang="en-US" sz="3500" b="1" i="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0"/>
                  </a:spcAft>
                </a:pPr>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500" b="1" i="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nâu đỏ)   (không màu)</a:t>
                </a:r>
                <a:endParaRPr lang="en-US" sz="3500" b="1" i="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572000" y="2186039"/>
                <a:ext cx="9144000" cy="1698478"/>
              </a:xfrm>
              <a:prstGeom prst="rect">
                <a:avLst/>
              </a:prstGeom>
              <a:blipFill>
                <a:blip r:embed="rId3"/>
                <a:stretch>
                  <a:fillRect b="-12230"/>
                </a:stretch>
              </a:blipFill>
            </p:spPr>
            <p:txBody>
              <a:bodyPr/>
              <a:lstStyle/>
              <a:p>
                <a:r>
                  <a:rPr lang="en-US">
                    <a:noFill/>
                  </a:rPr>
                  <a:t> </a:t>
                </a:r>
              </a:p>
            </p:txBody>
          </p:sp>
        </mc:Fallback>
      </mc:AlternateContent>
      <p:grpSp>
        <p:nvGrpSpPr>
          <p:cNvPr id="5" name="Group 4"/>
          <p:cNvGrpSpPr/>
          <p:nvPr/>
        </p:nvGrpSpPr>
        <p:grpSpPr>
          <a:xfrm>
            <a:off x="1600200" y="4410874"/>
            <a:ext cx="15087600" cy="4988594"/>
            <a:chOff x="1524000" y="4410874"/>
            <a:chExt cx="15087600" cy="4988594"/>
          </a:xfrm>
        </p:grpSpPr>
        <p:pic>
          <p:nvPicPr>
            <p:cNvPr id="2" name="Picture 1"/>
            <p:cNvPicPr>
              <a:picLocks noChangeAspect="1"/>
            </p:cNvPicPr>
            <p:nvPr/>
          </p:nvPicPr>
          <p:blipFill>
            <a:blip r:embed="rId4"/>
            <a:stretch>
              <a:fillRect/>
            </a:stretch>
          </p:blipFill>
          <p:spPr>
            <a:xfrm>
              <a:off x="1524000" y="4410874"/>
              <a:ext cx="9448800" cy="4988594"/>
            </a:xfrm>
            <a:prstGeom prst="rect">
              <a:avLst/>
            </a:prstGeom>
            <a:ln w="28575">
              <a:solidFill>
                <a:schemeClr val="tx1"/>
              </a:solidFill>
            </a:ln>
            <a:effectLst>
              <a:outerShdw blurRad="50800" dist="38100" dir="2700000" algn="tl" rotWithShape="0">
                <a:prstClr val="black">
                  <a:alpha val="40000"/>
                </a:prstClr>
              </a:outerShdw>
            </a:effectLst>
          </p:spPr>
        </p:pic>
        <p:pic>
          <p:nvPicPr>
            <p:cNvPr id="9" name="Picture 3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3"/>
                </a:ext>
              </a:extLst>
            </a:blip>
            <a:srcRect/>
            <a:stretch>
              <a:fillRect/>
            </a:stretch>
          </p:blipFill>
          <p:spPr>
            <a:xfrm>
              <a:off x="11658600" y="4790858"/>
              <a:ext cx="4953000" cy="4228625"/>
            </a:xfrm>
            <a:prstGeom prst="rect">
              <a:avLst/>
            </a:prstGeom>
          </p:spPr>
        </p:pic>
      </p:grpSp>
    </p:spTree>
    <p:extLst>
      <p:ext uri="{BB962C8B-B14F-4D97-AF65-F5344CB8AC3E}">
        <p14:creationId xmlns:p14="http://schemas.microsoft.com/office/powerpoint/2010/main" val="902522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19B1F1F-6136-4AD1-8FAA-8BF99A8856B5}"/>
              </a:ext>
            </a:extLst>
          </p:cNvPr>
          <p:cNvSpPr txBox="1"/>
          <p:nvPr/>
        </p:nvSpPr>
        <p:spPr>
          <a:xfrm>
            <a:off x="378213" y="800100"/>
            <a:ext cx="17531574" cy="1092607"/>
          </a:xfrm>
          <a:prstGeom prst="rect">
            <a:avLst/>
          </a:prstGeom>
          <a:noFill/>
        </p:spPr>
        <p:txBody>
          <a:bodyPr wrap="square" rtlCol="0">
            <a:spAutoFit/>
          </a:bodyPr>
          <a:lstStyle/>
          <a:p>
            <a:pPr algn="ctr"/>
            <a:r>
              <a:rPr lang="en-US" sz="6500" b="1" dirty="0">
                <a:solidFill>
                  <a:srgbClr val="FFFF00"/>
                </a:solidFill>
                <a:latin typeface="Arial" panose="020B0604020202020204" pitchFamily="34" charset="0"/>
                <a:cs typeface="Arial" panose="020B0604020202020204" pitchFamily="34" charset="0"/>
              </a:rPr>
              <a:t>NỘI DUNG BÀI HỌC</a:t>
            </a:r>
            <a:endParaRPr lang="en-US" sz="6500" dirty="0">
              <a:solidFill>
                <a:srgbClr val="FFFF00"/>
              </a:solidFill>
              <a:latin typeface="Arial" panose="020B0604020202020204" pitchFamily="34" charset="0"/>
              <a:cs typeface="Arial" panose="020B0604020202020204" pitchFamily="34" charset="0"/>
            </a:endParaRPr>
          </a:p>
        </p:txBody>
      </p:sp>
      <p:grpSp>
        <p:nvGrpSpPr>
          <p:cNvPr id="36" name="Group 35"/>
          <p:cNvGrpSpPr/>
          <p:nvPr/>
        </p:nvGrpSpPr>
        <p:grpSpPr>
          <a:xfrm>
            <a:off x="364565" y="1882341"/>
            <a:ext cx="12700677" cy="3794559"/>
            <a:chOff x="177122" y="2339540"/>
            <a:chExt cx="12700677" cy="3794559"/>
          </a:xfrm>
        </p:grpSpPr>
        <p:grpSp>
          <p:nvGrpSpPr>
            <p:cNvPr id="17" name="Group 16"/>
            <p:cNvGrpSpPr/>
            <p:nvPr/>
          </p:nvGrpSpPr>
          <p:grpSpPr>
            <a:xfrm>
              <a:off x="685800" y="2985239"/>
              <a:ext cx="12191999" cy="3148860"/>
              <a:chOff x="9642657" y="2543042"/>
              <a:chExt cx="12191999" cy="3148860"/>
            </a:xfrm>
          </p:grpSpPr>
          <p:grpSp>
            <p:nvGrpSpPr>
              <p:cNvPr id="18" name="Group 2"/>
              <p:cNvGrpSpPr/>
              <p:nvPr/>
            </p:nvGrpSpPr>
            <p:grpSpPr>
              <a:xfrm>
                <a:off x="9642657" y="2543042"/>
                <a:ext cx="12191999" cy="3148860"/>
                <a:chOff x="0" y="-9525"/>
                <a:chExt cx="6332928" cy="2357042"/>
              </a:xfrm>
              <a:effectLst>
                <a:outerShdw blurRad="50800" dist="38100" dir="2700000" algn="tl" rotWithShape="0">
                  <a:prstClr val="black">
                    <a:alpha val="40000"/>
                  </a:prstClr>
                </a:outerShdw>
              </a:effectLst>
            </p:grpSpPr>
            <p:sp>
              <p:nvSpPr>
                <p:cNvPr id="21" name="Freeform 3"/>
                <p:cNvSpPr/>
                <p:nvPr/>
              </p:nvSpPr>
              <p:spPr>
                <a:xfrm>
                  <a:off x="0" y="0"/>
                  <a:ext cx="6332928" cy="234751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a:noFill/>
                </a:ln>
              </p:spPr>
            </p:sp>
            <p:sp>
              <p:nvSpPr>
                <p:cNvPr id="22" name="TextBox 4"/>
                <p:cNvSpPr txBox="1"/>
                <p:nvPr/>
              </p:nvSpPr>
              <p:spPr>
                <a:xfrm>
                  <a:off x="0" y="-9525"/>
                  <a:ext cx="812800" cy="822325"/>
                </a:xfrm>
                <a:prstGeom prst="rect">
                  <a:avLst/>
                </a:prstGeom>
              </p:spPr>
              <p:txBody>
                <a:bodyPr lIns="50800" tIns="50800" rIns="50800" bIns="50800" rtlCol="0" anchor="ctr"/>
                <a:lstStyle/>
                <a:p>
                  <a:pPr algn="ctr">
                    <a:lnSpc>
                      <a:spcPts val="2960"/>
                    </a:lnSpc>
                  </a:pPr>
                  <a:endParaRPr/>
                </a:p>
              </p:txBody>
            </p:sp>
          </p:grpSp>
          <p:sp>
            <p:nvSpPr>
              <p:cNvPr id="19" name="TextBox 18">
                <a:extLst>
                  <a:ext uri="{FF2B5EF4-FFF2-40B4-BE49-F238E27FC236}">
                    <a16:creationId xmlns:a16="http://schemas.microsoft.com/office/drawing/2014/main" id="{997DC516-ED6E-49D9-702D-658F0B32E7A9}"/>
                  </a:ext>
                </a:extLst>
              </p:cNvPr>
              <p:cNvSpPr txBox="1"/>
              <p:nvPr/>
            </p:nvSpPr>
            <p:spPr>
              <a:xfrm>
                <a:off x="9828492" y="3038921"/>
                <a:ext cx="11820328" cy="2169825"/>
              </a:xfrm>
              <a:prstGeom prst="rect">
                <a:avLst/>
              </a:prstGeom>
              <a:noFill/>
            </p:spPr>
            <p:txBody>
              <a:bodyPr wrap="square">
                <a:spAutoFit/>
              </a:bodyPr>
              <a:lstStyle/>
              <a:p>
                <a:pPr lvl="0" algn="ctr">
                  <a:lnSpc>
                    <a:spcPct val="150000"/>
                  </a:lnSpc>
                  <a:spcAft>
                    <a:spcPts val="800"/>
                  </a:spcAft>
                </a:pPr>
                <a:r>
                  <a:rPr lang="en-US" sz="4500" b="1" smtClean="0">
                    <a:latin typeface="Arial" panose="020B0604020202020204" pitchFamily="34" charset="0"/>
                    <a:ea typeface="Arial" panose="020B0604020202020204" pitchFamily="34" charset="0"/>
                    <a:cs typeface="Arial" panose="020B0604020202020204" pitchFamily="34" charset="0"/>
                  </a:rPr>
                  <a:t>1. PHẢN ỨNG MỘT CHIỀU, PHẢN ỨNG THUẬN NGHỊCH VÀ CÂN BẰNG HOÁ HỌC</a:t>
                </a:r>
                <a:endParaRPr lang="vi-VN" sz="4500" b="1" dirty="0">
                  <a:ea typeface="Arial" panose="020B0604020202020204" pitchFamily="34" charset="0"/>
                  <a:cs typeface="Arial" panose="020B0604020202020204" pitchFamily="34" charset="0"/>
                </a:endParaRPr>
              </a:p>
            </p:txBody>
          </p:sp>
        </p:grpSp>
        <p:pic>
          <p:nvPicPr>
            <p:cNvPr id="35" name="Picture 18"/>
            <p:cNvPicPr>
              <a:picLocks noChangeAspect="1"/>
            </p:cNvPicPr>
            <p:nvPr/>
          </p:nvPicPr>
          <p:blipFill>
            <a:blip r:embed="rId3"/>
            <a:srcRect/>
            <a:stretch>
              <a:fillRect/>
            </a:stretch>
          </p:blipFill>
          <p:spPr>
            <a:xfrm>
              <a:off x="177122" y="2339540"/>
              <a:ext cx="1575478" cy="1698628"/>
            </a:xfrm>
            <a:prstGeom prst="rect">
              <a:avLst/>
            </a:prstGeom>
          </p:spPr>
        </p:pic>
      </p:grpSp>
      <p:grpSp>
        <p:nvGrpSpPr>
          <p:cNvPr id="44" name="Group 43"/>
          <p:cNvGrpSpPr/>
          <p:nvPr/>
        </p:nvGrpSpPr>
        <p:grpSpPr>
          <a:xfrm>
            <a:off x="4724400" y="5905500"/>
            <a:ext cx="12700677" cy="3794559"/>
            <a:chOff x="177122" y="2339540"/>
            <a:chExt cx="12700677" cy="3794559"/>
          </a:xfrm>
        </p:grpSpPr>
        <p:grpSp>
          <p:nvGrpSpPr>
            <p:cNvPr id="45" name="Group 44"/>
            <p:cNvGrpSpPr/>
            <p:nvPr/>
          </p:nvGrpSpPr>
          <p:grpSpPr>
            <a:xfrm>
              <a:off x="685800" y="2985239"/>
              <a:ext cx="12191999" cy="3148860"/>
              <a:chOff x="9642657" y="2543042"/>
              <a:chExt cx="12191999" cy="3148860"/>
            </a:xfrm>
          </p:grpSpPr>
          <p:grpSp>
            <p:nvGrpSpPr>
              <p:cNvPr id="47" name="Group 2"/>
              <p:cNvGrpSpPr/>
              <p:nvPr/>
            </p:nvGrpSpPr>
            <p:grpSpPr>
              <a:xfrm>
                <a:off x="9642657" y="2543042"/>
                <a:ext cx="12191999" cy="3148860"/>
                <a:chOff x="0" y="-9525"/>
                <a:chExt cx="6332928" cy="2357042"/>
              </a:xfrm>
              <a:effectLst>
                <a:outerShdw blurRad="50800" dist="38100" dir="2700000" algn="tl" rotWithShape="0">
                  <a:prstClr val="black">
                    <a:alpha val="40000"/>
                  </a:prstClr>
                </a:outerShdw>
              </a:effectLst>
            </p:grpSpPr>
            <p:sp>
              <p:nvSpPr>
                <p:cNvPr id="49" name="Freeform 3"/>
                <p:cNvSpPr/>
                <p:nvPr/>
              </p:nvSpPr>
              <p:spPr>
                <a:xfrm>
                  <a:off x="0" y="0"/>
                  <a:ext cx="6332928" cy="234751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a:noFill/>
                </a:ln>
              </p:spPr>
            </p:sp>
            <p:sp>
              <p:nvSpPr>
                <p:cNvPr id="50" name="TextBox 4"/>
                <p:cNvSpPr txBox="1"/>
                <p:nvPr/>
              </p:nvSpPr>
              <p:spPr>
                <a:xfrm>
                  <a:off x="0" y="-9525"/>
                  <a:ext cx="812800" cy="822325"/>
                </a:xfrm>
                <a:prstGeom prst="rect">
                  <a:avLst/>
                </a:prstGeom>
              </p:spPr>
              <p:txBody>
                <a:bodyPr lIns="50800" tIns="50800" rIns="50800" bIns="50800" rtlCol="0" anchor="ctr"/>
                <a:lstStyle/>
                <a:p>
                  <a:pPr algn="ctr">
                    <a:lnSpc>
                      <a:spcPts val="2960"/>
                    </a:lnSpc>
                  </a:pPr>
                  <a:endParaRPr/>
                </a:p>
              </p:txBody>
            </p:sp>
          </p:grpSp>
          <p:sp>
            <p:nvSpPr>
              <p:cNvPr id="48" name="TextBox 47">
                <a:extLst>
                  <a:ext uri="{FF2B5EF4-FFF2-40B4-BE49-F238E27FC236}">
                    <a16:creationId xmlns:a16="http://schemas.microsoft.com/office/drawing/2014/main" id="{997DC516-ED6E-49D9-702D-658F0B32E7A9}"/>
                  </a:ext>
                </a:extLst>
              </p:cNvPr>
              <p:cNvSpPr txBox="1"/>
              <p:nvPr/>
            </p:nvSpPr>
            <p:spPr>
              <a:xfrm>
                <a:off x="9828492" y="3038921"/>
                <a:ext cx="11820328" cy="2169825"/>
              </a:xfrm>
              <a:prstGeom prst="rect">
                <a:avLst/>
              </a:prstGeom>
              <a:noFill/>
            </p:spPr>
            <p:txBody>
              <a:bodyPr wrap="square">
                <a:spAutoFit/>
              </a:bodyPr>
              <a:lstStyle/>
              <a:p>
                <a:pPr lvl="0" algn="ctr">
                  <a:lnSpc>
                    <a:spcPct val="150000"/>
                  </a:lnSpc>
                  <a:spcAft>
                    <a:spcPts val="800"/>
                  </a:spcAft>
                </a:pPr>
                <a:r>
                  <a:rPr lang="en-US" sz="4500" b="1" smtClean="0">
                    <a:latin typeface="Arial" panose="020B0604020202020204" pitchFamily="34" charset="0"/>
                    <a:ea typeface="Arial" panose="020B0604020202020204" pitchFamily="34" charset="0"/>
                    <a:cs typeface="Arial" panose="020B0604020202020204" pitchFamily="34" charset="0"/>
                  </a:rPr>
                  <a:t>2. HẰNG SỐ CÂN BẰNG CỦA </a:t>
                </a:r>
              </a:p>
              <a:p>
                <a:pPr lvl="0" algn="ctr">
                  <a:lnSpc>
                    <a:spcPct val="150000"/>
                  </a:lnSpc>
                  <a:spcAft>
                    <a:spcPts val="800"/>
                  </a:spcAft>
                </a:pPr>
                <a:r>
                  <a:rPr lang="en-US" sz="4500" b="1" smtClean="0">
                    <a:latin typeface="Arial" panose="020B0604020202020204" pitchFamily="34" charset="0"/>
                    <a:ea typeface="Arial" panose="020B0604020202020204" pitchFamily="34" charset="0"/>
                    <a:cs typeface="Arial" panose="020B0604020202020204" pitchFamily="34" charset="0"/>
                  </a:rPr>
                  <a:t>PHẢN ỨNG THUẬN NGHỊCH</a:t>
                </a:r>
                <a:endParaRPr lang="vi-VN" sz="4500" b="1" dirty="0">
                  <a:ea typeface="Arial" panose="020B0604020202020204" pitchFamily="34" charset="0"/>
                  <a:cs typeface="Arial" panose="020B0604020202020204" pitchFamily="34" charset="0"/>
                </a:endParaRPr>
              </a:p>
            </p:txBody>
          </p:sp>
        </p:grpSp>
        <p:pic>
          <p:nvPicPr>
            <p:cNvPr id="46" name="Picture 18"/>
            <p:cNvPicPr>
              <a:picLocks noChangeAspect="1"/>
            </p:cNvPicPr>
            <p:nvPr/>
          </p:nvPicPr>
          <p:blipFill>
            <a:blip r:embed="rId3"/>
            <a:srcRect/>
            <a:stretch>
              <a:fillRect/>
            </a:stretch>
          </p:blipFill>
          <p:spPr>
            <a:xfrm>
              <a:off x="177122" y="2339540"/>
              <a:ext cx="1575478" cy="1698628"/>
            </a:xfrm>
            <a:prstGeom prst="rect">
              <a:avLst/>
            </a:prstGeom>
          </p:spPr>
        </p:pic>
      </p:grpSp>
      <p:pic>
        <p:nvPicPr>
          <p:cNvPr id="51" name="Picture 3"/>
          <p:cNvPicPr>
            <a:picLocks noChangeAspect="1"/>
          </p:cNvPicPr>
          <p:nvPr/>
        </p:nvPicPr>
        <p:blipFill>
          <a:blip r:embed="rId4"/>
          <a:srcRect/>
          <a:stretch>
            <a:fillRect/>
          </a:stretch>
        </p:blipFill>
        <p:spPr>
          <a:xfrm>
            <a:off x="-313227" y="8180874"/>
            <a:ext cx="2253269" cy="2499005"/>
          </a:xfrm>
          <a:prstGeom prst="rect">
            <a:avLst/>
          </a:prstGeom>
        </p:spPr>
      </p:pic>
    </p:spTree>
    <p:extLst>
      <p:ext uri="{BB962C8B-B14F-4D97-AF65-F5344CB8AC3E}">
        <p14:creationId xmlns:p14="http://schemas.microsoft.com/office/powerpoint/2010/main" val="3796013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barn(inVertical)">
                                      <p:cBhvr>
                                        <p:cTn id="1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reeform 4"/>
          <p:cNvSpPr/>
          <p:nvPr/>
        </p:nvSpPr>
        <p:spPr>
          <a:xfrm>
            <a:off x="514348" y="570276"/>
            <a:ext cx="17259300" cy="162904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9" name="TextBox 8">
            <a:extLst>
              <a:ext uri="{FF2B5EF4-FFF2-40B4-BE49-F238E27FC236}">
                <a16:creationId xmlns:a16="http://schemas.microsoft.com/office/drawing/2014/main" id="{E19B1F1F-6136-4AD1-8FAA-8BF99A8856B5}"/>
              </a:ext>
            </a:extLst>
          </p:cNvPr>
          <p:cNvSpPr txBox="1"/>
          <p:nvPr/>
        </p:nvSpPr>
        <p:spPr>
          <a:xfrm>
            <a:off x="378211" y="907746"/>
            <a:ext cx="17531574" cy="954107"/>
          </a:xfrm>
          <a:prstGeom prst="rect">
            <a:avLst/>
          </a:prstGeom>
          <a:noFill/>
        </p:spPr>
        <p:txBody>
          <a:bodyPr wrap="square" rtlCol="0">
            <a:spAutoFit/>
          </a:bodyPr>
          <a:lstStyle/>
          <a:p>
            <a:pPr algn="ctr"/>
            <a:r>
              <a:rPr lang="en-US" sz="5600" b="1">
                <a:solidFill>
                  <a:schemeClr val="accent5">
                    <a:lumMod val="75000"/>
                  </a:schemeClr>
                </a:solidFill>
                <a:latin typeface="Arial" panose="020B0604020202020204" pitchFamily="34" charset="0"/>
                <a:cs typeface="Arial" panose="020B0604020202020204" pitchFamily="34" charset="0"/>
              </a:rPr>
              <a:t>Ảnh hưởng của áp suất đến cân bằng hoá học</a:t>
            </a:r>
            <a:endParaRPr lang="en-US" sz="5600" dirty="0">
              <a:solidFill>
                <a:schemeClr val="accent5">
                  <a:lumMod val="75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514348" y="2705100"/>
            <a:ext cx="8432772" cy="4469829"/>
            <a:chOff x="228600" y="2403207"/>
            <a:chExt cx="8432772" cy="4469829"/>
          </a:xfrm>
        </p:grpSpPr>
        <p:grpSp>
          <p:nvGrpSpPr>
            <p:cNvPr id="10" name="Group 9"/>
            <p:cNvGrpSpPr/>
            <p:nvPr/>
          </p:nvGrpSpPr>
          <p:grpSpPr>
            <a:xfrm>
              <a:off x="228600" y="2403207"/>
              <a:ext cx="8432772" cy="4469829"/>
              <a:chOff x="400052" y="2863641"/>
              <a:chExt cx="8432772" cy="4469829"/>
            </a:xfrm>
          </p:grpSpPr>
          <p:sp>
            <p:nvSpPr>
              <p:cNvPr id="11" name="Rectangle 10"/>
              <p:cNvSpPr/>
              <p:nvPr/>
            </p:nvSpPr>
            <p:spPr>
              <a:xfrm>
                <a:off x="400052" y="3317934"/>
                <a:ext cx="8432772" cy="4015536"/>
              </a:xfrm>
              <a:prstGeom prst="rect">
                <a:avLst/>
              </a:prstGeom>
              <a:solidFill>
                <a:schemeClr val="bg1"/>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rgbClr val="00000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stretch>
                <a:fillRect/>
              </a:stretch>
            </p:blipFill>
            <p:spPr>
              <a:xfrm>
                <a:off x="4143974" y="2863641"/>
                <a:ext cx="944928" cy="908584"/>
              </a:xfrm>
              <a:prstGeom prst="rect">
                <a:avLst/>
              </a:prstGeom>
            </p:spPr>
          </p:pic>
        </p:grpSp>
        <p:sp>
          <p:nvSpPr>
            <p:cNvPr id="2" name="Rectangle 1"/>
            <p:cNvSpPr/>
            <p:nvPr/>
          </p:nvSpPr>
          <p:spPr>
            <a:xfrm>
              <a:off x="495300" y="3203274"/>
              <a:ext cx="7899372" cy="3323987"/>
            </a:xfrm>
            <a:prstGeom prst="rect">
              <a:avLst/>
            </a:prstGeom>
          </p:spPr>
          <p:txBody>
            <a:bodyPr wrap="square">
              <a:spAutoFit/>
            </a:bodyPr>
            <a:lstStyle/>
            <a:p>
              <a:pPr algn="just">
                <a:lnSpc>
                  <a:spcPct val="150000"/>
                </a:lnSpc>
                <a:spcBef>
                  <a:spcPts val="300"/>
                </a:spcBef>
                <a:spcAft>
                  <a:spcPts val="0"/>
                </a:spcAft>
              </a:pP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Khi hệ (2) đạt trạng thái cân bằng, nếu </a:t>
              </a:r>
              <a:r>
                <a:rPr lang="fr-FR" sz="3500" b="1">
                  <a:solidFill>
                    <a:srgbClr val="000000"/>
                  </a:solidFill>
                  <a:latin typeface="Arial" panose="020B0604020202020204" pitchFamily="34" charset="0"/>
                  <a:ea typeface="Calibri" panose="020F0502020204030204" pitchFamily="34" charset="0"/>
                  <a:cs typeface="Arial" panose="020B0604020202020204" pitchFamily="34" charset="0"/>
                </a:rPr>
                <a:t>đẩy </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pit-tông thì </a:t>
              </a:r>
              <a:r>
                <a:rPr lang="fr-FR" sz="3500">
                  <a:solidFill>
                    <a:srgbClr val="FF0000"/>
                  </a:solidFill>
                  <a:latin typeface="Arial" panose="020B0604020202020204" pitchFamily="34" charset="0"/>
                  <a:ea typeface="Calibri" panose="020F0502020204030204" pitchFamily="34" charset="0"/>
                  <a:cs typeface="Arial" panose="020B0604020202020204" pitchFamily="34" charset="0"/>
                </a:rPr>
                <a:t>áp suất </a:t>
              </a:r>
              <a:r>
                <a:rPr lang="fr-FR" sz="3500" smtClean="0">
                  <a:solidFill>
                    <a:srgbClr val="FF0000"/>
                  </a:solidFill>
                  <a:latin typeface="Arial" panose="020B0604020202020204" pitchFamily="34" charset="0"/>
                  <a:ea typeface="Calibri" panose="020F0502020204030204" pitchFamily="34" charset="0"/>
                  <a:cs typeface="Arial" panose="020B0604020202020204" pitchFamily="34" charset="0"/>
                </a:rPr>
                <a:t>của </a:t>
              </a:r>
              <a:r>
                <a:rPr lang="fr-FR" sz="3500">
                  <a:solidFill>
                    <a:srgbClr val="FF0000"/>
                  </a:solidFill>
                  <a:latin typeface="Arial" panose="020B0604020202020204" pitchFamily="34" charset="0"/>
                  <a:ea typeface="Calibri" panose="020F0502020204030204" pitchFamily="34" charset="0"/>
                  <a:cs typeface="Arial" panose="020B0604020202020204" pitchFamily="34" charset="0"/>
                </a:rPr>
                <a:t>hệ </a:t>
              </a:r>
              <a:r>
                <a:rPr lang="fr-FR" sz="3500" smtClean="0">
                  <a:solidFill>
                    <a:srgbClr val="FF0000"/>
                  </a:solidFill>
                  <a:latin typeface="Arial" panose="020B0604020202020204" pitchFamily="34" charset="0"/>
                  <a:ea typeface="Calibri" panose="020F0502020204030204" pitchFamily="34" charset="0"/>
                  <a:cs typeface="Arial" panose="020B0604020202020204" pitchFamily="34" charset="0"/>
                </a:rPr>
                <a:t>tăng</a:t>
              </a:r>
              <a:r>
                <a:rPr lang="fr-FR" sz="35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500" smtClean="0">
                  <a:solidFill>
                    <a:srgbClr val="FF0000"/>
                  </a:solidFill>
                  <a:latin typeface="Arial" panose="020B0604020202020204" pitchFamily="34" charset="0"/>
                  <a:ea typeface="Calibri" panose="020F0502020204030204" pitchFamily="34" charset="0"/>
                  <a:cs typeface="Arial" panose="020B0604020202020204" pitchFamily="34" charset="0"/>
                </a:rPr>
                <a:t>thể tích giảm</a:t>
              </a:r>
              <a:r>
                <a:rPr lang="fr-FR" sz="3500" smtClean="0">
                  <a:solidFill>
                    <a:srgbClr val="000000"/>
                  </a:solidFill>
                  <a:latin typeface="Arial" panose="020B0604020202020204" pitchFamily="34" charset="0"/>
                  <a:ea typeface="Calibri" panose="020F0502020204030204" pitchFamily="34" charset="0"/>
                  <a:cs typeface="Arial" panose="020B0604020202020204" pitchFamily="34" charset="0"/>
                </a:rPr>
                <a:t>. Cân </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bằng chuyển dịch </a:t>
              </a:r>
              <a:r>
                <a:rPr lang="fr-FR" sz="3500">
                  <a:solidFill>
                    <a:srgbClr val="FF0000"/>
                  </a:solidFill>
                  <a:latin typeface="Arial" panose="020B0604020202020204" pitchFamily="34" charset="0"/>
                  <a:ea typeface="Calibri" panose="020F0502020204030204" pitchFamily="34" charset="0"/>
                  <a:cs typeface="Arial" panose="020B0604020202020204" pitchFamily="34" charset="0"/>
                </a:rPr>
                <a:t>theo chiều </a:t>
              </a:r>
              <a:r>
                <a:rPr lang="fr-FR" sz="3500" smtClean="0">
                  <a:solidFill>
                    <a:srgbClr val="FF0000"/>
                  </a:solidFill>
                  <a:latin typeface="Arial" panose="020B0604020202020204" pitchFamily="34" charset="0"/>
                  <a:ea typeface="Calibri" panose="020F0502020204030204" pitchFamily="34" charset="0"/>
                  <a:cs typeface="Arial" panose="020B0604020202020204" pitchFamily="34" charset="0"/>
                </a:rPr>
                <a:t>thuận</a:t>
              </a:r>
              <a:r>
                <a:rPr lang="fr-FR" sz="3500" smtClean="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35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19" name="Group 18"/>
          <p:cNvGrpSpPr/>
          <p:nvPr/>
        </p:nvGrpSpPr>
        <p:grpSpPr>
          <a:xfrm>
            <a:off x="9340876" y="5143500"/>
            <a:ext cx="8432772" cy="4469829"/>
            <a:chOff x="228600" y="2403207"/>
            <a:chExt cx="8432772" cy="4469829"/>
          </a:xfrm>
        </p:grpSpPr>
        <p:grpSp>
          <p:nvGrpSpPr>
            <p:cNvPr id="21" name="Group 20"/>
            <p:cNvGrpSpPr/>
            <p:nvPr/>
          </p:nvGrpSpPr>
          <p:grpSpPr>
            <a:xfrm>
              <a:off x="228600" y="2403207"/>
              <a:ext cx="8432772" cy="4469829"/>
              <a:chOff x="400052" y="2863641"/>
              <a:chExt cx="8432772" cy="4469829"/>
            </a:xfrm>
          </p:grpSpPr>
          <p:sp>
            <p:nvSpPr>
              <p:cNvPr id="23" name="Rectangle 22"/>
              <p:cNvSpPr/>
              <p:nvPr/>
            </p:nvSpPr>
            <p:spPr>
              <a:xfrm>
                <a:off x="400052" y="3317934"/>
                <a:ext cx="8432772" cy="4015536"/>
              </a:xfrm>
              <a:prstGeom prst="rect">
                <a:avLst/>
              </a:prstGeom>
              <a:solidFill>
                <a:schemeClr val="bg1"/>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rgbClr val="000000"/>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3"/>
              <a:stretch>
                <a:fillRect/>
              </a:stretch>
            </p:blipFill>
            <p:spPr>
              <a:xfrm>
                <a:off x="4143974" y="2863641"/>
                <a:ext cx="944928" cy="908584"/>
              </a:xfrm>
              <a:prstGeom prst="rect">
                <a:avLst/>
              </a:prstGeom>
            </p:spPr>
          </p:pic>
        </p:grpSp>
        <p:sp>
          <p:nvSpPr>
            <p:cNvPr id="22" name="Rectangle 21"/>
            <p:cNvSpPr/>
            <p:nvPr/>
          </p:nvSpPr>
          <p:spPr>
            <a:xfrm>
              <a:off x="495300" y="3203274"/>
              <a:ext cx="7899372" cy="3323987"/>
            </a:xfrm>
            <a:prstGeom prst="rect">
              <a:avLst/>
            </a:prstGeom>
          </p:spPr>
          <p:txBody>
            <a:bodyPr wrap="square">
              <a:spAutoFit/>
            </a:bodyPr>
            <a:lstStyle/>
            <a:p>
              <a:pPr algn="just">
                <a:lnSpc>
                  <a:spcPct val="150000"/>
                </a:lnSpc>
                <a:spcBef>
                  <a:spcPts val="300"/>
                </a:spcBef>
                <a:spcAft>
                  <a:spcPts val="0"/>
                </a:spcAft>
              </a:pP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Khi hệ (2) đạt trạng thái cân bằng, nếu </a:t>
              </a:r>
              <a:r>
                <a:rPr lang="fr-FR" sz="3500" b="1">
                  <a:solidFill>
                    <a:srgbClr val="000000"/>
                  </a:solidFill>
                  <a:latin typeface="Arial" panose="020B0604020202020204" pitchFamily="34" charset="0"/>
                  <a:ea typeface="Calibri" panose="020F0502020204030204" pitchFamily="34" charset="0"/>
                  <a:cs typeface="Arial" panose="020B0604020202020204" pitchFamily="34" charset="0"/>
                </a:rPr>
                <a:t>kéo</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 pit-tông ra thì </a:t>
              </a:r>
              <a:r>
                <a:rPr lang="fr-FR" sz="3500">
                  <a:solidFill>
                    <a:srgbClr val="FF0000"/>
                  </a:solidFill>
                  <a:latin typeface="Arial" panose="020B0604020202020204" pitchFamily="34" charset="0"/>
                  <a:ea typeface="Calibri" panose="020F0502020204030204" pitchFamily="34" charset="0"/>
                  <a:cs typeface="Arial" panose="020B0604020202020204" pitchFamily="34" charset="0"/>
                </a:rPr>
                <a:t>áp suất </a:t>
              </a:r>
              <a:r>
                <a:rPr lang="fr-FR" sz="3500" smtClean="0">
                  <a:solidFill>
                    <a:srgbClr val="FF0000"/>
                  </a:solidFill>
                  <a:latin typeface="Arial" panose="020B0604020202020204" pitchFamily="34" charset="0"/>
                  <a:ea typeface="Calibri" panose="020F0502020204030204" pitchFamily="34" charset="0"/>
                  <a:cs typeface="Arial" panose="020B0604020202020204" pitchFamily="34" charset="0"/>
                </a:rPr>
                <a:t>của </a:t>
              </a:r>
              <a:r>
                <a:rPr lang="fr-FR" sz="3500">
                  <a:solidFill>
                    <a:srgbClr val="FF0000"/>
                  </a:solidFill>
                  <a:latin typeface="Arial" panose="020B0604020202020204" pitchFamily="34" charset="0"/>
                  <a:ea typeface="Calibri" panose="020F0502020204030204" pitchFamily="34" charset="0"/>
                  <a:cs typeface="Arial" panose="020B0604020202020204" pitchFamily="34" charset="0"/>
                </a:rPr>
                <a:t>hệ </a:t>
              </a:r>
              <a:r>
                <a:rPr lang="fr-FR" sz="3500" smtClean="0">
                  <a:solidFill>
                    <a:srgbClr val="FF0000"/>
                  </a:solidFill>
                  <a:latin typeface="Arial" panose="020B0604020202020204" pitchFamily="34" charset="0"/>
                  <a:ea typeface="Calibri" panose="020F0502020204030204" pitchFamily="34" charset="0"/>
                  <a:cs typeface="Arial" panose="020B0604020202020204" pitchFamily="34" charset="0"/>
                </a:rPr>
                <a:t>giảm</a:t>
              </a:r>
              <a:r>
                <a:rPr lang="fr-FR" sz="35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500" smtClean="0">
                  <a:solidFill>
                    <a:srgbClr val="FF0000"/>
                  </a:solidFill>
                  <a:latin typeface="Arial" panose="020B0604020202020204" pitchFamily="34" charset="0"/>
                  <a:ea typeface="Calibri" panose="020F0502020204030204" pitchFamily="34" charset="0"/>
                  <a:cs typeface="Arial" panose="020B0604020202020204" pitchFamily="34" charset="0"/>
                </a:rPr>
                <a:t>thể tích tăng</a:t>
              </a:r>
              <a:r>
                <a:rPr lang="fr-FR" sz="35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Cân bằng chuyển dịch </a:t>
              </a:r>
              <a:r>
                <a:rPr lang="fr-FR" sz="3500">
                  <a:solidFill>
                    <a:srgbClr val="FF0000"/>
                  </a:solidFill>
                  <a:latin typeface="Arial" panose="020B0604020202020204" pitchFamily="34" charset="0"/>
                  <a:ea typeface="Calibri" panose="020F0502020204030204" pitchFamily="34" charset="0"/>
                  <a:cs typeface="Arial" panose="020B0604020202020204" pitchFamily="34" charset="0"/>
                </a:rPr>
                <a:t>theo chiều </a:t>
              </a:r>
              <a:r>
                <a:rPr lang="fr-FR" sz="3500" smtClean="0">
                  <a:solidFill>
                    <a:srgbClr val="FF0000"/>
                  </a:solidFill>
                  <a:latin typeface="Arial" panose="020B0604020202020204" pitchFamily="34" charset="0"/>
                  <a:ea typeface="Calibri" panose="020F0502020204030204" pitchFamily="34" charset="0"/>
                  <a:cs typeface="Arial" panose="020B0604020202020204" pitchFamily="34" charset="0"/>
                </a:rPr>
                <a:t>nghịch</a:t>
              </a:r>
              <a:r>
                <a:rPr lang="fr-FR" sz="350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500">
                <a:latin typeface="Arial" panose="020B0604020202020204" pitchFamily="34" charset="0"/>
                <a:ea typeface="Calibri" panose="020F0502020204030204" pitchFamily="34" charset="0"/>
                <a:cs typeface="Arial" panose="020B0604020202020204" pitchFamily="34" charset="0"/>
              </a:endParaRPr>
            </a:p>
          </p:txBody>
        </p:sp>
      </p:grpSp>
      <p:pic>
        <p:nvPicPr>
          <p:cNvPr id="25" name="Picture 11"/>
          <p:cNvPicPr>
            <a:picLocks noChangeAspect="1"/>
          </p:cNvPicPr>
          <p:nvPr/>
        </p:nvPicPr>
        <p:blipFill>
          <a:blip r:embed="rId4"/>
          <a:srcRect/>
          <a:stretch>
            <a:fillRect/>
          </a:stretch>
        </p:blipFill>
        <p:spPr>
          <a:xfrm>
            <a:off x="3518950" y="7605560"/>
            <a:ext cx="2423568" cy="2657778"/>
          </a:xfrm>
          <a:prstGeom prst="rect">
            <a:avLst/>
          </a:prstGeom>
        </p:spPr>
      </p:pic>
    </p:spTree>
    <p:extLst>
      <p:ext uri="{BB962C8B-B14F-4D97-AF65-F5344CB8AC3E}">
        <p14:creationId xmlns:p14="http://schemas.microsoft.com/office/powerpoint/2010/main" val="3683687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0" name="TextBox 19">
            <a:extLst>
              <a:ext uri="{FF2B5EF4-FFF2-40B4-BE49-F238E27FC236}">
                <a16:creationId xmlns:a16="http://schemas.microsoft.com/office/drawing/2014/main" id="{E19B1F1F-6136-4AD1-8FAA-8BF99A8856B5}"/>
              </a:ext>
            </a:extLst>
          </p:cNvPr>
          <p:cNvSpPr txBox="1"/>
          <p:nvPr/>
        </p:nvSpPr>
        <p:spPr>
          <a:xfrm>
            <a:off x="378213" y="827526"/>
            <a:ext cx="17531574" cy="954107"/>
          </a:xfrm>
          <a:prstGeom prst="rect">
            <a:avLst/>
          </a:prstGeom>
          <a:noFill/>
        </p:spPr>
        <p:txBody>
          <a:bodyPr wrap="square" rtlCol="0">
            <a:spAutoFit/>
          </a:bodyPr>
          <a:lstStyle/>
          <a:p>
            <a:pPr algn="ctr"/>
            <a:r>
              <a:rPr lang="en-US" sz="5600" b="1" smtClean="0">
                <a:solidFill>
                  <a:schemeClr val="accent5">
                    <a:lumMod val="75000"/>
                  </a:schemeClr>
                </a:solidFill>
                <a:latin typeface="Arial" panose="020B0604020202020204" pitchFamily="34" charset="0"/>
                <a:cs typeface="Arial" panose="020B0604020202020204" pitchFamily="34" charset="0"/>
              </a:rPr>
              <a:t>Ảnh hưởng của áp suất đến cân bằng hoá học</a:t>
            </a:r>
            <a:endParaRPr lang="en-US" sz="5600" dirty="0">
              <a:solidFill>
                <a:schemeClr val="accent5">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4572000" y="2186039"/>
                <a:ext cx="9144000" cy="1698478"/>
              </a:xfrm>
              <a:prstGeom prst="rect">
                <a:avLst/>
              </a:prstGeom>
            </p:spPr>
            <p:txBody>
              <a:bodyPr>
                <a:spAutoFit/>
              </a:bodyPr>
              <a:lstStyle/>
              <a:p>
                <a:pPr algn="ctr">
                  <a:spcBef>
                    <a:spcPts val="300"/>
                  </a:spcBef>
                  <a:spcAft>
                    <a:spcPts val="0"/>
                  </a:spcAft>
                </a:pPr>
                <a:r>
                  <a:rPr lang="fr-FR" sz="3500" b="1" i="1"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2NO</a:t>
                </a:r>
                <a:r>
                  <a:rPr lang="fr-FR" sz="3500" b="1" i="1" baseline="-2500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2</a:t>
                </a:r>
                <a:r>
                  <a:rPr lang="fr-FR" sz="3500" b="1" i="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(g) </a:t>
                </a:r>
                <a14:m>
                  <m:oMath xmlns:m="http://schemas.openxmlformats.org/officeDocument/2006/math">
                    <m: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N</a:t>
                </a:r>
                <a:r>
                  <a:rPr lang="en-US" sz="3500" b="1" i="1" baseline="-2500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a:t>
                </a:r>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O</a:t>
                </a:r>
                <a:r>
                  <a:rPr lang="en-US" sz="3500" b="1" i="1" baseline="-2500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4</a:t>
                </a:r>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 </a:t>
                </a:r>
                <a:r>
                  <a:rPr lang="en-US" sz="3500" b="1" i="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   </a:t>
                </a:r>
                <a14:m>
                  <m:oMath xmlns:m="http://schemas.openxmlformats.org/officeDocument/2006/math">
                    <m:sSub>
                      <m:sSubPr>
                        <m:ctrlP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𝑲</m:t>
                        </m:r>
                      </m:e>
                      <m: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𝑪</m:t>
                        </m:r>
                      </m:sub>
                    </m:s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𝑵</m:t>
                            </m:r>
                          </m:e>
                          <m: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𝟐</m:t>
                            </m:r>
                          </m:sub>
                        </m:sSub>
                        <m:sSub>
                          <m:sSubPr>
                            <m:ctrlP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𝑶</m:t>
                            </m:r>
                          </m:e>
                          <m: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𝟒</m:t>
                            </m:r>
                          </m:sub>
                        </m:s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num>
                      <m:den>
                        <m:sSup>
                          <m:sSupPr>
                            <m:ctrlP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𝑵</m:t>
                            </m:r>
                            <m:sSub>
                              <m:sSubPr>
                                <m:ctrlP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𝑶</m:t>
                                </m:r>
                              </m:e>
                              <m: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𝟐</m:t>
                                </m:r>
                              </m:sub>
                            </m:sSub>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e>
                          <m:sup>
                            <m:r>
                              <a:rPr lang="fr-FR"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𝟐</m:t>
                            </m:r>
                          </m:sup>
                        </m:sSup>
                      </m:den>
                    </m:f>
                  </m:oMath>
                </a14:m>
                <a:endParaRPr lang="en-US" sz="3500" b="1" i="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0"/>
                  </a:spcAft>
                </a:pPr>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500" b="1" i="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nâu đỏ)   (không màu)</a:t>
                </a:r>
                <a:endParaRPr lang="en-US" sz="3500" b="1" i="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572000" y="2186039"/>
                <a:ext cx="9144000" cy="1698478"/>
              </a:xfrm>
              <a:prstGeom prst="rect">
                <a:avLst/>
              </a:prstGeom>
              <a:blipFill>
                <a:blip r:embed="rId3"/>
                <a:stretch>
                  <a:fillRect b="-12230"/>
                </a:stretch>
              </a:blipFill>
            </p:spPr>
            <p:txBody>
              <a:bodyPr/>
              <a:lstStyle/>
              <a:p>
                <a:r>
                  <a:rPr lang="en-US">
                    <a:noFill/>
                  </a:rPr>
                  <a:t> </a:t>
                </a:r>
              </a:p>
            </p:txBody>
          </p:sp>
        </mc:Fallback>
      </mc:AlternateContent>
      <p:grpSp>
        <p:nvGrpSpPr>
          <p:cNvPr id="7" name="Group 6"/>
          <p:cNvGrpSpPr/>
          <p:nvPr/>
        </p:nvGrpSpPr>
        <p:grpSpPr>
          <a:xfrm>
            <a:off x="609600" y="4276270"/>
            <a:ext cx="8677277" cy="5257801"/>
            <a:chOff x="714373" y="4276270"/>
            <a:chExt cx="8677277" cy="5257801"/>
          </a:xfrm>
        </p:grpSpPr>
        <p:pic>
          <p:nvPicPr>
            <p:cNvPr id="14" name="Picture 5"/>
            <p:cNvPicPr>
              <a:picLocks noChangeAspect="1"/>
            </p:cNvPicPr>
            <p:nvPr/>
          </p:nvPicPr>
          <p:blipFill>
            <a:blip r:embed="rId4">
              <a:biLevel thresh="75000"/>
              <a:extLst>
                <a:ext uri="{28A0092B-C50C-407E-A947-70E740481C1C}">
                  <a14:useLocalDpi xmlns:a14="http://schemas.microsoft.com/office/drawing/2010/main" val="0"/>
                </a:ext>
              </a:extLst>
            </a:blip>
            <a:srcRect/>
            <a:stretch>
              <a:fillRect/>
            </a:stretch>
          </p:blipFill>
          <p:spPr>
            <a:xfrm>
              <a:off x="714373" y="4276270"/>
              <a:ext cx="8677277" cy="5257801"/>
            </a:xfrm>
            <a:prstGeom prst="rect">
              <a:avLst/>
            </a:prstGeom>
          </p:spPr>
        </p:pic>
        <p:sp>
          <p:nvSpPr>
            <p:cNvPr id="6" name="Rectangle 5"/>
            <p:cNvSpPr/>
            <p:nvPr/>
          </p:nvSpPr>
          <p:spPr>
            <a:xfrm>
              <a:off x="1707353" y="5243177"/>
              <a:ext cx="6691315" cy="3323987"/>
            </a:xfrm>
            <a:prstGeom prst="rect">
              <a:avLst/>
            </a:prstGeom>
          </p:spPr>
          <p:txBody>
            <a:bodyPr wrap="square">
              <a:spAutoFit/>
            </a:bodyPr>
            <a:lstStyle/>
            <a:p>
              <a:pPr algn="ctr">
                <a:lnSpc>
                  <a:spcPct val="150000"/>
                </a:lnSpc>
                <a:spcAft>
                  <a:spcPts val="0"/>
                </a:spcAft>
              </a:pPr>
              <a:r>
                <a:rPr lang="fr-FR" sz="3500" b="1" i="1">
                  <a:solidFill>
                    <a:srgbClr val="FF0000"/>
                  </a:solidFill>
                  <a:latin typeface="Arial" panose="020B0604020202020204" pitchFamily="34" charset="0"/>
                  <a:ea typeface="Calibri" panose="020F0502020204030204" pitchFamily="34" charset="0"/>
                  <a:cs typeface="Arial" panose="020B0604020202020204" pitchFamily="34" charset="0"/>
                </a:rPr>
                <a:t>Thảo luận và trả lời câu hỏi 12 (SGK tr.9):</a:t>
              </a:r>
              <a:r>
                <a:rPr lang="en-US" sz="3500"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Khi đẩy hoặc kéo pit-tông thì số mol khí của hệ (2) thay đổi như thế nào?</a:t>
              </a:r>
              <a:endParaRPr lang="en-US" sz="3500">
                <a:latin typeface="Arial" panose="020B0604020202020204" pitchFamily="34" charset="0"/>
                <a:ea typeface="Calibri" panose="020F0502020204030204" pitchFamily="34" charset="0"/>
                <a:cs typeface="Arial" panose="020B0604020202020204" pitchFamily="34" charset="0"/>
              </a:endParaRPr>
            </a:p>
          </p:txBody>
        </p:sp>
      </p:grpSp>
      <p:sp>
        <p:nvSpPr>
          <p:cNvPr id="15" name="Rectangle 14"/>
          <p:cNvSpPr/>
          <p:nvPr/>
        </p:nvSpPr>
        <p:spPr>
          <a:xfrm>
            <a:off x="10418529" y="4949731"/>
            <a:ext cx="7180144" cy="1708160"/>
          </a:xfrm>
          <a:prstGeom prst="rect">
            <a:avLst/>
          </a:prstGeom>
        </p:spPr>
        <p:txBody>
          <a:bodyPr wrap="square">
            <a:spAutoFit/>
          </a:bodyPr>
          <a:lstStyle/>
          <a:p>
            <a:pPr algn="just">
              <a:lnSpc>
                <a:spcPct val="150000"/>
              </a:lnSpc>
              <a:spcBef>
                <a:spcPts val="300"/>
              </a:spcBef>
              <a:spcAft>
                <a:spcPts val="0"/>
              </a:spcAft>
            </a:pP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Khi đẩy pit-tông, thể tích của hệ (2) giảm </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 Số mol khí của hệ </a:t>
            </a:r>
            <a:r>
              <a:rPr lang="fr-FR" sz="3500" smtClean="0">
                <a:solidFill>
                  <a:srgbClr val="000000"/>
                </a:solidFill>
                <a:latin typeface="Arial" panose="020B0604020202020204" pitchFamily="34" charset="0"/>
                <a:ea typeface="Calibri" panose="020F0502020204030204" pitchFamily="34" charset="0"/>
                <a:cs typeface="Arial" panose="020B0604020202020204" pitchFamily="34" charset="0"/>
              </a:rPr>
              <a:t>giảm</a:t>
            </a:r>
            <a:endParaRPr lang="en-US" sz="3500">
              <a:latin typeface="Arial" panose="020B0604020202020204" pitchFamily="34" charset="0"/>
              <a:ea typeface="Calibri" panose="020F0502020204030204" pitchFamily="34" charset="0"/>
              <a:cs typeface="Arial" panose="020B0604020202020204" pitchFamily="34" charset="0"/>
            </a:endParaRPr>
          </a:p>
        </p:txBody>
      </p:sp>
      <p:sp>
        <p:nvSpPr>
          <p:cNvPr id="23" name="Arrow: Right 26">
            <a:extLst>
              <a:ext uri="{FF2B5EF4-FFF2-40B4-BE49-F238E27FC236}">
                <a16:creationId xmlns:a16="http://schemas.microsoft.com/office/drawing/2014/main" id="{BD3E8E53-AEFA-77E3-1077-CC248C21B5D0}"/>
              </a:ext>
            </a:extLst>
          </p:cNvPr>
          <p:cNvSpPr/>
          <p:nvPr/>
        </p:nvSpPr>
        <p:spPr>
          <a:xfrm>
            <a:off x="9286875" y="5412390"/>
            <a:ext cx="947696" cy="782843"/>
          </a:xfrm>
          <a:prstGeom prst="rightArrow">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418529" y="7156531"/>
            <a:ext cx="7180144" cy="1607299"/>
          </a:xfrm>
          <a:prstGeom prst="rect">
            <a:avLst/>
          </a:prstGeom>
        </p:spPr>
        <p:txBody>
          <a:bodyPr wrap="square">
            <a:spAutoFit/>
          </a:bodyPr>
          <a:lstStyle/>
          <a:p>
            <a:pPr algn="just">
              <a:lnSpc>
                <a:spcPct val="150000"/>
              </a:lnSpc>
              <a:spcBef>
                <a:spcPts val="300"/>
              </a:spcBef>
              <a:spcAft>
                <a:spcPts val="0"/>
              </a:spcAft>
            </a:pP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Khi kéo pit-tông, thể tích của hệ (2) tăng </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 Số mol khí của hệ tăng</a:t>
            </a:r>
            <a:endParaRPr lang="en-US" sz="3500">
              <a:latin typeface="Arial" panose="020B0604020202020204" pitchFamily="34" charset="0"/>
              <a:ea typeface="Calibri" panose="020F0502020204030204" pitchFamily="34" charset="0"/>
              <a:cs typeface="Arial" panose="020B0604020202020204" pitchFamily="34" charset="0"/>
            </a:endParaRPr>
          </a:p>
        </p:txBody>
      </p:sp>
      <p:sp>
        <p:nvSpPr>
          <p:cNvPr id="25" name="Arrow: Right 26">
            <a:extLst>
              <a:ext uri="{FF2B5EF4-FFF2-40B4-BE49-F238E27FC236}">
                <a16:creationId xmlns:a16="http://schemas.microsoft.com/office/drawing/2014/main" id="{BD3E8E53-AEFA-77E3-1077-CC248C21B5D0}"/>
              </a:ext>
            </a:extLst>
          </p:cNvPr>
          <p:cNvSpPr/>
          <p:nvPr/>
        </p:nvSpPr>
        <p:spPr>
          <a:xfrm>
            <a:off x="9286875" y="7619190"/>
            <a:ext cx="947696" cy="782843"/>
          </a:xfrm>
          <a:prstGeom prst="rightArrow">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5640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P spid="24" grpId="0"/>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48" y="570276"/>
            <a:ext cx="17259300" cy="162904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30" name="TextBox 29">
            <a:extLst>
              <a:ext uri="{FF2B5EF4-FFF2-40B4-BE49-F238E27FC236}">
                <a16:creationId xmlns:a16="http://schemas.microsoft.com/office/drawing/2014/main" id="{E19B1F1F-6136-4AD1-8FAA-8BF99A8856B5}"/>
              </a:ext>
            </a:extLst>
          </p:cNvPr>
          <p:cNvSpPr txBox="1"/>
          <p:nvPr/>
        </p:nvSpPr>
        <p:spPr>
          <a:xfrm>
            <a:off x="378211" y="911927"/>
            <a:ext cx="17531574" cy="954107"/>
          </a:xfrm>
          <a:prstGeom prst="rect">
            <a:avLst/>
          </a:prstGeom>
          <a:noFill/>
        </p:spPr>
        <p:txBody>
          <a:bodyPr wrap="square" rtlCol="0">
            <a:spAutoFit/>
          </a:bodyPr>
          <a:lstStyle/>
          <a:p>
            <a:pPr algn="ctr"/>
            <a:r>
              <a:rPr lang="en-US" sz="5600" b="1" smtClean="0">
                <a:solidFill>
                  <a:schemeClr val="accent6"/>
                </a:solidFill>
                <a:latin typeface="Arial" panose="020B0604020202020204" pitchFamily="34" charset="0"/>
                <a:cs typeface="Arial" panose="020B0604020202020204" pitchFamily="34" charset="0"/>
              </a:rPr>
              <a:t>Kết luận</a:t>
            </a:r>
            <a:endParaRPr lang="en-US" sz="5600" dirty="0">
              <a:solidFill>
                <a:schemeClr val="accent6"/>
              </a:solidFill>
              <a:latin typeface="Arial" panose="020B0604020202020204" pitchFamily="34" charset="0"/>
              <a:cs typeface="Arial" panose="020B0604020202020204" pitchFamily="34" charset="0"/>
            </a:endParaRPr>
          </a:p>
        </p:txBody>
      </p:sp>
      <p:sp>
        <p:nvSpPr>
          <p:cNvPr id="31" name="Freeform 4"/>
          <p:cNvSpPr/>
          <p:nvPr/>
        </p:nvSpPr>
        <p:spPr>
          <a:xfrm>
            <a:off x="514348" y="2566578"/>
            <a:ext cx="17259300" cy="72649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pic>
        <p:nvPicPr>
          <p:cNvPr id="59" name="Picture 22"/>
          <p:cNvPicPr>
            <a:picLocks noChangeAspect="1"/>
          </p:cNvPicPr>
          <p:nvPr/>
        </p:nvPicPr>
        <p:blipFill>
          <a:blip r:embed="rId3"/>
          <a:srcRect/>
          <a:stretch>
            <a:fillRect/>
          </a:stretch>
        </p:blipFill>
        <p:spPr>
          <a:xfrm>
            <a:off x="287661" y="920796"/>
            <a:ext cx="2625077" cy="2057404"/>
          </a:xfrm>
          <a:prstGeom prst="rect">
            <a:avLst/>
          </a:prstGeom>
        </p:spPr>
      </p:pic>
      <p:sp>
        <p:nvSpPr>
          <p:cNvPr id="60" name="Rounded Rectangle 59"/>
          <p:cNvSpPr/>
          <p:nvPr/>
        </p:nvSpPr>
        <p:spPr>
          <a:xfrm>
            <a:off x="812089" y="3334535"/>
            <a:ext cx="6890119" cy="5729023"/>
          </a:xfrm>
          <a:prstGeom prst="roundRect">
            <a:avLst/>
          </a:prstGeom>
          <a:solidFill>
            <a:schemeClr val="bg1"/>
          </a:solidFill>
          <a:ln w="57150">
            <a:solidFill>
              <a:schemeClr val="accent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spcBef>
                <a:spcPts val="300"/>
              </a:spcBef>
              <a:spcAft>
                <a:spcPts val="0"/>
              </a:spcAft>
            </a:pPr>
            <a:r>
              <a:rPr lang="fr-FR" sz="3500" i="1">
                <a:solidFill>
                  <a:schemeClr val="tx1"/>
                </a:solidFill>
                <a:latin typeface="Arial" panose="020B0604020202020204" pitchFamily="34" charset="0"/>
                <a:ea typeface="Calibri" panose="020F0502020204030204" pitchFamily="34" charset="0"/>
                <a:cs typeface="Arial" panose="020B0604020202020204" pitchFamily="34" charset="0"/>
              </a:rPr>
              <a:t>Khi hệ đang ở trạng thái cân bằng: </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Nếu tăng hoặc giảm áp suất của hệ, cân bằng chuyển dịch theo chiều làm giảm hoặc tăng áp suất của hệ.</a:t>
            </a:r>
            <a:endParaRPr lang="en-US" sz="3500">
              <a:latin typeface="Arial" panose="020B0604020202020204" pitchFamily="34" charset="0"/>
              <a:ea typeface="Calibri" panose="020F0502020204030204" pitchFamily="34" charset="0"/>
              <a:cs typeface="Arial" panose="020B0604020202020204" pitchFamily="34" charset="0"/>
            </a:endParaRPr>
          </a:p>
        </p:txBody>
      </p:sp>
      <p:sp>
        <p:nvSpPr>
          <p:cNvPr id="61" name="Rounded Rectangle 60"/>
          <p:cNvSpPr/>
          <p:nvPr/>
        </p:nvSpPr>
        <p:spPr>
          <a:xfrm>
            <a:off x="7999949" y="3334535"/>
            <a:ext cx="9447103" cy="5729023"/>
          </a:xfrm>
          <a:prstGeom prst="roundRect">
            <a:avLst/>
          </a:prstGeom>
          <a:solidFill>
            <a:schemeClr val="bg1"/>
          </a:solidFill>
          <a:ln w="57150">
            <a:solidFill>
              <a:schemeClr val="accent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spcBef>
                <a:spcPts val="300"/>
              </a:spcBef>
              <a:spcAft>
                <a:spcPts val="0"/>
              </a:spcAft>
            </a:pPr>
            <a:r>
              <a:rPr lang="fr-FR" sz="3500" i="1">
                <a:solidFill>
                  <a:schemeClr val="tx1"/>
                </a:solidFill>
                <a:latin typeface="Arial" panose="020B0604020202020204" pitchFamily="34" charset="0"/>
                <a:ea typeface="Calibri" panose="020F0502020204030204" pitchFamily="34" charset="0"/>
                <a:cs typeface="Arial" panose="020B0604020202020204" pitchFamily="34" charset="0"/>
              </a:rPr>
              <a:t>Khi hệ cân bằng có tổng hệ số tỉ lượng của các chất khí ở hai vế của phương trình hóa học bằng nhau hoặc trong hệ không có chất khí: </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Việc tăng hoặc giảm áp suất không làm chuyển dịch cân bằng của hệ. </a:t>
            </a:r>
            <a:endParaRPr lang="en-US" sz="3500">
              <a:latin typeface="Arial" panose="020B0604020202020204" pitchFamily="34" charset="0"/>
              <a:ea typeface="Calibri" panose="020F0502020204030204" pitchFamily="34" charset="0"/>
              <a:cs typeface="Arial" panose="020B0604020202020204" pitchFamily="34" charset="0"/>
            </a:endParaRPr>
          </a:p>
        </p:txBody>
      </p:sp>
      <p:pic>
        <p:nvPicPr>
          <p:cNvPr id="9"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02000" y="8598684"/>
            <a:ext cx="2160345" cy="1612157"/>
          </a:xfrm>
          <a:prstGeom prst="rect">
            <a:avLst/>
          </a:prstGeom>
        </p:spPr>
      </p:pic>
    </p:spTree>
    <p:extLst>
      <p:ext uri="{BB962C8B-B14F-4D97-AF65-F5344CB8AC3E}">
        <p14:creationId xmlns:p14="http://schemas.microsoft.com/office/powerpoint/2010/main" val="2484004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0" name="TextBox 19">
            <a:extLst>
              <a:ext uri="{FF2B5EF4-FFF2-40B4-BE49-F238E27FC236}">
                <a16:creationId xmlns:a16="http://schemas.microsoft.com/office/drawing/2014/main" id="{E19B1F1F-6136-4AD1-8FAA-8BF99A8856B5}"/>
              </a:ext>
            </a:extLst>
          </p:cNvPr>
          <p:cNvSpPr txBox="1"/>
          <p:nvPr/>
        </p:nvSpPr>
        <p:spPr>
          <a:xfrm>
            <a:off x="378213" y="827526"/>
            <a:ext cx="17531574" cy="954107"/>
          </a:xfrm>
          <a:prstGeom prst="rect">
            <a:avLst/>
          </a:prstGeom>
          <a:noFill/>
        </p:spPr>
        <p:txBody>
          <a:bodyPr wrap="square" rtlCol="0">
            <a:spAutoFit/>
          </a:bodyPr>
          <a:lstStyle/>
          <a:p>
            <a:pPr algn="ctr"/>
            <a:r>
              <a:rPr lang="en-US" sz="5600" b="1" smtClean="0">
                <a:solidFill>
                  <a:schemeClr val="accent5">
                    <a:lumMod val="75000"/>
                  </a:schemeClr>
                </a:solidFill>
                <a:latin typeface="Arial" panose="020B0604020202020204" pitchFamily="34" charset="0"/>
                <a:cs typeface="Arial" panose="020B0604020202020204" pitchFamily="34" charset="0"/>
              </a:rPr>
              <a:t>Ảnh hưởng của nồng độ đến cân bằng hoá học</a:t>
            </a:r>
            <a:endParaRPr lang="en-US" sz="5600" dirty="0">
              <a:solidFill>
                <a:schemeClr val="accent5">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4882060" y="2778015"/>
                <a:ext cx="8523880" cy="1028743"/>
              </a:xfrm>
              <a:prstGeom prst="rect">
                <a:avLst/>
              </a:prstGeom>
            </p:spPr>
            <p:txBody>
              <a:bodyPr wrap="square">
                <a:spAutoFit/>
              </a:bodyPr>
              <a:lstStyle/>
              <a:p>
                <a:pPr algn="ctr">
                  <a:spcAft>
                    <a:spcPts val="0"/>
                  </a:spcAft>
                </a:pPr>
                <a:r>
                  <a:rPr lang="fr-FR" sz="3500" b="1" i="1"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C(s</a:t>
                </a:r>
                <a:r>
                  <a:rPr lang="fr-FR" sz="3500" b="1" i="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 CO</a:t>
                </a:r>
                <a:r>
                  <a:rPr lang="fr-FR" sz="3500" b="1" i="1" baseline="-2500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2</a:t>
                </a:r>
                <a:r>
                  <a:rPr lang="fr-FR" sz="3500" b="1" i="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(g) </a:t>
                </a:r>
                <a14:m>
                  <m:oMath xmlns:m="http://schemas.openxmlformats.org/officeDocument/2006/math">
                    <m:r>
                      <a:rPr lang="en-US" sz="3500" b="1" i="1">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2CO</a:t>
                </a:r>
                <a:r>
                  <a:rPr lang="en-US" sz="3500" b="1" i="1" baseline="-2500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2</a:t>
                </a:r>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      </a:t>
                </a:r>
                <a14:m>
                  <m:oMath xmlns:m="http://schemas.openxmlformats.org/officeDocument/2006/math">
                    <m:sSub>
                      <m:sSubPr>
                        <m:ctrlPr>
                          <a:rPr lang="en-US" sz="3500" b="1" i="1">
                            <a:solidFill>
                              <a:schemeClr val="accent1">
                                <a:lumMod val="75000"/>
                              </a:schemeClr>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3500" b="1" i="1">
                            <a:solidFill>
                              <a:schemeClr val="accent1">
                                <a:lumMod val="75000"/>
                              </a:schemeClr>
                            </a:solidFill>
                            <a:latin typeface="Cambria Math" panose="02040503050406030204" pitchFamily="18" charset="0"/>
                            <a:ea typeface="Times New Roman" panose="02020603050405020304" pitchFamily="18" charset="0"/>
                            <a:cs typeface="Times New Roman" panose="02020603050405020304" pitchFamily="18" charset="0"/>
                          </a:rPr>
                          <m:t>𝑲</m:t>
                        </m:r>
                      </m:e>
                      <m:sub>
                        <m:r>
                          <a:rPr lang="en-US" sz="3500" b="1" i="1">
                            <a:solidFill>
                              <a:schemeClr val="accent1">
                                <a:lumMod val="75000"/>
                              </a:schemeClr>
                            </a:solidFill>
                            <a:latin typeface="Cambria Math" panose="02040503050406030204" pitchFamily="18" charset="0"/>
                            <a:ea typeface="Times New Roman" panose="02020603050405020304" pitchFamily="18" charset="0"/>
                            <a:cs typeface="Times New Roman" panose="02020603050405020304" pitchFamily="18" charset="0"/>
                          </a:rPr>
                          <m:t>𝑪</m:t>
                        </m:r>
                      </m:sub>
                    </m:sSub>
                    <m:r>
                      <a:rPr lang="en-US" sz="3500" b="1" i="1">
                        <a:solidFill>
                          <a:schemeClr val="accent1">
                            <a:lumMod val="75000"/>
                          </a:schemeClr>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500" b="1" i="1">
                            <a:solidFill>
                              <a:schemeClr val="accent1">
                                <a:lumMod val="75000"/>
                              </a:schemeClr>
                            </a:solidFill>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3500" b="1" i="1">
                                <a:solidFill>
                                  <a:schemeClr val="accent1">
                                    <a:lumMod val="75000"/>
                                  </a:schemeClr>
                                </a:solidFill>
                                <a:latin typeface="Cambria Math" panose="02040503050406030204" pitchFamily="18" charset="0"/>
                                <a:ea typeface="Times New Roman" panose="02020603050405020304" pitchFamily="18" charset="0"/>
                                <a:cs typeface="Times New Roman" panose="02020603050405020304" pitchFamily="18" charset="0"/>
                              </a:rPr>
                            </m:ctrlPr>
                          </m:sSupPr>
                          <m:e>
                            <m:d>
                              <m:dPr>
                                <m:begChr m:val="["/>
                                <m:endChr m:val="]"/>
                                <m:ctrlPr>
                                  <a:rPr lang="en-US" sz="3500" b="1" i="1">
                                    <a:solidFill>
                                      <a:schemeClr val="accent1">
                                        <a:lumMod val="75000"/>
                                      </a:schemeClr>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3500" b="1" i="1">
                                    <a:solidFill>
                                      <a:schemeClr val="accent1">
                                        <a:lumMod val="75000"/>
                                      </a:schemeClr>
                                    </a:solidFill>
                                    <a:latin typeface="Cambria Math" panose="02040503050406030204" pitchFamily="18" charset="0"/>
                                    <a:ea typeface="Times New Roman" panose="02020603050405020304" pitchFamily="18" charset="0"/>
                                    <a:cs typeface="Times New Roman" panose="02020603050405020304" pitchFamily="18" charset="0"/>
                                  </a:rPr>
                                  <m:t>𝑪𝑶</m:t>
                                </m:r>
                              </m:e>
                            </m:d>
                          </m:e>
                          <m:sup>
                            <m:r>
                              <a:rPr lang="en-US" sz="3500" b="1" i="1">
                                <a:solidFill>
                                  <a:schemeClr val="accent1">
                                    <a:lumMod val="75000"/>
                                  </a:schemeClr>
                                </a:solidFill>
                                <a:latin typeface="Cambria Math" panose="02040503050406030204" pitchFamily="18" charset="0"/>
                                <a:ea typeface="Times New Roman" panose="02020603050405020304" pitchFamily="18" charset="0"/>
                                <a:cs typeface="Times New Roman" panose="02020603050405020304" pitchFamily="18" charset="0"/>
                              </a:rPr>
                              <m:t>𝟐</m:t>
                            </m:r>
                          </m:sup>
                        </m:sSup>
                      </m:num>
                      <m:den>
                        <m:r>
                          <a:rPr lang="en-US" sz="3500" b="1" i="1">
                            <a:solidFill>
                              <a:schemeClr val="accent1">
                                <a:lumMod val="75000"/>
                              </a:schemeClr>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500" b="1" i="1">
                                <a:solidFill>
                                  <a:schemeClr val="accent1">
                                    <a:lumMod val="75000"/>
                                  </a:schemeClr>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3500" b="1" i="1">
                                <a:solidFill>
                                  <a:schemeClr val="accent1">
                                    <a:lumMod val="75000"/>
                                  </a:schemeClr>
                                </a:solidFill>
                                <a:latin typeface="Cambria Math" panose="02040503050406030204" pitchFamily="18" charset="0"/>
                                <a:ea typeface="Times New Roman" panose="02020603050405020304" pitchFamily="18" charset="0"/>
                                <a:cs typeface="Times New Roman" panose="02020603050405020304" pitchFamily="18" charset="0"/>
                              </a:rPr>
                              <m:t>𝑪𝑶</m:t>
                            </m:r>
                          </m:e>
                          <m:sub>
                            <m:r>
                              <a:rPr lang="en-US" sz="3500" b="1" i="1">
                                <a:solidFill>
                                  <a:schemeClr val="accent1">
                                    <a:lumMod val="75000"/>
                                  </a:schemeClr>
                                </a:solidFill>
                                <a:latin typeface="Cambria Math" panose="02040503050406030204" pitchFamily="18" charset="0"/>
                                <a:ea typeface="Times New Roman" panose="02020603050405020304" pitchFamily="18" charset="0"/>
                                <a:cs typeface="Times New Roman" panose="02020603050405020304" pitchFamily="18" charset="0"/>
                              </a:rPr>
                              <m:t>𝟐</m:t>
                            </m:r>
                          </m:sub>
                        </m:sSub>
                        <m:r>
                          <a:rPr lang="en-US" sz="3500" b="1" i="1">
                            <a:solidFill>
                              <a:schemeClr val="accent1">
                                <a:lumMod val="75000"/>
                              </a:schemeClr>
                            </a:solidFill>
                            <a:latin typeface="Cambria Math" panose="02040503050406030204" pitchFamily="18" charset="0"/>
                            <a:ea typeface="Times New Roman" panose="02020603050405020304" pitchFamily="18" charset="0"/>
                            <a:cs typeface="Times New Roman" panose="02020603050405020304" pitchFamily="18" charset="0"/>
                          </a:rPr>
                          <m:t>]</m:t>
                        </m:r>
                      </m:den>
                    </m:f>
                  </m:oMath>
                </a14:m>
                <a:r>
                  <a:rPr lang="en-US" sz="3500" b="1" i="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endParaRPr lang="en-US" sz="3500" b="1" i="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882060" y="2778015"/>
                <a:ext cx="8523880" cy="1028743"/>
              </a:xfrm>
              <a:prstGeom prst="rect">
                <a:avLst/>
              </a:prstGeom>
              <a:blipFill>
                <a:blip r:embed="rId3"/>
                <a:stretch>
                  <a:fillRect b="-1190"/>
                </a:stretch>
              </a:blipFill>
            </p:spPr>
            <p:txBody>
              <a:bodyPr/>
              <a:lstStyle/>
              <a:p>
                <a:r>
                  <a:rPr lang="en-US">
                    <a:noFill/>
                  </a:rPr>
                  <a:t> </a:t>
                </a:r>
              </a:p>
            </p:txBody>
          </p:sp>
        </mc:Fallback>
      </mc:AlternateContent>
      <p:sp>
        <p:nvSpPr>
          <p:cNvPr id="4" name="TextBox 3"/>
          <p:cNvSpPr txBox="1"/>
          <p:nvPr/>
        </p:nvSpPr>
        <p:spPr>
          <a:xfrm>
            <a:off x="914400" y="2131684"/>
            <a:ext cx="5105400" cy="646331"/>
          </a:xfrm>
          <a:prstGeom prst="rect">
            <a:avLst/>
          </a:prstGeom>
          <a:noFill/>
        </p:spPr>
        <p:txBody>
          <a:bodyPr wrap="square" rtlCol="0">
            <a:spAutoFit/>
          </a:bodyPr>
          <a:lstStyle/>
          <a:p>
            <a:pPr marL="571500" indent="-571500">
              <a:buFont typeface="Wingdings" panose="05000000000000000000" pitchFamily="2" charset="2"/>
              <a:buChar char="q"/>
            </a:pPr>
            <a:r>
              <a:rPr lang="en-US" sz="3500" smtClean="0">
                <a:latin typeface="Arial" panose="020B0604020202020204" pitchFamily="34" charset="0"/>
                <a:cs typeface="Arial" panose="020B0604020202020204" pitchFamily="34" charset="0"/>
              </a:rPr>
              <a:t>Cho phản ứng sau:</a:t>
            </a:r>
            <a:endParaRPr lang="en-US" sz="3500">
              <a:latin typeface="Arial" panose="020B0604020202020204" pitchFamily="34" charset="0"/>
              <a:cs typeface="Arial" panose="020B0604020202020204" pitchFamily="34" charset="0"/>
            </a:endParaRPr>
          </a:p>
        </p:txBody>
      </p:sp>
      <p:sp>
        <p:nvSpPr>
          <p:cNvPr id="3" name="Rectangle 2"/>
          <p:cNvSpPr/>
          <p:nvPr/>
        </p:nvSpPr>
        <p:spPr>
          <a:xfrm>
            <a:off x="914400" y="3942510"/>
            <a:ext cx="10210800" cy="5747727"/>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Khi tăng nồng độ CO</a:t>
            </a:r>
            <a:r>
              <a:rPr lang="fr-FR" sz="35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 thì cân bằng chuyển dịch theo chiều nào</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35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fr-FR" sz="3500" smtClean="0">
                <a:solidFill>
                  <a:srgbClr val="000000"/>
                </a:solidFill>
                <a:latin typeface="Arial" panose="020B0604020202020204" pitchFamily="34" charset="0"/>
                <a:ea typeface="Calibri" panose="020F0502020204030204" pitchFamily="34" charset="0"/>
                <a:cs typeface="Arial" panose="020B0604020202020204" pitchFamily="34" charset="0"/>
              </a:rPr>
              <a:t>Khi </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giảm nồng độ CO thì cân bằng chuyển dịch theo chiều nào</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35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fr-FR" sz="3500" smtClean="0">
                <a:solidFill>
                  <a:srgbClr val="000000"/>
                </a:solidFill>
                <a:latin typeface="Arial" panose="020B0604020202020204" pitchFamily="34" charset="0"/>
                <a:ea typeface="Calibri" panose="020F0502020204030204" pitchFamily="34" charset="0"/>
                <a:cs typeface="Arial" panose="020B0604020202020204" pitchFamily="34" charset="0"/>
              </a:rPr>
              <a:t>Nếu </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hệ có chất rắn thì khi thêm hoặc bớt lượng chất rắn thì trạng thái cân bằng của hệ thay đổi như thế nào</a:t>
            </a: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500">
              <a:latin typeface="Arial" panose="020B0604020202020204" pitchFamily="34" charset="0"/>
              <a:ea typeface="Calibri" panose="020F0502020204030204" pitchFamily="34" charset="0"/>
              <a:cs typeface="Arial" panose="020B0604020202020204" pitchFamily="34" charset="0"/>
            </a:endParaRPr>
          </a:p>
        </p:txBody>
      </p:sp>
      <p:sp>
        <p:nvSpPr>
          <p:cNvPr id="8" name="Rounded Rectangle 7"/>
          <p:cNvSpPr/>
          <p:nvPr/>
        </p:nvSpPr>
        <p:spPr>
          <a:xfrm>
            <a:off x="13030200" y="4231527"/>
            <a:ext cx="4259433" cy="1292973"/>
          </a:xfrm>
          <a:prstGeom prst="roundRect">
            <a:avLst/>
          </a:prstGeom>
          <a:solidFill>
            <a:schemeClr val="bg1"/>
          </a:solidFill>
          <a:ln w="57150">
            <a:solidFill>
              <a:schemeClr val="accent2"/>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chiều thuận</a:t>
            </a:r>
            <a:endParaRPr lang="en-US" sz="3600" dirty="0">
              <a:solidFill>
                <a:srgbClr val="000000"/>
              </a:solidFill>
              <a:latin typeface="Arial" panose="020B0604020202020204" pitchFamily="34" charset="0"/>
              <a:cs typeface="Arial" panose="020B0604020202020204" pitchFamily="34" charset="0"/>
            </a:endParaRPr>
          </a:p>
        </p:txBody>
      </p:sp>
      <p:sp>
        <p:nvSpPr>
          <p:cNvPr id="9" name="Arrow: Right 26">
            <a:extLst>
              <a:ext uri="{FF2B5EF4-FFF2-40B4-BE49-F238E27FC236}">
                <a16:creationId xmlns:a16="http://schemas.microsoft.com/office/drawing/2014/main" id="{BD3E8E53-AEFA-77E3-1077-CC248C21B5D0}"/>
              </a:ext>
            </a:extLst>
          </p:cNvPr>
          <p:cNvSpPr/>
          <p:nvPr/>
        </p:nvSpPr>
        <p:spPr>
          <a:xfrm>
            <a:off x="11603852" y="4486592"/>
            <a:ext cx="947696" cy="782843"/>
          </a:xfrm>
          <a:prstGeom prst="rightArrow">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3030200" y="6169887"/>
            <a:ext cx="4259433" cy="1292973"/>
          </a:xfrm>
          <a:prstGeom prst="roundRect">
            <a:avLst/>
          </a:prstGeom>
          <a:solidFill>
            <a:schemeClr val="bg1"/>
          </a:solidFill>
          <a:ln w="57150">
            <a:solidFill>
              <a:schemeClr val="accent2"/>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chiều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nghịch</a:t>
            </a:r>
            <a:endParaRPr lang="en-US" sz="3600" dirty="0">
              <a:solidFill>
                <a:srgbClr val="000000"/>
              </a:solidFill>
              <a:latin typeface="Arial" panose="020B0604020202020204" pitchFamily="34" charset="0"/>
              <a:cs typeface="Arial" panose="020B0604020202020204" pitchFamily="34" charset="0"/>
            </a:endParaRPr>
          </a:p>
        </p:txBody>
      </p:sp>
      <p:sp>
        <p:nvSpPr>
          <p:cNvPr id="11" name="Arrow: Right 26">
            <a:extLst>
              <a:ext uri="{FF2B5EF4-FFF2-40B4-BE49-F238E27FC236}">
                <a16:creationId xmlns:a16="http://schemas.microsoft.com/office/drawing/2014/main" id="{BD3E8E53-AEFA-77E3-1077-CC248C21B5D0}"/>
              </a:ext>
            </a:extLst>
          </p:cNvPr>
          <p:cNvSpPr/>
          <p:nvPr/>
        </p:nvSpPr>
        <p:spPr>
          <a:xfrm>
            <a:off x="11603852" y="6424952"/>
            <a:ext cx="947696" cy="782843"/>
          </a:xfrm>
          <a:prstGeom prst="rightArrow">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3030200" y="8108247"/>
            <a:ext cx="4259433" cy="1292973"/>
          </a:xfrm>
          <a:prstGeom prst="roundRect">
            <a:avLst/>
          </a:prstGeom>
          <a:solidFill>
            <a:schemeClr val="bg1"/>
          </a:solidFill>
          <a:ln w="57150">
            <a:solidFill>
              <a:schemeClr val="accent2"/>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không chuyển dịch</a:t>
            </a:r>
            <a:endParaRPr lang="en-US" sz="3600" dirty="0">
              <a:solidFill>
                <a:srgbClr val="000000"/>
              </a:solidFill>
              <a:latin typeface="Arial" panose="020B0604020202020204" pitchFamily="34" charset="0"/>
              <a:cs typeface="Arial" panose="020B0604020202020204" pitchFamily="34" charset="0"/>
            </a:endParaRPr>
          </a:p>
        </p:txBody>
      </p:sp>
      <p:sp>
        <p:nvSpPr>
          <p:cNvPr id="13" name="Arrow: Right 26">
            <a:extLst>
              <a:ext uri="{FF2B5EF4-FFF2-40B4-BE49-F238E27FC236}">
                <a16:creationId xmlns:a16="http://schemas.microsoft.com/office/drawing/2014/main" id="{BD3E8E53-AEFA-77E3-1077-CC248C21B5D0}"/>
              </a:ext>
            </a:extLst>
          </p:cNvPr>
          <p:cNvSpPr/>
          <p:nvPr/>
        </p:nvSpPr>
        <p:spPr>
          <a:xfrm>
            <a:off x="11603852" y="8363312"/>
            <a:ext cx="947696" cy="782843"/>
          </a:xfrm>
          <a:prstGeom prst="rightArrow">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929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3" dur="500"/>
                                        <p:tgtEl>
                                          <p:spTgt spid="3">
                                            <p:txEl>
                                              <p:pRg st="0" end="0"/>
                                            </p:txEl>
                                          </p:spTgt>
                                        </p:tgtEl>
                                      </p:cBhvr>
                                    </p:animEffect>
                                  </p:childTnLst>
                                </p:cTn>
                              </p:par>
                            </p:childTnLst>
                          </p:cTn>
                        </p:par>
                        <p:par>
                          <p:cTn id="24" fill="hold">
                            <p:stCondLst>
                              <p:cond delay="500"/>
                            </p:stCondLst>
                            <p:childTnLst>
                              <p:par>
                                <p:cTn id="25" presetID="14" presetClass="entr" presetSubtype="10" fill="hold"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7" dur="500"/>
                                        <p:tgtEl>
                                          <p:spTgt spid="3">
                                            <p:txEl>
                                              <p:pRg st="1" end="1"/>
                                            </p:txEl>
                                          </p:spTgt>
                                        </p:tgtEl>
                                      </p:cBhvr>
                                    </p:animEffect>
                                  </p:childTnLst>
                                </p:cTn>
                              </p:par>
                            </p:childTnLst>
                          </p:cTn>
                        </p:par>
                        <p:par>
                          <p:cTn id="28" fill="hold">
                            <p:stCondLst>
                              <p:cond delay="1000"/>
                            </p:stCondLst>
                            <p:childTnLst>
                              <p:par>
                                <p:cTn id="29" presetID="14" presetClass="entr" presetSubtype="1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par>
                          <p:cTn id="46" fill="hold">
                            <p:stCondLst>
                              <p:cond delay="500"/>
                            </p:stCondLst>
                            <p:childTnLst>
                              <p:par>
                                <p:cTn id="47" presetID="16" presetClass="entr" presetSubtype="21"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par>
                          <p:cTn id="55" fill="hold">
                            <p:stCondLst>
                              <p:cond delay="500"/>
                            </p:stCondLst>
                            <p:childTnLst>
                              <p:par>
                                <p:cTn id="56" presetID="16" presetClass="entr" presetSubtype="21"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arn(inVertical)">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8" grpId="0" animBg="1"/>
      <p:bldP spid="9" grpId="0" animBg="1"/>
      <p:bldP spid="10" grpId="0" animBg="1"/>
      <p:bldP spid="11" grpId="0" animBg="1"/>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0" name="TextBox 19">
            <a:extLst>
              <a:ext uri="{FF2B5EF4-FFF2-40B4-BE49-F238E27FC236}">
                <a16:creationId xmlns:a16="http://schemas.microsoft.com/office/drawing/2014/main" id="{E19B1F1F-6136-4AD1-8FAA-8BF99A8856B5}"/>
              </a:ext>
            </a:extLst>
          </p:cNvPr>
          <p:cNvSpPr txBox="1"/>
          <p:nvPr/>
        </p:nvSpPr>
        <p:spPr>
          <a:xfrm>
            <a:off x="378213" y="827526"/>
            <a:ext cx="17531574" cy="954107"/>
          </a:xfrm>
          <a:prstGeom prst="rect">
            <a:avLst/>
          </a:prstGeom>
          <a:noFill/>
        </p:spPr>
        <p:txBody>
          <a:bodyPr wrap="square" rtlCol="0">
            <a:spAutoFit/>
          </a:bodyPr>
          <a:lstStyle/>
          <a:p>
            <a:pPr algn="ctr"/>
            <a:r>
              <a:rPr lang="en-US" sz="5600" b="1" smtClean="0">
                <a:solidFill>
                  <a:schemeClr val="accent5">
                    <a:lumMod val="75000"/>
                  </a:schemeClr>
                </a:solidFill>
                <a:latin typeface="Arial" panose="020B0604020202020204" pitchFamily="34" charset="0"/>
                <a:cs typeface="Arial" panose="020B0604020202020204" pitchFamily="34" charset="0"/>
              </a:rPr>
              <a:t>Ảnh hưởng của nồng độ đến cân bằng hoá học</a:t>
            </a:r>
            <a:endParaRPr lang="en-US" sz="5600" dirty="0">
              <a:solidFill>
                <a:schemeClr val="accent5">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1028700" y="2139619"/>
                <a:ext cx="16230600" cy="2585323"/>
              </a:xfrm>
              <a:prstGeom prst="rect">
                <a:avLst/>
              </a:prstGeom>
            </p:spPr>
            <p:txBody>
              <a:bodyPr wrap="square">
                <a:spAutoFit/>
              </a:bodyPr>
              <a:lstStyle/>
              <a:p>
                <a:pPr algn="just">
                  <a:lnSpc>
                    <a:spcPct val="150000"/>
                  </a:lnSpc>
                  <a:spcAft>
                    <a:spcPts val="0"/>
                  </a:spcAft>
                </a:pPr>
                <a:r>
                  <a:rPr lang="fr-FR" sz="3600" b="1" smtClean="0">
                    <a:solidFill>
                      <a:srgbClr val="000000"/>
                    </a:solidFill>
                    <a:latin typeface="Arial" panose="020B0604020202020204" pitchFamily="34" charset="0"/>
                    <a:ea typeface="Calibri" panose="020F0502020204030204" pitchFamily="34" charset="0"/>
                    <a:cs typeface="Arial" panose="020B0604020202020204" pitchFamily="34" charset="0"/>
                  </a:rPr>
                  <a:t>Câu hỏi 13 (SGK tr.10).</a:t>
                </a:r>
                <a:r>
                  <a:rPr lang="en-US" sz="3600" b="1" smtClean="0">
                    <a:latin typeface="Arial" panose="020B0604020202020204" pitchFamily="34" charset="0"/>
                    <a:ea typeface="Calibri" panose="020F0502020204030204" pitchFamily="34" charset="0"/>
                    <a:cs typeface="Arial" panose="020B0604020202020204" pitchFamily="34" charset="0"/>
                  </a:rPr>
                  <a:t>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Hãy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cho biết cân bằng chuyển dịch theo chiều nào khi thêm một lượng khí CO vào hệ cân bằng:</a:t>
                </a:r>
                <a:endParaRPr lang="en-US" sz="360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C(s) + CO</a:t>
                </a:r>
                <a:r>
                  <a:rPr lang="fr-FR"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(g) </a:t>
                </a:r>
                <a14:m>
                  <m:oMath xmlns:m="http://schemas.openxmlformats.org/officeDocument/2006/math">
                    <m:r>
                      <a:rPr lang="fr-FR" sz="36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a:solidFill>
                      <a:srgbClr val="000000"/>
                    </a:solidFill>
                    <a:latin typeface="Arial" panose="020B0604020202020204" pitchFamily="34" charset="0"/>
                    <a:ea typeface="Times New Roman" panose="02020603050405020304" pitchFamily="18" charset="0"/>
                    <a:cs typeface="Arial" panose="020B0604020202020204" pitchFamily="34" charset="0"/>
                  </a:rPr>
                  <a:t> 2CO(g)</a:t>
                </a:r>
                <a:endParaRPr lang="en-US" sz="36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028700" y="2139619"/>
                <a:ext cx="16230600" cy="2585323"/>
              </a:xfrm>
              <a:prstGeom prst="rect">
                <a:avLst/>
              </a:prstGeom>
              <a:blipFill>
                <a:blip r:embed="rId3"/>
                <a:stretch>
                  <a:fillRect l="-1165" r="-1127" b="-4009"/>
                </a:stretch>
              </a:blipFill>
            </p:spPr>
            <p:txBody>
              <a:bodyPr/>
              <a:lstStyle/>
              <a:p>
                <a:r>
                  <a:rPr lang="en-US">
                    <a:noFill/>
                  </a:rPr>
                  <a:t> </a:t>
                </a:r>
              </a:p>
            </p:txBody>
          </p:sp>
        </mc:Fallback>
      </mc:AlternateContent>
      <p:pic>
        <p:nvPicPr>
          <p:cNvPr id="14"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43000" y="5082928"/>
            <a:ext cx="5105400" cy="4743381"/>
          </a:xfrm>
          <a:prstGeom prst="rect">
            <a:avLst/>
          </a:prstGeom>
        </p:spPr>
      </p:pic>
      <p:sp>
        <p:nvSpPr>
          <p:cNvPr id="6" name="Rectangle 5"/>
          <p:cNvSpPr/>
          <p:nvPr/>
        </p:nvSpPr>
        <p:spPr>
          <a:xfrm>
            <a:off x="6829425" y="5982804"/>
            <a:ext cx="10363200" cy="2585323"/>
          </a:xfrm>
          <a:prstGeom prst="rect">
            <a:avLst/>
          </a:prstGeom>
        </p:spPr>
        <p:txBody>
          <a:bodyPr wrap="square">
            <a:spAutoFit/>
          </a:bodyPr>
          <a:lstStyle/>
          <a:p>
            <a:pPr algn="just">
              <a:lnSpc>
                <a:spcPct val="150000"/>
              </a:lnSpc>
              <a:spcBef>
                <a:spcPts val="300"/>
              </a:spcBef>
              <a:spcAft>
                <a:spcPts val="0"/>
              </a:spcAft>
            </a:pPr>
            <a:r>
              <a:rPr lang="fr-FR" sz="3600" b="1" i="1" u="sng" smtClean="0">
                <a:solidFill>
                  <a:srgbClr val="000000"/>
                </a:solidFill>
                <a:latin typeface="Arial" panose="020B0604020202020204" pitchFamily="34" charset="0"/>
                <a:ea typeface="Calibri" panose="020F0502020204030204" pitchFamily="34" charset="0"/>
                <a:cs typeface="Arial" panose="020B0604020202020204" pitchFamily="34" charset="0"/>
              </a:rPr>
              <a:t>Lời giải:</a:t>
            </a:r>
            <a:r>
              <a:rPr lang="fr-FR" sz="3600" b="1" i="1"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Khi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thêm một lượng khí CO vào hệ thì cân bằng của hệ chuyển dịch theo chiều làm giảm số mol khí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của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CO,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tức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là theo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chiều nghịch. </a:t>
            </a:r>
            <a:endParaRPr lang="en-US" sz="36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71064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Freeform 4"/>
          <p:cNvSpPr/>
          <p:nvPr/>
        </p:nvSpPr>
        <p:spPr>
          <a:xfrm>
            <a:off x="514348" y="2566578"/>
            <a:ext cx="17259300" cy="72649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grpSp>
        <p:nvGrpSpPr>
          <p:cNvPr id="3" name="Group 2"/>
          <p:cNvGrpSpPr/>
          <p:nvPr/>
        </p:nvGrpSpPr>
        <p:grpSpPr>
          <a:xfrm>
            <a:off x="2858145" y="3065133"/>
            <a:ext cx="12583888" cy="6267830"/>
            <a:chOff x="3722912" y="3063271"/>
            <a:chExt cx="12583888" cy="6267830"/>
          </a:xfrm>
        </p:grpSpPr>
        <p:grpSp>
          <p:nvGrpSpPr>
            <p:cNvPr id="10" name="Group 5"/>
            <p:cNvGrpSpPr/>
            <p:nvPr/>
          </p:nvGrpSpPr>
          <p:grpSpPr>
            <a:xfrm>
              <a:off x="3722912" y="3450043"/>
              <a:ext cx="12583888" cy="5881058"/>
              <a:chOff x="0" y="-1"/>
              <a:chExt cx="3227868" cy="2612960"/>
            </a:xfrm>
            <a:solidFill>
              <a:srgbClr val="FCF4E9"/>
            </a:solidFill>
          </p:grpSpPr>
          <p:sp>
            <p:nvSpPr>
              <p:cNvPr id="34" name="Freeform 6"/>
              <p:cNvSpPr/>
              <p:nvPr/>
            </p:nvSpPr>
            <p:spPr>
              <a:xfrm>
                <a:off x="0" y="-1"/>
                <a:ext cx="3227868" cy="2612960"/>
              </a:xfrm>
              <a:custGeom>
                <a:avLst/>
                <a:gdLst/>
                <a:ahLst/>
                <a:cxnLst/>
                <a:rect l="l" t="t" r="r" b="b"/>
                <a:pathLst>
                  <a:path w="2781104" h="2548711">
                    <a:moveTo>
                      <a:pt x="2656644" y="2548711"/>
                    </a:moveTo>
                    <a:lnTo>
                      <a:pt x="124460" y="2548711"/>
                    </a:lnTo>
                    <a:cubicBezTo>
                      <a:pt x="55880" y="2548711"/>
                      <a:pt x="0" y="2492831"/>
                      <a:pt x="0" y="2424251"/>
                    </a:cubicBezTo>
                    <a:lnTo>
                      <a:pt x="0" y="124460"/>
                    </a:lnTo>
                    <a:cubicBezTo>
                      <a:pt x="0" y="55880"/>
                      <a:pt x="55880" y="0"/>
                      <a:pt x="124460" y="0"/>
                    </a:cubicBezTo>
                    <a:lnTo>
                      <a:pt x="2656644" y="0"/>
                    </a:lnTo>
                    <a:cubicBezTo>
                      <a:pt x="2725224" y="0"/>
                      <a:pt x="2781104" y="55880"/>
                      <a:pt x="2781104" y="124460"/>
                    </a:cubicBezTo>
                    <a:lnTo>
                      <a:pt x="2781104" y="2424251"/>
                    </a:lnTo>
                    <a:cubicBezTo>
                      <a:pt x="2781104" y="2492831"/>
                      <a:pt x="2725224" y="2548711"/>
                      <a:pt x="2656644" y="2548711"/>
                    </a:cubicBezTo>
                    <a:close/>
                  </a:path>
                </a:pathLst>
              </a:custGeom>
              <a:solidFill>
                <a:schemeClr val="accent5">
                  <a:lumMod val="20000"/>
                  <a:lumOff val="80000"/>
                </a:schemeClr>
              </a:solidFill>
              <a:effectLst>
                <a:outerShdw blurRad="50800" dist="38100" dir="2700000" algn="tl" rotWithShape="0">
                  <a:prstClr val="black">
                    <a:alpha val="40000"/>
                  </a:prstClr>
                </a:outerShdw>
              </a:effectLst>
            </p:spPr>
          </p:sp>
        </p:grpSp>
        <p:grpSp>
          <p:nvGrpSpPr>
            <p:cNvPr id="11" name="Google Shape;9378;p56"/>
            <p:cNvGrpSpPr/>
            <p:nvPr/>
          </p:nvGrpSpPr>
          <p:grpSpPr>
            <a:xfrm rot="15521149" flipH="1">
              <a:off x="4870363" y="3184276"/>
              <a:ext cx="1231210" cy="989200"/>
              <a:chOff x="6795987" y="1681196"/>
              <a:chExt cx="545643" cy="633804"/>
            </a:xfrm>
          </p:grpSpPr>
          <p:sp>
            <p:nvSpPr>
              <p:cNvPr id="12" name="Google Shape;9379;p56"/>
              <p:cNvSpPr/>
              <p:nvPr/>
            </p:nvSpPr>
            <p:spPr>
              <a:xfrm rot="10228520" flipH="1">
                <a:off x="6809076" y="1739909"/>
                <a:ext cx="490307" cy="575091"/>
              </a:xfrm>
              <a:custGeom>
                <a:avLst/>
                <a:gdLst/>
                <a:ahLst/>
                <a:cxnLst/>
                <a:rect l="l" t="t" r="r" b="b"/>
                <a:pathLst>
                  <a:path w="28847" h="19580" extrusionOk="0">
                    <a:moveTo>
                      <a:pt x="517" y="0"/>
                    </a:moveTo>
                    <a:lnTo>
                      <a:pt x="0" y="18804"/>
                    </a:lnTo>
                    <a:lnTo>
                      <a:pt x="28330" y="19580"/>
                    </a:lnTo>
                    <a:lnTo>
                      <a:pt x="24117" y="10055"/>
                    </a:lnTo>
                    <a:lnTo>
                      <a:pt x="28847" y="763"/>
                    </a:lnTo>
                    <a:lnTo>
                      <a:pt x="517" y="0"/>
                    </a:ln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grpSp>
            <p:nvGrpSpPr>
              <p:cNvPr id="13" name="Google Shape;9380;p56"/>
              <p:cNvGrpSpPr/>
              <p:nvPr/>
            </p:nvGrpSpPr>
            <p:grpSpPr>
              <a:xfrm rot="10164887" flipH="1">
                <a:off x="6795987" y="1681196"/>
                <a:ext cx="545643" cy="575122"/>
                <a:chOff x="6735392" y="2834318"/>
                <a:chExt cx="464258" cy="489340"/>
              </a:xfrm>
            </p:grpSpPr>
            <p:sp>
              <p:nvSpPr>
                <p:cNvPr id="14" name="Google Shape;9381;p56"/>
                <p:cNvSpPr/>
                <p:nvPr/>
              </p:nvSpPr>
              <p:spPr>
                <a:xfrm rot="-64006">
                  <a:off x="6735392" y="2834318"/>
                  <a:ext cx="457088" cy="489340"/>
                </a:xfrm>
                <a:custGeom>
                  <a:avLst/>
                  <a:gdLst/>
                  <a:ahLst/>
                  <a:cxnLst/>
                  <a:rect l="l" t="t" r="r" b="b"/>
                  <a:pathLst>
                    <a:path w="28847" h="19580" extrusionOk="0">
                      <a:moveTo>
                        <a:pt x="517" y="0"/>
                      </a:moveTo>
                      <a:lnTo>
                        <a:pt x="0" y="18804"/>
                      </a:lnTo>
                      <a:lnTo>
                        <a:pt x="28330" y="19580"/>
                      </a:lnTo>
                      <a:lnTo>
                        <a:pt x="24117" y="10055"/>
                      </a:lnTo>
                      <a:lnTo>
                        <a:pt x="28847" y="763"/>
                      </a:lnTo>
                      <a:lnTo>
                        <a:pt x="517" y="0"/>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15" name="Google Shape;9382;p56"/>
                <p:cNvSpPr/>
                <p:nvPr/>
              </p:nvSpPr>
              <p:spPr>
                <a:xfrm>
                  <a:off x="6851325" y="2839375"/>
                  <a:ext cx="64650" cy="23625"/>
                </a:xfrm>
                <a:custGeom>
                  <a:avLst/>
                  <a:gdLst/>
                  <a:ahLst/>
                  <a:cxnLst/>
                  <a:rect l="l" t="t" r="r" b="b"/>
                  <a:pathLst>
                    <a:path w="2586" h="945" extrusionOk="0">
                      <a:moveTo>
                        <a:pt x="1" y="1"/>
                      </a:moveTo>
                      <a:lnTo>
                        <a:pt x="1" y="1"/>
                      </a:lnTo>
                      <a:cubicBezTo>
                        <a:pt x="182" y="544"/>
                        <a:pt x="686" y="918"/>
                        <a:pt x="1267" y="944"/>
                      </a:cubicBezTo>
                      <a:cubicBezTo>
                        <a:pt x="1278" y="944"/>
                        <a:pt x="1288" y="945"/>
                        <a:pt x="1299" y="945"/>
                      </a:cubicBezTo>
                      <a:cubicBezTo>
                        <a:pt x="1867" y="945"/>
                        <a:pt x="2370" y="599"/>
                        <a:pt x="2586" y="78"/>
                      </a:cubicBezTo>
                      <a:lnTo>
                        <a:pt x="1" y="1"/>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16" name="Google Shape;9383;p56"/>
                <p:cNvSpPr/>
                <p:nvPr/>
              </p:nvSpPr>
              <p:spPr>
                <a:xfrm>
                  <a:off x="7005450" y="2843575"/>
                  <a:ext cx="64650" cy="23300"/>
                </a:xfrm>
                <a:custGeom>
                  <a:avLst/>
                  <a:gdLst/>
                  <a:ahLst/>
                  <a:cxnLst/>
                  <a:rect l="l" t="t" r="r" b="b"/>
                  <a:pathLst>
                    <a:path w="2586" h="932" extrusionOk="0">
                      <a:moveTo>
                        <a:pt x="1" y="1"/>
                      </a:moveTo>
                      <a:lnTo>
                        <a:pt x="1" y="1"/>
                      </a:lnTo>
                      <a:cubicBezTo>
                        <a:pt x="181" y="544"/>
                        <a:pt x="686" y="905"/>
                        <a:pt x="1267" y="931"/>
                      </a:cubicBezTo>
                      <a:cubicBezTo>
                        <a:pt x="1278" y="932"/>
                        <a:pt x="1288" y="932"/>
                        <a:pt x="1299" y="932"/>
                      </a:cubicBezTo>
                      <a:cubicBezTo>
                        <a:pt x="1855" y="932"/>
                        <a:pt x="2370" y="598"/>
                        <a:pt x="2585" y="65"/>
                      </a:cubicBezTo>
                      <a:lnTo>
                        <a:pt x="1" y="1"/>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17" name="Google Shape;9384;p56"/>
                <p:cNvSpPr/>
                <p:nvPr/>
              </p:nvSpPr>
              <p:spPr>
                <a:xfrm>
                  <a:off x="7159250" y="2847775"/>
                  <a:ext cx="40400" cy="23300"/>
                </a:xfrm>
                <a:custGeom>
                  <a:avLst/>
                  <a:gdLst/>
                  <a:ahLst/>
                  <a:cxnLst/>
                  <a:rect l="l" t="t" r="r" b="b"/>
                  <a:pathLst>
                    <a:path w="1616" h="932" extrusionOk="0">
                      <a:moveTo>
                        <a:pt x="0" y="1"/>
                      </a:moveTo>
                      <a:lnTo>
                        <a:pt x="0" y="1"/>
                      </a:lnTo>
                      <a:cubicBezTo>
                        <a:pt x="168" y="505"/>
                        <a:pt x="621" y="867"/>
                        <a:pt x="1164" y="931"/>
                      </a:cubicBezTo>
                      <a:lnTo>
                        <a:pt x="1616" y="40"/>
                      </a:lnTo>
                      <a:lnTo>
                        <a:pt x="0" y="1"/>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18" name="Google Shape;9385;p56"/>
                <p:cNvSpPr/>
                <p:nvPr/>
              </p:nvSpPr>
              <p:spPr>
                <a:xfrm>
                  <a:off x="6758150" y="2883650"/>
                  <a:ext cx="81575" cy="69500"/>
                </a:xfrm>
                <a:custGeom>
                  <a:avLst/>
                  <a:gdLst/>
                  <a:ahLst/>
                  <a:cxnLst/>
                  <a:rect l="l" t="t" r="r" b="b"/>
                  <a:pathLst>
                    <a:path w="3263" h="2780" extrusionOk="0">
                      <a:moveTo>
                        <a:pt x="1860" y="0"/>
                      </a:moveTo>
                      <a:cubicBezTo>
                        <a:pt x="641" y="0"/>
                        <a:pt x="0" y="1456"/>
                        <a:pt x="846" y="2340"/>
                      </a:cubicBezTo>
                      <a:cubicBezTo>
                        <a:pt x="1133" y="2644"/>
                        <a:pt x="1494" y="2780"/>
                        <a:pt x="1848" y="2780"/>
                      </a:cubicBezTo>
                      <a:cubicBezTo>
                        <a:pt x="2548" y="2780"/>
                        <a:pt x="3220" y="2250"/>
                        <a:pt x="3237" y="1435"/>
                      </a:cubicBezTo>
                      <a:cubicBezTo>
                        <a:pt x="3263" y="659"/>
                        <a:pt x="2655" y="26"/>
                        <a:pt x="1893" y="0"/>
                      </a:cubicBezTo>
                      <a:cubicBezTo>
                        <a:pt x="1882" y="0"/>
                        <a:pt x="1871" y="0"/>
                        <a:pt x="1860"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19" name="Google Shape;9386;p56"/>
                <p:cNvSpPr/>
                <p:nvPr/>
              </p:nvSpPr>
              <p:spPr>
                <a:xfrm>
                  <a:off x="6912250" y="2887850"/>
                  <a:ext cx="81275" cy="69525"/>
                </a:xfrm>
                <a:custGeom>
                  <a:avLst/>
                  <a:gdLst/>
                  <a:ahLst/>
                  <a:cxnLst/>
                  <a:rect l="l" t="t" r="r" b="b"/>
                  <a:pathLst>
                    <a:path w="3251" h="2781" extrusionOk="0">
                      <a:moveTo>
                        <a:pt x="1849" y="0"/>
                      </a:moveTo>
                      <a:cubicBezTo>
                        <a:pt x="641" y="0"/>
                        <a:pt x="1" y="1456"/>
                        <a:pt x="834" y="2340"/>
                      </a:cubicBezTo>
                      <a:cubicBezTo>
                        <a:pt x="1120" y="2644"/>
                        <a:pt x="1482" y="2780"/>
                        <a:pt x="1837" y="2780"/>
                      </a:cubicBezTo>
                      <a:cubicBezTo>
                        <a:pt x="2537" y="2780"/>
                        <a:pt x="3212" y="2250"/>
                        <a:pt x="3237" y="1435"/>
                      </a:cubicBezTo>
                      <a:cubicBezTo>
                        <a:pt x="3250" y="659"/>
                        <a:pt x="2643" y="26"/>
                        <a:pt x="1880" y="0"/>
                      </a:cubicBezTo>
                      <a:cubicBezTo>
                        <a:pt x="1870" y="0"/>
                        <a:pt x="1859" y="0"/>
                        <a:pt x="1849"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20" name="Google Shape;9387;p56"/>
                <p:cNvSpPr/>
                <p:nvPr/>
              </p:nvSpPr>
              <p:spPr>
                <a:xfrm>
                  <a:off x="7077175" y="2892175"/>
                  <a:ext cx="81175" cy="69375"/>
                </a:xfrm>
                <a:custGeom>
                  <a:avLst/>
                  <a:gdLst/>
                  <a:ahLst/>
                  <a:cxnLst/>
                  <a:rect l="l" t="t" r="r" b="b"/>
                  <a:pathLst>
                    <a:path w="3247" h="2775" extrusionOk="0">
                      <a:moveTo>
                        <a:pt x="1417" y="1"/>
                      </a:moveTo>
                      <a:cubicBezTo>
                        <a:pt x="717" y="1"/>
                        <a:pt x="44" y="528"/>
                        <a:pt x="27" y="1352"/>
                      </a:cubicBezTo>
                      <a:cubicBezTo>
                        <a:pt x="1" y="2115"/>
                        <a:pt x="608" y="2748"/>
                        <a:pt x="1371" y="2774"/>
                      </a:cubicBezTo>
                      <a:cubicBezTo>
                        <a:pt x="1386" y="2775"/>
                        <a:pt x="1402" y="2775"/>
                        <a:pt x="1418" y="2775"/>
                      </a:cubicBezTo>
                      <a:cubicBezTo>
                        <a:pt x="2615" y="2775"/>
                        <a:pt x="3247" y="1315"/>
                        <a:pt x="2417" y="435"/>
                      </a:cubicBezTo>
                      <a:cubicBezTo>
                        <a:pt x="2131" y="135"/>
                        <a:pt x="1770" y="1"/>
                        <a:pt x="1417" y="1"/>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21" name="Google Shape;9388;p56"/>
                <p:cNvSpPr/>
                <p:nvPr/>
              </p:nvSpPr>
              <p:spPr>
                <a:xfrm>
                  <a:off x="6832875" y="2978300"/>
                  <a:ext cx="81175" cy="69200"/>
                </a:xfrm>
                <a:custGeom>
                  <a:avLst/>
                  <a:gdLst/>
                  <a:ahLst/>
                  <a:cxnLst/>
                  <a:rect l="l" t="t" r="r" b="b"/>
                  <a:pathLst>
                    <a:path w="3247" h="2768" extrusionOk="0">
                      <a:moveTo>
                        <a:pt x="1829" y="0"/>
                      </a:moveTo>
                      <a:cubicBezTo>
                        <a:pt x="632" y="0"/>
                        <a:pt x="0" y="1447"/>
                        <a:pt x="842" y="2327"/>
                      </a:cubicBezTo>
                      <a:cubicBezTo>
                        <a:pt x="1125" y="2632"/>
                        <a:pt x="1483" y="2768"/>
                        <a:pt x="1836" y="2768"/>
                      </a:cubicBezTo>
                      <a:cubicBezTo>
                        <a:pt x="2533" y="2768"/>
                        <a:pt x="3207" y="2238"/>
                        <a:pt x="3233" y="1423"/>
                      </a:cubicBezTo>
                      <a:cubicBezTo>
                        <a:pt x="3246" y="660"/>
                        <a:pt x="2652" y="14"/>
                        <a:pt x="1876" y="1"/>
                      </a:cubicBezTo>
                      <a:cubicBezTo>
                        <a:pt x="1860" y="1"/>
                        <a:pt x="1844" y="0"/>
                        <a:pt x="1829"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22" name="Google Shape;9389;p56"/>
                <p:cNvSpPr/>
                <p:nvPr/>
              </p:nvSpPr>
              <p:spPr>
                <a:xfrm>
                  <a:off x="6986675" y="2982500"/>
                  <a:ext cx="81475" cy="69375"/>
                </a:xfrm>
                <a:custGeom>
                  <a:avLst/>
                  <a:gdLst/>
                  <a:ahLst/>
                  <a:cxnLst/>
                  <a:rect l="l" t="t" r="r" b="b"/>
                  <a:pathLst>
                    <a:path w="3259" h="2775" extrusionOk="0">
                      <a:moveTo>
                        <a:pt x="1841" y="0"/>
                      </a:moveTo>
                      <a:cubicBezTo>
                        <a:pt x="631" y="0"/>
                        <a:pt x="0" y="1447"/>
                        <a:pt x="842" y="2340"/>
                      </a:cubicBezTo>
                      <a:cubicBezTo>
                        <a:pt x="1124" y="2640"/>
                        <a:pt x="1482" y="2775"/>
                        <a:pt x="1834" y="2775"/>
                      </a:cubicBezTo>
                      <a:cubicBezTo>
                        <a:pt x="2531" y="2775"/>
                        <a:pt x="3207" y="2247"/>
                        <a:pt x="3233" y="1423"/>
                      </a:cubicBezTo>
                      <a:cubicBezTo>
                        <a:pt x="3259" y="660"/>
                        <a:pt x="2651" y="14"/>
                        <a:pt x="1889" y="1"/>
                      </a:cubicBezTo>
                      <a:cubicBezTo>
                        <a:pt x="1873" y="1"/>
                        <a:pt x="1857" y="0"/>
                        <a:pt x="1841"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23" name="Google Shape;9390;p56"/>
                <p:cNvSpPr/>
                <p:nvPr/>
              </p:nvSpPr>
              <p:spPr>
                <a:xfrm>
                  <a:off x="6753375" y="3068450"/>
                  <a:ext cx="81175" cy="69375"/>
                </a:xfrm>
                <a:custGeom>
                  <a:avLst/>
                  <a:gdLst/>
                  <a:ahLst/>
                  <a:cxnLst/>
                  <a:rect l="l" t="t" r="r" b="b"/>
                  <a:pathLst>
                    <a:path w="3247" h="2775" extrusionOk="0">
                      <a:moveTo>
                        <a:pt x="1829" y="0"/>
                      </a:moveTo>
                      <a:cubicBezTo>
                        <a:pt x="632" y="0"/>
                        <a:pt x="1" y="1447"/>
                        <a:pt x="830" y="2340"/>
                      </a:cubicBezTo>
                      <a:cubicBezTo>
                        <a:pt x="1116" y="2640"/>
                        <a:pt x="1477" y="2774"/>
                        <a:pt x="1831" y="2774"/>
                      </a:cubicBezTo>
                      <a:cubicBezTo>
                        <a:pt x="2531" y="2774"/>
                        <a:pt x="3204" y="2247"/>
                        <a:pt x="3221" y="1423"/>
                      </a:cubicBezTo>
                      <a:cubicBezTo>
                        <a:pt x="3247" y="660"/>
                        <a:pt x="2639" y="27"/>
                        <a:pt x="1877" y="1"/>
                      </a:cubicBezTo>
                      <a:cubicBezTo>
                        <a:pt x="1861" y="0"/>
                        <a:pt x="1845" y="0"/>
                        <a:pt x="1829"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24" name="Google Shape;9391;p56"/>
                <p:cNvSpPr/>
                <p:nvPr/>
              </p:nvSpPr>
              <p:spPr>
                <a:xfrm>
                  <a:off x="6907154" y="3073107"/>
                  <a:ext cx="81175" cy="69200"/>
                </a:xfrm>
                <a:custGeom>
                  <a:avLst/>
                  <a:gdLst/>
                  <a:ahLst/>
                  <a:cxnLst/>
                  <a:rect l="l" t="t" r="r" b="b"/>
                  <a:pathLst>
                    <a:path w="3247" h="2768" extrusionOk="0">
                      <a:moveTo>
                        <a:pt x="1842" y="0"/>
                      </a:moveTo>
                      <a:cubicBezTo>
                        <a:pt x="632" y="0"/>
                        <a:pt x="1" y="1447"/>
                        <a:pt x="843" y="2327"/>
                      </a:cubicBezTo>
                      <a:cubicBezTo>
                        <a:pt x="1125" y="2631"/>
                        <a:pt x="1484" y="2768"/>
                        <a:pt x="1837" y="2768"/>
                      </a:cubicBezTo>
                      <a:cubicBezTo>
                        <a:pt x="2533" y="2768"/>
                        <a:pt x="3208" y="2237"/>
                        <a:pt x="3234" y="1422"/>
                      </a:cubicBezTo>
                      <a:cubicBezTo>
                        <a:pt x="3247" y="647"/>
                        <a:pt x="2652" y="14"/>
                        <a:pt x="1890" y="1"/>
                      </a:cubicBezTo>
                      <a:cubicBezTo>
                        <a:pt x="1873" y="0"/>
                        <a:pt x="1858" y="0"/>
                        <a:pt x="1842"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25" name="Google Shape;9392;p56"/>
                <p:cNvSpPr/>
                <p:nvPr/>
              </p:nvSpPr>
              <p:spPr>
                <a:xfrm rot="518288">
                  <a:off x="7101683" y="3086752"/>
                  <a:ext cx="38477" cy="60128"/>
                </a:xfrm>
                <a:custGeom>
                  <a:avLst/>
                  <a:gdLst/>
                  <a:ahLst/>
                  <a:cxnLst/>
                  <a:rect l="l" t="t" r="r" b="b"/>
                  <a:pathLst>
                    <a:path w="1539" h="2405" extrusionOk="0">
                      <a:moveTo>
                        <a:pt x="479" y="1"/>
                      </a:moveTo>
                      <a:cubicBezTo>
                        <a:pt x="195" y="246"/>
                        <a:pt x="40" y="595"/>
                        <a:pt x="27" y="970"/>
                      </a:cubicBezTo>
                      <a:cubicBezTo>
                        <a:pt x="1" y="1745"/>
                        <a:pt x="608" y="2379"/>
                        <a:pt x="1371" y="2405"/>
                      </a:cubicBezTo>
                      <a:lnTo>
                        <a:pt x="1539" y="2405"/>
                      </a:lnTo>
                      <a:lnTo>
                        <a:pt x="479" y="1"/>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26" name="Google Shape;9393;p56"/>
                <p:cNvSpPr/>
                <p:nvPr/>
              </p:nvSpPr>
              <p:spPr>
                <a:xfrm>
                  <a:off x="6827600" y="3162800"/>
                  <a:ext cx="81275" cy="69525"/>
                </a:xfrm>
                <a:custGeom>
                  <a:avLst/>
                  <a:gdLst/>
                  <a:ahLst/>
                  <a:cxnLst/>
                  <a:rect l="l" t="t" r="r" b="b"/>
                  <a:pathLst>
                    <a:path w="3251" h="2781" extrusionOk="0">
                      <a:moveTo>
                        <a:pt x="1861" y="0"/>
                      </a:moveTo>
                      <a:cubicBezTo>
                        <a:pt x="641" y="0"/>
                        <a:pt x="1" y="1456"/>
                        <a:pt x="846" y="2340"/>
                      </a:cubicBezTo>
                      <a:cubicBezTo>
                        <a:pt x="1129" y="2644"/>
                        <a:pt x="1487" y="2780"/>
                        <a:pt x="1840" y="2780"/>
                      </a:cubicBezTo>
                      <a:cubicBezTo>
                        <a:pt x="2537" y="2780"/>
                        <a:pt x="3212" y="2250"/>
                        <a:pt x="3237" y="1435"/>
                      </a:cubicBezTo>
                      <a:cubicBezTo>
                        <a:pt x="3250" y="660"/>
                        <a:pt x="2656" y="27"/>
                        <a:pt x="1893" y="1"/>
                      </a:cubicBezTo>
                      <a:cubicBezTo>
                        <a:pt x="1882" y="0"/>
                        <a:pt x="1872" y="0"/>
                        <a:pt x="1861"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28" name="Google Shape;9394;p56"/>
                <p:cNvSpPr/>
                <p:nvPr/>
              </p:nvSpPr>
              <p:spPr>
                <a:xfrm>
                  <a:off x="6981400" y="3167000"/>
                  <a:ext cx="81575" cy="69525"/>
                </a:xfrm>
                <a:custGeom>
                  <a:avLst/>
                  <a:gdLst/>
                  <a:ahLst/>
                  <a:cxnLst/>
                  <a:rect l="l" t="t" r="r" b="b"/>
                  <a:pathLst>
                    <a:path w="3263" h="2781" extrusionOk="0">
                      <a:moveTo>
                        <a:pt x="1861" y="0"/>
                      </a:moveTo>
                      <a:cubicBezTo>
                        <a:pt x="654" y="0"/>
                        <a:pt x="1" y="1456"/>
                        <a:pt x="846" y="2340"/>
                      </a:cubicBezTo>
                      <a:cubicBezTo>
                        <a:pt x="1133" y="2644"/>
                        <a:pt x="1495" y="2780"/>
                        <a:pt x="1849" y="2780"/>
                      </a:cubicBezTo>
                      <a:cubicBezTo>
                        <a:pt x="2548" y="2780"/>
                        <a:pt x="3220" y="2250"/>
                        <a:pt x="3237" y="1435"/>
                      </a:cubicBezTo>
                      <a:cubicBezTo>
                        <a:pt x="3263" y="660"/>
                        <a:pt x="2656" y="27"/>
                        <a:pt x="1893" y="1"/>
                      </a:cubicBezTo>
                      <a:cubicBezTo>
                        <a:pt x="1882" y="0"/>
                        <a:pt x="1872" y="0"/>
                        <a:pt x="1861"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29" name="Google Shape;9395;p56"/>
                <p:cNvSpPr/>
                <p:nvPr/>
              </p:nvSpPr>
              <p:spPr>
                <a:xfrm>
                  <a:off x="6759575" y="3253250"/>
                  <a:ext cx="79500" cy="55950"/>
                </a:xfrm>
                <a:custGeom>
                  <a:avLst/>
                  <a:gdLst/>
                  <a:ahLst/>
                  <a:cxnLst/>
                  <a:rect l="l" t="t" r="r" b="b"/>
                  <a:pathLst>
                    <a:path w="3180" h="2238" extrusionOk="0">
                      <a:moveTo>
                        <a:pt x="1387" y="1"/>
                      </a:moveTo>
                      <a:cubicBezTo>
                        <a:pt x="634" y="1"/>
                        <a:pt x="26" y="599"/>
                        <a:pt x="0" y="1346"/>
                      </a:cubicBezTo>
                      <a:cubicBezTo>
                        <a:pt x="0" y="1643"/>
                        <a:pt x="78" y="1927"/>
                        <a:pt x="259" y="2173"/>
                      </a:cubicBezTo>
                      <a:lnTo>
                        <a:pt x="2482" y="2237"/>
                      </a:lnTo>
                      <a:cubicBezTo>
                        <a:pt x="3180" y="1333"/>
                        <a:pt x="2572" y="27"/>
                        <a:pt x="1435" y="1"/>
                      </a:cubicBezTo>
                      <a:cubicBezTo>
                        <a:pt x="1419" y="1"/>
                        <a:pt x="1403" y="1"/>
                        <a:pt x="1387" y="1"/>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32" name="Google Shape;9396;p56"/>
                <p:cNvSpPr/>
                <p:nvPr/>
              </p:nvSpPr>
              <p:spPr>
                <a:xfrm>
                  <a:off x="6903925" y="3257450"/>
                  <a:ext cx="89275" cy="55950"/>
                </a:xfrm>
                <a:custGeom>
                  <a:avLst/>
                  <a:gdLst/>
                  <a:ahLst/>
                  <a:cxnLst/>
                  <a:rect l="l" t="t" r="r" b="b"/>
                  <a:pathLst>
                    <a:path w="3571" h="2238" extrusionOk="0">
                      <a:moveTo>
                        <a:pt x="1762" y="1"/>
                      </a:moveTo>
                      <a:cubicBezTo>
                        <a:pt x="655" y="1"/>
                        <a:pt x="0" y="1256"/>
                        <a:pt x="637" y="2173"/>
                      </a:cubicBezTo>
                      <a:lnTo>
                        <a:pt x="2873" y="2237"/>
                      </a:lnTo>
                      <a:cubicBezTo>
                        <a:pt x="3570" y="1333"/>
                        <a:pt x="2950" y="27"/>
                        <a:pt x="1813" y="1"/>
                      </a:cubicBezTo>
                      <a:cubicBezTo>
                        <a:pt x="1796" y="1"/>
                        <a:pt x="1779" y="1"/>
                        <a:pt x="1762" y="1"/>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33" name="Google Shape;9397;p56"/>
                <p:cNvSpPr/>
                <p:nvPr/>
              </p:nvSpPr>
              <p:spPr>
                <a:xfrm>
                  <a:off x="7057700" y="3261650"/>
                  <a:ext cx="89300" cy="55950"/>
                </a:xfrm>
                <a:custGeom>
                  <a:avLst/>
                  <a:gdLst/>
                  <a:ahLst/>
                  <a:cxnLst/>
                  <a:rect l="l" t="t" r="r" b="b"/>
                  <a:pathLst>
                    <a:path w="3572" h="2238" extrusionOk="0">
                      <a:moveTo>
                        <a:pt x="1763" y="1"/>
                      </a:moveTo>
                      <a:cubicBezTo>
                        <a:pt x="656" y="1"/>
                        <a:pt x="1" y="1256"/>
                        <a:pt x="638" y="2173"/>
                      </a:cubicBezTo>
                      <a:lnTo>
                        <a:pt x="2873" y="2237"/>
                      </a:lnTo>
                      <a:cubicBezTo>
                        <a:pt x="3571" y="1333"/>
                        <a:pt x="2951" y="27"/>
                        <a:pt x="1814" y="1"/>
                      </a:cubicBezTo>
                      <a:cubicBezTo>
                        <a:pt x="1797" y="1"/>
                        <a:pt x="1780" y="1"/>
                        <a:pt x="1763" y="1"/>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grpSp>
        </p:grpSp>
        <p:grpSp>
          <p:nvGrpSpPr>
            <p:cNvPr id="35" name="Google Shape;9378;p56"/>
            <p:cNvGrpSpPr/>
            <p:nvPr/>
          </p:nvGrpSpPr>
          <p:grpSpPr>
            <a:xfrm rot="15521149" flipH="1">
              <a:off x="14010958" y="3184277"/>
              <a:ext cx="1231210" cy="989200"/>
              <a:chOff x="6795987" y="1681196"/>
              <a:chExt cx="545643" cy="633804"/>
            </a:xfrm>
          </p:grpSpPr>
          <p:sp>
            <p:nvSpPr>
              <p:cNvPr id="36" name="Google Shape;9379;p56"/>
              <p:cNvSpPr/>
              <p:nvPr/>
            </p:nvSpPr>
            <p:spPr>
              <a:xfrm rot="10228520" flipH="1">
                <a:off x="6809076" y="1739909"/>
                <a:ext cx="490307" cy="575091"/>
              </a:xfrm>
              <a:custGeom>
                <a:avLst/>
                <a:gdLst/>
                <a:ahLst/>
                <a:cxnLst/>
                <a:rect l="l" t="t" r="r" b="b"/>
                <a:pathLst>
                  <a:path w="28847" h="19580" extrusionOk="0">
                    <a:moveTo>
                      <a:pt x="517" y="0"/>
                    </a:moveTo>
                    <a:lnTo>
                      <a:pt x="0" y="18804"/>
                    </a:lnTo>
                    <a:lnTo>
                      <a:pt x="28330" y="19580"/>
                    </a:lnTo>
                    <a:lnTo>
                      <a:pt x="24117" y="10055"/>
                    </a:lnTo>
                    <a:lnTo>
                      <a:pt x="28847" y="763"/>
                    </a:lnTo>
                    <a:lnTo>
                      <a:pt x="517" y="0"/>
                    </a:ln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grpSp>
            <p:nvGrpSpPr>
              <p:cNvPr id="37" name="Google Shape;9380;p56"/>
              <p:cNvGrpSpPr/>
              <p:nvPr/>
            </p:nvGrpSpPr>
            <p:grpSpPr>
              <a:xfrm rot="10164887" flipH="1">
                <a:off x="6795987" y="1681196"/>
                <a:ext cx="545643" cy="575122"/>
                <a:chOff x="6735392" y="2834318"/>
                <a:chExt cx="464258" cy="489340"/>
              </a:xfrm>
            </p:grpSpPr>
            <p:sp>
              <p:nvSpPr>
                <p:cNvPr id="38" name="Google Shape;9381;p56"/>
                <p:cNvSpPr/>
                <p:nvPr/>
              </p:nvSpPr>
              <p:spPr>
                <a:xfrm rot="-64006">
                  <a:off x="6735392" y="2834318"/>
                  <a:ext cx="457088" cy="489340"/>
                </a:xfrm>
                <a:custGeom>
                  <a:avLst/>
                  <a:gdLst/>
                  <a:ahLst/>
                  <a:cxnLst/>
                  <a:rect l="l" t="t" r="r" b="b"/>
                  <a:pathLst>
                    <a:path w="28847" h="19580" extrusionOk="0">
                      <a:moveTo>
                        <a:pt x="517" y="0"/>
                      </a:moveTo>
                      <a:lnTo>
                        <a:pt x="0" y="18804"/>
                      </a:lnTo>
                      <a:lnTo>
                        <a:pt x="28330" y="19580"/>
                      </a:lnTo>
                      <a:lnTo>
                        <a:pt x="24117" y="10055"/>
                      </a:lnTo>
                      <a:lnTo>
                        <a:pt x="28847" y="763"/>
                      </a:lnTo>
                      <a:lnTo>
                        <a:pt x="517" y="0"/>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39" name="Google Shape;9382;p56"/>
                <p:cNvSpPr/>
                <p:nvPr/>
              </p:nvSpPr>
              <p:spPr>
                <a:xfrm>
                  <a:off x="6851325" y="2839375"/>
                  <a:ext cx="64650" cy="23625"/>
                </a:xfrm>
                <a:custGeom>
                  <a:avLst/>
                  <a:gdLst/>
                  <a:ahLst/>
                  <a:cxnLst/>
                  <a:rect l="l" t="t" r="r" b="b"/>
                  <a:pathLst>
                    <a:path w="2586" h="945" extrusionOk="0">
                      <a:moveTo>
                        <a:pt x="1" y="1"/>
                      </a:moveTo>
                      <a:lnTo>
                        <a:pt x="1" y="1"/>
                      </a:lnTo>
                      <a:cubicBezTo>
                        <a:pt x="182" y="544"/>
                        <a:pt x="686" y="918"/>
                        <a:pt x="1267" y="944"/>
                      </a:cubicBezTo>
                      <a:cubicBezTo>
                        <a:pt x="1278" y="944"/>
                        <a:pt x="1288" y="945"/>
                        <a:pt x="1299" y="945"/>
                      </a:cubicBezTo>
                      <a:cubicBezTo>
                        <a:pt x="1867" y="945"/>
                        <a:pt x="2370" y="599"/>
                        <a:pt x="2586" y="78"/>
                      </a:cubicBezTo>
                      <a:lnTo>
                        <a:pt x="1" y="1"/>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40" name="Google Shape;9383;p56"/>
                <p:cNvSpPr/>
                <p:nvPr/>
              </p:nvSpPr>
              <p:spPr>
                <a:xfrm>
                  <a:off x="7005450" y="2843575"/>
                  <a:ext cx="64650" cy="23300"/>
                </a:xfrm>
                <a:custGeom>
                  <a:avLst/>
                  <a:gdLst/>
                  <a:ahLst/>
                  <a:cxnLst/>
                  <a:rect l="l" t="t" r="r" b="b"/>
                  <a:pathLst>
                    <a:path w="2586" h="932" extrusionOk="0">
                      <a:moveTo>
                        <a:pt x="1" y="1"/>
                      </a:moveTo>
                      <a:lnTo>
                        <a:pt x="1" y="1"/>
                      </a:lnTo>
                      <a:cubicBezTo>
                        <a:pt x="181" y="544"/>
                        <a:pt x="686" y="905"/>
                        <a:pt x="1267" y="931"/>
                      </a:cubicBezTo>
                      <a:cubicBezTo>
                        <a:pt x="1278" y="932"/>
                        <a:pt x="1288" y="932"/>
                        <a:pt x="1299" y="932"/>
                      </a:cubicBezTo>
                      <a:cubicBezTo>
                        <a:pt x="1855" y="932"/>
                        <a:pt x="2370" y="598"/>
                        <a:pt x="2585" y="65"/>
                      </a:cubicBezTo>
                      <a:lnTo>
                        <a:pt x="1" y="1"/>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41" name="Google Shape;9384;p56"/>
                <p:cNvSpPr/>
                <p:nvPr/>
              </p:nvSpPr>
              <p:spPr>
                <a:xfrm>
                  <a:off x="7159250" y="2847775"/>
                  <a:ext cx="40400" cy="23300"/>
                </a:xfrm>
                <a:custGeom>
                  <a:avLst/>
                  <a:gdLst/>
                  <a:ahLst/>
                  <a:cxnLst/>
                  <a:rect l="l" t="t" r="r" b="b"/>
                  <a:pathLst>
                    <a:path w="1616" h="932" extrusionOk="0">
                      <a:moveTo>
                        <a:pt x="0" y="1"/>
                      </a:moveTo>
                      <a:lnTo>
                        <a:pt x="0" y="1"/>
                      </a:lnTo>
                      <a:cubicBezTo>
                        <a:pt x="168" y="505"/>
                        <a:pt x="621" y="867"/>
                        <a:pt x="1164" y="931"/>
                      </a:cubicBezTo>
                      <a:lnTo>
                        <a:pt x="1616" y="40"/>
                      </a:lnTo>
                      <a:lnTo>
                        <a:pt x="0" y="1"/>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42" name="Google Shape;9385;p56"/>
                <p:cNvSpPr/>
                <p:nvPr/>
              </p:nvSpPr>
              <p:spPr>
                <a:xfrm>
                  <a:off x="6758150" y="2883650"/>
                  <a:ext cx="81575" cy="69500"/>
                </a:xfrm>
                <a:custGeom>
                  <a:avLst/>
                  <a:gdLst/>
                  <a:ahLst/>
                  <a:cxnLst/>
                  <a:rect l="l" t="t" r="r" b="b"/>
                  <a:pathLst>
                    <a:path w="3263" h="2780" extrusionOk="0">
                      <a:moveTo>
                        <a:pt x="1860" y="0"/>
                      </a:moveTo>
                      <a:cubicBezTo>
                        <a:pt x="641" y="0"/>
                        <a:pt x="0" y="1456"/>
                        <a:pt x="846" y="2340"/>
                      </a:cubicBezTo>
                      <a:cubicBezTo>
                        <a:pt x="1133" y="2644"/>
                        <a:pt x="1494" y="2780"/>
                        <a:pt x="1848" y="2780"/>
                      </a:cubicBezTo>
                      <a:cubicBezTo>
                        <a:pt x="2548" y="2780"/>
                        <a:pt x="3220" y="2250"/>
                        <a:pt x="3237" y="1435"/>
                      </a:cubicBezTo>
                      <a:cubicBezTo>
                        <a:pt x="3263" y="659"/>
                        <a:pt x="2655" y="26"/>
                        <a:pt x="1893" y="0"/>
                      </a:cubicBezTo>
                      <a:cubicBezTo>
                        <a:pt x="1882" y="0"/>
                        <a:pt x="1871" y="0"/>
                        <a:pt x="1860"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43" name="Google Shape;9386;p56"/>
                <p:cNvSpPr/>
                <p:nvPr/>
              </p:nvSpPr>
              <p:spPr>
                <a:xfrm>
                  <a:off x="6912250" y="2887850"/>
                  <a:ext cx="81275" cy="69525"/>
                </a:xfrm>
                <a:custGeom>
                  <a:avLst/>
                  <a:gdLst/>
                  <a:ahLst/>
                  <a:cxnLst/>
                  <a:rect l="l" t="t" r="r" b="b"/>
                  <a:pathLst>
                    <a:path w="3251" h="2781" extrusionOk="0">
                      <a:moveTo>
                        <a:pt x="1849" y="0"/>
                      </a:moveTo>
                      <a:cubicBezTo>
                        <a:pt x="641" y="0"/>
                        <a:pt x="1" y="1456"/>
                        <a:pt x="834" y="2340"/>
                      </a:cubicBezTo>
                      <a:cubicBezTo>
                        <a:pt x="1120" y="2644"/>
                        <a:pt x="1482" y="2780"/>
                        <a:pt x="1837" y="2780"/>
                      </a:cubicBezTo>
                      <a:cubicBezTo>
                        <a:pt x="2537" y="2780"/>
                        <a:pt x="3212" y="2250"/>
                        <a:pt x="3237" y="1435"/>
                      </a:cubicBezTo>
                      <a:cubicBezTo>
                        <a:pt x="3250" y="659"/>
                        <a:pt x="2643" y="26"/>
                        <a:pt x="1880" y="0"/>
                      </a:cubicBezTo>
                      <a:cubicBezTo>
                        <a:pt x="1870" y="0"/>
                        <a:pt x="1859" y="0"/>
                        <a:pt x="1849"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44" name="Google Shape;9387;p56"/>
                <p:cNvSpPr/>
                <p:nvPr/>
              </p:nvSpPr>
              <p:spPr>
                <a:xfrm>
                  <a:off x="7077175" y="2892175"/>
                  <a:ext cx="81175" cy="69375"/>
                </a:xfrm>
                <a:custGeom>
                  <a:avLst/>
                  <a:gdLst/>
                  <a:ahLst/>
                  <a:cxnLst/>
                  <a:rect l="l" t="t" r="r" b="b"/>
                  <a:pathLst>
                    <a:path w="3247" h="2775" extrusionOk="0">
                      <a:moveTo>
                        <a:pt x="1417" y="1"/>
                      </a:moveTo>
                      <a:cubicBezTo>
                        <a:pt x="717" y="1"/>
                        <a:pt x="44" y="528"/>
                        <a:pt x="27" y="1352"/>
                      </a:cubicBezTo>
                      <a:cubicBezTo>
                        <a:pt x="1" y="2115"/>
                        <a:pt x="608" y="2748"/>
                        <a:pt x="1371" y="2774"/>
                      </a:cubicBezTo>
                      <a:cubicBezTo>
                        <a:pt x="1386" y="2775"/>
                        <a:pt x="1402" y="2775"/>
                        <a:pt x="1418" y="2775"/>
                      </a:cubicBezTo>
                      <a:cubicBezTo>
                        <a:pt x="2615" y="2775"/>
                        <a:pt x="3247" y="1315"/>
                        <a:pt x="2417" y="435"/>
                      </a:cubicBezTo>
                      <a:cubicBezTo>
                        <a:pt x="2131" y="135"/>
                        <a:pt x="1770" y="1"/>
                        <a:pt x="1417" y="1"/>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45" name="Google Shape;9388;p56"/>
                <p:cNvSpPr/>
                <p:nvPr/>
              </p:nvSpPr>
              <p:spPr>
                <a:xfrm>
                  <a:off x="6832875" y="2978300"/>
                  <a:ext cx="81175" cy="69200"/>
                </a:xfrm>
                <a:custGeom>
                  <a:avLst/>
                  <a:gdLst/>
                  <a:ahLst/>
                  <a:cxnLst/>
                  <a:rect l="l" t="t" r="r" b="b"/>
                  <a:pathLst>
                    <a:path w="3247" h="2768" extrusionOk="0">
                      <a:moveTo>
                        <a:pt x="1829" y="0"/>
                      </a:moveTo>
                      <a:cubicBezTo>
                        <a:pt x="632" y="0"/>
                        <a:pt x="0" y="1447"/>
                        <a:pt x="842" y="2327"/>
                      </a:cubicBezTo>
                      <a:cubicBezTo>
                        <a:pt x="1125" y="2632"/>
                        <a:pt x="1483" y="2768"/>
                        <a:pt x="1836" y="2768"/>
                      </a:cubicBezTo>
                      <a:cubicBezTo>
                        <a:pt x="2533" y="2768"/>
                        <a:pt x="3207" y="2238"/>
                        <a:pt x="3233" y="1423"/>
                      </a:cubicBezTo>
                      <a:cubicBezTo>
                        <a:pt x="3246" y="660"/>
                        <a:pt x="2652" y="14"/>
                        <a:pt x="1876" y="1"/>
                      </a:cubicBezTo>
                      <a:cubicBezTo>
                        <a:pt x="1860" y="1"/>
                        <a:pt x="1844" y="0"/>
                        <a:pt x="1829"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46" name="Google Shape;9389;p56"/>
                <p:cNvSpPr/>
                <p:nvPr/>
              </p:nvSpPr>
              <p:spPr>
                <a:xfrm>
                  <a:off x="6986675" y="2982500"/>
                  <a:ext cx="81475" cy="69375"/>
                </a:xfrm>
                <a:custGeom>
                  <a:avLst/>
                  <a:gdLst/>
                  <a:ahLst/>
                  <a:cxnLst/>
                  <a:rect l="l" t="t" r="r" b="b"/>
                  <a:pathLst>
                    <a:path w="3259" h="2775" extrusionOk="0">
                      <a:moveTo>
                        <a:pt x="1841" y="0"/>
                      </a:moveTo>
                      <a:cubicBezTo>
                        <a:pt x="631" y="0"/>
                        <a:pt x="0" y="1447"/>
                        <a:pt x="842" y="2340"/>
                      </a:cubicBezTo>
                      <a:cubicBezTo>
                        <a:pt x="1124" y="2640"/>
                        <a:pt x="1482" y="2775"/>
                        <a:pt x="1834" y="2775"/>
                      </a:cubicBezTo>
                      <a:cubicBezTo>
                        <a:pt x="2531" y="2775"/>
                        <a:pt x="3207" y="2247"/>
                        <a:pt x="3233" y="1423"/>
                      </a:cubicBezTo>
                      <a:cubicBezTo>
                        <a:pt x="3259" y="660"/>
                        <a:pt x="2651" y="14"/>
                        <a:pt x="1889" y="1"/>
                      </a:cubicBezTo>
                      <a:cubicBezTo>
                        <a:pt x="1873" y="1"/>
                        <a:pt x="1857" y="0"/>
                        <a:pt x="1841"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47" name="Google Shape;9390;p56"/>
                <p:cNvSpPr/>
                <p:nvPr/>
              </p:nvSpPr>
              <p:spPr>
                <a:xfrm>
                  <a:off x="6753375" y="3068450"/>
                  <a:ext cx="81175" cy="69375"/>
                </a:xfrm>
                <a:custGeom>
                  <a:avLst/>
                  <a:gdLst/>
                  <a:ahLst/>
                  <a:cxnLst/>
                  <a:rect l="l" t="t" r="r" b="b"/>
                  <a:pathLst>
                    <a:path w="3247" h="2775" extrusionOk="0">
                      <a:moveTo>
                        <a:pt x="1829" y="0"/>
                      </a:moveTo>
                      <a:cubicBezTo>
                        <a:pt x="632" y="0"/>
                        <a:pt x="1" y="1447"/>
                        <a:pt x="830" y="2340"/>
                      </a:cubicBezTo>
                      <a:cubicBezTo>
                        <a:pt x="1116" y="2640"/>
                        <a:pt x="1477" y="2774"/>
                        <a:pt x="1831" y="2774"/>
                      </a:cubicBezTo>
                      <a:cubicBezTo>
                        <a:pt x="2531" y="2774"/>
                        <a:pt x="3204" y="2247"/>
                        <a:pt x="3221" y="1423"/>
                      </a:cubicBezTo>
                      <a:cubicBezTo>
                        <a:pt x="3247" y="660"/>
                        <a:pt x="2639" y="27"/>
                        <a:pt x="1877" y="1"/>
                      </a:cubicBezTo>
                      <a:cubicBezTo>
                        <a:pt x="1861" y="0"/>
                        <a:pt x="1845" y="0"/>
                        <a:pt x="1829"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48" name="Google Shape;9391;p56"/>
                <p:cNvSpPr/>
                <p:nvPr/>
              </p:nvSpPr>
              <p:spPr>
                <a:xfrm>
                  <a:off x="6907154" y="3073107"/>
                  <a:ext cx="81175" cy="69200"/>
                </a:xfrm>
                <a:custGeom>
                  <a:avLst/>
                  <a:gdLst/>
                  <a:ahLst/>
                  <a:cxnLst/>
                  <a:rect l="l" t="t" r="r" b="b"/>
                  <a:pathLst>
                    <a:path w="3247" h="2768" extrusionOk="0">
                      <a:moveTo>
                        <a:pt x="1842" y="0"/>
                      </a:moveTo>
                      <a:cubicBezTo>
                        <a:pt x="632" y="0"/>
                        <a:pt x="1" y="1447"/>
                        <a:pt x="843" y="2327"/>
                      </a:cubicBezTo>
                      <a:cubicBezTo>
                        <a:pt x="1125" y="2631"/>
                        <a:pt x="1484" y="2768"/>
                        <a:pt x="1837" y="2768"/>
                      </a:cubicBezTo>
                      <a:cubicBezTo>
                        <a:pt x="2533" y="2768"/>
                        <a:pt x="3208" y="2237"/>
                        <a:pt x="3234" y="1422"/>
                      </a:cubicBezTo>
                      <a:cubicBezTo>
                        <a:pt x="3247" y="647"/>
                        <a:pt x="2652" y="14"/>
                        <a:pt x="1890" y="1"/>
                      </a:cubicBezTo>
                      <a:cubicBezTo>
                        <a:pt x="1873" y="0"/>
                        <a:pt x="1858" y="0"/>
                        <a:pt x="1842"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49" name="Google Shape;9392;p56"/>
                <p:cNvSpPr/>
                <p:nvPr/>
              </p:nvSpPr>
              <p:spPr>
                <a:xfrm rot="518288">
                  <a:off x="7101683" y="3086752"/>
                  <a:ext cx="38477" cy="60128"/>
                </a:xfrm>
                <a:custGeom>
                  <a:avLst/>
                  <a:gdLst/>
                  <a:ahLst/>
                  <a:cxnLst/>
                  <a:rect l="l" t="t" r="r" b="b"/>
                  <a:pathLst>
                    <a:path w="1539" h="2405" extrusionOk="0">
                      <a:moveTo>
                        <a:pt x="479" y="1"/>
                      </a:moveTo>
                      <a:cubicBezTo>
                        <a:pt x="195" y="246"/>
                        <a:pt x="40" y="595"/>
                        <a:pt x="27" y="970"/>
                      </a:cubicBezTo>
                      <a:cubicBezTo>
                        <a:pt x="1" y="1745"/>
                        <a:pt x="608" y="2379"/>
                        <a:pt x="1371" y="2405"/>
                      </a:cubicBezTo>
                      <a:lnTo>
                        <a:pt x="1539" y="2405"/>
                      </a:lnTo>
                      <a:lnTo>
                        <a:pt x="479" y="1"/>
                      </a:ln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50" name="Google Shape;9393;p56"/>
                <p:cNvSpPr/>
                <p:nvPr/>
              </p:nvSpPr>
              <p:spPr>
                <a:xfrm>
                  <a:off x="6827600" y="3162800"/>
                  <a:ext cx="81275" cy="69525"/>
                </a:xfrm>
                <a:custGeom>
                  <a:avLst/>
                  <a:gdLst/>
                  <a:ahLst/>
                  <a:cxnLst/>
                  <a:rect l="l" t="t" r="r" b="b"/>
                  <a:pathLst>
                    <a:path w="3251" h="2781" extrusionOk="0">
                      <a:moveTo>
                        <a:pt x="1861" y="0"/>
                      </a:moveTo>
                      <a:cubicBezTo>
                        <a:pt x="641" y="0"/>
                        <a:pt x="1" y="1456"/>
                        <a:pt x="846" y="2340"/>
                      </a:cubicBezTo>
                      <a:cubicBezTo>
                        <a:pt x="1129" y="2644"/>
                        <a:pt x="1487" y="2780"/>
                        <a:pt x="1840" y="2780"/>
                      </a:cubicBezTo>
                      <a:cubicBezTo>
                        <a:pt x="2537" y="2780"/>
                        <a:pt x="3212" y="2250"/>
                        <a:pt x="3237" y="1435"/>
                      </a:cubicBezTo>
                      <a:cubicBezTo>
                        <a:pt x="3250" y="660"/>
                        <a:pt x="2656" y="27"/>
                        <a:pt x="1893" y="1"/>
                      </a:cubicBezTo>
                      <a:cubicBezTo>
                        <a:pt x="1882" y="0"/>
                        <a:pt x="1872" y="0"/>
                        <a:pt x="1861"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51" name="Google Shape;9394;p56"/>
                <p:cNvSpPr/>
                <p:nvPr/>
              </p:nvSpPr>
              <p:spPr>
                <a:xfrm>
                  <a:off x="6981400" y="3167000"/>
                  <a:ext cx="81575" cy="69525"/>
                </a:xfrm>
                <a:custGeom>
                  <a:avLst/>
                  <a:gdLst/>
                  <a:ahLst/>
                  <a:cxnLst/>
                  <a:rect l="l" t="t" r="r" b="b"/>
                  <a:pathLst>
                    <a:path w="3263" h="2781" extrusionOk="0">
                      <a:moveTo>
                        <a:pt x="1861" y="0"/>
                      </a:moveTo>
                      <a:cubicBezTo>
                        <a:pt x="654" y="0"/>
                        <a:pt x="1" y="1456"/>
                        <a:pt x="846" y="2340"/>
                      </a:cubicBezTo>
                      <a:cubicBezTo>
                        <a:pt x="1133" y="2644"/>
                        <a:pt x="1495" y="2780"/>
                        <a:pt x="1849" y="2780"/>
                      </a:cubicBezTo>
                      <a:cubicBezTo>
                        <a:pt x="2548" y="2780"/>
                        <a:pt x="3220" y="2250"/>
                        <a:pt x="3237" y="1435"/>
                      </a:cubicBezTo>
                      <a:cubicBezTo>
                        <a:pt x="3263" y="660"/>
                        <a:pt x="2656" y="27"/>
                        <a:pt x="1893" y="1"/>
                      </a:cubicBezTo>
                      <a:cubicBezTo>
                        <a:pt x="1882" y="0"/>
                        <a:pt x="1872" y="0"/>
                        <a:pt x="1861" y="0"/>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53" name="Google Shape;9395;p56"/>
                <p:cNvSpPr/>
                <p:nvPr/>
              </p:nvSpPr>
              <p:spPr>
                <a:xfrm>
                  <a:off x="6759575" y="3253250"/>
                  <a:ext cx="79500" cy="55950"/>
                </a:xfrm>
                <a:custGeom>
                  <a:avLst/>
                  <a:gdLst/>
                  <a:ahLst/>
                  <a:cxnLst/>
                  <a:rect l="l" t="t" r="r" b="b"/>
                  <a:pathLst>
                    <a:path w="3180" h="2238" extrusionOk="0">
                      <a:moveTo>
                        <a:pt x="1387" y="1"/>
                      </a:moveTo>
                      <a:cubicBezTo>
                        <a:pt x="634" y="1"/>
                        <a:pt x="26" y="599"/>
                        <a:pt x="0" y="1346"/>
                      </a:cubicBezTo>
                      <a:cubicBezTo>
                        <a:pt x="0" y="1643"/>
                        <a:pt x="78" y="1927"/>
                        <a:pt x="259" y="2173"/>
                      </a:cubicBezTo>
                      <a:lnTo>
                        <a:pt x="2482" y="2237"/>
                      </a:lnTo>
                      <a:cubicBezTo>
                        <a:pt x="3180" y="1333"/>
                        <a:pt x="2572" y="27"/>
                        <a:pt x="1435" y="1"/>
                      </a:cubicBezTo>
                      <a:cubicBezTo>
                        <a:pt x="1419" y="1"/>
                        <a:pt x="1403" y="1"/>
                        <a:pt x="1387" y="1"/>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54" name="Google Shape;9396;p56"/>
                <p:cNvSpPr/>
                <p:nvPr/>
              </p:nvSpPr>
              <p:spPr>
                <a:xfrm>
                  <a:off x="6903925" y="3257450"/>
                  <a:ext cx="89275" cy="55950"/>
                </a:xfrm>
                <a:custGeom>
                  <a:avLst/>
                  <a:gdLst/>
                  <a:ahLst/>
                  <a:cxnLst/>
                  <a:rect l="l" t="t" r="r" b="b"/>
                  <a:pathLst>
                    <a:path w="3571" h="2238" extrusionOk="0">
                      <a:moveTo>
                        <a:pt x="1762" y="1"/>
                      </a:moveTo>
                      <a:cubicBezTo>
                        <a:pt x="655" y="1"/>
                        <a:pt x="0" y="1256"/>
                        <a:pt x="637" y="2173"/>
                      </a:cubicBezTo>
                      <a:lnTo>
                        <a:pt x="2873" y="2237"/>
                      </a:lnTo>
                      <a:cubicBezTo>
                        <a:pt x="3570" y="1333"/>
                        <a:pt x="2950" y="27"/>
                        <a:pt x="1813" y="1"/>
                      </a:cubicBezTo>
                      <a:cubicBezTo>
                        <a:pt x="1796" y="1"/>
                        <a:pt x="1779" y="1"/>
                        <a:pt x="1762" y="1"/>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sp>
              <p:nvSpPr>
                <p:cNvPr id="55" name="Google Shape;9397;p56"/>
                <p:cNvSpPr/>
                <p:nvPr/>
              </p:nvSpPr>
              <p:spPr>
                <a:xfrm>
                  <a:off x="7057700" y="3261650"/>
                  <a:ext cx="89300" cy="55950"/>
                </a:xfrm>
                <a:custGeom>
                  <a:avLst/>
                  <a:gdLst/>
                  <a:ahLst/>
                  <a:cxnLst/>
                  <a:rect l="l" t="t" r="r" b="b"/>
                  <a:pathLst>
                    <a:path w="3572" h="2238" extrusionOk="0">
                      <a:moveTo>
                        <a:pt x="1763" y="1"/>
                      </a:moveTo>
                      <a:cubicBezTo>
                        <a:pt x="656" y="1"/>
                        <a:pt x="1" y="1256"/>
                        <a:pt x="638" y="2173"/>
                      </a:cubicBezTo>
                      <a:lnTo>
                        <a:pt x="2873" y="2237"/>
                      </a:lnTo>
                      <a:cubicBezTo>
                        <a:pt x="3571" y="1333"/>
                        <a:pt x="2951" y="27"/>
                        <a:pt x="1814" y="1"/>
                      </a:cubicBezTo>
                      <a:cubicBezTo>
                        <a:pt x="1797" y="1"/>
                        <a:pt x="1780" y="1"/>
                        <a:pt x="1763" y="1"/>
                      </a:cubicBezTo>
                      <a:close/>
                    </a:path>
                  </a:pathLst>
                </a:custGeom>
                <a:solidFill>
                  <a:schemeClr val="accent5">
                    <a:lumMod val="75000"/>
                  </a:schemeClr>
                </a:solidFill>
                <a:ln>
                  <a:noFill/>
                </a:ln>
              </p:spPr>
              <p:txBody>
                <a:bodyPr spcFirstLastPara="1" wrap="square" lIns="91426" tIns="91426" rIns="91426" bIns="91426" anchor="ctr" anchorCtr="0">
                  <a:noAutofit/>
                </a:bodyPr>
                <a:lstStyle/>
                <a:p>
                  <a:endParaRPr/>
                </a:p>
              </p:txBody>
            </p:sp>
          </p:grpSp>
        </p:grpSp>
      </p:grpSp>
      <p:sp>
        <p:nvSpPr>
          <p:cNvPr id="27" name="Freeform 4"/>
          <p:cNvSpPr/>
          <p:nvPr/>
        </p:nvSpPr>
        <p:spPr>
          <a:xfrm>
            <a:off x="514348" y="570276"/>
            <a:ext cx="17259300" cy="162904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30" name="TextBox 29">
            <a:extLst>
              <a:ext uri="{FF2B5EF4-FFF2-40B4-BE49-F238E27FC236}">
                <a16:creationId xmlns:a16="http://schemas.microsoft.com/office/drawing/2014/main" id="{E19B1F1F-6136-4AD1-8FAA-8BF99A8856B5}"/>
              </a:ext>
            </a:extLst>
          </p:cNvPr>
          <p:cNvSpPr txBox="1"/>
          <p:nvPr/>
        </p:nvSpPr>
        <p:spPr>
          <a:xfrm>
            <a:off x="378211" y="911927"/>
            <a:ext cx="17531574" cy="954107"/>
          </a:xfrm>
          <a:prstGeom prst="rect">
            <a:avLst/>
          </a:prstGeom>
          <a:noFill/>
        </p:spPr>
        <p:txBody>
          <a:bodyPr wrap="square" rtlCol="0">
            <a:spAutoFit/>
          </a:bodyPr>
          <a:lstStyle/>
          <a:p>
            <a:pPr algn="ctr"/>
            <a:r>
              <a:rPr lang="en-US" sz="5600" b="1" smtClean="0">
                <a:solidFill>
                  <a:schemeClr val="accent6"/>
                </a:solidFill>
                <a:latin typeface="Arial" panose="020B0604020202020204" pitchFamily="34" charset="0"/>
                <a:cs typeface="Arial" panose="020B0604020202020204" pitchFamily="34" charset="0"/>
              </a:rPr>
              <a:t>Kết luận</a:t>
            </a:r>
            <a:endParaRPr lang="en-US" sz="5600" dirty="0">
              <a:solidFill>
                <a:schemeClr val="accent6"/>
              </a:solidFill>
              <a:latin typeface="Arial" panose="020B0604020202020204" pitchFamily="34" charset="0"/>
              <a:cs typeface="Arial" panose="020B0604020202020204" pitchFamily="34" charset="0"/>
            </a:endParaRPr>
          </a:p>
        </p:txBody>
      </p:sp>
      <p:pic>
        <p:nvPicPr>
          <p:cNvPr id="59" name="Picture 22"/>
          <p:cNvPicPr>
            <a:picLocks noChangeAspect="1"/>
          </p:cNvPicPr>
          <p:nvPr/>
        </p:nvPicPr>
        <p:blipFill>
          <a:blip r:embed="rId3"/>
          <a:srcRect/>
          <a:stretch>
            <a:fillRect/>
          </a:stretch>
        </p:blipFill>
        <p:spPr>
          <a:xfrm>
            <a:off x="287661" y="920796"/>
            <a:ext cx="2625077" cy="2057404"/>
          </a:xfrm>
          <a:prstGeom prst="rect">
            <a:avLst/>
          </a:prstGeom>
        </p:spPr>
      </p:pic>
      <p:sp>
        <p:nvSpPr>
          <p:cNvPr id="2" name="Rectangle 1"/>
          <p:cNvSpPr/>
          <p:nvPr/>
        </p:nvSpPr>
        <p:spPr>
          <a:xfrm>
            <a:off x="3318254" y="4350649"/>
            <a:ext cx="11651488" cy="4247317"/>
          </a:xfrm>
          <a:prstGeom prst="rect">
            <a:avLst/>
          </a:prstGeom>
        </p:spPr>
        <p:txBody>
          <a:bodyPr wrap="square">
            <a:spAutoFit/>
          </a:bodyPr>
          <a:lstStyle/>
          <a:p>
            <a:pPr algn="just">
              <a:lnSpc>
                <a:spcPct val="150000"/>
              </a:lnSpc>
              <a:spcBef>
                <a:spcPts val="300"/>
              </a:spcBef>
              <a:spcAft>
                <a:spcPts val="0"/>
              </a:spcAft>
            </a:pPr>
            <a:r>
              <a:rPr lang="fr-FR" sz="3600" i="1">
                <a:solidFill>
                  <a:srgbClr val="000000"/>
                </a:solidFill>
                <a:latin typeface="Arial" panose="020B0604020202020204" pitchFamily="34" charset="0"/>
                <a:ea typeface="Calibri" panose="020F0502020204030204" pitchFamily="34" charset="0"/>
                <a:cs typeface="Arial" panose="020B0604020202020204" pitchFamily="34" charset="0"/>
              </a:rPr>
              <a:t>Khi tăng hoặc giảm nồng độ một chất trong cân bằng thì cân bằng chuyển dịch theo chiều làm giảm tác động của việc tăng hoặc giảm nồng độ của chất đó, nghĩa là cân bằng sẽ chuyển dịch tương ứng theo chiều làm giảm hoặc tăng nồng độ của chất đó. </a:t>
            </a:r>
            <a:endParaRPr lang="en-US" sz="3600" i="1">
              <a:latin typeface="Arial" panose="020B0604020202020204" pitchFamily="34" charset="0"/>
              <a:ea typeface="Calibri" panose="020F0502020204030204" pitchFamily="34" charset="0"/>
              <a:cs typeface="Arial" panose="020B0604020202020204" pitchFamily="34" charset="0"/>
            </a:endParaRPr>
          </a:p>
        </p:txBody>
      </p:sp>
      <p:pic>
        <p:nvPicPr>
          <p:cNvPr id="56"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02000" y="8598684"/>
            <a:ext cx="2160345" cy="1612157"/>
          </a:xfrm>
          <a:prstGeom prst="rect">
            <a:avLst/>
          </a:prstGeom>
        </p:spPr>
      </p:pic>
    </p:spTree>
    <p:extLst>
      <p:ext uri="{BB962C8B-B14F-4D97-AF65-F5344CB8AC3E}">
        <p14:creationId xmlns:p14="http://schemas.microsoft.com/office/powerpoint/2010/main" val="1536100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Freeform 4"/>
          <p:cNvSpPr/>
          <p:nvPr/>
        </p:nvSpPr>
        <p:spPr>
          <a:xfrm>
            <a:off x="514348" y="2566578"/>
            <a:ext cx="17259300" cy="72649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pic>
        <p:nvPicPr>
          <p:cNvPr id="52"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02000" y="8598684"/>
            <a:ext cx="2160345" cy="1612157"/>
          </a:xfrm>
          <a:prstGeom prst="rect">
            <a:avLst/>
          </a:prstGeom>
        </p:spPr>
      </p:pic>
      <p:sp>
        <p:nvSpPr>
          <p:cNvPr id="27" name="Freeform 4"/>
          <p:cNvSpPr/>
          <p:nvPr/>
        </p:nvSpPr>
        <p:spPr>
          <a:xfrm>
            <a:off x="514348" y="570276"/>
            <a:ext cx="17259300" cy="162904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30" name="TextBox 29">
            <a:extLst>
              <a:ext uri="{FF2B5EF4-FFF2-40B4-BE49-F238E27FC236}">
                <a16:creationId xmlns:a16="http://schemas.microsoft.com/office/drawing/2014/main" id="{E19B1F1F-6136-4AD1-8FAA-8BF99A8856B5}"/>
              </a:ext>
            </a:extLst>
          </p:cNvPr>
          <p:cNvSpPr txBox="1"/>
          <p:nvPr/>
        </p:nvSpPr>
        <p:spPr>
          <a:xfrm>
            <a:off x="378211" y="911927"/>
            <a:ext cx="17531574" cy="954107"/>
          </a:xfrm>
          <a:prstGeom prst="rect">
            <a:avLst/>
          </a:prstGeom>
          <a:noFill/>
        </p:spPr>
        <p:txBody>
          <a:bodyPr wrap="square" rtlCol="0">
            <a:spAutoFit/>
          </a:bodyPr>
          <a:lstStyle/>
          <a:p>
            <a:pPr algn="ctr"/>
            <a:r>
              <a:rPr lang="en-US" sz="5600" b="1" smtClean="0">
                <a:solidFill>
                  <a:schemeClr val="accent6"/>
                </a:solidFill>
                <a:latin typeface="Arial" panose="020B0604020202020204" pitchFamily="34" charset="0"/>
                <a:cs typeface="Arial" panose="020B0604020202020204" pitchFamily="34" charset="0"/>
              </a:rPr>
              <a:t>Kết luận</a:t>
            </a:r>
            <a:endParaRPr lang="en-US" sz="5600" dirty="0">
              <a:solidFill>
                <a:schemeClr val="accent6"/>
              </a:solidFill>
              <a:latin typeface="Arial" panose="020B0604020202020204" pitchFamily="34" charset="0"/>
              <a:cs typeface="Arial" panose="020B0604020202020204" pitchFamily="34" charset="0"/>
            </a:endParaRPr>
          </a:p>
        </p:txBody>
      </p:sp>
      <p:pic>
        <p:nvPicPr>
          <p:cNvPr id="59" name="Picture 22"/>
          <p:cNvPicPr>
            <a:picLocks noChangeAspect="1"/>
          </p:cNvPicPr>
          <p:nvPr/>
        </p:nvPicPr>
        <p:blipFill>
          <a:blip r:embed="rId6"/>
          <a:srcRect/>
          <a:stretch>
            <a:fillRect/>
          </a:stretch>
        </p:blipFill>
        <p:spPr>
          <a:xfrm>
            <a:off x="287661" y="920796"/>
            <a:ext cx="2625077" cy="2057404"/>
          </a:xfrm>
          <a:prstGeom prst="rect">
            <a:avLst/>
          </a:prstGeom>
        </p:spPr>
      </p:pic>
      <p:sp>
        <p:nvSpPr>
          <p:cNvPr id="56" name="TextBox 55"/>
          <p:cNvSpPr txBox="1"/>
          <p:nvPr/>
        </p:nvSpPr>
        <p:spPr>
          <a:xfrm>
            <a:off x="1143000" y="3347160"/>
            <a:ext cx="2743200" cy="646331"/>
          </a:xfrm>
          <a:prstGeom prst="rect">
            <a:avLst/>
          </a:prstGeom>
          <a:noFill/>
        </p:spPr>
        <p:txBody>
          <a:bodyPr wrap="square" rtlCol="0">
            <a:spAutoFit/>
          </a:bodyPr>
          <a:lstStyle/>
          <a:p>
            <a:pPr marL="571500" indent="-571500">
              <a:buFont typeface="Wingdings" panose="05000000000000000000" pitchFamily="2" charset="2"/>
              <a:buChar char="q"/>
            </a:pPr>
            <a:r>
              <a:rPr lang="en-US" sz="3500" b="1" i="1" smtClean="0">
                <a:latin typeface="Arial" panose="020B0604020202020204" pitchFamily="34" charset="0"/>
                <a:cs typeface="Arial" panose="020B0604020202020204" pitchFamily="34" charset="0"/>
              </a:rPr>
              <a:t>Lưu ý:</a:t>
            </a:r>
            <a:endParaRPr lang="en-US" sz="3500" b="1" i="1">
              <a:latin typeface="Arial" panose="020B0604020202020204" pitchFamily="34" charset="0"/>
              <a:cs typeface="Arial" panose="020B0604020202020204" pitchFamily="34" charset="0"/>
            </a:endParaRPr>
          </a:p>
        </p:txBody>
      </p:sp>
      <p:grpSp>
        <p:nvGrpSpPr>
          <p:cNvPr id="5" name="Group 4"/>
          <p:cNvGrpSpPr/>
          <p:nvPr/>
        </p:nvGrpSpPr>
        <p:grpSpPr>
          <a:xfrm>
            <a:off x="1790697" y="4571467"/>
            <a:ext cx="14706602" cy="1754326"/>
            <a:chOff x="2209800" y="4504132"/>
            <a:chExt cx="14706602" cy="1754326"/>
          </a:xfrm>
        </p:grpSpPr>
        <p:pic>
          <p:nvPicPr>
            <p:cNvPr id="57" name="Picture 13"/>
            <p:cNvPicPr>
              <a:picLocks noChangeAspect="1"/>
            </p:cNvPicPr>
            <p:nvPr/>
          </p:nvPicPr>
          <p:blipFill>
            <a:blip r:embed="rId7"/>
            <a:srcRect/>
            <a:stretch>
              <a:fillRect/>
            </a:stretch>
          </p:blipFill>
          <p:spPr>
            <a:xfrm>
              <a:off x="2209800" y="4563542"/>
              <a:ext cx="1116233" cy="1635506"/>
            </a:xfrm>
            <a:prstGeom prst="rect">
              <a:avLst/>
            </a:prstGeom>
          </p:spPr>
        </p:pic>
        <p:sp>
          <p:nvSpPr>
            <p:cNvPr id="4" name="Rectangle 3"/>
            <p:cNvSpPr/>
            <p:nvPr/>
          </p:nvSpPr>
          <p:spPr>
            <a:xfrm>
              <a:off x="3657600" y="4504132"/>
              <a:ext cx="13258802" cy="1754326"/>
            </a:xfrm>
            <a:prstGeom prst="rect">
              <a:avLst/>
            </a:prstGeom>
          </p:spPr>
          <p:txBody>
            <a:bodyPr wrap="square">
              <a:spAutoFit/>
            </a:bodyPr>
            <a:lstStyle/>
            <a:p>
              <a:pPr algn="just">
                <a:lnSpc>
                  <a:spcPct val="150000"/>
                </a:lnSpc>
                <a:spcBef>
                  <a:spcPts val="300"/>
                </a:spcBef>
                <a:spcAft>
                  <a:spcPts val="0"/>
                </a:spcAft>
              </a:pPr>
              <a:r>
                <a:rPr lang="fr-FR" sz="3600">
                  <a:solidFill>
                    <a:srgbClr val="000000"/>
                  </a:solidFill>
                  <a:latin typeface="Arial" panose="020B0604020202020204" pitchFamily="34" charset="0"/>
                  <a:ea typeface="Times New Roman" panose="02020603050405020304" pitchFamily="18" charset="0"/>
                  <a:cs typeface="Arial" panose="020B0604020202020204" pitchFamily="34" charset="0"/>
                </a:rPr>
                <a:t>Chất xúc tác có tác dụng làm tăng tốc độ phản ứng thuận và phản ứng </a:t>
              </a:r>
              <a:r>
                <a:rPr lang="fr-FR" sz="3600">
                  <a:solidFill>
                    <a:srgbClr val="000000"/>
                  </a:solidFill>
                  <a:latin typeface="Arial" panose="020B0604020202020204" pitchFamily="34" charset="0"/>
                  <a:ea typeface="Times New Roman" panose="02020603050405020304" pitchFamily="18" charset="0"/>
                  <a:cs typeface="Arial" panose="020B0604020202020204" pitchFamily="34" charset="0"/>
                </a:rPr>
                <a:t>nghịch </a:t>
              </a:r>
              <a:r>
                <a:rPr lang="fr-FR" sz="3600" smtClean="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fr-FR" sz="360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H</a:t>
              </a:r>
              <a:r>
                <a:rPr lang="fr-FR"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ệ </a:t>
              </a:r>
              <a:r>
                <a:rPr lang="fr-FR" sz="3600">
                  <a:solidFill>
                    <a:srgbClr val="000000"/>
                  </a:solidFill>
                  <a:latin typeface="Arial" panose="020B0604020202020204" pitchFamily="34" charset="0"/>
                  <a:ea typeface="Times New Roman" panose="02020603050405020304" pitchFamily="18" charset="0"/>
                  <a:cs typeface="Arial" panose="020B0604020202020204" pitchFamily="34" charset="0"/>
                </a:rPr>
                <a:t>nhanh chóng đạt trạng thái cân bằng. </a:t>
              </a:r>
              <a:endParaRPr lang="en-US" sz="3600">
                <a:latin typeface="Arial" panose="020B0604020202020204" pitchFamily="34" charset="0"/>
                <a:ea typeface="Calibri" panose="020F0502020204030204" pitchFamily="34" charset="0"/>
                <a:cs typeface="Arial" panose="020B0604020202020204" pitchFamily="34" charset="0"/>
              </a:endParaRPr>
            </a:p>
          </p:txBody>
        </p:sp>
      </p:grpSp>
      <p:grpSp>
        <p:nvGrpSpPr>
          <p:cNvPr id="58" name="Group 57"/>
          <p:cNvGrpSpPr/>
          <p:nvPr/>
        </p:nvGrpSpPr>
        <p:grpSpPr>
          <a:xfrm>
            <a:off x="1790697" y="6903769"/>
            <a:ext cx="14706602" cy="1754326"/>
            <a:chOff x="2209800" y="4504132"/>
            <a:chExt cx="14706602" cy="1754326"/>
          </a:xfrm>
        </p:grpSpPr>
        <p:pic>
          <p:nvPicPr>
            <p:cNvPr id="60" name="Picture 13"/>
            <p:cNvPicPr>
              <a:picLocks noChangeAspect="1"/>
            </p:cNvPicPr>
            <p:nvPr/>
          </p:nvPicPr>
          <p:blipFill>
            <a:blip r:embed="rId7"/>
            <a:srcRect/>
            <a:stretch>
              <a:fillRect/>
            </a:stretch>
          </p:blipFill>
          <p:spPr>
            <a:xfrm>
              <a:off x="2209800" y="4563542"/>
              <a:ext cx="1116233" cy="1635506"/>
            </a:xfrm>
            <a:prstGeom prst="rect">
              <a:avLst/>
            </a:prstGeom>
          </p:spPr>
        </p:pic>
        <p:sp>
          <p:nvSpPr>
            <p:cNvPr id="61" name="Rectangle 60"/>
            <p:cNvSpPr/>
            <p:nvPr/>
          </p:nvSpPr>
          <p:spPr>
            <a:xfrm>
              <a:off x="3657600" y="4504132"/>
              <a:ext cx="13258802" cy="1754326"/>
            </a:xfrm>
            <a:prstGeom prst="rect">
              <a:avLst/>
            </a:prstGeom>
          </p:spPr>
          <p:txBody>
            <a:bodyPr wrap="square">
              <a:spAutoFit/>
            </a:bodyPr>
            <a:lstStyle/>
            <a:p>
              <a:pPr algn="just">
                <a:lnSpc>
                  <a:spcPct val="150000"/>
                </a:lnSpc>
                <a:spcBef>
                  <a:spcPts val="300"/>
                </a:spcBef>
                <a:spcAft>
                  <a:spcPts val="0"/>
                </a:spcAft>
              </a:pPr>
              <a:r>
                <a:rPr lang="fr-FR" sz="3600">
                  <a:latin typeface="Arial" panose="020B0604020202020204" pitchFamily="34" charset="0"/>
                  <a:cs typeface="Arial" panose="020B0604020202020204" pitchFamily="34" charset="0"/>
                </a:rPr>
                <a:t>Chất xúc tác không làm thay đổi nồng </a:t>
              </a:r>
              <a:r>
                <a:rPr lang="fr-FR" sz="3600">
                  <a:latin typeface="Arial" panose="020B0604020202020204" pitchFamily="34" charset="0"/>
                  <a:cs typeface="Arial" panose="020B0604020202020204" pitchFamily="34" charset="0"/>
                </a:rPr>
                <a:t>độ </a:t>
              </a:r>
              <a:r>
                <a:rPr lang="fr-FR" sz="3600" smtClean="0">
                  <a:latin typeface="Arial" panose="020B0604020202020204" pitchFamily="34" charset="0"/>
                  <a:cs typeface="Arial" panose="020B0604020202020204" pitchFamily="34" charset="0"/>
                </a:rPr>
                <a:t>các </a:t>
              </a:r>
              <a:r>
                <a:rPr lang="fr-FR" sz="3600">
                  <a:latin typeface="Arial" panose="020B0604020202020204" pitchFamily="34" charset="0"/>
                  <a:cs typeface="Arial" panose="020B0604020202020204" pitchFamily="34" charset="0"/>
                </a:rPr>
                <a:t>chất trong hệ cân bằng </a:t>
              </a:r>
              <a:r>
                <a:rPr lang="fr-FR" sz="3600">
                  <a:latin typeface="Arial" panose="020B0604020202020204" pitchFamily="34" charset="0"/>
                  <a:cs typeface="Arial" panose="020B0604020202020204" pitchFamily="34" charset="0"/>
                </a:rPr>
                <a:t>và </a:t>
              </a:r>
              <a:r>
                <a:rPr lang="fr-FR" sz="3600" smtClean="0">
                  <a:latin typeface="Arial" panose="020B0604020202020204" pitchFamily="34" charset="0"/>
                  <a:cs typeface="Arial" panose="020B0604020202020204" pitchFamily="34" charset="0"/>
                </a:rPr>
                <a:t>hằng </a:t>
              </a:r>
              <a:r>
                <a:rPr lang="fr-FR" sz="3600">
                  <a:latin typeface="Arial" panose="020B0604020202020204" pitchFamily="34" charset="0"/>
                  <a:cs typeface="Arial" panose="020B0604020202020204" pitchFamily="34" charset="0"/>
                </a:rPr>
                <a:t>số cân </a:t>
              </a:r>
              <a:r>
                <a:rPr lang="fr-FR" sz="3600">
                  <a:latin typeface="Arial" panose="020B0604020202020204" pitchFamily="34" charset="0"/>
                  <a:cs typeface="Arial" panose="020B0604020202020204" pitchFamily="34" charset="0"/>
                </a:rPr>
                <a:t>bằng </a:t>
              </a:r>
              <a:r>
                <a:rPr lang="fr-FR" sz="360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fr-FR" sz="3600" smtClean="0">
                  <a:latin typeface="Arial" panose="020B0604020202020204" pitchFamily="34" charset="0"/>
                  <a:cs typeface="Arial" panose="020B0604020202020204" pitchFamily="34" charset="0"/>
                </a:rPr>
                <a:t> </a:t>
              </a:r>
              <a:r>
                <a:rPr lang="fr-FR" sz="3600">
                  <a:latin typeface="Arial" panose="020B0604020202020204" pitchFamily="34" charset="0"/>
                  <a:cs typeface="Arial" panose="020B0604020202020204" pitchFamily="34" charset="0"/>
                </a:rPr>
                <a:t>K</a:t>
              </a:r>
              <a:r>
                <a:rPr lang="fr-FR" sz="3600" smtClean="0">
                  <a:latin typeface="Arial" panose="020B0604020202020204" pitchFamily="34" charset="0"/>
                  <a:cs typeface="Arial" panose="020B0604020202020204" pitchFamily="34" charset="0"/>
                </a:rPr>
                <a:t>hông </a:t>
              </a:r>
              <a:r>
                <a:rPr lang="fr-FR" sz="3600">
                  <a:latin typeface="Arial" panose="020B0604020202020204" pitchFamily="34" charset="0"/>
                  <a:cs typeface="Arial" panose="020B0604020202020204" pitchFamily="34" charset="0"/>
                </a:rPr>
                <a:t>làm chuyển dịch </a:t>
              </a:r>
              <a:r>
                <a:rPr lang="fr-FR" sz="3600">
                  <a:latin typeface="Arial" panose="020B0604020202020204" pitchFamily="34" charset="0"/>
                  <a:cs typeface="Arial" panose="020B0604020202020204" pitchFamily="34" charset="0"/>
                </a:rPr>
                <a:t>cân </a:t>
              </a:r>
              <a:r>
                <a:rPr lang="fr-FR" sz="3600" smtClean="0">
                  <a:latin typeface="Arial" panose="020B0604020202020204" pitchFamily="34" charset="0"/>
                  <a:cs typeface="Arial" panose="020B0604020202020204" pitchFamily="34" charset="0"/>
                </a:rPr>
                <a:t>bằng.</a:t>
              </a:r>
              <a:endParaRPr lang="en-US" sz="3600">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979546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anim calcmode="lin" valueType="num">
                                      <p:cBhvr>
                                        <p:cTn id="19" dur="500" fill="hold"/>
                                        <p:tgtEl>
                                          <p:spTgt spid="58"/>
                                        </p:tgtEl>
                                        <p:attrNameLst>
                                          <p:attrName>ppt_x</p:attrName>
                                        </p:attrNameLst>
                                      </p:cBhvr>
                                      <p:tavLst>
                                        <p:tav tm="0">
                                          <p:val>
                                            <p:strVal val="#ppt_x"/>
                                          </p:val>
                                        </p:tav>
                                        <p:tav tm="100000">
                                          <p:val>
                                            <p:strVal val="#ppt_x"/>
                                          </p:val>
                                        </p:tav>
                                      </p:tavLst>
                                    </p:anim>
                                    <p:anim calcmode="lin" valueType="num">
                                      <p:cBhvr>
                                        <p:cTn id="20" dur="5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573C2BCE-03D7-5A63-B7C8-0ACC3E564B05}"/>
                  </a:ext>
                </a:extLst>
              </p:cNvPr>
              <p:cNvSpPr txBox="1"/>
              <p:nvPr/>
            </p:nvSpPr>
            <p:spPr>
              <a:xfrm>
                <a:off x="2726420" y="1985436"/>
                <a:ext cx="12854208" cy="1661993"/>
              </a:xfrm>
              <a:prstGeom prst="rect">
                <a:avLst/>
              </a:prstGeom>
            </p:spPr>
            <p:txBody>
              <a:bodyPr wrap="square" lIns="0" tIns="0" rIns="0" bIns="0" rtlCol="0" anchor="ctr">
                <a:spAutoFit/>
              </a:bodyPr>
              <a:lstStyle/>
              <a:p>
                <a:pPr algn="ctr">
                  <a:lnSpc>
                    <a:spcPct val="150000"/>
                  </a:lnSpc>
                </a:pPr>
                <a:r>
                  <a:rPr lang="en-US" sz="3600" b="1" smtClean="0">
                    <a:solidFill>
                      <a:schemeClr val="bg1"/>
                    </a:solidFill>
                    <a:latin typeface="Arial" panose="020B0604020202020204" pitchFamily="34" charset="0"/>
                    <a:cs typeface="Arial" panose="020B0604020202020204" pitchFamily="34" charset="0"/>
                  </a:rPr>
                  <a:t>Câu</a:t>
                </a:r>
                <a:r>
                  <a:rPr lang="en-US" sz="3600" b="1">
                    <a:solidFill>
                      <a:schemeClr val="bg1"/>
                    </a:solidFill>
                    <a:latin typeface="Arial" panose="020B0604020202020204" pitchFamily="34" charset="0"/>
                    <a:cs typeface="Arial" panose="020B0604020202020204" pitchFamily="34" charset="0"/>
                  </a:rPr>
                  <a:t> 1. </a:t>
                </a:r>
                <a:r>
                  <a:rPr lang="nl-NL" sz="3600">
                    <a:solidFill>
                      <a:schemeClr val="bg1"/>
                    </a:solidFill>
                    <a:latin typeface="Arial" panose="020B0604020202020204" pitchFamily="34" charset="0"/>
                    <a:cs typeface="Arial" panose="020B0604020202020204" pitchFamily="34" charset="0"/>
                  </a:rPr>
                  <a:t>Cho cân bằng hóa </a:t>
                </a:r>
                <a:r>
                  <a:rPr lang="nl-NL" sz="3600">
                    <a:solidFill>
                      <a:schemeClr val="bg1"/>
                    </a:solidFill>
                    <a:latin typeface="Arial" panose="020B0604020202020204" pitchFamily="34" charset="0"/>
                    <a:cs typeface="Arial" panose="020B0604020202020204" pitchFamily="34" charset="0"/>
                  </a:rPr>
                  <a:t>học:</a:t>
                </a:r>
                <a:r>
                  <a:rPr lang="en-US" sz="3600">
                    <a:solidFill>
                      <a:schemeClr val="bg1"/>
                    </a:solidFill>
                    <a:latin typeface="Arial" panose="020B0604020202020204" pitchFamily="34" charset="0"/>
                    <a:cs typeface="Arial" panose="020B0604020202020204" pitchFamily="34" charset="0"/>
                  </a:rPr>
                  <a:t> </a:t>
                </a:r>
                <a:r>
                  <a:rPr lang="nl-NL" sz="3600" i="1">
                    <a:solidFill>
                      <a:schemeClr val="bg1"/>
                    </a:solidFill>
                    <a:latin typeface="Arial" panose="020B0604020202020204" pitchFamily="34" charset="0"/>
                    <a:cs typeface="Arial" panose="020B0604020202020204" pitchFamily="34" charset="0"/>
                  </a:rPr>
                  <a:t>H</a:t>
                </a:r>
                <a:r>
                  <a:rPr lang="nl-NL" sz="3600" i="1" baseline="-25000">
                    <a:solidFill>
                      <a:schemeClr val="bg1"/>
                    </a:solidFill>
                    <a:latin typeface="Arial" panose="020B0604020202020204" pitchFamily="34" charset="0"/>
                    <a:cs typeface="Arial" panose="020B0604020202020204" pitchFamily="34" charset="0"/>
                  </a:rPr>
                  <a:t>2</a:t>
                </a:r>
                <a:r>
                  <a:rPr lang="nl-NL" sz="3600" i="1">
                    <a:solidFill>
                      <a:schemeClr val="bg1"/>
                    </a:solidFill>
                    <a:latin typeface="Arial" panose="020B0604020202020204" pitchFamily="34" charset="0"/>
                    <a:cs typeface="Arial" panose="020B0604020202020204" pitchFamily="34" charset="0"/>
                  </a:rPr>
                  <a:t>(k</a:t>
                </a:r>
                <a:r>
                  <a:rPr lang="nl-NL" sz="3600" i="1">
                    <a:solidFill>
                      <a:schemeClr val="bg1"/>
                    </a:solidFill>
                    <a:latin typeface="Arial" panose="020B0604020202020204" pitchFamily="34" charset="0"/>
                    <a:cs typeface="Arial" panose="020B0604020202020204" pitchFamily="34" charset="0"/>
                  </a:rPr>
                  <a:t>) + I</a:t>
                </a:r>
                <a:r>
                  <a:rPr lang="nl-NL" sz="3600" i="1" baseline="-25000">
                    <a:solidFill>
                      <a:schemeClr val="bg1"/>
                    </a:solidFill>
                    <a:latin typeface="Arial" panose="020B0604020202020204" pitchFamily="34" charset="0"/>
                    <a:cs typeface="Arial" panose="020B0604020202020204" pitchFamily="34" charset="0"/>
                  </a:rPr>
                  <a:t>2</a:t>
                </a:r>
                <a:r>
                  <a:rPr lang="nl-NL" sz="3600" i="1">
                    <a:solidFill>
                      <a:schemeClr val="bg1"/>
                    </a:solidFill>
                    <a:latin typeface="Arial" panose="020B0604020202020204" pitchFamily="34" charset="0"/>
                    <a:cs typeface="Arial" panose="020B0604020202020204" pitchFamily="34" charset="0"/>
                  </a:rPr>
                  <a:t>(k) </a:t>
                </a:r>
                <a14:m>
                  <m:oMath xmlns:m="http://schemas.openxmlformats.org/officeDocument/2006/math">
                    <m:r>
                      <a:rPr lang="nl-NL" sz="3600" i="1">
                        <a:solidFill>
                          <a:schemeClr val="bg1"/>
                        </a:solidFill>
                        <a:latin typeface="Cambria Math" panose="02040503050406030204" pitchFamily="18" charset="0"/>
                      </a:rPr>
                      <m:t>⇌</m:t>
                    </m:r>
                  </m:oMath>
                </a14:m>
                <a:r>
                  <a:rPr lang="nl-NL" sz="3600" i="1">
                    <a:solidFill>
                      <a:schemeClr val="bg1"/>
                    </a:solidFill>
                    <a:latin typeface="Arial" panose="020B0604020202020204" pitchFamily="34" charset="0"/>
                    <a:cs typeface="Arial" panose="020B0604020202020204" pitchFamily="34" charset="0"/>
                  </a:rPr>
                  <a:t> 2HI(k); </a:t>
                </a:r>
                <a14:m>
                  <m:oMath xmlns:m="http://schemas.openxmlformats.org/officeDocument/2006/math">
                    <m:r>
                      <a:rPr lang="nl-NL" sz="3600" i="1">
                        <a:solidFill>
                          <a:schemeClr val="bg1"/>
                        </a:solidFill>
                        <a:latin typeface="Cambria Math" panose="02040503050406030204" pitchFamily="18" charset="0"/>
                      </a:rPr>
                      <m:t>∆</m:t>
                    </m:r>
                  </m:oMath>
                </a14:m>
                <a:r>
                  <a:rPr lang="nl-NL" sz="3600" i="1">
                    <a:solidFill>
                      <a:schemeClr val="bg1"/>
                    </a:solidFill>
                    <a:latin typeface="Arial" panose="020B0604020202020204" pitchFamily="34" charset="0"/>
                    <a:cs typeface="Arial" panose="020B0604020202020204" pitchFamily="34" charset="0"/>
                  </a:rPr>
                  <a:t>H &gt; </a:t>
                </a:r>
                <a:r>
                  <a:rPr lang="nl-NL" sz="3600" i="1">
                    <a:solidFill>
                      <a:schemeClr val="bg1"/>
                    </a:solidFill>
                    <a:latin typeface="Arial" panose="020B0604020202020204" pitchFamily="34" charset="0"/>
                    <a:cs typeface="Arial" panose="020B0604020202020204" pitchFamily="34" charset="0"/>
                  </a:rPr>
                  <a:t>0</a:t>
                </a:r>
                <a:r>
                  <a:rPr lang="en-US" sz="3600">
                    <a:solidFill>
                      <a:schemeClr val="bg1"/>
                    </a:solidFill>
                    <a:latin typeface="Arial" panose="020B0604020202020204" pitchFamily="34" charset="0"/>
                    <a:cs typeface="Arial" panose="020B0604020202020204" pitchFamily="34" charset="0"/>
                  </a:rPr>
                  <a:t>. </a:t>
                </a:r>
                <a:r>
                  <a:rPr lang="nl-NL" sz="3600">
                    <a:solidFill>
                      <a:schemeClr val="bg1"/>
                    </a:solidFill>
                    <a:latin typeface="Arial" panose="020B0604020202020204" pitchFamily="34" charset="0"/>
                    <a:cs typeface="Arial" panose="020B0604020202020204" pitchFamily="34" charset="0"/>
                  </a:rPr>
                  <a:t>Cân </a:t>
                </a:r>
                <a:r>
                  <a:rPr lang="nl-NL" sz="3600">
                    <a:solidFill>
                      <a:schemeClr val="bg1"/>
                    </a:solidFill>
                    <a:latin typeface="Arial" panose="020B0604020202020204" pitchFamily="34" charset="0"/>
                    <a:cs typeface="Arial" panose="020B0604020202020204" pitchFamily="34" charset="0"/>
                  </a:rPr>
                  <a:t>bằng không bị chuyển dịch </a:t>
                </a:r>
                <a:r>
                  <a:rPr lang="nl-NL" sz="3600">
                    <a:solidFill>
                      <a:schemeClr val="bg1"/>
                    </a:solidFill>
                    <a:latin typeface="Arial" panose="020B0604020202020204" pitchFamily="34" charset="0"/>
                    <a:cs typeface="Arial" panose="020B0604020202020204" pitchFamily="34" charset="0"/>
                  </a:rPr>
                  <a:t>khi:</a:t>
                </a:r>
                <a:endParaRPr lang="en-US" sz="3600">
                  <a:solidFill>
                    <a:schemeClr val="bg1"/>
                  </a:solidFill>
                  <a:latin typeface="Arial" panose="020B0604020202020204" pitchFamily="34" charset="0"/>
                  <a:cs typeface="Arial" panose="020B0604020202020204" pitchFamily="34" charset="0"/>
                </a:endParaRPr>
              </a:p>
            </p:txBody>
          </p:sp>
        </mc:Choice>
        <mc:Fallback>
          <p:sp>
            <p:nvSpPr>
              <p:cNvPr id="18" name="TextBox 17">
                <a:extLst>
                  <a:ext uri="{FF2B5EF4-FFF2-40B4-BE49-F238E27FC236}">
                    <a16:creationId xmlns:a16="http://schemas.microsoft.com/office/drawing/2014/main" id="{573C2BCE-03D7-5A63-B7C8-0ACC3E564B05}"/>
                  </a:ext>
                </a:extLst>
              </p:cNvPr>
              <p:cNvSpPr txBox="1">
                <a:spLocks noRot="1" noChangeAspect="1" noMove="1" noResize="1" noEditPoints="1" noAdjustHandles="1" noChangeArrowheads="1" noChangeShapeType="1" noTextEdit="1"/>
              </p:cNvSpPr>
              <p:nvPr/>
            </p:nvSpPr>
            <p:spPr>
              <a:xfrm>
                <a:off x="2726420" y="1985436"/>
                <a:ext cx="12854208" cy="1661993"/>
              </a:xfrm>
              <a:prstGeom prst="rect">
                <a:avLst/>
              </a:prstGeom>
              <a:blipFill>
                <a:blip r:embed="rId3"/>
                <a:stretch>
                  <a:fillRect l="-284" r="-1280" b="-10294"/>
                </a:stretch>
              </a:blipFill>
            </p:spPr>
            <p:txBody>
              <a:bodyPr/>
              <a:lstStyle/>
              <a:p>
                <a:r>
                  <a:rPr lang="en-US">
                    <a:noFill/>
                  </a:rPr>
                  <a:t> </a:t>
                </a:r>
              </a:p>
            </p:txBody>
          </p:sp>
        </mc:Fallback>
      </mc:AlternateContent>
      <p:sp>
        <p:nvSpPr>
          <p:cNvPr id="19" name="Plaque 18">
            <a:extLst>
              <a:ext uri="{FF2B5EF4-FFF2-40B4-BE49-F238E27FC236}">
                <a16:creationId xmlns:a16="http://schemas.microsoft.com/office/drawing/2014/main" id="{EA5EDB69-5FC1-0227-D579-0B68147B0112}"/>
              </a:ext>
            </a:extLst>
          </p:cNvPr>
          <p:cNvSpPr/>
          <p:nvPr/>
        </p:nvSpPr>
        <p:spPr>
          <a:xfrm>
            <a:off x="13716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A. </a:t>
            </a:r>
            <a:r>
              <a:rPr lang="nl-NL" sz="3600">
                <a:solidFill>
                  <a:srgbClr val="000000"/>
                </a:solidFill>
                <a:latin typeface="Arial" panose="020B0604020202020204" pitchFamily="34" charset="0"/>
                <a:cs typeface="Arial" panose="020B0604020202020204" pitchFamily="34" charset="0"/>
              </a:rPr>
              <a:t>tăng nhiệt độ của hệ</a:t>
            </a:r>
            <a:endParaRPr lang="en-US" sz="3600">
              <a:solidFill>
                <a:srgbClr val="000000"/>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C. </a:t>
            </a:r>
            <a:r>
              <a:rPr lang="nl-NL" sz="3600">
                <a:solidFill>
                  <a:srgbClr val="000000"/>
                </a:solidFill>
                <a:latin typeface="Arial" panose="020B0604020202020204" pitchFamily="34" charset="0"/>
                <a:cs typeface="Arial" panose="020B0604020202020204" pitchFamily="34" charset="0"/>
              </a:rPr>
              <a:t>tăng nồng độ H</a:t>
            </a:r>
            <a:r>
              <a:rPr lang="nl-NL" sz="3600" baseline="-25000">
                <a:solidFill>
                  <a:srgbClr val="000000"/>
                </a:solidFill>
                <a:latin typeface="Arial" panose="020B0604020202020204" pitchFamily="34" charset="0"/>
                <a:cs typeface="Arial" panose="020B0604020202020204" pitchFamily="34" charset="0"/>
              </a:rPr>
              <a:t>2</a:t>
            </a:r>
            <a:endParaRPr lang="en-US" sz="3600">
              <a:solidFill>
                <a:srgbClr val="000000"/>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B. </a:t>
            </a:r>
            <a:r>
              <a:rPr lang="nl-NL" sz="3600">
                <a:solidFill>
                  <a:srgbClr val="000000"/>
                </a:solidFill>
                <a:latin typeface="Arial" panose="020B0604020202020204" pitchFamily="34" charset="0"/>
                <a:cs typeface="Arial" panose="020B0604020202020204" pitchFamily="34" charset="0"/>
              </a:rPr>
              <a:t>giảm nồng độ HI</a:t>
            </a:r>
            <a:endParaRPr lang="en-US" sz="3600">
              <a:solidFill>
                <a:srgbClr val="000000"/>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000000"/>
                </a:solidFill>
                <a:latin typeface="Arial" panose="020B0604020202020204" pitchFamily="34" charset="0"/>
                <a:cs typeface="Arial" panose="020B0604020202020204" pitchFamily="34" charset="0"/>
              </a:rPr>
              <a:t>D. </a:t>
            </a:r>
            <a:r>
              <a:rPr lang="nl-NL" sz="3600">
                <a:solidFill>
                  <a:srgbClr val="000000"/>
                </a:solidFill>
                <a:latin typeface="Arial" panose="020B0604020202020204" pitchFamily="34" charset="0"/>
                <a:cs typeface="Arial" panose="020B0604020202020204" pitchFamily="34" charset="0"/>
              </a:rPr>
              <a:t>giảm áp suất chung của hệ</a:t>
            </a:r>
            <a:endParaRPr lang="en-US" sz="3600">
              <a:solidFill>
                <a:srgbClr val="000000"/>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9677400" y="7133028"/>
            <a:ext cx="7162800" cy="2734872"/>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000000"/>
                </a:solidFill>
                <a:latin typeface="Arial" panose="020B0604020202020204" pitchFamily="34" charset="0"/>
                <a:cs typeface="Arial" panose="020B0604020202020204" pitchFamily="34" charset="0"/>
              </a:rPr>
              <a:t>D. </a:t>
            </a:r>
            <a:r>
              <a:rPr lang="nl-NL" sz="3600">
                <a:solidFill>
                  <a:srgbClr val="000000"/>
                </a:solidFill>
                <a:latin typeface="Arial" panose="020B0604020202020204" pitchFamily="34" charset="0"/>
                <a:cs typeface="Arial" panose="020B0604020202020204" pitchFamily="34" charset="0"/>
              </a:rPr>
              <a:t>giảm áp suất chung của hệ</a:t>
            </a:r>
            <a:endParaRPr lang="en-US" sz="3600">
              <a:solidFill>
                <a:srgbClr val="000000"/>
              </a:solidFill>
              <a:latin typeface="Arial" panose="020B0604020202020204" pitchFamily="34" charset="0"/>
              <a:cs typeface="Arial" panose="020B0604020202020204" pitchFamily="34" charset="0"/>
            </a:endParaRPr>
          </a:p>
        </p:txBody>
      </p:sp>
      <p:pic>
        <p:nvPicPr>
          <p:cNvPr id="27"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1" name="Picture 17"/>
          <p:cNvPicPr>
            <a:picLocks noChangeAspect="1"/>
          </p:cNvPicPr>
          <p:nvPr/>
        </p:nvPicPr>
        <p:blipFill>
          <a:blip r:embed="rId5"/>
          <a:srcRect/>
          <a:stretch>
            <a:fillRect/>
          </a:stretch>
        </p:blipFill>
        <p:spPr>
          <a:xfrm rot="18694566">
            <a:off x="16050240" y="130620"/>
            <a:ext cx="1926882" cy="2828936"/>
          </a:xfrm>
          <a:prstGeom prst="rect">
            <a:avLst/>
          </a:prstGeom>
        </p:spPr>
      </p:pic>
    </p:spTree>
    <p:extLst>
      <p:ext uri="{BB962C8B-B14F-4D97-AF65-F5344CB8AC3E}">
        <p14:creationId xmlns:p14="http://schemas.microsoft.com/office/powerpoint/2010/main" val="487971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500"/>
                                        <p:tgtEl>
                                          <p:spTgt spid="21"/>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500"/>
                                        <p:tgtEl>
                                          <p:spTgt spid="2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0" grpId="0" animBg="1"/>
      <p:bldP spid="21" grpId="0" animBg="1"/>
      <p:bldP spid="22" grpId="0" animBg="1"/>
      <p:bldP spid="2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573C2BCE-03D7-5A63-B7C8-0ACC3E564B05}"/>
                  </a:ext>
                </a:extLst>
              </p:cNvPr>
              <p:cNvSpPr txBox="1"/>
              <p:nvPr/>
            </p:nvSpPr>
            <p:spPr>
              <a:xfrm>
                <a:off x="2726420" y="1962351"/>
                <a:ext cx="12854208" cy="1559338"/>
              </a:xfrm>
              <a:prstGeom prst="rect">
                <a:avLst/>
              </a:prstGeom>
            </p:spPr>
            <p:txBody>
              <a:bodyPr wrap="square" lIns="0" tIns="0" rIns="0" bIns="0" rtlCol="0" anchor="t">
                <a:spAutoFit/>
              </a:bodyPr>
              <a:lstStyle/>
              <a:p>
                <a:pPr algn="ctr">
                  <a:lnSpc>
                    <a:spcPct val="150000"/>
                  </a:lnSpc>
                </a:pPr>
                <a:r>
                  <a:rPr lang="en-US" sz="3600" b="1" smtClean="0">
                    <a:solidFill>
                      <a:schemeClr val="bg1"/>
                    </a:solidFill>
                    <a:latin typeface="Arial" panose="020B0604020202020204" pitchFamily="34" charset="0"/>
                    <a:cs typeface="Arial" panose="020B0604020202020204" pitchFamily="34" charset="0"/>
                  </a:rPr>
                  <a:t>Câu</a:t>
                </a:r>
                <a:r>
                  <a:rPr lang="en-US" sz="3600" b="1">
                    <a:solidFill>
                      <a:schemeClr val="bg1"/>
                    </a:solidFill>
                    <a:latin typeface="Arial" panose="020B0604020202020204" pitchFamily="34" charset="0"/>
                    <a:cs typeface="Arial" panose="020B0604020202020204" pitchFamily="34" charset="0"/>
                  </a:rPr>
                  <a:t> </a:t>
                </a:r>
                <a:r>
                  <a:rPr lang="en-US" sz="3600" b="1">
                    <a:solidFill>
                      <a:schemeClr val="bg1"/>
                    </a:solidFill>
                    <a:latin typeface="Arial" panose="020B0604020202020204" pitchFamily="34" charset="0"/>
                    <a:cs typeface="Arial" panose="020B0604020202020204" pitchFamily="34" charset="0"/>
                  </a:rPr>
                  <a:t>2. </a:t>
                </a:r>
                <a:r>
                  <a:rPr lang="nl-NL" sz="3600">
                    <a:solidFill>
                      <a:schemeClr val="bg1"/>
                    </a:solidFill>
                    <a:latin typeface="Arial" panose="020B0604020202020204" pitchFamily="34" charset="0"/>
                    <a:cs typeface="Arial" panose="020B0604020202020204" pitchFamily="34" charset="0"/>
                  </a:rPr>
                  <a:t>Xét cân bằng: </a:t>
                </a:r>
                <a:r>
                  <a:rPr lang="nl-NL" sz="3600" i="1">
                    <a:solidFill>
                      <a:schemeClr val="bg1"/>
                    </a:solidFill>
                    <a:latin typeface="Arial" panose="020B0604020202020204" pitchFamily="34" charset="0"/>
                    <a:cs typeface="Arial" panose="020B0604020202020204" pitchFamily="34" charset="0"/>
                  </a:rPr>
                  <a:t>N</a:t>
                </a:r>
                <a:r>
                  <a:rPr lang="nl-NL" sz="3600" i="1" baseline="-25000">
                    <a:solidFill>
                      <a:schemeClr val="bg1"/>
                    </a:solidFill>
                    <a:latin typeface="Arial" panose="020B0604020202020204" pitchFamily="34" charset="0"/>
                    <a:cs typeface="Arial" panose="020B0604020202020204" pitchFamily="34" charset="0"/>
                  </a:rPr>
                  <a:t>2</a:t>
                </a:r>
                <a:r>
                  <a:rPr lang="nl-NL" sz="3600" i="1">
                    <a:solidFill>
                      <a:schemeClr val="bg1"/>
                    </a:solidFill>
                    <a:latin typeface="Arial" panose="020B0604020202020204" pitchFamily="34" charset="0"/>
                    <a:cs typeface="Arial" panose="020B0604020202020204" pitchFamily="34" charset="0"/>
                  </a:rPr>
                  <a:t>(k) + 3H</a:t>
                </a:r>
                <a:r>
                  <a:rPr lang="nl-NL" sz="3600" i="1" baseline="-25000">
                    <a:solidFill>
                      <a:schemeClr val="bg1"/>
                    </a:solidFill>
                    <a:latin typeface="Arial" panose="020B0604020202020204" pitchFamily="34" charset="0"/>
                    <a:cs typeface="Arial" panose="020B0604020202020204" pitchFamily="34" charset="0"/>
                  </a:rPr>
                  <a:t>2</a:t>
                </a:r>
                <a:r>
                  <a:rPr lang="nl-NL" sz="3600" i="1">
                    <a:solidFill>
                      <a:schemeClr val="bg1"/>
                    </a:solidFill>
                    <a:latin typeface="Arial" panose="020B0604020202020204" pitchFamily="34" charset="0"/>
                    <a:cs typeface="Arial" panose="020B0604020202020204" pitchFamily="34" charset="0"/>
                  </a:rPr>
                  <a:t>(k) </a:t>
                </a:r>
                <a14:m>
                  <m:oMath xmlns:m="http://schemas.openxmlformats.org/officeDocument/2006/math">
                    <m:r>
                      <a:rPr lang="nl-NL" sz="3600" i="1">
                        <a:solidFill>
                          <a:schemeClr val="bg1"/>
                        </a:solidFill>
                        <a:latin typeface="Cambria Math" panose="02040503050406030204" pitchFamily="18" charset="0"/>
                      </a:rPr>
                      <m:t>⇌</m:t>
                    </m:r>
                  </m:oMath>
                </a14:m>
                <a:r>
                  <a:rPr lang="nl-NL" sz="3600" i="1">
                    <a:solidFill>
                      <a:schemeClr val="bg1"/>
                    </a:solidFill>
                    <a:latin typeface="Arial" panose="020B0604020202020204" pitchFamily="34" charset="0"/>
                    <a:cs typeface="Arial" panose="020B0604020202020204" pitchFamily="34" charset="0"/>
                  </a:rPr>
                  <a:t> </a:t>
                </a:r>
                <a:r>
                  <a:rPr lang="nl-NL" sz="3600" i="1">
                    <a:solidFill>
                      <a:schemeClr val="bg1"/>
                    </a:solidFill>
                    <a:latin typeface="Arial" panose="020B0604020202020204" pitchFamily="34" charset="0"/>
                    <a:cs typeface="Arial" panose="020B0604020202020204" pitchFamily="34" charset="0"/>
                  </a:rPr>
                  <a:t>2NH</a:t>
                </a:r>
                <a:r>
                  <a:rPr lang="nl-NL" sz="3600" i="1" baseline="-25000">
                    <a:solidFill>
                      <a:schemeClr val="bg1"/>
                    </a:solidFill>
                    <a:latin typeface="Arial" panose="020B0604020202020204" pitchFamily="34" charset="0"/>
                    <a:cs typeface="Arial" panose="020B0604020202020204" pitchFamily="34" charset="0"/>
                  </a:rPr>
                  <a:t>3</a:t>
                </a:r>
                <a:r>
                  <a:rPr lang="nl-NL" sz="3600" i="1">
                    <a:solidFill>
                      <a:schemeClr val="bg1"/>
                    </a:solidFill>
                    <a:latin typeface="Arial" panose="020B0604020202020204" pitchFamily="34" charset="0"/>
                    <a:cs typeface="Arial" panose="020B0604020202020204" pitchFamily="34" charset="0"/>
                  </a:rPr>
                  <a:t>(k)</a:t>
                </a:r>
                <a:r>
                  <a:rPr lang="en-US" sz="3600">
                    <a:solidFill>
                      <a:schemeClr val="bg1"/>
                    </a:solidFill>
                    <a:latin typeface="Arial" panose="020B0604020202020204" pitchFamily="34" charset="0"/>
                    <a:cs typeface="Arial" panose="020B0604020202020204" pitchFamily="34" charset="0"/>
                  </a:rPr>
                  <a:t>. </a:t>
                </a:r>
                <a:r>
                  <a:rPr lang="nl-NL" sz="3600">
                    <a:solidFill>
                      <a:schemeClr val="bg1"/>
                    </a:solidFill>
                    <a:latin typeface="Arial" panose="020B0604020202020204" pitchFamily="34" charset="0"/>
                    <a:cs typeface="Arial" panose="020B0604020202020204" pitchFamily="34" charset="0"/>
                  </a:rPr>
                  <a:t>Biểu </a:t>
                </a:r>
                <a:r>
                  <a:rPr lang="nl-NL" sz="3600">
                    <a:solidFill>
                      <a:schemeClr val="bg1"/>
                    </a:solidFill>
                    <a:latin typeface="Arial" panose="020B0604020202020204" pitchFamily="34" charset="0"/>
                    <a:cs typeface="Arial" panose="020B0604020202020204" pitchFamily="34" charset="0"/>
                  </a:rPr>
                  <a:t>thức hằng số cân bằng của phản ứng </a:t>
                </a:r>
                <a:r>
                  <a:rPr lang="nl-NL" sz="3600">
                    <a:solidFill>
                      <a:schemeClr val="bg1"/>
                    </a:solidFill>
                    <a:latin typeface="Arial" panose="020B0604020202020204" pitchFamily="34" charset="0"/>
                    <a:cs typeface="Arial" panose="020B0604020202020204" pitchFamily="34" charset="0"/>
                  </a:rPr>
                  <a:t>là:</a:t>
                </a:r>
                <a:endParaRPr lang="en-US" sz="3600">
                  <a:solidFill>
                    <a:schemeClr val="bg1"/>
                  </a:solidFill>
                  <a:latin typeface="Arial" panose="020B0604020202020204" pitchFamily="34" charset="0"/>
                  <a:cs typeface="Arial" panose="020B0604020202020204" pitchFamily="34" charset="0"/>
                </a:endParaRPr>
              </a:p>
            </p:txBody>
          </p:sp>
        </mc:Choice>
        <mc:Fallback>
          <p:sp>
            <p:nvSpPr>
              <p:cNvPr id="18" name="TextBox 17">
                <a:extLst>
                  <a:ext uri="{FF2B5EF4-FFF2-40B4-BE49-F238E27FC236}">
                    <a16:creationId xmlns:a16="http://schemas.microsoft.com/office/drawing/2014/main" id="{573C2BCE-03D7-5A63-B7C8-0ACC3E564B05}"/>
                  </a:ext>
                </a:extLst>
              </p:cNvPr>
              <p:cNvSpPr txBox="1">
                <a:spLocks noRot="1" noChangeAspect="1" noMove="1" noResize="1" noEditPoints="1" noAdjustHandles="1" noChangeArrowheads="1" noChangeShapeType="1" noTextEdit="1"/>
              </p:cNvSpPr>
              <p:nvPr/>
            </p:nvSpPr>
            <p:spPr>
              <a:xfrm>
                <a:off x="2726420" y="1962351"/>
                <a:ext cx="12854208" cy="1559338"/>
              </a:xfrm>
              <a:prstGeom prst="rect">
                <a:avLst/>
              </a:prstGeom>
              <a:blipFill>
                <a:blip r:embed="rId3"/>
                <a:stretch>
                  <a:fillRect b="-1640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Plaque 18">
                <a:extLst>
                  <a:ext uri="{FF2B5EF4-FFF2-40B4-BE49-F238E27FC236}">
                    <a16:creationId xmlns:a16="http://schemas.microsoft.com/office/drawing/2014/main" id="{EA5EDB69-5FC1-0227-D579-0B68147B0112}"/>
                  </a:ext>
                </a:extLst>
              </p:cNvPr>
              <p:cNvSpPr/>
              <p:nvPr/>
            </p:nvSpPr>
            <p:spPr>
              <a:xfrm>
                <a:off x="13716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A</a:t>
                </a:r>
                <a:r>
                  <a:rPr lang="en-US" sz="3600">
                    <a:solidFill>
                      <a:srgbClr val="000000"/>
                    </a:solidFill>
                    <a:latin typeface="Arial" panose="020B0604020202020204" pitchFamily="34" charset="0"/>
                    <a:cs typeface="Arial" panose="020B0604020202020204" pitchFamily="34" charset="0"/>
                  </a:rPr>
                  <a:t>. </a:t>
                </a:r>
                <a14:m>
                  <m:oMath xmlns:m="http://schemas.openxmlformats.org/officeDocument/2006/math">
                    <m:r>
                      <a:rPr lang="nl-NL" sz="4000" i="1">
                        <a:solidFill>
                          <a:srgbClr val="000000"/>
                        </a:solidFill>
                        <a:latin typeface="Cambria Math" panose="02040503050406030204" pitchFamily="18" charset="0"/>
                      </a:rPr>
                      <m:t>𝐾</m:t>
                    </m:r>
                    <m:r>
                      <a:rPr lang="nl-NL" sz="4000" i="1">
                        <a:solidFill>
                          <a:srgbClr val="000000"/>
                        </a:solidFill>
                        <a:latin typeface="Cambria Math" panose="02040503050406030204" pitchFamily="18" charset="0"/>
                      </a:rPr>
                      <m:t>=</m:t>
                    </m:r>
                    <m:f>
                      <m:fPr>
                        <m:ctrlPr>
                          <a:rPr lang="en-US" sz="4000" i="1">
                            <a:solidFill>
                              <a:srgbClr val="000000"/>
                            </a:solidFill>
                            <a:latin typeface="Cambria Math" panose="02040503050406030204" pitchFamily="18" charset="0"/>
                          </a:rPr>
                        </m:ctrlPr>
                      </m:fPr>
                      <m:num>
                        <m:r>
                          <a:rPr lang="nl-NL" sz="4000" i="1">
                            <a:solidFill>
                              <a:srgbClr val="000000"/>
                            </a:solidFill>
                            <a:latin typeface="Cambria Math" panose="02040503050406030204" pitchFamily="18" charset="0"/>
                          </a:rPr>
                          <m:t>[</m:t>
                        </m:r>
                        <m:r>
                          <a:rPr lang="nl-NL" sz="4000" i="1">
                            <a:solidFill>
                              <a:srgbClr val="000000"/>
                            </a:solidFill>
                            <a:latin typeface="Cambria Math" panose="02040503050406030204" pitchFamily="18" charset="0"/>
                          </a:rPr>
                          <m:t>𝑁</m:t>
                        </m:r>
                        <m:sSub>
                          <m:sSubPr>
                            <m:ctrlPr>
                              <a:rPr lang="en-US" sz="4000" i="1">
                                <a:solidFill>
                                  <a:srgbClr val="000000"/>
                                </a:solidFill>
                                <a:latin typeface="Cambria Math" panose="02040503050406030204" pitchFamily="18" charset="0"/>
                              </a:rPr>
                            </m:ctrlPr>
                          </m:sSubPr>
                          <m:e>
                            <m:r>
                              <a:rPr lang="nl-NL" sz="4000" i="1">
                                <a:solidFill>
                                  <a:srgbClr val="000000"/>
                                </a:solidFill>
                                <a:latin typeface="Cambria Math" panose="02040503050406030204" pitchFamily="18" charset="0"/>
                              </a:rPr>
                              <m:t>𝐻</m:t>
                            </m:r>
                          </m:e>
                          <m:sub>
                            <m:r>
                              <a:rPr lang="nl-NL" sz="4000" i="1">
                                <a:solidFill>
                                  <a:srgbClr val="000000"/>
                                </a:solidFill>
                                <a:latin typeface="Cambria Math" panose="02040503050406030204" pitchFamily="18" charset="0"/>
                              </a:rPr>
                              <m:t>3</m:t>
                            </m:r>
                          </m:sub>
                        </m:sSub>
                        <m:r>
                          <a:rPr lang="nl-NL" sz="4000" i="1">
                            <a:solidFill>
                              <a:srgbClr val="000000"/>
                            </a:solidFill>
                            <a:latin typeface="Cambria Math" panose="02040503050406030204" pitchFamily="18" charset="0"/>
                          </a:rPr>
                          <m:t>]</m:t>
                        </m:r>
                      </m:num>
                      <m:den>
                        <m:d>
                          <m:dPr>
                            <m:begChr m:val="["/>
                            <m:endChr m:val="]"/>
                            <m:ctrlPr>
                              <a:rPr lang="en-US" sz="4000" i="1">
                                <a:solidFill>
                                  <a:srgbClr val="000000"/>
                                </a:solidFill>
                                <a:latin typeface="Cambria Math" panose="02040503050406030204" pitchFamily="18" charset="0"/>
                              </a:rPr>
                            </m:ctrlPr>
                          </m:dPr>
                          <m:e>
                            <m:sSub>
                              <m:sSubPr>
                                <m:ctrlPr>
                                  <a:rPr lang="en-US" sz="4000" i="1">
                                    <a:solidFill>
                                      <a:srgbClr val="000000"/>
                                    </a:solidFill>
                                    <a:latin typeface="Cambria Math" panose="02040503050406030204" pitchFamily="18" charset="0"/>
                                  </a:rPr>
                                </m:ctrlPr>
                              </m:sSubPr>
                              <m:e>
                                <m:r>
                                  <a:rPr lang="nl-NL" sz="4000" i="1">
                                    <a:solidFill>
                                      <a:srgbClr val="000000"/>
                                    </a:solidFill>
                                    <a:latin typeface="Cambria Math" panose="02040503050406030204" pitchFamily="18" charset="0"/>
                                  </a:rPr>
                                  <m:t>𝑁</m:t>
                                </m:r>
                              </m:e>
                              <m:sub>
                                <m:r>
                                  <a:rPr lang="nl-NL" sz="4000" i="1">
                                    <a:solidFill>
                                      <a:srgbClr val="000000"/>
                                    </a:solidFill>
                                    <a:latin typeface="Cambria Math" panose="02040503050406030204" pitchFamily="18" charset="0"/>
                                  </a:rPr>
                                  <m:t>2</m:t>
                                </m:r>
                              </m:sub>
                            </m:sSub>
                          </m:e>
                        </m:d>
                        <m:r>
                          <a:rPr lang="nl-NL" sz="4000" i="1">
                            <a:solidFill>
                              <a:srgbClr val="000000"/>
                            </a:solidFill>
                            <a:latin typeface="Cambria Math" panose="02040503050406030204" pitchFamily="18" charset="0"/>
                          </a:rPr>
                          <m:t>[</m:t>
                        </m:r>
                        <m:sSub>
                          <m:sSubPr>
                            <m:ctrlPr>
                              <a:rPr lang="en-US" sz="4000" i="1">
                                <a:solidFill>
                                  <a:srgbClr val="000000"/>
                                </a:solidFill>
                                <a:latin typeface="Cambria Math" panose="02040503050406030204" pitchFamily="18" charset="0"/>
                              </a:rPr>
                            </m:ctrlPr>
                          </m:sSubPr>
                          <m:e>
                            <m:r>
                              <a:rPr lang="nl-NL" sz="4000" i="1">
                                <a:solidFill>
                                  <a:srgbClr val="000000"/>
                                </a:solidFill>
                                <a:latin typeface="Cambria Math" panose="02040503050406030204" pitchFamily="18" charset="0"/>
                              </a:rPr>
                              <m:t>𝐻</m:t>
                            </m:r>
                          </m:e>
                          <m:sub>
                            <m:r>
                              <a:rPr lang="nl-NL" sz="4000" i="1">
                                <a:solidFill>
                                  <a:srgbClr val="000000"/>
                                </a:solidFill>
                                <a:latin typeface="Cambria Math" panose="02040503050406030204" pitchFamily="18" charset="0"/>
                              </a:rPr>
                              <m:t>2</m:t>
                            </m:r>
                          </m:sub>
                        </m:sSub>
                        <m:r>
                          <a:rPr lang="nl-NL" sz="4000" i="1">
                            <a:solidFill>
                              <a:srgbClr val="000000"/>
                            </a:solidFill>
                            <a:latin typeface="Cambria Math" panose="02040503050406030204" pitchFamily="18" charset="0"/>
                          </a:rPr>
                          <m:t>]</m:t>
                        </m:r>
                      </m:den>
                    </m:f>
                  </m:oMath>
                </a14:m>
                <a:endParaRPr lang="en-US" sz="4000">
                  <a:solidFill>
                    <a:srgbClr val="000000"/>
                  </a:solidFill>
                  <a:latin typeface="Arial" panose="020B0604020202020204" pitchFamily="34" charset="0"/>
                  <a:cs typeface="Arial" panose="020B0604020202020204" pitchFamily="34" charset="0"/>
                </a:endParaRPr>
              </a:p>
            </p:txBody>
          </p:sp>
        </mc:Choice>
        <mc:Fallback>
          <p:sp>
            <p:nvSpPr>
              <p:cNvPr id="19" name="Plaque 18">
                <a:extLst>
                  <a:ext uri="{FF2B5EF4-FFF2-40B4-BE49-F238E27FC236}">
                    <a16:creationId xmlns:a16="http://schemas.microsoft.com/office/drawing/2014/main" id="{EA5EDB69-5FC1-0227-D579-0B68147B0112}"/>
                  </a:ext>
                </a:extLst>
              </p:cNvPr>
              <p:cNvSpPr>
                <a:spLocks noRot="1" noChangeAspect="1" noMove="1" noResize="1" noEditPoints="1" noAdjustHandles="1" noChangeArrowheads="1" noChangeShapeType="1" noTextEdit="1"/>
              </p:cNvSpPr>
              <p:nvPr/>
            </p:nvSpPr>
            <p:spPr>
              <a:xfrm>
                <a:off x="1371600" y="4008828"/>
                <a:ext cx="7162800" cy="2734872"/>
              </a:xfrm>
              <a:prstGeom prst="plaque">
                <a:avLst/>
              </a:prstGeom>
              <a:blipFill>
                <a:blip r:embed="rId4"/>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Plaque 19">
                <a:extLst>
                  <a:ext uri="{FF2B5EF4-FFF2-40B4-BE49-F238E27FC236}">
                    <a16:creationId xmlns:a16="http://schemas.microsoft.com/office/drawing/2014/main" id="{002BAA3F-E185-54EC-5029-D760862380AE}"/>
                  </a:ext>
                </a:extLst>
              </p:cNvPr>
              <p:cNvSpPr/>
              <p:nvPr/>
            </p:nvSpPr>
            <p:spPr>
              <a:xfrm>
                <a:off x="13716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C</a:t>
                </a:r>
                <a:r>
                  <a:rPr lang="en-US" sz="3600">
                    <a:solidFill>
                      <a:srgbClr val="000000"/>
                    </a:solidFill>
                    <a:latin typeface="Arial" panose="020B0604020202020204" pitchFamily="34" charset="0"/>
                    <a:cs typeface="Arial" panose="020B0604020202020204" pitchFamily="34" charset="0"/>
                  </a:rPr>
                  <a:t>. </a:t>
                </a:r>
                <a14:m>
                  <m:oMath xmlns:m="http://schemas.openxmlformats.org/officeDocument/2006/math">
                    <m:r>
                      <a:rPr lang="nl-NL" sz="4000" i="1">
                        <a:solidFill>
                          <a:srgbClr val="000000"/>
                        </a:solidFill>
                        <a:latin typeface="Cambria Math" panose="02040503050406030204" pitchFamily="18" charset="0"/>
                      </a:rPr>
                      <m:t>𝐾</m:t>
                    </m:r>
                    <m:r>
                      <a:rPr lang="nl-NL" sz="4000" i="1">
                        <a:solidFill>
                          <a:srgbClr val="000000"/>
                        </a:solidFill>
                        <a:latin typeface="Cambria Math" panose="02040503050406030204" pitchFamily="18" charset="0"/>
                      </a:rPr>
                      <m:t>=</m:t>
                    </m:r>
                    <m:f>
                      <m:fPr>
                        <m:ctrlPr>
                          <a:rPr lang="en-US" sz="4000" i="1">
                            <a:solidFill>
                              <a:srgbClr val="000000"/>
                            </a:solidFill>
                            <a:latin typeface="Cambria Math" panose="02040503050406030204" pitchFamily="18" charset="0"/>
                          </a:rPr>
                        </m:ctrlPr>
                      </m:fPr>
                      <m:num>
                        <m:d>
                          <m:dPr>
                            <m:begChr m:val="["/>
                            <m:endChr m:val="]"/>
                            <m:ctrlPr>
                              <a:rPr lang="en-US" sz="4000" i="1">
                                <a:solidFill>
                                  <a:srgbClr val="000000"/>
                                </a:solidFill>
                                <a:latin typeface="Cambria Math" panose="02040503050406030204" pitchFamily="18" charset="0"/>
                              </a:rPr>
                            </m:ctrlPr>
                          </m:dPr>
                          <m:e>
                            <m:sSub>
                              <m:sSubPr>
                                <m:ctrlPr>
                                  <a:rPr lang="en-US" sz="4000" i="1">
                                    <a:solidFill>
                                      <a:srgbClr val="000000"/>
                                    </a:solidFill>
                                    <a:latin typeface="Cambria Math" panose="02040503050406030204" pitchFamily="18" charset="0"/>
                                  </a:rPr>
                                </m:ctrlPr>
                              </m:sSubPr>
                              <m:e>
                                <m:r>
                                  <a:rPr lang="nl-NL" sz="4000" i="1">
                                    <a:solidFill>
                                      <a:srgbClr val="000000"/>
                                    </a:solidFill>
                                    <a:latin typeface="Cambria Math" panose="02040503050406030204" pitchFamily="18" charset="0"/>
                                  </a:rPr>
                                  <m:t>𝑁</m:t>
                                </m:r>
                              </m:e>
                              <m:sub>
                                <m:r>
                                  <a:rPr lang="nl-NL" sz="4000" i="1">
                                    <a:solidFill>
                                      <a:srgbClr val="000000"/>
                                    </a:solidFill>
                                    <a:latin typeface="Cambria Math" panose="02040503050406030204" pitchFamily="18" charset="0"/>
                                  </a:rPr>
                                  <m:t>2</m:t>
                                </m:r>
                              </m:sub>
                            </m:sSub>
                          </m:e>
                        </m:d>
                        <m:r>
                          <a:rPr lang="nl-NL" sz="4000" i="1">
                            <a:solidFill>
                              <a:srgbClr val="000000"/>
                            </a:solidFill>
                            <a:latin typeface="Cambria Math" panose="02040503050406030204" pitchFamily="18" charset="0"/>
                          </a:rPr>
                          <m:t>[</m:t>
                        </m:r>
                        <m:sSub>
                          <m:sSubPr>
                            <m:ctrlPr>
                              <a:rPr lang="en-US" sz="4000" i="1">
                                <a:solidFill>
                                  <a:srgbClr val="000000"/>
                                </a:solidFill>
                                <a:latin typeface="Cambria Math" panose="02040503050406030204" pitchFamily="18" charset="0"/>
                              </a:rPr>
                            </m:ctrlPr>
                          </m:sSubPr>
                          <m:e>
                            <m:r>
                              <a:rPr lang="nl-NL" sz="4000" i="1">
                                <a:solidFill>
                                  <a:srgbClr val="000000"/>
                                </a:solidFill>
                                <a:latin typeface="Cambria Math" panose="02040503050406030204" pitchFamily="18" charset="0"/>
                              </a:rPr>
                              <m:t>𝐻</m:t>
                            </m:r>
                          </m:e>
                          <m:sub>
                            <m:r>
                              <a:rPr lang="nl-NL" sz="4000" i="1">
                                <a:solidFill>
                                  <a:srgbClr val="000000"/>
                                </a:solidFill>
                                <a:latin typeface="Cambria Math" panose="02040503050406030204" pitchFamily="18" charset="0"/>
                              </a:rPr>
                              <m:t>2</m:t>
                            </m:r>
                          </m:sub>
                        </m:sSub>
                        <m:r>
                          <a:rPr lang="nl-NL" sz="4000" i="1">
                            <a:solidFill>
                              <a:srgbClr val="000000"/>
                            </a:solidFill>
                            <a:latin typeface="Cambria Math" panose="02040503050406030204" pitchFamily="18" charset="0"/>
                          </a:rPr>
                          <m:t>]</m:t>
                        </m:r>
                      </m:num>
                      <m:den>
                        <m:r>
                          <a:rPr lang="nl-NL" sz="4000" i="1">
                            <a:solidFill>
                              <a:srgbClr val="000000"/>
                            </a:solidFill>
                            <a:latin typeface="Cambria Math" panose="02040503050406030204" pitchFamily="18" charset="0"/>
                          </a:rPr>
                          <m:t>[</m:t>
                        </m:r>
                        <m:r>
                          <a:rPr lang="nl-NL" sz="4000" i="1">
                            <a:solidFill>
                              <a:srgbClr val="000000"/>
                            </a:solidFill>
                            <a:latin typeface="Cambria Math" panose="02040503050406030204" pitchFamily="18" charset="0"/>
                          </a:rPr>
                          <m:t>𝑁</m:t>
                        </m:r>
                        <m:sSub>
                          <m:sSubPr>
                            <m:ctrlPr>
                              <a:rPr lang="en-US" sz="4000" i="1">
                                <a:solidFill>
                                  <a:srgbClr val="000000"/>
                                </a:solidFill>
                                <a:latin typeface="Cambria Math" panose="02040503050406030204" pitchFamily="18" charset="0"/>
                              </a:rPr>
                            </m:ctrlPr>
                          </m:sSubPr>
                          <m:e>
                            <m:r>
                              <a:rPr lang="nl-NL" sz="4000" i="1">
                                <a:solidFill>
                                  <a:srgbClr val="000000"/>
                                </a:solidFill>
                                <a:latin typeface="Cambria Math" panose="02040503050406030204" pitchFamily="18" charset="0"/>
                              </a:rPr>
                              <m:t>𝐻</m:t>
                            </m:r>
                          </m:e>
                          <m:sub>
                            <m:r>
                              <a:rPr lang="nl-NL" sz="4000" i="1">
                                <a:solidFill>
                                  <a:srgbClr val="000000"/>
                                </a:solidFill>
                                <a:latin typeface="Cambria Math" panose="02040503050406030204" pitchFamily="18" charset="0"/>
                              </a:rPr>
                              <m:t>3</m:t>
                            </m:r>
                          </m:sub>
                        </m:sSub>
                        <m:r>
                          <a:rPr lang="nl-NL" sz="4000" i="1">
                            <a:solidFill>
                              <a:srgbClr val="000000"/>
                            </a:solidFill>
                            <a:latin typeface="Cambria Math" panose="02040503050406030204" pitchFamily="18" charset="0"/>
                          </a:rPr>
                          <m:t>]</m:t>
                        </m:r>
                      </m:den>
                    </m:f>
                  </m:oMath>
                </a14:m>
                <a:endParaRPr lang="en-US" sz="4000">
                  <a:solidFill>
                    <a:srgbClr val="000000"/>
                  </a:solidFill>
                  <a:latin typeface="Arial" panose="020B0604020202020204" pitchFamily="34" charset="0"/>
                  <a:cs typeface="Arial" panose="020B0604020202020204" pitchFamily="34" charset="0"/>
                </a:endParaRPr>
              </a:p>
            </p:txBody>
          </p:sp>
        </mc:Choice>
        <mc:Fallback>
          <p:sp>
            <p:nvSpPr>
              <p:cNvPr id="20" name="Plaque 19">
                <a:extLst>
                  <a:ext uri="{FF2B5EF4-FFF2-40B4-BE49-F238E27FC236}">
                    <a16:creationId xmlns:a16="http://schemas.microsoft.com/office/drawing/2014/main" id="{002BAA3F-E185-54EC-5029-D760862380AE}"/>
                  </a:ext>
                </a:extLst>
              </p:cNvPr>
              <p:cNvSpPr>
                <a:spLocks noRot="1" noChangeAspect="1" noMove="1" noResize="1" noEditPoints="1" noAdjustHandles="1" noChangeArrowheads="1" noChangeShapeType="1" noTextEdit="1"/>
              </p:cNvSpPr>
              <p:nvPr/>
            </p:nvSpPr>
            <p:spPr>
              <a:xfrm>
                <a:off x="1371600" y="7133028"/>
                <a:ext cx="7162800" cy="2734872"/>
              </a:xfrm>
              <a:prstGeom prst="plaque">
                <a:avLst/>
              </a:prstGeom>
              <a:blipFill>
                <a:blip r:embed="rId5"/>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Plaque 20">
                <a:extLst>
                  <a:ext uri="{FF2B5EF4-FFF2-40B4-BE49-F238E27FC236}">
                    <a16:creationId xmlns:a16="http://schemas.microsoft.com/office/drawing/2014/main" id="{D616D4CC-126B-936C-3FBF-08CF8CA2AABB}"/>
                  </a:ext>
                </a:extLst>
              </p:cNvPr>
              <p:cNvSpPr/>
              <p:nvPr/>
            </p:nvSpPr>
            <p:spPr>
              <a:xfrm>
                <a:off x="96774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B</a:t>
                </a:r>
                <a:r>
                  <a:rPr lang="en-US" sz="3600">
                    <a:solidFill>
                      <a:srgbClr val="000000"/>
                    </a:solidFill>
                    <a:latin typeface="Arial" panose="020B0604020202020204" pitchFamily="34" charset="0"/>
                    <a:cs typeface="Arial" panose="020B0604020202020204" pitchFamily="34" charset="0"/>
                  </a:rPr>
                  <a:t>. </a:t>
                </a:r>
                <a14:m>
                  <m:oMath xmlns:m="http://schemas.openxmlformats.org/officeDocument/2006/math">
                    <m:r>
                      <a:rPr lang="nl-NL" sz="4000" i="1">
                        <a:solidFill>
                          <a:srgbClr val="000000"/>
                        </a:solidFill>
                        <a:latin typeface="Cambria Math" panose="02040503050406030204" pitchFamily="18" charset="0"/>
                      </a:rPr>
                      <m:t>𝐾</m:t>
                    </m:r>
                    <m:r>
                      <a:rPr lang="nl-NL" sz="4000" i="1">
                        <a:solidFill>
                          <a:srgbClr val="000000"/>
                        </a:solidFill>
                        <a:latin typeface="Cambria Math" panose="02040503050406030204" pitchFamily="18" charset="0"/>
                      </a:rPr>
                      <m:t>=</m:t>
                    </m:r>
                    <m:f>
                      <m:fPr>
                        <m:ctrlPr>
                          <a:rPr lang="en-US" sz="4000" i="1">
                            <a:solidFill>
                              <a:srgbClr val="000000"/>
                            </a:solidFill>
                            <a:latin typeface="Cambria Math" panose="02040503050406030204" pitchFamily="18" charset="0"/>
                          </a:rPr>
                        </m:ctrlPr>
                      </m:fPr>
                      <m:num>
                        <m:sSup>
                          <m:sSupPr>
                            <m:ctrlPr>
                              <a:rPr lang="en-US" sz="4000" i="1">
                                <a:solidFill>
                                  <a:srgbClr val="000000"/>
                                </a:solidFill>
                                <a:latin typeface="Cambria Math" panose="02040503050406030204" pitchFamily="18" charset="0"/>
                              </a:rPr>
                            </m:ctrlPr>
                          </m:sSupPr>
                          <m:e>
                            <m:r>
                              <a:rPr lang="nl-NL" sz="4000" i="1">
                                <a:solidFill>
                                  <a:srgbClr val="000000"/>
                                </a:solidFill>
                                <a:latin typeface="Cambria Math" panose="02040503050406030204" pitchFamily="18" charset="0"/>
                              </a:rPr>
                              <m:t>[</m:t>
                            </m:r>
                            <m:r>
                              <a:rPr lang="nl-NL" sz="4000" i="1">
                                <a:solidFill>
                                  <a:srgbClr val="000000"/>
                                </a:solidFill>
                                <a:latin typeface="Cambria Math" panose="02040503050406030204" pitchFamily="18" charset="0"/>
                              </a:rPr>
                              <m:t>𝑁</m:t>
                            </m:r>
                            <m:sSub>
                              <m:sSubPr>
                                <m:ctrlPr>
                                  <a:rPr lang="en-US" sz="4000" i="1">
                                    <a:solidFill>
                                      <a:srgbClr val="000000"/>
                                    </a:solidFill>
                                    <a:latin typeface="Cambria Math" panose="02040503050406030204" pitchFamily="18" charset="0"/>
                                  </a:rPr>
                                </m:ctrlPr>
                              </m:sSubPr>
                              <m:e>
                                <m:r>
                                  <a:rPr lang="nl-NL" sz="4000" i="1">
                                    <a:solidFill>
                                      <a:srgbClr val="000000"/>
                                    </a:solidFill>
                                    <a:latin typeface="Cambria Math" panose="02040503050406030204" pitchFamily="18" charset="0"/>
                                  </a:rPr>
                                  <m:t>𝐻</m:t>
                                </m:r>
                              </m:e>
                              <m:sub>
                                <m:r>
                                  <a:rPr lang="nl-NL" sz="4000" i="1">
                                    <a:solidFill>
                                      <a:srgbClr val="000000"/>
                                    </a:solidFill>
                                    <a:latin typeface="Cambria Math" panose="02040503050406030204" pitchFamily="18" charset="0"/>
                                  </a:rPr>
                                  <m:t>3</m:t>
                                </m:r>
                              </m:sub>
                            </m:sSub>
                            <m:r>
                              <a:rPr lang="nl-NL" sz="4000" i="1">
                                <a:solidFill>
                                  <a:srgbClr val="000000"/>
                                </a:solidFill>
                                <a:latin typeface="Cambria Math" panose="02040503050406030204" pitchFamily="18" charset="0"/>
                              </a:rPr>
                              <m:t>]</m:t>
                            </m:r>
                          </m:e>
                          <m:sup>
                            <m:r>
                              <a:rPr lang="nl-NL" sz="4000" i="1">
                                <a:solidFill>
                                  <a:srgbClr val="000000"/>
                                </a:solidFill>
                                <a:latin typeface="Cambria Math" panose="02040503050406030204" pitchFamily="18" charset="0"/>
                              </a:rPr>
                              <m:t>2</m:t>
                            </m:r>
                          </m:sup>
                        </m:sSup>
                      </m:num>
                      <m:den>
                        <m:d>
                          <m:dPr>
                            <m:begChr m:val="["/>
                            <m:endChr m:val="]"/>
                            <m:ctrlPr>
                              <a:rPr lang="en-US" sz="4000" i="1">
                                <a:solidFill>
                                  <a:srgbClr val="000000"/>
                                </a:solidFill>
                                <a:latin typeface="Cambria Math" panose="02040503050406030204" pitchFamily="18" charset="0"/>
                              </a:rPr>
                            </m:ctrlPr>
                          </m:dPr>
                          <m:e>
                            <m:sSub>
                              <m:sSubPr>
                                <m:ctrlPr>
                                  <a:rPr lang="en-US" sz="4000" i="1">
                                    <a:solidFill>
                                      <a:srgbClr val="000000"/>
                                    </a:solidFill>
                                    <a:latin typeface="Cambria Math" panose="02040503050406030204" pitchFamily="18" charset="0"/>
                                  </a:rPr>
                                </m:ctrlPr>
                              </m:sSubPr>
                              <m:e>
                                <m:r>
                                  <a:rPr lang="nl-NL" sz="4000" i="1">
                                    <a:solidFill>
                                      <a:srgbClr val="000000"/>
                                    </a:solidFill>
                                    <a:latin typeface="Cambria Math" panose="02040503050406030204" pitchFamily="18" charset="0"/>
                                  </a:rPr>
                                  <m:t>𝑁</m:t>
                                </m:r>
                              </m:e>
                              <m:sub>
                                <m:r>
                                  <a:rPr lang="nl-NL" sz="4000" i="1">
                                    <a:solidFill>
                                      <a:srgbClr val="000000"/>
                                    </a:solidFill>
                                    <a:latin typeface="Cambria Math" panose="02040503050406030204" pitchFamily="18" charset="0"/>
                                  </a:rPr>
                                  <m:t>2</m:t>
                                </m:r>
                              </m:sub>
                            </m:sSub>
                          </m:e>
                        </m:d>
                        <m:sSup>
                          <m:sSupPr>
                            <m:ctrlPr>
                              <a:rPr lang="en-US" sz="4000" i="1">
                                <a:solidFill>
                                  <a:srgbClr val="000000"/>
                                </a:solidFill>
                                <a:latin typeface="Cambria Math" panose="02040503050406030204" pitchFamily="18" charset="0"/>
                              </a:rPr>
                            </m:ctrlPr>
                          </m:sSupPr>
                          <m:e>
                            <m:r>
                              <a:rPr lang="nl-NL" sz="4000" i="1">
                                <a:solidFill>
                                  <a:srgbClr val="000000"/>
                                </a:solidFill>
                                <a:latin typeface="Cambria Math" panose="02040503050406030204" pitchFamily="18" charset="0"/>
                              </a:rPr>
                              <m:t>[</m:t>
                            </m:r>
                            <m:sSub>
                              <m:sSubPr>
                                <m:ctrlPr>
                                  <a:rPr lang="en-US" sz="4000" i="1">
                                    <a:solidFill>
                                      <a:srgbClr val="000000"/>
                                    </a:solidFill>
                                    <a:latin typeface="Cambria Math" panose="02040503050406030204" pitchFamily="18" charset="0"/>
                                  </a:rPr>
                                </m:ctrlPr>
                              </m:sSubPr>
                              <m:e>
                                <m:r>
                                  <a:rPr lang="nl-NL" sz="4000" i="1">
                                    <a:solidFill>
                                      <a:srgbClr val="000000"/>
                                    </a:solidFill>
                                    <a:latin typeface="Cambria Math" panose="02040503050406030204" pitchFamily="18" charset="0"/>
                                  </a:rPr>
                                  <m:t>𝐻</m:t>
                                </m:r>
                              </m:e>
                              <m:sub>
                                <m:r>
                                  <a:rPr lang="nl-NL" sz="4000" i="1">
                                    <a:solidFill>
                                      <a:srgbClr val="000000"/>
                                    </a:solidFill>
                                    <a:latin typeface="Cambria Math" panose="02040503050406030204" pitchFamily="18" charset="0"/>
                                  </a:rPr>
                                  <m:t>2</m:t>
                                </m:r>
                              </m:sub>
                            </m:sSub>
                            <m:r>
                              <a:rPr lang="nl-NL" sz="4000" i="1">
                                <a:solidFill>
                                  <a:srgbClr val="000000"/>
                                </a:solidFill>
                                <a:latin typeface="Cambria Math" panose="02040503050406030204" pitchFamily="18" charset="0"/>
                              </a:rPr>
                              <m:t>]</m:t>
                            </m:r>
                          </m:e>
                          <m:sup>
                            <m:r>
                              <a:rPr lang="nl-NL" sz="4000" i="1">
                                <a:solidFill>
                                  <a:srgbClr val="000000"/>
                                </a:solidFill>
                                <a:latin typeface="Cambria Math" panose="02040503050406030204" pitchFamily="18" charset="0"/>
                              </a:rPr>
                              <m:t>3</m:t>
                            </m:r>
                          </m:sup>
                        </m:sSup>
                      </m:den>
                    </m:f>
                  </m:oMath>
                </a14:m>
                <a:endParaRPr lang="en-US" sz="4000">
                  <a:solidFill>
                    <a:srgbClr val="000000"/>
                  </a:solidFill>
                  <a:latin typeface="Arial" panose="020B0604020202020204" pitchFamily="34" charset="0"/>
                  <a:cs typeface="Arial" panose="020B0604020202020204" pitchFamily="34" charset="0"/>
                </a:endParaRPr>
              </a:p>
            </p:txBody>
          </p:sp>
        </mc:Choice>
        <mc:Fallback>
          <p:sp>
            <p:nvSpPr>
              <p:cNvPr id="21" name="Plaque 20">
                <a:extLst>
                  <a:ext uri="{FF2B5EF4-FFF2-40B4-BE49-F238E27FC236}">
                    <a16:creationId xmlns:a16="http://schemas.microsoft.com/office/drawing/2014/main" id="{D616D4CC-126B-936C-3FBF-08CF8CA2AABB}"/>
                  </a:ext>
                </a:extLst>
              </p:cNvPr>
              <p:cNvSpPr>
                <a:spLocks noRot="1" noChangeAspect="1" noMove="1" noResize="1" noEditPoints="1" noAdjustHandles="1" noChangeArrowheads="1" noChangeShapeType="1" noTextEdit="1"/>
              </p:cNvSpPr>
              <p:nvPr/>
            </p:nvSpPr>
            <p:spPr>
              <a:xfrm>
                <a:off x="9677400" y="4008828"/>
                <a:ext cx="7162800" cy="2734872"/>
              </a:xfrm>
              <a:prstGeom prst="plaque">
                <a:avLst/>
              </a:prstGeom>
              <a:blipFill>
                <a:blip r:embed="rId6"/>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Plaque 21">
                <a:extLst>
                  <a:ext uri="{FF2B5EF4-FFF2-40B4-BE49-F238E27FC236}">
                    <a16:creationId xmlns:a16="http://schemas.microsoft.com/office/drawing/2014/main" id="{A1D6137F-74BA-A20E-0662-FB78F22223FE}"/>
                  </a:ext>
                </a:extLst>
              </p:cNvPr>
              <p:cNvSpPr/>
              <p:nvPr/>
            </p:nvSpPr>
            <p:spPr>
              <a:xfrm>
                <a:off x="96774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D</a:t>
                </a:r>
                <a:r>
                  <a:rPr lang="en-US" sz="3600">
                    <a:solidFill>
                      <a:srgbClr val="000000"/>
                    </a:solidFill>
                    <a:latin typeface="Arial" panose="020B0604020202020204" pitchFamily="34" charset="0"/>
                    <a:cs typeface="Arial" panose="020B0604020202020204" pitchFamily="34" charset="0"/>
                  </a:rPr>
                  <a:t>. </a:t>
                </a:r>
                <a14:m>
                  <m:oMath xmlns:m="http://schemas.openxmlformats.org/officeDocument/2006/math">
                    <m:r>
                      <a:rPr lang="nl-NL" sz="4000" i="1">
                        <a:solidFill>
                          <a:srgbClr val="000000"/>
                        </a:solidFill>
                        <a:latin typeface="Cambria Math" panose="02040503050406030204" pitchFamily="18" charset="0"/>
                      </a:rPr>
                      <m:t>𝐾</m:t>
                    </m:r>
                    <m:r>
                      <a:rPr lang="nl-NL" sz="4000" i="1">
                        <a:solidFill>
                          <a:srgbClr val="000000"/>
                        </a:solidFill>
                        <a:latin typeface="Cambria Math" panose="02040503050406030204" pitchFamily="18" charset="0"/>
                      </a:rPr>
                      <m:t>=</m:t>
                    </m:r>
                    <m:f>
                      <m:fPr>
                        <m:ctrlPr>
                          <a:rPr lang="en-US" sz="4000" i="1">
                            <a:solidFill>
                              <a:srgbClr val="000000"/>
                            </a:solidFill>
                            <a:latin typeface="Cambria Math" panose="02040503050406030204" pitchFamily="18" charset="0"/>
                          </a:rPr>
                        </m:ctrlPr>
                      </m:fPr>
                      <m:num>
                        <m:d>
                          <m:dPr>
                            <m:begChr m:val="["/>
                            <m:endChr m:val="]"/>
                            <m:ctrlPr>
                              <a:rPr lang="en-US" sz="4000" i="1">
                                <a:solidFill>
                                  <a:srgbClr val="000000"/>
                                </a:solidFill>
                                <a:latin typeface="Cambria Math" panose="02040503050406030204" pitchFamily="18" charset="0"/>
                              </a:rPr>
                            </m:ctrlPr>
                          </m:dPr>
                          <m:e>
                            <m:sSub>
                              <m:sSubPr>
                                <m:ctrlPr>
                                  <a:rPr lang="en-US" sz="4000" i="1">
                                    <a:solidFill>
                                      <a:srgbClr val="000000"/>
                                    </a:solidFill>
                                    <a:latin typeface="Cambria Math" panose="02040503050406030204" pitchFamily="18" charset="0"/>
                                  </a:rPr>
                                </m:ctrlPr>
                              </m:sSubPr>
                              <m:e>
                                <m:r>
                                  <a:rPr lang="nl-NL" sz="4000" i="1">
                                    <a:solidFill>
                                      <a:srgbClr val="000000"/>
                                    </a:solidFill>
                                    <a:latin typeface="Cambria Math" panose="02040503050406030204" pitchFamily="18" charset="0"/>
                                  </a:rPr>
                                  <m:t>𝑁</m:t>
                                </m:r>
                              </m:e>
                              <m:sub>
                                <m:r>
                                  <a:rPr lang="nl-NL" sz="4000" i="1">
                                    <a:solidFill>
                                      <a:srgbClr val="000000"/>
                                    </a:solidFill>
                                    <a:latin typeface="Cambria Math" panose="02040503050406030204" pitchFamily="18" charset="0"/>
                                  </a:rPr>
                                  <m:t>2</m:t>
                                </m:r>
                              </m:sub>
                            </m:sSub>
                          </m:e>
                        </m:d>
                        <m:sSup>
                          <m:sSupPr>
                            <m:ctrlPr>
                              <a:rPr lang="en-US" sz="4000" i="1">
                                <a:solidFill>
                                  <a:srgbClr val="000000"/>
                                </a:solidFill>
                                <a:latin typeface="Cambria Math" panose="02040503050406030204" pitchFamily="18" charset="0"/>
                              </a:rPr>
                            </m:ctrlPr>
                          </m:sSupPr>
                          <m:e>
                            <m:r>
                              <a:rPr lang="nl-NL" sz="4000" i="1">
                                <a:solidFill>
                                  <a:srgbClr val="000000"/>
                                </a:solidFill>
                                <a:latin typeface="Cambria Math" panose="02040503050406030204" pitchFamily="18" charset="0"/>
                              </a:rPr>
                              <m:t>[</m:t>
                            </m:r>
                            <m:sSub>
                              <m:sSubPr>
                                <m:ctrlPr>
                                  <a:rPr lang="en-US" sz="4000" i="1">
                                    <a:solidFill>
                                      <a:srgbClr val="000000"/>
                                    </a:solidFill>
                                    <a:latin typeface="Cambria Math" panose="02040503050406030204" pitchFamily="18" charset="0"/>
                                  </a:rPr>
                                </m:ctrlPr>
                              </m:sSubPr>
                              <m:e>
                                <m:r>
                                  <a:rPr lang="nl-NL" sz="4000" i="1">
                                    <a:solidFill>
                                      <a:srgbClr val="000000"/>
                                    </a:solidFill>
                                    <a:latin typeface="Cambria Math" panose="02040503050406030204" pitchFamily="18" charset="0"/>
                                  </a:rPr>
                                  <m:t>𝐻</m:t>
                                </m:r>
                              </m:e>
                              <m:sub>
                                <m:r>
                                  <a:rPr lang="nl-NL" sz="4000" i="1">
                                    <a:solidFill>
                                      <a:srgbClr val="000000"/>
                                    </a:solidFill>
                                    <a:latin typeface="Cambria Math" panose="02040503050406030204" pitchFamily="18" charset="0"/>
                                  </a:rPr>
                                  <m:t>2</m:t>
                                </m:r>
                              </m:sub>
                            </m:sSub>
                            <m:r>
                              <a:rPr lang="nl-NL" sz="4000" i="1">
                                <a:solidFill>
                                  <a:srgbClr val="000000"/>
                                </a:solidFill>
                                <a:latin typeface="Cambria Math" panose="02040503050406030204" pitchFamily="18" charset="0"/>
                              </a:rPr>
                              <m:t>]</m:t>
                            </m:r>
                          </m:e>
                          <m:sup>
                            <m:r>
                              <a:rPr lang="nl-NL" sz="4000" i="1">
                                <a:solidFill>
                                  <a:srgbClr val="000000"/>
                                </a:solidFill>
                                <a:latin typeface="Cambria Math" panose="02040503050406030204" pitchFamily="18" charset="0"/>
                              </a:rPr>
                              <m:t>3</m:t>
                            </m:r>
                          </m:sup>
                        </m:sSup>
                      </m:num>
                      <m:den>
                        <m:sSup>
                          <m:sSupPr>
                            <m:ctrlPr>
                              <a:rPr lang="en-US" sz="4000" i="1">
                                <a:solidFill>
                                  <a:srgbClr val="000000"/>
                                </a:solidFill>
                                <a:latin typeface="Cambria Math" panose="02040503050406030204" pitchFamily="18" charset="0"/>
                              </a:rPr>
                            </m:ctrlPr>
                          </m:sSupPr>
                          <m:e>
                            <m:r>
                              <a:rPr lang="nl-NL" sz="4000" i="1">
                                <a:solidFill>
                                  <a:srgbClr val="000000"/>
                                </a:solidFill>
                                <a:latin typeface="Cambria Math" panose="02040503050406030204" pitchFamily="18" charset="0"/>
                              </a:rPr>
                              <m:t>[</m:t>
                            </m:r>
                            <m:r>
                              <a:rPr lang="nl-NL" sz="4000" i="1">
                                <a:solidFill>
                                  <a:srgbClr val="000000"/>
                                </a:solidFill>
                                <a:latin typeface="Cambria Math" panose="02040503050406030204" pitchFamily="18" charset="0"/>
                              </a:rPr>
                              <m:t>𝑁</m:t>
                            </m:r>
                            <m:sSub>
                              <m:sSubPr>
                                <m:ctrlPr>
                                  <a:rPr lang="en-US" sz="4000" i="1">
                                    <a:solidFill>
                                      <a:srgbClr val="000000"/>
                                    </a:solidFill>
                                    <a:latin typeface="Cambria Math" panose="02040503050406030204" pitchFamily="18" charset="0"/>
                                  </a:rPr>
                                </m:ctrlPr>
                              </m:sSubPr>
                              <m:e>
                                <m:r>
                                  <a:rPr lang="nl-NL" sz="4000" i="1">
                                    <a:solidFill>
                                      <a:srgbClr val="000000"/>
                                    </a:solidFill>
                                    <a:latin typeface="Cambria Math" panose="02040503050406030204" pitchFamily="18" charset="0"/>
                                  </a:rPr>
                                  <m:t>𝐻</m:t>
                                </m:r>
                              </m:e>
                              <m:sub>
                                <m:r>
                                  <a:rPr lang="nl-NL" sz="4000" i="1">
                                    <a:solidFill>
                                      <a:srgbClr val="000000"/>
                                    </a:solidFill>
                                    <a:latin typeface="Cambria Math" panose="02040503050406030204" pitchFamily="18" charset="0"/>
                                  </a:rPr>
                                  <m:t>3</m:t>
                                </m:r>
                              </m:sub>
                            </m:sSub>
                            <m:r>
                              <a:rPr lang="nl-NL" sz="4000" i="1">
                                <a:solidFill>
                                  <a:srgbClr val="000000"/>
                                </a:solidFill>
                                <a:latin typeface="Cambria Math" panose="02040503050406030204" pitchFamily="18" charset="0"/>
                              </a:rPr>
                              <m:t>]</m:t>
                            </m:r>
                          </m:e>
                          <m:sup>
                            <m:r>
                              <a:rPr lang="nl-NL" sz="4000" i="1">
                                <a:solidFill>
                                  <a:srgbClr val="000000"/>
                                </a:solidFill>
                                <a:latin typeface="Cambria Math" panose="02040503050406030204" pitchFamily="18" charset="0"/>
                              </a:rPr>
                              <m:t>2</m:t>
                            </m:r>
                          </m:sup>
                        </m:sSup>
                      </m:den>
                    </m:f>
                  </m:oMath>
                </a14:m>
                <a:endParaRPr lang="en-US" sz="4000">
                  <a:solidFill>
                    <a:srgbClr val="000000"/>
                  </a:solidFill>
                  <a:latin typeface="Arial" panose="020B0604020202020204" pitchFamily="34" charset="0"/>
                  <a:cs typeface="Arial" panose="020B0604020202020204" pitchFamily="34" charset="0"/>
                </a:endParaRPr>
              </a:p>
            </p:txBody>
          </p:sp>
        </mc:Choice>
        <mc:Fallback>
          <p:sp>
            <p:nvSpPr>
              <p:cNvPr id="22" name="Plaque 21">
                <a:extLst>
                  <a:ext uri="{FF2B5EF4-FFF2-40B4-BE49-F238E27FC236}">
                    <a16:creationId xmlns:a16="http://schemas.microsoft.com/office/drawing/2014/main" id="{A1D6137F-74BA-A20E-0662-FB78F22223FE}"/>
                  </a:ext>
                </a:extLst>
              </p:cNvPr>
              <p:cNvSpPr>
                <a:spLocks noRot="1" noChangeAspect="1" noMove="1" noResize="1" noEditPoints="1" noAdjustHandles="1" noChangeArrowheads="1" noChangeShapeType="1" noTextEdit="1"/>
              </p:cNvSpPr>
              <p:nvPr/>
            </p:nvSpPr>
            <p:spPr>
              <a:xfrm>
                <a:off x="9677400" y="7133028"/>
                <a:ext cx="7162800" cy="2734872"/>
              </a:xfrm>
              <a:prstGeom prst="plaque">
                <a:avLst/>
              </a:prstGeom>
              <a:blipFill>
                <a:blip r:embed="rId7"/>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Plaque 22">
                <a:extLst>
                  <a:ext uri="{FF2B5EF4-FFF2-40B4-BE49-F238E27FC236}">
                    <a16:creationId xmlns:a16="http://schemas.microsoft.com/office/drawing/2014/main" id="{4F3DA57B-A302-392E-7B36-AC7B6532BD2C}"/>
                  </a:ext>
                </a:extLst>
              </p:cNvPr>
              <p:cNvSpPr/>
              <p:nvPr/>
            </p:nvSpPr>
            <p:spPr>
              <a:xfrm>
                <a:off x="9677400" y="4008828"/>
                <a:ext cx="7162800" cy="2734872"/>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B. </a:t>
                </a:r>
                <a14:m>
                  <m:oMath xmlns:m="http://schemas.openxmlformats.org/officeDocument/2006/math">
                    <m:r>
                      <a:rPr lang="nl-NL" sz="4000" i="1">
                        <a:solidFill>
                          <a:srgbClr val="000000"/>
                        </a:solidFill>
                        <a:latin typeface="Cambria Math" panose="02040503050406030204" pitchFamily="18" charset="0"/>
                      </a:rPr>
                      <m:t>𝐾</m:t>
                    </m:r>
                    <m:r>
                      <a:rPr lang="nl-NL" sz="4000" i="1">
                        <a:solidFill>
                          <a:srgbClr val="000000"/>
                        </a:solidFill>
                        <a:latin typeface="Cambria Math" panose="02040503050406030204" pitchFamily="18" charset="0"/>
                      </a:rPr>
                      <m:t>=</m:t>
                    </m:r>
                    <m:f>
                      <m:fPr>
                        <m:ctrlPr>
                          <a:rPr lang="en-US" sz="4000" i="1">
                            <a:solidFill>
                              <a:srgbClr val="000000"/>
                            </a:solidFill>
                            <a:latin typeface="Cambria Math" panose="02040503050406030204" pitchFamily="18" charset="0"/>
                          </a:rPr>
                        </m:ctrlPr>
                      </m:fPr>
                      <m:num>
                        <m:sSup>
                          <m:sSupPr>
                            <m:ctrlPr>
                              <a:rPr lang="en-US" sz="4000" i="1">
                                <a:solidFill>
                                  <a:srgbClr val="000000"/>
                                </a:solidFill>
                                <a:latin typeface="Cambria Math" panose="02040503050406030204" pitchFamily="18" charset="0"/>
                              </a:rPr>
                            </m:ctrlPr>
                          </m:sSupPr>
                          <m:e>
                            <m:r>
                              <a:rPr lang="nl-NL" sz="4000" i="1">
                                <a:solidFill>
                                  <a:srgbClr val="000000"/>
                                </a:solidFill>
                                <a:latin typeface="Cambria Math" panose="02040503050406030204" pitchFamily="18" charset="0"/>
                              </a:rPr>
                              <m:t>[</m:t>
                            </m:r>
                            <m:r>
                              <a:rPr lang="nl-NL" sz="4000" i="1">
                                <a:solidFill>
                                  <a:srgbClr val="000000"/>
                                </a:solidFill>
                                <a:latin typeface="Cambria Math" panose="02040503050406030204" pitchFamily="18" charset="0"/>
                              </a:rPr>
                              <m:t>𝑁</m:t>
                            </m:r>
                            <m:sSub>
                              <m:sSubPr>
                                <m:ctrlPr>
                                  <a:rPr lang="en-US" sz="4000" i="1">
                                    <a:solidFill>
                                      <a:srgbClr val="000000"/>
                                    </a:solidFill>
                                    <a:latin typeface="Cambria Math" panose="02040503050406030204" pitchFamily="18" charset="0"/>
                                  </a:rPr>
                                </m:ctrlPr>
                              </m:sSubPr>
                              <m:e>
                                <m:r>
                                  <a:rPr lang="nl-NL" sz="4000" i="1">
                                    <a:solidFill>
                                      <a:srgbClr val="000000"/>
                                    </a:solidFill>
                                    <a:latin typeface="Cambria Math" panose="02040503050406030204" pitchFamily="18" charset="0"/>
                                  </a:rPr>
                                  <m:t>𝐻</m:t>
                                </m:r>
                              </m:e>
                              <m:sub>
                                <m:r>
                                  <a:rPr lang="nl-NL" sz="4000" i="1">
                                    <a:solidFill>
                                      <a:srgbClr val="000000"/>
                                    </a:solidFill>
                                    <a:latin typeface="Cambria Math" panose="02040503050406030204" pitchFamily="18" charset="0"/>
                                  </a:rPr>
                                  <m:t>3</m:t>
                                </m:r>
                              </m:sub>
                            </m:sSub>
                            <m:r>
                              <a:rPr lang="nl-NL" sz="4000" i="1">
                                <a:solidFill>
                                  <a:srgbClr val="000000"/>
                                </a:solidFill>
                                <a:latin typeface="Cambria Math" panose="02040503050406030204" pitchFamily="18" charset="0"/>
                              </a:rPr>
                              <m:t>]</m:t>
                            </m:r>
                          </m:e>
                          <m:sup>
                            <m:r>
                              <a:rPr lang="nl-NL" sz="4000" i="1">
                                <a:solidFill>
                                  <a:srgbClr val="000000"/>
                                </a:solidFill>
                                <a:latin typeface="Cambria Math" panose="02040503050406030204" pitchFamily="18" charset="0"/>
                              </a:rPr>
                              <m:t>2</m:t>
                            </m:r>
                          </m:sup>
                        </m:sSup>
                      </m:num>
                      <m:den>
                        <m:d>
                          <m:dPr>
                            <m:begChr m:val="["/>
                            <m:endChr m:val="]"/>
                            <m:ctrlPr>
                              <a:rPr lang="en-US" sz="4000" i="1">
                                <a:solidFill>
                                  <a:srgbClr val="000000"/>
                                </a:solidFill>
                                <a:latin typeface="Cambria Math" panose="02040503050406030204" pitchFamily="18" charset="0"/>
                              </a:rPr>
                            </m:ctrlPr>
                          </m:dPr>
                          <m:e>
                            <m:sSub>
                              <m:sSubPr>
                                <m:ctrlPr>
                                  <a:rPr lang="en-US" sz="4000" i="1">
                                    <a:solidFill>
                                      <a:srgbClr val="000000"/>
                                    </a:solidFill>
                                    <a:latin typeface="Cambria Math" panose="02040503050406030204" pitchFamily="18" charset="0"/>
                                  </a:rPr>
                                </m:ctrlPr>
                              </m:sSubPr>
                              <m:e>
                                <m:r>
                                  <a:rPr lang="nl-NL" sz="4000" i="1">
                                    <a:solidFill>
                                      <a:srgbClr val="000000"/>
                                    </a:solidFill>
                                    <a:latin typeface="Cambria Math" panose="02040503050406030204" pitchFamily="18" charset="0"/>
                                  </a:rPr>
                                  <m:t>𝑁</m:t>
                                </m:r>
                              </m:e>
                              <m:sub>
                                <m:r>
                                  <a:rPr lang="nl-NL" sz="4000" i="1">
                                    <a:solidFill>
                                      <a:srgbClr val="000000"/>
                                    </a:solidFill>
                                    <a:latin typeface="Cambria Math" panose="02040503050406030204" pitchFamily="18" charset="0"/>
                                  </a:rPr>
                                  <m:t>2</m:t>
                                </m:r>
                              </m:sub>
                            </m:sSub>
                          </m:e>
                        </m:d>
                        <m:sSup>
                          <m:sSupPr>
                            <m:ctrlPr>
                              <a:rPr lang="en-US" sz="4000" i="1">
                                <a:solidFill>
                                  <a:srgbClr val="000000"/>
                                </a:solidFill>
                                <a:latin typeface="Cambria Math" panose="02040503050406030204" pitchFamily="18" charset="0"/>
                              </a:rPr>
                            </m:ctrlPr>
                          </m:sSupPr>
                          <m:e>
                            <m:r>
                              <a:rPr lang="nl-NL" sz="4000" i="1">
                                <a:solidFill>
                                  <a:srgbClr val="000000"/>
                                </a:solidFill>
                                <a:latin typeface="Cambria Math" panose="02040503050406030204" pitchFamily="18" charset="0"/>
                              </a:rPr>
                              <m:t>[</m:t>
                            </m:r>
                            <m:sSub>
                              <m:sSubPr>
                                <m:ctrlPr>
                                  <a:rPr lang="en-US" sz="4000" i="1">
                                    <a:solidFill>
                                      <a:srgbClr val="000000"/>
                                    </a:solidFill>
                                    <a:latin typeface="Cambria Math" panose="02040503050406030204" pitchFamily="18" charset="0"/>
                                  </a:rPr>
                                </m:ctrlPr>
                              </m:sSubPr>
                              <m:e>
                                <m:r>
                                  <a:rPr lang="nl-NL" sz="4000" i="1">
                                    <a:solidFill>
                                      <a:srgbClr val="000000"/>
                                    </a:solidFill>
                                    <a:latin typeface="Cambria Math" panose="02040503050406030204" pitchFamily="18" charset="0"/>
                                  </a:rPr>
                                  <m:t>𝐻</m:t>
                                </m:r>
                              </m:e>
                              <m:sub>
                                <m:r>
                                  <a:rPr lang="nl-NL" sz="4000" i="1">
                                    <a:solidFill>
                                      <a:srgbClr val="000000"/>
                                    </a:solidFill>
                                    <a:latin typeface="Cambria Math" panose="02040503050406030204" pitchFamily="18" charset="0"/>
                                  </a:rPr>
                                  <m:t>2</m:t>
                                </m:r>
                              </m:sub>
                            </m:sSub>
                            <m:r>
                              <a:rPr lang="nl-NL" sz="4000" i="1">
                                <a:solidFill>
                                  <a:srgbClr val="000000"/>
                                </a:solidFill>
                                <a:latin typeface="Cambria Math" panose="02040503050406030204" pitchFamily="18" charset="0"/>
                              </a:rPr>
                              <m:t>]</m:t>
                            </m:r>
                          </m:e>
                          <m:sup>
                            <m:r>
                              <a:rPr lang="nl-NL" sz="4000" i="1">
                                <a:solidFill>
                                  <a:srgbClr val="000000"/>
                                </a:solidFill>
                                <a:latin typeface="Cambria Math" panose="02040503050406030204" pitchFamily="18" charset="0"/>
                              </a:rPr>
                              <m:t>3</m:t>
                            </m:r>
                          </m:sup>
                        </m:sSup>
                      </m:den>
                    </m:f>
                  </m:oMath>
                </a14:m>
                <a:endParaRPr lang="en-US" sz="4000">
                  <a:solidFill>
                    <a:srgbClr val="000000"/>
                  </a:solidFill>
                  <a:latin typeface="Arial" panose="020B0604020202020204" pitchFamily="34" charset="0"/>
                  <a:cs typeface="Arial" panose="020B0604020202020204" pitchFamily="34" charset="0"/>
                </a:endParaRPr>
              </a:p>
            </p:txBody>
          </p:sp>
        </mc:Choice>
        <mc:Fallback>
          <p:sp>
            <p:nvSpPr>
              <p:cNvPr id="23" name="Plaque 22">
                <a:extLst>
                  <a:ext uri="{FF2B5EF4-FFF2-40B4-BE49-F238E27FC236}">
                    <a16:creationId xmlns:a16="http://schemas.microsoft.com/office/drawing/2014/main" id="{4F3DA57B-A302-392E-7B36-AC7B6532BD2C}"/>
                  </a:ext>
                </a:extLst>
              </p:cNvPr>
              <p:cNvSpPr>
                <a:spLocks noRot="1" noChangeAspect="1" noMove="1" noResize="1" noEditPoints="1" noAdjustHandles="1" noChangeArrowheads="1" noChangeShapeType="1" noTextEdit="1"/>
              </p:cNvSpPr>
              <p:nvPr/>
            </p:nvSpPr>
            <p:spPr>
              <a:xfrm>
                <a:off x="9677400" y="4008828"/>
                <a:ext cx="7162800" cy="2734872"/>
              </a:xfrm>
              <a:prstGeom prst="plaque">
                <a:avLst/>
              </a:prstGeom>
              <a:blipFill>
                <a:blip r:embed="rId8"/>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2" name="Picture 17"/>
          <p:cNvPicPr>
            <a:picLocks noChangeAspect="1"/>
          </p:cNvPicPr>
          <p:nvPr/>
        </p:nvPicPr>
        <p:blipFill>
          <a:blip r:embed="rId10"/>
          <a:srcRect/>
          <a:stretch>
            <a:fillRect/>
          </a:stretch>
        </p:blipFill>
        <p:spPr>
          <a:xfrm rot="18694566">
            <a:off x="16050240" y="130620"/>
            <a:ext cx="1926882" cy="2828936"/>
          </a:xfrm>
          <a:prstGeom prst="rect">
            <a:avLst/>
          </a:prstGeom>
        </p:spPr>
      </p:pic>
    </p:spTree>
    <p:extLst>
      <p:ext uri="{BB962C8B-B14F-4D97-AF65-F5344CB8AC3E}">
        <p14:creationId xmlns:p14="http://schemas.microsoft.com/office/powerpoint/2010/main" val="1697358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73C2BCE-03D7-5A63-B7C8-0ACC3E564B05}"/>
              </a:ext>
            </a:extLst>
          </p:cNvPr>
          <p:cNvSpPr txBox="1"/>
          <p:nvPr/>
        </p:nvSpPr>
        <p:spPr>
          <a:xfrm>
            <a:off x="2726420" y="1962350"/>
            <a:ext cx="12854208" cy="1661993"/>
          </a:xfrm>
          <a:prstGeom prst="rect">
            <a:avLst/>
          </a:prstGeom>
        </p:spPr>
        <p:txBody>
          <a:bodyPr wrap="square" lIns="0" tIns="0" rIns="0" bIns="0" rtlCol="0" anchor="t">
            <a:spAutoFit/>
          </a:bodyPr>
          <a:lstStyle/>
          <a:p>
            <a:pPr algn="ctr">
              <a:lnSpc>
                <a:spcPct val="150000"/>
              </a:lnSpc>
            </a:pPr>
            <a:r>
              <a:rPr lang="en-US" sz="3600" b="1">
                <a:solidFill>
                  <a:schemeClr val="bg1"/>
                </a:solidFill>
                <a:latin typeface="Arial" panose="020B0604020202020204" pitchFamily="34" charset="0"/>
                <a:cs typeface="Arial" panose="020B0604020202020204" pitchFamily="34" charset="0"/>
              </a:rPr>
              <a:t>Câu</a:t>
            </a:r>
            <a:r>
              <a:rPr lang="en-US" sz="3600" b="1">
                <a:solidFill>
                  <a:schemeClr val="bg1"/>
                </a:solidFill>
                <a:latin typeface="Arial" panose="020B0604020202020204" pitchFamily="34" charset="0"/>
                <a:cs typeface="Arial" panose="020B0604020202020204" pitchFamily="34" charset="0"/>
              </a:rPr>
              <a:t> </a:t>
            </a:r>
            <a:r>
              <a:rPr lang="en-US" sz="3600" b="1">
                <a:solidFill>
                  <a:schemeClr val="bg1"/>
                </a:solidFill>
                <a:latin typeface="Arial" panose="020B0604020202020204" pitchFamily="34" charset="0"/>
                <a:cs typeface="Arial" panose="020B0604020202020204" pitchFamily="34" charset="0"/>
              </a:rPr>
              <a:t>3. </a:t>
            </a:r>
            <a:r>
              <a:rPr lang="nl-NL" sz="3600">
                <a:solidFill>
                  <a:schemeClr val="bg1"/>
                </a:solidFill>
                <a:latin typeface="Arial" panose="020B0604020202020204" pitchFamily="34" charset="0"/>
                <a:cs typeface="Arial" panose="020B0604020202020204" pitchFamily="34" charset="0"/>
              </a:rPr>
              <a:t>Một phản ứng thuận nghịch đạt đến trạng thái </a:t>
            </a:r>
            <a:endParaRPr lang="nl-NL" sz="3600">
              <a:solidFill>
                <a:schemeClr val="bg1"/>
              </a:solidFill>
              <a:latin typeface="Arial" panose="020B0604020202020204" pitchFamily="34" charset="0"/>
              <a:cs typeface="Arial" panose="020B0604020202020204" pitchFamily="34" charset="0"/>
            </a:endParaRPr>
          </a:p>
          <a:p>
            <a:pPr algn="ctr">
              <a:lnSpc>
                <a:spcPct val="150000"/>
              </a:lnSpc>
            </a:pPr>
            <a:r>
              <a:rPr lang="nl-NL" sz="3600">
                <a:solidFill>
                  <a:schemeClr val="bg1"/>
                </a:solidFill>
                <a:latin typeface="Arial" panose="020B0604020202020204" pitchFamily="34" charset="0"/>
                <a:cs typeface="Arial" panose="020B0604020202020204" pitchFamily="34" charset="0"/>
              </a:rPr>
              <a:t>cân </a:t>
            </a:r>
            <a:r>
              <a:rPr lang="nl-NL" sz="3600">
                <a:solidFill>
                  <a:schemeClr val="bg1"/>
                </a:solidFill>
                <a:latin typeface="Arial" panose="020B0604020202020204" pitchFamily="34" charset="0"/>
                <a:cs typeface="Arial" panose="020B0604020202020204" pitchFamily="34" charset="0"/>
              </a:rPr>
              <a:t>bằng khi nào?</a:t>
            </a:r>
            <a:endParaRPr lang="en-US" sz="3600">
              <a:solidFill>
                <a:schemeClr val="bg1"/>
              </a:solidFill>
              <a:latin typeface="Arial" panose="020B0604020202020204" pitchFamily="34" charset="0"/>
              <a:cs typeface="Arial" panose="020B0604020202020204" pitchFamily="34" charset="0"/>
            </a:endParaRPr>
          </a:p>
        </p:txBody>
      </p:sp>
      <p:sp>
        <p:nvSpPr>
          <p:cNvPr id="19" name="Plaque 18">
            <a:extLst>
              <a:ext uri="{FF2B5EF4-FFF2-40B4-BE49-F238E27FC236}">
                <a16:creationId xmlns:a16="http://schemas.microsoft.com/office/drawing/2014/main" id="{EA5EDB69-5FC1-0227-D579-0B68147B0112}"/>
              </a:ext>
            </a:extLst>
          </p:cNvPr>
          <p:cNvSpPr/>
          <p:nvPr/>
        </p:nvSpPr>
        <p:spPr>
          <a:xfrm>
            <a:off x="13716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000000"/>
                </a:solidFill>
                <a:latin typeface="Arial" panose="020B0604020202020204" pitchFamily="34" charset="0"/>
                <a:cs typeface="Arial" panose="020B0604020202020204" pitchFamily="34" charset="0"/>
              </a:rPr>
              <a:t>A. </a:t>
            </a:r>
            <a:r>
              <a:rPr lang="nl-NL" sz="3400">
                <a:solidFill>
                  <a:srgbClr val="000000"/>
                </a:solidFill>
                <a:latin typeface="Arial" panose="020B0604020202020204" pitchFamily="34" charset="0"/>
                <a:cs typeface="Arial" panose="020B0604020202020204" pitchFamily="34" charset="0"/>
              </a:rPr>
              <a:t>Phản </a:t>
            </a:r>
            <a:r>
              <a:rPr lang="nl-NL" sz="3400">
                <a:solidFill>
                  <a:srgbClr val="000000"/>
                </a:solidFill>
                <a:latin typeface="Arial" panose="020B0604020202020204" pitchFamily="34" charset="0"/>
                <a:cs typeface="Arial" panose="020B0604020202020204" pitchFamily="34" charset="0"/>
              </a:rPr>
              <a:t>ứng thuận đã kết thúc</a:t>
            </a:r>
            <a:endParaRPr lang="en-US" sz="3400">
              <a:solidFill>
                <a:srgbClr val="000000"/>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rgbClr val="000000"/>
                </a:solidFill>
                <a:latin typeface="Arial" panose="020B0604020202020204" pitchFamily="34" charset="0"/>
                <a:cs typeface="Arial" panose="020B0604020202020204" pitchFamily="34" charset="0"/>
              </a:rPr>
              <a:t>C. </a:t>
            </a:r>
            <a:r>
              <a:rPr lang="nl-NL" sz="3400">
                <a:solidFill>
                  <a:srgbClr val="000000"/>
                </a:solidFill>
                <a:latin typeface="Arial" panose="020B0604020202020204" pitchFamily="34" charset="0"/>
                <a:cs typeface="Arial" panose="020B0604020202020204" pitchFamily="34" charset="0"/>
              </a:rPr>
              <a:t>Tốc </a:t>
            </a:r>
            <a:r>
              <a:rPr lang="nl-NL" sz="3400">
                <a:solidFill>
                  <a:srgbClr val="000000"/>
                </a:solidFill>
                <a:latin typeface="Arial" panose="020B0604020202020204" pitchFamily="34" charset="0"/>
                <a:cs typeface="Arial" panose="020B0604020202020204" pitchFamily="34" charset="0"/>
              </a:rPr>
              <a:t>độ phản ứng thuận và nghịch bằng nhau</a:t>
            </a:r>
            <a:endParaRPr lang="en-US" sz="3400">
              <a:solidFill>
                <a:srgbClr val="000000"/>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000000"/>
                </a:solidFill>
                <a:latin typeface="Arial" panose="020B0604020202020204" pitchFamily="34" charset="0"/>
                <a:cs typeface="Arial" panose="020B0604020202020204" pitchFamily="34" charset="0"/>
              </a:rPr>
              <a:t>B. </a:t>
            </a:r>
            <a:r>
              <a:rPr lang="nl-NL" sz="3400">
                <a:solidFill>
                  <a:srgbClr val="000000"/>
                </a:solidFill>
                <a:latin typeface="Arial" panose="020B0604020202020204" pitchFamily="34" charset="0"/>
                <a:cs typeface="Arial" panose="020B0604020202020204" pitchFamily="34" charset="0"/>
              </a:rPr>
              <a:t>Phản </a:t>
            </a:r>
            <a:r>
              <a:rPr lang="nl-NL" sz="3400">
                <a:solidFill>
                  <a:srgbClr val="000000"/>
                </a:solidFill>
                <a:latin typeface="Arial" panose="020B0604020202020204" pitchFamily="34" charset="0"/>
                <a:cs typeface="Arial" panose="020B0604020202020204" pitchFamily="34" charset="0"/>
              </a:rPr>
              <a:t>ứng nghịch đã kết thúc</a:t>
            </a:r>
            <a:endParaRPr lang="en-US" sz="3400">
              <a:solidFill>
                <a:srgbClr val="000000"/>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rgbClr val="000000"/>
                </a:solidFill>
                <a:latin typeface="Arial" panose="020B0604020202020204" pitchFamily="34" charset="0"/>
                <a:cs typeface="Arial" panose="020B0604020202020204" pitchFamily="34" charset="0"/>
              </a:rPr>
              <a:t>D. </a:t>
            </a:r>
            <a:r>
              <a:rPr lang="nl-NL" sz="3400">
                <a:solidFill>
                  <a:srgbClr val="000000"/>
                </a:solidFill>
                <a:latin typeface="Arial" panose="020B0604020202020204" pitchFamily="34" charset="0"/>
                <a:cs typeface="Arial" panose="020B0604020202020204" pitchFamily="34" charset="0"/>
              </a:rPr>
              <a:t>Nồng </a:t>
            </a:r>
            <a:r>
              <a:rPr lang="nl-NL" sz="3400">
                <a:solidFill>
                  <a:srgbClr val="000000"/>
                </a:solidFill>
                <a:latin typeface="Arial" panose="020B0604020202020204" pitchFamily="34" charset="0"/>
                <a:cs typeface="Arial" panose="020B0604020202020204" pitchFamily="34" charset="0"/>
              </a:rPr>
              <a:t>độ của các chất tham gia phản ứng và của các chất sản phẩm phản ứng bằng nhau</a:t>
            </a:r>
            <a:endParaRPr lang="en-US" sz="3400">
              <a:solidFill>
                <a:srgbClr val="000000"/>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1371600" y="7133028"/>
            <a:ext cx="7162800" cy="2734872"/>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rgbClr val="000000"/>
                </a:solidFill>
                <a:latin typeface="Arial" panose="020B0604020202020204" pitchFamily="34" charset="0"/>
                <a:cs typeface="Arial" panose="020B0604020202020204" pitchFamily="34" charset="0"/>
              </a:rPr>
              <a:t>C. </a:t>
            </a:r>
            <a:r>
              <a:rPr lang="nl-NL" sz="3400">
                <a:solidFill>
                  <a:srgbClr val="000000"/>
                </a:solidFill>
                <a:latin typeface="Arial" panose="020B0604020202020204" pitchFamily="34" charset="0"/>
                <a:cs typeface="Arial" panose="020B0604020202020204" pitchFamily="34" charset="0"/>
              </a:rPr>
              <a:t>Tốc độ phản ứng thuận và nghịch bằng nhau</a:t>
            </a:r>
            <a:endParaRPr lang="en-US" sz="3400">
              <a:solidFill>
                <a:srgbClr val="000000"/>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2" name="Picture 17"/>
          <p:cNvPicPr>
            <a:picLocks noChangeAspect="1"/>
          </p:cNvPicPr>
          <p:nvPr/>
        </p:nvPicPr>
        <p:blipFill>
          <a:blip r:embed="rId4"/>
          <a:srcRect/>
          <a:stretch>
            <a:fillRect/>
          </a:stretch>
        </p:blipFill>
        <p:spPr>
          <a:xfrm rot="18694566">
            <a:off x="16050240" y="130620"/>
            <a:ext cx="1926882" cy="2828936"/>
          </a:xfrm>
          <a:prstGeom prst="rect">
            <a:avLst/>
          </a:prstGeom>
        </p:spPr>
      </p:pic>
    </p:spTree>
    <p:extLst>
      <p:ext uri="{BB962C8B-B14F-4D97-AF65-F5344CB8AC3E}">
        <p14:creationId xmlns:p14="http://schemas.microsoft.com/office/powerpoint/2010/main" val="1309732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19B1F1F-6136-4AD1-8FAA-8BF99A8856B5}"/>
              </a:ext>
            </a:extLst>
          </p:cNvPr>
          <p:cNvSpPr txBox="1"/>
          <p:nvPr/>
        </p:nvSpPr>
        <p:spPr>
          <a:xfrm>
            <a:off x="378213" y="800100"/>
            <a:ext cx="17531574" cy="1092607"/>
          </a:xfrm>
          <a:prstGeom prst="rect">
            <a:avLst/>
          </a:prstGeom>
          <a:noFill/>
        </p:spPr>
        <p:txBody>
          <a:bodyPr wrap="square" rtlCol="0">
            <a:spAutoFit/>
          </a:bodyPr>
          <a:lstStyle/>
          <a:p>
            <a:pPr algn="ctr"/>
            <a:r>
              <a:rPr lang="en-US" sz="6500" b="1" dirty="0">
                <a:solidFill>
                  <a:srgbClr val="FFFF00"/>
                </a:solidFill>
                <a:latin typeface="Arial" panose="020B0604020202020204" pitchFamily="34" charset="0"/>
                <a:cs typeface="Arial" panose="020B0604020202020204" pitchFamily="34" charset="0"/>
              </a:rPr>
              <a:t>NỘI DUNG BÀI HỌC</a:t>
            </a:r>
            <a:endParaRPr lang="en-US" sz="6500" dirty="0">
              <a:solidFill>
                <a:srgbClr val="FFFF00"/>
              </a:solidFill>
              <a:latin typeface="Arial" panose="020B0604020202020204" pitchFamily="34" charset="0"/>
              <a:cs typeface="Arial" panose="020B0604020202020204" pitchFamily="34" charset="0"/>
            </a:endParaRPr>
          </a:p>
        </p:txBody>
      </p:sp>
      <p:grpSp>
        <p:nvGrpSpPr>
          <p:cNvPr id="36" name="Group 35"/>
          <p:cNvGrpSpPr/>
          <p:nvPr/>
        </p:nvGrpSpPr>
        <p:grpSpPr>
          <a:xfrm>
            <a:off x="364565" y="1882341"/>
            <a:ext cx="12700677" cy="3794559"/>
            <a:chOff x="177122" y="2339540"/>
            <a:chExt cx="12700677" cy="3794559"/>
          </a:xfrm>
        </p:grpSpPr>
        <p:grpSp>
          <p:nvGrpSpPr>
            <p:cNvPr id="17" name="Group 16"/>
            <p:cNvGrpSpPr/>
            <p:nvPr/>
          </p:nvGrpSpPr>
          <p:grpSpPr>
            <a:xfrm>
              <a:off x="685800" y="2985239"/>
              <a:ext cx="12191999" cy="3148860"/>
              <a:chOff x="9642657" y="2543042"/>
              <a:chExt cx="12191999" cy="3148860"/>
            </a:xfrm>
          </p:grpSpPr>
          <p:grpSp>
            <p:nvGrpSpPr>
              <p:cNvPr id="18" name="Group 2"/>
              <p:cNvGrpSpPr/>
              <p:nvPr/>
            </p:nvGrpSpPr>
            <p:grpSpPr>
              <a:xfrm>
                <a:off x="9642657" y="2543042"/>
                <a:ext cx="12191999" cy="3148860"/>
                <a:chOff x="0" y="-9525"/>
                <a:chExt cx="6332928" cy="2357042"/>
              </a:xfrm>
              <a:effectLst>
                <a:outerShdw blurRad="50800" dist="38100" dir="2700000" algn="tl" rotWithShape="0">
                  <a:prstClr val="black">
                    <a:alpha val="40000"/>
                  </a:prstClr>
                </a:outerShdw>
              </a:effectLst>
            </p:grpSpPr>
            <p:sp>
              <p:nvSpPr>
                <p:cNvPr id="21" name="Freeform 3"/>
                <p:cNvSpPr/>
                <p:nvPr/>
              </p:nvSpPr>
              <p:spPr>
                <a:xfrm>
                  <a:off x="0" y="0"/>
                  <a:ext cx="6332928" cy="234751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a:noFill/>
                </a:ln>
              </p:spPr>
            </p:sp>
            <p:sp>
              <p:nvSpPr>
                <p:cNvPr id="22" name="TextBox 4"/>
                <p:cNvSpPr txBox="1"/>
                <p:nvPr/>
              </p:nvSpPr>
              <p:spPr>
                <a:xfrm>
                  <a:off x="0" y="-9525"/>
                  <a:ext cx="812800" cy="822325"/>
                </a:xfrm>
                <a:prstGeom prst="rect">
                  <a:avLst/>
                </a:prstGeom>
              </p:spPr>
              <p:txBody>
                <a:bodyPr lIns="50800" tIns="50800" rIns="50800" bIns="50800" rtlCol="0" anchor="ctr"/>
                <a:lstStyle/>
                <a:p>
                  <a:pPr algn="ctr">
                    <a:lnSpc>
                      <a:spcPts val="2960"/>
                    </a:lnSpc>
                  </a:pPr>
                  <a:endParaRPr/>
                </a:p>
              </p:txBody>
            </p:sp>
          </p:grpSp>
          <p:sp>
            <p:nvSpPr>
              <p:cNvPr id="19" name="TextBox 18">
                <a:extLst>
                  <a:ext uri="{FF2B5EF4-FFF2-40B4-BE49-F238E27FC236}">
                    <a16:creationId xmlns:a16="http://schemas.microsoft.com/office/drawing/2014/main" id="{997DC516-ED6E-49D9-702D-658F0B32E7A9}"/>
                  </a:ext>
                </a:extLst>
              </p:cNvPr>
              <p:cNvSpPr txBox="1"/>
              <p:nvPr/>
            </p:nvSpPr>
            <p:spPr>
              <a:xfrm>
                <a:off x="9828492" y="3038921"/>
                <a:ext cx="11820328" cy="2169825"/>
              </a:xfrm>
              <a:prstGeom prst="rect">
                <a:avLst/>
              </a:prstGeom>
              <a:noFill/>
            </p:spPr>
            <p:txBody>
              <a:bodyPr wrap="square">
                <a:spAutoFit/>
              </a:bodyPr>
              <a:lstStyle/>
              <a:p>
                <a:pPr lvl="0" algn="ctr">
                  <a:lnSpc>
                    <a:spcPct val="150000"/>
                  </a:lnSpc>
                  <a:spcAft>
                    <a:spcPts val="800"/>
                  </a:spcAft>
                </a:pPr>
                <a:r>
                  <a:rPr lang="en-US" sz="4500" b="1" smtClean="0">
                    <a:latin typeface="Arial" panose="020B0604020202020204" pitchFamily="34" charset="0"/>
                    <a:ea typeface="Arial" panose="020B0604020202020204" pitchFamily="34" charset="0"/>
                    <a:cs typeface="Arial" panose="020B0604020202020204" pitchFamily="34" charset="0"/>
                  </a:rPr>
                  <a:t>3. SỰ CHUYỂN DỊCH CÂN BẰNG </a:t>
                </a:r>
              </a:p>
              <a:p>
                <a:pPr lvl="0" algn="ctr">
                  <a:lnSpc>
                    <a:spcPct val="150000"/>
                  </a:lnSpc>
                  <a:spcAft>
                    <a:spcPts val="800"/>
                  </a:spcAft>
                </a:pPr>
                <a:r>
                  <a:rPr lang="en-US" sz="4500" b="1" smtClean="0">
                    <a:latin typeface="Arial" panose="020B0604020202020204" pitchFamily="34" charset="0"/>
                    <a:ea typeface="Arial" panose="020B0604020202020204" pitchFamily="34" charset="0"/>
                    <a:cs typeface="Arial" panose="020B0604020202020204" pitchFamily="34" charset="0"/>
                  </a:rPr>
                  <a:t>HOÁ HỌC</a:t>
                </a:r>
                <a:endParaRPr lang="vi-VN" sz="4500" b="1" dirty="0">
                  <a:ea typeface="Arial" panose="020B0604020202020204" pitchFamily="34" charset="0"/>
                  <a:cs typeface="Arial" panose="020B0604020202020204" pitchFamily="34" charset="0"/>
                </a:endParaRPr>
              </a:p>
            </p:txBody>
          </p:sp>
        </p:grpSp>
        <p:pic>
          <p:nvPicPr>
            <p:cNvPr id="35" name="Picture 18"/>
            <p:cNvPicPr>
              <a:picLocks noChangeAspect="1"/>
            </p:cNvPicPr>
            <p:nvPr/>
          </p:nvPicPr>
          <p:blipFill>
            <a:blip r:embed="rId3"/>
            <a:srcRect/>
            <a:stretch>
              <a:fillRect/>
            </a:stretch>
          </p:blipFill>
          <p:spPr>
            <a:xfrm>
              <a:off x="177122" y="2339540"/>
              <a:ext cx="1575478" cy="1698628"/>
            </a:xfrm>
            <a:prstGeom prst="rect">
              <a:avLst/>
            </a:prstGeom>
          </p:spPr>
        </p:pic>
      </p:grpSp>
      <p:grpSp>
        <p:nvGrpSpPr>
          <p:cNvPr id="44" name="Group 43"/>
          <p:cNvGrpSpPr/>
          <p:nvPr/>
        </p:nvGrpSpPr>
        <p:grpSpPr>
          <a:xfrm>
            <a:off x="4724400" y="5905500"/>
            <a:ext cx="12700677" cy="3794559"/>
            <a:chOff x="177122" y="2339540"/>
            <a:chExt cx="12700677" cy="3794559"/>
          </a:xfrm>
        </p:grpSpPr>
        <p:grpSp>
          <p:nvGrpSpPr>
            <p:cNvPr id="45" name="Group 44"/>
            <p:cNvGrpSpPr/>
            <p:nvPr/>
          </p:nvGrpSpPr>
          <p:grpSpPr>
            <a:xfrm>
              <a:off x="685800" y="2985239"/>
              <a:ext cx="12191999" cy="3148860"/>
              <a:chOff x="9642657" y="2543042"/>
              <a:chExt cx="12191999" cy="3148860"/>
            </a:xfrm>
          </p:grpSpPr>
          <p:grpSp>
            <p:nvGrpSpPr>
              <p:cNvPr id="47" name="Group 2"/>
              <p:cNvGrpSpPr/>
              <p:nvPr/>
            </p:nvGrpSpPr>
            <p:grpSpPr>
              <a:xfrm>
                <a:off x="9642657" y="2543042"/>
                <a:ext cx="12191999" cy="3148860"/>
                <a:chOff x="0" y="-9525"/>
                <a:chExt cx="6332928" cy="2357042"/>
              </a:xfrm>
              <a:effectLst>
                <a:outerShdw blurRad="50800" dist="38100" dir="2700000" algn="tl" rotWithShape="0">
                  <a:prstClr val="black">
                    <a:alpha val="40000"/>
                  </a:prstClr>
                </a:outerShdw>
              </a:effectLst>
            </p:grpSpPr>
            <p:sp>
              <p:nvSpPr>
                <p:cNvPr id="49" name="Freeform 3"/>
                <p:cNvSpPr/>
                <p:nvPr/>
              </p:nvSpPr>
              <p:spPr>
                <a:xfrm>
                  <a:off x="0" y="0"/>
                  <a:ext cx="6332928" cy="234751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a:noFill/>
                </a:ln>
              </p:spPr>
            </p:sp>
            <p:sp>
              <p:nvSpPr>
                <p:cNvPr id="50" name="TextBox 4"/>
                <p:cNvSpPr txBox="1"/>
                <p:nvPr/>
              </p:nvSpPr>
              <p:spPr>
                <a:xfrm>
                  <a:off x="0" y="-9525"/>
                  <a:ext cx="812800" cy="822325"/>
                </a:xfrm>
                <a:prstGeom prst="rect">
                  <a:avLst/>
                </a:prstGeom>
              </p:spPr>
              <p:txBody>
                <a:bodyPr lIns="50800" tIns="50800" rIns="50800" bIns="50800" rtlCol="0" anchor="ctr"/>
                <a:lstStyle/>
                <a:p>
                  <a:pPr algn="ctr">
                    <a:lnSpc>
                      <a:spcPts val="2960"/>
                    </a:lnSpc>
                  </a:pPr>
                  <a:endParaRPr/>
                </a:p>
              </p:txBody>
            </p:sp>
          </p:grpSp>
          <p:sp>
            <p:nvSpPr>
              <p:cNvPr id="48" name="TextBox 47">
                <a:extLst>
                  <a:ext uri="{FF2B5EF4-FFF2-40B4-BE49-F238E27FC236}">
                    <a16:creationId xmlns:a16="http://schemas.microsoft.com/office/drawing/2014/main" id="{997DC516-ED6E-49D9-702D-658F0B32E7A9}"/>
                  </a:ext>
                </a:extLst>
              </p:cNvPr>
              <p:cNvSpPr txBox="1"/>
              <p:nvPr/>
            </p:nvSpPr>
            <p:spPr>
              <a:xfrm>
                <a:off x="9828492" y="3038921"/>
                <a:ext cx="11820328" cy="2169825"/>
              </a:xfrm>
              <a:prstGeom prst="rect">
                <a:avLst/>
              </a:prstGeom>
              <a:noFill/>
            </p:spPr>
            <p:txBody>
              <a:bodyPr wrap="square">
                <a:spAutoFit/>
              </a:bodyPr>
              <a:lstStyle/>
              <a:p>
                <a:pPr lvl="0" algn="ctr">
                  <a:lnSpc>
                    <a:spcPct val="150000"/>
                  </a:lnSpc>
                  <a:spcAft>
                    <a:spcPts val="800"/>
                  </a:spcAft>
                </a:pPr>
                <a:r>
                  <a:rPr lang="en-US" sz="4500" b="1" smtClean="0">
                    <a:latin typeface="Arial" panose="020B0604020202020204" pitchFamily="34" charset="0"/>
                    <a:ea typeface="Arial" panose="020B0604020202020204" pitchFamily="34" charset="0"/>
                    <a:cs typeface="Arial" panose="020B0604020202020204" pitchFamily="34" charset="0"/>
                  </a:rPr>
                  <a:t>4. CÁC YẾU TỐ ẢNH HƯỞNG ĐẾN </a:t>
                </a:r>
              </a:p>
              <a:p>
                <a:pPr lvl="0" algn="ctr">
                  <a:lnSpc>
                    <a:spcPct val="150000"/>
                  </a:lnSpc>
                  <a:spcAft>
                    <a:spcPts val="800"/>
                  </a:spcAft>
                </a:pPr>
                <a:r>
                  <a:rPr lang="en-US" sz="4500" b="1" smtClean="0">
                    <a:latin typeface="Arial" panose="020B0604020202020204" pitchFamily="34" charset="0"/>
                    <a:ea typeface="Arial" panose="020B0604020202020204" pitchFamily="34" charset="0"/>
                    <a:cs typeface="Arial" panose="020B0604020202020204" pitchFamily="34" charset="0"/>
                  </a:rPr>
                  <a:t>CÂN BẰNG HOÁ HỌC</a:t>
                </a:r>
                <a:endParaRPr lang="vi-VN" sz="4500" b="1" dirty="0">
                  <a:ea typeface="Arial" panose="020B0604020202020204" pitchFamily="34" charset="0"/>
                  <a:cs typeface="Arial" panose="020B0604020202020204" pitchFamily="34" charset="0"/>
                </a:endParaRPr>
              </a:p>
            </p:txBody>
          </p:sp>
        </p:grpSp>
        <p:pic>
          <p:nvPicPr>
            <p:cNvPr id="46" name="Picture 18"/>
            <p:cNvPicPr>
              <a:picLocks noChangeAspect="1"/>
            </p:cNvPicPr>
            <p:nvPr/>
          </p:nvPicPr>
          <p:blipFill>
            <a:blip r:embed="rId3"/>
            <a:srcRect/>
            <a:stretch>
              <a:fillRect/>
            </a:stretch>
          </p:blipFill>
          <p:spPr>
            <a:xfrm>
              <a:off x="177122" y="2339540"/>
              <a:ext cx="1575478" cy="1698628"/>
            </a:xfrm>
            <a:prstGeom prst="rect">
              <a:avLst/>
            </a:prstGeom>
          </p:spPr>
        </p:pic>
      </p:grpSp>
      <p:pic>
        <p:nvPicPr>
          <p:cNvPr id="51" name="Picture 3"/>
          <p:cNvPicPr>
            <a:picLocks noChangeAspect="1"/>
          </p:cNvPicPr>
          <p:nvPr/>
        </p:nvPicPr>
        <p:blipFill>
          <a:blip r:embed="rId4"/>
          <a:srcRect/>
          <a:stretch>
            <a:fillRect/>
          </a:stretch>
        </p:blipFill>
        <p:spPr>
          <a:xfrm>
            <a:off x="-313227" y="8180874"/>
            <a:ext cx="2253269" cy="2499005"/>
          </a:xfrm>
          <a:prstGeom prst="rect">
            <a:avLst/>
          </a:prstGeom>
        </p:spPr>
      </p:pic>
    </p:spTree>
    <p:extLst>
      <p:ext uri="{BB962C8B-B14F-4D97-AF65-F5344CB8AC3E}">
        <p14:creationId xmlns:p14="http://schemas.microsoft.com/office/powerpoint/2010/main" val="385915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barn(inVertical)">
                                      <p:cBhvr>
                                        <p:cTn id="1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573C2BCE-03D7-5A63-B7C8-0ACC3E564B05}"/>
                  </a:ext>
                </a:extLst>
              </p:cNvPr>
              <p:cNvSpPr txBox="1"/>
              <p:nvPr/>
            </p:nvSpPr>
            <p:spPr>
              <a:xfrm>
                <a:off x="0" y="1962351"/>
                <a:ext cx="18288000" cy="1661993"/>
              </a:xfrm>
              <a:prstGeom prst="rect">
                <a:avLst/>
              </a:prstGeom>
            </p:spPr>
            <p:txBody>
              <a:bodyPr wrap="square" lIns="0" tIns="0" rIns="0" bIns="0" rtlCol="0" anchor="t">
                <a:spAutoFit/>
              </a:bodyPr>
              <a:lstStyle/>
              <a:p>
                <a:pPr algn="ctr">
                  <a:lnSpc>
                    <a:spcPct val="150000"/>
                  </a:lnSpc>
                </a:pPr>
                <a:r>
                  <a:rPr lang="en-US" sz="3600" b="1" smtClean="0">
                    <a:solidFill>
                      <a:schemeClr val="bg1"/>
                    </a:solidFill>
                    <a:latin typeface="Arial" panose="020B0604020202020204" pitchFamily="34" charset="0"/>
                    <a:cs typeface="Arial" panose="020B0604020202020204" pitchFamily="34" charset="0"/>
                  </a:rPr>
                  <a:t>Câu</a:t>
                </a:r>
                <a:r>
                  <a:rPr lang="en-US" sz="3600" b="1">
                    <a:solidFill>
                      <a:schemeClr val="bg1"/>
                    </a:solidFill>
                    <a:latin typeface="Arial" panose="020B0604020202020204" pitchFamily="34" charset="0"/>
                    <a:cs typeface="Arial" panose="020B0604020202020204" pitchFamily="34" charset="0"/>
                  </a:rPr>
                  <a:t> </a:t>
                </a:r>
                <a:r>
                  <a:rPr lang="en-US" sz="3600" b="1">
                    <a:solidFill>
                      <a:schemeClr val="bg1"/>
                    </a:solidFill>
                    <a:latin typeface="Arial" panose="020B0604020202020204" pitchFamily="34" charset="0"/>
                    <a:cs typeface="Arial" panose="020B0604020202020204" pitchFamily="34" charset="0"/>
                  </a:rPr>
                  <a:t>4. </a:t>
                </a:r>
                <a:r>
                  <a:rPr lang="nl-NL" sz="3600">
                    <a:solidFill>
                      <a:schemeClr val="bg1"/>
                    </a:solidFill>
                    <a:latin typeface="Arial" panose="020B0604020202020204" pitchFamily="34" charset="0"/>
                    <a:cs typeface="Arial" panose="020B0604020202020204" pitchFamily="34" charset="0"/>
                  </a:rPr>
                  <a:t>Cho hệ phản ứng sau ở trạng thái cân bằng: </a:t>
                </a:r>
                <a:endParaRPr lang="nl-NL" sz="3600">
                  <a:solidFill>
                    <a:schemeClr val="bg1"/>
                  </a:solidFill>
                  <a:latin typeface="Arial" panose="020B0604020202020204" pitchFamily="34" charset="0"/>
                  <a:cs typeface="Arial" panose="020B0604020202020204" pitchFamily="34" charset="0"/>
                </a:endParaRPr>
              </a:p>
              <a:p>
                <a:pPr algn="ctr">
                  <a:lnSpc>
                    <a:spcPct val="150000"/>
                  </a:lnSpc>
                </a:pPr>
                <a:r>
                  <a:rPr lang="nl-NL" sz="3600" i="1">
                    <a:solidFill>
                      <a:schemeClr val="bg1"/>
                    </a:solidFill>
                    <a:latin typeface="Arial" panose="020B0604020202020204" pitchFamily="34" charset="0"/>
                    <a:cs typeface="Arial" panose="020B0604020202020204" pitchFamily="34" charset="0"/>
                  </a:rPr>
                  <a:t>2SO</a:t>
                </a:r>
                <a:r>
                  <a:rPr lang="nl-NL" sz="3600" i="1" baseline="-25000">
                    <a:solidFill>
                      <a:schemeClr val="bg1"/>
                    </a:solidFill>
                    <a:latin typeface="Arial" panose="020B0604020202020204" pitchFamily="34" charset="0"/>
                    <a:cs typeface="Arial" panose="020B0604020202020204" pitchFamily="34" charset="0"/>
                  </a:rPr>
                  <a:t>2(k</a:t>
                </a:r>
                <a:r>
                  <a:rPr lang="nl-NL" sz="3600" i="1" baseline="-25000">
                    <a:solidFill>
                      <a:schemeClr val="bg1"/>
                    </a:solidFill>
                    <a:latin typeface="Arial" panose="020B0604020202020204" pitchFamily="34" charset="0"/>
                    <a:cs typeface="Arial" panose="020B0604020202020204" pitchFamily="34" charset="0"/>
                  </a:rPr>
                  <a:t>)</a:t>
                </a:r>
                <a:r>
                  <a:rPr lang="nl-NL" sz="3600" i="1">
                    <a:solidFill>
                      <a:schemeClr val="bg1"/>
                    </a:solidFill>
                    <a:latin typeface="Arial" panose="020B0604020202020204" pitchFamily="34" charset="0"/>
                    <a:cs typeface="Arial" panose="020B0604020202020204" pitchFamily="34" charset="0"/>
                  </a:rPr>
                  <a:t> + O</a:t>
                </a:r>
                <a:r>
                  <a:rPr lang="nl-NL" sz="3600" i="1" baseline="-25000">
                    <a:solidFill>
                      <a:schemeClr val="bg1"/>
                    </a:solidFill>
                    <a:latin typeface="Arial" panose="020B0604020202020204" pitchFamily="34" charset="0"/>
                    <a:cs typeface="Arial" panose="020B0604020202020204" pitchFamily="34" charset="0"/>
                  </a:rPr>
                  <a:t>2(k)</a:t>
                </a:r>
                <a:r>
                  <a:rPr lang="nl-NL" sz="3600" i="1">
                    <a:solidFill>
                      <a:schemeClr val="bg1"/>
                    </a:solidFill>
                    <a:latin typeface="Arial" panose="020B0604020202020204" pitchFamily="34" charset="0"/>
                    <a:cs typeface="Arial" panose="020B0604020202020204" pitchFamily="34" charset="0"/>
                  </a:rPr>
                  <a:t> </a:t>
                </a:r>
                <a14:m>
                  <m:oMath xmlns:m="http://schemas.openxmlformats.org/officeDocument/2006/math">
                    <m:r>
                      <a:rPr lang="nl-NL" sz="3600" i="1">
                        <a:solidFill>
                          <a:schemeClr val="bg1"/>
                        </a:solidFill>
                        <a:latin typeface="Cambria Math" panose="02040503050406030204" pitchFamily="18" charset="0"/>
                      </a:rPr>
                      <m:t>⇌</m:t>
                    </m:r>
                  </m:oMath>
                </a14:m>
                <a:r>
                  <a:rPr lang="nl-NL" sz="3600" i="1">
                    <a:solidFill>
                      <a:schemeClr val="bg1"/>
                    </a:solidFill>
                    <a:latin typeface="Arial" panose="020B0604020202020204" pitchFamily="34" charset="0"/>
                    <a:cs typeface="Arial" panose="020B0604020202020204" pitchFamily="34" charset="0"/>
                  </a:rPr>
                  <a:t> 2SO</a:t>
                </a:r>
                <a:r>
                  <a:rPr lang="nl-NL" sz="3600" i="1" baseline="-25000">
                    <a:solidFill>
                      <a:schemeClr val="bg1"/>
                    </a:solidFill>
                    <a:latin typeface="Arial" panose="020B0604020202020204" pitchFamily="34" charset="0"/>
                    <a:cs typeface="Arial" panose="020B0604020202020204" pitchFamily="34" charset="0"/>
                  </a:rPr>
                  <a:t>3(k)</a:t>
                </a:r>
                <a:r>
                  <a:rPr lang="nl-NL" sz="3600" i="1">
                    <a:solidFill>
                      <a:schemeClr val="bg1"/>
                    </a:solidFill>
                    <a:latin typeface="Arial" panose="020B0604020202020204" pitchFamily="34" charset="0"/>
                    <a:cs typeface="Arial" panose="020B0604020202020204" pitchFamily="34" charset="0"/>
                  </a:rPr>
                  <a:t>; </a:t>
                </a:r>
                <a14:m>
                  <m:oMath xmlns:m="http://schemas.openxmlformats.org/officeDocument/2006/math">
                    <m:r>
                      <a:rPr lang="nl-NL" sz="3600" i="1">
                        <a:solidFill>
                          <a:schemeClr val="bg1"/>
                        </a:solidFill>
                        <a:latin typeface="Cambria Math" panose="02040503050406030204" pitchFamily="18" charset="0"/>
                      </a:rPr>
                      <m:t>∆</m:t>
                    </m:r>
                  </m:oMath>
                </a14:m>
                <a:r>
                  <a:rPr lang="nl-NL" sz="3600" i="1">
                    <a:solidFill>
                      <a:schemeClr val="bg1"/>
                    </a:solidFill>
                    <a:latin typeface="Arial" panose="020B0604020202020204" pitchFamily="34" charset="0"/>
                    <a:cs typeface="Arial" panose="020B0604020202020204" pitchFamily="34" charset="0"/>
                  </a:rPr>
                  <a:t>H &lt; </a:t>
                </a:r>
                <a:r>
                  <a:rPr lang="nl-NL" sz="3600" i="1">
                    <a:solidFill>
                      <a:schemeClr val="bg1"/>
                    </a:solidFill>
                    <a:latin typeface="Arial" panose="020B0604020202020204" pitchFamily="34" charset="0"/>
                    <a:cs typeface="Arial" panose="020B0604020202020204" pitchFamily="34" charset="0"/>
                  </a:rPr>
                  <a:t>0</a:t>
                </a:r>
                <a:r>
                  <a:rPr lang="en-US" sz="3600">
                    <a:solidFill>
                      <a:schemeClr val="bg1"/>
                    </a:solidFill>
                    <a:latin typeface="Arial" panose="020B0604020202020204" pitchFamily="34" charset="0"/>
                    <a:cs typeface="Arial" panose="020B0604020202020204" pitchFamily="34" charset="0"/>
                  </a:rPr>
                  <a:t>. </a:t>
                </a:r>
                <a:r>
                  <a:rPr lang="nl-NL" sz="3600">
                    <a:solidFill>
                      <a:schemeClr val="bg1"/>
                    </a:solidFill>
                    <a:latin typeface="Arial" panose="020B0604020202020204" pitchFamily="34" charset="0"/>
                    <a:cs typeface="Arial" panose="020B0604020202020204" pitchFamily="34" charset="0"/>
                  </a:rPr>
                  <a:t>Nồng </a:t>
                </a:r>
                <a:r>
                  <a:rPr lang="nl-NL" sz="3600">
                    <a:solidFill>
                      <a:schemeClr val="bg1"/>
                    </a:solidFill>
                    <a:latin typeface="Arial" panose="020B0604020202020204" pitchFamily="34" charset="0"/>
                    <a:cs typeface="Arial" panose="020B0604020202020204" pitchFamily="34" charset="0"/>
                  </a:rPr>
                  <a:t>độ của SO</a:t>
                </a:r>
                <a:r>
                  <a:rPr lang="nl-NL" sz="3600" baseline="-25000">
                    <a:solidFill>
                      <a:schemeClr val="bg1"/>
                    </a:solidFill>
                    <a:latin typeface="Arial" panose="020B0604020202020204" pitchFamily="34" charset="0"/>
                    <a:cs typeface="Arial" panose="020B0604020202020204" pitchFamily="34" charset="0"/>
                  </a:rPr>
                  <a:t>3</a:t>
                </a:r>
                <a:r>
                  <a:rPr lang="nl-NL" sz="3600">
                    <a:solidFill>
                      <a:schemeClr val="bg1"/>
                    </a:solidFill>
                    <a:latin typeface="Arial" panose="020B0604020202020204" pitchFamily="34" charset="0"/>
                    <a:cs typeface="Arial" panose="020B0604020202020204" pitchFamily="34" charset="0"/>
                  </a:rPr>
                  <a:t> sẽ tăng lên khi</a:t>
                </a:r>
                <a:r>
                  <a:rPr lang="nl-NL" sz="3600">
                    <a:solidFill>
                      <a:schemeClr val="bg1"/>
                    </a:solidFill>
                    <a:latin typeface="Arial" panose="020B0604020202020204" pitchFamily="34" charset="0"/>
                    <a:cs typeface="Arial" panose="020B0604020202020204" pitchFamily="34" charset="0"/>
                  </a:rPr>
                  <a:t>:</a:t>
                </a:r>
                <a:endParaRPr lang="en-US" sz="3600">
                  <a:solidFill>
                    <a:schemeClr val="bg1"/>
                  </a:solidFill>
                  <a:latin typeface="Arial" panose="020B0604020202020204" pitchFamily="34" charset="0"/>
                  <a:cs typeface="Arial" panose="020B0604020202020204" pitchFamily="34" charset="0"/>
                </a:endParaRPr>
              </a:p>
            </p:txBody>
          </p:sp>
        </mc:Choice>
        <mc:Fallback>
          <p:sp>
            <p:nvSpPr>
              <p:cNvPr id="18" name="TextBox 17">
                <a:extLst>
                  <a:ext uri="{FF2B5EF4-FFF2-40B4-BE49-F238E27FC236}">
                    <a16:creationId xmlns:a16="http://schemas.microsoft.com/office/drawing/2014/main" id="{573C2BCE-03D7-5A63-B7C8-0ACC3E564B05}"/>
                  </a:ext>
                </a:extLst>
              </p:cNvPr>
              <p:cNvSpPr txBox="1">
                <a:spLocks noRot="1" noChangeAspect="1" noMove="1" noResize="1" noEditPoints="1" noAdjustHandles="1" noChangeArrowheads="1" noChangeShapeType="1" noTextEdit="1"/>
              </p:cNvSpPr>
              <p:nvPr/>
            </p:nvSpPr>
            <p:spPr>
              <a:xfrm>
                <a:off x="0" y="1962351"/>
                <a:ext cx="18288000" cy="1661993"/>
              </a:xfrm>
              <a:prstGeom prst="rect">
                <a:avLst/>
              </a:prstGeom>
              <a:blipFill>
                <a:blip r:embed="rId3"/>
                <a:stretch>
                  <a:fillRect b="-9158"/>
                </a:stretch>
              </a:blipFill>
            </p:spPr>
            <p:txBody>
              <a:bodyPr/>
              <a:lstStyle/>
              <a:p>
                <a:r>
                  <a:rPr lang="en-US">
                    <a:noFill/>
                  </a:rPr>
                  <a:t> </a:t>
                </a:r>
              </a:p>
            </p:txBody>
          </p:sp>
        </mc:Fallback>
      </mc:AlternateContent>
      <p:sp>
        <p:nvSpPr>
          <p:cNvPr id="19" name="Plaque 18">
            <a:extLst>
              <a:ext uri="{FF2B5EF4-FFF2-40B4-BE49-F238E27FC236}">
                <a16:creationId xmlns:a16="http://schemas.microsoft.com/office/drawing/2014/main" id="{EA5EDB69-5FC1-0227-D579-0B68147B0112}"/>
              </a:ext>
            </a:extLst>
          </p:cNvPr>
          <p:cNvSpPr/>
          <p:nvPr/>
        </p:nvSpPr>
        <p:spPr>
          <a:xfrm>
            <a:off x="13716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A. </a:t>
            </a:r>
            <a:r>
              <a:rPr lang="nl-NL" sz="3600">
                <a:solidFill>
                  <a:srgbClr val="000000"/>
                </a:solidFill>
                <a:latin typeface="Arial" panose="020B0604020202020204" pitchFamily="34" charset="0"/>
                <a:cs typeface="Arial" panose="020B0604020202020204" pitchFamily="34" charset="0"/>
              </a:rPr>
              <a:t>giảm </a:t>
            </a:r>
            <a:r>
              <a:rPr lang="nl-NL" sz="3600">
                <a:solidFill>
                  <a:srgbClr val="000000"/>
                </a:solidFill>
                <a:latin typeface="Arial" panose="020B0604020202020204" pitchFamily="34" charset="0"/>
                <a:cs typeface="Arial" panose="020B0604020202020204" pitchFamily="34" charset="0"/>
              </a:rPr>
              <a:t>nồng độ của SO</a:t>
            </a:r>
            <a:r>
              <a:rPr lang="nl-NL" sz="3600" baseline="-25000">
                <a:solidFill>
                  <a:srgbClr val="000000"/>
                </a:solidFill>
                <a:latin typeface="Arial" panose="020B0604020202020204" pitchFamily="34" charset="0"/>
                <a:cs typeface="Arial" panose="020B0604020202020204" pitchFamily="34" charset="0"/>
              </a:rPr>
              <a:t>2</a:t>
            </a:r>
            <a:endParaRPr lang="en-US" sz="3600">
              <a:solidFill>
                <a:srgbClr val="000000"/>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C. </a:t>
            </a:r>
            <a:r>
              <a:rPr lang="nl-NL" sz="3600">
                <a:solidFill>
                  <a:srgbClr val="000000"/>
                </a:solidFill>
                <a:latin typeface="Arial" panose="020B0604020202020204" pitchFamily="34" charset="0"/>
                <a:cs typeface="Arial" panose="020B0604020202020204" pitchFamily="34" charset="0"/>
              </a:rPr>
              <a:t>tăng </a:t>
            </a:r>
            <a:r>
              <a:rPr lang="nl-NL" sz="3600">
                <a:solidFill>
                  <a:srgbClr val="000000"/>
                </a:solidFill>
                <a:latin typeface="Arial" panose="020B0604020202020204" pitchFamily="34" charset="0"/>
                <a:cs typeface="Arial" panose="020B0604020202020204" pitchFamily="34" charset="0"/>
              </a:rPr>
              <a:t>nhiệt độ lên rất cao</a:t>
            </a:r>
            <a:endParaRPr lang="en-US" sz="3600">
              <a:solidFill>
                <a:srgbClr val="000000"/>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B. </a:t>
            </a:r>
            <a:r>
              <a:rPr lang="nl-NL" sz="3600">
                <a:solidFill>
                  <a:srgbClr val="000000"/>
                </a:solidFill>
                <a:latin typeface="Arial" panose="020B0604020202020204" pitchFamily="34" charset="0"/>
                <a:cs typeface="Arial" panose="020B0604020202020204" pitchFamily="34" charset="0"/>
              </a:rPr>
              <a:t>tăng </a:t>
            </a:r>
            <a:r>
              <a:rPr lang="nl-NL" sz="3600">
                <a:solidFill>
                  <a:srgbClr val="000000"/>
                </a:solidFill>
                <a:latin typeface="Arial" panose="020B0604020202020204" pitchFamily="34" charset="0"/>
                <a:cs typeface="Arial" panose="020B0604020202020204" pitchFamily="34" charset="0"/>
              </a:rPr>
              <a:t>nồng độ của O</a:t>
            </a:r>
            <a:r>
              <a:rPr lang="nl-NL" sz="3600" baseline="-25000">
                <a:solidFill>
                  <a:srgbClr val="000000"/>
                </a:solidFill>
                <a:latin typeface="Arial" panose="020B0604020202020204" pitchFamily="34" charset="0"/>
                <a:cs typeface="Arial" panose="020B0604020202020204" pitchFamily="34" charset="0"/>
              </a:rPr>
              <a:t>2</a:t>
            </a:r>
            <a:endParaRPr lang="en-US" sz="3600">
              <a:solidFill>
                <a:srgbClr val="000000"/>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rgbClr val="000000"/>
                </a:solidFill>
                <a:latin typeface="Arial" panose="020B0604020202020204" pitchFamily="34" charset="0"/>
                <a:cs typeface="Arial" panose="020B0604020202020204" pitchFamily="34" charset="0"/>
              </a:rPr>
              <a:t>D. </a:t>
            </a:r>
            <a:r>
              <a:rPr lang="nl-NL" sz="3600">
                <a:solidFill>
                  <a:srgbClr val="000000"/>
                </a:solidFill>
                <a:latin typeface="Arial" panose="020B0604020202020204" pitchFamily="34" charset="0"/>
                <a:cs typeface="Arial" panose="020B0604020202020204" pitchFamily="34" charset="0"/>
              </a:rPr>
              <a:t>giảm </a:t>
            </a:r>
            <a:r>
              <a:rPr lang="nl-NL" sz="3600">
                <a:solidFill>
                  <a:srgbClr val="000000"/>
                </a:solidFill>
                <a:latin typeface="Arial" panose="020B0604020202020204" pitchFamily="34" charset="0"/>
                <a:cs typeface="Arial" panose="020B0604020202020204" pitchFamily="34" charset="0"/>
              </a:rPr>
              <a:t>nhiệt độ xuống </a:t>
            </a:r>
            <a:endParaRPr lang="nl-NL" sz="3600">
              <a:solidFill>
                <a:srgbClr val="000000"/>
              </a:solidFill>
              <a:latin typeface="Arial" panose="020B0604020202020204" pitchFamily="34" charset="0"/>
              <a:cs typeface="Arial" panose="020B0604020202020204" pitchFamily="34" charset="0"/>
            </a:endParaRPr>
          </a:p>
          <a:p>
            <a:pPr algn="ctr">
              <a:lnSpc>
                <a:spcPct val="150000"/>
              </a:lnSpc>
            </a:pPr>
            <a:r>
              <a:rPr lang="nl-NL" sz="3600">
                <a:solidFill>
                  <a:srgbClr val="000000"/>
                </a:solidFill>
                <a:latin typeface="Arial" panose="020B0604020202020204" pitchFamily="34" charset="0"/>
                <a:cs typeface="Arial" panose="020B0604020202020204" pitchFamily="34" charset="0"/>
              </a:rPr>
              <a:t>rất </a:t>
            </a:r>
            <a:r>
              <a:rPr lang="nl-NL" sz="3600">
                <a:solidFill>
                  <a:srgbClr val="000000"/>
                </a:solidFill>
                <a:latin typeface="Arial" panose="020B0604020202020204" pitchFamily="34" charset="0"/>
                <a:cs typeface="Arial" panose="020B0604020202020204" pitchFamily="34" charset="0"/>
              </a:rPr>
              <a:t>thấp</a:t>
            </a:r>
            <a:endParaRPr lang="en-US" sz="3600">
              <a:solidFill>
                <a:srgbClr val="000000"/>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9677400" y="4008828"/>
            <a:ext cx="7162800" cy="2734872"/>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B. </a:t>
            </a:r>
            <a:r>
              <a:rPr lang="nl-NL" sz="3600">
                <a:solidFill>
                  <a:srgbClr val="000000"/>
                </a:solidFill>
                <a:latin typeface="Arial" panose="020B0604020202020204" pitchFamily="34" charset="0"/>
                <a:cs typeface="Arial" panose="020B0604020202020204" pitchFamily="34" charset="0"/>
              </a:rPr>
              <a:t>tăng nồng độ của O</a:t>
            </a:r>
            <a:r>
              <a:rPr lang="nl-NL" sz="3600" baseline="-25000">
                <a:solidFill>
                  <a:srgbClr val="000000"/>
                </a:solidFill>
                <a:latin typeface="Arial" panose="020B0604020202020204" pitchFamily="34" charset="0"/>
                <a:cs typeface="Arial" panose="020B0604020202020204" pitchFamily="34" charset="0"/>
              </a:rPr>
              <a:t>2</a:t>
            </a:r>
            <a:endParaRPr lang="en-US" sz="3600">
              <a:solidFill>
                <a:srgbClr val="000000"/>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2" name="Picture 17"/>
          <p:cNvPicPr>
            <a:picLocks noChangeAspect="1"/>
          </p:cNvPicPr>
          <p:nvPr/>
        </p:nvPicPr>
        <p:blipFill>
          <a:blip r:embed="rId5"/>
          <a:srcRect/>
          <a:stretch>
            <a:fillRect/>
          </a:stretch>
        </p:blipFill>
        <p:spPr>
          <a:xfrm rot="18694566">
            <a:off x="16050240" y="130620"/>
            <a:ext cx="1926882" cy="2828936"/>
          </a:xfrm>
          <a:prstGeom prst="rect">
            <a:avLst/>
          </a:prstGeom>
        </p:spPr>
      </p:pic>
    </p:spTree>
    <p:extLst>
      <p:ext uri="{BB962C8B-B14F-4D97-AF65-F5344CB8AC3E}">
        <p14:creationId xmlns:p14="http://schemas.microsoft.com/office/powerpoint/2010/main" val="1653475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p:sp>
        <p:nvSpPr>
          <p:cNvPr id="19" name="Plaque 18">
            <a:extLst>
              <a:ext uri="{FF2B5EF4-FFF2-40B4-BE49-F238E27FC236}">
                <a16:creationId xmlns:a16="http://schemas.microsoft.com/office/drawing/2014/main" id="{EA5EDB69-5FC1-0227-D579-0B68147B0112}"/>
              </a:ext>
            </a:extLst>
          </p:cNvPr>
          <p:cNvSpPr/>
          <p:nvPr/>
        </p:nvSpPr>
        <p:spPr>
          <a:xfrm>
            <a:off x="368671" y="7551821"/>
            <a:ext cx="4221366" cy="215107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A. </a:t>
            </a:r>
            <a:r>
              <a:rPr lang="nl-NL" sz="3600">
                <a:solidFill>
                  <a:srgbClr val="000000"/>
                </a:solidFill>
                <a:latin typeface="Arial" panose="020B0604020202020204" pitchFamily="34" charset="0"/>
                <a:cs typeface="Arial" panose="020B0604020202020204" pitchFamily="34" charset="0"/>
              </a:rPr>
              <a:t>(1), (2), (3)</a:t>
            </a:r>
            <a:endParaRPr lang="en-US" sz="3600">
              <a:solidFill>
                <a:srgbClr val="000000"/>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9282355" y="7551819"/>
            <a:ext cx="4221366" cy="215107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C. </a:t>
            </a:r>
            <a:r>
              <a:rPr lang="nl-NL" sz="3600">
                <a:solidFill>
                  <a:srgbClr val="000000"/>
                </a:solidFill>
                <a:latin typeface="Arial" panose="020B0604020202020204" pitchFamily="34" charset="0"/>
                <a:cs typeface="Arial" panose="020B0604020202020204" pitchFamily="34" charset="0"/>
              </a:rPr>
              <a:t>(1), (3), (4)</a:t>
            </a:r>
            <a:endParaRPr lang="en-US" sz="3600">
              <a:solidFill>
                <a:srgbClr val="000000"/>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4825513" y="7551821"/>
            <a:ext cx="4221366" cy="215107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B. </a:t>
            </a:r>
            <a:r>
              <a:rPr lang="nl-NL" sz="3600">
                <a:solidFill>
                  <a:srgbClr val="000000"/>
                </a:solidFill>
                <a:latin typeface="Arial" panose="020B0604020202020204" pitchFamily="34" charset="0"/>
                <a:cs typeface="Arial" panose="020B0604020202020204" pitchFamily="34" charset="0"/>
              </a:rPr>
              <a:t>(2), (3), (4)</a:t>
            </a:r>
            <a:endParaRPr lang="en-US" sz="3600">
              <a:solidFill>
                <a:srgbClr val="000000"/>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13739197" y="7551819"/>
            <a:ext cx="4221366" cy="215107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D. </a:t>
            </a:r>
            <a:r>
              <a:rPr lang="nl-NL" sz="3600">
                <a:solidFill>
                  <a:srgbClr val="000000"/>
                </a:solidFill>
                <a:latin typeface="Arial" panose="020B0604020202020204" pitchFamily="34" charset="0"/>
                <a:cs typeface="Arial" panose="020B0604020202020204" pitchFamily="34" charset="0"/>
              </a:rPr>
              <a:t>(1), (2), (4)</a:t>
            </a:r>
            <a:endParaRPr lang="en-US" sz="3600">
              <a:solidFill>
                <a:srgbClr val="000000"/>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9282355" y="7551819"/>
            <a:ext cx="4221366" cy="2151074"/>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C. </a:t>
            </a:r>
            <a:r>
              <a:rPr lang="nl-NL" sz="3600">
                <a:solidFill>
                  <a:srgbClr val="000000"/>
                </a:solidFill>
                <a:latin typeface="Arial" panose="020B0604020202020204" pitchFamily="34" charset="0"/>
                <a:cs typeface="Arial" panose="020B0604020202020204" pitchFamily="34" charset="0"/>
              </a:rPr>
              <a:t>(1), (3), (4)</a:t>
            </a:r>
            <a:endParaRPr lang="en-US" sz="360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573C2BCE-03D7-5A63-B7C8-0ACC3E564B05}"/>
                  </a:ext>
                </a:extLst>
              </p:cNvPr>
              <p:cNvSpPr txBox="1"/>
              <p:nvPr/>
            </p:nvSpPr>
            <p:spPr>
              <a:xfrm>
                <a:off x="2294009" y="2022487"/>
                <a:ext cx="13719030" cy="4985980"/>
              </a:xfrm>
              <a:prstGeom prst="rect">
                <a:avLst/>
              </a:prstGeom>
            </p:spPr>
            <p:txBody>
              <a:bodyPr wrap="square" lIns="0" tIns="0" rIns="0" bIns="0" rtlCol="0" anchor="t">
                <a:spAutoFit/>
              </a:bodyPr>
              <a:lstStyle/>
              <a:p>
                <a:pPr algn="just">
                  <a:lnSpc>
                    <a:spcPct val="150000"/>
                  </a:lnSpc>
                </a:pPr>
                <a:r>
                  <a:rPr lang="en-US" sz="3600" b="1" smtClean="0">
                    <a:solidFill>
                      <a:schemeClr val="bg1"/>
                    </a:solidFill>
                    <a:latin typeface="Arial" panose="020B0604020202020204" pitchFamily="34" charset="0"/>
                    <a:cs typeface="Arial" panose="020B0604020202020204" pitchFamily="34" charset="0"/>
                  </a:rPr>
                  <a:t>Câu</a:t>
                </a:r>
                <a:r>
                  <a:rPr lang="en-US" sz="3600" b="1">
                    <a:solidFill>
                      <a:schemeClr val="bg1"/>
                    </a:solidFill>
                    <a:latin typeface="Arial" panose="020B0604020202020204" pitchFamily="34" charset="0"/>
                    <a:cs typeface="Arial" panose="020B0604020202020204" pitchFamily="34" charset="0"/>
                  </a:rPr>
                  <a:t> </a:t>
                </a:r>
                <a:r>
                  <a:rPr lang="en-US" sz="3600" b="1">
                    <a:solidFill>
                      <a:schemeClr val="bg1"/>
                    </a:solidFill>
                    <a:latin typeface="Arial" panose="020B0604020202020204" pitchFamily="34" charset="0"/>
                    <a:cs typeface="Arial" panose="020B0604020202020204" pitchFamily="34" charset="0"/>
                  </a:rPr>
                  <a:t>5. </a:t>
                </a:r>
                <a:r>
                  <a:rPr lang="nl-NL" sz="3600">
                    <a:solidFill>
                      <a:schemeClr val="bg1"/>
                    </a:solidFill>
                    <a:latin typeface="Arial" panose="020B0604020202020204" pitchFamily="34" charset="0"/>
                    <a:cs typeface="Arial" panose="020B0604020202020204" pitchFamily="34" charset="0"/>
                  </a:rPr>
                  <a:t>Khi thay đổi áp suất, những cân bằng hóa học nào dưới đây bị chuyển dịch?</a:t>
                </a:r>
                <a:endParaRPr lang="en-US" sz="3600">
                  <a:solidFill>
                    <a:schemeClr val="bg1"/>
                  </a:solidFill>
                  <a:latin typeface="Arial" panose="020B0604020202020204" pitchFamily="34" charset="0"/>
                  <a:cs typeface="Arial" panose="020B0604020202020204" pitchFamily="34" charset="0"/>
                </a:endParaRPr>
              </a:p>
              <a:p>
                <a:pPr algn="just">
                  <a:lnSpc>
                    <a:spcPct val="150000"/>
                  </a:lnSpc>
                </a:pPr>
                <a:r>
                  <a:rPr lang="nl-NL" sz="3600">
                    <a:solidFill>
                      <a:schemeClr val="bg1"/>
                    </a:solidFill>
                    <a:latin typeface="Arial" panose="020B0604020202020204" pitchFamily="34" charset="0"/>
                    <a:cs typeface="Arial" panose="020B0604020202020204" pitchFamily="34" charset="0"/>
                  </a:rPr>
                  <a:t>(1) N</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(k) + 3H</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(k) </a:t>
                </a:r>
                <a14:m>
                  <m:oMath xmlns:m="http://schemas.openxmlformats.org/officeDocument/2006/math">
                    <m:r>
                      <a:rPr lang="nl-NL" sz="3600" i="1">
                        <a:solidFill>
                          <a:schemeClr val="bg1"/>
                        </a:solidFill>
                        <a:latin typeface="Cambria Math" panose="02040503050406030204" pitchFamily="18" charset="0"/>
                      </a:rPr>
                      <m:t>⇌</m:t>
                    </m:r>
                  </m:oMath>
                </a14:m>
                <a:r>
                  <a:rPr lang="nl-NL" sz="3600">
                    <a:solidFill>
                      <a:schemeClr val="bg1"/>
                    </a:solidFill>
                    <a:latin typeface="Arial" panose="020B0604020202020204" pitchFamily="34" charset="0"/>
                    <a:cs typeface="Arial" panose="020B0604020202020204" pitchFamily="34" charset="0"/>
                  </a:rPr>
                  <a:t> 2NH</a:t>
                </a:r>
                <a:r>
                  <a:rPr lang="nl-NL" sz="3600" baseline="-25000">
                    <a:solidFill>
                      <a:schemeClr val="bg1"/>
                    </a:solidFill>
                    <a:latin typeface="Arial" panose="020B0604020202020204" pitchFamily="34" charset="0"/>
                    <a:cs typeface="Arial" panose="020B0604020202020204" pitchFamily="34" charset="0"/>
                  </a:rPr>
                  <a:t>3</a:t>
                </a:r>
                <a:r>
                  <a:rPr lang="nl-NL" sz="3600">
                    <a:solidFill>
                      <a:schemeClr val="bg1"/>
                    </a:solidFill>
                    <a:latin typeface="Arial" panose="020B0604020202020204" pitchFamily="34" charset="0"/>
                    <a:cs typeface="Arial" panose="020B0604020202020204" pitchFamily="34" charset="0"/>
                  </a:rPr>
                  <a:t>(k)</a:t>
                </a:r>
                <a:endParaRPr lang="en-US" sz="3600">
                  <a:solidFill>
                    <a:schemeClr val="bg1"/>
                  </a:solidFill>
                  <a:latin typeface="Arial" panose="020B0604020202020204" pitchFamily="34" charset="0"/>
                  <a:cs typeface="Arial" panose="020B0604020202020204" pitchFamily="34" charset="0"/>
                </a:endParaRPr>
              </a:p>
              <a:p>
                <a:pPr algn="just">
                  <a:lnSpc>
                    <a:spcPct val="150000"/>
                  </a:lnSpc>
                </a:pPr>
                <a:r>
                  <a:rPr lang="nl-NL" sz="3600">
                    <a:solidFill>
                      <a:schemeClr val="bg1"/>
                    </a:solidFill>
                    <a:latin typeface="Arial" panose="020B0604020202020204" pitchFamily="34" charset="0"/>
                    <a:cs typeface="Arial" panose="020B0604020202020204" pitchFamily="34" charset="0"/>
                  </a:rPr>
                  <a:t>(2) H</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(k) + I</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(k) </a:t>
                </a:r>
                <a14:m>
                  <m:oMath xmlns:m="http://schemas.openxmlformats.org/officeDocument/2006/math">
                    <m:r>
                      <a:rPr lang="nl-NL" sz="3600" i="1">
                        <a:solidFill>
                          <a:schemeClr val="bg1"/>
                        </a:solidFill>
                        <a:latin typeface="Cambria Math" panose="02040503050406030204" pitchFamily="18" charset="0"/>
                      </a:rPr>
                      <m:t>⇌</m:t>
                    </m:r>
                  </m:oMath>
                </a14:m>
                <a:r>
                  <a:rPr lang="nl-NL" sz="3600">
                    <a:solidFill>
                      <a:schemeClr val="bg1"/>
                    </a:solidFill>
                    <a:latin typeface="Arial" panose="020B0604020202020204" pitchFamily="34" charset="0"/>
                    <a:cs typeface="Arial" panose="020B0604020202020204" pitchFamily="34" charset="0"/>
                  </a:rPr>
                  <a:t> 2HI(k)</a:t>
                </a:r>
                <a:endParaRPr lang="en-US" sz="3600">
                  <a:solidFill>
                    <a:schemeClr val="bg1"/>
                  </a:solidFill>
                  <a:latin typeface="Arial" panose="020B0604020202020204" pitchFamily="34" charset="0"/>
                  <a:cs typeface="Arial" panose="020B0604020202020204" pitchFamily="34" charset="0"/>
                </a:endParaRPr>
              </a:p>
              <a:p>
                <a:pPr algn="just">
                  <a:lnSpc>
                    <a:spcPct val="150000"/>
                  </a:lnSpc>
                </a:pPr>
                <a:r>
                  <a:rPr lang="nl-NL" sz="3600">
                    <a:solidFill>
                      <a:schemeClr val="bg1"/>
                    </a:solidFill>
                    <a:latin typeface="Arial" panose="020B0604020202020204" pitchFamily="34" charset="0"/>
                    <a:cs typeface="Arial" panose="020B0604020202020204" pitchFamily="34" charset="0"/>
                  </a:rPr>
                  <a:t>(3) 2SO</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(k) + O</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(k) </a:t>
                </a:r>
                <a14:m>
                  <m:oMath xmlns:m="http://schemas.openxmlformats.org/officeDocument/2006/math">
                    <m:r>
                      <a:rPr lang="nl-NL" sz="3600" i="1">
                        <a:solidFill>
                          <a:schemeClr val="bg1"/>
                        </a:solidFill>
                        <a:latin typeface="Cambria Math" panose="02040503050406030204" pitchFamily="18" charset="0"/>
                      </a:rPr>
                      <m:t>⇌</m:t>
                    </m:r>
                  </m:oMath>
                </a14:m>
                <a:r>
                  <a:rPr lang="nl-NL" sz="3600">
                    <a:solidFill>
                      <a:schemeClr val="bg1"/>
                    </a:solidFill>
                    <a:latin typeface="Arial" panose="020B0604020202020204" pitchFamily="34" charset="0"/>
                    <a:cs typeface="Arial" panose="020B0604020202020204" pitchFamily="34" charset="0"/>
                  </a:rPr>
                  <a:t> 2SO</a:t>
                </a:r>
                <a:r>
                  <a:rPr lang="nl-NL" sz="3600" baseline="-25000">
                    <a:solidFill>
                      <a:schemeClr val="bg1"/>
                    </a:solidFill>
                    <a:latin typeface="Arial" panose="020B0604020202020204" pitchFamily="34" charset="0"/>
                    <a:cs typeface="Arial" panose="020B0604020202020204" pitchFamily="34" charset="0"/>
                  </a:rPr>
                  <a:t>3</a:t>
                </a:r>
                <a:r>
                  <a:rPr lang="nl-NL" sz="3600">
                    <a:solidFill>
                      <a:schemeClr val="bg1"/>
                    </a:solidFill>
                    <a:latin typeface="Arial" panose="020B0604020202020204" pitchFamily="34" charset="0"/>
                    <a:cs typeface="Arial" panose="020B0604020202020204" pitchFamily="34" charset="0"/>
                  </a:rPr>
                  <a:t>(k)</a:t>
                </a:r>
                <a:endParaRPr lang="en-US" sz="3600">
                  <a:solidFill>
                    <a:schemeClr val="bg1"/>
                  </a:solidFill>
                  <a:latin typeface="Arial" panose="020B0604020202020204" pitchFamily="34" charset="0"/>
                  <a:cs typeface="Arial" panose="020B0604020202020204" pitchFamily="34" charset="0"/>
                </a:endParaRPr>
              </a:p>
              <a:p>
                <a:pPr algn="just">
                  <a:lnSpc>
                    <a:spcPct val="150000"/>
                  </a:lnSpc>
                </a:pPr>
                <a:r>
                  <a:rPr lang="nl-NL" sz="3600">
                    <a:solidFill>
                      <a:schemeClr val="bg1"/>
                    </a:solidFill>
                    <a:latin typeface="Arial" panose="020B0604020202020204" pitchFamily="34" charset="0"/>
                    <a:cs typeface="Arial" panose="020B0604020202020204" pitchFamily="34" charset="0"/>
                  </a:rPr>
                  <a:t>(4) 2NO</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(k) </a:t>
                </a:r>
                <a14:m>
                  <m:oMath xmlns:m="http://schemas.openxmlformats.org/officeDocument/2006/math">
                    <m:r>
                      <a:rPr lang="nl-NL" sz="3600" i="1">
                        <a:solidFill>
                          <a:schemeClr val="bg1"/>
                        </a:solidFill>
                        <a:latin typeface="Cambria Math" panose="02040503050406030204" pitchFamily="18" charset="0"/>
                      </a:rPr>
                      <m:t>⇌</m:t>
                    </m:r>
                  </m:oMath>
                </a14:m>
                <a:r>
                  <a:rPr lang="nl-NL" sz="3600">
                    <a:solidFill>
                      <a:schemeClr val="bg1"/>
                    </a:solidFill>
                    <a:latin typeface="Arial" panose="020B0604020202020204" pitchFamily="34" charset="0"/>
                    <a:cs typeface="Arial" panose="020B0604020202020204" pitchFamily="34" charset="0"/>
                  </a:rPr>
                  <a:t> N</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O</a:t>
                </a:r>
                <a:r>
                  <a:rPr lang="nl-NL" sz="3600" baseline="-25000">
                    <a:solidFill>
                      <a:schemeClr val="bg1"/>
                    </a:solidFill>
                    <a:latin typeface="Arial" panose="020B0604020202020204" pitchFamily="34" charset="0"/>
                    <a:cs typeface="Arial" panose="020B0604020202020204" pitchFamily="34" charset="0"/>
                  </a:rPr>
                  <a:t>4</a:t>
                </a:r>
                <a:r>
                  <a:rPr lang="nl-NL" sz="3600">
                    <a:solidFill>
                      <a:schemeClr val="bg1"/>
                    </a:solidFill>
                    <a:latin typeface="Arial" panose="020B0604020202020204" pitchFamily="34" charset="0"/>
                    <a:cs typeface="Arial" panose="020B0604020202020204" pitchFamily="34" charset="0"/>
                  </a:rPr>
                  <a:t>(k)</a:t>
                </a:r>
                <a:endParaRPr lang="en-US" sz="3600">
                  <a:solidFill>
                    <a:schemeClr val="bg1"/>
                  </a:solidFill>
                  <a:latin typeface="Arial" panose="020B0604020202020204" pitchFamily="34" charset="0"/>
                  <a:cs typeface="Arial" panose="020B0604020202020204" pitchFamily="34" charset="0"/>
                </a:endParaRPr>
              </a:p>
            </p:txBody>
          </p:sp>
        </mc:Choice>
        <mc:Fallback>
          <p:sp>
            <p:nvSpPr>
              <p:cNvPr id="11" name="TextBox 10">
                <a:extLst>
                  <a:ext uri="{FF2B5EF4-FFF2-40B4-BE49-F238E27FC236}">
                    <a16:creationId xmlns:a16="http://schemas.microsoft.com/office/drawing/2014/main" id="{573C2BCE-03D7-5A63-B7C8-0ACC3E564B05}"/>
                  </a:ext>
                </a:extLst>
              </p:cNvPr>
              <p:cNvSpPr txBox="1">
                <a:spLocks noRot="1" noChangeAspect="1" noMove="1" noResize="1" noEditPoints="1" noAdjustHandles="1" noChangeArrowheads="1" noChangeShapeType="1" noTextEdit="1"/>
              </p:cNvSpPr>
              <p:nvPr/>
            </p:nvSpPr>
            <p:spPr>
              <a:xfrm>
                <a:off x="2294009" y="2022487"/>
                <a:ext cx="13719030" cy="4985980"/>
              </a:xfrm>
              <a:prstGeom prst="rect">
                <a:avLst/>
              </a:prstGeom>
              <a:blipFill>
                <a:blip r:embed="rId3"/>
                <a:stretch>
                  <a:fillRect l="-1999" r="-1999" b="-2445"/>
                </a:stretch>
              </a:blipFill>
            </p:spPr>
            <p:txBody>
              <a:bodyPr/>
              <a:lstStyle/>
              <a:p>
                <a:r>
                  <a:rPr lang="en-US">
                    <a:noFill/>
                  </a:rPr>
                  <a:t> </a:t>
                </a:r>
              </a:p>
            </p:txBody>
          </p:sp>
        </mc:Fallback>
      </mc:AlternateContent>
      <p:pic>
        <p:nvPicPr>
          <p:cNvPr id="12"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3" name="Picture 17"/>
          <p:cNvPicPr>
            <a:picLocks noChangeAspect="1"/>
          </p:cNvPicPr>
          <p:nvPr/>
        </p:nvPicPr>
        <p:blipFill>
          <a:blip r:embed="rId5"/>
          <a:srcRect/>
          <a:stretch>
            <a:fillRect/>
          </a:stretch>
        </p:blipFill>
        <p:spPr>
          <a:xfrm rot="18694566">
            <a:off x="16050240" y="130620"/>
            <a:ext cx="1926882" cy="2828936"/>
          </a:xfrm>
          <a:prstGeom prst="rect">
            <a:avLst/>
          </a:prstGeom>
        </p:spPr>
      </p:pic>
    </p:spTree>
    <p:extLst>
      <p:ext uri="{BB962C8B-B14F-4D97-AF65-F5344CB8AC3E}">
        <p14:creationId xmlns:p14="http://schemas.microsoft.com/office/powerpoint/2010/main" val="342287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500"/>
                                        <p:tgtEl>
                                          <p:spTgt spid="19"/>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500"/>
                                        <p:tgtEl>
                                          <p:spTgt spid="21"/>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circle(in)">
                                      <p:cBhvr>
                                        <p:cTn id="38" dur="500"/>
                                        <p:tgtEl>
                                          <p:spTgt spid="20"/>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ircle(i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randombar(horizontal)">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73C2BCE-03D7-5A63-B7C8-0ACC3E564B05}"/>
              </a:ext>
            </a:extLst>
          </p:cNvPr>
          <p:cNvSpPr txBox="1"/>
          <p:nvPr/>
        </p:nvSpPr>
        <p:spPr>
          <a:xfrm>
            <a:off x="2726420" y="1985437"/>
            <a:ext cx="12854208" cy="1661993"/>
          </a:xfrm>
          <a:prstGeom prst="rect">
            <a:avLst/>
          </a:prstGeom>
        </p:spPr>
        <p:txBody>
          <a:bodyPr wrap="square" lIns="0" tIns="0" rIns="0" bIns="0" rtlCol="0" anchor="ctr">
            <a:spAutoFit/>
          </a:bodyPr>
          <a:lstStyle/>
          <a:p>
            <a:pPr algn="ctr">
              <a:lnSpc>
                <a:spcPct val="150000"/>
              </a:lnSpc>
            </a:pPr>
            <a:r>
              <a:rPr lang="en-US" sz="3600" b="1">
                <a:solidFill>
                  <a:schemeClr val="bg1"/>
                </a:solidFill>
                <a:latin typeface="Arial" panose="020B0604020202020204" pitchFamily="34" charset="0"/>
                <a:cs typeface="Arial" panose="020B0604020202020204" pitchFamily="34" charset="0"/>
              </a:rPr>
              <a:t>Câu</a:t>
            </a:r>
            <a:r>
              <a:rPr lang="en-US" sz="3600" b="1">
                <a:solidFill>
                  <a:schemeClr val="bg1"/>
                </a:solidFill>
                <a:latin typeface="Arial" panose="020B0604020202020204" pitchFamily="34" charset="0"/>
                <a:cs typeface="Arial" panose="020B0604020202020204" pitchFamily="34" charset="0"/>
              </a:rPr>
              <a:t> </a:t>
            </a:r>
            <a:r>
              <a:rPr lang="en-US" sz="3600" b="1">
                <a:solidFill>
                  <a:schemeClr val="bg1"/>
                </a:solidFill>
                <a:latin typeface="Arial" panose="020B0604020202020204" pitchFamily="34" charset="0"/>
                <a:cs typeface="Arial" panose="020B0604020202020204" pitchFamily="34" charset="0"/>
              </a:rPr>
              <a:t>6. </a:t>
            </a:r>
            <a:r>
              <a:rPr lang="nl-NL" sz="3600">
                <a:solidFill>
                  <a:schemeClr val="bg1"/>
                </a:solidFill>
                <a:latin typeface="Arial" panose="020B0604020202020204" pitchFamily="34" charset="0"/>
                <a:cs typeface="Arial" panose="020B0604020202020204" pitchFamily="34" charset="0"/>
              </a:rPr>
              <a:t>Hằng số cân bằng K</a:t>
            </a:r>
            <a:r>
              <a:rPr lang="nl-NL" sz="3600" baseline="-25000">
                <a:solidFill>
                  <a:schemeClr val="bg1"/>
                </a:solidFill>
                <a:latin typeface="Arial" panose="020B0604020202020204" pitchFamily="34" charset="0"/>
                <a:cs typeface="Arial" panose="020B0604020202020204" pitchFamily="34" charset="0"/>
              </a:rPr>
              <a:t>C</a:t>
            </a:r>
            <a:r>
              <a:rPr lang="nl-NL" sz="3600">
                <a:solidFill>
                  <a:schemeClr val="bg1"/>
                </a:solidFill>
                <a:latin typeface="Arial" panose="020B0604020202020204" pitchFamily="34" charset="0"/>
                <a:cs typeface="Arial" panose="020B0604020202020204" pitchFamily="34" charset="0"/>
              </a:rPr>
              <a:t> của phản ứng chỉ phụ thuộc </a:t>
            </a:r>
            <a:endParaRPr lang="nl-NL" sz="3600">
              <a:solidFill>
                <a:schemeClr val="bg1"/>
              </a:solidFill>
              <a:latin typeface="Arial" panose="020B0604020202020204" pitchFamily="34" charset="0"/>
              <a:cs typeface="Arial" panose="020B0604020202020204" pitchFamily="34" charset="0"/>
            </a:endParaRPr>
          </a:p>
          <a:p>
            <a:pPr algn="ctr">
              <a:lnSpc>
                <a:spcPct val="150000"/>
              </a:lnSpc>
            </a:pPr>
            <a:r>
              <a:rPr lang="nl-NL" sz="3600">
                <a:solidFill>
                  <a:schemeClr val="bg1"/>
                </a:solidFill>
                <a:latin typeface="Arial" panose="020B0604020202020204" pitchFamily="34" charset="0"/>
                <a:cs typeface="Arial" panose="020B0604020202020204" pitchFamily="34" charset="0"/>
              </a:rPr>
              <a:t>vào </a:t>
            </a:r>
            <a:r>
              <a:rPr lang="nl-NL" sz="3600">
                <a:solidFill>
                  <a:schemeClr val="bg1"/>
                </a:solidFill>
                <a:latin typeface="Arial" panose="020B0604020202020204" pitchFamily="34" charset="0"/>
                <a:cs typeface="Arial" panose="020B0604020202020204" pitchFamily="34" charset="0"/>
              </a:rPr>
              <a:t>yếu tố nào sau đây?</a:t>
            </a:r>
            <a:endParaRPr lang="en-US" sz="3600">
              <a:solidFill>
                <a:schemeClr val="bg1"/>
              </a:solidFill>
              <a:latin typeface="Arial" panose="020B0604020202020204" pitchFamily="34" charset="0"/>
              <a:cs typeface="Arial" panose="020B0604020202020204" pitchFamily="34" charset="0"/>
            </a:endParaRPr>
          </a:p>
        </p:txBody>
      </p:sp>
      <p:sp>
        <p:nvSpPr>
          <p:cNvPr id="19" name="Plaque 18">
            <a:extLst>
              <a:ext uri="{FF2B5EF4-FFF2-40B4-BE49-F238E27FC236}">
                <a16:creationId xmlns:a16="http://schemas.microsoft.com/office/drawing/2014/main" id="{EA5EDB69-5FC1-0227-D579-0B68147B0112}"/>
              </a:ext>
            </a:extLst>
          </p:cNvPr>
          <p:cNvSpPr/>
          <p:nvPr/>
        </p:nvSpPr>
        <p:spPr>
          <a:xfrm>
            <a:off x="13716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A. </a:t>
            </a:r>
            <a:r>
              <a:rPr lang="nl-NL" sz="3600">
                <a:solidFill>
                  <a:srgbClr val="000000"/>
                </a:solidFill>
                <a:latin typeface="Arial" panose="020B0604020202020204" pitchFamily="34" charset="0"/>
                <a:cs typeface="Arial" panose="020B0604020202020204" pitchFamily="34" charset="0"/>
              </a:rPr>
              <a:t>Chất xúc tác</a:t>
            </a:r>
            <a:endParaRPr lang="en-US" sz="3600">
              <a:solidFill>
                <a:srgbClr val="000000"/>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C. </a:t>
            </a:r>
            <a:r>
              <a:rPr lang="nl-NL" sz="3600">
                <a:solidFill>
                  <a:srgbClr val="000000"/>
                </a:solidFill>
                <a:latin typeface="Arial" panose="020B0604020202020204" pitchFamily="34" charset="0"/>
                <a:cs typeface="Arial" panose="020B0604020202020204" pitchFamily="34" charset="0"/>
              </a:rPr>
              <a:t>Áp </a:t>
            </a:r>
            <a:r>
              <a:rPr lang="nl-NL" sz="3600">
                <a:solidFill>
                  <a:srgbClr val="000000"/>
                </a:solidFill>
                <a:latin typeface="Arial" panose="020B0604020202020204" pitchFamily="34" charset="0"/>
                <a:cs typeface="Arial" panose="020B0604020202020204" pitchFamily="34" charset="0"/>
              </a:rPr>
              <a:t>suất</a:t>
            </a:r>
            <a:endParaRPr lang="en-US" sz="3600">
              <a:solidFill>
                <a:srgbClr val="000000"/>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B. </a:t>
            </a:r>
            <a:r>
              <a:rPr lang="nl-NL" sz="3600">
                <a:solidFill>
                  <a:srgbClr val="000000"/>
                </a:solidFill>
                <a:latin typeface="Arial" panose="020B0604020202020204" pitchFamily="34" charset="0"/>
                <a:cs typeface="Arial" panose="020B0604020202020204" pitchFamily="34" charset="0"/>
              </a:rPr>
              <a:t>Nồng độ</a:t>
            </a:r>
            <a:endParaRPr lang="en-US" sz="3600">
              <a:solidFill>
                <a:srgbClr val="000000"/>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D. </a:t>
            </a:r>
            <a:r>
              <a:rPr lang="nl-NL" sz="3600">
                <a:solidFill>
                  <a:srgbClr val="000000"/>
                </a:solidFill>
                <a:latin typeface="Arial" panose="020B0604020202020204" pitchFamily="34" charset="0"/>
                <a:cs typeface="Arial" panose="020B0604020202020204" pitchFamily="34" charset="0"/>
              </a:rPr>
              <a:t>Nhiệt độ</a:t>
            </a:r>
            <a:endParaRPr lang="en-US" sz="3600">
              <a:solidFill>
                <a:srgbClr val="000000"/>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9677400" y="7133028"/>
            <a:ext cx="7162800" cy="2734872"/>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D. </a:t>
            </a:r>
            <a:r>
              <a:rPr lang="nl-NL" sz="3600">
                <a:solidFill>
                  <a:srgbClr val="000000"/>
                </a:solidFill>
                <a:latin typeface="Arial" panose="020B0604020202020204" pitchFamily="34" charset="0"/>
                <a:cs typeface="Arial" panose="020B0604020202020204" pitchFamily="34" charset="0"/>
              </a:rPr>
              <a:t>Nhiệt độ</a:t>
            </a:r>
            <a:endParaRPr lang="en-US" sz="3600">
              <a:solidFill>
                <a:srgbClr val="000000"/>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34029" b="35872"/>
          <a:stretch/>
        </p:blipFill>
        <p:spPr>
          <a:xfrm flipH="1">
            <a:off x="14763788" y="-62910"/>
            <a:ext cx="2534188" cy="2025260"/>
          </a:xfrm>
          <a:prstGeom prst="rect">
            <a:avLst/>
          </a:prstGeom>
        </p:spPr>
      </p:pic>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spTree>
    <p:extLst>
      <p:ext uri="{BB962C8B-B14F-4D97-AF65-F5344CB8AC3E}">
        <p14:creationId xmlns:p14="http://schemas.microsoft.com/office/powerpoint/2010/main" val="3286909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p:sp>
        <p:nvSpPr>
          <p:cNvPr id="19" name="Plaque 18">
            <a:extLst>
              <a:ext uri="{FF2B5EF4-FFF2-40B4-BE49-F238E27FC236}">
                <a16:creationId xmlns:a16="http://schemas.microsoft.com/office/drawing/2014/main" id="{EA5EDB69-5FC1-0227-D579-0B68147B0112}"/>
              </a:ext>
            </a:extLst>
          </p:cNvPr>
          <p:cNvSpPr/>
          <p:nvPr/>
        </p:nvSpPr>
        <p:spPr>
          <a:xfrm>
            <a:off x="368671" y="7551821"/>
            <a:ext cx="4221366" cy="215107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A. </a:t>
            </a:r>
            <a:r>
              <a:rPr lang="nl-NL" sz="3600">
                <a:solidFill>
                  <a:srgbClr val="000000"/>
                </a:solidFill>
                <a:latin typeface="Arial" panose="020B0604020202020204" pitchFamily="34" charset="0"/>
                <a:cs typeface="Arial" panose="020B0604020202020204" pitchFamily="34" charset="0"/>
              </a:rPr>
              <a:t>(1), (2), (3)</a:t>
            </a:r>
            <a:endParaRPr lang="en-US" sz="3600">
              <a:solidFill>
                <a:srgbClr val="000000"/>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9282355" y="7551819"/>
            <a:ext cx="4221366" cy="215107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C. </a:t>
            </a:r>
            <a:r>
              <a:rPr lang="nl-NL" sz="3600">
                <a:solidFill>
                  <a:srgbClr val="000000"/>
                </a:solidFill>
                <a:latin typeface="Arial" panose="020B0604020202020204" pitchFamily="34" charset="0"/>
                <a:cs typeface="Arial" panose="020B0604020202020204" pitchFamily="34" charset="0"/>
              </a:rPr>
              <a:t>(1), </a:t>
            </a:r>
            <a:r>
              <a:rPr lang="nl-NL" sz="3600">
                <a:solidFill>
                  <a:srgbClr val="000000"/>
                </a:solidFill>
                <a:latin typeface="Arial" panose="020B0604020202020204" pitchFamily="34" charset="0"/>
                <a:cs typeface="Arial" panose="020B0604020202020204" pitchFamily="34" charset="0"/>
              </a:rPr>
              <a:t>(2), </a:t>
            </a:r>
            <a:r>
              <a:rPr lang="nl-NL" sz="3600">
                <a:solidFill>
                  <a:srgbClr val="000000"/>
                </a:solidFill>
                <a:latin typeface="Arial" panose="020B0604020202020204" pitchFamily="34" charset="0"/>
                <a:cs typeface="Arial" panose="020B0604020202020204" pitchFamily="34" charset="0"/>
              </a:rPr>
              <a:t>(4)</a:t>
            </a:r>
            <a:endParaRPr lang="en-US" sz="3600">
              <a:solidFill>
                <a:srgbClr val="000000"/>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4825513" y="7551821"/>
            <a:ext cx="4221366" cy="215107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B. </a:t>
            </a:r>
            <a:r>
              <a:rPr lang="nl-NL" sz="3600">
                <a:solidFill>
                  <a:srgbClr val="000000"/>
                </a:solidFill>
                <a:latin typeface="Arial" panose="020B0604020202020204" pitchFamily="34" charset="0"/>
                <a:cs typeface="Arial" panose="020B0604020202020204" pitchFamily="34" charset="0"/>
              </a:rPr>
              <a:t>(2), (3), (4)</a:t>
            </a:r>
            <a:endParaRPr lang="en-US" sz="3600">
              <a:solidFill>
                <a:srgbClr val="000000"/>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13739197" y="7551819"/>
            <a:ext cx="4221366" cy="215107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D. </a:t>
            </a:r>
            <a:r>
              <a:rPr lang="nl-NL" sz="3600">
                <a:solidFill>
                  <a:srgbClr val="000000"/>
                </a:solidFill>
                <a:latin typeface="Arial" panose="020B0604020202020204" pitchFamily="34" charset="0"/>
                <a:cs typeface="Arial" panose="020B0604020202020204" pitchFamily="34" charset="0"/>
              </a:rPr>
              <a:t>(1), </a:t>
            </a:r>
            <a:r>
              <a:rPr lang="nl-NL" sz="3600">
                <a:solidFill>
                  <a:srgbClr val="000000"/>
                </a:solidFill>
                <a:latin typeface="Arial" panose="020B0604020202020204" pitchFamily="34" charset="0"/>
                <a:cs typeface="Arial" panose="020B0604020202020204" pitchFamily="34" charset="0"/>
              </a:rPr>
              <a:t>(4), (5)</a:t>
            </a:r>
            <a:endParaRPr lang="en-US" sz="3600">
              <a:solidFill>
                <a:srgbClr val="000000"/>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368669" y="7551817"/>
            <a:ext cx="4221366" cy="2151074"/>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A. </a:t>
            </a:r>
            <a:r>
              <a:rPr lang="nl-NL" sz="3600">
                <a:solidFill>
                  <a:srgbClr val="000000"/>
                </a:solidFill>
                <a:latin typeface="Arial" panose="020B0604020202020204" pitchFamily="34" charset="0"/>
                <a:cs typeface="Arial" panose="020B0604020202020204" pitchFamily="34" charset="0"/>
              </a:rPr>
              <a:t>(1), (2), (3)</a:t>
            </a:r>
            <a:endParaRPr lang="en-US" sz="360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573C2BCE-03D7-5A63-B7C8-0ACC3E564B05}"/>
                  </a:ext>
                </a:extLst>
              </p:cNvPr>
              <p:cNvSpPr txBox="1"/>
              <p:nvPr/>
            </p:nvSpPr>
            <p:spPr>
              <a:xfrm>
                <a:off x="2294009" y="2022486"/>
                <a:ext cx="13719030" cy="4985980"/>
              </a:xfrm>
              <a:prstGeom prst="rect">
                <a:avLst/>
              </a:prstGeom>
            </p:spPr>
            <p:txBody>
              <a:bodyPr wrap="square" lIns="0" tIns="0" rIns="0" bIns="0" rtlCol="0" anchor="t">
                <a:spAutoFit/>
              </a:bodyPr>
              <a:lstStyle/>
              <a:p>
                <a:pPr algn="just">
                  <a:lnSpc>
                    <a:spcPct val="150000"/>
                  </a:lnSpc>
                </a:pPr>
                <a:r>
                  <a:rPr lang="en-US" sz="3600" b="1" smtClean="0">
                    <a:solidFill>
                      <a:schemeClr val="bg1"/>
                    </a:solidFill>
                    <a:latin typeface="Arial" panose="020B0604020202020204" pitchFamily="34" charset="0"/>
                    <a:cs typeface="Arial" panose="020B0604020202020204" pitchFamily="34" charset="0"/>
                  </a:rPr>
                  <a:t>Câu</a:t>
                </a:r>
                <a:r>
                  <a:rPr lang="en-US" sz="3600" b="1">
                    <a:solidFill>
                      <a:schemeClr val="bg1"/>
                    </a:solidFill>
                    <a:latin typeface="Arial" panose="020B0604020202020204" pitchFamily="34" charset="0"/>
                    <a:cs typeface="Arial" panose="020B0604020202020204" pitchFamily="34" charset="0"/>
                  </a:rPr>
                  <a:t> </a:t>
                </a:r>
                <a:r>
                  <a:rPr lang="en-US" sz="3600" b="1">
                    <a:solidFill>
                      <a:schemeClr val="bg1"/>
                    </a:solidFill>
                    <a:latin typeface="Arial" panose="020B0604020202020204" pitchFamily="34" charset="0"/>
                    <a:cs typeface="Arial" panose="020B0604020202020204" pitchFamily="34" charset="0"/>
                  </a:rPr>
                  <a:t>7. </a:t>
                </a:r>
                <a:r>
                  <a:rPr lang="nl-NL" sz="3600">
                    <a:solidFill>
                      <a:schemeClr val="bg1"/>
                    </a:solidFill>
                    <a:latin typeface="Arial" panose="020B0604020202020204" pitchFamily="34" charset="0"/>
                    <a:cs typeface="Arial" panose="020B0604020202020204" pitchFamily="34" charset="0"/>
                  </a:rPr>
                  <a:t>Cho cân bằng (trong bình kín) sau:</a:t>
                </a:r>
                <a:endParaRPr lang="en-US" sz="3600">
                  <a:solidFill>
                    <a:schemeClr val="bg1"/>
                  </a:solidFill>
                  <a:latin typeface="Arial" panose="020B0604020202020204" pitchFamily="34" charset="0"/>
                  <a:cs typeface="Arial" panose="020B0604020202020204" pitchFamily="34" charset="0"/>
                </a:endParaRPr>
              </a:p>
              <a:p>
                <a:pPr algn="ctr">
                  <a:lnSpc>
                    <a:spcPct val="150000"/>
                  </a:lnSpc>
                </a:pPr>
                <a:r>
                  <a:rPr lang="nl-NL" sz="3600">
                    <a:solidFill>
                      <a:schemeClr val="bg1"/>
                    </a:solidFill>
                    <a:latin typeface="Arial" panose="020B0604020202020204" pitchFamily="34" charset="0"/>
                    <a:cs typeface="Arial" panose="020B0604020202020204" pitchFamily="34" charset="0"/>
                  </a:rPr>
                  <a:t>CO(k) + H</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O(k) </a:t>
                </a:r>
                <a14:m>
                  <m:oMath xmlns:m="http://schemas.openxmlformats.org/officeDocument/2006/math">
                    <m:r>
                      <a:rPr lang="nl-NL" sz="3600" i="1">
                        <a:solidFill>
                          <a:schemeClr val="bg1"/>
                        </a:solidFill>
                        <a:latin typeface="Cambria Math" panose="02040503050406030204" pitchFamily="18" charset="0"/>
                      </a:rPr>
                      <m:t>⇌</m:t>
                    </m:r>
                  </m:oMath>
                </a14:m>
                <a:r>
                  <a:rPr lang="nl-NL" sz="3600">
                    <a:solidFill>
                      <a:schemeClr val="bg1"/>
                    </a:solidFill>
                    <a:latin typeface="Arial" panose="020B0604020202020204" pitchFamily="34" charset="0"/>
                    <a:cs typeface="Arial" panose="020B0604020202020204" pitchFamily="34" charset="0"/>
                  </a:rPr>
                  <a:t> CO</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(k) + H</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(k)   </a:t>
                </a:r>
                <a14:m>
                  <m:oMath xmlns:m="http://schemas.openxmlformats.org/officeDocument/2006/math">
                    <m:r>
                      <a:rPr lang="nl-NL" sz="3600" i="1">
                        <a:solidFill>
                          <a:schemeClr val="bg1"/>
                        </a:solidFill>
                        <a:latin typeface="Cambria Math" panose="02040503050406030204" pitchFamily="18" charset="0"/>
                      </a:rPr>
                      <m:t>∆</m:t>
                    </m:r>
                  </m:oMath>
                </a14:m>
                <a:r>
                  <a:rPr lang="nl-NL" sz="3600">
                    <a:solidFill>
                      <a:schemeClr val="bg1"/>
                    </a:solidFill>
                    <a:latin typeface="Arial" panose="020B0604020202020204" pitchFamily="34" charset="0"/>
                    <a:cs typeface="Arial" panose="020B0604020202020204" pitchFamily="34" charset="0"/>
                  </a:rPr>
                  <a:t>H &lt; 0</a:t>
                </a:r>
                <a:endParaRPr lang="en-US" sz="3600">
                  <a:solidFill>
                    <a:schemeClr val="bg1"/>
                  </a:solidFill>
                  <a:latin typeface="Arial" panose="020B0604020202020204" pitchFamily="34" charset="0"/>
                  <a:cs typeface="Arial" panose="020B0604020202020204" pitchFamily="34" charset="0"/>
                </a:endParaRPr>
              </a:p>
              <a:p>
                <a:pPr algn="just">
                  <a:lnSpc>
                    <a:spcPct val="150000"/>
                  </a:lnSpc>
                </a:pPr>
                <a:r>
                  <a:rPr lang="nl-NL" sz="3600">
                    <a:solidFill>
                      <a:schemeClr val="bg1"/>
                    </a:solidFill>
                    <a:latin typeface="Arial" panose="020B0604020202020204" pitchFamily="34" charset="0"/>
                    <a:cs typeface="Arial" panose="020B0604020202020204" pitchFamily="34" charset="0"/>
                  </a:rPr>
                  <a:t>Trong các yếu tố: (1) tăng nhiệt độ; (2) thêm một lượng hơi nước; (3) thêm một lượng H</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 (4) tăng áp suất chung của hệ; (5) dùng chất xúc tác. </a:t>
                </a:r>
                <a:endParaRPr lang="en-US" sz="3600">
                  <a:solidFill>
                    <a:schemeClr val="bg1"/>
                  </a:solidFill>
                  <a:latin typeface="Arial" panose="020B0604020202020204" pitchFamily="34" charset="0"/>
                  <a:cs typeface="Arial" panose="020B0604020202020204" pitchFamily="34" charset="0"/>
                </a:endParaRPr>
              </a:p>
              <a:p>
                <a:pPr algn="just">
                  <a:lnSpc>
                    <a:spcPct val="150000"/>
                  </a:lnSpc>
                </a:pPr>
                <a:r>
                  <a:rPr lang="nl-NL" sz="3600">
                    <a:solidFill>
                      <a:schemeClr val="bg1"/>
                    </a:solidFill>
                    <a:latin typeface="Arial" panose="020B0604020202020204" pitchFamily="34" charset="0"/>
                    <a:cs typeface="Arial" panose="020B0604020202020204" pitchFamily="34" charset="0"/>
                  </a:rPr>
                  <a:t>Dãy gồm các yếu tố đều làm thay đổi cân bằng của hệ là:</a:t>
                </a:r>
                <a:endParaRPr lang="en-US" sz="3600">
                  <a:solidFill>
                    <a:schemeClr val="bg1"/>
                  </a:solidFill>
                  <a:latin typeface="Arial" panose="020B0604020202020204" pitchFamily="34" charset="0"/>
                  <a:cs typeface="Arial" panose="020B0604020202020204" pitchFamily="34" charset="0"/>
                </a:endParaRPr>
              </a:p>
            </p:txBody>
          </p:sp>
        </mc:Choice>
        <mc:Fallback>
          <p:sp>
            <p:nvSpPr>
              <p:cNvPr id="11" name="TextBox 10">
                <a:extLst>
                  <a:ext uri="{FF2B5EF4-FFF2-40B4-BE49-F238E27FC236}">
                    <a16:creationId xmlns:a16="http://schemas.microsoft.com/office/drawing/2014/main" id="{573C2BCE-03D7-5A63-B7C8-0ACC3E564B05}"/>
                  </a:ext>
                </a:extLst>
              </p:cNvPr>
              <p:cNvSpPr txBox="1">
                <a:spLocks noRot="1" noChangeAspect="1" noMove="1" noResize="1" noEditPoints="1" noAdjustHandles="1" noChangeArrowheads="1" noChangeShapeType="1" noTextEdit="1"/>
              </p:cNvSpPr>
              <p:nvPr/>
            </p:nvSpPr>
            <p:spPr>
              <a:xfrm>
                <a:off x="2294009" y="2022486"/>
                <a:ext cx="13719030" cy="4985980"/>
              </a:xfrm>
              <a:prstGeom prst="rect">
                <a:avLst/>
              </a:prstGeom>
              <a:blipFill>
                <a:blip r:embed="rId3"/>
                <a:stretch>
                  <a:fillRect l="-1999" r="-1999" b="-2445"/>
                </a:stretch>
              </a:blipFill>
            </p:spPr>
            <p:txBody>
              <a:bodyPr/>
              <a:lstStyle/>
              <a:p>
                <a:r>
                  <a:rPr lang="en-US">
                    <a:noFill/>
                  </a:rPr>
                  <a:t> </a:t>
                </a:r>
              </a:p>
            </p:txBody>
          </p:sp>
        </mc:Fallback>
      </mc:AlternateContent>
      <p:pic>
        <p:nvPicPr>
          <p:cNvPr id="12"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3" name="Picture 17"/>
          <p:cNvPicPr>
            <a:picLocks noChangeAspect="1"/>
          </p:cNvPicPr>
          <p:nvPr/>
        </p:nvPicPr>
        <p:blipFill>
          <a:blip r:embed="rId5"/>
          <a:srcRect/>
          <a:stretch>
            <a:fillRect/>
          </a:stretch>
        </p:blipFill>
        <p:spPr>
          <a:xfrm rot="18694566">
            <a:off x="16050240" y="130620"/>
            <a:ext cx="1926882" cy="2828936"/>
          </a:xfrm>
          <a:prstGeom prst="rect">
            <a:avLst/>
          </a:prstGeom>
        </p:spPr>
      </p:pic>
    </p:spTree>
    <p:extLst>
      <p:ext uri="{BB962C8B-B14F-4D97-AF65-F5344CB8AC3E}">
        <p14:creationId xmlns:p14="http://schemas.microsoft.com/office/powerpoint/2010/main" val="1244198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500"/>
                                        <p:tgtEl>
                                          <p:spTgt spid="1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circle(in)">
                                      <p:cBhvr>
                                        <p:cTn id="30" dur="500"/>
                                        <p:tgtEl>
                                          <p:spTgt spid="21"/>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ircle(in)">
                                      <p:cBhvr>
                                        <p:cTn id="33" dur="500"/>
                                        <p:tgtEl>
                                          <p:spTgt spid="20"/>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ircle(in)">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randombar(horizontal)">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p:sp>
        <p:nvSpPr>
          <p:cNvPr id="19" name="Plaque 18">
            <a:extLst>
              <a:ext uri="{FF2B5EF4-FFF2-40B4-BE49-F238E27FC236}">
                <a16:creationId xmlns:a16="http://schemas.microsoft.com/office/drawing/2014/main" id="{EA5EDB69-5FC1-0227-D579-0B68147B0112}"/>
              </a:ext>
            </a:extLst>
          </p:cNvPr>
          <p:cNvSpPr/>
          <p:nvPr/>
        </p:nvSpPr>
        <p:spPr>
          <a:xfrm>
            <a:off x="368671" y="7848225"/>
            <a:ext cx="4221366" cy="2065798"/>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000000"/>
                </a:solidFill>
                <a:latin typeface="Arial" panose="020B0604020202020204" pitchFamily="34" charset="0"/>
                <a:cs typeface="Arial" panose="020B0604020202020204" pitchFamily="34" charset="0"/>
              </a:rPr>
              <a:t>A. </a:t>
            </a:r>
            <a:r>
              <a:rPr lang="nl-NL" sz="3400">
                <a:solidFill>
                  <a:srgbClr val="000000"/>
                </a:solidFill>
                <a:latin typeface="Arial" panose="020B0604020202020204" pitchFamily="34" charset="0"/>
                <a:cs typeface="Arial" panose="020B0604020202020204" pitchFamily="34" charset="0"/>
              </a:rPr>
              <a:t>(a) và (d)</a:t>
            </a:r>
            <a:endParaRPr lang="en-US" sz="3400">
              <a:solidFill>
                <a:srgbClr val="000000"/>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9282355" y="7848223"/>
            <a:ext cx="4221366" cy="2065798"/>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000000"/>
                </a:solidFill>
                <a:latin typeface="Arial" panose="020B0604020202020204" pitchFamily="34" charset="0"/>
                <a:cs typeface="Arial" panose="020B0604020202020204" pitchFamily="34" charset="0"/>
              </a:rPr>
              <a:t>C. </a:t>
            </a:r>
            <a:r>
              <a:rPr lang="nl-NL" sz="3400">
                <a:solidFill>
                  <a:srgbClr val="000000"/>
                </a:solidFill>
                <a:latin typeface="Arial" panose="020B0604020202020204" pitchFamily="34" charset="0"/>
                <a:cs typeface="Arial" panose="020B0604020202020204" pitchFamily="34" charset="0"/>
              </a:rPr>
              <a:t>(b) và (c)</a:t>
            </a:r>
            <a:endParaRPr lang="en-US" sz="3400">
              <a:solidFill>
                <a:srgbClr val="000000"/>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4825513" y="7848225"/>
            <a:ext cx="4221366" cy="2065798"/>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000000"/>
                </a:solidFill>
                <a:latin typeface="Arial" panose="020B0604020202020204" pitchFamily="34" charset="0"/>
                <a:cs typeface="Arial" panose="020B0604020202020204" pitchFamily="34" charset="0"/>
              </a:rPr>
              <a:t>B. </a:t>
            </a:r>
            <a:r>
              <a:rPr lang="nl-NL" sz="3400">
                <a:solidFill>
                  <a:srgbClr val="000000"/>
                </a:solidFill>
                <a:latin typeface="Arial" panose="020B0604020202020204" pitchFamily="34" charset="0"/>
                <a:cs typeface="Arial" panose="020B0604020202020204" pitchFamily="34" charset="0"/>
              </a:rPr>
              <a:t>(a) và (b)</a:t>
            </a:r>
            <a:endParaRPr lang="en-US" sz="3400">
              <a:solidFill>
                <a:srgbClr val="000000"/>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13739197" y="7848223"/>
            <a:ext cx="4221366" cy="2065798"/>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000000"/>
                </a:solidFill>
                <a:latin typeface="Arial" panose="020B0604020202020204" pitchFamily="34" charset="0"/>
                <a:cs typeface="Arial" panose="020B0604020202020204" pitchFamily="34" charset="0"/>
              </a:rPr>
              <a:t>D. </a:t>
            </a:r>
            <a:r>
              <a:rPr lang="nl-NL" sz="3400">
                <a:solidFill>
                  <a:srgbClr val="000000"/>
                </a:solidFill>
                <a:latin typeface="Arial" panose="020B0604020202020204" pitchFamily="34" charset="0"/>
                <a:cs typeface="Arial" panose="020B0604020202020204" pitchFamily="34" charset="0"/>
              </a:rPr>
              <a:t>(a) và (c)</a:t>
            </a:r>
            <a:endParaRPr lang="en-US" sz="3400">
              <a:solidFill>
                <a:srgbClr val="000000"/>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368669" y="7841675"/>
            <a:ext cx="4221366" cy="2065798"/>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000000"/>
                </a:solidFill>
                <a:latin typeface="Arial" panose="020B0604020202020204" pitchFamily="34" charset="0"/>
                <a:cs typeface="Arial" panose="020B0604020202020204" pitchFamily="34" charset="0"/>
              </a:rPr>
              <a:t>A. </a:t>
            </a:r>
            <a:r>
              <a:rPr lang="nl-NL" sz="3400">
                <a:solidFill>
                  <a:srgbClr val="000000"/>
                </a:solidFill>
                <a:latin typeface="Arial" panose="020B0604020202020204" pitchFamily="34" charset="0"/>
                <a:cs typeface="Arial" panose="020B0604020202020204" pitchFamily="34" charset="0"/>
              </a:rPr>
              <a:t>(a) và (d)</a:t>
            </a:r>
            <a:endParaRPr lang="en-US" sz="3400">
              <a:solidFill>
                <a:srgbClr val="000000"/>
              </a:solidFill>
              <a:latin typeface="Arial" panose="020B0604020202020204" pitchFamily="34" charset="0"/>
              <a:cs typeface="Arial" panose="020B0604020202020204" pitchFamily="34" charset="0"/>
            </a:endParaRPr>
          </a:p>
        </p:txBody>
      </p:sp>
      <p:pic>
        <p:nvPicPr>
          <p:cNvPr id="26"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sp>
        <p:nvSpPr>
          <p:cNvPr id="11" name="TextBox 10">
            <a:extLst>
              <a:ext uri="{FF2B5EF4-FFF2-40B4-BE49-F238E27FC236}">
                <a16:creationId xmlns:a16="http://schemas.microsoft.com/office/drawing/2014/main" id="{573C2BCE-03D7-5A63-B7C8-0ACC3E564B05}"/>
              </a:ext>
            </a:extLst>
          </p:cNvPr>
          <p:cNvSpPr txBox="1"/>
          <p:nvPr/>
        </p:nvSpPr>
        <p:spPr>
          <a:xfrm>
            <a:off x="1475472" y="2072929"/>
            <a:ext cx="15356104" cy="5493812"/>
          </a:xfrm>
          <a:prstGeom prst="rect">
            <a:avLst/>
          </a:prstGeom>
        </p:spPr>
        <p:txBody>
          <a:bodyPr wrap="square" lIns="0" tIns="0" rIns="0" bIns="0" rtlCol="0" anchor="t">
            <a:spAutoFit/>
          </a:bodyPr>
          <a:lstStyle/>
          <a:p>
            <a:pPr algn="just">
              <a:lnSpc>
                <a:spcPct val="150000"/>
              </a:lnSpc>
            </a:pPr>
            <a:r>
              <a:rPr lang="en-US" sz="3400" b="1">
                <a:solidFill>
                  <a:schemeClr val="bg1"/>
                </a:solidFill>
                <a:latin typeface="Arial" panose="020B0604020202020204" pitchFamily="34" charset="0"/>
                <a:cs typeface="Arial" panose="020B0604020202020204" pitchFamily="34" charset="0"/>
              </a:rPr>
              <a:t>Câu</a:t>
            </a:r>
            <a:r>
              <a:rPr lang="en-US" sz="3400" b="1">
                <a:solidFill>
                  <a:schemeClr val="bg1"/>
                </a:solidFill>
                <a:latin typeface="Arial" panose="020B0604020202020204" pitchFamily="34" charset="0"/>
                <a:cs typeface="Arial" panose="020B0604020202020204" pitchFamily="34" charset="0"/>
              </a:rPr>
              <a:t> </a:t>
            </a:r>
            <a:r>
              <a:rPr lang="en-US" sz="3400" b="1">
                <a:solidFill>
                  <a:schemeClr val="bg1"/>
                </a:solidFill>
                <a:latin typeface="Arial" panose="020B0604020202020204" pitchFamily="34" charset="0"/>
                <a:cs typeface="Arial" panose="020B0604020202020204" pitchFamily="34" charset="0"/>
              </a:rPr>
              <a:t>8. </a:t>
            </a:r>
            <a:r>
              <a:rPr lang="nl-NL" sz="3400">
                <a:solidFill>
                  <a:schemeClr val="bg1"/>
                </a:solidFill>
                <a:latin typeface="Arial" panose="020B0604020202020204" pitchFamily="34" charset="0"/>
                <a:cs typeface="Arial" panose="020B0604020202020204" pitchFamily="34" charset="0"/>
              </a:rPr>
              <a:t>Cho các nhận xét sau:</a:t>
            </a:r>
            <a:endParaRPr lang="en-US" sz="3400">
              <a:solidFill>
                <a:schemeClr val="bg1"/>
              </a:solidFill>
              <a:latin typeface="Arial" panose="020B0604020202020204" pitchFamily="34" charset="0"/>
              <a:cs typeface="Arial" panose="020B0604020202020204" pitchFamily="34" charset="0"/>
            </a:endParaRPr>
          </a:p>
          <a:p>
            <a:pPr algn="just">
              <a:lnSpc>
                <a:spcPct val="150000"/>
              </a:lnSpc>
            </a:pPr>
            <a:r>
              <a:rPr lang="nl-NL" sz="3400">
                <a:solidFill>
                  <a:schemeClr val="bg1"/>
                </a:solidFill>
                <a:latin typeface="Arial" panose="020B0604020202020204" pitchFamily="34" charset="0"/>
                <a:cs typeface="Arial" panose="020B0604020202020204" pitchFamily="34" charset="0"/>
              </a:rPr>
              <a:t>a) Ở trạng thái cân bằng, tốc độ phản ứng thuận bằng tốc độ phản ứng nghịch</a:t>
            </a:r>
            <a:endParaRPr lang="en-US" sz="3400">
              <a:solidFill>
                <a:schemeClr val="bg1"/>
              </a:solidFill>
              <a:latin typeface="Arial" panose="020B0604020202020204" pitchFamily="34" charset="0"/>
              <a:cs typeface="Arial" panose="020B0604020202020204" pitchFamily="34" charset="0"/>
            </a:endParaRPr>
          </a:p>
          <a:p>
            <a:pPr algn="just">
              <a:lnSpc>
                <a:spcPct val="150000"/>
              </a:lnSpc>
            </a:pPr>
            <a:r>
              <a:rPr lang="nl-NL" sz="3400">
                <a:solidFill>
                  <a:schemeClr val="bg1"/>
                </a:solidFill>
                <a:latin typeface="Arial" panose="020B0604020202020204" pitchFamily="34" charset="0"/>
                <a:cs typeface="Arial" panose="020B0604020202020204" pitchFamily="34" charset="0"/>
              </a:rPr>
              <a:t>b) Ở trạng thái cân bằng, các chất không tham gia phản ứng với nhau</a:t>
            </a:r>
            <a:endParaRPr lang="en-US" sz="3400">
              <a:solidFill>
                <a:schemeClr val="bg1"/>
              </a:solidFill>
              <a:latin typeface="Arial" panose="020B0604020202020204" pitchFamily="34" charset="0"/>
              <a:cs typeface="Arial" panose="020B0604020202020204" pitchFamily="34" charset="0"/>
            </a:endParaRPr>
          </a:p>
          <a:p>
            <a:pPr algn="just">
              <a:lnSpc>
                <a:spcPct val="150000"/>
              </a:lnSpc>
            </a:pPr>
            <a:r>
              <a:rPr lang="nl-NL" sz="3400">
                <a:solidFill>
                  <a:schemeClr val="bg1"/>
                </a:solidFill>
                <a:latin typeface="Arial" panose="020B0604020202020204" pitchFamily="34" charset="0"/>
                <a:cs typeface="Arial" panose="020B0604020202020204" pitchFamily="34" charset="0"/>
              </a:rPr>
              <a:t>c) Ở trạng thái cân bằng, nồng độ các chất sản phẩm luôn lớn hơn nồng độ các chất đầu</a:t>
            </a:r>
            <a:endParaRPr lang="en-US" sz="3400">
              <a:solidFill>
                <a:schemeClr val="bg1"/>
              </a:solidFill>
              <a:latin typeface="Arial" panose="020B0604020202020204" pitchFamily="34" charset="0"/>
              <a:cs typeface="Arial" panose="020B0604020202020204" pitchFamily="34" charset="0"/>
            </a:endParaRPr>
          </a:p>
          <a:p>
            <a:pPr algn="just">
              <a:lnSpc>
                <a:spcPct val="150000"/>
              </a:lnSpc>
            </a:pPr>
            <a:r>
              <a:rPr lang="nl-NL" sz="3400">
                <a:solidFill>
                  <a:schemeClr val="bg1"/>
                </a:solidFill>
                <a:latin typeface="Arial" panose="020B0604020202020204" pitchFamily="34" charset="0"/>
                <a:cs typeface="Arial" panose="020B0604020202020204" pitchFamily="34" charset="0"/>
              </a:rPr>
              <a:t>d) Ở trạng thái cân bằng, nồng độ các chất không thay đổi</a:t>
            </a:r>
            <a:endParaRPr lang="en-US" sz="3400">
              <a:solidFill>
                <a:schemeClr val="bg1"/>
              </a:solidFill>
              <a:latin typeface="Arial" panose="020B0604020202020204" pitchFamily="34" charset="0"/>
              <a:cs typeface="Arial" panose="020B0604020202020204" pitchFamily="34" charset="0"/>
            </a:endParaRPr>
          </a:p>
          <a:p>
            <a:pPr algn="just">
              <a:lnSpc>
                <a:spcPct val="150000"/>
              </a:lnSpc>
            </a:pPr>
            <a:r>
              <a:rPr lang="nl-NL" sz="3400">
                <a:solidFill>
                  <a:schemeClr val="bg1"/>
                </a:solidFill>
                <a:latin typeface="Arial" panose="020B0604020202020204" pitchFamily="34" charset="0"/>
                <a:cs typeface="Arial" panose="020B0604020202020204" pitchFamily="34" charset="0"/>
              </a:rPr>
              <a:t>Các nhận xét đúng là</a:t>
            </a:r>
            <a:r>
              <a:rPr lang="nl-NL" sz="3400">
                <a:solidFill>
                  <a:schemeClr val="bg1"/>
                </a:solidFill>
                <a:latin typeface="Arial" panose="020B0604020202020204" pitchFamily="34" charset="0"/>
                <a:cs typeface="Arial" panose="020B0604020202020204" pitchFamily="34" charset="0"/>
              </a:rPr>
              <a:t>:</a:t>
            </a:r>
            <a:endParaRPr lang="en-US" sz="3400">
              <a:solidFill>
                <a:schemeClr val="bg1"/>
              </a:solidFill>
              <a:latin typeface="Arial" panose="020B0604020202020204" pitchFamily="34" charset="0"/>
              <a:cs typeface="Arial" panose="020B0604020202020204" pitchFamily="34" charset="0"/>
            </a:endParaRPr>
          </a:p>
        </p:txBody>
      </p:sp>
      <p:pic>
        <p:nvPicPr>
          <p:cNvPr id="12" name="Picture 17"/>
          <p:cNvPicPr>
            <a:picLocks noChangeAspect="1"/>
          </p:cNvPicPr>
          <p:nvPr/>
        </p:nvPicPr>
        <p:blipFill>
          <a:blip r:embed="rId4"/>
          <a:srcRect/>
          <a:stretch>
            <a:fillRect/>
          </a:stretch>
        </p:blipFill>
        <p:spPr>
          <a:xfrm rot="18694566">
            <a:off x="16050240" y="130620"/>
            <a:ext cx="1926882" cy="2828936"/>
          </a:xfrm>
          <a:prstGeom prst="rect">
            <a:avLst/>
          </a:prstGeom>
        </p:spPr>
      </p:pic>
    </p:spTree>
    <p:extLst>
      <p:ext uri="{BB962C8B-B14F-4D97-AF65-F5344CB8AC3E}">
        <p14:creationId xmlns:p14="http://schemas.microsoft.com/office/powerpoint/2010/main" val="2922653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fade">
                                      <p:cBhvr>
                                        <p:cTn id="23" dur="500"/>
                                        <p:tgtEl>
                                          <p:spTgt spid="11">
                                            <p:txEl>
                                              <p:pRg st="4" end="4"/>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wipe(down)">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500"/>
                                        <p:tgtEl>
                                          <p:spTgt spid="19"/>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500"/>
                                        <p:tgtEl>
                                          <p:spTgt spid="21"/>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circle(in)">
                                      <p:cBhvr>
                                        <p:cTn id="38" dur="500"/>
                                        <p:tgtEl>
                                          <p:spTgt spid="20"/>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ircle(i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randombar(horizontal)">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73C2BCE-03D7-5A63-B7C8-0ACC3E564B05}"/>
              </a:ext>
            </a:extLst>
          </p:cNvPr>
          <p:cNvSpPr txBox="1"/>
          <p:nvPr/>
        </p:nvSpPr>
        <p:spPr>
          <a:xfrm>
            <a:off x="2726420" y="2243835"/>
            <a:ext cx="12854208" cy="553998"/>
          </a:xfrm>
          <a:prstGeom prst="rect">
            <a:avLst/>
          </a:prstGeom>
        </p:spPr>
        <p:txBody>
          <a:bodyPr wrap="square" lIns="0" tIns="0" rIns="0" bIns="0" rtlCol="0" anchor="ctr">
            <a:spAutoFit/>
          </a:bodyPr>
          <a:lstStyle/>
          <a:p>
            <a:pPr algn="ctr"/>
            <a:r>
              <a:rPr lang="en-US" sz="3600" b="1">
                <a:solidFill>
                  <a:schemeClr val="bg1"/>
                </a:solidFill>
                <a:latin typeface="Arial" panose="020B0604020202020204" pitchFamily="34" charset="0"/>
                <a:cs typeface="Arial" panose="020B0604020202020204" pitchFamily="34" charset="0"/>
              </a:rPr>
              <a:t>Câu</a:t>
            </a:r>
            <a:r>
              <a:rPr lang="en-US" sz="3600" b="1">
                <a:solidFill>
                  <a:schemeClr val="bg1"/>
                </a:solidFill>
                <a:latin typeface="Arial" panose="020B0604020202020204" pitchFamily="34" charset="0"/>
                <a:cs typeface="Arial" panose="020B0604020202020204" pitchFamily="34" charset="0"/>
              </a:rPr>
              <a:t> </a:t>
            </a:r>
            <a:r>
              <a:rPr lang="en-US" sz="3600" b="1">
                <a:solidFill>
                  <a:schemeClr val="bg1"/>
                </a:solidFill>
                <a:latin typeface="Arial" panose="020B0604020202020204" pitchFamily="34" charset="0"/>
                <a:cs typeface="Arial" panose="020B0604020202020204" pitchFamily="34" charset="0"/>
              </a:rPr>
              <a:t>9. </a:t>
            </a:r>
            <a:r>
              <a:rPr lang="nl-NL" sz="3600">
                <a:solidFill>
                  <a:schemeClr val="bg1"/>
                </a:solidFill>
                <a:latin typeface="Arial" panose="020B0604020202020204" pitchFamily="34" charset="0"/>
                <a:cs typeface="Arial" panose="020B0604020202020204" pitchFamily="34" charset="0"/>
              </a:rPr>
              <a:t>Nhận xét nào sau đây </a:t>
            </a:r>
            <a:r>
              <a:rPr lang="nl-NL" sz="3600" b="1">
                <a:solidFill>
                  <a:schemeClr val="bg1"/>
                </a:solidFill>
                <a:latin typeface="Arial" panose="020B0604020202020204" pitchFamily="34" charset="0"/>
                <a:cs typeface="Arial" panose="020B0604020202020204" pitchFamily="34" charset="0"/>
              </a:rPr>
              <a:t>không</a:t>
            </a:r>
            <a:r>
              <a:rPr lang="nl-NL" sz="3600">
                <a:solidFill>
                  <a:schemeClr val="bg1"/>
                </a:solidFill>
                <a:latin typeface="Arial" panose="020B0604020202020204" pitchFamily="34" charset="0"/>
                <a:cs typeface="Arial" panose="020B0604020202020204" pitchFamily="34" charset="0"/>
              </a:rPr>
              <a:t> đúng?</a:t>
            </a:r>
            <a:endParaRPr lang="en-US" sz="3600">
              <a:solidFill>
                <a:schemeClr val="bg1"/>
              </a:solidFill>
              <a:latin typeface="Arial" panose="020B0604020202020204" pitchFamily="34" charset="0"/>
              <a:cs typeface="Arial" panose="020B0604020202020204" pitchFamily="34" charset="0"/>
            </a:endParaRPr>
          </a:p>
        </p:txBody>
      </p:sp>
      <p:sp>
        <p:nvSpPr>
          <p:cNvPr id="19" name="Plaque 18">
            <a:extLst>
              <a:ext uri="{FF2B5EF4-FFF2-40B4-BE49-F238E27FC236}">
                <a16:creationId xmlns:a16="http://schemas.microsoft.com/office/drawing/2014/main" id="{EA5EDB69-5FC1-0227-D579-0B68147B0112}"/>
              </a:ext>
            </a:extLst>
          </p:cNvPr>
          <p:cNvSpPr/>
          <p:nvPr/>
        </p:nvSpPr>
        <p:spPr>
          <a:xfrm>
            <a:off x="1371600" y="3368842"/>
            <a:ext cx="7162800" cy="311360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rgbClr val="000000"/>
                </a:solidFill>
                <a:latin typeface="Arial" panose="020B0604020202020204" pitchFamily="34" charset="0"/>
                <a:cs typeface="Arial" panose="020B0604020202020204" pitchFamily="34" charset="0"/>
              </a:rPr>
              <a:t>A. </a:t>
            </a:r>
            <a:r>
              <a:rPr lang="nl-NL" sz="3500">
                <a:solidFill>
                  <a:srgbClr val="000000"/>
                </a:solidFill>
                <a:latin typeface="Arial" panose="020B0604020202020204" pitchFamily="34" charset="0"/>
                <a:cs typeface="Arial" panose="020B0604020202020204" pitchFamily="34" charset="0"/>
              </a:rPr>
              <a:t>Trong phản ứng một chiều, chất sản phẩm không phản ứng lại được với nhau tạo thành chất đầu</a:t>
            </a:r>
            <a:endParaRPr lang="en-US" sz="3500">
              <a:solidFill>
                <a:srgbClr val="000000"/>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6754296"/>
            <a:ext cx="7162800" cy="311360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rgbClr val="000000"/>
                </a:solidFill>
                <a:latin typeface="Arial" panose="020B0604020202020204" pitchFamily="34" charset="0"/>
                <a:cs typeface="Arial" panose="020B0604020202020204" pitchFamily="34" charset="0"/>
              </a:rPr>
              <a:t>C. </a:t>
            </a:r>
            <a:r>
              <a:rPr lang="nl-NL" sz="3500">
                <a:solidFill>
                  <a:srgbClr val="000000"/>
                </a:solidFill>
                <a:latin typeface="Arial" panose="020B0604020202020204" pitchFamily="34" charset="0"/>
                <a:cs typeface="Arial" panose="020B0604020202020204" pitchFamily="34" charset="0"/>
              </a:rPr>
              <a:t>Phản ứng một chiều là phản ứng xảy ra không hoàn toàn</a:t>
            </a:r>
            <a:endParaRPr lang="en-US" sz="3500">
              <a:solidFill>
                <a:srgbClr val="000000"/>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3368842"/>
            <a:ext cx="7162800" cy="311360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rgbClr val="000000"/>
                </a:solidFill>
                <a:latin typeface="Arial" panose="020B0604020202020204" pitchFamily="34" charset="0"/>
                <a:cs typeface="Arial" panose="020B0604020202020204" pitchFamily="34" charset="0"/>
              </a:rPr>
              <a:t>B. </a:t>
            </a:r>
            <a:r>
              <a:rPr lang="nl-NL" sz="3500">
                <a:solidFill>
                  <a:srgbClr val="000000"/>
                </a:solidFill>
                <a:latin typeface="Arial" panose="020B0604020202020204" pitchFamily="34" charset="0"/>
                <a:cs typeface="Arial" panose="020B0604020202020204" pitchFamily="34" charset="0"/>
              </a:rPr>
              <a:t>Trong phản ứng thuận nghịch, các chất sản phẩm có thể phản ứng với nhau để tạo thành chất đầu</a:t>
            </a:r>
            <a:endParaRPr lang="en-US" sz="3500">
              <a:solidFill>
                <a:srgbClr val="000000"/>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6754296"/>
            <a:ext cx="7162800" cy="311360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rgbClr val="000000"/>
                </a:solidFill>
                <a:latin typeface="Arial" panose="020B0604020202020204" pitchFamily="34" charset="0"/>
                <a:cs typeface="Arial" panose="020B0604020202020204" pitchFamily="34" charset="0"/>
              </a:rPr>
              <a:t>D. </a:t>
            </a:r>
            <a:r>
              <a:rPr lang="nl-NL" sz="3500">
                <a:solidFill>
                  <a:srgbClr val="000000"/>
                </a:solidFill>
                <a:latin typeface="Arial" panose="020B0604020202020204" pitchFamily="34" charset="0"/>
                <a:cs typeface="Arial" panose="020B0604020202020204" pitchFamily="34" charset="0"/>
              </a:rPr>
              <a:t>Phản ứng thuận nghịch là phản ứng xảy ra theo hai chiều trái ngược nhau trong cùng điều kiện</a:t>
            </a:r>
            <a:endParaRPr lang="en-US" sz="3500">
              <a:solidFill>
                <a:srgbClr val="000000"/>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1371600" y="6754296"/>
            <a:ext cx="7162800" cy="3113604"/>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rgbClr val="000000"/>
                </a:solidFill>
                <a:latin typeface="Arial" panose="020B0604020202020204" pitchFamily="34" charset="0"/>
                <a:cs typeface="Arial" panose="020B0604020202020204" pitchFamily="34" charset="0"/>
              </a:rPr>
              <a:t>C. </a:t>
            </a:r>
            <a:r>
              <a:rPr lang="nl-NL" sz="3500">
                <a:solidFill>
                  <a:srgbClr val="000000"/>
                </a:solidFill>
                <a:latin typeface="Arial" panose="020B0604020202020204" pitchFamily="34" charset="0"/>
                <a:cs typeface="Arial" panose="020B0604020202020204" pitchFamily="34" charset="0"/>
              </a:rPr>
              <a:t>Phản ứng một chiều là phản ứng xảy ra không hoàn toàn</a:t>
            </a:r>
            <a:endParaRPr lang="en-US" sz="3500">
              <a:solidFill>
                <a:srgbClr val="000000"/>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2" name="Picture 17"/>
          <p:cNvPicPr>
            <a:picLocks noChangeAspect="1"/>
          </p:cNvPicPr>
          <p:nvPr/>
        </p:nvPicPr>
        <p:blipFill>
          <a:blip r:embed="rId4"/>
          <a:srcRect/>
          <a:stretch>
            <a:fillRect/>
          </a:stretch>
        </p:blipFill>
        <p:spPr>
          <a:xfrm rot="18694566">
            <a:off x="16050240" y="130620"/>
            <a:ext cx="1926882" cy="2828936"/>
          </a:xfrm>
          <a:prstGeom prst="rect">
            <a:avLst/>
          </a:prstGeom>
        </p:spPr>
      </p:pic>
    </p:spTree>
    <p:extLst>
      <p:ext uri="{BB962C8B-B14F-4D97-AF65-F5344CB8AC3E}">
        <p14:creationId xmlns:p14="http://schemas.microsoft.com/office/powerpoint/2010/main" val="4140118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573C2BCE-03D7-5A63-B7C8-0ACC3E564B05}"/>
                  </a:ext>
                </a:extLst>
              </p:cNvPr>
              <p:cNvSpPr txBox="1"/>
              <p:nvPr/>
            </p:nvSpPr>
            <p:spPr>
              <a:xfrm>
                <a:off x="1630350" y="2127216"/>
                <a:ext cx="15046348" cy="2390334"/>
              </a:xfrm>
              <a:prstGeom prst="rect">
                <a:avLst/>
              </a:prstGeom>
            </p:spPr>
            <p:txBody>
              <a:bodyPr wrap="square" lIns="0" tIns="0" rIns="0" bIns="0" rtlCol="0" anchor="t">
                <a:spAutoFit/>
              </a:bodyPr>
              <a:lstStyle/>
              <a:p>
                <a:pPr algn="just">
                  <a:lnSpc>
                    <a:spcPct val="150000"/>
                  </a:lnSpc>
                </a:pPr>
                <a:r>
                  <a:rPr lang="en-US" sz="3600" b="1" smtClean="0">
                    <a:solidFill>
                      <a:schemeClr val="bg1"/>
                    </a:solidFill>
                    <a:latin typeface="Arial" panose="020B0604020202020204" pitchFamily="34" charset="0"/>
                    <a:cs typeface="Arial" panose="020B0604020202020204" pitchFamily="34" charset="0"/>
                  </a:rPr>
                  <a:t>Câu 10. </a:t>
                </a:r>
                <a:r>
                  <a:rPr lang="nl-NL" sz="3600">
                    <a:solidFill>
                      <a:schemeClr val="bg1"/>
                    </a:solidFill>
                    <a:latin typeface="Arial" panose="020B0604020202020204" pitchFamily="34" charset="0"/>
                    <a:cs typeface="Arial" panose="020B0604020202020204" pitchFamily="34" charset="0"/>
                  </a:rPr>
                  <a:t>Cho phản </a:t>
                </a:r>
                <a:r>
                  <a:rPr lang="nl-NL" sz="3600">
                    <a:solidFill>
                      <a:schemeClr val="bg1"/>
                    </a:solidFill>
                    <a:latin typeface="Arial" panose="020B0604020202020204" pitchFamily="34" charset="0"/>
                    <a:cs typeface="Arial" panose="020B0604020202020204" pitchFamily="34" charset="0"/>
                  </a:rPr>
                  <a:t>ứng: 2SO</a:t>
                </a:r>
                <a:r>
                  <a:rPr lang="nl-NL" sz="3600" baseline="-25000">
                    <a:solidFill>
                      <a:schemeClr val="bg1"/>
                    </a:solidFill>
                    <a:latin typeface="Arial" panose="020B0604020202020204" pitchFamily="34" charset="0"/>
                    <a:cs typeface="Arial" panose="020B0604020202020204" pitchFamily="34" charset="0"/>
                  </a:rPr>
                  <a:t>2(k</a:t>
                </a:r>
                <a:r>
                  <a:rPr lang="nl-NL" sz="3600" baseline="-25000">
                    <a:solidFill>
                      <a:schemeClr val="bg1"/>
                    </a:solidFill>
                    <a:latin typeface="Arial" panose="020B0604020202020204" pitchFamily="34" charset="0"/>
                    <a:cs typeface="Arial" panose="020B0604020202020204" pitchFamily="34" charset="0"/>
                  </a:rPr>
                  <a:t>)</a:t>
                </a:r>
                <a:r>
                  <a:rPr lang="nl-NL" sz="3600">
                    <a:solidFill>
                      <a:schemeClr val="bg1"/>
                    </a:solidFill>
                    <a:latin typeface="Arial" panose="020B0604020202020204" pitchFamily="34" charset="0"/>
                    <a:cs typeface="Arial" panose="020B0604020202020204" pitchFamily="34" charset="0"/>
                  </a:rPr>
                  <a:t> + O</a:t>
                </a:r>
                <a:r>
                  <a:rPr lang="nl-NL" sz="3600" baseline="-25000">
                    <a:solidFill>
                      <a:schemeClr val="bg1"/>
                    </a:solidFill>
                    <a:latin typeface="Arial" panose="020B0604020202020204" pitchFamily="34" charset="0"/>
                    <a:cs typeface="Arial" panose="020B0604020202020204" pitchFamily="34" charset="0"/>
                  </a:rPr>
                  <a:t>2(k)</a:t>
                </a:r>
                <a:r>
                  <a:rPr lang="nl-NL" sz="3600">
                    <a:solidFill>
                      <a:schemeClr val="bg1"/>
                    </a:solidFill>
                    <a:latin typeface="Arial" panose="020B0604020202020204" pitchFamily="34" charset="0"/>
                    <a:cs typeface="Arial" panose="020B0604020202020204" pitchFamily="34" charset="0"/>
                  </a:rPr>
                  <a:t> </a:t>
                </a:r>
                <a14:m>
                  <m:oMath xmlns:m="http://schemas.openxmlformats.org/officeDocument/2006/math">
                    <m:r>
                      <a:rPr lang="nl-NL" sz="3600" i="1">
                        <a:solidFill>
                          <a:schemeClr val="bg1"/>
                        </a:solidFill>
                        <a:latin typeface="Cambria Math" panose="02040503050406030204" pitchFamily="18" charset="0"/>
                      </a:rPr>
                      <m:t>⇌</m:t>
                    </m:r>
                  </m:oMath>
                </a14:m>
                <a:r>
                  <a:rPr lang="nl-NL" sz="3600">
                    <a:solidFill>
                      <a:schemeClr val="bg1"/>
                    </a:solidFill>
                    <a:latin typeface="Arial" panose="020B0604020202020204" pitchFamily="34" charset="0"/>
                    <a:cs typeface="Arial" panose="020B0604020202020204" pitchFamily="34" charset="0"/>
                  </a:rPr>
                  <a:t> 2SO</a:t>
                </a:r>
                <a:r>
                  <a:rPr lang="nl-NL" sz="3600" baseline="-25000">
                    <a:solidFill>
                      <a:schemeClr val="bg1"/>
                    </a:solidFill>
                    <a:latin typeface="Arial" panose="020B0604020202020204" pitchFamily="34" charset="0"/>
                    <a:cs typeface="Arial" panose="020B0604020202020204" pitchFamily="34" charset="0"/>
                  </a:rPr>
                  <a:t>3(k)</a:t>
                </a:r>
                <a:endParaRPr lang="en-US" sz="3600">
                  <a:solidFill>
                    <a:schemeClr val="bg1"/>
                  </a:solidFill>
                  <a:latin typeface="Arial" panose="020B0604020202020204" pitchFamily="34" charset="0"/>
                  <a:cs typeface="Arial" panose="020B0604020202020204" pitchFamily="34" charset="0"/>
                </a:endParaRPr>
              </a:p>
              <a:p>
                <a:pPr algn="just">
                  <a:lnSpc>
                    <a:spcPct val="150000"/>
                  </a:lnSpc>
                </a:pPr>
                <a:r>
                  <a:rPr lang="nl-NL" sz="3600">
                    <a:solidFill>
                      <a:schemeClr val="bg1"/>
                    </a:solidFill>
                    <a:latin typeface="Arial" panose="020B0604020202020204" pitchFamily="34" charset="0"/>
                    <a:cs typeface="Arial" panose="020B0604020202020204" pitchFamily="34" charset="0"/>
                  </a:rPr>
                  <a:t>Nồng độ ban đầu của SO</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 và O</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 tương ứng là 4 mol/L và 2 mol/L. Khi cân bằng có 80% SO</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 đã phản ứng, hằng số cân bằng của phản ứng </a:t>
                </a:r>
                <a:r>
                  <a:rPr lang="nl-NL" sz="3600">
                    <a:solidFill>
                      <a:schemeClr val="bg1"/>
                    </a:solidFill>
                    <a:latin typeface="Arial" panose="020B0604020202020204" pitchFamily="34" charset="0"/>
                    <a:cs typeface="Arial" panose="020B0604020202020204" pitchFamily="34" charset="0"/>
                  </a:rPr>
                  <a:t>là: </a:t>
                </a:r>
                <a:endParaRPr lang="en-US" sz="3600">
                  <a:solidFill>
                    <a:schemeClr val="bg1"/>
                  </a:solidFill>
                  <a:latin typeface="Arial" panose="020B0604020202020204" pitchFamily="34" charset="0"/>
                  <a:cs typeface="Arial" panose="020B0604020202020204" pitchFamily="34" charset="0"/>
                </a:endParaRPr>
              </a:p>
            </p:txBody>
          </p:sp>
        </mc:Choice>
        <mc:Fallback>
          <p:sp>
            <p:nvSpPr>
              <p:cNvPr id="18" name="TextBox 17">
                <a:extLst>
                  <a:ext uri="{FF2B5EF4-FFF2-40B4-BE49-F238E27FC236}">
                    <a16:creationId xmlns:a16="http://schemas.microsoft.com/office/drawing/2014/main" id="{573C2BCE-03D7-5A63-B7C8-0ACC3E564B05}"/>
                  </a:ext>
                </a:extLst>
              </p:cNvPr>
              <p:cNvSpPr txBox="1">
                <a:spLocks noRot="1" noChangeAspect="1" noMove="1" noResize="1" noEditPoints="1" noAdjustHandles="1" noChangeArrowheads="1" noChangeShapeType="1" noTextEdit="1"/>
              </p:cNvSpPr>
              <p:nvPr/>
            </p:nvSpPr>
            <p:spPr>
              <a:xfrm>
                <a:off x="1630350" y="2127216"/>
                <a:ext cx="15046348" cy="2390334"/>
              </a:xfrm>
              <a:prstGeom prst="rect">
                <a:avLst/>
              </a:prstGeom>
              <a:blipFill>
                <a:blip r:embed="rId3"/>
                <a:stretch>
                  <a:fillRect l="-1823" r="-1823" b="-10459"/>
                </a:stretch>
              </a:blipFill>
            </p:spPr>
            <p:txBody>
              <a:bodyPr/>
              <a:lstStyle/>
              <a:p>
                <a:r>
                  <a:rPr lang="en-US">
                    <a:noFill/>
                  </a:rPr>
                  <a:t> </a:t>
                </a:r>
              </a:p>
            </p:txBody>
          </p:sp>
        </mc:Fallback>
      </mc:AlternateContent>
      <p:sp>
        <p:nvSpPr>
          <p:cNvPr id="19" name="Plaque 18">
            <a:extLst>
              <a:ext uri="{FF2B5EF4-FFF2-40B4-BE49-F238E27FC236}">
                <a16:creationId xmlns:a16="http://schemas.microsoft.com/office/drawing/2014/main" id="{EA5EDB69-5FC1-0227-D579-0B68147B0112}"/>
              </a:ext>
            </a:extLst>
          </p:cNvPr>
          <p:cNvSpPr/>
          <p:nvPr/>
        </p:nvSpPr>
        <p:spPr>
          <a:xfrm>
            <a:off x="1371600" y="5018887"/>
            <a:ext cx="7162800" cy="2261078"/>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A. </a:t>
            </a:r>
            <a:r>
              <a:rPr lang="nl-NL" sz="3600">
                <a:solidFill>
                  <a:srgbClr val="000000"/>
                </a:solidFill>
                <a:latin typeface="Arial" panose="020B0604020202020204" pitchFamily="34" charset="0"/>
                <a:cs typeface="Arial" panose="020B0604020202020204" pitchFamily="34" charset="0"/>
              </a:rPr>
              <a:t>40</a:t>
            </a:r>
            <a:endParaRPr lang="en-US" sz="3600">
              <a:solidFill>
                <a:srgbClr val="000000"/>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7606821"/>
            <a:ext cx="7162800" cy="2261078"/>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C. </a:t>
            </a:r>
            <a:r>
              <a:rPr lang="nl-NL" sz="3600">
                <a:solidFill>
                  <a:srgbClr val="000000"/>
                </a:solidFill>
                <a:latin typeface="Arial" panose="020B0604020202020204" pitchFamily="34" charset="0"/>
                <a:cs typeface="Arial" panose="020B0604020202020204" pitchFamily="34" charset="0"/>
              </a:rPr>
              <a:t>20</a:t>
            </a:r>
            <a:endParaRPr lang="en-US" sz="3600">
              <a:solidFill>
                <a:srgbClr val="000000"/>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5018887"/>
            <a:ext cx="7162800" cy="2261078"/>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B. </a:t>
            </a:r>
            <a:r>
              <a:rPr lang="nl-NL" sz="3600">
                <a:solidFill>
                  <a:srgbClr val="000000"/>
                </a:solidFill>
                <a:latin typeface="Arial" panose="020B0604020202020204" pitchFamily="34" charset="0"/>
                <a:cs typeface="Arial" panose="020B0604020202020204" pitchFamily="34" charset="0"/>
              </a:rPr>
              <a:t>30</a:t>
            </a:r>
            <a:endParaRPr lang="en-US" sz="3600">
              <a:solidFill>
                <a:srgbClr val="000000"/>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7606821"/>
            <a:ext cx="7162800" cy="2261078"/>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D. </a:t>
            </a:r>
            <a:r>
              <a:rPr lang="nl-NL" sz="3600">
                <a:solidFill>
                  <a:srgbClr val="000000"/>
                </a:solidFill>
                <a:latin typeface="Arial" panose="020B0604020202020204" pitchFamily="34" charset="0"/>
                <a:cs typeface="Arial" panose="020B0604020202020204" pitchFamily="34" charset="0"/>
              </a:rPr>
              <a:t>10</a:t>
            </a:r>
            <a:endParaRPr lang="en-US" sz="3600">
              <a:solidFill>
                <a:srgbClr val="000000"/>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1371600" y="5018885"/>
            <a:ext cx="7162800" cy="2261078"/>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A. 40</a:t>
            </a:r>
            <a:endParaRPr lang="en-US" sz="3600">
              <a:solidFill>
                <a:srgbClr val="000000"/>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2" name="Picture 17"/>
          <p:cNvPicPr>
            <a:picLocks noChangeAspect="1"/>
          </p:cNvPicPr>
          <p:nvPr/>
        </p:nvPicPr>
        <p:blipFill>
          <a:blip r:embed="rId5"/>
          <a:srcRect/>
          <a:stretch>
            <a:fillRect/>
          </a:stretch>
        </p:blipFill>
        <p:spPr>
          <a:xfrm rot="18694566">
            <a:off x="16050240" y="130620"/>
            <a:ext cx="1926882" cy="2828936"/>
          </a:xfrm>
          <a:prstGeom prst="rect">
            <a:avLst/>
          </a:prstGeom>
        </p:spPr>
      </p:pic>
    </p:spTree>
    <p:extLst>
      <p:ext uri="{BB962C8B-B14F-4D97-AF65-F5344CB8AC3E}">
        <p14:creationId xmlns:p14="http://schemas.microsoft.com/office/powerpoint/2010/main" val="258927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EBF9FB"/>
          </a:solidFill>
        </p:spPr>
      </p:sp>
      <p:sp>
        <p:nvSpPr>
          <p:cNvPr id="16" name="TextBox 15">
            <a:extLst>
              <a:ext uri="{FF2B5EF4-FFF2-40B4-BE49-F238E27FC236}">
                <a16:creationId xmlns:a16="http://schemas.microsoft.com/office/drawing/2014/main" id="{E19B1F1F-6136-4AD1-8FAA-8BF99A8856B5}"/>
              </a:ext>
            </a:extLst>
          </p:cNvPr>
          <p:cNvSpPr txBox="1"/>
          <p:nvPr/>
        </p:nvSpPr>
        <p:spPr>
          <a:xfrm>
            <a:off x="378213" y="800026"/>
            <a:ext cx="17531574" cy="1077218"/>
          </a:xfrm>
          <a:prstGeom prst="rect">
            <a:avLst/>
          </a:prstGeom>
          <a:noFill/>
        </p:spPr>
        <p:txBody>
          <a:bodyPr wrap="square" rtlCol="0">
            <a:spAutoFit/>
          </a:bodyPr>
          <a:lstStyle/>
          <a:p>
            <a:pPr algn="ctr"/>
            <a:r>
              <a:rPr lang="en-US" sz="6400" b="1">
                <a:solidFill>
                  <a:schemeClr val="tx2"/>
                </a:solidFill>
                <a:latin typeface="Arial" panose="020B0604020202020204" pitchFamily="34" charset="0"/>
                <a:cs typeface="Arial" panose="020B0604020202020204" pitchFamily="34" charset="0"/>
              </a:rPr>
              <a:t>VẬN DỤNG</a:t>
            </a:r>
            <a:endParaRPr lang="en-US" sz="6400" dirty="0">
              <a:solidFill>
                <a:schemeClr val="tx2"/>
              </a:solidFill>
              <a:latin typeface="Arial" panose="020B0604020202020204" pitchFamily="34" charset="0"/>
              <a:cs typeface="Arial" panose="020B0604020202020204" pitchFamily="34" charset="0"/>
            </a:endParaRPr>
          </a:p>
        </p:txBody>
      </p:sp>
      <p:pic>
        <p:nvPicPr>
          <p:cNvPr id="25"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10231" y="7490118"/>
            <a:ext cx="2191978" cy="2758782"/>
          </a:xfrm>
          <a:prstGeom prst="rect">
            <a:avLst/>
          </a:prstGeom>
        </p:spPr>
      </p:pic>
      <p:pic>
        <p:nvPicPr>
          <p:cNvPr id="12" name="Picture 11"/>
          <p:cNvPicPr>
            <a:picLocks noChangeAspect="1"/>
          </p:cNvPicPr>
          <p:nvPr/>
        </p:nvPicPr>
        <p:blipFill>
          <a:blip r:embed="rId6"/>
          <a:srcRect/>
          <a:stretch>
            <a:fillRect/>
          </a:stretch>
        </p:blipFill>
        <p:spPr>
          <a:xfrm>
            <a:off x="16039320" y="190500"/>
            <a:ext cx="2038449" cy="191869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295400" y="2167810"/>
                <a:ext cx="11658600" cy="3737690"/>
              </a:xfrm>
              <a:prstGeom prst="rect">
                <a:avLst/>
              </a:prstGeom>
            </p:spPr>
            <p:txBody>
              <a:bodyPr wrap="square">
                <a:spAutoFit/>
              </a:bodyPr>
              <a:lstStyle/>
              <a:p>
                <a:pPr algn="just">
                  <a:lnSpc>
                    <a:spcPct val="150000"/>
                  </a:lnSpc>
                  <a:spcAft>
                    <a:spcPts val="0"/>
                  </a:spcAft>
                </a:pPr>
                <a:r>
                  <a:rPr lang="nl-NL" sz="3600" b="1" smtClean="0">
                    <a:solidFill>
                      <a:srgbClr val="FF0000"/>
                    </a:solidFill>
                    <a:latin typeface="Arial" panose="020B0604020202020204" pitchFamily="34" charset="0"/>
                    <a:ea typeface="Calibri" panose="020F0502020204030204" pitchFamily="34" charset="0"/>
                    <a:cs typeface="Arial" panose="020B0604020202020204" pitchFamily="34" charset="0"/>
                  </a:rPr>
                  <a:t>Bài tập 1. </a:t>
                </a:r>
                <a:r>
                  <a:rPr lang="nl-NL" sz="3600" smtClean="0">
                    <a:solidFill>
                      <a:srgbClr val="000000"/>
                    </a:solidFill>
                    <a:latin typeface="Arial" panose="020B0604020202020204" pitchFamily="34" charset="0"/>
                    <a:ea typeface="Calibri" panose="020F0502020204030204" pitchFamily="34" charset="0"/>
                    <a:cs typeface="Arial" panose="020B0604020202020204" pitchFamily="34" charset="0"/>
                  </a:rPr>
                  <a:t>Trên </a:t>
                </a:r>
                <a:r>
                  <a:rPr lang="nl-NL" sz="3600">
                    <a:solidFill>
                      <a:srgbClr val="000000"/>
                    </a:solidFill>
                    <a:latin typeface="Arial" panose="020B0604020202020204" pitchFamily="34" charset="0"/>
                    <a:ea typeface="Calibri" panose="020F0502020204030204" pitchFamily="34" charset="0"/>
                    <a:cs typeface="Arial" panose="020B0604020202020204" pitchFamily="34" charset="0"/>
                  </a:rPr>
                  <a:t>thực tế có các phản ứng sau:</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600">
                    <a:solidFill>
                      <a:srgbClr val="000000"/>
                    </a:solidFill>
                    <a:latin typeface="Arial" panose="020B0604020202020204" pitchFamily="34" charset="0"/>
                    <a:ea typeface="Calibri" panose="020F0502020204030204" pitchFamily="34" charset="0"/>
                    <a:cs typeface="Arial" panose="020B0604020202020204" pitchFamily="34" charset="0"/>
                  </a:rPr>
                  <a:t>2H</a:t>
                </a:r>
                <a:r>
                  <a:rPr lang="nl-NL"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r>
                  <a:rPr lang="nl-NL" sz="3600">
                    <a:solidFill>
                      <a:srgbClr val="000000"/>
                    </a:solidFill>
                    <a:latin typeface="Arial" panose="020B0604020202020204" pitchFamily="34" charset="0"/>
                    <a:ea typeface="Calibri" panose="020F0502020204030204" pitchFamily="34" charset="0"/>
                    <a:cs typeface="Arial" panose="020B0604020202020204" pitchFamily="34" charset="0"/>
                  </a:rPr>
                  <a:t> + O</a:t>
                </a:r>
                <a:r>
                  <a:rPr lang="nl-NL"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r>
                  <a:rPr lang="nl-NL" sz="360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nl-NL" sz="3600">
                    <a:solidFill>
                      <a:srgbClr val="000000"/>
                    </a:solidFill>
                    <a:latin typeface="Arial" panose="020B0604020202020204" pitchFamily="34" charset="0"/>
                    <a:ea typeface="Times New Roman" panose="02020603050405020304" pitchFamily="18" charset="0"/>
                    <a:cs typeface="Arial" panose="020B0604020202020204" pitchFamily="34" charset="0"/>
                  </a:rPr>
                  <a:t> 2H</a:t>
                </a:r>
                <a:r>
                  <a:rPr lang="nl-NL"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nl-NL" sz="3600">
                    <a:solidFill>
                      <a:srgbClr val="000000"/>
                    </a:solidFill>
                    <a:latin typeface="Arial" panose="020B0604020202020204" pitchFamily="34" charset="0"/>
                    <a:ea typeface="Times New Roman" panose="02020603050405020304" pitchFamily="18" charset="0"/>
                    <a:cs typeface="Arial" panose="020B0604020202020204" pitchFamily="34" charset="0"/>
                  </a:rPr>
                  <a:t>O (1)</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600">
                    <a:solidFill>
                      <a:srgbClr val="000000"/>
                    </a:solidFill>
                    <a:latin typeface="Arial" panose="020B0604020202020204" pitchFamily="34" charset="0"/>
                    <a:ea typeface="Times New Roman" panose="02020603050405020304" pitchFamily="18" charset="0"/>
                    <a:cs typeface="Arial" panose="020B0604020202020204" pitchFamily="34" charset="0"/>
                  </a:rPr>
                  <a:t>2H</a:t>
                </a:r>
                <a:r>
                  <a:rPr lang="nl-NL"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nl-NL" sz="3600">
                    <a:solidFill>
                      <a:srgbClr val="000000"/>
                    </a:solidFill>
                    <a:latin typeface="Arial" panose="020B0604020202020204" pitchFamily="34" charset="0"/>
                    <a:ea typeface="Times New Roman" panose="02020603050405020304" pitchFamily="18" charset="0"/>
                    <a:cs typeface="Arial" panose="020B0604020202020204" pitchFamily="34" charset="0"/>
                  </a:rPr>
                  <a:t>O </a:t>
                </a:r>
                <a14:m>
                  <m:oMath xmlns:m="http://schemas.openxmlformats.org/officeDocument/2006/math">
                    <m:box>
                      <m:boxPr>
                        <m:ctrlPr>
                          <a:rPr lang="en-US" sz="3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boxPr>
                      <m:e>
                        <m:groupChr>
                          <m:groupChrPr>
                            <m:chr m:val="→"/>
                            <m:vertJc m:val="bot"/>
                            <m:ctrlPr>
                              <a:rPr lang="en-US" sz="3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groupChrPr>
                          <m:e>
                            <m:r>
                              <a:rPr lang="nl-NL" sz="3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đ</m:t>
                            </m:r>
                            <m:r>
                              <a:rPr lang="nl-NL" sz="3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m:t>
                            </m:r>
                            <m:r>
                              <a:rPr lang="nl-NL" sz="3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ệ</m:t>
                            </m:r>
                            <m:r>
                              <a:rPr lang="nl-NL" sz="3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r>
                              <a:rPr lang="nl-NL" sz="3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nl-NL" sz="3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𝑝h</m:t>
                            </m:r>
                            <m:r>
                              <a:rPr lang="nl-NL" sz="3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â</m:t>
                            </m:r>
                            <m:r>
                              <a:rPr lang="nl-NL" sz="3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groupChr>
                      </m:e>
                    </m:box>
                  </m:oMath>
                </a14:m>
                <a:r>
                  <a:rPr lang="nl-NL" sz="3600">
                    <a:solidFill>
                      <a:srgbClr val="000000"/>
                    </a:solidFill>
                    <a:latin typeface="Arial" panose="020B0604020202020204" pitchFamily="34" charset="0"/>
                    <a:ea typeface="Times New Roman" panose="02020603050405020304" pitchFamily="18" charset="0"/>
                    <a:cs typeface="Arial" panose="020B0604020202020204" pitchFamily="34" charset="0"/>
                  </a:rPr>
                  <a:t> 2H</a:t>
                </a:r>
                <a:r>
                  <a:rPr lang="nl-NL"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nl-NL" sz="3600">
                    <a:solidFill>
                      <a:srgbClr val="000000"/>
                    </a:solidFill>
                    <a:latin typeface="Arial" panose="020B0604020202020204" pitchFamily="34" charset="0"/>
                    <a:ea typeface="Times New Roman" panose="02020603050405020304" pitchFamily="18" charset="0"/>
                    <a:cs typeface="Arial" panose="020B0604020202020204" pitchFamily="34" charset="0"/>
                  </a:rPr>
                  <a:t> + O</a:t>
                </a:r>
                <a:r>
                  <a:rPr lang="nl-NL"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nl-NL" sz="3600">
                    <a:solidFill>
                      <a:srgbClr val="000000"/>
                    </a:solidFill>
                    <a:latin typeface="Arial" panose="020B0604020202020204" pitchFamily="34" charset="0"/>
                    <a:ea typeface="Times New Roman" panose="02020603050405020304" pitchFamily="18" charset="0"/>
                    <a:cs typeface="Arial" panose="020B0604020202020204" pitchFamily="34" charset="0"/>
                  </a:rPr>
                  <a:t> (2)</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600">
                    <a:solidFill>
                      <a:srgbClr val="000000"/>
                    </a:solidFill>
                    <a:latin typeface="Arial" panose="020B0604020202020204" pitchFamily="34" charset="0"/>
                    <a:ea typeface="Calibri" panose="020F0502020204030204" pitchFamily="34" charset="0"/>
                    <a:cs typeface="Arial" panose="020B0604020202020204" pitchFamily="34" charset="0"/>
                  </a:rPr>
                  <a:t>Vậy có thể viết 2H</a:t>
                </a:r>
                <a:r>
                  <a:rPr lang="nl-NL"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r>
                  <a:rPr lang="nl-NL" sz="3600">
                    <a:solidFill>
                      <a:srgbClr val="000000"/>
                    </a:solidFill>
                    <a:latin typeface="Arial" panose="020B0604020202020204" pitchFamily="34" charset="0"/>
                    <a:ea typeface="Calibri" panose="020F0502020204030204" pitchFamily="34" charset="0"/>
                    <a:cs typeface="Arial" panose="020B0604020202020204" pitchFamily="34" charset="0"/>
                  </a:rPr>
                  <a:t> + O</a:t>
                </a:r>
                <a:r>
                  <a:rPr lang="nl-NL"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r>
                  <a:rPr lang="nl-NL" sz="360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nl-NL" sz="3600">
                    <a:solidFill>
                      <a:srgbClr val="000000"/>
                    </a:solidFill>
                    <a:latin typeface="Arial" panose="020B0604020202020204" pitchFamily="34" charset="0"/>
                    <a:ea typeface="Times New Roman" panose="02020603050405020304" pitchFamily="18" charset="0"/>
                    <a:cs typeface="Arial" panose="020B0604020202020204" pitchFamily="34" charset="0"/>
                  </a:rPr>
                  <a:t> 2H</a:t>
                </a:r>
                <a:r>
                  <a:rPr lang="nl-NL"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nl-NL" sz="3600">
                    <a:solidFill>
                      <a:srgbClr val="000000"/>
                    </a:solidFill>
                    <a:latin typeface="Arial" panose="020B0604020202020204" pitchFamily="34" charset="0"/>
                    <a:ea typeface="Times New Roman" panose="02020603050405020304" pitchFamily="18" charset="0"/>
                    <a:cs typeface="Arial" panose="020B0604020202020204" pitchFamily="34" charset="0"/>
                  </a:rPr>
                  <a:t>O được không? Tại sao?</a:t>
                </a:r>
                <a:endParaRPr lang="en-US" sz="36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295400" y="2167810"/>
                <a:ext cx="11658600" cy="3737690"/>
              </a:xfrm>
              <a:prstGeom prst="rect">
                <a:avLst/>
              </a:prstGeom>
              <a:blipFill>
                <a:blip r:embed="rId7"/>
                <a:stretch>
                  <a:fillRect l="-1621" r="-889" b="-24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5588856" y="7122974"/>
                <a:ext cx="11430000" cy="1754326"/>
              </a:xfrm>
              <a:prstGeom prst="rect">
                <a:avLst/>
              </a:prstGeom>
            </p:spPr>
            <p:txBody>
              <a:bodyPr wrap="square">
                <a:spAutoFit/>
              </a:bodyPr>
              <a:lstStyle/>
              <a:p>
                <a:pPr algn="just">
                  <a:lnSpc>
                    <a:spcPct val="150000"/>
                  </a:lnSpc>
                  <a:spcBef>
                    <a:spcPts val="300"/>
                  </a:spcBef>
                  <a:spcAft>
                    <a:spcPts val="0"/>
                  </a:spcAft>
                </a:pPr>
                <a:r>
                  <a:rPr lang="nl-NL" sz="3600" b="1" i="1" u="sng" smtClean="0">
                    <a:latin typeface="Arial" panose="020B0604020202020204" pitchFamily="34" charset="0"/>
                    <a:ea typeface="Calibri" panose="020F0502020204030204" pitchFamily="34" charset="0"/>
                    <a:cs typeface="Arial" panose="020B0604020202020204" pitchFamily="34" charset="0"/>
                  </a:rPr>
                  <a:t>Lời giải:</a:t>
                </a:r>
                <a:r>
                  <a:rPr lang="nl-NL" sz="3600" b="1" i="1" smtClean="0">
                    <a:latin typeface="Arial" panose="020B0604020202020204" pitchFamily="34" charset="0"/>
                    <a:ea typeface="Calibri" panose="020F0502020204030204" pitchFamily="34" charset="0"/>
                    <a:cs typeface="Arial" panose="020B0604020202020204" pitchFamily="34" charset="0"/>
                  </a:rPr>
                  <a:t> </a:t>
                </a:r>
                <a:r>
                  <a:rPr lang="nl-NL" sz="3600" smtClean="0">
                    <a:latin typeface="Arial" panose="020B0604020202020204" pitchFamily="34" charset="0"/>
                    <a:ea typeface="Calibri" panose="020F0502020204030204" pitchFamily="34" charset="0"/>
                    <a:cs typeface="Arial" panose="020B0604020202020204" pitchFamily="34" charset="0"/>
                  </a:rPr>
                  <a:t>Không </a:t>
                </a:r>
                <a:r>
                  <a:rPr lang="nl-NL" sz="3600">
                    <a:latin typeface="Arial" panose="020B0604020202020204" pitchFamily="34" charset="0"/>
                    <a:ea typeface="Calibri" panose="020F0502020204030204" pitchFamily="34" charset="0"/>
                    <a:cs typeface="Arial" panose="020B0604020202020204" pitchFamily="34" charset="0"/>
                  </a:rPr>
                  <a:t>thể viết </a:t>
                </a:r>
                <a:r>
                  <a:rPr lang="nl-NL" sz="3600">
                    <a:solidFill>
                      <a:srgbClr val="000000"/>
                    </a:solidFill>
                    <a:latin typeface="Arial" panose="020B0604020202020204" pitchFamily="34" charset="0"/>
                    <a:ea typeface="Calibri" panose="020F0502020204030204" pitchFamily="34" charset="0"/>
                    <a:cs typeface="Arial" panose="020B0604020202020204" pitchFamily="34" charset="0"/>
                  </a:rPr>
                  <a:t>2H</a:t>
                </a:r>
                <a:r>
                  <a:rPr lang="nl-NL"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r>
                  <a:rPr lang="nl-NL" sz="3600">
                    <a:solidFill>
                      <a:srgbClr val="000000"/>
                    </a:solidFill>
                    <a:latin typeface="Arial" panose="020B0604020202020204" pitchFamily="34" charset="0"/>
                    <a:ea typeface="Calibri" panose="020F0502020204030204" pitchFamily="34" charset="0"/>
                    <a:cs typeface="Arial" panose="020B0604020202020204" pitchFamily="34" charset="0"/>
                  </a:rPr>
                  <a:t> + O</a:t>
                </a:r>
                <a:r>
                  <a:rPr lang="nl-NL"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r>
                  <a:rPr lang="nl-NL" sz="360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nl-NL" sz="3600">
                    <a:solidFill>
                      <a:srgbClr val="000000"/>
                    </a:solidFill>
                    <a:latin typeface="Arial" panose="020B0604020202020204" pitchFamily="34" charset="0"/>
                    <a:ea typeface="Times New Roman" panose="02020603050405020304" pitchFamily="18" charset="0"/>
                    <a:cs typeface="Arial" panose="020B0604020202020204" pitchFamily="34" charset="0"/>
                  </a:rPr>
                  <a:t> 2H</a:t>
                </a:r>
                <a:r>
                  <a:rPr lang="nl-NL"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nl-NL" sz="3600">
                    <a:solidFill>
                      <a:srgbClr val="000000"/>
                    </a:solidFill>
                    <a:latin typeface="Arial" panose="020B0604020202020204" pitchFamily="34" charset="0"/>
                    <a:ea typeface="Times New Roman" panose="02020603050405020304" pitchFamily="18" charset="0"/>
                    <a:cs typeface="Arial" panose="020B0604020202020204" pitchFamily="34" charset="0"/>
                  </a:rPr>
                  <a:t>O vì phản ứng (1) và (2) xảy ra tại 2 điều kiện khác nhau. </a:t>
                </a:r>
                <a:endParaRPr lang="en-US" sz="36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5588856" y="7122974"/>
                <a:ext cx="11430000" cy="1754326"/>
              </a:xfrm>
              <a:prstGeom prst="rect">
                <a:avLst/>
              </a:prstGeom>
              <a:blipFill>
                <a:blip r:embed="rId8"/>
                <a:stretch>
                  <a:fillRect l="-1653" r="-1600" b="-6250"/>
                </a:stretch>
              </a:blipFill>
            </p:spPr>
            <p:txBody>
              <a:bodyPr/>
              <a:lstStyle/>
              <a:p>
                <a:r>
                  <a:rPr lang="en-US">
                    <a:noFill/>
                  </a:rPr>
                  <a:t> </a:t>
                </a:r>
              </a:p>
            </p:txBody>
          </p:sp>
        </mc:Fallback>
      </mc:AlternateContent>
      <p:pic>
        <p:nvPicPr>
          <p:cNvPr id="15"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3505200" y="6210300"/>
            <a:ext cx="1584177" cy="1749593"/>
          </a:xfrm>
          <a:prstGeom prst="rect">
            <a:avLst/>
          </a:prstGeom>
        </p:spPr>
      </p:pic>
    </p:spTree>
    <p:extLst>
      <p:ext uri="{BB962C8B-B14F-4D97-AF65-F5344CB8AC3E}">
        <p14:creationId xmlns:p14="http://schemas.microsoft.com/office/powerpoint/2010/main" val="4165481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down)">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EBF9FB"/>
          </a:solidFill>
        </p:spPr>
      </p:sp>
      <p:sp>
        <p:nvSpPr>
          <p:cNvPr id="16" name="TextBox 15">
            <a:extLst>
              <a:ext uri="{FF2B5EF4-FFF2-40B4-BE49-F238E27FC236}">
                <a16:creationId xmlns:a16="http://schemas.microsoft.com/office/drawing/2014/main" id="{E19B1F1F-6136-4AD1-8FAA-8BF99A8856B5}"/>
              </a:ext>
            </a:extLst>
          </p:cNvPr>
          <p:cNvSpPr txBox="1"/>
          <p:nvPr/>
        </p:nvSpPr>
        <p:spPr>
          <a:xfrm>
            <a:off x="378213" y="800026"/>
            <a:ext cx="17531574" cy="1077218"/>
          </a:xfrm>
          <a:prstGeom prst="rect">
            <a:avLst/>
          </a:prstGeom>
          <a:noFill/>
        </p:spPr>
        <p:txBody>
          <a:bodyPr wrap="square" rtlCol="0">
            <a:spAutoFit/>
          </a:bodyPr>
          <a:lstStyle/>
          <a:p>
            <a:pPr algn="ctr"/>
            <a:r>
              <a:rPr lang="en-US" sz="6400" b="1">
                <a:solidFill>
                  <a:schemeClr val="tx2"/>
                </a:solidFill>
                <a:latin typeface="Arial" panose="020B0604020202020204" pitchFamily="34" charset="0"/>
                <a:cs typeface="Arial" panose="020B0604020202020204" pitchFamily="34" charset="0"/>
              </a:rPr>
              <a:t>VẬN DỤNG</a:t>
            </a:r>
            <a:endParaRPr lang="en-US" sz="6400" dirty="0">
              <a:solidFill>
                <a:schemeClr val="tx2"/>
              </a:solidFill>
              <a:latin typeface="Arial" panose="020B0604020202020204" pitchFamily="34" charset="0"/>
              <a:cs typeface="Arial" panose="020B0604020202020204" pitchFamily="34" charset="0"/>
            </a:endParaRPr>
          </a:p>
        </p:txBody>
      </p:sp>
      <p:pic>
        <p:nvPicPr>
          <p:cNvPr id="25"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10231" y="7490118"/>
            <a:ext cx="2191978" cy="2758782"/>
          </a:xfrm>
          <a:prstGeom prst="rect">
            <a:avLst/>
          </a:prstGeom>
        </p:spPr>
      </p:pic>
      <p:pic>
        <p:nvPicPr>
          <p:cNvPr id="12" name="Picture 11"/>
          <p:cNvPicPr>
            <a:picLocks noChangeAspect="1"/>
          </p:cNvPicPr>
          <p:nvPr/>
        </p:nvPicPr>
        <p:blipFill>
          <a:blip r:embed="rId6"/>
          <a:srcRect/>
          <a:stretch>
            <a:fillRect/>
          </a:stretch>
        </p:blipFill>
        <p:spPr>
          <a:xfrm>
            <a:off x="16039320" y="190500"/>
            <a:ext cx="2038449" cy="191869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371600" y="2346191"/>
                <a:ext cx="15544800" cy="1754326"/>
              </a:xfrm>
              <a:prstGeom prst="rect">
                <a:avLst/>
              </a:prstGeom>
            </p:spPr>
            <p:txBody>
              <a:bodyPr wrap="square">
                <a:spAutoFit/>
              </a:bodyPr>
              <a:lstStyle/>
              <a:p>
                <a:pPr algn="just">
                  <a:lnSpc>
                    <a:spcPct val="150000"/>
                  </a:lnSpc>
                </a:pPr>
                <a:r>
                  <a:rPr lang="nl-NL" sz="3600" b="1" smtClean="0">
                    <a:solidFill>
                      <a:srgbClr val="FF0000"/>
                    </a:solidFill>
                    <a:latin typeface="Arial" panose="020B0604020202020204" pitchFamily="34" charset="0"/>
                    <a:ea typeface="Calibri" panose="020F0502020204030204" pitchFamily="34" charset="0"/>
                    <a:cs typeface="Arial" panose="020B0604020202020204" pitchFamily="34" charset="0"/>
                  </a:rPr>
                  <a:t>Bài tập 2. </a:t>
                </a:r>
                <a:r>
                  <a:rPr lang="nl-NL" sz="3600">
                    <a:latin typeface="Arial" panose="020B0604020202020204" pitchFamily="34" charset="0"/>
                    <a:cs typeface="Arial" panose="020B0604020202020204" pitchFamily="34" charset="0"/>
                  </a:rPr>
                  <a:t>Cho hệ cân </a:t>
                </a:r>
                <a:r>
                  <a:rPr lang="nl-NL" sz="3600">
                    <a:latin typeface="Arial" panose="020B0604020202020204" pitchFamily="34" charset="0"/>
                    <a:cs typeface="Arial" panose="020B0604020202020204" pitchFamily="34" charset="0"/>
                  </a:rPr>
                  <a:t>bằng </a:t>
                </a:r>
                <a:r>
                  <a:rPr lang="nl-NL" sz="3600" smtClean="0">
                    <a:latin typeface="Arial" panose="020B0604020202020204" pitchFamily="34" charset="0"/>
                    <a:cs typeface="Arial" panose="020B0604020202020204" pitchFamily="34" charset="0"/>
                  </a:rPr>
                  <a:t>sau:</a:t>
                </a:r>
                <a:r>
                  <a:rPr lang="en-US" sz="3600">
                    <a:latin typeface="Arial" panose="020B0604020202020204" pitchFamily="34" charset="0"/>
                    <a:cs typeface="Arial" panose="020B0604020202020204" pitchFamily="34" charset="0"/>
                  </a:rPr>
                  <a:t> </a:t>
                </a:r>
                <a:r>
                  <a:rPr lang="nl-NL" sz="3600" i="1" smtClean="0">
                    <a:latin typeface="Arial" panose="020B0604020202020204" pitchFamily="34" charset="0"/>
                    <a:cs typeface="Arial" panose="020B0604020202020204" pitchFamily="34" charset="0"/>
                  </a:rPr>
                  <a:t>2SO</a:t>
                </a:r>
                <a:r>
                  <a:rPr lang="nl-NL" sz="3600" i="1" baseline="-25000" smtClean="0">
                    <a:latin typeface="Arial" panose="020B0604020202020204" pitchFamily="34" charset="0"/>
                    <a:cs typeface="Arial" panose="020B0604020202020204" pitchFamily="34" charset="0"/>
                  </a:rPr>
                  <a:t>2</a:t>
                </a:r>
                <a:r>
                  <a:rPr lang="nl-NL" sz="3600" i="1" smtClean="0">
                    <a:latin typeface="Arial" panose="020B0604020202020204" pitchFamily="34" charset="0"/>
                    <a:cs typeface="Arial" panose="020B0604020202020204" pitchFamily="34" charset="0"/>
                  </a:rPr>
                  <a:t>(g</a:t>
                </a:r>
                <a:r>
                  <a:rPr lang="nl-NL" sz="3600" i="1">
                    <a:latin typeface="Arial" panose="020B0604020202020204" pitchFamily="34" charset="0"/>
                    <a:cs typeface="Arial" panose="020B0604020202020204" pitchFamily="34" charset="0"/>
                  </a:rPr>
                  <a:t>) + O</a:t>
                </a:r>
                <a:r>
                  <a:rPr lang="nl-NL" sz="3600" i="1" baseline="-25000">
                    <a:latin typeface="Arial" panose="020B0604020202020204" pitchFamily="34" charset="0"/>
                    <a:cs typeface="Arial" panose="020B0604020202020204" pitchFamily="34" charset="0"/>
                  </a:rPr>
                  <a:t>2</a:t>
                </a:r>
                <a:r>
                  <a:rPr lang="nl-NL" sz="3600" i="1">
                    <a:latin typeface="Arial" panose="020B0604020202020204" pitchFamily="34" charset="0"/>
                    <a:cs typeface="Arial" panose="020B0604020202020204" pitchFamily="34" charset="0"/>
                  </a:rPr>
                  <a:t>(g) </a:t>
                </a:r>
                <a14:m>
                  <m:oMath xmlns:m="http://schemas.openxmlformats.org/officeDocument/2006/math">
                    <m:r>
                      <a:rPr lang="nl-NL" sz="3600" i="1"/>
                      <m:t>⇋</m:t>
                    </m:r>
                  </m:oMath>
                </a14:m>
                <a:r>
                  <a:rPr lang="nl-NL" sz="3600" i="1">
                    <a:latin typeface="Arial" panose="020B0604020202020204" pitchFamily="34" charset="0"/>
                    <a:cs typeface="Arial" panose="020B0604020202020204" pitchFamily="34" charset="0"/>
                  </a:rPr>
                  <a:t> </a:t>
                </a:r>
                <a:r>
                  <a:rPr lang="nl-NL" sz="3600" i="1" smtClean="0">
                    <a:latin typeface="Arial" panose="020B0604020202020204" pitchFamily="34" charset="0"/>
                    <a:cs typeface="Arial" panose="020B0604020202020204" pitchFamily="34" charset="0"/>
                  </a:rPr>
                  <a:t>2SO</a:t>
                </a:r>
                <a:r>
                  <a:rPr lang="nl-NL" sz="3600" i="1" baseline="-25000" smtClean="0">
                    <a:latin typeface="Arial" panose="020B0604020202020204" pitchFamily="34" charset="0"/>
                    <a:cs typeface="Arial" panose="020B0604020202020204" pitchFamily="34" charset="0"/>
                  </a:rPr>
                  <a:t>3</a:t>
                </a:r>
                <a:r>
                  <a:rPr lang="nl-NL" sz="3600" i="1" smtClean="0">
                    <a:latin typeface="Arial" panose="020B0604020202020204" pitchFamily="34" charset="0"/>
                    <a:cs typeface="Arial" panose="020B0604020202020204" pitchFamily="34" charset="0"/>
                  </a:rPr>
                  <a:t>(g)</a:t>
                </a:r>
                <a:r>
                  <a:rPr lang="en-US" sz="3600" i="1">
                    <a:latin typeface="Arial" panose="020B0604020202020204" pitchFamily="34" charset="0"/>
                    <a:cs typeface="Arial" panose="020B0604020202020204" pitchFamily="34" charset="0"/>
                  </a:rPr>
                  <a:t> </a:t>
                </a:r>
                <a:r>
                  <a:rPr lang="nl-NL" sz="3600" smtClean="0">
                    <a:latin typeface="Arial" panose="020B0604020202020204" pitchFamily="34" charset="0"/>
                    <a:cs typeface="Arial" panose="020B0604020202020204" pitchFamily="34" charset="0"/>
                  </a:rPr>
                  <a:t>Viết </a:t>
                </a:r>
                <a:r>
                  <a:rPr lang="nl-NL" sz="3600">
                    <a:latin typeface="Arial" panose="020B0604020202020204" pitchFamily="34" charset="0"/>
                    <a:cs typeface="Arial" panose="020B0604020202020204" pitchFamily="34" charset="0"/>
                  </a:rPr>
                  <a:t>biểu thức tính hằng số cân bằng K</a:t>
                </a:r>
                <a:r>
                  <a:rPr lang="nl-NL" sz="3600" baseline="-25000">
                    <a:latin typeface="Arial" panose="020B0604020202020204" pitchFamily="34" charset="0"/>
                    <a:cs typeface="Arial" panose="020B0604020202020204" pitchFamily="34" charset="0"/>
                  </a:rPr>
                  <a:t>C</a:t>
                </a:r>
                <a:r>
                  <a:rPr lang="nl-NL" sz="3600">
                    <a:latin typeface="Arial" panose="020B0604020202020204" pitchFamily="34" charset="0"/>
                    <a:cs typeface="Arial" panose="020B0604020202020204" pitchFamily="34" charset="0"/>
                  </a:rPr>
                  <a:t> của phản </a:t>
                </a:r>
                <a:r>
                  <a:rPr lang="nl-NL" sz="3600">
                    <a:latin typeface="Arial" panose="020B0604020202020204" pitchFamily="34" charset="0"/>
                    <a:cs typeface="Arial" panose="020B0604020202020204" pitchFamily="34" charset="0"/>
                  </a:rPr>
                  <a:t>ứng </a:t>
                </a:r>
                <a:r>
                  <a:rPr lang="nl-NL" sz="3600" smtClean="0">
                    <a:latin typeface="Arial" panose="020B0604020202020204" pitchFamily="34" charset="0"/>
                    <a:cs typeface="Arial" panose="020B0604020202020204" pitchFamily="34" charset="0"/>
                  </a:rPr>
                  <a:t>trên?</a:t>
                </a:r>
                <a:endParaRPr lang="en-US" sz="3600">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371600" y="2346191"/>
                <a:ext cx="15544800" cy="1754326"/>
              </a:xfrm>
              <a:prstGeom prst="rect">
                <a:avLst/>
              </a:prstGeom>
              <a:blipFill>
                <a:blip r:embed="rId7"/>
                <a:stretch>
                  <a:fillRect l="-1176" r="-1176" b="-6250"/>
                </a:stretch>
              </a:blipFill>
            </p:spPr>
            <p:txBody>
              <a:bodyPr/>
              <a:lstStyle/>
              <a:p>
                <a:r>
                  <a:rPr lang="en-US">
                    <a:noFill/>
                  </a:rPr>
                  <a:t> </a:t>
                </a:r>
              </a:p>
            </p:txBody>
          </p:sp>
        </mc:Fallback>
      </mc:AlternateContent>
      <p:grpSp>
        <p:nvGrpSpPr>
          <p:cNvPr id="17" name="Group 16"/>
          <p:cNvGrpSpPr/>
          <p:nvPr/>
        </p:nvGrpSpPr>
        <p:grpSpPr>
          <a:xfrm>
            <a:off x="4614426" y="4631582"/>
            <a:ext cx="9059148" cy="4321918"/>
            <a:chOff x="685800" y="2888674"/>
            <a:chExt cx="9059147" cy="4321918"/>
          </a:xfrm>
        </p:grpSpPr>
        <mc:AlternateContent xmlns:mc="http://schemas.openxmlformats.org/markup-compatibility/2006">
          <mc:Choice xmlns:a14="http://schemas.microsoft.com/office/drawing/2010/main" Requires="a14">
            <p:sp>
              <p:nvSpPr>
                <p:cNvPr id="18" name="Rectangle 17"/>
                <p:cNvSpPr/>
                <p:nvPr/>
              </p:nvSpPr>
              <p:spPr>
                <a:xfrm>
                  <a:off x="685800" y="3317934"/>
                  <a:ext cx="9059147" cy="3892658"/>
                </a:xfrm>
                <a:prstGeom prst="rect">
                  <a:avLst/>
                </a:prstGeom>
                <a:solidFill>
                  <a:schemeClr val="bg1"/>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0"/>
                    </a:spcAft>
                  </a:pPr>
                  <a:r>
                    <a:rPr lang="nl-NL" sz="3600">
                      <a:solidFill>
                        <a:srgbClr val="000000"/>
                      </a:solidFill>
                      <a:latin typeface="Arial" panose="020B0604020202020204" pitchFamily="34" charset="0"/>
                      <a:ea typeface="Calibri" panose="020F0502020204030204" pitchFamily="34" charset="0"/>
                      <a:cs typeface="Arial" panose="020B0604020202020204" pitchFamily="34" charset="0"/>
                    </a:rPr>
                    <a:t>2SO</a:t>
                  </a:r>
                  <a:r>
                    <a:rPr lang="nl-NL"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r>
                    <a:rPr lang="nl-NL" sz="3600">
                      <a:solidFill>
                        <a:srgbClr val="000000"/>
                      </a:solidFill>
                      <a:latin typeface="Arial" panose="020B0604020202020204" pitchFamily="34" charset="0"/>
                      <a:ea typeface="Calibri" panose="020F0502020204030204" pitchFamily="34" charset="0"/>
                      <a:cs typeface="Arial" panose="020B0604020202020204" pitchFamily="34" charset="0"/>
                    </a:rPr>
                    <a:t>(g) + O</a:t>
                  </a:r>
                  <a:r>
                    <a:rPr lang="nl-NL"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r>
                    <a:rPr lang="nl-NL" sz="3600">
                      <a:solidFill>
                        <a:srgbClr val="000000"/>
                      </a:solidFill>
                      <a:latin typeface="Arial" panose="020B0604020202020204" pitchFamily="34" charset="0"/>
                      <a:ea typeface="Calibri" panose="020F0502020204030204" pitchFamily="34" charset="0"/>
                      <a:cs typeface="Arial" panose="020B0604020202020204" pitchFamily="34" charset="0"/>
                    </a:rPr>
                    <a:t>(g) </a:t>
                  </a:r>
                  <a14:m>
                    <m:oMath xmlns:m="http://schemas.openxmlformats.org/officeDocument/2006/math">
                      <m:r>
                        <a:rPr lang="nl-NL"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nl-NL" sz="3600">
                      <a:solidFill>
                        <a:srgbClr val="000000"/>
                      </a:solidFill>
                      <a:latin typeface="Arial" panose="020B0604020202020204" pitchFamily="34" charset="0"/>
                      <a:ea typeface="Times New Roman" panose="02020603050405020304" pitchFamily="18" charset="0"/>
                      <a:cs typeface="Arial" panose="020B0604020202020204" pitchFamily="34" charset="0"/>
                    </a:rPr>
                    <a:t> 2SO</a:t>
                  </a:r>
                  <a:r>
                    <a:rPr lang="nl-NL"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lang="nl-NL" sz="3600">
                      <a:solidFill>
                        <a:srgbClr val="000000"/>
                      </a:solidFill>
                      <a:latin typeface="Arial" panose="020B0604020202020204" pitchFamily="34" charset="0"/>
                      <a:ea typeface="Times New Roman" panose="02020603050405020304" pitchFamily="18" charset="0"/>
                      <a:cs typeface="Arial" panose="020B0604020202020204" pitchFamily="34" charset="0"/>
                    </a:rPr>
                    <a:t>(g)</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0"/>
                    </a:spcAft>
                  </a:pPr>
                  <a14:m>
                    <m:oMathPara xmlns:m="http://schemas.openxmlformats.org/officeDocument/2006/math">
                      <m:oMathParaPr>
                        <m:jc m:val="centerGroup"/>
                      </m:oMathParaPr>
                      <m:oMath xmlns:m="http://schemas.openxmlformats.org/officeDocument/2006/math">
                        <m:sSub>
                          <m:sSubPr>
                            <m:ctrlPr>
                              <a:rPr lang="en-US" sz="360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nl-NL"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𝐾</m:t>
                            </m:r>
                          </m:e>
                          <m:sub>
                            <m:r>
                              <a:rPr lang="nl-NL"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𝐶</m:t>
                            </m:r>
                          </m:sub>
                        </m:sSub>
                        <m:r>
                          <a:rPr lang="nl-NL"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nl-NL"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r>
                                  <a:rPr lang="nl-NL"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𝑆</m:t>
                                </m:r>
                                <m:sSub>
                                  <m:sSubPr>
                                    <m:ctrlPr>
                                      <a:rPr lang="en-US"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nl-NL"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𝑂</m:t>
                                    </m:r>
                                  </m:e>
                                  <m:sub>
                                    <m:r>
                                      <a:rPr lang="nl-NL"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3</m:t>
                                    </m:r>
                                  </m:sub>
                                </m:sSub>
                                <m:r>
                                  <a:rPr lang="nl-NL"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e>
                              <m:sup>
                                <m:r>
                                  <a:rPr lang="nl-NL"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nl-NL"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r>
                                  <a:rPr lang="nl-NL"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𝑆</m:t>
                                </m:r>
                                <m:sSub>
                                  <m:sSubPr>
                                    <m:ctrlPr>
                                      <a:rPr lang="en-US"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nl-NL"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𝑂</m:t>
                                    </m:r>
                                  </m:e>
                                  <m:sub>
                                    <m:r>
                                      <a:rPr lang="nl-NL"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sub>
                                </m:sSub>
                                <m:r>
                                  <a:rPr lang="nl-NL"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e>
                              <m:sup>
                                <m:r>
                                  <a:rPr lang="nl-NL"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nl-NL"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nl-NL"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𝑂</m:t>
                                </m:r>
                              </m:e>
                              <m:sub>
                                <m:r>
                                  <a:rPr lang="nl-NL"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sub>
                            </m:sSub>
                            <m:r>
                              <a:rPr lang="nl-NL"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den>
                        </m:f>
                      </m:oMath>
                    </m:oMathPara>
                  </a14:m>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685800" y="3317934"/>
                  <a:ext cx="9059147" cy="3892658"/>
                </a:xfrm>
                <a:prstGeom prst="rect">
                  <a:avLst/>
                </a:prstGeom>
                <a:blipFill>
                  <a:blip r:embed="rId8"/>
                  <a:stretch>
                    <a:fillRect/>
                  </a:stretch>
                </a:blipFill>
                <a:ln w="28575">
                  <a:noFill/>
                  <a:prstDash val="sysDash"/>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19" name="Picture 18"/>
            <p:cNvPicPr>
              <a:picLocks noChangeAspect="1"/>
            </p:cNvPicPr>
            <p:nvPr/>
          </p:nvPicPr>
          <p:blipFill>
            <a:blip r:embed="rId9"/>
            <a:stretch>
              <a:fillRect/>
            </a:stretch>
          </p:blipFill>
          <p:spPr>
            <a:xfrm>
              <a:off x="4742910" y="2888674"/>
              <a:ext cx="944928" cy="908584"/>
            </a:xfrm>
            <a:prstGeom prst="rect">
              <a:avLst/>
            </a:prstGeom>
          </p:spPr>
        </p:pic>
      </p:grpSp>
    </p:spTree>
    <p:extLst>
      <p:ext uri="{BB962C8B-B14F-4D97-AF65-F5344CB8AC3E}">
        <p14:creationId xmlns:p14="http://schemas.microsoft.com/office/powerpoint/2010/main" val="1471622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4"/>
          <p:cNvSpPr/>
          <p:nvPr/>
        </p:nvSpPr>
        <p:spPr>
          <a:xfrm>
            <a:off x="514350" y="433715"/>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EBF9FB"/>
          </a:solidFill>
        </p:spPr>
      </p:sp>
      <p:sp>
        <p:nvSpPr>
          <p:cNvPr id="16" name="TextBox 15">
            <a:extLst>
              <a:ext uri="{FF2B5EF4-FFF2-40B4-BE49-F238E27FC236}">
                <a16:creationId xmlns:a16="http://schemas.microsoft.com/office/drawing/2014/main" id="{E19B1F1F-6136-4AD1-8FAA-8BF99A8856B5}"/>
              </a:ext>
            </a:extLst>
          </p:cNvPr>
          <p:cNvSpPr txBox="1"/>
          <p:nvPr/>
        </p:nvSpPr>
        <p:spPr>
          <a:xfrm>
            <a:off x="378213" y="800026"/>
            <a:ext cx="17531574" cy="1077218"/>
          </a:xfrm>
          <a:prstGeom prst="rect">
            <a:avLst/>
          </a:prstGeom>
          <a:noFill/>
        </p:spPr>
        <p:txBody>
          <a:bodyPr wrap="square" rtlCol="0">
            <a:spAutoFit/>
          </a:bodyPr>
          <a:lstStyle/>
          <a:p>
            <a:pPr algn="ctr"/>
            <a:r>
              <a:rPr lang="en-US" sz="6400" b="1">
                <a:solidFill>
                  <a:schemeClr val="tx2"/>
                </a:solidFill>
                <a:latin typeface="Arial" panose="020B0604020202020204" pitchFamily="34" charset="0"/>
                <a:cs typeface="Arial" panose="020B0604020202020204" pitchFamily="34" charset="0"/>
              </a:rPr>
              <a:t>VẬN DỤNG</a:t>
            </a:r>
            <a:endParaRPr lang="en-US" sz="6400" dirty="0">
              <a:solidFill>
                <a:schemeClr val="tx2"/>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srcRect/>
          <a:stretch>
            <a:fillRect/>
          </a:stretch>
        </p:blipFill>
        <p:spPr>
          <a:xfrm>
            <a:off x="16039320" y="190500"/>
            <a:ext cx="2038449" cy="191869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371600" y="2346191"/>
                <a:ext cx="15544800" cy="4247317"/>
              </a:xfrm>
              <a:prstGeom prst="rect">
                <a:avLst/>
              </a:prstGeom>
            </p:spPr>
            <p:txBody>
              <a:bodyPr wrap="square">
                <a:spAutoFit/>
              </a:bodyPr>
              <a:lstStyle/>
              <a:p>
                <a:pPr algn="just">
                  <a:lnSpc>
                    <a:spcPct val="150000"/>
                  </a:lnSpc>
                </a:pPr>
                <a:r>
                  <a:rPr lang="nl-NL" sz="3600" b="1" smtClean="0">
                    <a:solidFill>
                      <a:srgbClr val="FF0000"/>
                    </a:solidFill>
                    <a:latin typeface="Arial" panose="020B0604020202020204" pitchFamily="34" charset="0"/>
                    <a:ea typeface="Calibri" panose="020F0502020204030204" pitchFamily="34" charset="0"/>
                    <a:cs typeface="Arial" panose="020B0604020202020204" pitchFamily="34" charset="0"/>
                  </a:rPr>
                  <a:t>Bài tập 3. </a:t>
                </a:r>
                <a:r>
                  <a:rPr lang="nl-NL" sz="3600">
                    <a:latin typeface="Arial" panose="020B0604020202020204" pitchFamily="34" charset="0"/>
                    <a:cs typeface="Arial" panose="020B0604020202020204" pitchFamily="34" charset="0"/>
                  </a:rPr>
                  <a:t>Người ta thường sản xuất vôi bằng phản ứng nhiệt phân calcium carbonate theo phương trình nhiệt hóa học sau:</a:t>
                </a:r>
                <a:endParaRPr lang="en-US" sz="3600">
                  <a:latin typeface="Arial" panose="020B0604020202020204" pitchFamily="34" charset="0"/>
                  <a:cs typeface="Arial" panose="020B0604020202020204" pitchFamily="34" charset="0"/>
                </a:endParaRPr>
              </a:p>
              <a:p>
                <a:pPr algn="ctr">
                  <a:lnSpc>
                    <a:spcPct val="150000"/>
                  </a:lnSpc>
                </a:pPr>
                <a:r>
                  <a:rPr lang="nl-NL" sz="3600">
                    <a:latin typeface="Arial" panose="020B0604020202020204" pitchFamily="34" charset="0"/>
                    <a:cs typeface="Arial" panose="020B0604020202020204" pitchFamily="34" charset="0"/>
                  </a:rPr>
                  <a:t>CaCO</a:t>
                </a:r>
                <a:r>
                  <a:rPr lang="nl-NL" sz="3600" baseline="-25000">
                    <a:latin typeface="Arial" panose="020B0604020202020204" pitchFamily="34" charset="0"/>
                    <a:cs typeface="Arial" panose="020B0604020202020204" pitchFamily="34" charset="0"/>
                  </a:rPr>
                  <a:t>3</a:t>
                </a:r>
                <a:r>
                  <a:rPr lang="nl-NL" sz="3600">
                    <a:latin typeface="Arial" panose="020B0604020202020204" pitchFamily="34" charset="0"/>
                    <a:cs typeface="Arial" panose="020B0604020202020204" pitchFamily="34" charset="0"/>
                  </a:rPr>
                  <a:t>(s) </a:t>
                </a:r>
                <a14:m>
                  <m:oMath xmlns:m="http://schemas.openxmlformats.org/officeDocument/2006/math">
                    <m:r>
                      <a:rPr lang="nl-NL" sz="3600" i="1"/>
                      <m:t>⇌</m:t>
                    </m:r>
                  </m:oMath>
                </a14:m>
                <a:r>
                  <a:rPr lang="nl-NL" sz="3600">
                    <a:latin typeface="Arial" panose="020B0604020202020204" pitchFamily="34" charset="0"/>
                    <a:cs typeface="Arial" panose="020B0604020202020204" pitchFamily="34" charset="0"/>
                  </a:rPr>
                  <a:t> CaO(s) + CO</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(g)          </a:t>
                </a:r>
                <a14:m>
                  <m:oMath xmlns:m="http://schemas.openxmlformats.org/officeDocument/2006/math">
                    <m:sSub>
                      <m:sSubPr>
                        <m:ctrlPr>
                          <a:rPr lang="en-US" sz="3600" i="1"/>
                        </m:ctrlPr>
                      </m:sSubPr>
                      <m:e>
                        <m:r>
                          <a:rPr lang="nl-NL" sz="3600" i="1"/>
                          <m:t>∆</m:t>
                        </m:r>
                      </m:e>
                      <m:sub>
                        <m:r>
                          <a:rPr lang="nl-NL" sz="3600" i="1"/>
                          <m:t>𝑟</m:t>
                        </m:r>
                      </m:sub>
                    </m:sSub>
                    <m:sSubSup>
                      <m:sSubSupPr>
                        <m:ctrlPr>
                          <a:rPr lang="en-US" sz="3600" i="1"/>
                        </m:ctrlPr>
                      </m:sSubSupPr>
                      <m:e>
                        <m:r>
                          <a:rPr lang="nl-NL" sz="3600" i="1"/>
                          <m:t>𝐻</m:t>
                        </m:r>
                      </m:e>
                      <m:sub>
                        <m:r>
                          <a:rPr lang="nl-NL" sz="3600" i="1"/>
                          <m:t>298</m:t>
                        </m:r>
                      </m:sub>
                      <m:sup>
                        <m:r>
                          <a:rPr lang="nl-NL" sz="3600" i="1"/>
                          <m:t>𝑜</m:t>
                        </m:r>
                      </m:sup>
                    </m:sSubSup>
                  </m:oMath>
                </a14:m>
                <a:r>
                  <a:rPr lang="nl-NL" sz="3600">
                    <a:latin typeface="Arial" panose="020B0604020202020204" pitchFamily="34" charset="0"/>
                    <a:cs typeface="Arial" panose="020B0604020202020204" pitchFamily="34" charset="0"/>
                  </a:rPr>
                  <a:t> = 178,1 kJ  </a:t>
                </a:r>
                <a:endParaRPr lang="en-US" sz="3600">
                  <a:latin typeface="Arial" panose="020B0604020202020204" pitchFamily="34" charset="0"/>
                  <a:cs typeface="Arial" panose="020B0604020202020204" pitchFamily="34" charset="0"/>
                </a:endParaRPr>
              </a:p>
              <a:p>
                <a:pPr algn="just">
                  <a:lnSpc>
                    <a:spcPct val="150000"/>
                  </a:lnSpc>
                </a:pPr>
                <a:r>
                  <a:rPr lang="nl-NL" sz="3600">
                    <a:latin typeface="Arial" panose="020B0604020202020204" pitchFamily="34" charset="0"/>
                    <a:cs typeface="Arial" panose="020B0604020202020204" pitchFamily="34" charset="0"/>
                  </a:rPr>
                  <a:t>Để nâng cao hiệu suất phản ứng sản xuất vôi, cần điều chỉnh nhiệt độ như thế nào? Giải thích. </a:t>
                </a:r>
                <a:endParaRPr lang="en-US" sz="3600">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371600" y="2346191"/>
                <a:ext cx="15544800" cy="4247317"/>
              </a:xfrm>
              <a:prstGeom prst="rect">
                <a:avLst/>
              </a:prstGeom>
              <a:blipFill>
                <a:blip r:embed="rId4"/>
                <a:stretch>
                  <a:fillRect l="-1176" r="-1176" b="-2009"/>
                </a:stretch>
              </a:blipFill>
            </p:spPr>
            <p:txBody>
              <a:bodyPr/>
              <a:lstStyle/>
              <a:p>
                <a:r>
                  <a:rPr lang="en-US">
                    <a:noFill/>
                  </a:rPr>
                  <a:t> </a:t>
                </a:r>
              </a:p>
            </p:txBody>
          </p:sp>
        </mc:Fallback>
      </mc:AlternateContent>
      <p:pic>
        <p:nvPicPr>
          <p:cNvPr id="13"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144000" y="6228249"/>
            <a:ext cx="4800600" cy="35704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0772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8"/>
          <p:cNvPicPr>
            <a:picLocks noChangeAspect="1"/>
          </p:cNvPicPr>
          <p:nvPr/>
        </p:nvPicPr>
        <p:blipFill>
          <a:blip r:embed="rId3"/>
          <a:srcRect/>
          <a:stretch>
            <a:fillRect/>
          </a:stretch>
        </p:blipFill>
        <p:spPr>
          <a:xfrm>
            <a:off x="609600" y="1333500"/>
            <a:ext cx="5410200" cy="8025016"/>
          </a:xfrm>
          <a:prstGeom prst="rect">
            <a:avLst/>
          </a:prstGeom>
        </p:spPr>
      </p:pic>
      <p:sp>
        <p:nvSpPr>
          <p:cNvPr id="23" name="TextBox 4">
            <a:extLst>
              <a:ext uri="{FF2B5EF4-FFF2-40B4-BE49-F238E27FC236}">
                <a16:creationId xmlns:a16="http://schemas.microsoft.com/office/drawing/2014/main" id="{3EAA8291-3670-AEA9-5F80-62884D9ED676}"/>
              </a:ext>
            </a:extLst>
          </p:cNvPr>
          <p:cNvSpPr txBox="1"/>
          <p:nvPr/>
        </p:nvSpPr>
        <p:spPr>
          <a:xfrm>
            <a:off x="5943600" y="3188077"/>
            <a:ext cx="12172464" cy="4315861"/>
          </a:xfrm>
          <a:prstGeom prst="rect">
            <a:avLst/>
          </a:prstGeom>
        </p:spPr>
        <p:txBody>
          <a:bodyPr wrap="square" lIns="0" tIns="0" rIns="0" bIns="0" rtlCol="0" anchor="ctr">
            <a:spAutoFit/>
          </a:bodyPr>
          <a:lstStyle/>
          <a:p>
            <a:pPr lvl="0" algn="ctr">
              <a:lnSpc>
                <a:spcPct val="150000"/>
              </a:lnSpc>
              <a:spcAft>
                <a:spcPts val="800"/>
              </a:spcAft>
            </a:pPr>
            <a:r>
              <a:rPr lang="en-US" sz="6500" b="1">
                <a:solidFill>
                  <a:schemeClr val="accent5">
                    <a:lumMod val="20000"/>
                    <a:lumOff val="80000"/>
                  </a:schemeClr>
                </a:solidFill>
                <a:latin typeface="Arial" panose="020B0604020202020204" pitchFamily="34" charset="0"/>
                <a:ea typeface="Arial" panose="020B0604020202020204" pitchFamily="34" charset="0"/>
                <a:cs typeface="Arial" panose="020B0604020202020204" pitchFamily="34" charset="0"/>
              </a:rPr>
              <a:t>1. PHẢN ỨNG MỘT CHIỀU, PHẢN ỨNG THUẬN NGHỊCH VÀ CÂN BẰNG HOÁ HỌC</a:t>
            </a:r>
            <a:endParaRPr lang="vi-VN" sz="6500" b="1" dirty="0">
              <a:solidFill>
                <a:schemeClr val="accent5">
                  <a:lumMod val="20000"/>
                  <a:lumOff val="80000"/>
                </a:schemeClr>
              </a:solidFill>
              <a:ea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EBF9FB"/>
          </a:solidFill>
        </p:spPr>
      </p:sp>
      <p:pic>
        <p:nvPicPr>
          <p:cNvPr id="12" name="Picture 11"/>
          <p:cNvPicPr>
            <a:picLocks noChangeAspect="1"/>
          </p:cNvPicPr>
          <p:nvPr/>
        </p:nvPicPr>
        <p:blipFill>
          <a:blip r:embed="rId3"/>
          <a:srcRect/>
          <a:stretch>
            <a:fillRect/>
          </a:stretch>
        </p:blipFill>
        <p:spPr>
          <a:xfrm>
            <a:off x="16039320" y="190500"/>
            <a:ext cx="2038449" cy="191869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371600" y="1102217"/>
                <a:ext cx="15544800" cy="1754326"/>
              </a:xfrm>
              <a:prstGeom prst="rect">
                <a:avLst/>
              </a:prstGeom>
            </p:spPr>
            <p:txBody>
              <a:bodyPr wrap="square">
                <a:spAutoFit/>
              </a:bodyPr>
              <a:lstStyle/>
              <a:p>
                <a:pPr algn="just">
                  <a:lnSpc>
                    <a:spcPct val="150000"/>
                  </a:lnSpc>
                </a:pPr>
                <a:r>
                  <a:rPr lang="en-US" sz="3600" b="1" i="1" u="sng" smtClean="0">
                    <a:latin typeface="Arial" panose="020B0604020202020204" pitchFamily="34" charset="0"/>
                    <a:ea typeface="Calibri" panose="020F0502020204030204" pitchFamily="34" charset="0"/>
                    <a:cs typeface="Arial" panose="020B0604020202020204" pitchFamily="34" charset="0"/>
                  </a:rPr>
                  <a:t>Lời giải:</a:t>
                </a:r>
              </a:p>
              <a:p>
                <a:pPr algn="ctr">
                  <a:lnSpc>
                    <a:spcPct val="150000"/>
                  </a:lnSpc>
                </a:pPr>
                <a:r>
                  <a:rPr lang="nl-NL" sz="3600" smtClean="0">
                    <a:latin typeface="Arial" panose="020B0604020202020204" pitchFamily="34" charset="0"/>
                    <a:cs typeface="Arial" panose="020B0604020202020204" pitchFamily="34" charset="0"/>
                  </a:rPr>
                  <a:t>CaCO</a:t>
                </a:r>
                <a:r>
                  <a:rPr lang="nl-NL" sz="3600" baseline="-25000" smtClean="0">
                    <a:latin typeface="Arial" panose="020B0604020202020204" pitchFamily="34" charset="0"/>
                    <a:cs typeface="Arial" panose="020B0604020202020204" pitchFamily="34" charset="0"/>
                  </a:rPr>
                  <a:t>3</a:t>
                </a:r>
                <a:r>
                  <a:rPr lang="nl-NL" sz="3600" smtClean="0">
                    <a:latin typeface="Arial" panose="020B0604020202020204" pitchFamily="34" charset="0"/>
                    <a:cs typeface="Arial" panose="020B0604020202020204" pitchFamily="34" charset="0"/>
                  </a:rPr>
                  <a:t>(s</a:t>
                </a:r>
                <a:r>
                  <a:rPr lang="nl-NL" sz="3600">
                    <a:latin typeface="Arial" panose="020B0604020202020204" pitchFamily="34" charset="0"/>
                    <a:cs typeface="Arial" panose="020B0604020202020204" pitchFamily="34" charset="0"/>
                  </a:rPr>
                  <a:t>) </a:t>
                </a:r>
                <a14:m>
                  <m:oMath xmlns:m="http://schemas.openxmlformats.org/officeDocument/2006/math">
                    <m:r>
                      <a:rPr lang="nl-NL" sz="3600" i="1"/>
                      <m:t>⇌</m:t>
                    </m:r>
                  </m:oMath>
                </a14:m>
                <a:r>
                  <a:rPr lang="nl-NL" sz="3600">
                    <a:latin typeface="Arial" panose="020B0604020202020204" pitchFamily="34" charset="0"/>
                    <a:cs typeface="Arial" panose="020B0604020202020204" pitchFamily="34" charset="0"/>
                  </a:rPr>
                  <a:t> CaO(s) + CO</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(g)          </a:t>
                </a:r>
                <a14:m>
                  <m:oMath xmlns:m="http://schemas.openxmlformats.org/officeDocument/2006/math">
                    <m:sSub>
                      <m:sSubPr>
                        <m:ctrlPr>
                          <a:rPr lang="en-US" sz="3600" i="1"/>
                        </m:ctrlPr>
                      </m:sSubPr>
                      <m:e>
                        <m:r>
                          <a:rPr lang="nl-NL" sz="3600" i="1"/>
                          <m:t>∆</m:t>
                        </m:r>
                      </m:e>
                      <m:sub>
                        <m:r>
                          <a:rPr lang="nl-NL" sz="3600" i="1"/>
                          <m:t>𝑟</m:t>
                        </m:r>
                      </m:sub>
                    </m:sSub>
                    <m:sSubSup>
                      <m:sSubSupPr>
                        <m:ctrlPr>
                          <a:rPr lang="en-US" sz="3600" i="1"/>
                        </m:ctrlPr>
                      </m:sSubSupPr>
                      <m:e>
                        <m:r>
                          <a:rPr lang="nl-NL" sz="3600" i="1"/>
                          <m:t>𝐻</m:t>
                        </m:r>
                      </m:e>
                      <m:sub>
                        <m:r>
                          <a:rPr lang="nl-NL" sz="3600" i="1"/>
                          <m:t>298</m:t>
                        </m:r>
                      </m:sub>
                      <m:sup>
                        <m:r>
                          <a:rPr lang="nl-NL" sz="3600" i="1"/>
                          <m:t>𝑜</m:t>
                        </m:r>
                      </m:sup>
                    </m:sSubSup>
                  </m:oMath>
                </a14:m>
                <a:r>
                  <a:rPr lang="nl-NL" sz="3600">
                    <a:latin typeface="Arial" panose="020B0604020202020204" pitchFamily="34" charset="0"/>
                    <a:cs typeface="Arial" panose="020B0604020202020204" pitchFamily="34" charset="0"/>
                  </a:rPr>
                  <a:t> = 178,1 </a:t>
                </a:r>
                <a:r>
                  <a:rPr lang="nl-NL" sz="3600">
                    <a:latin typeface="Arial" panose="020B0604020202020204" pitchFamily="34" charset="0"/>
                    <a:cs typeface="Arial" panose="020B0604020202020204" pitchFamily="34" charset="0"/>
                  </a:rPr>
                  <a:t>kJ  </a:t>
                </a:r>
              </a:p>
            </p:txBody>
          </p:sp>
        </mc:Choice>
        <mc:Fallback>
          <p:sp>
            <p:nvSpPr>
              <p:cNvPr id="2" name="Rectangle 1"/>
              <p:cNvSpPr>
                <a:spLocks noRot="1" noChangeAspect="1" noMove="1" noResize="1" noEditPoints="1" noAdjustHandles="1" noChangeArrowheads="1" noChangeShapeType="1" noTextEdit="1"/>
              </p:cNvSpPr>
              <p:nvPr/>
            </p:nvSpPr>
            <p:spPr>
              <a:xfrm>
                <a:off x="1371600" y="1102217"/>
                <a:ext cx="15544800" cy="1754326"/>
              </a:xfrm>
              <a:prstGeom prst="rect">
                <a:avLst/>
              </a:prstGeom>
              <a:blipFill>
                <a:blip r:embed="rId4"/>
                <a:stretch>
                  <a:fillRect l="-1176" b="-6250"/>
                </a:stretch>
              </a:blipFill>
            </p:spPr>
            <p:txBody>
              <a:bodyPr/>
              <a:lstStyle/>
              <a:p>
                <a:r>
                  <a:rPr lang="en-US">
                    <a:noFill/>
                  </a:rPr>
                  <a:t> </a:t>
                </a:r>
              </a:p>
            </p:txBody>
          </p:sp>
        </mc:Fallback>
      </mc:AlternateContent>
      <p:sp>
        <p:nvSpPr>
          <p:cNvPr id="8" name="Rounded Rectangle 7"/>
          <p:cNvSpPr/>
          <p:nvPr/>
        </p:nvSpPr>
        <p:spPr>
          <a:xfrm>
            <a:off x="1176693" y="3497181"/>
            <a:ext cx="7620000" cy="1964858"/>
          </a:xfrm>
          <a:prstGeom prst="roundRect">
            <a:avLst/>
          </a:prstGeom>
          <a:solidFill>
            <a:schemeClr val="bg1"/>
          </a:solidFill>
          <a:ln w="57150">
            <a:solidFill>
              <a:schemeClr val="accent6"/>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fr-FR" sz="3600" smtClean="0">
                <a:latin typeface="Arial" panose="020B0604020202020204" pitchFamily="34" charset="0"/>
                <a:cs typeface="Arial" panose="020B0604020202020204" pitchFamily="34" charset="0"/>
              </a:rPr>
              <a:t>Tăng nhiệt độ</a:t>
            </a:r>
            <a:endParaRPr lang="en-US" sz="3600" dirty="0">
              <a:solidFill>
                <a:srgbClr val="000000"/>
              </a:solidFill>
              <a:latin typeface="Arial" panose="020B0604020202020204" pitchFamily="34" charset="0"/>
              <a:cs typeface="Arial" panose="020B0604020202020204" pitchFamily="34" charset="0"/>
            </a:endParaRPr>
          </a:p>
        </p:txBody>
      </p:sp>
      <p:sp>
        <p:nvSpPr>
          <p:cNvPr id="9" name="Rounded Rectangle 8"/>
          <p:cNvSpPr/>
          <p:nvPr/>
        </p:nvSpPr>
        <p:spPr>
          <a:xfrm>
            <a:off x="1176693" y="6468981"/>
            <a:ext cx="7620000" cy="2635782"/>
          </a:xfrm>
          <a:prstGeom prst="roundRect">
            <a:avLst/>
          </a:prstGeom>
          <a:solidFill>
            <a:schemeClr val="bg1"/>
          </a:solidFill>
          <a:ln w="57150">
            <a:solidFill>
              <a:schemeClr val="accent6"/>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smtClean="0">
                <a:latin typeface="Arial" panose="020B0604020202020204" pitchFamily="34" charset="0"/>
                <a:cs typeface="Arial" panose="020B0604020202020204" pitchFamily="34" charset="0"/>
              </a:rPr>
              <a:t>Cân </a:t>
            </a:r>
            <a:r>
              <a:rPr lang="en-US" sz="3600">
                <a:latin typeface="Arial" panose="020B0604020202020204" pitchFamily="34" charset="0"/>
                <a:cs typeface="Arial" panose="020B0604020202020204" pitchFamily="34" charset="0"/>
              </a:rPr>
              <a:t>bằng chuyển dịch theo chiều làm giảm </a:t>
            </a:r>
            <a:r>
              <a:rPr lang="en-US" sz="3600">
                <a:latin typeface="Arial" panose="020B0604020202020204" pitchFamily="34" charset="0"/>
                <a:cs typeface="Arial" panose="020B0604020202020204" pitchFamily="34" charset="0"/>
              </a:rPr>
              <a:t>nhiệt </a:t>
            </a:r>
            <a:r>
              <a:rPr lang="en-US" sz="3600" smtClean="0">
                <a:latin typeface="Arial" panose="020B0604020202020204" pitchFamily="34" charset="0"/>
                <a:cs typeface="Arial" panose="020B0604020202020204" pitchFamily="34" charset="0"/>
              </a:rPr>
              <a:t>độ (chiều </a:t>
            </a:r>
            <a:r>
              <a:rPr lang="en-US" sz="3600">
                <a:latin typeface="Arial" panose="020B0604020202020204" pitchFamily="34" charset="0"/>
                <a:cs typeface="Arial" panose="020B0604020202020204" pitchFamily="34" charset="0"/>
              </a:rPr>
              <a:t>thu </a:t>
            </a:r>
            <a:r>
              <a:rPr lang="en-US" sz="3600" smtClean="0">
                <a:latin typeface="Arial" panose="020B0604020202020204" pitchFamily="34" charset="0"/>
                <a:cs typeface="Arial" panose="020B0604020202020204" pitchFamily="34" charset="0"/>
              </a:rPr>
              <a:t>nhiệt)</a:t>
            </a:r>
            <a:endParaRPr lang="en-US" sz="3600">
              <a:solidFill>
                <a:srgbClr val="000000"/>
              </a:solidFill>
              <a:latin typeface="Arial" panose="020B0604020202020204" pitchFamily="34" charset="0"/>
              <a:cs typeface="Arial" panose="020B0604020202020204" pitchFamily="34" charset="0"/>
            </a:endParaRPr>
          </a:p>
        </p:txBody>
      </p:sp>
      <p:cxnSp>
        <p:nvCxnSpPr>
          <p:cNvPr id="11" name="Straight Arrow Connector 10"/>
          <p:cNvCxnSpPr>
            <a:stCxn id="8" idx="2"/>
            <a:endCxn id="9" idx="0"/>
          </p:cNvCxnSpPr>
          <p:nvPr/>
        </p:nvCxnSpPr>
        <p:spPr>
          <a:xfrm>
            <a:off x="4986693" y="5462039"/>
            <a:ext cx="0" cy="1006942"/>
          </a:xfrm>
          <a:prstGeom prst="straightConnector1">
            <a:avLst/>
          </a:prstGeom>
          <a:ln w="3810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9525000" y="6468981"/>
            <a:ext cx="7620000" cy="2635782"/>
          </a:xfrm>
          <a:prstGeom prst="roundRect">
            <a:avLst/>
          </a:prstGeom>
          <a:solidFill>
            <a:schemeClr val="bg1"/>
          </a:solidFill>
          <a:ln w="57150">
            <a:solidFill>
              <a:schemeClr val="accent6"/>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nl-NL" sz="3600">
                <a:latin typeface="Arial" panose="020B0604020202020204" pitchFamily="34" charset="0"/>
                <a:cs typeface="Arial" panose="020B0604020202020204" pitchFamily="34" charset="0"/>
              </a:rPr>
              <a:t>T</a:t>
            </a:r>
            <a:r>
              <a:rPr lang="nl-NL" sz="3600" smtClean="0">
                <a:latin typeface="Arial" panose="020B0604020202020204" pitchFamily="34" charset="0"/>
                <a:cs typeface="Arial" panose="020B0604020202020204" pitchFamily="34" charset="0"/>
              </a:rPr>
              <a:t>ăng </a:t>
            </a:r>
            <a:r>
              <a:rPr lang="nl-NL" sz="3600">
                <a:latin typeface="Arial" panose="020B0604020202020204" pitchFamily="34" charset="0"/>
                <a:cs typeface="Arial" panose="020B0604020202020204" pitchFamily="34" charset="0"/>
              </a:rPr>
              <a:t>nhiệt </a:t>
            </a:r>
            <a:r>
              <a:rPr lang="nl-NL" sz="3600" smtClean="0">
                <a:latin typeface="Arial" panose="020B0604020202020204" pitchFamily="34" charset="0"/>
                <a:cs typeface="Arial" panose="020B0604020202020204" pitchFamily="34" charset="0"/>
              </a:rPr>
              <a:t>độ</a:t>
            </a:r>
            <a:r>
              <a:rPr lang="nl-NL" sz="3600">
                <a:latin typeface="Arial" panose="020B0604020202020204" pitchFamily="34" charset="0"/>
                <a:cs typeface="Arial" panose="020B0604020202020204" pitchFamily="34" charset="0"/>
                <a:sym typeface="Symbol" panose="05050102010706020507" pitchFamily="18" charset="2"/>
              </a:rPr>
              <a:t> </a:t>
            </a:r>
            <a:r>
              <a:rPr lang="nl-NL" sz="3600">
                <a:latin typeface="Arial" panose="020B0604020202020204" pitchFamily="34" charset="0"/>
                <a:cs typeface="Arial" panose="020B0604020202020204" pitchFamily="34" charset="0"/>
                <a:sym typeface="Symbol" panose="05050102010706020507" pitchFamily="18" charset="2"/>
              </a:rPr>
              <a:t> </a:t>
            </a:r>
            <a:r>
              <a:rPr lang="nl-NL" sz="3600" smtClean="0">
                <a:latin typeface="Arial" panose="020B0604020202020204" pitchFamily="34" charset="0"/>
                <a:cs typeface="Arial" panose="020B0604020202020204" pitchFamily="34" charset="0"/>
                <a:sym typeface="Symbol" panose="05050102010706020507" pitchFamily="18" charset="2"/>
              </a:rPr>
              <a:t>C</a:t>
            </a:r>
            <a:r>
              <a:rPr lang="nl-NL" sz="3600" smtClean="0">
                <a:latin typeface="Arial" panose="020B0604020202020204" pitchFamily="34" charset="0"/>
                <a:cs typeface="Arial" panose="020B0604020202020204" pitchFamily="34" charset="0"/>
              </a:rPr>
              <a:t>ân </a:t>
            </a:r>
            <a:r>
              <a:rPr lang="nl-NL" sz="3600">
                <a:latin typeface="Arial" panose="020B0604020202020204" pitchFamily="34" charset="0"/>
                <a:cs typeface="Arial" panose="020B0604020202020204" pitchFamily="34" charset="0"/>
              </a:rPr>
              <a:t>bằng chuyển dịch theo </a:t>
            </a:r>
            <a:r>
              <a:rPr lang="nl-NL" sz="3600">
                <a:latin typeface="Arial" panose="020B0604020202020204" pitchFamily="34" charset="0"/>
                <a:cs typeface="Arial" panose="020B0604020202020204" pitchFamily="34" charset="0"/>
              </a:rPr>
              <a:t>chiều </a:t>
            </a:r>
            <a:r>
              <a:rPr lang="nl-NL" sz="3600" smtClean="0">
                <a:latin typeface="Arial" panose="020B0604020202020204" pitchFamily="34" charset="0"/>
                <a:cs typeface="Arial" panose="020B0604020202020204" pitchFamily="34" charset="0"/>
              </a:rPr>
              <a:t>thuận</a:t>
            </a:r>
            <a:r>
              <a:rPr lang="nl-NL" sz="3600">
                <a:latin typeface="Arial" panose="020B0604020202020204" pitchFamily="34" charset="0"/>
                <a:cs typeface="Arial" panose="020B0604020202020204" pitchFamily="34" charset="0"/>
                <a:sym typeface="Symbol" panose="05050102010706020507" pitchFamily="18" charset="2"/>
              </a:rPr>
              <a:t> </a:t>
            </a:r>
            <a:r>
              <a:rPr lang="nl-NL" sz="3600">
                <a:latin typeface="Arial" panose="020B0604020202020204" pitchFamily="34" charset="0"/>
                <a:cs typeface="Arial" panose="020B0604020202020204" pitchFamily="34" charset="0"/>
                <a:sym typeface="Symbol" panose="05050102010706020507" pitchFamily="18" charset="2"/>
              </a:rPr>
              <a:t> </a:t>
            </a:r>
            <a:r>
              <a:rPr lang="nl-NL" sz="3600" smtClean="0">
                <a:latin typeface="Arial" panose="020B0604020202020204" pitchFamily="34" charset="0"/>
                <a:cs typeface="Arial" panose="020B0604020202020204" pitchFamily="34" charset="0"/>
                <a:sym typeface="Symbol" panose="05050102010706020507" pitchFamily="18" charset="2"/>
              </a:rPr>
              <a:t>T</a:t>
            </a:r>
            <a:r>
              <a:rPr lang="nl-NL" sz="3600" smtClean="0">
                <a:latin typeface="Arial" panose="020B0604020202020204" pitchFamily="34" charset="0"/>
                <a:cs typeface="Arial" panose="020B0604020202020204" pitchFamily="34" charset="0"/>
              </a:rPr>
              <a:t>ăng </a:t>
            </a:r>
            <a:r>
              <a:rPr lang="nl-NL" sz="3600">
                <a:latin typeface="Arial" panose="020B0604020202020204" pitchFamily="34" charset="0"/>
                <a:cs typeface="Arial" panose="020B0604020202020204" pitchFamily="34" charset="0"/>
              </a:rPr>
              <a:t>hiệu suất phản ứng</a:t>
            </a:r>
            <a:endParaRPr lang="en-US" sz="3600">
              <a:solidFill>
                <a:srgbClr val="000000"/>
              </a:solidFill>
              <a:latin typeface="Arial" panose="020B0604020202020204" pitchFamily="34" charset="0"/>
              <a:cs typeface="Arial" panose="020B0604020202020204" pitchFamily="34" charset="0"/>
            </a:endParaRPr>
          </a:p>
        </p:txBody>
      </p:sp>
      <p:cxnSp>
        <p:nvCxnSpPr>
          <p:cNvPr id="18" name="Straight Arrow Connector 17"/>
          <p:cNvCxnSpPr>
            <a:stCxn id="15" idx="2"/>
            <a:endCxn id="17" idx="0"/>
          </p:cNvCxnSpPr>
          <p:nvPr/>
        </p:nvCxnSpPr>
        <p:spPr>
          <a:xfrm>
            <a:off x="13335000" y="5527493"/>
            <a:ext cx="0" cy="941488"/>
          </a:xfrm>
          <a:prstGeom prst="straightConnector1">
            <a:avLst/>
          </a:prstGeom>
          <a:ln w="3810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 name="Rounded Rectangle 14"/>
              <p:cNvSpPr/>
              <p:nvPr/>
            </p:nvSpPr>
            <p:spPr>
              <a:xfrm>
                <a:off x="9525000" y="3497750"/>
                <a:ext cx="7620000" cy="2029743"/>
              </a:xfrm>
              <a:prstGeom prst="roundRect">
                <a:avLst/>
              </a:prstGeom>
              <a:solidFill>
                <a:schemeClr val="bg1"/>
              </a:solidFill>
              <a:ln w="57150">
                <a:solidFill>
                  <a:schemeClr val="accent6"/>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14:m>
                  <m:oMath xmlns:m="http://schemas.openxmlformats.org/officeDocument/2006/math">
                    <m:sSub>
                      <m:sSubPr>
                        <m:ctrlPr>
                          <a:rPr lang="en-US" sz="3600" i="1"/>
                        </m:ctrlPr>
                      </m:sSubPr>
                      <m:e>
                        <m:r>
                          <a:rPr lang="nl-NL" sz="3600" i="1"/>
                          <m:t>∆</m:t>
                        </m:r>
                      </m:e>
                      <m:sub>
                        <m:r>
                          <a:rPr lang="nl-NL" sz="3600" i="1"/>
                          <m:t>𝑟</m:t>
                        </m:r>
                      </m:sub>
                    </m:sSub>
                    <m:sSubSup>
                      <m:sSubSupPr>
                        <m:ctrlPr>
                          <a:rPr lang="en-US" sz="3600" i="1"/>
                        </m:ctrlPr>
                      </m:sSubSupPr>
                      <m:e>
                        <m:r>
                          <a:rPr lang="nl-NL" sz="3600" i="1"/>
                          <m:t>𝐻</m:t>
                        </m:r>
                      </m:e>
                      <m:sub>
                        <m:r>
                          <a:rPr lang="nl-NL" sz="3600" i="1"/>
                          <m:t>298</m:t>
                        </m:r>
                      </m:sub>
                      <m:sup>
                        <m:r>
                          <a:rPr lang="nl-NL" sz="3600" i="1"/>
                          <m:t>𝑜</m:t>
                        </m:r>
                      </m:sup>
                    </m:sSubSup>
                  </m:oMath>
                </a14:m>
                <a:r>
                  <a:rPr lang="nl-NL" sz="3600">
                    <a:latin typeface="Arial" panose="020B0604020202020204" pitchFamily="34" charset="0"/>
                    <a:cs typeface="Arial" panose="020B0604020202020204" pitchFamily="34" charset="0"/>
                  </a:rPr>
                  <a:t> </a:t>
                </a:r>
                <a:r>
                  <a:rPr lang="nl-NL" sz="3600">
                    <a:latin typeface="Arial" panose="020B0604020202020204" pitchFamily="34" charset="0"/>
                    <a:cs typeface="Arial" panose="020B0604020202020204" pitchFamily="34" charset="0"/>
                  </a:rPr>
                  <a:t>&gt; </a:t>
                </a:r>
                <a:r>
                  <a:rPr lang="nl-NL" sz="3600" smtClean="0">
                    <a:latin typeface="Arial" panose="020B0604020202020204" pitchFamily="34" charset="0"/>
                    <a:cs typeface="Arial" panose="020B0604020202020204" pitchFamily="34" charset="0"/>
                  </a:rPr>
                  <a:t>0 </a:t>
                </a:r>
                <a:r>
                  <a:rPr lang="nl-NL" sz="3600" smtClean="0">
                    <a:latin typeface="Arial" panose="020B0604020202020204" pitchFamily="34" charset="0"/>
                    <a:cs typeface="Arial" panose="020B0604020202020204" pitchFamily="34" charset="0"/>
                    <a:sym typeface="Symbol" panose="05050102010706020507" pitchFamily="18" charset="2"/>
                  </a:rPr>
                  <a:t></a:t>
                </a:r>
                <a:r>
                  <a:rPr lang="nl-NL" sz="3600" smtClean="0">
                    <a:latin typeface="Arial" panose="020B0604020202020204" pitchFamily="34" charset="0"/>
                    <a:cs typeface="Arial" panose="020B0604020202020204" pitchFamily="34" charset="0"/>
                  </a:rPr>
                  <a:t> </a:t>
                </a:r>
                <a:r>
                  <a:rPr lang="nl-NL" sz="3600">
                    <a:latin typeface="Arial" panose="020B0604020202020204" pitchFamily="34" charset="0"/>
                    <a:cs typeface="Arial" panose="020B0604020202020204" pitchFamily="34" charset="0"/>
                  </a:rPr>
                  <a:t>chiều thuận là chiều thu nhiệt</a:t>
                </a:r>
                <a:endParaRPr lang="en-US" sz="3600" dirty="0">
                  <a:solidFill>
                    <a:srgbClr val="000000"/>
                  </a:solidFill>
                  <a:latin typeface="Arial" panose="020B0604020202020204" pitchFamily="34" charset="0"/>
                  <a:cs typeface="Arial" panose="020B0604020202020204" pitchFamily="34" charset="0"/>
                </a:endParaRPr>
              </a:p>
            </p:txBody>
          </p:sp>
        </mc:Choice>
        <mc:Fallback>
          <p:sp>
            <p:nvSpPr>
              <p:cNvPr id="15" name="Rounded Rectangle 14"/>
              <p:cNvSpPr>
                <a:spLocks noRot="1" noChangeAspect="1" noMove="1" noResize="1" noEditPoints="1" noAdjustHandles="1" noChangeArrowheads="1" noChangeShapeType="1" noTextEdit="1"/>
              </p:cNvSpPr>
              <p:nvPr/>
            </p:nvSpPr>
            <p:spPr>
              <a:xfrm>
                <a:off x="9525000" y="3497750"/>
                <a:ext cx="7620000" cy="2029743"/>
              </a:xfrm>
              <a:prstGeom prst="roundRect">
                <a:avLst/>
              </a:prstGeom>
              <a:blipFill>
                <a:blip r:embed="rId5"/>
                <a:stretch>
                  <a:fillRect/>
                </a:stretch>
              </a:blipFill>
              <a:ln w="57150">
                <a:solidFill>
                  <a:schemeClr val="accent6"/>
                </a:solidFill>
                <a:prstDash val="solid"/>
              </a:ln>
              <a:effectLst/>
            </p:spPr>
            <p:txBody>
              <a:bodyPr/>
              <a:lstStyle/>
              <a:p>
                <a:r>
                  <a:rPr lang="en-US">
                    <a:noFill/>
                  </a:rPr>
                  <a:t> </a:t>
                </a:r>
              </a:p>
            </p:txBody>
          </p:sp>
        </mc:Fallback>
      </mc:AlternateContent>
      <p:pic>
        <p:nvPicPr>
          <p:cNvPr id="33" name="Picture 21"/>
          <p:cNvPicPr>
            <a:picLocks noChangeAspect="1"/>
          </p:cNvPicPr>
          <p:nvPr/>
        </p:nvPicPr>
        <p:blipFill>
          <a:blip r:embed="rId6"/>
          <a:srcRect/>
          <a:stretch>
            <a:fillRect/>
          </a:stretch>
        </p:blipFill>
        <p:spPr>
          <a:xfrm>
            <a:off x="152400" y="9105900"/>
            <a:ext cx="1633893" cy="1051819"/>
          </a:xfrm>
          <a:prstGeom prst="rect">
            <a:avLst/>
          </a:prstGeom>
        </p:spPr>
      </p:pic>
    </p:spTree>
    <p:extLst>
      <p:ext uri="{BB962C8B-B14F-4D97-AF65-F5344CB8AC3E}">
        <p14:creationId xmlns:p14="http://schemas.microsoft.com/office/powerpoint/2010/main" val="2589428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animBg="1"/>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4"/>
          <p:cNvSpPr/>
          <p:nvPr/>
        </p:nvSpPr>
        <p:spPr>
          <a:xfrm>
            <a:off x="514350" y="433715"/>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EBF9FB"/>
          </a:solidFill>
        </p:spPr>
      </p:sp>
      <p:sp>
        <p:nvSpPr>
          <p:cNvPr id="16" name="TextBox 15">
            <a:extLst>
              <a:ext uri="{FF2B5EF4-FFF2-40B4-BE49-F238E27FC236}">
                <a16:creationId xmlns:a16="http://schemas.microsoft.com/office/drawing/2014/main" id="{E19B1F1F-6136-4AD1-8FAA-8BF99A8856B5}"/>
              </a:ext>
            </a:extLst>
          </p:cNvPr>
          <p:cNvSpPr txBox="1"/>
          <p:nvPr/>
        </p:nvSpPr>
        <p:spPr>
          <a:xfrm>
            <a:off x="378213" y="800026"/>
            <a:ext cx="17531574" cy="1077218"/>
          </a:xfrm>
          <a:prstGeom prst="rect">
            <a:avLst/>
          </a:prstGeom>
          <a:noFill/>
        </p:spPr>
        <p:txBody>
          <a:bodyPr wrap="square" rtlCol="0">
            <a:spAutoFit/>
          </a:bodyPr>
          <a:lstStyle/>
          <a:p>
            <a:pPr algn="ctr"/>
            <a:r>
              <a:rPr lang="en-US" sz="6400" b="1">
                <a:solidFill>
                  <a:schemeClr val="tx2"/>
                </a:solidFill>
                <a:latin typeface="Arial" panose="020B0604020202020204" pitchFamily="34" charset="0"/>
                <a:cs typeface="Arial" panose="020B0604020202020204" pitchFamily="34" charset="0"/>
              </a:rPr>
              <a:t>VẬN DỤNG</a:t>
            </a:r>
            <a:endParaRPr lang="en-US" sz="6400" dirty="0">
              <a:solidFill>
                <a:schemeClr val="tx2"/>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srcRect/>
          <a:stretch>
            <a:fillRect/>
          </a:stretch>
        </p:blipFill>
        <p:spPr>
          <a:xfrm>
            <a:off x="16039320" y="190500"/>
            <a:ext cx="2038449" cy="1918690"/>
          </a:xfrm>
          <a:prstGeom prst="rect">
            <a:avLst/>
          </a:prstGeom>
        </p:spPr>
      </p:pic>
      <p:sp>
        <p:nvSpPr>
          <p:cNvPr id="2" name="Rectangle 1"/>
          <p:cNvSpPr/>
          <p:nvPr/>
        </p:nvSpPr>
        <p:spPr>
          <a:xfrm>
            <a:off x="1371600" y="2346191"/>
            <a:ext cx="15544800" cy="923330"/>
          </a:xfrm>
          <a:prstGeom prst="rect">
            <a:avLst/>
          </a:prstGeom>
        </p:spPr>
        <p:txBody>
          <a:bodyPr wrap="square">
            <a:spAutoFit/>
          </a:bodyPr>
          <a:lstStyle/>
          <a:p>
            <a:pPr algn="just">
              <a:lnSpc>
                <a:spcPct val="150000"/>
              </a:lnSpc>
            </a:pPr>
            <a:r>
              <a:rPr lang="nl-NL" sz="3600" b="1" smtClean="0">
                <a:solidFill>
                  <a:srgbClr val="FF0000"/>
                </a:solidFill>
                <a:latin typeface="Arial" panose="020B0604020202020204" pitchFamily="34" charset="0"/>
                <a:ea typeface="Calibri" panose="020F0502020204030204" pitchFamily="34" charset="0"/>
                <a:cs typeface="Arial" panose="020B0604020202020204" pitchFamily="34" charset="0"/>
              </a:rPr>
              <a:t>Bài tập 4. </a:t>
            </a:r>
            <a:r>
              <a:rPr lang="nl-NL" sz="3600">
                <a:latin typeface="Arial" panose="020B0604020202020204" pitchFamily="34" charset="0"/>
                <a:cs typeface="Arial" panose="020B0604020202020204" pitchFamily="34" charset="0"/>
              </a:rPr>
              <a:t>Phản ứng tổng </a:t>
            </a:r>
            <a:r>
              <a:rPr lang="nl-NL" sz="3600">
                <a:latin typeface="Arial" panose="020B0604020202020204" pitchFamily="34" charset="0"/>
                <a:cs typeface="Arial" panose="020B0604020202020204" pitchFamily="34" charset="0"/>
              </a:rPr>
              <a:t>hợp </a:t>
            </a:r>
            <a:r>
              <a:rPr lang="nl-NL" sz="3600" smtClean="0">
                <a:latin typeface="Arial" panose="020B0604020202020204" pitchFamily="34" charset="0"/>
                <a:cs typeface="Arial" panose="020B0604020202020204" pitchFamily="34" charset="0"/>
              </a:rPr>
              <a:t>ammonia:</a:t>
            </a:r>
            <a:endParaRPr lang="en-US" sz="3600">
              <a:latin typeface="Arial" panose="020B0604020202020204" pitchFamily="34" charset="0"/>
              <a:cs typeface="Arial" panose="020B0604020202020204" pitchFamily="34" charset="0"/>
            </a:endParaRPr>
          </a:p>
        </p:txBody>
      </p:sp>
      <p:grpSp>
        <p:nvGrpSpPr>
          <p:cNvPr id="15" name="Group 14"/>
          <p:cNvGrpSpPr/>
          <p:nvPr/>
        </p:nvGrpSpPr>
        <p:grpSpPr>
          <a:xfrm>
            <a:off x="5694592" y="3481126"/>
            <a:ext cx="6898814" cy="985549"/>
            <a:chOff x="5694589" y="4451559"/>
            <a:chExt cx="6898814" cy="985549"/>
          </a:xfrm>
        </p:grpSpPr>
        <mc:AlternateContent xmlns:mc="http://schemas.openxmlformats.org/markup-compatibility/2006" xmlns:a14="http://schemas.microsoft.com/office/drawing/2010/main">
          <mc:Choice Requires="a14">
            <p:sp>
              <p:nvSpPr>
                <p:cNvPr id="20" name="Rectangle 19"/>
                <p:cNvSpPr/>
                <p:nvPr/>
              </p:nvSpPr>
              <p:spPr>
                <a:xfrm>
                  <a:off x="5694589" y="4760000"/>
                  <a:ext cx="6898814" cy="677108"/>
                </a:xfrm>
                <a:prstGeom prst="rect">
                  <a:avLst/>
                </a:prstGeom>
              </p:spPr>
              <p:txBody>
                <a:bodyPr wrap="square">
                  <a:spAutoFit/>
                </a:bodyPr>
                <a:lstStyle/>
                <a:p>
                  <a:pPr algn="ctr"/>
                  <a:r>
                    <a:rPr lang="fr-FR" sz="3800" smtClean="0">
                      <a:solidFill>
                        <a:schemeClr val="tx1"/>
                      </a:solidFill>
                      <a:latin typeface="Arial" panose="020B0604020202020204" pitchFamily="34" charset="0"/>
                      <a:cs typeface="Arial" panose="020B0604020202020204" pitchFamily="34" charset="0"/>
                    </a:rPr>
                    <a:t>N</a:t>
                  </a:r>
                  <a:r>
                    <a:rPr lang="fr-FR" sz="3800" baseline="-25000">
                      <a:solidFill>
                        <a:schemeClr val="tx1"/>
                      </a:solidFill>
                      <a:latin typeface="Arial" panose="020B0604020202020204" pitchFamily="34" charset="0"/>
                      <a:cs typeface="Arial" panose="020B0604020202020204" pitchFamily="34" charset="0"/>
                    </a:rPr>
                    <a:t>2</a:t>
                  </a:r>
                  <a:r>
                    <a:rPr lang="fr-FR" sz="3800">
                      <a:solidFill>
                        <a:schemeClr val="tx1"/>
                      </a:solidFill>
                      <a:latin typeface="Arial" panose="020B0604020202020204" pitchFamily="34" charset="0"/>
                      <a:cs typeface="Arial" panose="020B0604020202020204" pitchFamily="34" charset="0"/>
                    </a:rPr>
                    <a:t>(g) + 3H</a:t>
                  </a:r>
                  <a:r>
                    <a:rPr lang="fr-FR" sz="3800" baseline="-25000">
                      <a:solidFill>
                        <a:schemeClr val="tx1"/>
                      </a:solidFill>
                      <a:latin typeface="Arial" panose="020B0604020202020204" pitchFamily="34" charset="0"/>
                      <a:cs typeface="Arial" panose="020B0604020202020204" pitchFamily="34" charset="0"/>
                    </a:rPr>
                    <a:t>2</a:t>
                  </a:r>
                  <a:r>
                    <a:rPr lang="fr-FR" sz="3800">
                      <a:solidFill>
                        <a:schemeClr val="tx1"/>
                      </a:solidFill>
                      <a:latin typeface="Arial" panose="020B0604020202020204" pitchFamily="34" charset="0"/>
                      <a:cs typeface="Arial" panose="020B0604020202020204" pitchFamily="34" charset="0"/>
                    </a:rPr>
                    <a:t>(g) </a:t>
                  </a:r>
                  <a14:m>
                    <m:oMath xmlns:m="http://schemas.openxmlformats.org/officeDocument/2006/math">
                      <m:r>
                        <a:rPr lang="fr-FR" sz="3800" b="0" i="0">
                          <a:solidFill>
                            <a:schemeClr val="tx1"/>
                          </a:solidFill>
                          <a:latin typeface="Cambria Math" panose="02040503050406030204" pitchFamily="18" charset="0"/>
                        </a:rPr>
                        <m:t>⇋</m:t>
                      </m:r>
                    </m:oMath>
                  </a14:m>
                  <a:r>
                    <a:rPr lang="fr-FR" sz="3800">
                      <a:solidFill>
                        <a:schemeClr val="tx1"/>
                      </a:solidFill>
                      <a:latin typeface="Arial" panose="020B0604020202020204" pitchFamily="34" charset="0"/>
                      <a:cs typeface="Arial" panose="020B0604020202020204" pitchFamily="34" charset="0"/>
                    </a:rPr>
                    <a:t> </a:t>
                  </a:r>
                  <a:r>
                    <a:rPr lang="en-US" sz="3800">
                      <a:solidFill>
                        <a:schemeClr val="tx1"/>
                      </a:solidFill>
                      <a:latin typeface="Arial" panose="020B0604020202020204" pitchFamily="34" charset="0"/>
                      <a:cs typeface="Arial" panose="020B0604020202020204" pitchFamily="34" charset="0"/>
                    </a:rPr>
                    <a:t>2NH</a:t>
                  </a:r>
                  <a:r>
                    <a:rPr lang="en-US" sz="3800" baseline="-25000">
                      <a:solidFill>
                        <a:schemeClr val="tx1"/>
                      </a:solidFill>
                      <a:latin typeface="Arial" panose="020B0604020202020204" pitchFamily="34" charset="0"/>
                      <a:cs typeface="Arial" panose="020B0604020202020204" pitchFamily="34" charset="0"/>
                    </a:rPr>
                    <a:t>3</a:t>
                  </a:r>
                  <a:r>
                    <a:rPr lang="en-US" sz="3800">
                      <a:solidFill>
                        <a:schemeClr val="tx1"/>
                      </a:solidFill>
                      <a:latin typeface="Arial" panose="020B0604020202020204" pitchFamily="34" charset="0"/>
                      <a:cs typeface="Arial" panose="020B0604020202020204" pitchFamily="34" charset="0"/>
                    </a:rPr>
                    <a:t>(g)</a:t>
                  </a:r>
                </a:p>
              </p:txBody>
            </p:sp>
          </mc:Choice>
          <mc:Fallback xmlns="">
            <p:sp>
              <p:nvSpPr>
                <p:cNvPr id="14" name="Rectangle 13"/>
                <p:cNvSpPr>
                  <a:spLocks noRot="1" noChangeAspect="1" noMove="1" noResize="1" noEditPoints="1" noAdjustHandles="1" noChangeArrowheads="1" noChangeShapeType="1" noTextEdit="1"/>
                </p:cNvSpPr>
                <p:nvPr/>
              </p:nvSpPr>
              <p:spPr>
                <a:xfrm>
                  <a:off x="5694589" y="4760000"/>
                  <a:ext cx="6898814" cy="677108"/>
                </a:xfrm>
                <a:prstGeom prst="rect">
                  <a:avLst/>
                </a:prstGeom>
                <a:blipFill>
                  <a:blip r:embed="rId4"/>
                  <a:stretch>
                    <a:fillRect t="-15315" b="-35135"/>
                  </a:stretch>
                </a:blipFill>
              </p:spPr>
              <p:txBody>
                <a:bodyPr/>
                <a:lstStyle/>
                <a:p>
                  <a:r>
                    <a:rPr lang="en-US">
                      <a:noFill/>
                    </a:rPr>
                    <a:t> </a:t>
                  </a:r>
                </a:p>
              </p:txBody>
            </p:sp>
          </mc:Fallback>
        </mc:AlternateContent>
        <p:sp>
          <p:nvSpPr>
            <p:cNvPr id="21" name="TextBox 20"/>
            <p:cNvSpPr txBox="1"/>
            <p:nvPr/>
          </p:nvSpPr>
          <p:spPr>
            <a:xfrm>
              <a:off x="9147408" y="4451559"/>
              <a:ext cx="1295400" cy="430887"/>
            </a:xfrm>
            <a:prstGeom prst="rect">
              <a:avLst/>
            </a:prstGeom>
            <a:noFill/>
          </p:spPr>
          <p:txBody>
            <a:bodyPr wrap="square" rtlCol="0">
              <a:spAutoFit/>
            </a:bodyPr>
            <a:lstStyle/>
            <a:p>
              <a:pPr algn="ctr"/>
              <a:r>
                <a:rPr lang="en-US" sz="2200" smtClean="0">
                  <a:latin typeface="Arial" panose="020B0604020202020204" pitchFamily="34" charset="0"/>
                  <a:cs typeface="Arial" panose="020B0604020202020204" pitchFamily="34" charset="0"/>
                </a:rPr>
                <a:t>t</a:t>
              </a:r>
              <a:r>
                <a:rPr lang="en-US" sz="2200" smtClean="0">
                  <a:latin typeface="Arial" panose="020B0604020202020204" pitchFamily="34" charset="0"/>
                  <a:cs typeface="Arial" panose="020B0604020202020204" pitchFamily="34" charset="0"/>
                  <a:sym typeface="Symbol" panose="05050102010706020507" pitchFamily="18" charset="2"/>
                </a:rPr>
                <a:t>, xt, p</a:t>
              </a:r>
              <a:endParaRPr lang="en-US" sz="2200">
                <a:latin typeface="Arial" panose="020B0604020202020204" pitchFamily="34" charset="0"/>
                <a:cs typeface="Arial" panose="020B0604020202020204" pitchFamily="34" charset="0"/>
              </a:endParaRPr>
            </a:p>
          </p:txBody>
        </p:sp>
      </p:grpSp>
      <p:sp>
        <p:nvSpPr>
          <p:cNvPr id="6" name="Rectangle 5"/>
          <p:cNvSpPr/>
          <p:nvPr/>
        </p:nvSpPr>
        <p:spPr>
          <a:xfrm>
            <a:off x="1582474" y="4889585"/>
            <a:ext cx="15123051" cy="646331"/>
          </a:xfrm>
          <a:prstGeom prst="rect">
            <a:avLst/>
          </a:prstGeom>
        </p:spPr>
        <p:txBody>
          <a:bodyPr wrap="none">
            <a:spAutoFit/>
          </a:bodyPr>
          <a:lstStyle/>
          <a:p>
            <a:pPr algn="just"/>
            <a:r>
              <a:rPr lang="en-US" sz="3600">
                <a:latin typeface="Arial" panose="020B0604020202020204" pitchFamily="34" charset="0"/>
                <a:cs typeface="Arial" panose="020B0604020202020204" pitchFamily="34" charset="0"/>
              </a:rPr>
              <a:t>Để thu được NH</a:t>
            </a:r>
            <a:r>
              <a:rPr lang="en-US" sz="3600" baseline="-25000">
                <a:latin typeface="Arial" panose="020B0604020202020204" pitchFamily="34" charset="0"/>
                <a:cs typeface="Arial" panose="020B0604020202020204" pitchFamily="34" charset="0"/>
              </a:rPr>
              <a:t>3</a:t>
            </a:r>
            <a:r>
              <a:rPr lang="en-US" sz="3600">
                <a:latin typeface="Arial" panose="020B0604020202020204" pitchFamily="34" charset="0"/>
                <a:cs typeface="Arial" panose="020B0604020202020204" pitchFamily="34" charset="0"/>
              </a:rPr>
              <a:t> với hiệu suất cao, cần điều chỉnh áp suất như thế nào?</a:t>
            </a:r>
            <a:endParaRPr lang="en-US" sz="3600">
              <a:latin typeface="Arial" panose="020B0604020202020204" pitchFamily="34" charset="0"/>
              <a:cs typeface="Arial" panose="020B0604020202020204" pitchFamily="34" charset="0"/>
            </a:endParaRPr>
          </a:p>
        </p:txBody>
      </p:sp>
      <p:sp>
        <p:nvSpPr>
          <p:cNvPr id="7" name="Rectangle 6"/>
          <p:cNvSpPr/>
          <p:nvPr/>
        </p:nvSpPr>
        <p:spPr>
          <a:xfrm>
            <a:off x="1371600" y="6210300"/>
            <a:ext cx="15333925" cy="2585323"/>
          </a:xfrm>
          <a:prstGeom prst="rect">
            <a:avLst/>
          </a:prstGeom>
        </p:spPr>
        <p:txBody>
          <a:bodyPr wrap="square">
            <a:spAutoFit/>
          </a:bodyPr>
          <a:lstStyle/>
          <a:p>
            <a:pPr algn="just">
              <a:lnSpc>
                <a:spcPct val="150000"/>
              </a:lnSpc>
              <a:spcBef>
                <a:spcPts val="300"/>
              </a:spcBef>
              <a:spcAft>
                <a:spcPts val="0"/>
              </a:spcAft>
            </a:pPr>
            <a:r>
              <a:rPr lang="en-US" sz="3600" b="1" i="1" u="sng" smtClean="0">
                <a:latin typeface="Arial" panose="020B0604020202020204" pitchFamily="34" charset="0"/>
                <a:ea typeface="Calibri" panose="020F0502020204030204" pitchFamily="34" charset="0"/>
                <a:cs typeface="Arial" panose="020B0604020202020204" pitchFamily="34" charset="0"/>
              </a:rPr>
              <a:t>Lời giải:</a:t>
            </a:r>
            <a:r>
              <a:rPr lang="en-US" sz="3600" b="1" i="1" smtClean="0">
                <a:latin typeface="Arial" panose="020B0604020202020204" pitchFamily="34" charset="0"/>
                <a:ea typeface="Calibri" panose="020F0502020204030204" pitchFamily="34" charset="0"/>
                <a:cs typeface="Arial" panose="020B0604020202020204" pitchFamily="34" charset="0"/>
              </a:rPr>
              <a:t> </a:t>
            </a:r>
            <a:r>
              <a:rPr lang="en-US" sz="3600" smtClean="0">
                <a:latin typeface="Arial" panose="020B0604020202020204" pitchFamily="34" charset="0"/>
                <a:ea typeface="Calibri" panose="020F0502020204030204" pitchFamily="34" charset="0"/>
                <a:cs typeface="Arial" panose="020B0604020202020204" pitchFamily="34" charset="0"/>
              </a:rPr>
              <a:t>Sau </a:t>
            </a:r>
            <a:r>
              <a:rPr lang="en-US" sz="3600">
                <a:latin typeface="Arial" panose="020B0604020202020204" pitchFamily="34" charset="0"/>
                <a:ea typeface="Calibri" panose="020F0502020204030204" pitchFamily="34" charset="0"/>
                <a:cs typeface="Arial" panose="020B0604020202020204" pitchFamily="34" charset="0"/>
              </a:rPr>
              <a:t>phản ứng số mol khí </a:t>
            </a:r>
            <a:r>
              <a:rPr lang="en-US" sz="3600">
                <a:latin typeface="Arial" panose="020B0604020202020204" pitchFamily="34" charset="0"/>
                <a:ea typeface="Calibri" panose="020F0502020204030204" pitchFamily="34" charset="0"/>
                <a:cs typeface="Arial" panose="020B0604020202020204" pitchFamily="34" charset="0"/>
              </a:rPr>
              <a:t>giảm </a:t>
            </a:r>
            <a:r>
              <a:rPr lang="en-US" sz="3600" smtClean="0">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T</a:t>
            </a:r>
            <a:r>
              <a:rPr lang="en-US" sz="3600" smtClean="0">
                <a:latin typeface="Arial" panose="020B0604020202020204" pitchFamily="34" charset="0"/>
                <a:ea typeface="Calibri" panose="020F0502020204030204" pitchFamily="34" charset="0"/>
                <a:cs typeface="Arial" panose="020B0604020202020204" pitchFamily="34" charset="0"/>
              </a:rPr>
              <a:t>heo </a:t>
            </a:r>
            <a:r>
              <a:rPr lang="en-US" sz="3600">
                <a:latin typeface="Arial" panose="020B0604020202020204" pitchFamily="34" charset="0"/>
                <a:ea typeface="Calibri" panose="020F0502020204030204" pitchFamily="34" charset="0"/>
                <a:cs typeface="Arial" panose="020B0604020202020204" pitchFamily="34" charset="0"/>
              </a:rPr>
              <a:t>nguyên lí chuyển dịch </a:t>
            </a:r>
            <a:r>
              <a:rPr lang="en-US" sz="3600">
                <a:latin typeface="Arial" panose="020B0604020202020204" pitchFamily="34" charset="0"/>
                <a:ea typeface="Calibri" panose="020F0502020204030204" pitchFamily="34" charset="0"/>
                <a:cs typeface="Arial" panose="020B0604020202020204" pitchFamily="34" charset="0"/>
              </a:rPr>
              <a:t>cân </a:t>
            </a:r>
            <a:r>
              <a:rPr lang="en-US" sz="3600" smtClean="0">
                <a:latin typeface="Arial" panose="020B0604020202020204" pitchFamily="34" charset="0"/>
                <a:ea typeface="Calibri" panose="020F0502020204030204" pitchFamily="34" charset="0"/>
                <a:cs typeface="Arial" panose="020B0604020202020204" pitchFamily="34" charset="0"/>
              </a:rPr>
              <a:t>bằng: Khi </a:t>
            </a:r>
            <a:r>
              <a:rPr lang="en-US" sz="3600">
                <a:latin typeface="Arial" panose="020B0604020202020204" pitchFamily="34" charset="0"/>
                <a:ea typeface="Calibri" panose="020F0502020204030204" pitchFamily="34" charset="0"/>
                <a:cs typeface="Arial" panose="020B0604020202020204" pitchFamily="34" charset="0"/>
              </a:rPr>
              <a:t>tăng </a:t>
            </a:r>
            <a:r>
              <a:rPr lang="en-US" sz="3600">
                <a:latin typeface="Arial" panose="020B0604020202020204" pitchFamily="34" charset="0"/>
                <a:ea typeface="Calibri" panose="020F0502020204030204" pitchFamily="34" charset="0"/>
                <a:cs typeface="Arial" panose="020B0604020202020204" pitchFamily="34" charset="0"/>
              </a:rPr>
              <a:t>áp </a:t>
            </a:r>
            <a:r>
              <a:rPr lang="en-US" sz="3600" smtClean="0">
                <a:latin typeface="Arial" panose="020B0604020202020204" pitchFamily="34" charset="0"/>
                <a:ea typeface="Calibri" panose="020F0502020204030204" pitchFamily="34" charset="0"/>
                <a:cs typeface="Arial" panose="020B0604020202020204" pitchFamily="34" charset="0"/>
              </a:rPr>
              <a:t>suất, </a:t>
            </a:r>
            <a:r>
              <a:rPr lang="en-US" sz="3600">
                <a:latin typeface="Arial" panose="020B0604020202020204" pitchFamily="34" charset="0"/>
                <a:ea typeface="Calibri" panose="020F0502020204030204" pitchFamily="34" charset="0"/>
                <a:cs typeface="Arial" panose="020B0604020202020204" pitchFamily="34" charset="0"/>
              </a:rPr>
              <a:t>cân bằng chuyển dịch theo chiều giảm áp suất </a:t>
            </a:r>
            <a:r>
              <a:rPr lang="en-US" sz="3600">
                <a:latin typeface="Arial" panose="020B0604020202020204" pitchFamily="34" charset="0"/>
                <a:ea typeface="Calibri" panose="020F0502020204030204" pitchFamily="34" charset="0"/>
                <a:cs typeface="Arial" panose="020B0604020202020204" pitchFamily="34" charset="0"/>
              </a:rPr>
              <a:t>tức </a:t>
            </a:r>
            <a:r>
              <a:rPr lang="en-US" sz="3600" smtClean="0">
                <a:latin typeface="Arial" panose="020B0604020202020204" pitchFamily="34" charset="0"/>
                <a:ea typeface="Calibri" panose="020F0502020204030204" pitchFamily="34" charset="0"/>
                <a:cs typeface="Arial" panose="020B0604020202020204" pitchFamily="34" charset="0"/>
              </a:rPr>
              <a:t>là chiều thuận</a:t>
            </a:r>
            <a:r>
              <a:rPr lang="en-US" sz="3600">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a:t>
            </a:r>
            <a:r>
              <a:rPr lang="en-US" sz="3600">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a:t>
            </a:r>
            <a:r>
              <a:rPr lang="en-US" sz="3600">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T</a:t>
            </a:r>
            <a:r>
              <a:rPr lang="en-US" sz="3600" smtClean="0">
                <a:latin typeface="Arial" panose="020B0604020202020204" pitchFamily="34" charset="0"/>
                <a:ea typeface="Calibri" panose="020F0502020204030204" pitchFamily="34" charset="0"/>
                <a:cs typeface="Arial" panose="020B0604020202020204" pitchFamily="34" charset="0"/>
              </a:rPr>
              <a:t>ăng </a:t>
            </a:r>
            <a:r>
              <a:rPr lang="en-US" sz="3600">
                <a:latin typeface="Arial" panose="020B0604020202020204" pitchFamily="34" charset="0"/>
                <a:ea typeface="Calibri" panose="020F0502020204030204" pitchFamily="34" charset="0"/>
                <a:cs typeface="Arial" panose="020B0604020202020204" pitchFamily="34" charset="0"/>
              </a:rPr>
              <a:t>hiệu suất thu được NH</a:t>
            </a:r>
            <a:r>
              <a:rPr lang="en-US" sz="3600" baseline="-25000">
                <a:latin typeface="Arial" panose="020B0604020202020204" pitchFamily="34" charset="0"/>
                <a:ea typeface="Calibri" panose="020F0502020204030204" pitchFamily="34" charset="0"/>
                <a:cs typeface="Arial" panose="020B0604020202020204" pitchFamily="34" charset="0"/>
              </a:rPr>
              <a:t>3</a:t>
            </a:r>
            <a:endParaRPr lang="en-US" sz="3600">
              <a:latin typeface="Arial" panose="020B0604020202020204" pitchFamily="34" charset="0"/>
              <a:ea typeface="Calibri" panose="020F0502020204030204" pitchFamily="34" charset="0"/>
              <a:cs typeface="Arial" panose="020B0604020202020204" pitchFamily="34" charset="0"/>
            </a:endParaRPr>
          </a:p>
        </p:txBody>
      </p:sp>
      <p:pic>
        <p:nvPicPr>
          <p:cNvPr id="22" name="Picture 20"/>
          <p:cNvPicPr>
            <a:picLocks noChangeAspect="1"/>
          </p:cNvPicPr>
          <p:nvPr/>
        </p:nvPicPr>
        <p:blipFill>
          <a:blip r:embed="rId5"/>
          <a:srcRect/>
          <a:stretch>
            <a:fillRect/>
          </a:stretch>
        </p:blipFill>
        <p:spPr>
          <a:xfrm>
            <a:off x="13789284" y="8228331"/>
            <a:ext cx="1981200" cy="2057499"/>
          </a:xfrm>
          <a:prstGeom prst="rect">
            <a:avLst/>
          </a:prstGeom>
        </p:spPr>
      </p:pic>
    </p:spTree>
    <p:extLst>
      <p:ext uri="{BB962C8B-B14F-4D97-AF65-F5344CB8AC3E}">
        <p14:creationId xmlns:p14="http://schemas.microsoft.com/office/powerpoint/2010/main" val="3678354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3"/>
          <a:srcRect/>
          <a:stretch>
            <a:fillRect/>
          </a:stretch>
        </p:blipFill>
        <p:spPr>
          <a:xfrm rot="1523558">
            <a:off x="14629506" y="3107499"/>
            <a:ext cx="870043" cy="1841362"/>
          </a:xfrm>
          <a:prstGeom prst="rect">
            <a:avLst/>
          </a:prstGeom>
        </p:spPr>
      </p:pic>
      <p:pic>
        <p:nvPicPr>
          <p:cNvPr id="8" name="Picture 8"/>
          <p:cNvPicPr>
            <a:picLocks noChangeAspect="1"/>
          </p:cNvPicPr>
          <p:nvPr/>
        </p:nvPicPr>
        <p:blipFill>
          <a:blip r:embed="rId4"/>
          <a:srcRect/>
          <a:stretch>
            <a:fillRect/>
          </a:stretch>
        </p:blipFill>
        <p:spPr>
          <a:xfrm>
            <a:off x="2569065" y="3107499"/>
            <a:ext cx="1286651" cy="1841362"/>
          </a:xfrm>
          <a:prstGeom prst="rect">
            <a:avLst/>
          </a:prstGeom>
        </p:spPr>
      </p:pic>
      <p:pic>
        <p:nvPicPr>
          <p:cNvPr id="9" name="Picture 9"/>
          <p:cNvPicPr>
            <a:picLocks noChangeAspect="1"/>
          </p:cNvPicPr>
          <p:nvPr/>
        </p:nvPicPr>
        <p:blipFill>
          <a:blip r:embed="rId5"/>
          <a:srcRect/>
          <a:stretch>
            <a:fillRect/>
          </a:stretch>
        </p:blipFill>
        <p:spPr>
          <a:xfrm>
            <a:off x="8424046" y="3107499"/>
            <a:ext cx="1284350" cy="1841362"/>
          </a:xfrm>
          <a:prstGeom prst="rect">
            <a:avLst/>
          </a:prstGeom>
        </p:spPr>
      </p:pic>
      <p:sp>
        <p:nvSpPr>
          <p:cNvPr id="17" name="TextBox 16">
            <a:extLst>
              <a:ext uri="{FF2B5EF4-FFF2-40B4-BE49-F238E27FC236}">
                <a16:creationId xmlns:a16="http://schemas.microsoft.com/office/drawing/2014/main" id="{E19B1F1F-6136-4AD1-8FAA-8BF99A8856B5}"/>
              </a:ext>
            </a:extLst>
          </p:cNvPr>
          <p:cNvSpPr txBox="1"/>
          <p:nvPr/>
        </p:nvSpPr>
        <p:spPr>
          <a:xfrm>
            <a:off x="378213" y="800100"/>
            <a:ext cx="17531574" cy="1092607"/>
          </a:xfrm>
          <a:prstGeom prst="rect">
            <a:avLst/>
          </a:prstGeom>
          <a:noFill/>
        </p:spPr>
        <p:txBody>
          <a:bodyPr wrap="square" rtlCol="0">
            <a:spAutoFit/>
          </a:bodyPr>
          <a:lstStyle/>
          <a:p>
            <a:pPr algn="ctr"/>
            <a:r>
              <a:rPr lang="en-US" sz="6500" b="1" smtClean="0">
                <a:solidFill>
                  <a:srgbClr val="FFFF00"/>
                </a:solidFill>
                <a:latin typeface="Arial" panose="020B0604020202020204" pitchFamily="34" charset="0"/>
                <a:cs typeface="Arial" panose="020B0604020202020204" pitchFamily="34" charset="0"/>
              </a:rPr>
              <a:t>HƯỚNG DẪN VỀ NHÀ</a:t>
            </a:r>
            <a:endParaRPr lang="en-US" sz="6500" dirty="0">
              <a:solidFill>
                <a:srgbClr val="FFFF00"/>
              </a:solidFill>
              <a:latin typeface="Arial" panose="020B0604020202020204" pitchFamily="34" charset="0"/>
              <a:cs typeface="Arial" panose="020B0604020202020204" pitchFamily="34" charset="0"/>
            </a:endParaRPr>
          </a:p>
        </p:txBody>
      </p:sp>
      <p:sp>
        <p:nvSpPr>
          <p:cNvPr id="18" name="Google Shape;1635;p64"/>
          <p:cNvSpPr/>
          <p:nvPr/>
        </p:nvSpPr>
        <p:spPr>
          <a:xfrm>
            <a:off x="835041" y="5802872"/>
            <a:ext cx="4754697" cy="337922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lvl="0" algn="ctr">
              <a:lnSpc>
                <a:spcPct val="150000"/>
              </a:lnSpc>
            </a:pPr>
            <a:r>
              <a:rPr lang="fr-FR" sz="3600">
                <a:latin typeface="Arial" panose="020B0604020202020204" pitchFamily="34" charset="0"/>
                <a:cs typeface="Arial" panose="020B0604020202020204" pitchFamily="34" charset="0"/>
              </a:rPr>
              <a:t>Ôn lại kiến thức </a:t>
            </a:r>
            <a:endParaRPr lang="fr-FR" sz="3600">
              <a:latin typeface="Arial" panose="020B0604020202020204" pitchFamily="34" charset="0"/>
              <a:cs typeface="Arial" panose="020B0604020202020204" pitchFamily="34" charset="0"/>
            </a:endParaRPr>
          </a:p>
          <a:p>
            <a:pPr lvl="0" algn="ctr">
              <a:lnSpc>
                <a:spcPct val="150000"/>
              </a:lnSpc>
            </a:pPr>
            <a:r>
              <a:rPr lang="fr-FR" sz="3600">
                <a:latin typeface="Arial" panose="020B0604020202020204" pitchFamily="34" charset="0"/>
                <a:cs typeface="Arial" panose="020B0604020202020204" pitchFamily="34" charset="0"/>
              </a:rPr>
              <a:t>đã </a:t>
            </a:r>
            <a:r>
              <a:rPr lang="fr-FR" sz="3600">
                <a:latin typeface="Arial" panose="020B0604020202020204" pitchFamily="34" charset="0"/>
                <a:cs typeface="Arial" panose="020B0604020202020204" pitchFamily="34" charset="0"/>
              </a:rPr>
              <a:t>học</a:t>
            </a:r>
            <a:endParaRPr sz="3600">
              <a:latin typeface="Arial" panose="020B0604020202020204" pitchFamily="34" charset="0"/>
              <a:cs typeface="Arial" panose="020B0604020202020204" pitchFamily="34" charset="0"/>
            </a:endParaRPr>
          </a:p>
        </p:txBody>
      </p:sp>
      <p:sp>
        <p:nvSpPr>
          <p:cNvPr id="19" name="Google Shape;1636;p64"/>
          <p:cNvSpPr/>
          <p:nvPr/>
        </p:nvSpPr>
        <p:spPr>
          <a:xfrm>
            <a:off x="6688872" y="5802872"/>
            <a:ext cx="4754697" cy="337922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lvl="0" algn="ctr">
              <a:lnSpc>
                <a:spcPct val="150000"/>
              </a:lnSpc>
            </a:pPr>
            <a:r>
              <a:rPr lang="fr-FR" sz="3600" smtClean="0">
                <a:latin typeface="Arial" panose="020B0604020202020204" pitchFamily="34" charset="0"/>
                <a:cs typeface="Arial" panose="020B0604020202020204" pitchFamily="34" charset="0"/>
              </a:rPr>
              <a:t>Làm bài 1 – 5 </a:t>
            </a:r>
          </a:p>
          <a:p>
            <a:pPr lvl="0" algn="ctr">
              <a:lnSpc>
                <a:spcPct val="150000"/>
              </a:lnSpc>
            </a:pPr>
            <a:r>
              <a:rPr lang="fr-FR" sz="3600" smtClean="0">
                <a:latin typeface="Arial" panose="020B0604020202020204" pitchFamily="34" charset="0"/>
                <a:cs typeface="Arial" panose="020B0604020202020204" pitchFamily="34" charset="0"/>
              </a:rPr>
              <a:t>(SGK tr.11) và </a:t>
            </a:r>
            <a:r>
              <a:rPr lang="fr-FR" sz="3600">
                <a:latin typeface="Arial" panose="020B0604020202020204" pitchFamily="34" charset="0"/>
                <a:cs typeface="Arial" panose="020B0604020202020204" pitchFamily="34" charset="0"/>
              </a:rPr>
              <a:t>bài tập </a:t>
            </a:r>
            <a:r>
              <a:rPr lang="fr-FR" sz="3600">
                <a:latin typeface="Arial" panose="020B0604020202020204" pitchFamily="34" charset="0"/>
                <a:cs typeface="Arial" panose="020B0604020202020204" pitchFamily="34" charset="0"/>
              </a:rPr>
              <a:t>trong </a:t>
            </a:r>
            <a:r>
              <a:rPr lang="fr-FR" sz="3600" smtClean="0">
                <a:latin typeface="Arial" panose="020B0604020202020204" pitchFamily="34" charset="0"/>
                <a:cs typeface="Arial" panose="020B0604020202020204" pitchFamily="34" charset="0"/>
              </a:rPr>
              <a:t>SBT</a:t>
            </a:r>
            <a:endParaRPr sz="3600">
              <a:latin typeface="Arial" panose="020B0604020202020204" pitchFamily="34" charset="0"/>
              <a:cs typeface="Arial" panose="020B0604020202020204" pitchFamily="34" charset="0"/>
            </a:endParaRPr>
          </a:p>
        </p:txBody>
      </p:sp>
      <p:sp>
        <p:nvSpPr>
          <p:cNvPr id="20" name="Google Shape;1637;p64"/>
          <p:cNvSpPr/>
          <p:nvPr/>
        </p:nvSpPr>
        <p:spPr>
          <a:xfrm>
            <a:off x="12542703" y="5802872"/>
            <a:ext cx="4754697" cy="337922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lvl="0" algn="ctr">
              <a:lnSpc>
                <a:spcPct val="150000"/>
              </a:lnSpc>
            </a:pPr>
            <a:r>
              <a:rPr lang="fr-FR" sz="3600">
                <a:latin typeface="Arial" panose="020B0604020202020204" pitchFamily="34" charset="0"/>
                <a:cs typeface="Arial" panose="020B0604020202020204" pitchFamily="34" charset="0"/>
              </a:rPr>
              <a:t>Đọc </a:t>
            </a:r>
            <a:r>
              <a:rPr lang="fr-FR" sz="3600">
                <a:latin typeface="Arial" panose="020B0604020202020204" pitchFamily="34" charset="0"/>
                <a:cs typeface="Arial" panose="020B0604020202020204" pitchFamily="34" charset="0"/>
              </a:rPr>
              <a:t>trước </a:t>
            </a:r>
            <a:r>
              <a:rPr lang="fr-FR" sz="3600" b="1" i="1">
                <a:latin typeface="Arial" panose="020B0604020202020204" pitchFamily="34" charset="0"/>
                <a:cs typeface="Arial" panose="020B0604020202020204" pitchFamily="34" charset="0"/>
              </a:rPr>
              <a:t>Bài </a:t>
            </a:r>
            <a:r>
              <a:rPr lang="fr-FR" sz="3600" b="1" i="1" smtClean="0">
                <a:latin typeface="Arial" panose="020B0604020202020204" pitchFamily="34" charset="0"/>
                <a:cs typeface="Arial" panose="020B0604020202020204" pitchFamily="34" charset="0"/>
              </a:rPr>
              <a:t>2: Cân bằng trong dung dịch nước</a:t>
            </a:r>
            <a:endParaRPr sz="3600" b="1">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02" t="28098" b="16928"/>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486997">
            <a:off x="6255831" y="1112022"/>
            <a:ext cx="5950288" cy="351607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21457" flipH="1">
            <a:off x="-2624289" y="4160684"/>
            <a:ext cx="21825884" cy="532005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691794">
            <a:off x="-5218247" y="7372417"/>
            <a:ext cx="11583100" cy="2823381"/>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35930">
            <a:off x="6936885" y="-282672"/>
            <a:ext cx="14650784" cy="3571129"/>
          </a:xfrm>
          <a:prstGeom prst="rect">
            <a:avLst/>
          </a:prstGeom>
        </p:spPr>
      </p:pic>
      <p:sp>
        <p:nvSpPr>
          <p:cNvPr id="9" name="TextBox 9"/>
          <p:cNvSpPr txBox="1"/>
          <p:nvPr/>
        </p:nvSpPr>
        <p:spPr>
          <a:xfrm>
            <a:off x="653789" y="3112895"/>
            <a:ext cx="3394963" cy="24208642"/>
          </a:xfrm>
          <a:prstGeom prst="rect">
            <a:avLst/>
          </a:prstGeom>
        </p:spPr>
        <p:txBody>
          <a:bodyPr lIns="50800" tIns="50800" rIns="50800" bIns="50800" rtlCol="0" anchor="ctr"/>
          <a:lstStyle/>
          <a:p>
            <a:pPr algn="ctr">
              <a:lnSpc>
                <a:spcPts val="2664"/>
              </a:lnSpc>
            </a:pPr>
            <a:endParaRPr/>
          </a:p>
        </p:txBody>
      </p:sp>
      <p:pic>
        <p:nvPicPr>
          <p:cNvPr id="10" name="Picture 10"/>
          <p:cNvPicPr>
            <a:picLocks noChangeAspect="1"/>
          </p:cNvPicPr>
          <p:nvPr/>
        </p:nvPicPr>
        <p:blipFill>
          <a:blip r:embed="rId7"/>
          <a:srcRect/>
          <a:stretch>
            <a:fillRect/>
          </a:stretch>
        </p:blipFill>
        <p:spPr>
          <a:xfrm rot="-3035543">
            <a:off x="12913689" y="270366"/>
            <a:ext cx="3186965" cy="4756664"/>
          </a:xfrm>
          <a:prstGeom prst="rect">
            <a:avLst/>
          </a:prstGeom>
        </p:spPr>
      </p:pic>
      <p:grpSp>
        <p:nvGrpSpPr>
          <p:cNvPr id="31" name="Group 30"/>
          <p:cNvGrpSpPr/>
          <p:nvPr/>
        </p:nvGrpSpPr>
        <p:grpSpPr>
          <a:xfrm>
            <a:off x="13069379" y="-438082"/>
            <a:ext cx="6429134" cy="11316961"/>
            <a:chOff x="13069379" y="-438082"/>
            <a:chExt cx="6429134" cy="11316961"/>
          </a:xfrm>
        </p:grpSpPr>
        <p:pic>
          <p:nvPicPr>
            <p:cNvPr id="11" name="Picture 11"/>
            <p:cNvPicPr>
              <a:picLocks noChangeAspect="1"/>
            </p:cNvPicPr>
            <p:nvPr/>
          </p:nvPicPr>
          <p:blipFill>
            <a:blip r:embed="rId8"/>
            <a:srcRect/>
            <a:stretch>
              <a:fillRect/>
            </a:stretch>
          </p:blipFill>
          <p:spPr>
            <a:xfrm rot="-2263347">
              <a:off x="17077486" y="1247933"/>
              <a:ext cx="2421027" cy="3244257"/>
            </a:xfrm>
            <a:prstGeom prst="rect">
              <a:avLst/>
            </a:prstGeom>
          </p:spPr>
        </p:pic>
        <p:pic>
          <p:nvPicPr>
            <p:cNvPr id="12" name="Picture 12"/>
            <p:cNvPicPr>
              <a:picLocks noChangeAspect="1"/>
            </p:cNvPicPr>
            <p:nvPr/>
          </p:nvPicPr>
          <p:blipFill>
            <a:blip r:embed="rId9"/>
            <a:srcRect/>
            <a:stretch>
              <a:fillRect/>
            </a:stretch>
          </p:blipFill>
          <p:spPr>
            <a:xfrm rot="831524">
              <a:off x="16939720" y="3408326"/>
              <a:ext cx="656145" cy="820181"/>
            </a:xfrm>
            <a:prstGeom prst="rect">
              <a:avLst/>
            </a:prstGeom>
          </p:spPr>
        </p:pic>
        <p:pic>
          <p:nvPicPr>
            <p:cNvPr id="13" name="Picture 13"/>
            <p:cNvPicPr>
              <a:picLocks noChangeAspect="1"/>
            </p:cNvPicPr>
            <p:nvPr/>
          </p:nvPicPr>
          <p:blipFill>
            <a:blip r:embed="rId10"/>
            <a:srcRect/>
            <a:stretch>
              <a:fillRect/>
            </a:stretch>
          </p:blipFill>
          <p:spPr>
            <a:xfrm rot="6595396">
              <a:off x="17168233" y="-459225"/>
              <a:ext cx="977786" cy="1360398"/>
            </a:xfrm>
            <a:prstGeom prst="rect">
              <a:avLst/>
            </a:prstGeom>
          </p:spPr>
        </p:pic>
        <p:pic>
          <p:nvPicPr>
            <p:cNvPr id="14" name="Picture 14"/>
            <p:cNvPicPr>
              <a:picLocks noChangeAspect="1"/>
            </p:cNvPicPr>
            <p:nvPr/>
          </p:nvPicPr>
          <p:blipFill>
            <a:blip r:embed="rId10"/>
            <a:srcRect t="8268" b="8268"/>
            <a:stretch>
              <a:fillRect/>
            </a:stretch>
          </p:blipFill>
          <p:spPr>
            <a:xfrm rot="11659766">
              <a:off x="13098878" y="3604857"/>
              <a:ext cx="804673" cy="934414"/>
            </a:xfrm>
            <a:prstGeom prst="rect">
              <a:avLst/>
            </a:prstGeom>
          </p:spPr>
        </p:pic>
        <p:pic>
          <p:nvPicPr>
            <p:cNvPr id="15" name="Picture 15"/>
            <p:cNvPicPr>
              <a:picLocks noChangeAspect="1"/>
            </p:cNvPicPr>
            <p:nvPr/>
          </p:nvPicPr>
          <p:blipFill>
            <a:blip r:embed="rId11"/>
            <a:srcRect/>
            <a:stretch>
              <a:fillRect/>
            </a:stretch>
          </p:blipFill>
          <p:spPr>
            <a:xfrm rot="-1549289">
              <a:off x="15864694" y="8605296"/>
              <a:ext cx="2983379" cy="2273583"/>
            </a:xfrm>
            <a:prstGeom prst="rect">
              <a:avLst/>
            </a:prstGeom>
          </p:spPr>
        </p:pic>
        <p:pic>
          <p:nvPicPr>
            <p:cNvPr id="16" name="Picture 16"/>
            <p:cNvPicPr>
              <a:picLocks noChangeAspect="1"/>
            </p:cNvPicPr>
            <p:nvPr/>
          </p:nvPicPr>
          <p:blipFill>
            <a:blip r:embed="rId12"/>
            <a:srcRect/>
            <a:stretch>
              <a:fillRect/>
            </a:stretch>
          </p:blipFill>
          <p:spPr>
            <a:xfrm rot="-2787718">
              <a:off x="15107723" y="4856725"/>
              <a:ext cx="2991402" cy="3359553"/>
            </a:xfrm>
            <a:prstGeom prst="rect">
              <a:avLst/>
            </a:prstGeom>
          </p:spPr>
        </p:pic>
        <p:pic>
          <p:nvPicPr>
            <p:cNvPr id="17" name="Picture 17"/>
            <p:cNvPicPr>
              <a:picLocks noChangeAspect="1"/>
            </p:cNvPicPr>
            <p:nvPr/>
          </p:nvPicPr>
          <p:blipFill>
            <a:blip r:embed="rId13"/>
            <a:srcRect/>
            <a:stretch>
              <a:fillRect/>
            </a:stretch>
          </p:blipFill>
          <p:spPr>
            <a:xfrm rot="1230385">
              <a:off x="13570466" y="7189616"/>
              <a:ext cx="2192856" cy="3677746"/>
            </a:xfrm>
            <a:prstGeom prst="rect">
              <a:avLst/>
            </a:prstGeom>
          </p:spPr>
        </p:pic>
        <p:pic>
          <p:nvPicPr>
            <p:cNvPr id="18" name="Picture 18"/>
            <p:cNvPicPr>
              <a:picLocks noChangeAspect="1"/>
            </p:cNvPicPr>
            <p:nvPr/>
          </p:nvPicPr>
          <p:blipFill>
            <a:blip r:embed="rId14"/>
            <a:srcRect/>
            <a:stretch>
              <a:fillRect/>
            </a:stretch>
          </p:blipFill>
          <p:spPr>
            <a:xfrm rot="-8462719">
              <a:off x="13672301" y="-438082"/>
              <a:ext cx="1084669" cy="1135779"/>
            </a:xfrm>
            <a:prstGeom prst="rect">
              <a:avLst/>
            </a:prstGeom>
          </p:spPr>
        </p:pic>
        <p:pic>
          <p:nvPicPr>
            <p:cNvPr id="19" name="Picture 19"/>
            <p:cNvPicPr>
              <a:picLocks noChangeAspect="1"/>
            </p:cNvPicPr>
            <p:nvPr/>
          </p:nvPicPr>
          <p:blipFill>
            <a:blip r:embed="rId15"/>
            <a:srcRect/>
            <a:stretch>
              <a:fillRect/>
            </a:stretch>
          </p:blipFill>
          <p:spPr>
            <a:xfrm>
              <a:off x="13352992" y="8491527"/>
              <a:ext cx="653674" cy="766773"/>
            </a:xfrm>
            <a:prstGeom prst="rect">
              <a:avLst/>
            </a:prstGeom>
          </p:spPr>
        </p:pic>
        <p:pic>
          <p:nvPicPr>
            <p:cNvPr id="20" name="Picture 20"/>
            <p:cNvPicPr>
              <a:picLocks noChangeAspect="1"/>
            </p:cNvPicPr>
            <p:nvPr/>
          </p:nvPicPr>
          <p:blipFill>
            <a:blip r:embed="rId16"/>
            <a:srcRect/>
            <a:stretch>
              <a:fillRect/>
            </a:stretch>
          </p:blipFill>
          <p:spPr>
            <a:xfrm rot="2700000">
              <a:off x="15305658" y="458593"/>
              <a:ext cx="1528382" cy="1835894"/>
            </a:xfrm>
            <a:prstGeom prst="rect">
              <a:avLst/>
            </a:prstGeom>
          </p:spPr>
        </p:pic>
        <p:pic>
          <p:nvPicPr>
            <p:cNvPr id="21" name="Picture 21"/>
            <p:cNvPicPr>
              <a:picLocks noChangeAspect="1"/>
            </p:cNvPicPr>
            <p:nvPr/>
          </p:nvPicPr>
          <p:blipFill>
            <a:blip r:embed="rId17"/>
            <a:srcRect/>
            <a:stretch>
              <a:fillRect/>
            </a:stretch>
          </p:blipFill>
          <p:spPr>
            <a:xfrm>
              <a:off x="14993413" y="-205344"/>
              <a:ext cx="915580" cy="852634"/>
            </a:xfrm>
            <a:prstGeom prst="rect">
              <a:avLst/>
            </a:prstGeom>
          </p:spPr>
        </p:pic>
        <p:pic>
          <p:nvPicPr>
            <p:cNvPr id="22" name="Picture 22"/>
            <p:cNvPicPr>
              <a:picLocks noChangeAspect="1"/>
            </p:cNvPicPr>
            <p:nvPr/>
          </p:nvPicPr>
          <p:blipFill>
            <a:blip r:embed="rId18"/>
            <a:srcRect/>
            <a:stretch>
              <a:fillRect/>
            </a:stretch>
          </p:blipFill>
          <p:spPr>
            <a:xfrm rot="-6751377">
              <a:off x="13282979" y="5146934"/>
              <a:ext cx="1708803" cy="2136004"/>
            </a:xfrm>
            <a:prstGeom prst="rect">
              <a:avLst/>
            </a:prstGeom>
          </p:spPr>
        </p:pic>
      </p:grpSp>
      <p:sp>
        <p:nvSpPr>
          <p:cNvPr id="30" name="TextBox 7">
            <a:extLst>
              <a:ext uri="{FF2B5EF4-FFF2-40B4-BE49-F238E27FC236}">
                <a16:creationId xmlns:a16="http://schemas.microsoft.com/office/drawing/2014/main" id="{F382605D-8CD3-44BE-AC1B-6FF362FEC183}"/>
              </a:ext>
            </a:extLst>
          </p:cNvPr>
          <p:cNvSpPr txBox="1"/>
          <p:nvPr/>
        </p:nvSpPr>
        <p:spPr>
          <a:xfrm>
            <a:off x="656198" y="3266412"/>
            <a:ext cx="11993002" cy="3877985"/>
          </a:xfrm>
          <a:prstGeom prst="rect">
            <a:avLst/>
          </a:prstGeom>
        </p:spPr>
        <p:txBody>
          <a:bodyPr wrap="square" lIns="0" tIns="0" rIns="0" bIns="0" rtlCol="0" anchor="t">
            <a:spAutoFit/>
          </a:bodyPr>
          <a:lstStyle/>
          <a:p>
            <a:pPr algn="ctr">
              <a:lnSpc>
                <a:spcPct val="150000"/>
              </a:lnSpc>
            </a:pPr>
            <a:r>
              <a:rPr lang="en-US" sz="8400" b="1" smtClean="0">
                <a:solidFill>
                  <a:srgbClr val="FFFF00"/>
                </a:solidFill>
                <a:latin typeface="Arial" panose="020B0604020202020204" pitchFamily="34" charset="0"/>
                <a:cs typeface="Arial" panose="020B0604020202020204" pitchFamily="34" charset="0"/>
              </a:rPr>
              <a:t>CẢM ƠN CÁC EM ĐÃ LẮNG NGHE BÀI HỌC</a:t>
            </a:r>
            <a:endParaRPr lang="en-US" sz="8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941958"/>
      </p:ext>
    </p:extLst>
  </p:cSld>
  <p:clrMapOvr>
    <a:masterClrMapping/>
  </p:clrMapOvr>
  <p:transition>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 name="Rectangle 1"/>
          <p:cNvSpPr/>
          <p:nvPr/>
        </p:nvSpPr>
        <p:spPr>
          <a:xfrm>
            <a:off x="1269925" y="1409700"/>
            <a:ext cx="15740353" cy="2585323"/>
          </a:xfrm>
          <a:prstGeom prst="rect">
            <a:avLst/>
          </a:prstGeom>
        </p:spPr>
        <p:txBody>
          <a:bodyPr wrap="square">
            <a:spAutoFit/>
          </a:bodyPr>
          <a:lstStyle/>
          <a:p>
            <a:pPr marL="571500" indent="-571500" algn="just">
              <a:lnSpc>
                <a:spcPct val="150000"/>
              </a:lnSpc>
              <a:buFont typeface="Wingdings" panose="05000000000000000000" pitchFamily="2" charset="2"/>
              <a:buChar char="q"/>
            </a:pPr>
            <a:r>
              <a:rPr lang="fr-FR" sz="3600" smtClean="0">
                <a:latin typeface="Arial" panose="020B0604020202020204" pitchFamily="34" charset="0"/>
                <a:cs typeface="Arial" panose="020B0604020202020204" pitchFamily="34" charset="0"/>
              </a:rPr>
              <a:t>Phản </a:t>
            </a:r>
            <a:r>
              <a:rPr lang="fr-FR" sz="3600">
                <a:latin typeface="Arial" panose="020B0604020202020204" pitchFamily="34" charset="0"/>
                <a:cs typeface="Arial" panose="020B0604020202020204" pitchFamily="34" charset="0"/>
              </a:rPr>
              <a:t>ứng điều chế khí oxygen trong phòng thí nghiệm bằng cách đun nóng tinh thể KMnO</a:t>
            </a:r>
            <a:r>
              <a:rPr lang="fr-FR" sz="3600" baseline="-25000">
                <a:latin typeface="Arial" panose="020B0604020202020204" pitchFamily="34" charset="0"/>
                <a:cs typeface="Arial" panose="020B0604020202020204" pitchFamily="34" charset="0"/>
              </a:rPr>
              <a:t>4</a:t>
            </a:r>
            <a:r>
              <a:rPr lang="fr-FR" sz="3600">
                <a:latin typeface="Arial" panose="020B0604020202020204" pitchFamily="34" charset="0"/>
                <a:cs typeface="Arial" panose="020B0604020202020204" pitchFamily="34" charset="0"/>
              </a:rPr>
              <a:t> (thuốc tím) tạo thành K</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MnO</a:t>
            </a:r>
            <a:r>
              <a:rPr lang="fr-FR" sz="3600" baseline="-25000">
                <a:latin typeface="Arial" panose="020B0604020202020204" pitchFamily="34" charset="0"/>
                <a:cs typeface="Arial" panose="020B0604020202020204" pitchFamily="34" charset="0"/>
              </a:rPr>
              <a:t>4</a:t>
            </a:r>
            <a:r>
              <a:rPr lang="fr-FR" sz="3600">
                <a:latin typeface="Arial" panose="020B0604020202020204" pitchFamily="34" charset="0"/>
                <a:cs typeface="Arial" panose="020B0604020202020204" pitchFamily="34" charset="0"/>
              </a:rPr>
              <a:t>, MnO</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a:t>
            </a:r>
            <a:r>
              <a:rPr lang="fr-FR" sz="3600" smtClean="0">
                <a:latin typeface="Arial" panose="020B0604020202020204" pitchFamily="34" charset="0"/>
                <a:cs typeface="Arial" panose="020B0604020202020204" pitchFamily="34" charset="0"/>
              </a:rPr>
              <a:t>O</a:t>
            </a:r>
            <a:r>
              <a:rPr lang="fr-FR" sz="3600" baseline="-25000" smtClean="0">
                <a:latin typeface="Arial" panose="020B0604020202020204" pitchFamily="34" charset="0"/>
                <a:cs typeface="Arial" panose="020B0604020202020204" pitchFamily="34" charset="0"/>
              </a:rPr>
              <a:t>2</a:t>
            </a:r>
            <a:r>
              <a:rPr lang="fr-FR" sz="3600" smtClean="0">
                <a:latin typeface="Arial" panose="020B0604020202020204" pitchFamily="34" charset="0"/>
                <a:cs typeface="Arial" panose="020B0604020202020204" pitchFamily="34" charset="0"/>
              </a:rPr>
              <a:t>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có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phương trình hóa học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như sau:</a:t>
            </a:r>
            <a:endParaRPr lang="en-US" sz="3600">
              <a:latin typeface="Arial" panose="020B0604020202020204" pitchFamily="34" charset="0"/>
              <a:cs typeface="Arial" panose="020B0604020202020204" pitchFamily="34" charset="0"/>
            </a:endParaRPr>
          </a:p>
        </p:txBody>
      </p:sp>
      <p:sp>
        <p:nvSpPr>
          <p:cNvPr id="4" name="Rectangle 3"/>
          <p:cNvSpPr/>
          <p:nvPr/>
        </p:nvSpPr>
        <p:spPr>
          <a:xfrm>
            <a:off x="3369594" y="6368177"/>
            <a:ext cx="13640684" cy="2585323"/>
          </a:xfrm>
          <a:prstGeom prst="rect">
            <a:avLst/>
          </a:prstGeom>
        </p:spPr>
        <p:txBody>
          <a:bodyPr wrap="square">
            <a:spAutoFit/>
          </a:bodyPr>
          <a:lstStyle/>
          <a:p>
            <a:pPr algn="just">
              <a:lnSpc>
                <a:spcPct val="150000"/>
              </a:lnSpc>
            </a:pPr>
            <a:r>
              <a:rPr lang="fr-FR" sz="3600" b="1" smtClean="0">
                <a:solidFill>
                  <a:srgbClr val="FF0000"/>
                </a:solidFill>
                <a:latin typeface="Arial" panose="020B0604020202020204" pitchFamily="34" charset="0"/>
                <a:cs typeface="Arial" panose="020B0604020202020204" pitchFamily="34" charset="0"/>
              </a:rPr>
              <a:t>Câu hỏi thảo luận: </a:t>
            </a:r>
            <a:r>
              <a:rPr lang="fr-FR" sz="3600" smtClean="0">
                <a:latin typeface="Arial" panose="020B0604020202020204" pitchFamily="34" charset="0"/>
                <a:cs typeface="Arial" panose="020B0604020202020204" pitchFamily="34" charset="0"/>
              </a:rPr>
              <a:t>Dựa </a:t>
            </a:r>
            <a:r>
              <a:rPr lang="fr-FR" sz="3600">
                <a:latin typeface="Arial" panose="020B0604020202020204" pitchFamily="34" charset="0"/>
                <a:cs typeface="Arial" panose="020B0604020202020204" pitchFamily="34" charset="0"/>
              </a:rPr>
              <a:t>vào phương trình hóa học của phản ứng điều chế khí oxygen từ KMnO</a:t>
            </a:r>
            <a:r>
              <a:rPr lang="fr-FR" sz="3600" baseline="-25000">
                <a:latin typeface="Arial" panose="020B0604020202020204" pitchFamily="34" charset="0"/>
                <a:cs typeface="Arial" panose="020B0604020202020204" pitchFamily="34" charset="0"/>
              </a:rPr>
              <a:t>4</a:t>
            </a:r>
            <a:r>
              <a:rPr lang="fr-FR" sz="3600">
                <a:latin typeface="Arial" panose="020B0604020202020204" pitchFamily="34" charset="0"/>
                <a:cs typeface="Arial" panose="020B0604020202020204" pitchFamily="34" charset="0"/>
              </a:rPr>
              <a:t>, em hãy cho biết phản ứng có xảy ra theo chiều ngược lại không?</a:t>
            </a:r>
            <a:endParaRPr lang="en-US" sz="36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4156589" y="4574622"/>
                <a:ext cx="9967024" cy="1014701"/>
              </a:xfrm>
              <a:prstGeom prst="rect">
                <a:avLst/>
              </a:prstGeom>
            </p:spPr>
            <p:txBody>
              <a:bodyPr wrap="none">
                <a:spAutoFit/>
              </a:bodyPr>
              <a:lstStyle/>
              <a:p>
                <a:pPr algn="ctr"/>
                <a:r>
                  <a:rPr lang="fr-FR" sz="4200" b="1" i="1">
                    <a:solidFill>
                      <a:schemeClr val="accent5">
                        <a:lumMod val="75000"/>
                      </a:schemeClr>
                    </a:solidFill>
                    <a:latin typeface="Arial" panose="020B0604020202020204" pitchFamily="34" charset="0"/>
                    <a:cs typeface="Arial" panose="020B0604020202020204" pitchFamily="34" charset="0"/>
                  </a:rPr>
                  <a:t>2KMnO</a:t>
                </a:r>
                <a:r>
                  <a:rPr lang="fr-FR" sz="4200" b="1" i="1" baseline="-25000">
                    <a:solidFill>
                      <a:schemeClr val="accent5">
                        <a:lumMod val="75000"/>
                      </a:schemeClr>
                    </a:solidFill>
                    <a:latin typeface="Arial" panose="020B0604020202020204" pitchFamily="34" charset="0"/>
                    <a:cs typeface="Arial" panose="020B0604020202020204" pitchFamily="34" charset="0"/>
                  </a:rPr>
                  <a:t>4</a:t>
                </a:r>
                <a:r>
                  <a:rPr lang="fr-FR" sz="4200" b="1" i="1">
                    <a:solidFill>
                      <a:schemeClr val="accent5">
                        <a:lumMod val="75000"/>
                      </a:schemeClr>
                    </a:solidFill>
                    <a:latin typeface="Arial" panose="020B0604020202020204" pitchFamily="34" charset="0"/>
                    <a:cs typeface="Arial" panose="020B0604020202020204" pitchFamily="34" charset="0"/>
                  </a:rPr>
                  <a:t> </a:t>
                </a:r>
                <a14:m>
                  <m:oMath xmlns:m="http://schemas.openxmlformats.org/officeDocument/2006/math">
                    <m:box>
                      <m:boxPr>
                        <m:ctrlPr>
                          <a:rPr lang="en-US" sz="4200" b="1" i="1">
                            <a:solidFill>
                              <a:schemeClr val="accent5">
                                <a:lumMod val="75000"/>
                              </a:schemeClr>
                            </a:solidFill>
                            <a:latin typeface="Cambria Math" panose="02040503050406030204" pitchFamily="18" charset="0"/>
                          </a:rPr>
                        </m:ctrlPr>
                      </m:boxPr>
                      <m:e>
                        <m:groupChr>
                          <m:groupChrPr>
                            <m:chr m:val="→"/>
                            <m:vertJc m:val="bot"/>
                            <m:ctrlPr>
                              <a:rPr lang="en-US" sz="4200" b="1" i="1">
                                <a:solidFill>
                                  <a:schemeClr val="accent5">
                                    <a:lumMod val="75000"/>
                                  </a:schemeClr>
                                </a:solidFill>
                                <a:latin typeface="Cambria Math" panose="02040503050406030204" pitchFamily="18" charset="0"/>
                              </a:rPr>
                            </m:ctrlPr>
                          </m:groupChrPr>
                          <m:e>
                            <m:sSup>
                              <m:sSupPr>
                                <m:ctrlPr>
                                  <a:rPr lang="en-US" sz="4200" b="1" i="1">
                                    <a:solidFill>
                                      <a:schemeClr val="accent5">
                                        <a:lumMod val="75000"/>
                                      </a:schemeClr>
                                    </a:solidFill>
                                    <a:latin typeface="Cambria Math" panose="02040503050406030204" pitchFamily="18" charset="0"/>
                                  </a:rPr>
                                </m:ctrlPr>
                              </m:sSupPr>
                              <m:e>
                                <m:r>
                                  <a:rPr lang="fr-FR" sz="4200" b="1" i="1">
                                    <a:solidFill>
                                      <a:schemeClr val="accent5">
                                        <a:lumMod val="75000"/>
                                      </a:schemeClr>
                                    </a:solidFill>
                                    <a:latin typeface="Cambria Math" panose="02040503050406030204" pitchFamily="18" charset="0"/>
                                  </a:rPr>
                                  <m:t>𝒕</m:t>
                                </m:r>
                              </m:e>
                              <m:sup>
                                <m:r>
                                  <a:rPr lang="fr-FR" sz="4200" b="1" i="1">
                                    <a:solidFill>
                                      <a:schemeClr val="accent5">
                                        <a:lumMod val="75000"/>
                                      </a:schemeClr>
                                    </a:solidFill>
                                    <a:latin typeface="Cambria Math" panose="02040503050406030204" pitchFamily="18" charset="0"/>
                                  </a:rPr>
                                  <m:t>𝒐</m:t>
                                </m:r>
                              </m:sup>
                            </m:sSup>
                          </m:e>
                        </m:groupChr>
                      </m:e>
                    </m:box>
                  </m:oMath>
                </a14:m>
                <a:r>
                  <a:rPr lang="fr-FR" sz="4200" b="1" i="1">
                    <a:solidFill>
                      <a:schemeClr val="accent5">
                        <a:lumMod val="75000"/>
                      </a:schemeClr>
                    </a:solidFill>
                    <a:latin typeface="Arial" panose="020B0604020202020204" pitchFamily="34" charset="0"/>
                    <a:cs typeface="Arial" panose="020B0604020202020204" pitchFamily="34" charset="0"/>
                  </a:rPr>
                  <a:t> K</a:t>
                </a:r>
                <a:r>
                  <a:rPr lang="fr-FR" sz="4200" b="1" i="1" baseline="-25000">
                    <a:solidFill>
                      <a:schemeClr val="accent5">
                        <a:lumMod val="75000"/>
                      </a:schemeClr>
                    </a:solidFill>
                    <a:latin typeface="Arial" panose="020B0604020202020204" pitchFamily="34" charset="0"/>
                    <a:cs typeface="Arial" panose="020B0604020202020204" pitchFamily="34" charset="0"/>
                  </a:rPr>
                  <a:t>2</a:t>
                </a:r>
                <a:r>
                  <a:rPr lang="fr-FR" sz="4200" b="1" i="1">
                    <a:solidFill>
                      <a:schemeClr val="accent5">
                        <a:lumMod val="75000"/>
                      </a:schemeClr>
                    </a:solidFill>
                    <a:latin typeface="Arial" panose="020B0604020202020204" pitchFamily="34" charset="0"/>
                    <a:cs typeface="Arial" panose="020B0604020202020204" pitchFamily="34" charset="0"/>
                  </a:rPr>
                  <a:t>MnO</a:t>
                </a:r>
                <a:r>
                  <a:rPr lang="fr-FR" sz="4200" b="1" i="1" baseline="-25000">
                    <a:solidFill>
                      <a:schemeClr val="accent5">
                        <a:lumMod val="75000"/>
                      </a:schemeClr>
                    </a:solidFill>
                    <a:latin typeface="Arial" panose="020B0604020202020204" pitchFamily="34" charset="0"/>
                    <a:cs typeface="Arial" panose="020B0604020202020204" pitchFamily="34" charset="0"/>
                  </a:rPr>
                  <a:t>4</a:t>
                </a:r>
                <a:r>
                  <a:rPr lang="fr-FR" sz="4200" b="1" i="1">
                    <a:solidFill>
                      <a:schemeClr val="accent5">
                        <a:lumMod val="75000"/>
                      </a:schemeClr>
                    </a:solidFill>
                    <a:latin typeface="Arial" panose="020B0604020202020204" pitchFamily="34" charset="0"/>
                    <a:cs typeface="Arial" panose="020B0604020202020204" pitchFamily="34" charset="0"/>
                  </a:rPr>
                  <a:t> + MnO</a:t>
                </a:r>
                <a:r>
                  <a:rPr lang="fr-FR" sz="4200" b="1" i="1" baseline="-25000">
                    <a:solidFill>
                      <a:schemeClr val="accent5">
                        <a:lumMod val="75000"/>
                      </a:schemeClr>
                    </a:solidFill>
                    <a:latin typeface="Arial" panose="020B0604020202020204" pitchFamily="34" charset="0"/>
                    <a:cs typeface="Arial" panose="020B0604020202020204" pitchFamily="34" charset="0"/>
                  </a:rPr>
                  <a:t>2</a:t>
                </a:r>
                <a:r>
                  <a:rPr lang="fr-FR" sz="4200" b="1" i="1">
                    <a:solidFill>
                      <a:schemeClr val="accent5">
                        <a:lumMod val="75000"/>
                      </a:schemeClr>
                    </a:solidFill>
                    <a:latin typeface="Arial" panose="020B0604020202020204" pitchFamily="34" charset="0"/>
                    <a:cs typeface="Arial" panose="020B0604020202020204" pitchFamily="34" charset="0"/>
                  </a:rPr>
                  <a:t> + O</a:t>
                </a:r>
                <a:r>
                  <a:rPr lang="fr-FR" sz="4200" b="1" i="1" baseline="-25000">
                    <a:solidFill>
                      <a:schemeClr val="accent5">
                        <a:lumMod val="75000"/>
                      </a:schemeClr>
                    </a:solidFill>
                    <a:latin typeface="Arial" panose="020B0604020202020204" pitchFamily="34" charset="0"/>
                    <a:cs typeface="Arial" panose="020B0604020202020204" pitchFamily="34" charset="0"/>
                  </a:rPr>
                  <a:t>2</a:t>
                </a:r>
                <a14:m>
                  <m:oMath xmlns:m="http://schemas.openxmlformats.org/officeDocument/2006/math">
                    <m:r>
                      <a:rPr lang="fr-FR" sz="4200" b="1" i="1" baseline="-25000">
                        <a:solidFill>
                          <a:schemeClr val="accent5">
                            <a:lumMod val="75000"/>
                          </a:schemeClr>
                        </a:solidFill>
                        <a:latin typeface="Cambria Math" panose="02040503050406030204" pitchFamily="18" charset="0"/>
                      </a:rPr>
                      <m:t>↑</m:t>
                    </m:r>
                  </m:oMath>
                </a14:m>
                <a:r>
                  <a:rPr lang="fr-FR" sz="4200" b="1" i="1">
                    <a:solidFill>
                      <a:schemeClr val="accent5">
                        <a:lumMod val="75000"/>
                      </a:schemeClr>
                    </a:solidFill>
                    <a:latin typeface="Arial" panose="020B0604020202020204" pitchFamily="34" charset="0"/>
                    <a:cs typeface="Arial" panose="020B0604020202020204" pitchFamily="34" charset="0"/>
                  </a:rPr>
                  <a:t>      </a:t>
                </a:r>
                <a:r>
                  <a:rPr lang="fr-FR" sz="4200" b="1" i="1" smtClean="0">
                    <a:solidFill>
                      <a:schemeClr val="accent5">
                        <a:lumMod val="75000"/>
                      </a:schemeClr>
                    </a:solidFill>
                    <a:latin typeface="Arial" panose="020B0604020202020204" pitchFamily="34" charset="0"/>
                    <a:cs typeface="Arial" panose="020B0604020202020204" pitchFamily="34" charset="0"/>
                  </a:rPr>
                  <a:t>(</a:t>
                </a:r>
                <a:r>
                  <a:rPr lang="fr-FR" sz="4200" b="1" i="1">
                    <a:solidFill>
                      <a:schemeClr val="accent5">
                        <a:lumMod val="75000"/>
                      </a:schemeClr>
                    </a:solidFill>
                    <a:latin typeface="Arial" panose="020B0604020202020204" pitchFamily="34" charset="0"/>
                    <a:cs typeface="Arial" panose="020B0604020202020204" pitchFamily="34" charset="0"/>
                  </a:rPr>
                  <a:t>1)</a:t>
                </a:r>
                <a:endParaRPr lang="en-US" sz="4200" b="1" i="1">
                  <a:solidFill>
                    <a:schemeClr val="accent5">
                      <a:lumMod val="75000"/>
                    </a:schemeClr>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156589" y="4574622"/>
                <a:ext cx="9967024" cy="1014701"/>
              </a:xfrm>
              <a:prstGeom prst="rect">
                <a:avLst/>
              </a:prstGeom>
              <a:blipFill>
                <a:blip r:embed="rId3"/>
                <a:stretch>
                  <a:fillRect l="-1957" r="-1835" b="-26347"/>
                </a:stretch>
              </a:blipFill>
            </p:spPr>
            <p:txBody>
              <a:bodyPr/>
              <a:lstStyle/>
              <a:p>
                <a:r>
                  <a:rPr lang="en-US">
                    <a:noFill/>
                  </a:rPr>
                  <a:t> </a:t>
                </a:r>
              </a:p>
            </p:txBody>
          </p:sp>
        </mc:Fallback>
      </mc:AlternateContent>
      <p:pic>
        <p:nvPicPr>
          <p:cNvPr id="21" name="Picture 16"/>
          <p:cNvPicPr>
            <a:picLocks noChangeAspect="1"/>
          </p:cNvPicPr>
          <p:nvPr/>
        </p:nvPicPr>
        <p:blipFill rotWithShape="1">
          <a:blip r:embed="rId4"/>
          <a:srcRect l="3037"/>
          <a:stretch/>
        </p:blipFill>
        <p:spPr>
          <a:xfrm>
            <a:off x="0" y="6197499"/>
            <a:ext cx="3124200" cy="2679801"/>
          </a:xfrm>
          <a:prstGeom prst="rect">
            <a:avLst/>
          </a:prstGeom>
        </p:spPr>
      </p:pic>
    </p:spTree>
    <p:extLst>
      <p:ext uri="{BB962C8B-B14F-4D97-AF65-F5344CB8AC3E}">
        <p14:creationId xmlns:p14="http://schemas.microsoft.com/office/powerpoint/2010/main" val="163058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mc:AlternateContent xmlns:mc="http://schemas.openxmlformats.org/markup-compatibility/2006" xmlns:a14="http://schemas.microsoft.com/office/drawing/2010/main">
        <mc:Choice Requires="a14">
          <p:sp>
            <p:nvSpPr>
              <p:cNvPr id="6" name="Rectangle 5"/>
              <p:cNvSpPr/>
              <p:nvPr/>
            </p:nvSpPr>
            <p:spPr>
              <a:xfrm>
                <a:off x="4160488" y="1028700"/>
                <a:ext cx="9967024" cy="1014701"/>
              </a:xfrm>
              <a:prstGeom prst="rect">
                <a:avLst/>
              </a:prstGeom>
            </p:spPr>
            <p:txBody>
              <a:bodyPr wrap="none">
                <a:spAutoFit/>
              </a:bodyPr>
              <a:lstStyle/>
              <a:p>
                <a:pPr algn="ctr"/>
                <a:r>
                  <a:rPr lang="fr-FR" sz="4200" b="1" i="1">
                    <a:solidFill>
                      <a:schemeClr val="accent5">
                        <a:lumMod val="75000"/>
                      </a:schemeClr>
                    </a:solidFill>
                    <a:latin typeface="Arial" panose="020B0604020202020204" pitchFamily="34" charset="0"/>
                    <a:cs typeface="Arial" panose="020B0604020202020204" pitchFamily="34" charset="0"/>
                  </a:rPr>
                  <a:t>2KMnO</a:t>
                </a:r>
                <a:r>
                  <a:rPr lang="fr-FR" sz="4200" b="1" i="1" baseline="-25000">
                    <a:solidFill>
                      <a:schemeClr val="accent5">
                        <a:lumMod val="75000"/>
                      </a:schemeClr>
                    </a:solidFill>
                    <a:latin typeface="Arial" panose="020B0604020202020204" pitchFamily="34" charset="0"/>
                    <a:cs typeface="Arial" panose="020B0604020202020204" pitchFamily="34" charset="0"/>
                  </a:rPr>
                  <a:t>4</a:t>
                </a:r>
                <a:r>
                  <a:rPr lang="fr-FR" sz="4200" b="1" i="1">
                    <a:solidFill>
                      <a:schemeClr val="accent5">
                        <a:lumMod val="75000"/>
                      </a:schemeClr>
                    </a:solidFill>
                    <a:latin typeface="Arial" panose="020B0604020202020204" pitchFamily="34" charset="0"/>
                    <a:cs typeface="Arial" panose="020B0604020202020204" pitchFamily="34" charset="0"/>
                  </a:rPr>
                  <a:t> </a:t>
                </a:r>
                <a14:m>
                  <m:oMath xmlns:m="http://schemas.openxmlformats.org/officeDocument/2006/math">
                    <m:box>
                      <m:boxPr>
                        <m:ctrlPr>
                          <a:rPr lang="en-US" sz="4200" b="1" i="1">
                            <a:solidFill>
                              <a:schemeClr val="accent5">
                                <a:lumMod val="75000"/>
                              </a:schemeClr>
                            </a:solidFill>
                            <a:latin typeface="Cambria Math" panose="02040503050406030204" pitchFamily="18" charset="0"/>
                          </a:rPr>
                        </m:ctrlPr>
                      </m:boxPr>
                      <m:e>
                        <m:groupChr>
                          <m:groupChrPr>
                            <m:chr m:val="→"/>
                            <m:vertJc m:val="bot"/>
                            <m:ctrlPr>
                              <a:rPr lang="en-US" sz="4200" b="1" i="1">
                                <a:solidFill>
                                  <a:schemeClr val="accent5">
                                    <a:lumMod val="75000"/>
                                  </a:schemeClr>
                                </a:solidFill>
                                <a:latin typeface="Cambria Math" panose="02040503050406030204" pitchFamily="18" charset="0"/>
                              </a:rPr>
                            </m:ctrlPr>
                          </m:groupChrPr>
                          <m:e>
                            <m:sSup>
                              <m:sSupPr>
                                <m:ctrlPr>
                                  <a:rPr lang="en-US" sz="4200" b="1" i="1">
                                    <a:solidFill>
                                      <a:schemeClr val="accent5">
                                        <a:lumMod val="75000"/>
                                      </a:schemeClr>
                                    </a:solidFill>
                                    <a:latin typeface="Cambria Math" panose="02040503050406030204" pitchFamily="18" charset="0"/>
                                  </a:rPr>
                                </m:ctrlPr>
                              </m:sSupPr>
                              <m:e>
                                <m:r>
                                  <a:rPr lang="fr-FR" sz="4200" b="1" i="1">
                                    <a:solidFill>
                                      <a:schemeClr val="accent5">
                                        <a:lumMod val="75000"/>
                                      </a:schemeClr>
                                    </a:solidFill>
                                    <a:latin typeface="Cambria Math" panose="02040503050406030204" pitchFamily="18" charset="0"/>
                                  </a:rPr>
                                  <m:t>𝒕</m:t>
                                </m:r>
                              </m:e>
                              <m:sup>
                                <m:r>
                                  <a:rPr lang="fr-FR" sz="4200" b="1" i="1">
                                    <a:solidFill>
                                      <a:schemeClr val="accent5">
                                        <a:lumMod val="75000"/>
                                      </a:schemeClr>
                                    </a:solidFill>
                                    <a:latin typeface="Cambria Math" panose="02040503050406030204" pitchFamily="18" charset="0"/>
                                  </a:rPr>
                                  <m:t>𝒐</m:t>
                                </m:r>
                              </m:sup>
                            </m:sSup>
                          </m:e>
                        </m:groupChr>
                      </m:e>
                    </m:box>
                  </m:oMath>
                </a14:m>
                <a:r>
                  <a:rPr lang="fr-FR" sz="4200" b="1" i="1">
                    <a:solidFill>
                      <a:schemeClr val="accent5">
                        <a:lumMod val="75000"/>
                      </a:schemeClr>
                    </a:solidFill>
                    <a:latin typeface="Arial" panose="020B0604020202020204" pitchFamily="34" charset="0"/>
                    <a:cs typeface="Arial" panose="020B0604020202020204" pitchFamily="34" charset="0"/>
                  </a:rPr>
                  <a:t> K</a:t>
                </a:r>
                <a:r>
                  <a:rPr lang="fr-FR" sz="4200" b="1" i="1" baseline="-25000">
                    <a:solidFill>
                      <a:schemeClr val="accent5">
                        <a:lumMod val="75000"/>
                      </a:schemeClr>
                    </a:solidFill>
                    <a:latin typeface="Arial" panose="020B0604020202020204" pitchFamily="34" charset="0"/>
                    <a:cs typeface="Arial" panose="020B0604020202020204" pitchFamily="34" charset="0"/>
                  </a:rPr>
                  <a:t>2</a:t>
                </a:r>
                <a:r>
                  <a:rPr lang="fr-FR" sz="4200" b="1" i="1">
                    <a:solidFill>
                      <a:schemeClr val="accent5">
                        <a:lumMod val="75000"/>
                      </a:schemeClr>
                    </a:solidFill>
                    <a:latin typeface="Arial" panose="020B0604020202020204" pitchFamily="34" charset="0"/>
                    <a:cs typeface="Arial" panose="020B0604020202020204" pitchFamily="34" charset="0"/>
                  </a:rPr>
                  <a:t>MnO</a:t>
                </a:r>
                <a:r>
                  <a:rPr lang="fr-FR" sz="4200" b="1" i="1" baseline="-25000">
                    <a:solidFill>
                      <a:schemeClr val="accent5">
                        <a:lumMod val="75000"/>
                      </a:schemeClr>
                    </a:solidFill>
                    <a:latin typeface="Arial" panose="020B0604020202020204" pitchFamily="34" charset="0"/>
                    <a:cs typeface="Arial" panose="020B0604020202020204" pitchFamily="34" charset="0"/>
                  </a:rPr>
                  <a:t>4</a:t>
                </a:r>
                <a:r>
                  <a:rPr lang="fr-FR" sz="4200" b="1" i="1">
                    <a:solidFill>
                      <a:schemeClr val="accent5">
                        <a:lumMod val="75000"/>
                      </a:schemeClr>
                    </a:solidFill>
                    <a:latin typeface="Arial" panose="020B0604020202020204" pitchFamily="34" charset="0"/>
                    <a:cs typeface="Arial" panose="020B0604020202020204" pitchFamily="34" charset="0"/>
                  </a:rPr>
                  <a:t> + MnO</a:t>
                </a:r>
                <a:r>
                  <a:rPr lang="fr-FR" sz="4200" b="1" i="1" baseline="-25000">
                    <a:solidFill>
                      <a:schemeClr val="accent5">
                        <a:lumMod val="75000"/>
                      </a:schemeClr>
                    </a:solidFill>
                    <a:latin typeface="Arial" panose="020B0604020202020204" pitchFamily="34" charset="0"/>
                    <a:cs typeface="Arial" panose="020B0604020202020204" pitchFamily="34" charset="0"/>
                  </a:rPr>
                  <a:t>2</a:t>
                </a:r>
                <a:r>
                  <a:rPr lang="fr-FR" sz="4200" b="1" i="1">
                    <a:solidFill>
                      <a:schemeClr val="accent5">
                        <a:lumMod val="75000"/>
                      </a:schemeClr>
                    </a:solidFill>
                    <a:latin typeface="Arial" panose="020B0604020202020204" pitchFamily="34" charset="0"/>
                    <a:cs typeface="Arial" panose="020B0604020202020204" pitchFamily="34" charset="0"/>
                  </a:rPr>
                  <a:t> + O</a:t>
                </a:r>
                <a:r>
                  <a:rPr lang="fr-FR" sz="4200" b="1" i="1" baseline="-25000">
                    <a:solidFill>
                      <a:schemeClr val="accent5">
                        <a:lumMod val="75000"/>
                      </a:schemeClr>
                    </a:solidFill>
                    <a:latin typeface="Arial" panose="020B0604020202020204" pitchFamily="34" charset="0"/>
                    <a:cs typeface="Arial" panose="020B0604020202020204" pitchFamily="34" charset="0"/>
                  </a:rPr>
                  <a:t>2</a:t>
                </a:r>
                <a14:m>
                  <m:oMath xmlns:m="http://schemas.openxmlformats.org/officeDocument/2006/math">
                    <m:r>
                      <a:rPr lang="fr-FR" sz="4200" b="1" i="1" baseline="-25000">
                        <a:solidFill>
                          <a:schemeClr val="accent5">
                            <a:lumMod val="75000"/>
                          </a:schemeClr>
                        </a:solidFill>
                        <a:latin typeface="Cambria Math" panose="02040503050406030204" pitchFamily="18" charset="0"/>
                      </a:rPr>
                      <m:t>↑</m:t>
                    </m:r>
                  </m:oMath>
                </a14:m>
                <a:r>
                  <a:rPr lang="fr-FR" sz="4200" b="1" i="1">
                    <a:solidFill>
                      <a:schemeClr val="accent5">
                        <a:lumMod val="75000"/>
                      </a:schemeClr>
                    </a:solidFill>
                    <a:latin typeface="Arial" panose="020B0604020202020204" pitchFamily="34" charset="0"/>
                    <a:cs typeface="Arial" panose="020B0604020202020204" pitchFamily="34" charset="0"/>
                  </a:rPr>
                  <a:t>      </a:t>
                </a:r>
                <a:r>
                  <a:rPr lang="fr-FR" sz="4200" b="1" i="1" smtClean="0">
                    <a:solidFill>
                      <a:schemeClr val="accent5">
                        <a:lumMod val="75000"/>
                      </a:schemeClr>
                    </a:solidFill>
                    <a:latin typeface="Arial" panose="020B0604020202020204" pitchFamily="34" charset="0"/>
                    <a:cs typeface="Arial" panose="020B0604020202020204" pitchFamily="34" charset="0"/>
                  </a:rPr>
                  <a:t>(</a:t>
                </a:r>
                <a:r>
                  <a:rPr lang="fr-FR" sz="4200" b="1" i="1">
                    <a:solidFill>
                      <a:schemeClr val="accent5">
                        <a:lumMod val="75000"/>
                      </a:schemeClr>
                    </a:solidFill>
                    <a:latin typeface="Arial" panose="020B0604020202020204" pitchFamily="34" charset="0"/>
                    <a:cs typeface="Arial" panose="020B0604020202020204" pitchFamily="34" charset="0"/>
                  </a:rPr>
                  <a:t>1)</a:t>
                </a:r>
                <a:endParaRPr lang="en-US" sz="4200" b="1" i="1">
                  <a:solidFill>
                    <a:schemeClr val="accent5">
                      <a:lumMod val="75000"/>
                    </a:schemeClr>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160488" y="1028700"/>
                <a:ext cx="9967024" cy="1014701"/>
              </a:xfrm>
              <a:prstGeom prst="rect">
                <a:avLst/>
              </a:prstGeom>
              <a:blipFill>
                <a:blip r:embed="rId3"/>
                <a:stretch>
                  <a:fillRect l="-1895" r="-1834" b="-27108"/>
                </a:stretch>
              </a:blipFill>
            </p:spPr>
            <p:txBody>
              <a:bodyPr/>
              <a:lstStyle/>
              <a:p>
                <a:r>
                  <a:rPr lang="en-US">
                    <a:noFill/>
                  </a:rPr>
                  <a:t> </a:t>
                </a:r>
              </a:p>
            </p:txBody>
          </p:sp>
        </mc:Fallback>
      </mc:AlternateContent>
      <p:pic>
        <p:nvPicPr>
          <p:cNvPr id="7"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a:off x="6248400" y="2670810"/>
            <a:ext cx="1922647" cy="1307283"/>
          </a:xfrm>
          <a:prstGeom prst="rect">
            <a:avLst/>
          </a:prstGeom>
        </p:spPr>
      </p:pic>
      <p:sp>
        <p:nvSpPr>
          <p:cNvPr id="9" name="Rounded Rectangle 8"/>
          <p:cNvSpPr/>
          <p:nvPr/>
        </p:nvSpPr>
        <p:spPr>
          <a:xfrm>
            <a:off x="1058466" y="4681538"/>
            <a:ext cx="6505575" cy="4348162"/>
          </a:xfrm>
          <a:prstGeom prst="roundRect">
            <a:avLst/>
          </a:prstGeom>
          <a:solidFill>
            <a:schemeClr val="bg1"/>
          </a:solidFill>
          <a:ln w="57150">
            <a:solidFill>
              <a:schemeClr val="accent6"/>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600" b="1" smtClean="0">
                <a:solidFill>
                  <a:schemeClr val="tx1"/>
                </a:solidFill>
                <a:latin typeface="Arial" panose="020B0604020202020204" pitchFamily="34" charset="0"/>
                <a:cs typeface="Arial" panose="020B0604020202020204" pitchFamily="34" charset="0"/>
              </a:rPr>
              <a:t>Nhận xét: </a:t>
            </a:r>
            <a:r>
              <a:rPr lang="fr-FR" sz="3600" smtClean="0">
                <a:solidFill>
                  <a:schemeClr val="tx1"/>
                </a:solidFill>
                <a:latin typeface="Arial" panose="020B0604020202020204" pitchFamily="34" charset="0"/>
                <a:cs typeface="Arial" panose="020B0604020202020204" pitchFamily="34" charset="0"/>
              </a:rPr>
              <a:t>Phản ứng không xảy ra theo chiều ngược lại</a:t>
            </a:r>
            <a:endParaRPr lang="en-US" sz="3600">
              <a:solidFill>
                <a:schemeClr val="tx1"/>
              </a:solidFill>
              <a:latin typeface="Arial" panose="020B0604020202020204" pitchFamily="34" charset="0"/>
              <a:cs typeface="Arial" panose="020B0604020202020204" pitchFamily="34" charset="0"/>
            </a:endParaRPr>
          </a:p>
        </p:txBody>
      </p:sp>
      <p:pic>
        <p:nvPicPr>
          <p:cNvPr id="1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flipH="1">
            <a:off x="9448800" y="2670810"/>
            <a:ext cx="1922646" cy="1307283"/>
          </a:xfrm>
          <a:prstGeom prst="rect">
            <a:avLst/>
          </a:prstGeom>
        </p:spPr>
      </p:pic>
      <p:sp>
        <p:nvSpPr>
          <p:cNvPr id="12" name="Rounded Rectangle 11"/>
          <p:cNvSpPr/>
          <p:nvPr/>
        </p:nvSpPr>
        <p:spPr>
          <a:xfrm>
            <a:off x="8108156" y="4681538"/>
            <a:ext cx="9144000" cy="4348162"/>
          </a:xfrm>
          <a:prstGeom prst="roundRect">
            <a:avLst/>
          </a:prstGeom>
          <a:solidFill>
            <a:schemeClr val="bg1"/>
          </a:solidFill>
          <a:ln w="57150">
            <a:solidFill>
              <a:schemeClr val="accent6"/>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600" b="1" smtClean="0">
                <a:solidFill>
                  <a:schemeClr val="tx1"/>
                </a:solidFill>
                <a:latin typeface="Arial" panose="020B0604020202020204" pitchFamily="34" charset="0"/>
                <a:cs typeface="Arial" panose="020B0604020202020204" pitchFamily="34" charset="0"/>
              </a:rPr>
              <a:t>Đặc điểm: </a:t>
            </a:r>
            <a:r>
              <a:rPr lang="fr-FR" sz="3600" smtClean="0">
                <a:solidFill>
                  <a:schemeClr val="tx1"/>
                </a:solidFill>
                <a:latin typeface="Arial" panose="020B0604020202020204" pitchFamily="34" charset="0"/>
                <a:cs typeface="Arial" panose="020B0604020202020204" pitchFamily="34" charset="0"/>
              </a:rPr>
              <a:t>Các </a:t>
            </a:r>
            <a:r>
              <a:rPr lang="fr-FR" sz="3600">
                <a:solidFill>
                  <a:schemeClr val="tx1"/>
                </a:solidFill>
                <a:latin typeface="Arial" panose="020B0604020202020204" pitchFamily="34" charset="0"/>
                <a:cs typeface="Arial" panose="020B0604020202020204" pitchFamily="34" charset="0"/>
              </a:rPr>
              <a:t>chất sản phẩm (K</a:t>
            </a:r>
            <a:r>
              <a:rPr lang="fr-FR" sz="3600" baseline="-25000">
                <a:solidFill>
                  <a:schemeClr val="tx1"/>
                </a:solidFill>
                <a:latin typeface="Arial" panose="020B0604020202020204" pitchFamily="34" charset="0"/>
                <a:cs typeface="Arial" panose="020B0604020202020204" pitchFamily="34" charset="0"/>
              </a:rPr>
              <a:t>2</a:t>
            </a:r>
            <a:r>
              <a:rPr lang="fr-FR" sz="3600">
                <a:solidFill>
                  <a:schemeClr val="tx1"/>
                </a:solidFill>
                <a:latin typeface="Arial" panose="020B0604020202020204" pitchFamily="34" charset="0"/>
                <a:cs typeface="Arial" panose="020B0604020202020204" pitchFamily="34" charset="0"/>
              </a:rPr>
              <a:t>MnO</a:t>
            </a:r>
            <a:r>
              <a:rPr lang="fr-FR" sz="3600" baseline="-25000">
                <a:solidFill>
                  <a:schemeClr val="tx1"/>
                </a:solidFill>
                <a:latin typeface="Arial" panose="020B0604020202020204" pitchFamily="34" charset="0"/>
                <a:cs typeface="Arial" panose="020B0604020202020204" pitchFamily="34" charset="0"/>
              </a:rPr>
              <a:t>4</a:t>
            </a:r>
            <a:r>
              <a:rPr lang="fr-FR" sz="3600">
                <a:solidFill>
                  <a:schemeClr val="tx1"/>
                </a:solidFill>
                <a:latin typeface="Arial" panose="020B0604020202020204" pitchFamily="34" charset="0"/>
                <a:cs typeface="Arial" panose="020B0604020202020204" pitchFamily="34" charset="0"/>
              </a:rPr>
              <a:t>,  MnO</a:t>
            </a:r>
            <a:r>
              <a:rPr lang="fr-FR" sz="3600" baseline="-25000">
                <a:solidFill>
                  <a:schemeClr val="tx1"/>
                </a:solidFill>
                <a:latin typeface="Arial" panose="020B0604020202020204" pitchFamily="34" charset="0"/>
                <a:cs typeface="Arial" panose="020B0604020202020204" pitchFamily="34" charset="0"/>
              </a:rPr>
              <a:t>2 </a:t>
            </a:r>
            <a:r>
              <a:rPr lang="fr-FR" sz="3600">
                <a:solidFill>
                  <a:schemeClr val="tx1"/>
                </a:solidFill>
                <a:latin typeface="Arial" panose="020B0604020202020204" pitchFamily="34" charset="0"/>
                <a:cs typeface="Arial" panose="020B0604020202020204" pitchFamily="34" charset="0"/>
              </a:rPr>
              <a:t>và O</a:t>
            </a:r>
            <a:r>
              <a:rPr lang="fr-FR" sz="3600" baseline="-25000">
                <a:solidFill>
                  <a:schemeClr val="tx1"/>
                </a:solidFill>
                <a:latin typeface="Arial" panose="020B0604020202020204" pitchFamily="34" charset="0"/>
                <a:cs typeface="Arial" panose="020B0604020202020204" pitchFamily="34" charset="0"/>
              </a:rPr>
              <a:t>2</a:t>
            </a:r>
            <a:r>
              <a:rPr lang="fr-FR" sz="3600">
                <a:solidFill>
                  <a:schemeClr val="tx1"/>
                </a:solidFill>
                <a:latin typeface="Arial" panose="020B0604020202020204" pitchFamily="34" charset="0"/>
                <a:cs typeface="Arial" panose="020B0604020202020204" pitchFamily="34" charset="0"/>
              </a:rPr>
              <a:t>) không phản ứng được với nhau để tạo thành các chất đầu (KMnO</a:t>
            </a:r>
            <a:r>
              <a:rPr lang="fr-FR" sz="3600" baseline="-25000">
                <a:solidFill>
                  <a:schemeClr val="tx1"/>
                </a:solidFill>
                <a:latin typeface="Arial" panose="020B0604020202020204" pitchFamily="34" charset="0"/>
                <a:cs typeface="Arial" panose="020B0604020202020204" pitchFamily="34" charset="0"/>
              </a:rPr>
              <a:t>4</a:t>
            </a:r>
            <a:r>
              <a:rPr lang="fr-FR" sz="3600" smtClean="0">
                <a:solidFill>
                  <a:schemeClr val="tx1"/>
                </a:solidFill>
                <a:latin typeface="Arial" panose="020B0604020202020204" pitchFamily="34" charset="0"/>
                <a:cs typeface="Arial" panose="020B0604020202020204" pitchFamily="34" charset="0"/>
              </a:rPr>
              <a:t>)</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rgbClr val="000000"/>
              </a:buClr>
              <a:buFont typeface="Wingdings" panose="05000000000000000000" pitchFamily="2" charset="2"/>
              <a:buChar char="ð"/>
              <a:defRPr/>
            </a:pPr>
            <a:r>
              <a:rPr lang="fr-FR" sz="3600" smtClean="0">
                <a:solidFill>
                  <a:srgbClr val="FF0000"/>
                </a:solidFill>
                <a:latin typeface="Arial" panose="020B0604020202020204" pitchFamily="34" charset="0"/>
                <a:cs typeface="Arial" panose="020B0604020202020204" pitchFamily="34" charset="0"/>
              </a:rPr>
              <a:t>Phản </a:t>
            </a:r>
            <a:r>
              <a:rPr lang="fr-FR" sz="3600">
                <a:solidFill>
                  <a:srgbClr val="FF0000"/>
                </a:solidFill>
                <a:latin typeface="Arial" panose="020B0604020202020204" pitchFamily="34" charset="0"/>
                <a:cs typeface="Arial" panose="020B0604020202020204" pitchFamily="34" charset="0"/>
              </a:rPr>
              <a:t>ứng một </a:t>
            </a:r>
            <a:r>
              <a:rPr lang="fr-FR" sz="3600" smtClean="0">
                <a:solidFill>
                  <a:srgbClr val="FF0000"/>
                </a:solidFill>
                <a:latin typeface="Arial" panose="020B0604020202020204" pitchFamily="34" charset="0"/>
                <a:cs typeface="Arial" panose="020B0604020202020204" pitchFamily="34" charset="0"/>
              </a:rPr>
              <a:t>chiều</a:t>
            </a:r>
          </a:p>
        </p:txBody>
      </p:sp>
      <p:pic>
        <p:nvPicPr>
          <p:cNvPr id="13" name="Picture 22"/>
          <p:cNvPicPr>
            <a:picLocks noChangeAspect="1"/>
          </p:cNvPicPr>
          <p:nvPr/>
        </p:nvPicPr>
        <p:blipFill>
          <a:blip r:embed="rId42"/>
          <a:srcRect/>
          <a:stretch>
            <a:fillRect/>
          </a:stretch>
        </p:blipFill>
        <p:spPr>
          <a:xfrm>
            <a:off x="228600" y="204574"/>
            <a:ext cx="2625077" cy="2057404"/>
          </a:xfrm>
          <a:prstGeom prst="rect">
            <a:avLst/>
          </a:prstGeom>
        </p:spPr>
      </p:pic>
      <p:pic>
        <p:nvPicPr>
          <p:cNvPr id="14" name="Picture 8"/>
          <p:cNvPicPr>
            <a:picLocks noChangeAspect="1"/>
          </p:cNvPicPr>
          <p:nvPr/>
        </p:nvPicPr>
        <p:blipFill>
          <a:blip r:embed="rId43"/>
          <a:srcRect/>
          <a:stretch>
            <a:fillRect/>
          </a:stretch>
        </p:blipFill>
        <p:spPr>
          <a:xfrm>
            <a:off x="16459200" y="-114300"/>
            <a:ext cx="2298935" cy="1875547"/>
          </a:xfrm>
          <a:prstGeom prst="rect">
            <a:avLst/>
          </a:prstGeom>
        </p:spPr>
      </p:pic>
    </p:spTree>
    <p:extLst>
      <p:ext uri="{BB962C8B-B14F-4D97-AF65-F5344CB8AC3E}">
        <p14:creationId xmlns:p14="http://schemas.microsoft.com/office/powerpoint/2010/main" val="2344051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barn(inVertical)">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wipe(left)">
                                      <p:cBhvr>
                                        <p:cTn id="28"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844</TotalTime>
  <Words>4228</Words>
  <Application>Microsoft Office PowerPoint</Application>
  <PresentationFormat>Custom</PresentationFormat>
  <Paragraphs>429</Paragraphs>
  <Slides>73</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1" baseType="lpstr">
      <vt:lpstr>Symbol</vt:lpstr>
      <vt:lpstr>Arial</vt:lpstr>
      <vt:lpstr>Wingdings</vt:lpstr>
      <vt:lpstr>Cambria Math</vt:lpstr>
      <vt:lpstr>Calibri</vt:lpstr>
      <vt:lpstr>Times New Roman</vt:lpstr>
      <vt:lpstr>Office Theme</vt:lpstr>
      <vt:lpstr>ACD.ChemSketch.20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Nhận xét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Nhận xét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Kết luận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Ngô Văn Minh</cp:lastModifiedBy>
  <cp:revision>93</cp:revision>
  <dcterms:created xsi:type="dcterms:W3CDTF">2006-08-16T00:00:00Z</dcterms:created>
  <dcterms:modified xsi:type="dcterms:W3CDTF">2023-03-04T06:13:51Z</dcterms:modified>
  <dc:identifier>DAFbXp4ivnI</dc:identifier>
</cp:coreProperties>
</file>