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6"/>
  </p:notesMasterIdLst>
  <p:sldIdLst>
    <p:sldId id="1367" r:id="rId2"/>
    <p:sldId id="1334" r:id="rId3"/>
    <p:sldId id="1338" r:id="rId4"/>
    <p:sldId id="1363" r:id="rId5"/>
    <p:sldId id="1358" r:id="rId6"/>
    <p:sldId id="1360" r:id="rId7"/>
    <p:sldId id="1361" r:id="rId8"/>
    <p:sldId id="1307" r:id="rId9"/>
    <p:sldId id="1340" r:id="rId10"/>
    <p:sldId id="1320" r:id="rId11"/>
    <p:sldId id="1321" r:id="rId12"/>
    <p:sldId id="1345" r:id="rId13"/>
    <p:sldId id="1324" r:id="rId14"/>
    <p:sldId id="1323" r:id="rId15"/>
    <p:sldId id="1325" r:id="rId16"/>
    <p:sldId id="1303" r:id="rId17"/>
    <p:sldId id="1347" r:id="rId18"/>
    <p:sldId id="1328" r:id="rId19"/>
    <p:sldId id="1349" r:id="rId20"/>
    <p:sldId id="1351" r:id="rId21"/>
    <p:sldId id="1357" r:id="rId22"/>
    <p:sldId id="1350" r:id="rId23"/>
    <p:sldId id="1331" r:id="rId24"/>
    <p:sldId id="13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F00"/>
    <a:srgbClr val="FF33CC"/>
    <a:srgbClr val="0000FF"/>
    <a:srgbClr val="009900"/>
    <a:srgbClr val="006600"/>
    <a:srgbClr val="FF6600"/>
    <a:srgbClr val="FFFF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0686" autoAdjust="0"/>
  </p:normalViewPr>
  <p:slideViewPr>
    <p:cSldViewPr>
      <p:cViewPr varScale="1">
        <p:scale>
          <a:sx n="67" d="100"/>
          <a:sy n="67" d="100"/>
        </p:scale>
        <p:origin x="870" y="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0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629905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329644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547500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715DA6-C5A1-4164-8FBC-E4B0D1B4BE12}" type="slidenum">
              <a:rPr lang="en-US" smtClean="0"/>
              <a:t>23</a:t>
            </a:fld>
            <a:endParaRPr lang="en-US"/>
          </a:p>
        </p:txBody>
      </p:sp>
    </p:spTree>
    <p:extLst>
      <p:ext uri="{BB962C8B-B14F-4D97-AF65-F5344CB8AC3E}">
        <p14:creationId xmlns:p14="http://schemas.microsoft.com/office/powerpoint/2010/main" val="1554642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Layout">
    <p:bg>
      <p:bgPr>
        <a:solidFill>
          <a:schemeClr val="bg1"/>
        </a:solidFill>
        <a:effectLst/>
      </p:bgPr>
    </p:bg>
    <p:spTree>
      <p:nvGrpSpPr>
        <p:cNvPr id="1" name=""/>
        <p:cNvGrpSpPr/>
        <p:nvPr/>
      </p:nvGrpSpPr>
      <p:grpSpPr>
        <a:xfrm>
          <a:off x="0" y="0"/>
          <a:ext cx="0" cy="0"/>
          <a:chOff x="0" y="0"/>
          <a:chExt cx="0" cy="0"/>
        </a:xfrm>
      </p:grpSpPr>
      <p:pic>
        <p:nvPicPr>
          <p:cNvPr id="2051" name="Picture 3" descr="E:\002-KIMS BUSINESS\007-02-Fullslidesppt-Contents\20161206\02-\blue-penci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89" y="3813043"/>
            <a:ext cx="5157105" cy="3044957"/>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9"/>
          <p:cNvSpPr>
            <a:spLocks noGrp="1"/>
          </p:cNvSpPr>
          <p:nvPr>
            <p:ph type="body" sz="quarter" idx="10" hasCustomPrompt="1"/>
          </p:nvPr>
        </p:nvSpPr>
        <p:spPr>
          <a:xfrm>
            <a:off x="911424" y="644691"/>
            <a:ext cx="3456384" cy="1632181"/>
          </a:xfrm>
          <a:prstGeom prst="rect">
            <a:avLst/>
          </a:prstGeom>
        </p:spPr>
        <p:txBody>
          <a:bodyPr anchor="ctr"/>
          <a:lstStyle>
            <a:lvl1pPr marL="0" indent="0" algn="l">
              <a:buNone/>
              <a:defRPr sz="4800" b="0" baseline="0">
                <a:solidFill>
                  <a:schemeClr val="accent3"/>
                </a:solidFill>
                <a:latin typeface="+mj-lt"/>
                <a:cs typeface="Arial" pitchFamily="34" charset="0"/>
              </a:defRPr>
            </a:lvl1pPr>
          </a:lstStyle>
          <a:p>
            <a:pPr lvl="0"/>
            <a:r>
              <a:rPr lang="en-US" altLang="ko-KR" dirty="0"/>
              <a:t>BASIC LAYOUT</a:t>
            </a:r>
          </a:p>
        </p:txBody>
      </p:sp>
      <p:sp>
        <p:nvSpPr>
          <p:cNvPr id="5" name="Text Placeholder 9"/>
          <p:cNvSpPr>
            <a:spLocks noGrp="1"/>
          </p:cNvSpPr>
          <p:nvPr>
            <p:ph type="body" sz="quarter" idx="11" hasCustomPrompt="1"/>
          </p:nvPr>
        </p:nvSpPr>
        <p:spPr>
          <a:xfrm>
            <a:off x="911424" y="2276872"/>
            <a:ext cx="3456384" cy="768085"/>
          </a:xfrm>
          <a:prstGeom prst="rect">
            <a:avLst/>
          </a:prstGeom>
        </p:spPr>
        <p:txBody>
          <a:bodyPr anchor="ctr"/>
          <a:lstStyle>
            <a:lvl1pPr marL="0" indent="0" algn="l">
              <a:buNone/>
              <a:defRPr sz="1867" b="0" baseline="0">
                <a:solidFill>
                  <a:schemeClr val="tx1">
                    <a:lumMod val="75000"/>
                    <a:lumOff val="25000"/>
                  </a:schemeClr>
                </a:solidFill>
                <a:latin typeface="Arial" pitchFamily="34" charset="0"/>
                <a:cs typeface="Arial" pitchFamily="34" charset="0"/>
              </a:defRPr>
            </a:lvl1pPr>
          </a:lstStyle>
          <a:p>
            <a:pPr lvl="0"/>
            <a:r>
              <a:rPr lang="en-US" altLang="ko-KR" dirty="0"/>
              <a:t>Insert the title </a:t>
            </a:r>
          </a:p>
          <a:p>
            <a:pPr lvl="0"/>
            <a:r>
              <a:rPr lang="en-US" altLang="ko-KR" dirty="0"/>
              <a:t>of your subtitle Here</a:t>
            </a:r>
          </a:p>
        </p:txBody>
      </p:sp>
    </p:spTree>
    <p:extLst>
      <p:ext uri="{BB962C8B-B14F-4D97-AF65-F5344CB8AC3E}">
        <p14:creationId xmlns:p14="http://schemas.microsoft.com/office/powerpoint/2010/main" val="1500009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5.png"/><Relationship Id="rId7" Type="http://schemas.openxmlformats.org/officeDocument/2006/relationships/image" Target="../media/image12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0.png"/><Relationship Id="rId4" Type="http://schemas.openxmlformats.org/officeDocument/2006/relationships/image" Target="../media/image9.png"/><Relationship Id="rId9" Type="http://schemas.openxmlformats.org/officeDocument/2006/relationships/image" Target="../media/image140.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5.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11.png"/><Relationship Id="rId4" Type="http://schemas.microsoft.com/office/2007/relationships/hdphoto" Target="../media/hdphoto6.wdp"/><Relationship Id="rId9" Type="http://schemas.openxmlformats.org/officeDocument/2006/relationships/image" Target="../media/image210.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8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70.png"/><Relationship Id="rId5" Type="http://schemas.microsoft.com/office/2007/relationships/hdphoto" Target="../media/hdphoto9.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2.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h-dong-powerpoint"/>
          <p:cNvPicPr>
            <a:picLocks noGrp="1" noChangeAspect="1"/>
          </p:cNvPicPr>
          <p:nvPr>
            <p:ph idx="1"/>
          </p:nvPr>
        </p:nvPicPr>
        <p:blipFill>
          <a:blip r:embed="rId2"/>
          <a:stretch>
            <a:fillRect/>
          </a:stretch>
        </p:blipFill>
        <p:spPr>
          <a:xfrm>
            <a:off x="-64657" y="1"/>
            <a:ext cx="12286600" cy="7010400"/>
          </a:xfrm>
          <a:prstGeom prst="rect">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1</a:t>
            </a:fld>
            <a:endParaRPr lang="en-US"/>
          </a:p>
        </p:txBody>
      </p:sp>
      <p:sp>
        <p:nvSpPr>
          <p:cNvPr id="7" name="Title 1"/>
          <p:cNvSpPr>
            <a:spLocks noGrp="1"/>
          </p:cNvSpPr>
          <p:nvPr>
            <p:ph type="title"/>
          </p:nvPr>
        </p:nvSpPr>
        <p:spPr>
          <a:xfrm>
            <a:off x="592243" y="914400"/>
            <a:ext cx="10972800" cy="1143000"/>
          </a:xfrm>
        </p:spPr>
        <p:txBody>
          <a:bodyPr>
            <a:normAutofit fontScale="90000"/>
            <a:scene3d>
              <a:camera prst="orthographicFront"/>
              <a:lightRig rig="threePt" dir="t"/>
            </a:scene3d>
          </a:bodyPr>
          <a:lstStyle/>
          <a:p>
            <a:pPr algn="ctr" eaLnBrk="1" hangingPunct="1"/>
            <a:r>
              <a:rPr lang="en-US" altLang="vi-VN"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CHÀO MỪNG QUÝ THẦY CÔ </a:t>
            </a:r>
            <a: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r>
            <a:b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br>
            <a: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VÀ CÁC EM HỌC </a:t>
            </a:r>
            <a:r>
              <a:rPr lang="en-US" altLang="vi-VN"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SINH </a:t>
            </a:r>
            <a:br>
              <a:rPr lang="en-US" altLang="vi-VN"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br>
            <a:r>
              <a:rPr lang="en-US" altLang="vi-VN"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CÓ MẶT TRONG BUỔI HỌC HÔM NAY!</a:t>
            </a:r>
            <a:endPar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280416"/>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218988" y="3543301"/>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218988" y="3543301"/>
                <a:ext cx="34925" cy="117475"/>
              </a:xfrm>
              <a:prstGeom prst="rect">
                <a:avLst/>
              </a:prstGeom>
              <a:blipFill>
                <a:blip r:embed="rId2"/>
                <a:stretch>
                  <a:fillRect l="-33333" r="-450000" b="-450000"/>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915762"/>
            <a:ext cx="11832746" cy="1392107"/>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5123418"/>
            <a:ext cx="10659227" cy="84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i="1" smtClean="0"/>
              <a:t>Lực </a:t>
            </a:r>
            <a:r>
              <a:rPr lang="en-US" sz="2600" i="1" dirty="0" err="1"/>
              <a:t>không</a:t>
            </a:r>
            <a:r>
              <a:rPr lang="en-US" sz="2600" i="1" dirty="0"/>
              <a:t> </a:t>
            </a:r>
            <a:r>
              <a:rPr lang="en-US" sz="2600" i="1" dirty="0" err="1"/>
              <a:t>tồn</a:t>
            </a:r>
            <a:r>
              <a:rPr lang="en-US" sz="2600" i="1" dirty="0"/>
              <a:t> </a:t>
            </a:r>
            <a:r>
              <a:rPr lang="en-US" sz="2600" i="1" dirty="0" err="1"/>
              <a:t>tại</a:t>
            </a:r>
            <a:r>
              <a:rPr lang="en-US" sz="2600" i="1" dirty="0"/>
              <a:t> </a:t>
            </a:r>
            <a:r>
              <a:rPr lang="en-US" sz="2600" i="1" dirty="0" err="1"/>
              <a:t>riêng</a:t>
            </a:r>
            <a:r>
              <a:rPr lang="en-US" sz="2600" i="1" dirty="0"/>
              <a:t> </a:t>
            </a:r>
            <a:r>
              <a:rPr lang="en-US" sz="2600" i="1" dirty="0" err="1"/>
              <a:t>lẻ</a:t>
            </a:r>
            <a:r>
              <a:rPr lang="en-US" sz="2600" i="1"/>
              <a:t>. </a:t>
            </a:r>
            <a:endParaRPr lang="en-US" sz="2600" i="1" smtClean="0"/>
          </a:p>
          <a:p>
            <a:pPr marL="0" indent="0" algn="ctr">
              <a:buNone/>
            </a:pPr>
            <a:r>
              <a:rPr lang="en-US" sz="2600" i="1" smtClean="0"/>
              <a:t>Các </a:t>
            </a:r>
            <a:r>
              <a:rPr lang="en-US" sz="2600" i="1" dirty="0" err="1"/>
              <a:t>lực</a:t>
            </a:r>
            <a:r>
              <a:rPr lang="en-US" sz="2600" i="1" dirty="0"/>
              <a:t> </a:t>
            </a:r>
            <a:r>
              <a:rPr lang="en-US" sz="2600" i="1" dirty="0" err="1"/>
              <a:t>hút</a:t>
            </a:r>
            <a:r>
              <a:rPr lang="en-US" sz="2600" i="1" dirty="0"/>
              <a:t> </a:t>
            </a:r>
            <a:r>
              <a:rPr lang="en-US" sz="2600" i="1" dirty="0" err="1"/>
              <a:t>hoặc</a:t>
            </a:r>
            <a:r>
              <a:rPr lang="en-US" sz="2600" i="1" dirty="0"/>
              <a:t> </a:t>
            </a:r>
            <a:r>
              <a:rPr lang="en-US" sz="2600" i="1" dirty="0" err="1"/>
              <a:t>đẩy</a:t>
            </a:r>
            <a:r>
              <a:rPr lang="en-US" sz="2600" i="1" dirty="0"/>
              <a:t> </a:t>
            </a:r>
            <a:r>
              <a:rPr lang="en-US" sz="2600" i="1" dirty="0" err="1"/>
              <a:t>luôn</a:t>
            </a:r>
            <a:r>
              <a:rPr lang="en-US" sz="2600" i="1" dirty="0"/>
              <a:t> </a:t>
            </a:r>
            <a:r>
              <a:rPr lang="en-US" sz="2600" i="1" dirty="0" err="1"/>
              <a:t>xuất</a:t>
            </a:r>
            <a:r>
              <a:rPr lang="en-US" sz="2600" i="1" dirty="0"/>
              <a:t> </a:t>
            </a:r>
            <a:r>
              <a:rPr lang="en-US" sz="2600" i="1" dirty="0" err="1"/>
              <a:t>hiện</a:t>
            </a:r>
            <a:r>
              <a:rPr lang="en-US" sz="2600" i="1" dirty="0"/>
              <a:t> </a:t>
            </a:r>
            <a:r>
              <a:rPr lang="en-US" sz="2600" i="1" dirty="0" err="1"/>
              <a:t>thành</a:t>
            </a:r>
            <a:r>
              <a:rPr lang="en-US" sz="2600" i="1" dirty="0"/>
              <a:t> </a:t>
            </a:r>
            <a:r>
              <a:rPr lang="en-US" sz="2600" i="1" dirty="0" err="1"/>
              <a:t>từng</a:t>
            </a:r>
            <a:r>
              <a:rPr lang="en-US" sz="2600" i="1" dirty="0"/>
              <a:t> </a:t>
            </a:r>
            <a:r>
              <a:rPr lang="en-US" sz="2600" i="1" dirty="0" err="1"/>
              <a:t>cặp</a:t>
            </a:r>
            <a:r>
              <a:rPr lang="en-US" sz="2600" i="1" dirty="0"/>
              <a:t> </a:t>
            </a:r>
            <a:r>
              <a:rPr lang="en-US" sz="2600" i="1" dirty="0" err="1"/>
              <a:t>giữa</a:t>
            </a:r>
            <a:r>
              <a:rPr lang="en-US" sz="2600" i="1" dirty="0"/>
              <a:t> </a:t>
            </a:r>
            <a:r>
              <a:rPr lang="en-US" sz="2600" i="1" dirty="0" err="1"/>
              <a:t>hai</a:t>
            </a:r>
            <a:r>
              <a:rPr lang="en-US" sz="2600" i="1" dirty="0"/>
              <a:t> </a:t>
            </a:r>
            <a:r>
              <a:rPr lang="en-US" sz="2600" i="1" dirty="0" err="1"/>
              <a:t>vật</a:t>
            </a:r>
            <a:r>
              <a:rPr lang="en-US" sz="2600" i="1" dirty="0"/>
              <a:t>.</a:t>
            </a:r>
            <a:endParaRPr lang="en-US" sz="2600" dirty="0"/>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21" name="Picture 20"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79939" y="1118497"/>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5EBEE027-C87A-0211-BF11-AF157319A29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451691" y="649830"/>
            <a:ext cx="1980585" cy="5435855"/>
          </a:xfrm>
          <a:prstGeom prst="rect">
            <a:avLst/>
          </a:prstGeom>
        </p:spPr>
      </p:pic>
    </p:spTree>
    <p:extLst>
      <p:ext uri="{BB962C8B-B14F-4D97-AF65-F5344CB8AC3E}">
        <p14:creationId xmlns:p14="http://schemas.microsoft.com/office/powerpoint/2010/main" val="1627296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280132" y="686090"/>
            <a:ext cx="3916451"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2. Định luật 3 Niu tơn:</a:t>
            </a:r>
          </a:p>
        </p:txBody>
      </p:sp>
      <p:sp>
        <p:nvSpPr>
          <p:cNvPr id="10246" name="Rectangle 43">
            <a:extLst>
              <a:ext uri="{FF2B5EF4-FFF2-40B4-BE49-F238E27FC236}">
                <a16:creationId xmlns:a16="http://schemas.microsoft.com/office/drawing/2014/main" id="{B462794C-C041-4965-BF43-4B5BC5D33F72}"/>
              </a:ext>
            </a:extLst>
          </p:cNvPr>
          <p:cNvSpPr>
            <a:spLocks noChangeArrowheads="1"/>
          </p:cNvSpPr>
          <p:nvPr/>
        </p:nvSpPr>
        <p:spPr bwMode="auto">
          <a:xfrm>
            <a:off x="1981200" y="1219200"/>
            <a:ext cx="82296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endParaRPr lang="en-US" altLang="en-US" sz="2400">
              <a:cs typeface="Arial" panose="020B0604020202020204" pitchFamily="34" charset="0"/>
            </a:endParaRPr>
          </a:p>
        </p:txBody>
      </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2"/>
          <a:srcRect/>
          <a:stretch>
            <a:fillRect/>
          </a:stretch>
        </p:blipFill>
        <p:spPr bwMode="auto">
          <a:xfrm>
            <a:off x="102104" y="1309019"/>
            <a:ext cx="11987792" cy="1096474"/>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593756" y="1377230"/>
            <a:ext cx="11141043"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600" b="1"/>
              <a:t>Trong mọi trường hợp, </a:t>
            </a:r>
            <a:r>
              <a:rPr lang="en-US" sz="2600"/>
              <a:t>k</a:t>
            </a:r>
            <a:r>
              <a:rPr lang="vi-VN" sz="2600"/>
              <a:t>hi vật A tác dụng lên vật B một lực, thì</a:t>
            </a:r>
            <a:r>
              <a:rPr lang="en-US" sz="2600"/>
              <a:t> đồng thời</a:t>
            </a:r>
            <a:r>
              <a:rPr lang="vi-VN" sz="2600"/>
              <a:t> vật B cũng tác dụng lại vật A một lực.</a:t>
            </a:r>
            <a:r>
              <a:rPr lang="en-US" sz="2600"/>
              <a:t> Hai lực này là </a:t>
            </a:r>
            <a:r>
              <a:rPr lang="en-US" sz="2600" b="1"/>
              <a:t>hai</a:t>
            </a:r>
            <a:r>
              <a:rPr lang="en-US" sz="2600"/>
              <a:t> </a:t>
            </a:r>
            <a:r>
              <a:rPr lang="en-US" sz="2600" b="1"/>
              <a:t>lực trực đối. </a:t>
            </a:r>
            <a:r>
              <a:rPr lang="vi-VN" sz="2600" b="1"/>
              <a:t> </a:t>
            </a:r>
            <a:endParaRPr lang="vi-VN" sz="2600" b="1">
              <a:effectLst/>
            </a:endParaRPr>
          </a:p>
        </p:txBody>
      </p:sp>
      <p:grpSp>
        <p:nvGrpSpPr>
          <p:cNvPr id="31" name="Group 30">
            <a:extLst>
              <a:ext uri="{FF2B5EF4-FFF2-40B4-BE49-F238E27FC236}">
                <a16:creationId xmlns:a16="http://schemas.microsoft.com/office/drawing/2014/main" id="{0420CF1F-E1C7-4370-A6B6-47FB99810BA6}"/>
              </a:ext>
            </a:extLst>
          </p:cNvPr>
          <p:cNvGrpSpPr/>
          <p:nvPr/>
        </p:nvGrpSpPr>
        <p:grpSpPr>
          <a:xfrm>
            <a:off x="1067925" y="3402203"/>
            <a:ext cx="4052852" cy="943237"/>
            <a:chOff x="3048000" y="2924031"/>
            <a:chExt cx="4052852" cy="1099802"/>
          </a:xfrm>
        </p:grpSpPr>
        <p:pic>
          <p:nvPicPr>
            <p:cNvPr id="32" name="Picture 31" descr="empty-red-rectangle">
              <a:extLst>
                <a:ext uri="{FF2B5EF4-FFF2-40B4-BE49-F238E27FC236}">
                  <a16:creationId xmlns:a16="http://schemas.microsoft.com/office/drawing/2014/main" id="{FEF0D3CA-0D2C-42EF-BB6E-FA862AA5A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924031"/>
              <a:ext cx="4052852" cy="109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14">
              <a:extLst>
                <a:ext uri="{FF2B5EF4-FFF2-40B4-BE49-F238E27FC236}">
                  <a16:creationId xmlns:a16="http://schemas.microsoft.com/office/drawing/2014/main" id="{AA7F33E3-1F0F-4A98-B663-FDA4EA4F3EFC}"/>
                </a:ext>
              </a:extLst>
            </p:cNvPr>
            <p:cNvGrpSpPr>
              <a:grpSpLocks/>
            </p:cNvGrpSpPr>
            <p:nvPr/>
          </p:nvGrpSpPr>
          <p:grpSpPr bwMode="auto">
            <a:xfrm>
              <a:off x="3657600" y="2943203"/>
              <a:ext cx="3206750" cy="977900"/>
              <a:chOff x="2784" y="3360"/>
              <a:chExt cx="2020" cy="616"/>
            </a:xfrm>
          </p:grpSpPr>
          <p:grpSp>
            <p:nvGrpSpPr>
              <p:cNvPr id="34" name="Group 15">
                <a:extLst>
                  <a:ext uri="{FF2B5EF4-FFF2-40B4-BE49-F238E27FC236}">
                    <a16:creationId xmlns:a16="http://schemas.microsoft.com/office/drawing/2014/main" id="{D85A313C-8323-4B8C-828D-E131375B3726}"/>
                  </a:ext>
                </a:extLst>
              </p:cNvPr>
              <p:cNvGrpSpPr>
                <a:grpSpLocks/>
              </p:cNvGrpSpPr>
              <p:nvPr/>
            </p:nvGrpSpPr>
            <p:grpSpPr bwMode="auto">
              <a:xfrm>
                <a:off x="2884" y="3456"/>
                <a:ext cx="1920" cy="520"/>
                <a:chOff x="2740" y="3216"/>
                <a:chExt cx="1920" cy="520"/>
              </a:xfrm>
            </p:grpSpPr>
            <p:sp>
              <p:nvSpPr>
                <p:cNvPr id="36" name="Text Box 16">
                  <a:extLst>
                    <a:ext uri="{FF2B5EF4-FFF2-40B4-BE49-F238E27FC236}">
                      <a16:creationId xmlns:a16="http://schemas.microsoft.com/office/drawing/2014/main" id="{4AE9D42A-6C2F-4C45-BCE9-3E971CF4F897}"/>
                    </a:ext>
                  </a:extLst>
                </p:cNvPr>
                <p:cNvSpPr txBox="1">
                  <a:spLocks noChangeArrowheads="1"/>
                </p:cNvSpPr>
                <p:nvPr/>
              </p:nvSpPr>
              <p:spPr bwMode="auto">
                <a:xfrm>
                  <a:off x="2740" y="3216"/>
                  <a:ext cx="1920"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solidFill>
                        <a:srgbClr val="FF0000"/>
                      </a:solidFill>
                    </a:rPr>
                    <a:t>F</a:t>
                  </a:r>
                  <a:r>
                    <a:rPr lang="en-US" altLang="en-US" sz="4000" b="1" baseline="-25000">
                      <a:solidFill>
                        <a:srgbClr val="FF0000"/>
                      </a:solidFill>
                    </a:rPr>
                    <a:t>AB</a:t>
                  </a:r>
                  <a:r>
                    <a:rPr lang="en-US" altLang="en-US" sz="4000" b="1" baseline="-25000"/>
                    <a:t> </a:t>
                  </a:r>
                  <a:r>
                    <a:rPr lang="en-US" altLang="en-US" sz="4000" b="1"/>
                    <a:t>= </a:t>
                  </a:r>
                  <a:r>
                    <a:rPr lang="en-US" altLang="en-US" sz="4000" b="1">
                      <a:solidFill>
                        <a:srgbClr val="00B0F0"/>
                      </a:solidFill>
                    </a:rPr>
                    <a:t>- F</a:t>
                  </a:r>
                  <a:r>
                    <a:rPr lang="en-US" altLang="en-US" sz="4000" b="1" baseline="-25000">
                      <a:solidFill>
                        <a:srgbClr val="00B0F0"/>
                      </a:solidFill>
                    </a:rPr>
                    <a:t>BA</a:t>
                  </a:r>
                  <a:endParaRPr lang="en-US" altLang="en-US" sz="4000" b="1">
                    <a:solidFill>
                      <a:srgbClr val="00B0F0"/>
                    </a:solidFill>
                  </a:endParaRPr>
                </a:p>
              </p:txBody>
            </p:sp>
            <p:sp>
              <p:nvSpPr>
                <p:cNvPr id="37" name="Line 17">
                  <a:extLst>
                    <a:ext uri="{FF2B5EF4-FFF2-40B4-BE49-F238E27FC236}">
                      <a16:creationId xmlns:a16="http://schemas.microsoft.com/office/drawing/2014/main" id="{18C2CF28-1E24-4F3D-94A0-2825BF0830F0}"/>
                    </a:ext>
                  </a:extLst>
                </p:cNvPr>
                <p:cNvSpPr>
                  <a:spLocks noChangeShapeType="1"/>
                </p:cNvSpPr>
                <p:nvPr/>
              </p:nvSpPr>
              <p:spPr bwMode="auto">
                <a:xfrm>
                  <a:off x="2832"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38" name="Line 18">
                  <a:extLst>
                    <a:ext uri="{FF2B5EF4-FFF2-40B4-BE49-F238E27FC236}">
                      <a16:creationId xmlns:a16="http://schemas.microsoft.com/office/drawing/2014/main" id="{69C21402-31F1-4E5C-B4A4-301167E53739}"/>
                    </a:ext>
                  </a:extLst>
                </p:cNvPr>
                <p:cNvSpPr>
                  <a:spLocks noChangeShapeType="1"/>
                </p:cNvSpPr>
                <p:nvPr/>
              </p:nvSpPr>
              <p:spPr bwMode="auto">
                <a:xfrm>
                  <a:off x="3840" y="3216"/>
                  <a:ext cx="336" cy="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35" name="Rectangle 19">
                <a:extLst>
                  <a:ext uri="{FF2B5EF4-FFF2-40B4-BE49-F238E27FC236}">
                    <a16:creationId xmlns:a16="http://schemas.microsoft.com/office/drawing/2014/main" id="{CDBC7285-6961-4238-8277-C6E20B39FF58}"/>
                  </a:ext>
                </a:extLst>
              </p:cNvPr>
              <p:cNvSpPr>
                <a:spLocks noChangeArrowheads="1"/>
              </p:cNvSpPr>
              <p:nvPr/>
            </p:nvSpPr>
            <p:spPr bwMode="auto">
              <a:xfrm>
                <a:off x="2784" y="3360"/>
                <a:ext cx="1872" cy="5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grpSp>
      </p:grpSp>
      <p:grpSp>
        <p:nvGrpSpPr>
          <p:cNvPr id="39" name="Group 38">
            <a:extLst>
              <a:ext uri="{FF2B5EF4-FFF2-40B4-BE49-F238E27FC236}">
                <a16:creationId xmlns:a16="http://schemas.microsoft.com/office/drawing/2014/main" id="{980EE680-25C9-58C5-7A9D-904306325A2B}"/>
              </a:ext>
            </a:extLst>
          </p:cNvPr>
          <p:cNvGrpSpPr/>
          <p:nvPr/>
        </p:nvGrpSpPr>
        <p:grpSpPr>
          <a:xfrm>
            <a:off x="-161585" y="104513"/>
            <a:ext cx="8603569" cy="542538"/>
            <a:chOff x="74035" y="2231322"/>
            <a:chExt cx="8550261" cy="757342"/>
          </a:xfrm>
        </p:grpSpPr>
        <p:grpSp>
          <p:nvGrpSpPr>
            <p:cNvPr id="40" name="Group 70">
              <a:extLst>
                <a:ext uri="{FF2B5EF4-FFF2-40B4-BE49-F238E27FC236}">
                  <a16:creationId xmlns:a16="http://schemas.microsoft.com/office/drawing/2014/main" id="{BD95B0A0-35C6-4D07-6E13-15000AC138D4}"/>
                </a:ext>
              </a:extLst>
            </p:cNvPr>
            <p:cNvGrpSpPr>
              <a:grpSpLocks/>
            </p:cNvGrpSpPr>
            <p:nvPr/>
          </p:nvGrpSpPr>
          <p:grpSpPr bwMode="auto">
            <a:xfrm>
              <a:off x="286106" y="2280389"/>
              <a:ext cx="5293350" cy="708275"/>
              <a:chOff x="564746" y="3403331"/>
              <a:chExt cx="2725828" cy="1364238"/>
            </a:xfrm>
          </p:grpSpPr>
          <p:pic>
            <p:nvPicPr>
              <p:cNvPr id="43" name="Picture 42" descr="empty-green-rectangle">
                <a:extLst>
                  <a:ext uri="{FF2B5EF4-FFF2-40B4-BE49-F238E27FC236}">
                    <a16:creationId xmlns:a16="http://schemas.microsoft.com/office/drawing/2014/main" id="{5B9BF290-0027-9A12-7685-EFD9171C7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descr="green-top-faded">
                <a:extLst>
                  <a:ext uri="{FF2B5EF4-FFF2-40B4-BE49-F238E27FC236}">
                    <a16:creationId xmlns:a16="http://schemas.microsoft.com/office/drawing/2014/main" id="{C5DCBF62-D2AA-0387-8288-D63100387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2FBBA1AB-5459-3DE5-3715-0A639FB96A52}"/>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C6589233-DE9B-7D9D-0AEE-8E99987BEE4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sp>
        <p:nvSpPr>
          <p:cNvPr id="45" name="TextBox 44">
            <a:extLst>
              <a:ext uri="{FF2B5EF4-FFF2-40B4-BE49-F238E27FC236}">
                <a16:creationId xmlns:a16="http://schemas.microsoft.com/office/drawing/2014/main" id="{BA0C2E3E-97AB-4B60-6BFE-E343A0AA2D2A}"/>
              </a:ext>
            </a:extLst>
          </p:cNvPr>
          <p:cNvSpPr txBox="1"/>
          <p:nvPr/>
        </p:nvSpPr>
        <p:spPr>
          <a:xfrm>
            <a:off x="547467" y="5446819"/>
            <a:ext cx="10785443" cy="915635"/>
          </a:xfrm>
          <a:prstGeom prst="rect">
            <a:avLst/>
          </a:prstGeom>
          <a:blipFill>
            <a:blip r:embed="rId6"/>
            <a:tile tx="0" ty="0" sx="100000" sy="100000" flip="none" algn="tl"/>
          </a:blipFill>
          <a:ln>
            <a:solidFill>
              <a:srgbClr val="FF0066"/>
            </a:solidFill>
          </a:ln>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 lực trực đối là hai lực tác dụng theo cùng một đường thẳng, ngược chiều nhau, có độ lớn bằng nhau và điểm </a:t>
            </a:r>
            <a:r>
              <a:rPr lang="en-US" sz="2500">
                <a:solidFill>
                  <a:srgbClr val="000000"/>
                </a:solidFill>
                <a:effectLst/>
                <a:latin typeface="Arial" panose="020B0604020202020204" pitchFamily="34" charset="0"/>
                <a:ea typeface="Times New Roman" panose="02020603050405020304" pitchFamily="18" charset="0"/>
              </a:rPr>
              <a:t>đặt lên hai vật khác </a:t>
            </a:r>
            <a:r>
              <a:rPr lang="en-US" sz="2500" smtClean="0">
                <a:solidFill>
                  <a:srgbClr val="000000"/>
                </a:solidFill>
                <a:effectLst/>
                <a:latin typeface="Arial" panose="020B0604020202020204" pitchFamily="34" charset="0"/>
                <a:ea typeface="Times New Roman" panose="02020603050405020304" pitchFamily="18" charset="0"/>
              </a:rPr>
              <a:t>nhau.</a:t>
            </a:r>
            <a:endParaRPr lang="en-US" sz="2500"/>
          </a:p>
        </p:txBody>
      </p:sp>
      <p:sp>
        <p:nvSpPr>
          <p:cNvPr id="5" name="Rectangle 4">
            <a:extLst>
              <a:ext uri="{FF2B5EF4-FFF2-40B4-BE49-F238E27FC236}">
                <a16:creationId xmlns:a16="http://schemas.microsoft.com/office/drawing/2014/main" id="{89E21F6F-1554-F34C-1C37-30A54E5C227D}"/>
              </a:ext>
            </a:extLst>
          </p:cNvPr>
          <p:cNvSpPr/>
          <p:nvPr/>
        </p:nvSpPr>
        <p:spPr>
          <a:xfrm>
            <a:off x="7749741" y="2714904"/>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F08F320-E3BD-E51D-57DE-D7978B897025}"/>
              </a:ext>
            </a:extLst>
          </p:cNvPr>
          <p:cNvSpPr/>
          <p:nvPr/>
        </p:nvSpPr>
        <p:spPr>
          <a:xfrm>
            <a:off x="9360949" y="2714905"/>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F20EC29-5BAE-659E-8AA5-895D98B82B5A}"/>
              </a:ext>
            </a:extLst>
          </p:cNvPr>
          <p:cNvCxnSpPr>
            <a:stCxn id="53" idx="3"/>
          </p:cNvCxnSpPr>
          <p:nvPr/>
        </p:nvCxnSpPr>
        <p:spPr>
          <a:xfrm flipV="1">
            <a:off x="9970549" y="2967956"/>
            <a:ext cx="849851"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3B25B2-2EE1-DB9F-270D-0D0E26FC3DE6}"/>
              </a:ext>
            </a:extLst>
          </p:cNvPr>
          <p:cNvCxnSpPr>
            <a:stCxn id="5" idx="3"/>
            <a:endCxn id="53" idx="1"/>
          </p:cNvCxnSpPr>
          <p:nvPr/>
        </p:nvCxnSpPr>
        <p:spPr>
          <a:xfrm>
            <a:off x="8359341" y="296795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585E68B-77AB-12F4-28C6-6E9AEE7D7ACB}"/>
              </a:ext>
            </a:extLst>
          </p:cNvPr>
          <p:cNvCxnSpPr>
            <a:cxnSpLocks/>
            <a:stCxn id="5" idx="1"/>
          </p:cNvCxnSpPr>
          <p:nvPr/>
        </p:nvCxnSpPr>
        <p:spPr>
          <a:xfrm flipH="1">
            <a:off x="6858000" y="2967956"/>
            <a:ext cx="891741"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89E58AE-4E81-F282-000A-FBFCEF6E2EC0}"/>
                  </a:ext>
                </a:extLst>
              </p:cNvPr>
              <p:cNvSpPr txBox="1"/>
              <p:nvPr/>
            </p:nvSpPr>
            <p:spPr>
              <a:xfrm>
                <a:off x="10575925"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55" name="TextBox 54">
                <a:extLst>
                  <a:ext uri="{FF2B5EF4-FFF2-40B4-BE49-F238E27FC236}">
                    <a16:creationId xmlns:a16="http://schemas.microsoft.com/office/drawing/2014/main" id="{789E58AE-4E81-F282-000A-FBFCEF6E2EC0}"/>
                  </a:ext>
                </a:extLst>
              </p:cNvPr>
              <p:cNvSpPr txBox="1">
                <a:spLocks noRot="1" noChangeAspect="1" noMove="1" noResize="1" noEditPoints="1" noAdjustHandles="1" noChangeArrowheads="1" noChangeShapeType="1" noTextEdit="1"/>
              </p:cNvSpPr>
              <p:nvPr/>
            </p:nvSpPr>
            <p:spPr>
              <a:xfrm>
                <a:off x="10575925" y="2714904"/>
                <a:ext cx="1513971" cy="6963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D1DA6945-F3B9-E171-1343-68414D777A1E}"/>
                  </a:ext>
                </a:extLst>
              </p:cNvPr>
              <p:cNvSpPr txBox="1"/>
              <p:nvPr/>
            </p:nvSpPr>
            <p:spPr>
              <a:xfrm>
                <a:off x="5597024" y="2714904"/>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56" name="TextBox 55">
                <a:extLst>
                  <a:ext uri="{FF2B5EF4-FFF2-40B4-BE49-F238E27FC236}">
                    <a16:creationId xmlns:a16="http://schemas.microsoft.com/office/drawing/2014/main" id="{D1DA6945-F3B9-E171-1343-68414D777A1E}"/>
                  </a:ext>
                </a:extLst>
              </p:cNvPr>
              <p:cNvSpPr txBox="1">
                <a:spLocks noRot="1" noChangeAspect="1" noMove="1" noResize="1" noEditPoints="1" noAdjustHandles="1" noChangeArrowheads="1" noChangeShapeType="1" noTextEdit="1"/>
              </p:cNvSpPr>
              <p:nvPr/>
            </p:nvSpPr>
            <p:spPr>
              <a:xfrm>
                <a:off x="5597024" y="2714904"/>
                <a:ext cx="1513971" cy="696344"/>
              </a:xfrm>
              <a:prstGeom prst="rect">
                <a:avLst/>
              </a:prstGeom>
              <a:blipFill>
                <a:blip r:embed="rId8"/>
                <a:stretch>
                  <a:fillRect/>
                </a:stretch>
              </a:blipFill>
            </p:spPr>
            <p:txBody>
              <a:bodyPr/>
              <a:lstStyle/>
              <a:p>
                <a:r>
                  <a:rPr lang="en-US">
                    <a:noFill/>
                  </a:rPr>
                  <a:t> </a:t>
                </a:r>
              </a:p>
            </p:txBody>
          </p:sp>
        </mc:Fallback>
      </mc:AlternateContent>
      <p:cxnSp>
        <p:nvCxnSpPr>
          <p:cNvPr id="60" name="Straight Arrow Connector 59">
            <a:extLst>
              <a:ext uri="{FF2B5EF4-FFF2-40B4-BE49-F238E27FC236}">
                <a16:creationId xmlns:a16="http://schemas.microsoft.com/office/drawing/2014/main" id="{ED9407A8-0BA6-46CA-678A-2B643701252B}"/>
              </a:ext>
            </a:extLst>
          </p:cNvPr>
          <p:cNvCxnSpPr>
            <a:cxnSpLocks/>
          </p:cNvCxnSpPr>
          <p:nvPr/>
        </p:nvCxnSpPr>
        <p:spPr>
          <a:xfrm flipV="1">
            <a:off x="7722596" y="4150948"/>
            <a:ext cx="664350" cy="2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A5CE753-967C-8A09-3D9A-D731D6F77D34}"/>
                  </a:ext>
                </a:extLst>
              </p:cNvPr>
              <p:cNvSpPr txBox="1"/>
              <p:nvPr/>
            </p:nvSpPr>
            <p:spPr>
              <a:xfrm>
                <a:off x="8871845" y="4281510"/>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C00000"/>
                              </a:solidFill>
                              <a:latin typeface="Cambria Math" panose="02040503050406030204" pitchFamily="18" charset="0"/>
                            </a:rPr>
                          </m:ctrlPr>
                        </m:accPr>
                        <m:e>
                          <m:sSub>
                            <m:sSubPr>
                              <m:ctrlPr>
                                <a:rPr lang="en-US" sz="3500" i="1">
                                  <a:solidFill>
                                    <a:srgbClr val="C00000"/>
                                  </a:solidFill>
                                  <a:latin typeface="Cambria Math" panose="02040503050406030204" pitchFamily="18" charset="0"/>
                                </a:rPr>
                              </m:ctrlPr>
                            </m:sSubPr>
                            <m:e>
                              <m:r>
                                <a:rPr lang="en-US" sz="3500" i="1">
                                  <a:solidFill>
                                    <a:srgbClr val="C00000"/>
                                  </a:solidFill>
                                  <a:latin typeface="Cambria Math" panose="02040503050406030204" pitchFamily="18" charset="0"/>
                                </a:rPr>
                                <m:t>𝐹</m:t>
                              </m:r>
                            </m:e>
                            <m:sub>
                              <m:r>
                                <a:rPr lang="en-US" sz="3500" b="0" i="1" smtClean="0">
                                  <a:solidFill>
                                    <a:srgbClr val="C00000"/>
                                  </a:solidFill>
                                  <a:latin typeface="Cambria Math" panose="02040503050406030204" pitchFamily="18" charset="0"/>
                                </a:rPr>
                                <m:t>𝐴𝐵</m:t>
                              </m:r>
                            </m:sub>
                          </m:sSub>
                        </m:e>
                      </m:acc>
                    </m:oMath>
                  </m:oMathPara>
                </a14:m>
                <a:endParaRPr lang="en-US" sz="3500">
                  <a:solidFill>
                    <a:srgbClr val="C00000"/>
                  </a:solidFill>
                </a:endParaRPr>
              </a:p>
            </p:txBody>
          </p:sp>
        </mc:Choice>
        <mc:Fallback xmlns="">
          <p:sp>
            <p:nvSpPr>
              <p:cNvPr id="61" name="TextBox 60">
                <a:extLst>
                  <a:ext uri="{FF2B5EF4-FFF2-40B4-BE49-F238E27FC236}">
                    <a16:creationId xmlns:a16="http://schemas.microsoft.com/office/drawing/2014/main" id="{AA5CE753-967C-8A09-3D9A-D731D6F77D34}"/>
                  </a:ext>
                </a:extLst>
              </p:cNvPr>
              <p:cNvSpPr txBox="1">
                <a:spLocks noRot="1" noChangeAspect="1" noMove="1" noResize="1" noEditPoints="1" noAdjustHandles="1" noChangeArrowheads="1" noChangeShapeType="1" noTextEdit="1"/>
              </p:cNvSpPr>
              <p:nvPr/>
            </p:nvSpPr>
            <p:spPr>
              <a:xfrm>
                <a:off x="8871845" y="4281510"/>
                <a:ext cx="1513971" cy="69634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8A37D8A5-A215-1F98-B5ED-110A84455DC1}"/>
                  </a:ext>
                </a:extLst>
              </p:cNvPr>
              <p:cNvSpPr txBox="1"/>
              <p:nvPr/>
            </p:nvSpPr>
            <p:spPr>
              <a:xfrm>
                <a:off x="7554169" y="4281509"/>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B0F0"/>
                              </a:solidFill>
                              <a:latin typeface="Cambria Math" panose="02040503050406030204" pitchFamily="18" charset="0"/>
                            </a:rPr>
                          </m:ctrlPr>
                        </m:accPr>
                        <m:e>
                          <m:sSub>
                            <m:sSubPr>
                              <m:ctrlPr>
                                <a:rPr lang="en-US" sz="3500" i="1">
                                  <a:solidFill>
                                    <a:srgbClr val="00B0F0"/>
                                  </a:solidFill>
                                  <a:latin typeface="Cambria Math" panose="02040503050406030204" pitchFamily="18" charset="0"/>
                                </a:rPr>
                              </m:ctrlPr>
                            </m:sSubPr>
                            <m:e>
                              <m:r>
                                <a:rPr lang="en-US" sz="3500" i="1">
                                  <a:solidFill>
                                    <a:srgbClr val="00B0F0"/>
                                  </a:solidFill>
                                  <a:latin typeface="Cambria Math" panose="02040503050406030204" pitchFamily="18" charset="0"/>
                                </a:rPr>
                                <m:t>𝐹</m:t>
                              </m:r>
                            </m:e>
                            <m:sub>
                              <m:r>
                                <a:rPr lang="en-US" sz="3500" b="0" i="1" smtClean="0">
                                  <a:solidFill>
                                    <a:srgbClr val="00B0F0"/>
                                  </a:solidFill>
                                  <a:latin typeface="Cambria Math" panose="02040503050406030204" pitchFamily="18" charset="0"/>
                                </a:rPr>
                                <m:t>𝐵𝐴</m:t>
                              </m:r>
                            </m:sub>
                          </m:sSub>
                        </m:e>
                      </m:acc>
                    </m:oMath>
                  </m:oMathPara>
                </a14:m>
                <a:endParaRPr lang="en-US" sz="3500">
                  <a:solidFill>
                    <a:srgbClr val="00B0F0"/>
                  </a:solidFill>
                </a:endParaRPr>
              </a:p>
            </p:txBody>
          </p:sp>
        </mc:Choice>
        <mc:Fallback xmlns="">
          <p:sp>
            <p:nvSpPr>
              <p:cNvPr id="62" name="TextBox 61">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7554169" y="4281509"/>
                <a:ext cx="1513971" cy="696344"/>
              </a:xfrm>
              <a:prstGeom prst="rect">
                <a:avLst/>
              </a:prstGeom>
              <a:blipFill>
                <a:blip r:embed="rId10"/>
                <a:stretch>
                  <a:fillRect/>
                </a:stretch>
              </a:blipFill>
            </p:spPr>
            <p:txBody>
              <a:bodyPr/>
              <a:lstStyle/>
              <a:p>
                <a:r>
                  <a:rPr lang="en-US">
                    <a:noFill/>
                  </a:rPr>
                  <a:t> </a:t>
                </a:r>
              </a:p>
            </p:txBody>
          </p:sp>
        </mc:Fallback>
      </mc:AlternateContent>
      <p:cxnSp>
        <p:nvCxnSpPr>
          <p:cNvPr id="63" name="Straight Connector 62">
            <a:extLst>
              <a:ext uri="{FF2B5EF4-FFF2-40B4-BE49-F238E27FC236}">
                <a16:creationId xmlns:a16="http://schemas.microsoft.com/office/drawing/2014/main" id="{851D17AB-4F43-9572-A355-F826CB6930C6}"/>
              </a:ext>
            </a:extLst>
          </p:cNvPr>
          <p:cNvCxnSpPr/>
          <p:nvPr/>
        </p:nvCxnSpPr>
        <p:spPr>
          <a:xfrm>
            <a:off x="6611700" y="4153346"/>
            <a:ext cx="1001608" cy="1"/>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2F18C4B5-733E-D349-5F30-AAA2382942BC}"/>
              </a:ext>
            </a:extLst>
          </p:cNvPr>
          <p:cNvSpPr/>
          <p:nvPr/>
        </p:nvSpPr>
        <p:spPr>
          <a:xfrm>
            <a:off x="7140863" y="3913497"/>
            <a:ext cx="609600" cy="506103"/>
          </a:xfrm>
          <a:prstGeom prst="rect">
            <a:avLst/>
          </a:prstGeom>
          <a:solidFill>
            <a:srgbClr val="00B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id="{2778A5A7-A92D-DE02-A94E-B71C8794C741}"/>
              </a:ext>
            </a:extLst>
          </p:cNvPr>
          <p:cNvCxnSpPr/>
          <p:nvPr/>
        </p:nvCxnSpPr>
        <p:spPr>
          <a:xfrm>
            <a:off x="10331302" y="4174422"/>
            <a:ext cx="1001608" cy="1"/>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BF3ECA0F-F8F1-EDA8-BCA3-2F924F4ABDFE}"/>
              </a:ext>
            </a:extLst>
          </p:cNvPr>
          <p:cNvSpPr/>
          <p:nvPr/>
        </p:nvSpPr>
        <p:spPr>
          <a:xfrm>
            <a:off x="10068820" y="3924300"/>
            <a:ext cx="609600" cy="506103"/>
          </a:xfrm>
          <a:prstGeom prst="rect">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a:extLst>
              <a:ext uri="{FF2B5EF4-FFF2-40B4-BE49-F238E27FC236}">
                <a16:creationId xmlns:a16="http://schemas.microsoft.com/office/drawing/2014/main" id="{795B032E-386E-90C4-DE27-6416948E1654}"/>
              </a:ext>
            </a:extLst>
          </p:cNvPr>
          <p:cNvCxnSpPr>
            <a:cxnSpLocks/>
          </p:cNvCxnSpPr>
          <p:nvPr/>
        </p:nvCxnSpPr>
        <p:spPr>
          <a:xfrm flipH="1">
            <a:off x="9432337" y="4150948"/>
            <a:ext cx="63648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450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p:cNvPicPr/>
          <p:nvPr/>
        </p:nvPicPr>
        <p:blipFill rotWithShape="1">
          <a:blip r:embed="rId2">
            <a:extLst>
              <a:ext uri="{28A0092B-C50C-407E-A947-70E740481C1C}">
                <a14:useLocalDpi xmlns:a14="http://schemas.microsoft.com/office/drawing/2010/main" val="0"/>
              </a:ext>
            </a:extLst>
          </a:blip>
          <a:srcRect b="11817"/>
          <a:stretch/>
        </p:blipFill>
        <p:spPr bwMode="auto">
          <a:xfrm>
            <a:off x="457200" y="609600"/>
            <a:ext cx="11353800" cy="5410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58596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blue-rectangle">
            <a:extLst>
              <a:ext uri="{FF2B5EF4-FFF2-40B4-BE49-F238E27FC236}">
                <a16:creationId xmlns:a16="http://schemas.microsoft.com/office/drawing/2014/main" id="{7ACE74EC-5A25-F45F-E106-277AE8F0532A}"/>
              </a:ext>
            </a:extLst>
          </p:cNvPr>
          <p:cNvPicPr>
            <a:picLocks noChangeAspect="1" noChangeArrowheads="1"/>
          </p:cNvPicPr>
          <p:nvPr/>
        </p:nvPicPr>
        <p:blipFill>
          <a:blip r:embed="rId2"/>
          <a:srcRect/>
          <a:stretch>
            <a:fillRect/>
          </a:stretch>
        </p:blipFill>
        <p:spPr bwMode="auto">
          <a:xfrm>
            <a:off x="264106" y="820312"/>
            <a:ext cx="6874435" cy="1096474"/>
          </a:xfrm>
          <a:prstGeom prst="rect">
            <a:avLst/>
          </a:prstGeom>
          <a:noFill/>
          <a:ln w="9525">
            <a:noFill/>
            <a:miter lim="800000"/>
            <a:headEnd/>
            <a:tailEnd/>
          </a:ln>
        </p:spPr>
      </p:pic>
      <p:sp>
        <p:nvSpPr>
          <p:cNvPr id="6" name="Rectangle 41">
            <a:extLst>
              <a:ext uri="{FF2B5EF4-FFF2-40B4-BE49-F238E27FC236}">
                <a16:creationId xmlns:a16="http://schemas.microsoft.com/office/drawing/2014/main" id="{4957F89C-85CD-10B0-5DD8-441FC7A8FEEA}"/>
              </a:ext>
            </a:extLst>
          </p:cNvPr>
          <p:cNvSpPr>
            <a:spLocks noChangeArrowheads="1"/>
          </p:cNvSpPr>
          <p:nvPr/>
        </p:nvSpPr>
        <p:spPr bwMode="auto">
          <a:xfrm>
            <a:off x="415176" y="981668"/>
            <a:ext cx="6717015" cy="92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lgn="ctr">
              <a:buNone/>
            </a:pPr>
            <a:r>
              <a:rPr lang="en-US" sz="2500"/>
              <a:t>Trong tương tác giữa hai vật, một lực gọi là lực tác dụng còn lực kia gọi là phản lực.</a:t>
            </a:r>
          </a:p>
        </p:txBody>
      </p:sp>
      <p:grpSp>
        <p:nvGrpSpPr>
          <p:cNvPr id="8" name="Group 70">
            <a:extLst>
              <a:ext uri="{FF2B5EF4-FFF2-40B4-BE49-F238E27FC236}">
                <a16:creationId xmlns:a16="http://schemas.microsoft.com/office/drawing/2014/main" id="{255B0C65-DB76-CB05-C488-FADD314219DF}"/>
              </a:ext>
            </a:extLst>
          </p:cNvPr>
          <p:cNvGrpSpPr>
            <a:grpSpLocks/>
          </p:cNvGrpSpPr>
          <p:nvPr/>
        </p:nvGrpSpPr>
        <p:grpSpPr bwMode="auto">
          <a:xfrm>
            <a:off x="227025" y="178801"/>
            <a:ext cx="6905166" cy="507388"/>
            <a:chOff x="564746" y="3403331"/>
            <a:chExt cx="2725828" cy="1364238"/>
          </a:xfrm>
        </p:grpSpPr>
        <p:pic>
          <p:nvPicPr>
            <p:cNvPr id="11" name="Picture 10" descr="empty-green-rectangle">
              <a:extLst>
                <a:ext uri="{FF2B5EF4-FFF2-40B4-BE49-F238E27FC236}">
                  <a16:creationId xmlns:a16="http://schemas.microsoft.com/office/drawing/2014/main" id="{8D271B7D-D320-34A5-B911-2D582484B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green-top-faded">
              <a:extLst>
                <a:ext uri="{FF2B5EF4-FFF2-40B4-BE49-F238E27FC236}">
                  <a16:creationId xmlns:a16="http://schemas.microsoft.com/office/drawing/2014/main" id="{F384A9E7-3CD2-F8BE-56C2-938721E47A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45E746E9-588A-9645-4E77-D05509DD6068}"/>
              </a:ext>
            </a:extLst>
          </p:cNvPr>
          <p:cNvSpPr txBox="1"/>
          <p:nvPr/>
        </p:nvSpPr>
        <p:spPr bwMode="auto">
          <a:xfrm>
            <a:off x="0" y="169212"/>
            <a:ext cx="1607192" cy="492443"/>
          </a:xfrm>
          <a:prstGeom prst="rect">
            <a:avLst/>
          </a:prstGeom>
          <a:noFill/>
        </p:spPr>
        <p:txBody>
          <a:bodyPr wrap="square">
            <a:spAutoFit/>
          </a:bodyPr>
          <a:lstStyle/>
          <a:p>
            <a:pPr algn="ctr">
              <a:defRPr/>
            </a:pPr>
            <a:r>
              <a:rPr lang="en-US" sz="2600" smtClean="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9858897C-235A-D449-A81C-540710ACBC64}"/>
              </a:ext>
            </a:extLst>
          </p:cNvPr>
          <p:cNvSpPr>
            <a:spLocks noChangeArrowheads="1"/>
          </p:cNvSpPr>
          <p:nvPr/>
        </p:nvSpPr>
        <p:spPr bwMode="auto">
          <a:xfrm>
            <a:off x="1215217" y="143651"/>
            <a:ext cx="5718984" cy="541686"/>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smtClean="0">
                <a:cs typeface="Arial" panose="020B0604020202020204" pitchFamily="34" charset="0"/>
              </a:rPr>
              <a:t>Các đặc điểm của lực và phản lực</a:t>
            </a:r>
            <a:endParaRPr lang="en-US" sz="2800" dirty="0">
              <a:cs typeface="Arial" panose="020B0604020202020204" pitchFamily="34" charset="0"/>
            </a:endParaRPr>
          </a:p>
        </p:txBody>
      </p:sp>
      <p:pic>
        <p:nvPicPr>
          <p:cNvPr id="18" name="Picture 5" descr="empty-blue-rectangle">
            <a:extLst>
              <a:ext uri="{FF2B5EF4-FFF2-40B4-BE49-F238E27FC236}">
                <a16:creationId xmlns:a16="http://schemas.microsoft.com/office/drawing/2014/main" id="{A2E7427F-9E78-5496-EC0C-B5F72144E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57" y="3990010"/>
            <a:ext cx="701039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34722A9E-6593-1C44-8094-29F5A03FB2CF}"/>
              </a:ext>
            </a:extLst>
          </p:cNvPr>
          <p:cNvSpPr txBox="1"/>
          <p:nvPr/>
        </p:nvSpPr>
        <p:spPr>
          <a:xfrm>
            <a:off x="415176" y="3429000"/>
            <a:ext cx="2138984" cy="461665"/>
          </a:xfrm>
          <a:prstGeom prst="rect">
            <a:avLst/>
          </a:prstGeom>
          <a:noFill/>
        </p:spPr>
        <p:txBody>
          <a:bodyPr wrap="square">
            <a:spAutoFit/>
          </a:bodyPr>
          <a:lstStyle/>
          <a:p>
            <a:pPr marL="287338" indent="-287338" defTabSz="1095375">
              <a:spcBef>
                <a:spcPts val="0"/>
              </a:spcBef>
              <a:buClr>
                <a:schemeClr val="tx2"/>
              </a:buClr>
              <a:buSzPct val="95000"/>
            </a:pPr>
            <a:r>
              <a:rPr lang="en-US" sz="2400" b="1" kern="0" dirty="0" err="1">
                <a:solidFill>
                  <a:schemeClr val="tx1"/>
                </a:solidFill>
                <a:latin typeface="Arial" panose="020B0604020202020204" pitchFamily="34" charset="0"/>
                <a:cs typeface="Arial" panose="020B0604020202020204" pitchFamily="34" charset="0"/>
              </a:rPr>
              <a:t>Đặc</a:t>
            </a:r>
            <a:r>
              <a:rPr lang="en-US" sz="2400" b="1" kern="0" dirty="0">
                <a:solidFill>
                  <a:schemeClr val="tx1"/>
                </a:solidFill>
                <a:latin typeface="Arial" panose="020B0604020202020204" pitchFamily="34" charset="0"/>
                <a:cs typeface="Arial" panose="020B0604020202020204" pitchFamily="34" charset="0"/>
              </a:rPr>
              <a:t> </a:t>
            </a:r>
            <a:r>
              <a:rPr lang="en-US" sz="2400" b="1" kern="0" dirty="0" err="1">
                <a:solidFill>
                  <a:schemeClr val="tx1"/>
                </a:solidFill>
                <a:latin typeface="Arial" panose="020B0604020202020204" pitchFamily="34" charset="0"/>
                <a:cs typeface="Arial" panose="020B0604020202020204" pitchFamily="34" charset="0"/>
              </a:rPr>
              <a:t>điểm</a:t>
            </a:r>
            <a:endParaRPr lang="en-US" sz="2400" b="1" kern="0" dirty="0">
              <a:solidFill>
                <a:schemeClr val="tx1"/>
              </a:solidFill>
              <a:latin typeface="Arial" panose="020B0604020202020204" pitchFamily="34" charset="0"/>
              <a:cs typeface="Arial" panose="020B0604020202020204" pitchFamily="34" charset="0"/>
            </a:endParaRPr>
          </a:p>
        </p:txBody>
      </p:sp>
      <p:sp>
        <p:nvSpPr>
          <p:cNvPr id="20" name="Rectangle 1026060">
            <a:extLst>
              <a:ext uri="{FF2B5EF4-FFF2-40B4-BE49-F238E27FC236}">
                <a16:creationId xmlns:a16="http://schemas.microsoft.com/office/drawing/2014/main" id="{3B7CABE2-6D09-6B9E-FFD3-3C6B60E61BD2}"/>
              </a:ext>
            </a:extLst>
          </p:cNvPr>
          <p:cNvSpPr>
            <a:spLocks noChangeArrowheads="1"/>
          </p:cNvSpPr>
          <p:nvPr/>
        </p:nvSpPr>
        <p:spPr bwMode="auto">
          <a:xfrm>
            <a:off x="1161320" y="4048132"/>
            <a:ext cx="6115591" cy="1649682"/>
          </a:xfrm>
          <a:prstGeom prst="rect">
            <a:avLst/>
          </a:prstGeom>
          <a:noFill/>
          <a:ln w="9525" algn="ctr">
            <a:noFill/>
            <a:miter lim="800000"/>
            <a:headEnd/>
            <a:tailEnd/>
          </a:ln>
        </p:spPr>
        <p:txBody>
          <a:bodyPr wrap="square" lIns="109728" tIns="54864" rIns="109728" bIns="54864">
            <a:spAutoFit/>
          </a:bodyPr>
          <a:lstStyle/>
          <a:p>
            <a:pPr marL="287338" indent="-287338" defTabSz="1095375">
              <a:buClr>
                <a:schemeClr val="tx2"/>
              </a:buClr>
              <a:buSzPct val="95000"/>
              <a:buBlip>
                <a:blip r:embed="rId5"/>
              </a:buBlip>
            </a:pPr>
            <a:r>
              <a:rPr lang="en-US" altLang="en-US" sz="2500" dirty="0" err="1">
                <a:latin typeface="Arial" panose="020B0604020202020204" pitchFamily="34" charset="0"/>
                <a:cs typeface="Arial" panose="020B0604020202020204" pitchFamily="34" charset="0"/>
              </a:rPr>
              <a:t>Xuất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hiện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và</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mất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đi</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cùng</a:t>
            </a:r>
            <a:r>
              <a:rPr lang="en-US" altLang="en-US" sz="2500">
                <a:latin typeface="Arial" panose="020B0604020202020204" pitchFamily="34" charset="0"/>
                <a:cs typeface="Arial" panose="020B0604020202020204" pitchFamily="34" charset="0"/>
              </a:rPr>
              <a:t> </a:t>
            </a:r>
            <a:r>
              <a:rPr lang="en-US" altLang="en-US" sz="2500" smtClean="0">
                <a:latin typeface="Arial" panose="020B0604020202020204" pitchFamily="34" charset="0"/>
                <a:cs typeface="Arial" panose="020B0604020202020204" pitchFamily="34" charset="0"/>
              </a:rPr>
              <a:t>lúc.</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Cùng bản chất.</a:t>
            </a:r>
            <a:endParaRPr lang="en-US" altLang="en-US" sz="2500" dirty="0">
              <a:latin typeface="Arial" panose="020B0604020202020204" pitchFamily="34" charset="0"/>
              <a:cs typeface="Arial" panose="020B0604020202020204" pitchFamily="34" charset="0"/>
            </a:endParaRPr>
          </a:p>
          <a:p>
            <a:pPr marL="287338" indent="-287338" defTabSz="1095375">
              <a:buClr>
                <a:schemeClr val="tx2"/>
              </a:buClr>
              <a:buSzPct val="95000"/>
              <a:buBlip>
                <a:blip r:embed="rId5"/>
              </a:buBlip>
            </a:pPr>
            <a:r>
              <a:rPr lang="en-US" altLang="en-US" sz="2500">
                <a:latin typeface="Arial" panose="020B0604020202020204" pitchFamily="34" charset="0"/>
                <a:cs typeface="Arial" panose="020B0604020202020204" pitchFamily="34" charset="0"/>
              </a:rPr>
              <a:t>Không </a:t>
            </a:r>
            <a:r>
              <a:rPr lang="en-US" altLang="en-US" sz="2500" dirty="0" err="1">
                <a:latin typeface="Arial" panose="020B0604020202020204" pitchFamily="34" charset="0"/>
                <a:cs typeface="Arial" panose="020B0604020202020204" pitchFamily="34" charset="0"/>
              </a:rPr>
              <a:t>cân</a:t>
            </a:r>
            <a:r>
              <a:rPr lang="en-US" altLang="en-US" sz="2500" dirty="0">
                <a:latin typeface="Arial" panose="020B0604020202020204" pitchFamily="34" charset="0"/>
                <a:cs typeface="Arial" panose="020B0604020202020204" pitchFamily="34" charset="0"/>
              </a:rPr>
              <a:t> </a:t>
            </a:r>
            <a:r>
              <a:rPr lang="en-US" altLang="en-US" sz="2500" err="1">
                <a:latin typeface="Arial" panose="020B0604020202020204" pitchFamily="34" charset="0"/>
                <a:cs typeface="Arial" panose="020B0604020202020204" pitchFamily="34" charset="0"/>
              </a:rPr>
              <a:t>bằng</a:t>
            </a:r>
            <a:r>
              <a:rPr lang="en-US" altLang="en-US" sz="2500">
                <a:latin typeface="Arial" panose="020B0604020202020204" pitchFamily="34" charset="0"/>
                <a:cs typeface="Arial" panose="020B0604020202020204" pitchFamily="34" charset="0"/>
              </a:rPr>
              <a:t> nhau (không triệt tiêu nhau) </a:t>
            </a:r>
            <a:r>
              <a:rPr lang="en-US" altLang="en-US" sz="2500" dirty="0" err="1">
                <a:latin typeface="Arial" panose="020B0604020202020204" pitchFamily="34" charset="0"/>
                <a:cs typeface="Arial" panose="020B0604020202020204" pitchFamily="34" charset="0"/>
              </a:rPr>
              <a:t>vì</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tác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dụng</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lên</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hai</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vật</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khác</a:t>
            </a:r>
            <a:r>
              <a:rPr lang="en-US" altLang="en-US" sz="2500" dirty="0">
                <a:latin typeface="Arial" panose="020B0604020202020204" pitchFamily="34" charset="0"/>
                <a:cs typeface="Arial" panose="020B0604020202020204" pitchFamily="34" charset="0"/>
              </a:rPr>
              <a:t> </a:t>
            </a:r>
            <a:r>
              <a:rPr lang="en-US" altLang="en-US" sz="2500" dirty="0" err="1">
                <a:latin typeface="Arial" panose="020B0604020202020204" pitchFamily="34" charset="0"/>
                <a:cs typeface="Arial" panose="020B0604020202020204" pitchFamily="34" charset="0"/>
              </a:rPr>
              <a:t>nhau</a:t>
            </a:r>
            <a:endParaRPr lang="en-US" altLang="en-US" sz="25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B4E03D-ED22-6CF2-F9FF-F92F41058D48}"/>
              </a:ext>
            </a:extLst>
          </p:cNvPr>
          <p:cNvSpPr txBox="1"/>
          <p:nvPr/>
        </p:nvSpPr>
        <p:spPr>
          <a:xfrm>
            <a:off x="300788" y="2402469"/>
            <a:ext cx="7570936" cy="503984"/>
          </a:xfrm>
          <a:prstGeom prst="rect">
            <a:avLst/>
          </a:prstGeom>
          <a:noFill/>
        </p:spPr>
        <p:txBody>
          <a:bodyPr wrap="square">
            <a:spAutoFit/>
          </a:bodyPr>
          <a:lstStyle/>
          <a:p>
            <a:pPr marR="0" algn="ctr">
              <a:lnSpc>
                <a:spcPct val="107000"/>
              </a:lnSpc>
              <a:spcBef>
                <a:spcPts val="0"/>
              </a:spcBef>
              <a:spcAft>
                <a:spcPts val="0"/>
              </a:spcAft>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Cặp lực và phản lực có những đặc điểm gì? </a:t>
            </a:r>
            <a:endParaRPr lang="en-US" sz="2500">
              <a:solidFill>
                <a:srgbClr val="C00000"/>
              </a:solidFill>
              <a:effectLst/>
              <a:latin typeface="Arial" panose="020B0604020202020204" pitchFamily="34" charset="0"/>
              <a:ea typeface="游明朝" panose="02020400000000000000" pitchFamily="18" charset="-128"/>
              <a:cs typeface="Arial" panose="020B0604020202020204" pitchFamily="34" charset="0"/>
            </a:endParaRPr>
          </a:p>
        </p:txBody>
      </p:sp>
      <p:pic>
        <p:nvPicPr>
          <p:cNvPr id="16" name="Picture 15" descr="Diagram&#10;&#10;Description automatically generated">
            <a:extLst>
              <a:ext uri="{FF2B5EF4-FFF2-40B4-BE49-F238E27FC236}">
                <a16:creationId xmlns:a16="http://schemas.microsoft.com/office/drawing/2014/main" id="{4D627D6A-6365-0983-E6DC-FDBFDCAEBE4A}"/>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8525902" y="-824798"/>
            <a:ext cx="2270089" cy="4386694"/>
          </a:xfrm>
          <a:prstGeom prst="rect">
            <a:avLst/>
          </a:prstGeom>
        </p:spPr>
      </p:pic>
      <p:grpSp>
        <p:nvGrpSpPr>
          <p:cNvPr id="17" name="Group 16"/>
          <p:cNvGrpSpPr/>
          <p:nvPr/>
        </p:nvGrpSpPr>
        <p:grpSpPr>
          <a:xfrm>
            <a:off x="8689242" y="2057400"/>
            <a:ext cx="835758" cy="1371600"/>
            <a:chOff x="8689242" y="2057400"/>
            <a:chExt cx="835758" cy="1371600"/>
          </a:xfrm>
        </p:grpSpPr>
        <p:sp>
          <p:nvSpPr>
            <p:cNvPr id="2" name="TextBox 1"/>
            <p:cNvSpPr txBox="1"/>
            <p:nvPr/>
          </p:nvSpPr>
          <p:spPr>
            <a:xfrm>
              <a:off x="8689242" y="2905780"/>
              <a:ext cx="704039" cy="523220"/>
            </a:xfrm>
            <a:prstGeom prst="rect">
              <a:avLst/>
            </a:prstGeom>
            <a:noFill/>
          </p:spPr>
          <p:txBody>
            <a:bodyPr wrap="none" rtlCol="0">
              <a:spAutoFit/>
            </a:bodyPr>
            <a:lstStyle/>
            <a:p>
              <a:r>
                <a:rPr lang="en-US" sz="2800" smtClean="0">
                  <a:solidFill>
                    <a:srgbClr val="FF0000"/>
                  </a:solidFill>
                </a:rPr>
                <a:t>Lực</a:t>
              </a:r>
              <a:endParaRPr lang="en-US" sz="2800">
                <a:solidFill>
                  <a:srgbClr val="FF0000"/>
                </a:solidFill>
              </a:endParaRPr>
            </a:p>
          </p:txBody>
        </p:sp>
        <p:cxnSp>
          <p:nvCxnSpPr>
            <p:cNvPr id="13" name="Straight Arrow Connector 12"/>
            <p:cNvCxnSpPr>
              <a:stCxn id="2" idx="0"/>
            </p:cNvCxnSpPr>
            <p:nvPr/>
          </p:nvCxnSpPr>
          <p:spPr>
            <a:xfrm flipV="1">
              <a:off x="9041262" y="2057400"/>
              <a:ext cx="483738" cy="8483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906000" y="2059006"/>
            <a:ext cx="1757442" cy="1309560"/>
            <a:chOff x="9906000" y="2059006"/>
            <a:chExt cx="1757442" cy="1309560"/>
          </a:xfrm>
        </p:grpSpPr>
        <p:sp>
          <p:nvSpPr>
            <p:cNvPr id="21" name="TextBox 20"/>
            <p:cNvSpPr txBox="1"/>
            <p:nvPr/>
          </p:nvSpPr>
          <p:spPr>
            <a:xfrm>
              <a:off x="10210800" y="2845346"/>
              <a:ext cx="1452642" cy="523220"/>
            </a:xfrm>
            <a:prstGeom prst="rect">
              <a:avLst/>
            </a:prstGeom>
            <a:noFill/>
          </p:spPr>
          <p:txBody>
            <a:bodyPr wrap="none" rtlCol="0">
              <a:spAutoFit/>
            </a:bodyPr>
            <a:lstStyle/>
            <a:p>
              <a:r>
                <a:rPr lang="en-US" sz="2800" smtClean="0">
                  <a:solidFill>
                    <a:srgbClr val="FF0000"/>
                  </a:solidFill>
                </a:rPr>
                <a:t>Phản lực</a:t>
              </a:r>
              <a:endParaRPr lang="en-US" sz="2800">
                <a:solidFill>
                  <a:srgbClr val="FF0000"/>
                </a:solidFill>
              </a:endParaRPr>
            </a:p>
          </p:txBody>
        </p:sp>
        <p:cxnSp>
          <p:nvCxnSpPr>
            <p:cNvPr id="15" name="Straight Arrow Connector 14"/>
            <p:cNvCxnSpPr/>
            <p:nvPr/>
          </p:nvCxnSpPr>
          <p:spPr>
            <a:xfrm flipH="1" flipV="1">
              <a:off x="9906000" y="2059006"/>
              <a:ext cx="457200" cy="988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55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3810000" y="152400"/>
            <a:ext cx="3499223"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2</a:t>
              </a:r>
              <a:endParaRPr lang="en-US" sz="2600" b="1">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65125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74742" y="704194"/>
            <a:ext cx="9979058" cy="170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một quyển sách nằm yên trên mặt bàn. </a:t>
            </a:r>
          </a:p>
          <a:p>
            <a:pPr marL="457200" marR="0" indent="-457200">
              <a:lnSpc>
                <a:spcPct val="107000"/>
              </a:lnSpc>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 sách nằm yên có phải là kết quả của sự cân bằng giữa lực và phản lực hay không?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39FA7727-C160-71F3-0BF3-46C50601593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685800" y="3528933"/>
            <a:ext cx="4908900" cy="3038846"/>
          </a:xfrm>
          <a:prstGeom prst="rect">
            <a:avLst/>
          </a:prstGeom>
        </p:spPr>
      </p:pic>
      <p:pic>
        <p:nvPicPr>
          <p:cNvPr id="11" name="Picture 10">
            <a:extLst>
              <a:ext uri="{FF2B5EF4-FFF2-40B4-BE49-F238E27FC236}">
                <a16:creationId xmlns:a16="http://schemas.microsoft.com/office/drawing/2014/main" id="{26F09C55-BB48-F837-894C-4B3CD94EAC1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2413337" y="3081324"/>
            <a:ext cx="1905000" cy="918072"/>
          </a:xfrm>
          <a:prstGeom prst="rect">
            <a:avLst/>
          </a:prstGeom>
        </p:spPr>
      </p:pic>
      <p:cxnSp>
        <p:nvCxnSpPr>
          <p:cNvPr id="12" name="Straight Arrow Connector 11">
            <a:extLst>
              <a:ext uri="{FF2B5EF4-FFF2-40B4-BE49-F238E27FC236}">
                <a16:creationId xmlns:a16="http://schemas.microsoft.com/office/drawing/2014/main" id="{13EEA34E-135A-ADD1-4BF7-B384EB5C9C3A}"/>
              </a:ext>
            </a:extLst>
          </p:cNvPr>
          <p:cNvCxnSpPr>
            <a:cxnSpLocks/>
          </p:cNvCxnSpPr>
          <p:nvPr/>
        </p:nvCxnSpPr>
        <p:spPr>
          <a:xfrm flipV="1">
            <a:off x="3442325" y="3009982"/>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B10EFA-A46C-7395-B318-5F7E5422E651}"/>
                  </a:ext>
                </a:extLst>
              </p:cNvPr>
              <p:cNvSpPr txBox="1"/>
              <p:nvPr/>
            </p:nvSpPr>
            <p:spPr>
              <a:xfrm>
                <a:off x="3429000" y="247105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7DB10EFA-A46C-7395-B318-5F7E5422E651}"/>
                  </a:ext>
                </a:extLst>
              </p:cNvPr>
              <p:cNvSpPr txBox="1">
                <a:spLocks noRot="1" noChangeAspect="1" noMove="1" noResize="1" noEditPoints="1" noAdjustHandles="1" noChangeArrowheads="1" noChangeShapeType="1" noTextEdit="1"/>
              </p:cNvSpPr>
              <p:nvPr/>
            </p:nvSpPr>
            <p:spPr>
              <a:xfrm>
                <a:off x="3429000" y="2471057"/>
                <a:ext cx="762000" cy="782587"/>
              </a:xfrm>
              <a:prstGeom prst="rect">
                <a:avLst/>
              </a:prstGeom>
              <a:blipFill>
                <a:blip r:embed="rId9"/>
                <a:stretch>
                  <a:fillRect/>
                </a:stretch>
              </a:blipFill>
            </p:spPr>
            <p:txBody>
              <a:bodyPr/>
              <a:lstStyle/>
              <a:p>
                <a:r>
                  <a:rPr lang="en-US">
                    <a:noFill/>
                  </a:rPr>
                  <a:t> </a:t>
                </a:r>
              </a:p>
            </p:txBody>
          </p:sp>
        </mc:Fallback>
      </mc:AlternateContent>
      <p:grpSp>
        <p:nvGrpSpPr>
          <p:cNvPr id="2" name="Group 1"/>
          <p:cNvGrpSpPr/>
          <p:nvPr/>
        </p:nvGrpSpPr>
        <p:grpSpPr>
          <a:xfrm>
            <a:off x="2576535" y="3614057"/>
            <a:ext cx="762000" cy="1303637"/>
            <a:chOff x="2576535" y="3614057"/>
            <a:chExt cx="762000" cy="1303637"/>
          </a:xfrm>
        </p:grpSpPr>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20104A8-85EB-F185-48A8-3784A8CF849E}"/>
                    </a:ext>
                  </a:extLst>
                </p:cNvPr>
                <p:cNvSpPr txBox="1"/>
                <p:nvPr/>
              </p:nvSpPr>
              <p:spPr>
                <a:xfrm>
                  <a:off x="2576535" y="4135107"/>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4" name="TextBox 13">
                  <a:extLst>
                    <a:ext uri="{FF2B5EF4-FFF2-40B4-BE49-F238E27FC236}">
                      <a16:creationId xmlns:a16="http://schemas.microsoft.com/office/drawing/2014/main" id="{120104A8-85EB-F185-48A8-3784A8CF849E}"/>
                    </a:ext>
                  </a:extLst>
                </p:cNvPr>
                <p:cNvSpPr txBox="1">
                  <a:spLocks noRot="1" noChangeAspect="1" noMove="1" noResize="1" noEditPoints="1" noAdjustHandles="1" noChangeArrowheads="1" noChangeShapeType="1" noTextEdit="1"/>
                </p:cNvSpPr>
                <p:nvPr/>
              </p:nvSpPr>
              <p:spPr>
                <a:xfrm>
                  <a:off x="2576535" y="4135107"/>
                  <a:ext cx="762000" cy="782587"/>
                </a:xfrm>
                <a:prstGeom prst="rect">
                  <a:avLst/>
                </a:prstGeom>
                <a:blipFill>
                  <a:blip r:embed="rId10"/>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81C4578F-97F7-7EAB-03BB-95ED2EF54DD3}"/>
                </a:ext>
              </a:extLst>
            </p:cNvPr>
            <p:cNvCxnSpPr>
              <a:cxnSpLocks/>
            </p:cNvCxnSpPr>
            <p:nvPr/>
          </p:nvCxnSpPr>
          <p:spPr>
            <a:xfrm>
              <a:off x="3338535" y="3614057"/>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id="{DACAEC0B-4152-F64B-748B-12F4B845A615}"/>
              </a:ext>
            </a:extLst>
          </p:cNvPr>
          <p:cNvCxnSpPr>
            <a:cxnSpLocks/>
          </p:cNvCxnSpPr>
          <p:nvPr/>
        </p:nvCxnSpPr>
        <p:spPr>
          <a:xfrm>
            <a:off x="3442325" y="3918857"/>
            <a:ext cx="0" cy="7620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36DB367-50C2-4CB2-8275-7A74978E0A96}"/>
                  </a:ext>
                </a:extLst>
              </p:cNvPr>
              <p:cNvSpPr txBox="1"/>
              <p:nvPr/>
            </p:nvSpPr>
            <p:spPr>
              <a:xfrm>
                <a:off x="3505200" y="4376057"/>
                <a:ext cx="762000" cy="8334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F0"/>
                              </a:solidFill>
                              <a:latin typeface="Cambria Math" panose="02040503050406030204" pitchFamily="18" charset="0"/>
                            </a:rPr>
                          </m:ctrlPr>
                        </m:accPr>
                        <m:e>
                          <m:r>
                            <a:rPr lang="en-US" sz="4000" b="0" i="1" smtClean="0">
                              <a:solidFill>
                                <a:srgbClr val="00B0F0"/>
                              </a:solidFill>
                              <a:latin typeface="Cambria Math" panose="02040503050406030204" pitchFamily="18" charset="0"/>
                            </a:rPr>
                            <m:t>𝑁</m:t>
                          </m:r>
                          <m:r>
                            <a:rPr lang="en-US" sz="4000" b="0" i="1" smtClean="0">
                              <a:solidFill>
                                <a:srgbClr val="00B0F0"/>
                              </a:solidFill>
                              <a:latin typeface="Cambria Math" panose="02040503050406030204" pitchFamily="18" charset="0"/>
                            </a:rPr>
                            <m:t>′</m:t>
                          </m:r>
                        </m:e>
                      </m:acc>
                    </m:oMath>
                  </m:oMathPara>
                </a14:m>
                <a:endParaRPr lang="en-US" sz="4000">
                  <a:solidFill>
                    <a:srgbClr val="00B0F0"/>
                  </a:solidFill>
                </a:endParaRPr>
              </a:p>
            </p:txBody>
          </p:sp>
        </mc:Choice>
        <mc:Fallback xmlns="">
          <p:sp>
            <p:nvSpPr>
              <p:cNvPr id="18" name="TextBox 17">
                <a:extLst>
                  <a:ext uri="{FF2B5EF4-FFF2-40B4-BE49-F238E27FC236}">
                    <a16:creationId xmlns:a16="http://schemas.microsoft.com/office/drawing/2014/main" id="{936DB367-50C2-4CB2-8275-7A74978E0A96}"/>
                  </a:ext>
                </a:extLst>
              </p:cNvPr>
              <p:cNvSpPr txBox="1">
                <a:spLocks noRot="1" noChangeAspect="1" noMove="1" noResize="1" noEditPoints="1" noAdjustHandles="1" noChangeArrowheads="1" noChangeShapeType="1" noTextEdit="1"/>
              </p:cNvSpPr>
              <p:nvPr/>
            </p:nvSpPr>
            <p:spPr>
              <a:xfrm>
                <a:off x="3505200" y="4376057"/>
                <a:ext cx="762000" cy="83343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 Box 29">
                <a:extLst>
                  <a:ext uri="{FF2B5EF4-FFF2-40B4-BE49-F238E27FC236}">
                    <a16:creationId xmlns:a16="http://schemas.microsoft.com/office/drawing/2014/main" id="{3CEE820D-86FC-9E91-CBEE-13597D8CE224}"/>
                  </a:ext>
                </a:extLst>
              </p:cNvPr>
              <p:cNvSpPr txBox="1">
                <a:spLocks noChangeArrowheads="1"/>
              </p:cNvSpPr>
              <p:nvPr/>
            </p:nvSpPr>
            <p:spPr bwMode="auto">
              <a:xfrm>
                <a:off x="6131354" y="2751381"/>
                <a:ext cx="5549273" cy="5884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457200" marR="0" indent="-457200">
                  <a:lnSpc>
                    <a:spcPct val="107000"/>
                  </a:lnSpc>
                  <a:spcBef>
                    <a:spcPts val="0"/>
                  </a:spcBef>
                  <a:spcAft>
                    <a:spcPts val="0"/>
                  </a:spcAft>
                  <a:buAutoNum type="arabicPeriod"/>
                </a:pPr>
                <a14:m>
                  <m:oMath xmlns:m="http://schemas.openxmlformats.org/officeDocument/2006/math">
                    <m:acc>
                      <m:accPr>
                        <m:chr m:val="⃗"/>
                        <m:ctrlPr>
                          <a:rPr lang="en-US" sz="2800" i="1" smtClean="0">
                            <a:solidFill>
                              <a:srgbClr val="00B050"/>
                            </a:solidFill>
                            <a:latin typeface="Cambria Math" panose="02040503050406030204" pitchFamily="18" charset="0"/>
                          </a:rPr>
                        </m:ctrlPr>
                      </m:accPr>
                      <m:e>
                        <m:r>
                          <a:rPr lang="en-US" sz="2800" b="0" i="1" smtClean="0">
                            <a:solidFill>
                              <a:srgbClr val="00B050"/>
                            </a:solidFill>
                            <a:latin typeface="Cambria Math" panose="02040503050406030204" pitchFamily="18" charset="0"/>
                          </a:rPr>
                          <m:t>𝑁</m:t>
                        </m:r>
                      </m:e>
                    </m:acc>
                    <m:r>
                      <a:rPr lang="en-US" sz="28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800" i="1">
                            <a:solidFill>
                              <a:srgbClr val="00B0F0"/>
                            </a:solidFill>
                            <a:latin typeface="Cambria Math" panose="02040503050406030204" pitchFamily="18" charset="0"/>
                          </a:rPr>
                        </m:ctrlPr>
                      </m:accPr>
                      <m:e>
                        <m:r>
                          <a:rPr lang="en-US" sz="2800" i="1">
                            <a:solidFill>
                              <a:srgbClr val="00B0F0"/>
                            </a:solidFill>
                            <a:latin typeface="Cambria Math" panose="02040503050406030204" pitchFamily="18" charset="0"/>
                          </a:rPr>
                          <m:t>𝑁</m:t>
                        </m:r>
                        <m:r>
                          <a:rPr lang="en-US" sz="2800" i="1">
                            <a:solidFill>
                              <a:srgbClr val="00B0F0"/>
                            </a:solidFill>
                            <a:latin typeface="Cambria Math" panose="02040503050406030204" pitchFamily="18" charset="0"/>
                          </a:rPr>
                          <m:t>′</m:t>
                        </m:r>
                      </m:e>
                    </m:acc>
                    <m:r>
                      <a:rPr lang="en-US" sz="28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cặp lực và phản lực </a:t>
                </a:r>
              </a:p>
            </p:txBody>
          </p:sp>
        </mc:Choice>
        <mc:Fallback xmlns="">
          <p:sp>
            <p:nvSpPr>
              <p:cNvPr id="19" name="Text Box 29">
                <a:extLst>
                  <a:ext uri="{FF2B5EF4-FFF2-40B4-BE49-F238E27FC236}">
                    <a16:creationId xmlns:a16="http://schemas.microsoft.com/office/drawing/2014/main" id="{3CEE820D-86FC-9E91-CBEE-13597D8CE224}"/>
                  </a:ext>
                </a:extLst>
              </p:cNvPr>
              <p:cNvSpPr txBox="1">
                <a:spLocks noRot="1" noChangeAspect="1" noMove="1" noResize="1" noEditPoints="1" noAdjustHandles="1" noChangeArrowheads="1" noChangeShapeType="1" noTextEdit="1"/>
              </p:cNvSpPr>
              <p:nvPr/>
            </p:nvSpPr>
            <p:spPr bwMode="auto">
              <a:xfrm>
                <a:off x="6131354" y="2751381"/>
                <a:ext cx="5549273" cy="588431"/>
              </a:xfrm>
              <a:prstGeom prst="rect">
                <a:avLst/>
              </a:prstGeom>
              <a:blipFill>
                <a:blip r:embed="rId12"/>
                <a:stretch>
                  <a:fillRect b="-226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 Box 29">
                <a:extLst>
                  <a:ext uri="{FF2B5EF4-FFF2-40B4-BE49-F238E27FC236}">
                    <a16:creationId xmlns:a16="http://schemas.microsoft.com/office/drawing/2014/main" id="{CDC55765-4A72-8ED4-9830-B6942A1C6EA3}"/>
                  </a:ext>
                </a:extLst>
              </p:cNvPr>
              <p:cNvSpPr txBox="1">
                <a:spLocks noChangeArrowheads="1"/>
              </p:cNvSpPr>
              <p:nvPr/>
            </p:nvSpPr>
            <p:spPr bwMode="auto">
              <a:xfrm>
                <a:off x="6209072" y="3614057"/>
                <a:ext cx="5549273" cy="269426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Quyển sách nằm yên </a:t>
                </a: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 là kết quả của sự cân bằng giữa lực và phản lực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acc>
                      <m:accPr>
                        <m:chr m:val="⃗"/>
                        <m:ctrlPr>
                          <a:rPr lang="en-US" sz="2400" i="1">
                            <a:solidFill>
                              <a:srgbClr val="00B0F0"/>
                            </a:solidFill>
                            <a:latin typeface="Cambria Math" panose="02040503050406030204" pitchFamily="18" charset="0"/>
                          </a:rPr>
                        </m:ctrlPr>
                      </m:accPr>
                      <m:e>
                        <m:r>
                          <a:rPr lang="en-US" sz="2400" i="1">
                            <a:solidFill>
                              <a:srgbClr val="00B0F0"/>
                            </a:solidFill>
                            <a:latin typeface="Cambria Math" panose="02040503050406030204" pitchFamily="18" charset="0"/>
                          </a:rPr>
                          <m:t>𝑁</m:t>
                        </m:r>
                        <m:r>
                          <a:rPr lang="en-US" sz="2400" i="1">
                            <a:solidFill>
                              <a:srgbClr val="00B0F0"/>
                            </a:solidFill>
                            <a:latin typeface="Cambria Math" panose="02040503050406030204" pitchFamily="18" charset="0"/>
                          </a:rPr>
                          <m:t>′</m:t>
                        </m:r>
                      </m:e>
                    </m:acc>
                    <m:r>
                      <a:rPr lang="en-US" sz="2400" i="1">
                        <a:solidFill>
                          <a:srgbClr val="00B0F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chúng đặt lên 2 vật khác nhau</a:t>
                </a:r>
              </a:p>
              <a:p>
                <a:pPr marR="0">
                  <a:lnSpc>
                    <a:spcPct val="107000"/>
                  </a:lnSpc>
                  <a:spcBef>
                    <a:spcPts val="0"/>
                  </a:spcBef>
                  <a:spcAft>
                    <a:spcPts val="0"/>
                  </a:spcAft>
                </a:pPr>
                <a:r>
                  <a:rPr lang="en-US" sz="2500">
                    <a:solidFill>
                      <a:srgbClr val="000000"/>
                    </a:solidFill>
                    <a:latin typeface="Arial" panose="020B0604020202020204" pitchFamily="34" charset="0"/>
                    <a:ea typeface="Times New Roman" panose="02020603050405020304" pitchFamily="18" charset="0"/>
                    <a:cs typeface="Arial" panose="020B0604020202020204" pitchFamily="34" charset="0"/>
                  </a:rPr>
                  <a:t>(quyển sách cân bằng do sự</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cân bằng giữa </a:t>
                </a:r>
                <a14:m>
                  <m:oMath xmlns:m="http://schemas.openxmlformats.org/officeDocument/2006/math">
                    <m:acc>
                      <m:accPr>
                        <m:chr m:val="⃗"/>
                        <m:ctrlPr>
                          <a:rPr lang="en-US" sz="2400" i="1" smtClean="0">
                            <a:solidFill>
                              <a:srgbClr val="00B050"/>
                            </a:solidFill>
                            <a:latin typeface="Cambria Math" panose="02040503050406030204" pitchFamily="18" charset="0"/>
                          </a:rPr>
                        </m:ctrlPr>
                      </m:accPr>
                      <m:e>
                        <m:r>
                          <a:rPr lang="en-US" sz="2400" b="0" i="1" smtClean="0">
                            <a:solidFill>
                              <a:srgbClr val="00B050"/>
                            </a:solidFill>
                            <a:latin typeface="Cambria Math" panose="02040503050406030204" pitchFamily="18" charset="0"/>
                          </a:rPr>
                          <m:t>𝑁</m:t>
                        </m:r>
                      </m:e>
                    </m:acc>
                    <m:r>
                      <a:rPr lang="en-US" sz="2400" b="0" i="1" smtClean="0">
                        <a:solidFill>
                          <a:srgbClr val="00B050"/>
                        </a:solidFill>
                        <a:latin typeface="Cambria Math" panose="02040503050406030204" pitchFamily="18" charset="0"/>
                      </a:rPr>
                      <m:t> </m:t>
                    </m:r>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a:t>
                </a:r>
                <a:r>
                  <a:rPr lang="en-US" sz="2800">
                    <a:solidFill>
                      <a:srgbClr val="FF0000"/>
                    </a:solidFill>
                  </a:rPr>
                  <a:t> </a:t>
                </a:r>
                <a14:m>
                  <m:oMath xmlns:m="http://schemas.openxmlformats.org/officeDocument/2006/math">
                    <m:acc>
                      <m:accPr>
                        <m:chr m:val="⃗"/>
                        <m:ctrlPr>
                          <a:rPr lang="en-US" sz="2800" i="1">
                            <a:solidFill>
                              <a:srgbClr val="FF0000"/>
                            </a:solidFill>
                            <a:latin typeface="Cambria Math" panose="02040503050406030204" pitchFamily="18" charset="0"/>
                          </a:rPr>
                        </m:ctrlPr>
                      </m:accPr>
                      <m:e>
                        <m:r>
                          <a:rPr lang="en-US" sz="2800" i="1">
                            <a:solidFill>
                              <a:srgbClr val="FF0000"/>
                            </a:solidFill>
                            <a:latin typeface="Cambria Math" panose="02040503050406030204" pitchFamily="18" charset="0"/>
                          </a:rPr>
                          <m:t>𝑃</m:t>
                        </m:r>
                      </m:e>
                    </m:acc>
                  </m:oMath>
                </a14:m>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20" name="Text Box 29">
                <a:extLst>
                  <a:ext uri="{FF2B5EF4-FFF2-40B4-BE49-F238E27FC236}">
                    <a16:creationId xmlns:a16="http://schemas.microsoft.com/office/drawing/2014/main" id="{CDC55765-4A72-8ED4-9830-B6942A1C6EA3}"/>
                  </a:ext>
                </a:extLst>
              </p:cNvPr>
              <p:cNvSpPr txBox="1">
                <a:spLocks noRot="1" noChangeAspect="1" noMove="1" noResize="1" noEditPoints="1" noAdjustHandles="1" noChangeArrowheads="1" noChangeShapeType="1" noTextEdit="1"/>
              </p:cNvSpPr>
              <p:nvPr/>
            </p:nvSpPr>
            <p:spPr bwMode="auto">
              <a:xfrm>
                <a:off x="6209072" y="3614057"/>
                <a:ext cx="5549273" cy="2694264"/>
              </a:xfrm>
              <a:prstGeom prst="rect">
                <a:avLst/>
              </a:prstGeom>
              <a:blipFill>
                <a:blip r:embed="rId13"/>
                <a:stretch>
                  <a:fillRect l="-1868" t="-2036" r="-1429" b="-384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2315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 chỉ ra các cặp lực và phản lực trong hình: dùng búa đóng đinh vào gỗ.</a:t>
            </a:r>
            <a:r>
              <a:rPr lang="en-US" sz="2500">
                <a:effectLst/>
                <a:latin typeface="Arial" panose="020B0604020202020204" pitchFamily="34" charset="0"/>
                <a:ea typeface="游明朝" panose="02020400000000000000" pitchFamily="18" charset="-128"/>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do búa tác dụng vào đinh và phản lực của đinh lên búa có các đặc điểm gì?</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3" name="Picture 2" descr="A hand holding a hammer&#10;&#10;Description automatically generated with medium confidence">
            <a:extLst>
              <a:ext uri="{FF2B5EF4-FFF2-40B4-BE49-F238E27FC236}">
                <a16:creationId xmlns:a16="http://schemas.microsoft.com/office/drawing/2014/main" id="{5A3026E0-0030-7F7E-41AC-203FB2C5B3F4}"/>
              </a:ext>
            </a:extLst>
          </p:cNvPr>
          <p:cNvPicPr>
            <a:picLocks noChangeAspect="1"/>
          </p:cNvPicPr>
          <p:nvPr/>
        </p:nvPicPr>
        <p:blipFill rotWithShape="1">
          <a:blip r:embed="rId4">
            <a:extLst>
              <a:ext uri="{28A0092B-C50C-407E-A947-70E740481C1C}">
                <a14:useLocalDpi xmlns:a14="http://schemas.microsoft.com/office/drawing/2010/main" val="0"/>
              </a:ext>
            </a:extLst>
          </a:blip>
          <a:srcRect l="-1131" t="14737"/>
          <a:stretch/>
        </p:blipFill>
        <p:spPr>
          <a:xfrm>
            <a:off x="2242924" y="2369050"/>
            <a:ext cx="7575608" cy="4153640"/>
          </a:xfrm>
          <a:prstGeom prst="rect">
            <a:avLst/>
          </a:prstGeom>
        </p:spPr>
      </p:pic>
      <p:grpSp>
        <p:nvGrpSpPr>
          <p:cNvPr id="9" name="Group 8"/>
          <p:cNvGrpSpPr/>
          <p:nvPr/>
        </p:nvGrpSpPr>
        <p:grpSpPr>
          <a:xfrm>
            <a:off x="6582277" y="5181600"/>
            <a:ext cx="1513971" cy="1066800"/>
            <a:chOff x="6582277" y="5105400"/>
            <a:chExt cx="1513971" cy="1066800"/>
          </a:xfrm>
        </p:grpSpPr>
        <p:cxnSp>
          <p:nvCxnSpPr>
            <p:cNvPr id="4" name="Straight Arrow Connector 3"/>
            <p:cNvCxnSpPr/>
            <p:nvPr/>
          </p:nvCxnSpPr>
          <p:spPr>
            <a:xfrm>
              <a:off x="8024808" y="5105400"/>
              <a:ext cx="0" cy="10668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A37D8A5-A215-1F98-B5ED-110A84455DC1}"/>
                    </a:ext>
                  </a:extLst>
                </p:cNvPr>
                <p:cNvSpPr txBox="1"/>
                <p:nvPr/>
              </p:nvSpPr>
              <p:spPr>
                <a:xfrm>
                  <a:off x="6582277" y="5127207"/>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00FF"/>
                                </a:solidFill>
                                <a:latin typeface="Cambria Math" panose="02040503050406030204" pitchFamily="18" charset="0"/>
                              </a:rPr>
                            </m:ctrlPr>
                          </m:accPr>
                          <m:e>
                            <m:sSub>
                              <m:sSubPr>
                                <m:ctrlPr>
                                  <a:rPr lang="en-US" sz="3500" i="1" smtClean="0">
                                    <a:solidFill>
                                      <a:srgbClr val="0000FF"/>
                                    </a:solidFill>
                                    <a:latin typeface="Cambria Math" panose="02040503050406030204" pitchFamily="18" charset="0"/>
                                  </a:rPr>
                                </m:ctrlPr>
                              </m:sSubPr>
                              <m:e>
                                <m:r>
                                  <a:rPr lang="en-US" sz="3500" i="1">
                                    <a:solidFill>
                                      <a:srgbClr val="0000FF"/>
                                    </a:solidFill>
                                    <a:latin typeface="Cambria Math" panose="02040503050406030204" pitchFamily="18" charset="0"/>
                                  </a:rPr>
                                  <m:t>𝐹</m:t>
                                </m:r>
                              </m:e>
                              <m:sub>
                                <m:r>
                                  <a:rPr lang="en-US" sz="3500" b="0" i="1" smtClean="0">
                                    <a:solidFill>
                                      <a:srgbClr val="0000FF"/>
                                    </a:solidFill>
                                    <a:latin typeface="Cambria Math" panose="02040503050406030204" pitchFamily="18" charset="0"/>
                                  </a:rPr>
                                  <m:t>1</m:t>
                                </m:r>
                              </m:sub>
                            </m:sSub>
                          </m:e>
                        </m:acc>
                      </m:oMath>
                    </m:oMathPara>
                  </a14:m>
                  <a:endParaRPr lang="en-US" sz="3500">
                    <a:solidFill>
                      <a:srgbClr val="00B0F0"/>
                    </a:solidFill>
                  </a:endParaRPr>
                </a:p>
              </p:txBody>
            </p:sp>
          </mc:Choice>
          <mc:Fallback xmlns="">
            <p:sp>
              <p:nvSpPr>
                <p:cNvPr id="18" name="TextBox 17">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6582277" y="5127207"/>
                  <a:ext cx="1513971" cy="696344"/>
                </a:xfrm>
                <a:prstGeom prst="rect">
                  <a:avLst/>
                </a:prstGeom>
                <a:blipFill>
                  <a:blip r:embed="rId5"/>
                  <a:stretch>
                    <a:fillRect/>
                  </a:stretch>
                </a:blipFill>
              </p:spPr>
              <p:txBody>
                <a:bodyPr/>
                <a:lstStyle/>
                <a:p>
                  <a:r>
                    <a:rPr lang="en-US">
                      <a:noFill/>
                    </a:rPr>
                    <a:t> </a:t>
                  </a:r>
                </a:p>
              </p:txBody>
            </p:sp>
          </mc:Fallback>
        </mc:AlternateContent>
      </p:grpSp>
      <p:grpSp>
        <p:nvGrpSpPr>
          <p:cNvPr id="10" name="Group 9"/>
          <p:cNvGrpSpPr/>
          <p:nvPr/>
        </p:nvGrpSpPr>
        <p:grpSpPr>
          <a:xfrm>
            <a:off x="6748965" y="3810000"/>
            <a:ext cx="1513971" cy="1066800"/>
            <a:chOff x="6791829" y="3810000"/>
            <a:chExt cx="1513971" cy="1066800"/>
          </a:xfrm>
        </p:grpSpPr>
        <p:cxnSp>
          <p:nvCxnSpPr>
            <p:cNvPr id="13" name="Straight Arrow Connector 12"/>
            <p:cNvCxnSpPr/>
            <p:nvPr/>
          </p:nvCxnSpPr>
          <p:spPr>
            <a:xfrm flipV="1">
              <a:off x="8077200" y="3810000"/>
              <a:ext cx="0" cy="1066800"/>
            </a:xfrm>
            <a:prstGeom prst="straightConnector1">
              <a:avLst/>
            </a:prstGeom>
            <a:ln w="38100" cap="flat" cmpd="sng" algn="ctr">
              <a:solidFill>
                <a:srgbClr val="FF006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A37D8A5-A215-1F98-B5ED-110A84455DC1}"/>
                    </a:ext>
                  </a:extLst>
                </p:cNvPr>
                <p:cNvSpPr txBox="1"/>
                <p:nvPr/>
              </p:nvSpPr>
              <p:spPr>
                <a:xfrm>
                  <a:off x="6791829" y="3951856"/>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FF0066"/>
                                </a:solidFill>
                                <a:latin typeface="Cambria Math" panose="02040503050406030204" pitchFamily="18" charset="0"/>
                              </a:rPr>
                            </m:ctrlPr>
                          </m:accPr>
                          <m:e>
                            <m:sSub>
                              <m:sSubPr>
                                <m:ctrlPr>
                                  <a:rPr lang="en-US" sz="3500" i="1" smtClean="0">
                                    <a:solidFill>
                                      <a:srgbClr val="FF0066"/>
                                    </a:solidFill>
                                    <a:latin typeface="Cambria Math" panose="02040503050406030204" pitchFamily="18" charset="0"/>
                                  </a:rPr>
                                </m:ctrlPr>
                              </m:sSubPr>
                              <m:e>
                                <m:r>
                                  <a:rPr lang="en-US" sz="3500" i="1">
                                    <a:solidFill>
                                      <a:srgbClr val="FF0066"/>
                                    </a:solidFill>
                                    <a:latin typeface="Cambria Math" panose="02040503050406030204" pitchFamily="18" charset="0"/>
                                  </a:rPr>
                                  <m:t>𝐹</m:t>
                                </m:r>
                              </m:e>
                              <m:sub>
                                <m:r>
                                  <a:rPr lang="en-US" sz="3500" b="0" i="1" smtClean="0">
                                    <a:solidFill>
                                      <a:srgbClr val="FF0066"/>
                                    </a:solidFill>
                                    <a:latin typeface="Cambria Math" panose="02040503050406030204" pitchFamily="18" charset="0"/>
                                  </a:rPr>
                                  <m:t>2</m:t>
                                </m:r>
                              </m:sub>
                            </m:sSub>
                          </m:e>
                        </m:acc>
                      </m:oMath>
                    </m:oMathPara>
                  </a14:m>
                  <a:endParaRPr lang="en-US" sz="3500">
                    <a:solidFill>
                      <a:srgbClr val="FF0066"/>
                    </a:solidFill>
                  </a:endParaRPr>
                </a:p>
              </p:txBody>
            </p:sp>
          </mc:Choice>
          <mc:Fallback xmlns="">
            <p:sp>
              <p:nvSpPr>
                <p:cNvPr id="19" name="TextBox 18">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6791829" y="3951856"/>
                  <a:ext cx="1513971" cy="696344"/>
                </a:xfrm>
                <a:prstGeom prst="rect">
                  <a:avLst/>
                </a:prstGeom>
                <a:blipFill>
                  <a:blip r:embed="rId6"/>
                  <a:stretch>
                    <a:fillRect/>
                  </a:stretch>
                </a:blipFill>
              </p:spPr>
              <p:txBody>
                <a:bodyPr/>
                <a:lstStyle/>
                <a:p>
                  <a:r>
                    <a:rPr lang="en-US">
                      <a:noFill/>
                    </a:rPr>
                    <a:t> </a:t>
                  </a:r>
                </a:p>
              </p:txBody>
            </p:sp>
          </mc:Fallback>
        </mc:AlternateContent>
      </p:grpSp>
      <p:grpSp>
        <p:nvGrpSpPr>
          <p:cNvPr id="22" name="Group 56">
            <a:extLst>
              <a:ext uri="{FF2B5EF4-FFF2-40B4-BE49-F238E27FC236}">
                <a16:creationId xmlns:a16="http://schemas.microsoft.com/office/drawing/2014/main" id="{191916B2-4ACD-4AAC-8F91-D3547A606C07}"/>
              </a:ext>
            </a:extLst>
          </p:cNvPr>
          <p:cNvGrpSpPr/>
          <p:nvPr/>
        </p:nvGrpSpPr>
        <p:grpSpPr>
          <a:xfrm>
            <a:off x="3810000" y="152400"/>
            <a:ext cx="3499223" cy="531988"/>
            <a:chOff x="2193" y="0"/>
            <a:chExt cx="2245706" cy="1239104"/>
          </a:xfrm>
          <a:solidFill>
            <a:srgbClr val="002060"/>
          </a:solidFill>
          <a:scene3d>
            <a:camera prst="orthographicFront"/>
            <a:lightRig rig="threePt" dir="t">
              <a:rot lat="0" lon="0" rev="7500000"/>
            </a:lightRig>
          </a:scene3d>
        </p:grpSpPr>
        <p:sp>
          <p:nvSpPr>
            <p:cNvPr id="27"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8"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2</a:t>
              </a:r>
              <a:endParaRPr lang="en-US" sz="2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4346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3813216" y="166515"/>
            <a:ext cx="4876800" cy="531988"/>
            <a:chOff x="-1204440" y="0"/>
            <a:chExt cx="3452339"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3</a:t>
              </a:r>
              <a:endParaRPr lang="en-US" sz="2600" b="1">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8"/>
            <a:ext cx="11275469" cy="552641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573131" y="842537"/>
            <a:ext cx="11045737" cy="3780522"/>
          </a:xfrm>
          <a:prstGeom prst="rect">
            <a:avLst/>
          </a:prstGeom>
          <a:noFill/>
          <a:ln>
            <a:noFill/>
          </a:ln>
          <a:effectLst/>
        </p:spPr>
        <p:txBody>
          <a:bodyPr wrap="square">
            <a:spAutoFit/>
          </a:bodyPr>
          <a:lstStyle/>
          <a:p>
            <a:pPr marR="0">
              <a:lnSpc>
                <a:spcPct val="107000"/>
              </a:lnSpc>
              <a:spcBef>
                <a:spcPts val="0"/>
              </a:spcBef>
              <a:spcAft>
                <a:spcPts val="0"/>
              </a:spcAft>
            </a:pPr>
            <a:r>
              <a:rPr lang="en-US" sz="2800" b="1"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Câu 1: </a:t>
            </a: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Nêu thêm một số VD trong thực tế và thảo luận để làm sáng tỏ các đặc điểm sau đây của lực và phản lực:</a:t>
            </a:r>
          </a:p>
          <a:p>
            <a:pPr marL="0" marR="0">
              <a:lnSpc>
                <a:spcPct val="107000"/>
              </a:lnSpc>
              <a:spcBef>
                <a:spcPts val="0"/>
              </a:spcBef>
              <a:spcAft>
                <a:spcPts val="0"/>
              </a:spcAft>
            </a:pP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Lực và phản lực luôn xuất hiện thành từng cặp.</a:t>
            </a:r>
          </a:p>
          <a:p>
            <a:pPr marL="342900" marR="0" indent="-342900">
              <a:lnSpc>
                <a:spcPct val="107000"/>
              </a:lnSpc>
              <a:spcBef>
                <a:spcPts val="0"/>
              </a:spcBef>
              <a:spcAft>
                <a:spcPts val="0"/>
              </a:spcAft>
              <a:buFontTx/>
              <a:buChar char="-"/>
            </a:pP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Lực và phản lực cùng tác dụng theo một đường thẳng, cùng độ lớn nhưng ngược chiều.</a:t>
            </a:r>
          </a:p>
          <a:p>
            <a:pPr marL="342900" marR="0" indent="-342900">
              <a:lnSpc>
                <a:spcPct val="107000"/>
              </a:lnSpc>
              <a:spcBef>
                <a:spcPts val="0"/>
              </a:spcBef>
              <a:spcAft>
                <a:spcPts val="0"/>
              </a:spcAft>
              <a:buFontTx/>
              <a:buChar char="-"/>
            </a:pP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Lực và phản lực </a:t>
            </a:r>
            <a:r>
              <a:rPr lang="en-US" sz="2800" b="1"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không</a:t>
            </a: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cân bằng nhau.</a:t>
            </a:r>
          </a:p>
          <a:p>
            <a:pPr marL="342900" marR="0" indent="-342900">
              <a:lnSpc>
                <a:spcPct val="107000"/>
              </a:lnSpc>
              <a:spcBef>
                <a:spcPts val="0"/>
              </a:spcBef>
              <a:spcAft>
                <a:spcPts val="0"/>
              </a:spcAft>
              <a:buFontTx/>
              <a:buChar char="-"/>
            </a:pPr>
            <a:r>
              <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Cặp lực và phản lực là hai lực cùng loại.</a:t>
            </a:r>
          </a:p>
          <a:p>
            <a:pPr marR="0">
              <a:lnSpc>
                <a:spcPct val="107000"/>
              </a:lnSpc>
              <a:spcBef>
                <a:spcPts val="0"/>
              </a:spcBef>
              <a:spcAft>
                <a:spcPts val="0"/>
              </a:spcAft>
            </a:pPr>
            <a:endParaRPr lang="en-US" sz="2800" smtClean="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5" name="Rectangle 4"/>
          <p:cNvSpPr/>
          <p:nvPr/>
        </p:nvSpPr>
        <p:spPr>
          <a:xfrm>
            <a:off x="582655" y="4419600"/>
            <a:ext cx="11092590" cy="1384995"/>
          </a:xfrm>
          <a:prstGeom prst="rect">
            <a:avLst/>
          </a:prstGeom>
        </p:spPr>
        <p:txBody>
          <a:bodyPr wrap="square">
            <a:spAutoFit/>
          </a:bodyPr>
          <a:lstStyle/>
          <a:p>
            <a:r>
              <a:rPr lang="en-US" sz="2800" b="1">
                <a:latin typeface="Times New Roman" panose="02020603050405020304" pitchFamily="18" charset="0"/>
                <a:ea typeface="Times New Roman" panose="02020603050405020304" pitchFamily="18" charset="0"/>
                <a:cs typeface="Times New Roman" panose="02020603050405020304" pitchFamily="18" charset="0"/>
              </a:rPr>
              <a:t>Câu 2:</a:t>
            </a:r>
            <a:r>
              <a:rPr lang="en-US" sz="2800">
                <a:latin typeface="Times New Roman" panose="02020603050405020304" pitchFamily="18" charset="0"/>
                <a:ea typeface="Times New Roman" panose="02020603050405020304" pitchFamily="18" charset="0"/>
                <a:cs typeface="Times New Roman" panose="02020603050405020304" pitchFamily="18" charset="0"/>
              </a:rPr>
              <a:t> Một ô tô chuyển động trên mặt đường (Hình 16.4), nếu lực do ô tô tác dụng lên mặt đường có độ lớn bằng lực mà mặt đường đẩy ô tô thì tại sao chúng không “khử nhau”?</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3813216" y="166515"/>
            <a:ext cx="4876800" cy="531988"/>
            <a:chOff x="-1204440" y="0"/>
            <a:chExt cx="3452339"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3</a:t>
              </a:r>
              <a:endParaRPr lang="en-US" sz="2600" b="1">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2" y="798187"/>
            <a:ext cx="11275469" cy="482963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solidFill>
                <a:srgbClr val="7030A0"/>
              </a:solidFill>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5" name="Rectangle 4"/>
          <p:cNvSpPr/>
          <p:nvPr/>
        </p:nvSpPr>
        <p:spPr>
          <a:xfrm>
            <a:off x="672620" y="817238"/>
            <a:ext cx="10985980" cy="4520597"/>
          </a:xfrm>
          <a:prstGeom prst="rect">
            <a:avLst/>
          </a:prstGeom>
        </p:spPr>
        <p:txBody>
          <a:bodyPr wrap="square">
            <a:spAutoFit/>
          </a:bodyPr>
          <a:lstStyle/>
          <a:p>
            <a:pPr algn="just">
              <a:lnSpc>
                <a:spcPct val="115000"/>
              </a:lnSpc>
            </a:pP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Câu 1: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Ví </a:t>
            </a:r>
            <a:r>
              <a:rPr lang="en-US" sz="2800">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Lực và phản lực luôn xuất hiện thành từng cặp (xuất hiện hoặc mất đi đồng thời): dùng tay đập vào quyển sách.</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Lực và phản lực cùng tác dụng theo một đường thẳng, cùng độ lớn nhưng ngược chiều (hai lực như vậy là hai lực trực đối): Quả bóng đập vào tường, tay đập vào sách,..</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Lực và phản lực không cân bằng nhau (vì chúng đặt vào hai vật khác nhau): Ném quả bóng vào một quả bóng khác đang đứng yên.</a:t>
            </a:r>
            <a:endParaRPr lang="en-US" sz="280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Cặp lực và phản lực là hai lực cùng loại: quả táo rơi xuống dưới đất.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6074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9740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32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lnSpc>
                <a:spcPct val="107000"/>
              </a:lnSpc>
              <a:spcBef>
                <a:spcPts val="0"/>
              </a:spcBef>
              <a:spcAft>
                <a:spcPts val="0"/>
              </a:spcAft>
            </a:pPr>
            <a:r>
              <a:rPr lang="en-US" sz="2500" b="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2: </a:t>
            </a:r>
            <a:r>
              <a:rPr lang="en-US" sz="250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a:t>
            </a: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ô tô chuyển động trên mặt đường, nếu lực do ô tô tác dụng lên mặt đường có độ lớn bằng lực mà mặt đường đẩy ô tô thì tại sao chúng không “khử nhau"?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1" name="Picture 10" descr="A blue car on a white background&#10;&#10;Description automatically generated with medium confidence">
            <a:extLst>
              <a:ext uri="{FF2B5EF4-FFF2-40B4-BE49-F238E27FC236}">
                <a16:creationId xmlns:a16="http://schemas.microsoft.com/office/drawing/2014/main" id="{B85F0E06-6467-FB68-8131-696A5773B3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9167" r="92024">
                        <a14:foregroundMark x1="9167" y1="52969" x2="9167" y2="52969"/>
                        <a14:foregroundMark x1="16786" y1="46566" x2="16786" y2="46566"/>
                        <a14:foregroundMark x1="29048" y1="44936" x2="29048" y2="44936"/>
                        <a14:foregroundMark x1="90476" y1="46915" x2="90833" y2="47031"/>
                        <a14:foregroundMark x1="91667" y1="54133" x2="92024" y2="55530"/>
                        <a14:foregroundMark x1="27976" y1="44354" x2="28690" y2="44354"/>
                      </a14:backgroundRemoval>
                    </a14:imgEffect>
                  </a14:imgLayer>
                </a14:imgProps>
              </a:ext>
              <a:ext uri="{28A0092B-C50C-407E-A947-70E740481C1C}">
                <a14:useLocalDpi xmlns:a14="http://schemas.microsoft.com/office/drawing/2010/main" val="0"/>
              </a:ext>
            </a:extLst>
          </a:blip>
          <a:srcRect l="6837" t="35607" r="6060" b="35098"/>
          <a:stretch/>
        </p:blipFill>
        <p:spPr>
          <a:xfrm>
            <a:off x="1068980" y="2572972"/>
            <a:ext cx="7573297" cy="2478629"/>
          </a:xfrm>
          <a:prstGeom prst="rect">
            <a:avLst/>
          </a:prstGeom>
        </p:spPr>
      </p:pic>
      <p:sp>
        <p:nvSpPr>
          <p:cNvPr id="12" name="TextBox 11">
            <a:extLst>
              <a:ext uri="{FF2B5EF4-FFF2-40B4-BE49-F238E27FC236}">
                <a16:creationId xmlns:a16="http://schemas.microsoft.com/office/drawing/2014/main" id="{D89A8A28-8CC1-80A5-1EC3-56030703AB61}"/>
              </a:ext>
            </a:extLst>
          </p:cNvPr>
          <p:cNvSpPr txBox="1"/>
          <p:nvPr/>
        </p:nvSpPr>
        <p:spPr>
          <a:xfrm>
            <a:off x="3061338" y="5410200"/>
            <a:ext cx="2952485" cy="769441"/>
          </a:xfrm>
          <a:prstGeom prst="rect">
            <a:avLst/>
          </a:prstGeom>
          <a:noFill/>
        </p:spPr>
        <p:txBody>
          <a:bodyPr wrap="square">
            <a:spAutoFit/>
          </a:bodyPr>
          <a:lstStyle/>
          <a:p>
            <a:pPr marL="0" marR="0" algn="just">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mặt đường đẩy ô tô về phía trước</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CA94771C-0944-4A0D-04A0-8F2DC614D694}"/>
              </a:ext>
            </a:extLst>
          </p:cNvPr>
          <p:cNvCxnSpPr>
            <a:cxnSpLocks/>
          </p:cNvCxnSpPr>
          <p:nvPr/>
        </p:nvCxnSpPr>
        <p:spPr>
          <a:xfrm>
            <a:off x="7335223" y="5051600"/>
            <a:ext cx="183827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1E07A42-959B-6018-C023-FE5DEE331A00}"/>
              </a:ext>
            </a:extLst>
          </p:cNvPr>
          <p:cNvCxnSpPr>
            <a:cxnSpLocks/>
          </p:cNvCxnSpPr>
          <p:nvPr/>
        </p:nvCxnSpPr>
        <p:spPr>
          <a:xfrm flipH="1">
            <a:off x="5430223" y="4915912"/>
            <a:ext cx="19050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7B850EB-20C8-1925-ADDD-06A270A03FB0}"/>
                  </a:ext>
                </a:extLst>
              </p:cNvPr>
              <p:cNvSpPr txBox="1"/>
              <p:nvPr/>
            </p:nvSpPr>
            <p:spPr>
              <a:xfrm>
                <a:off x="4314338" y="4915912"/>
                <a:ext cx="1600200" cy="6101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𝑭</m:t>
                          </m:r>
                        </m:e>
                      </m:acc>
                    </m:oMath>
                  </m:oMathPara>
                </a14:m>
                <a:endParaRPr lang="en-US" sz="3000" b="1">
                  <a:solidFill>
                    <a:srgbClr val="FF0000"/>
                  </a:solidFill>
                </a:endParaRPr>
              </a:p>
            </p:txBody>
          </p:sp>
        </mc:Choice>
        <mc:Fallback xmlns="">
          <p:sp>
            <p:nvSpPr>
              <p:cNvPr id="15" name="TextBox 14">
                <a:extLst>
                  <a:ext uri="{FF2B5EF4-FFF2-40B4-BE49-F238E27FC236}">
                    <a16:creationId xmlns:a16="http://schemas.microsoft.com/office/drawing/2014/main" id="{37B850EB-20C8-1925-ADDD-06A270A03FB0}"/>
                  </a:ext>
                </a:extLst>
              </p:cNvPr>
              <p:cNvSpPr txBox="1">
                <a:spLocks noRot="1" noChangeAspect="1" noMove="1" noResize="1" noEditPoints="1" noAdjustHandles="1" noChangeArrowheads="1" noChangeShapeType="1" noTextEdit="1"/>
              </p:cNvSpPr>
              <p:nvPr/>
            </p:nvSpPr>
            <p:spPr>
              <a:xfrm>
                <a:off x="4314338" y="4915912"/>
                <a:ext cx="1600200" cy="61010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0AD8D2-82E6-D44C-76D4-AFAFB504E089}"/>
                  </a:ext>
                </a:extLst>
              </p:cNvPr>
              <p:cNvSpPr txBox="1"/>
              <p:nvPr/>
            </p:nvSpPr>
            <p:spPr>
              <a:xfrm>
                <a:off x="8247677" y="4957344"/>
                <a:ext cx="1600200" cy="6482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000" b="1" i="1" smtClean="0">
                              <a:solidFill>
                                <a:srgbClr val="00B050"/>
                              </a:solidFill>
                              <a:latin typeface="Cambria Math" panose="02040503050406030204" pitchFamily="18" charset="0"/>
                            </a:rPr>
                          </m:ctrlPr>
                        </m:accPr>
                        <m:e>
                          <m:r>
                            <a:rPr lang="en-US" sz="3000" b="1" i="1" smtClean="0">
                              <a:solidFill>
                                <a:srgbClr val="00B050"/>
                              </a:solidFill>
                              <a:latin typeface="Cambria Math" panose="02040503050406030204" pitchFamily="18" charset="0"/>
                            </a:rPr>
                            <m:t>𝑭</m:t>
                          </m:r>
                          <m:r>
                            <a:rPr lang="en-US" sz="3000" b="1" i="1" smtClean="0">
                              <a:solidFill>
                                <a:srgbClr val="00B050"/>
                              </a:solidFill>
                              <a:latin typeface="Cambria Math" panose="02040503050406030204" pitchFamily="18" charset="0"/>
                            </a:rPr>
                            <m:t>′</m:t>
                          </m:r>
                        </m:e>
                      </m:acc>
                    </m:oMath>
                  </m:oMathPara>
                </a14:m>
                <a:endParaRPr lang="en-US" sz="3000" b="1">
                  <a:solidFill>
                    <a:srgbClr val="00B050"/>
                  </a:solidFill>
                </a:endParaRPr>
              </a:p>
            </p:txBody>
          </p:sp>
        </mc:Choice>
        <mc:Fallback xmlns="">
          <p:sp>
            <p:nvSpPr>
              <p:cNvPr id="16" name="TextBox 15">
                <a:extLst>
                  <a:ext uri="{FF2B5EF4-FFF2-40B4-BE49-F238E27FC236}">
                    <a16:creationId xmlns:a16="http://schemas.microsoft.com/office/drawing/2014/main" id="{0E0AD8D2-82E6-D44C-76D4-AFAFB504E089}"/>
                  </a:ext>
                </a:extLst>
              </p:cNvPr>
              <p:cNvSpPr txBox="1">
                <a:spLocks noRot="1" noChangeAspect="1" noMove="1" noResize="1" noEditPoints="1" noAdjustHandles="1" noChangeArrowheads="1" noChangeShapeType="1" noTextEdit="1"/>
              </p:cNvSpPr>
              <p:nvPr/>
            </p:nvSpPr>
            <p:spPr>
              <a:xfrm>
                <a:off x="8247677" y="4957344"/>
                <a:ext cx="1600200" cy="648254"/>
              </a:xfrm>
              <a:prstGeom prst="rect">
                <a:avLst/>
              </a:prstGeom>
              <a:blipFill>
                <a:blip r:embed="rId7"/>
                <a:stretch>
                  <a:fillRect/>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1AEEA8A6-F828-13B6-16B1-6F8D2E908C7A}"/>
              </a:ext>
            </a:extLst>
          </p:cNvPr>
          <p:cNvSpPr/>
          <p:nvPr/>
        </p:nvSpPr>
        <p:spPr>
          <a:xfrm>
            <a:off x="7295784" y="4867065"/>
            <a:ext cx="95616" cy="9919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B12211E-C5CD-A09A-2386-379B038D7226}"/>
              </a:ext>
            </a:extLst>
          </p:cNvPr>
          <p:cNvSpPr/>
          <p:nvPr/>
        </p:nvSpPr>
        <p:spPr>
          <a:xfrm>
            <a:off x="7309223" y="4995081"/>
            <a:ext cx="95616" cy="9919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94F6C59-81FE-45A8-72B4-0BBFEE4B422C}"/>
              </a:ext>
            </a:extLst>
          </p:cNvPr>
          <p:cNvSpPr txBox="1"/>
          <p:nvPr/>
        </p:nvSpPr>
        <p:spPr>
          <a:xfrm>
            <a:off x="7535463" y="5497876"/>
            <a:ext cx="3248866" cy="769441"/>
          </a:xfrm>
          <a:prstGeom prst="rect">
            <a:avLst/>
          </a:prstGeom>
          <a:noFill/>
        </p:spPr>
        <p:txBody>
          <a:bodyPr wrap="square">
            <a:spAutoFit/>
          </a:bodyPr>
          <a:lstStyle/>
          <a:p>
            <a:pPr marL="0" marR="0" algn="ctr">
              <a:spcBef>
                <a:spcPts val="0"/>
              </a:spcBef>
            </a:pPr>
            <a:r>
              <a:rPr lang="en-US" sz="2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 do ô tô tác dụng lên mặt đường về phía sau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0" name="Group 56">
            <a:extLst>
              <a:ext uri="{FF2B5EF4-FFF2-40B4-BE49-F238E27FC236}">
                <a16:creationId xmlns:a16="http://schemas.microsoft.com/office/drawing/2014/main" id="{915A7278-3680-4F63-87E9-B2B61DDA569A}"/>
              </a:ext>
            </a:extLst>
          </p:cNvPr>
          <p:cNvGrpSpPr/>
          <p:nvPr/>
        </p:nvGrpSpPr>
        <p:grpSpPr>
          <a:xfrm>
            <a:off x="3813216" y="166515"/>
            <a:ext cx="4876800" cy="531988"/>
            <a:chOff x="-1204440" y="0"/>
            <a:chExt cx="3452339"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3</a:t>
              </a:r>
              <a:endParaRPr lang="en-US" sz="2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3017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3813216" y="77612"/>
            <a:ext cx="4876800" cy="531988"/>
            <a:chOff x="-1204440" y="0"/>
            <a:chExt cx="3452339"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4</a:t>
              </a:r>
              <a:endParaRPr lang="en-US" sz="2600" b="1">
                <a:latin typeface="Arial" panose="020B0604020202020204" pitchFamily="34" charset="0"/>
                <a:cs typeface="Arial" panose="020B0604020202020204" pitchFamily="34" charset="0"/>
              </a:endParaRP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73133" y="672533"/>
            <a:ext cx="11237868" cy="606182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solidFill>
                <a:srgbClr val="7030A0"/>
              </a:solidFill>
            </a:endParaRPr>
          </a:p>
        </p:txBody>
      </p:sp>
      <p:grpSp>
        <p:nvGrpSpPr>
          <p:cNvPr id="3" name="Group 2">
            <a:extLst>
              <a:ext uri="{FF2B5EF4-FFF2-40B4-BE49-F238E27FC236}">
                <a16:creationId xmlns:a16="http://schemas.microsoft.com/office/drawing/2014/main" id="{EC5FA6CD-081A-6AC0-C15A-D8FFD7CB6156}"/>
              </a:ext>
            </a:extLst>
          </p:cNvPr>
          <p:cNvGrpSpPr/>
          <p:nvPr/>
        </p:nvGrpSpPr>
        <p:grpSpPr>
          <a:xfrm>
            <a:off x="375149" y="469640"/>
            <a:ext cx="518742" cy="492626"/>
            <a:chOff x="501379" y="507464"/>
            <a:chExt cx="518742" cy="492626"/>
          </a:xfrm>
        </p:grpSpPr>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5" name="Rectangle 4"/>
          <p:cNvSpPr/>
          <p:nvPr/>
        </p:nvSpPr>
        <p:spPr>
          <a:xfrm>
            <a:off x="672620" y="609600"/>
            <a:ext cx="10985980" cy="6124754"/>
          </a:xfrm>
          <a:prstGeom prst="rect">
            <a:avLst/>
          </a:prstGeom>
        </p:spPr>
        <p:txBody>
          <a:bodyPr wrap="square">
            <a:spAutoFit/>
          </a:bodyPr>
          <a:lstStyle/>
          <a:p>
            <a:pPr fontAlgn="t"/>
            <a:r>
              <a:rPr lang="en-US" sz="2800" b="1" smtClean="0">
                <a:latin typeface="Times New Roman" panose="02020603050405020304" pitchFamily="18" charset="0"/>
                <a:cs typeface="Times New Roman" panose="02020603050405020304" pitchFamily="18" charset="0"/>
              </a:rPr>
              <a:t>Câu 1:</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Hãy chỉ ra căp "lực và phản lực" trong các tình huống sau và giải thích tại sao các vận động viên khi bơi tới mép hồ bơi và quay lại </a:t>
            </a:r>
            <a:r>
              <a:rPr lang="en-US" sz="2800" smtClean="0">
                <a:latin typeface="Times New Roman" panose="02020603050405020304" pitchFamily="18" charset="0"/>
                <a:cs typeface="Times New Roman" panose="02020603050405020304" pitchFamily="18" charset="0"/>
              </a:rPr>
              <a:t>thì </a:t>
            </a:r>
            <a:r>
              <a:rPr lang="en-US" sz="2800">
                <a:latin typeface="Times New Roman" panose="02020603050405020304" pitchFamily="18" charset="0"/>
                <a:cs typeface="Times New Roman" panose="02020603050405020304" pitchFamily="18" charset="0"/>
              </a:rPr>
              <a:t>dùng chân đẩy mạnh vào vách hồ bơi để di chuyển nhanh hơn</a:t>
            </a:r>
            <a:r>
              <a:rPr lang="en-US" sz="2800" smtClean="0">
                <a:latin typeface="Times New Roman" panose="02020603050405020304" pitchFamily="18" charset="0"/>
                <a:cs typeface="Times New Roman" panose="02020603050405020304" pitchFamily="18" charset="0"/>
              </a:rPr>
              <a:t>.</a:t>
            </a:r>
          </a:p>
          <a:p>
            <a:pPr fontAlgn="t"/>
            <a:endParaRPr lang="en-US" sz="2800">
              <a:latin typeface="Times New Roman" panose="02020603050405020304" pitchFamily="18" charset="0"/>
              <a:cs typeface="Times New Roman" panose="02020603050405020304" pitchFamily="18" charset="0"/>
            </a:endParaRPr>
          </a:p>
          <a:p>
            <a:pPr fontAlgn="t"/>
            <a:r>
              <a:rPr lang="en-US" sz="2800" b="1" smtClean="0">
                <a:latin typeface="Times New Roman" panose="02020603050405020304" pitchFamily="18" charset="0"/>
                <a:cs typeface="Times New Roman" panose="02020603050405020304" pitchFamily="18" charset="0"/>
              </a:rPr>
              <a:t>Câu 2: </a:t>
            </a:r>
            <a:r>
              <a:rPr lang="en-US" sz="2800" smtClean="0">
                <a:latin typeface="Times New Roman" panose="02020603050405020304" pitchFamily="18" charset="0"/>
                <a:cs typeface="Times New Roman" panose="02020603050405020304" pitchFamily="18" charset="0"/>
              </a:rPr>
              <a:t>Giải thích tình huống đặt ra ở đầu bài, vì sao máy bay phải hạ cánh khẩn cấp khi va chạm với chim?</a:t>
            </a:r>
          </a:p>
          <a:p>
            <a:pPr fontAlgn="t"/>
            <a:endParaRPr lang="en-US" sz="2800">
              <a:latin typeface="Times New Roman" panose="02020603050405020304" pitchFamily="18" charset="0"/>
              <a:cs typeface="Times New Roman" panose="02020603050405020304" pitchFamily="18" charset="0"/>
            </a:endParaRPr>
          </a:p>
          <a:p>
            <a:pPr fontAlgn="t"/>
            <a:r>
              <a:rPr lang="en-US" sz="2800" b="1">
                <a:latin typeface="Times New Roman" panose="02020603050405020304" pitchFamily="18" charset="0"/>
                <a:cs typeface="Times New Roman" panose="02020603050405020304" pitchFamily="18" charset="0"/>
              </a:rPr>
              <a:t>Câu 3</a:t>
            </a:r>
            <a:r>
              <a:rPr lang="en-US" sz="2800" b="1" smtClean="0">
                <a:latin typeface="Times New Roman" panose="02020603050405020304" pitchFamily="18" charset="0"/>
                <a:cs typeface="Times New Roman" panose="02020603050405020304" pitchFamily="18" charset="0"/>
              </a:rPr>
              <a:t>:</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Để xách một túi đựng thức ăn, một người tác dụng vào túi một lực bằng 40 N hướng lên trên. Hãy miêu tả "phản lực" (theo định luật III) bằng cách chỉ ra</a:t>
            </a:r>
          </a:p>
          <a:p>
            <a:pPr fontAlgn="t"/>
            <a:r>
              <a:rPr lang="en-US" sz="2800">
                <a:latin typeface="Times New Roman" panose="02020603050405020304" pitchFamily="18" charset="0"/>
                <a:cs typeface="Times New Roman" panose="02020603050405020304" pitchFamily="18" charset="0"/>
              </a:rPr>
              <a:t>a. Độ lớn của phản lực.</a:t>
            </a:r>
          </a:p>
          <a:p>
            <a:pPr fontAlgn="t"/>
            <a:r>
              <a:rPr lang="en-US" sz="2800">
                <a:latin typeface="Times New Roman" panose="02020603050405020304" pitchFamily="18" charset="0"/>
                <a:cs typeface="Times New Roman" panose="02020603050405020304" pitchFamily="18" charset="0"/>
              </a:rPr>
              <a:t>b. Hướng của phản lực.</a:t>
            </a:r>
          </a:p>
          <a:p>
            <a:pPr fontAlgn="t"/>
            <a:r>
              <a:rPr lang="en-US" sz="2800">
                <a:latin typeface="Times New Roman" panose="02020603050405020304" pitchFamily="18" charset="0"/>
                <a:cs typeface="Times New Roman" panose="02020603050405020304" pitchFamily="18" charset="0"/>
              </a:rPr>
              <a:t>c. Phản lực tác dụng lên vật nào?</a:t>
            </a:r>
          </a:p>
          <a:p>
            <a:pPr fontAlgn="t"/>
            <a:r>
              <a:rPr lang="en-US" sz="2800">
                <a:latin typeface="Times New Roman" panose="02020603050405020304" pitchFamily="18" charset="0"/>
                <a:cs typeface="Times New Roman" panose="02020603050405020304" pitchFamily="18" charset="0"/>
              </a:rPr>
              <a:t>d. Vật nào gây ra phản lực này?</a:t>
            </a:r>
          </a:p>
        </p:txBody>
      </p:sp>
    </p:spTree>
    <p:extLst>
      <p:ext uri="{BB962C8B-B14F-4D97-AF65-F5344CB8AC3E}">
        <p14:creationId xmlns:p14="http://schemas.microsoft.com/office/powerpoint/2010/main" val="2186976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762000"/>
            <a:ext cx="8450278" cy="5679085"/>
          </a:xfrm>
          <a:prstGeom prst="rect">
            <a:avLst/>
          </a:prstGeom>
        </p:spPr>
      </p:pic>
    </p:spTree>
    <p:extLst>
      <p:ext uri="{BB962C8B-B14F-4D97-AF65-F5344CB8AC3E}">
        <p14:creationId xmlns:p14="http://schemas.microsoft.com/office/powerpoint/2010/main" val="32603724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7BC6088-E3D7-4AEC-8453-6B51263F81F1}"/>
              </a:ext>
            </a:extLst>
          </p:cNvPr>
          <p:cNvSpPr/>
          <p:nvPr/>
        </p:nvSpPr>
        <p:spPr>
          <a:xfrm>
            <a:off x="838200" y="873798"/>
            <a:ext cx="10972800" cy="1107402"/>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761999"/>
            <a:ext cx="10134599" cy="167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7000"/>
              </a:lnSpc>
            </a:pPr>
            <a:r>
              <a:rPr lang="en-US" sz="2400" b="1">
                <a:latin typeface="Times New Roman" panose="02020603050405020304" pitchFamily="18" charset="0"/>
                <a:cs typeface="Times New Roman" panose="02020603050405020304" pitchFamily="18" charset="0"/>
              </a:rPr>
              <a:t>Câu 1: </a:t>
            </a:r>
            <a:r>
              <a:rPr lang="en-US" sz="2400">
                <a:latin typeface="Times New Roman" panose="02020603050405020304" pitchFamily="18" charset="0"/>
                <a:cs typeface="Times New Roman" panose="02020603050405020304" pitchFamily="18" charset="0"/>
              </a:rPr>
              <a:t>Hãy chỉ ra căp "lực và phản lực" trong các tình huống sau và giải thích tại sao các vận động viên khi bơi tới mép hồ bơi và quay lại thì dùng chân đẩy mạnh vào vách hồ bơi để di chuyển nhanh hơn.</a:t>
            </a:r>
          </a:p>
          <a:p>
            <a:pPr marL="0" marR="0">
              <a:lnSpc>
                <a:spcPct val="107000"/>
              </a:lnSpc>
              <a:spcBef>
                <a:spcPts val="0"/>
              </a:spcBef>
              <a:spcAft>
                <a:spcPts val="0"/>
              </a:spcAft>
            </a:pP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0" name="Picture 19">
            <a:extLst>
              <a:ext uri="{FF2B5EF4-FFF2-40B4-BE49-F238E27FC236}">
                <a16:creationId xmlns:a16="http://schemas.microsoft.com/office/drawing/2014/main" id="{A1F77437-992C-89B1-1FB9-45964197A0AD}"/>
              </a:ext>
            </a:extLst>
          </p:cNvPr>
          <p:cNvPicPr>
            <a:picLocks noChangeAspect="1"/>
          </p:cNvPicPr>
          <p:nvPr/>
        </p:nvPicPr>
        <p:blipFill>
          <a:blip r:embed="rId4"/>
          <a:stretch>
            <a:fillRect/>
          </a:stretch>
        </p:blipFill>
        <p:spPr>
          <a:xfrm>
            <a:off x="2286000" y="2021800"/>
            <a:ext cx="8193857" cy="3998000"/>
          </a:xfrm>
          <a:prstGeom prst="rect">
            <a:avLst/>
          </a:prstGeom>
        </p:spPr>
      </p:pic>
      <p:sp>
        <p:nvSpPr>
          <p:cNvPr id="21" name="TextBox 20">
            <a:extLst>
              <a:ext uri="{FF2B5EF4-FFF2-40B4-BE49-F238E27FC236}">
                <a16:creationId xmlns:a16="http://schemas.microsoft.com/office/drawing/2014/main" id="{8E1AE00D-5626-2390-15AD-D926CF901248}"/>
              </a:ext>
            </a:extLst>
          </p:cNvPr>
          <p:cNvSpPr txBox="1"/>
          <p:nvPr/>
        </p:nvSpPr>
        <p:spPr>
          <a:xfrm>
            <a:off x="1488155" y="5968779"/>
            <a:ext cx="9672889" cy="769441"/>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a:latin typeface="Arial" panose="020B0604020202020204" pitchFamily="34" charset="0"/>
                <a:cs typeface="Arial" panose="020B0604020202020204" pitchFamily="34" charset="0"/>
              </a:rPr>
              <a:t>Chân tác dụng vào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1 lực F về phía sau, thì t</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ờng sẽ tác dụng vào chân 1 phản lực F’ theo chiều ng</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ợc lại, lực này đẩy chân h</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ớng về tr</a:t>
            </a:r>
            <a:r>
              <a:rPr lang="vi-VN" sz="2200" kern="0">
                <a:latin typeface="Arial" panose="020B0604020202020204" pitchFamily="34" charset="0"/>
                <a:cs typeface="Arial" panose="020B0604020202020204" pitchFamily="34" charset="0"/>
              </a:rPr>
              <a:t>ư</a:t>
            </a:r>
            <a:r>
              <a:rPr lang="en-US" sz="2200" kern="0">
                <a:latin typeface="Arial" panose="020B0604020202020204" pitchFamily="34" charset="0"/>
                <a:cs typeface="Arial" panose="020B0604020202020204" pitchFamily="34" charset="0"/>
              </a:rPr>
              <a:t>ớc</a:t>
            </a:r>
            <a:endParaRPr lang="en-US" sz="2200" kern="0" dirty="0">
              <a:latin typeface="Arial" panose="020B0604020202020204" pitchFamily="34" charset="0"/>
              <a:cs typeface="Arial" panose="020B0604020202020204" pitchFamily="34" charset="0"/>
            </a:endParaRPr>
          </a:p>
        </p:txBody>
      </p:sp>
      <p:grpSp>
        <p:nvGrpSpPr>
          <p:cNvPr id="13" name="Group 56">
            <a:extLst>
              <a:ext uri="{FF2B5EF4-FFF2-40B4-BE49-F238E27FC236}">
                <a16:creationId xmlns:a16="http://schemas.microsoft.com/office/drawing/2014/main" id="{915A7278-3680-4F63-87E9-B2B61DDA569A}"/>
              </a:ext>
            </a:extLst>
          </p:cNvPr>
          <p:cNvGrpSpPr/>
          <p:nvPr/>
        </p:nvGrpSpPr>
        <p:grpSpPr>
          <a:xfrm>
            <a:off x="3813216" y="166515"/>
            <a:ext cx="4876800" cy="531988"/>
            <a:chOff x="-1204440" y="0"/>
            <a:chExt cx="3452339" cy="1239104"/>
          </a:xfrm>
          <a:solidFill>
            <a:srgbClr val="002060"/>
          </a:solidFill>
          <a:scene3d>
            <a:camera prst="orthographicFront"/>
            <a:lightRig rig="threePt" dir="t">
              <a:rot lat="0" lon="0" rev="7500000"/>
            </a:lightRig>
          </a:scene3d>
        </p:grpSpPr>
        <p:sp>
          <p:nvSpPr>
            <p:cNvPr id="14"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4</a:t>
              </a:r>
              <a:endParaRPr lang="en-US" sz="2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816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E7BC6088-E3D7-4AEC-8453-6B51263F81F1}"/>
              </a:ext>
            </a:extLst>
          </p:cNvPr>
          <p:cNvSpPr/>
          <p:nvPr/>
        </p:nvSpPr>
        <p:spPr>
          <a:xfrm>
            <a:off x="838200" y="575962"/>
            <a:ext cx="10972800" cy="87392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31901" y="685800"/>
            <a:ext cx="10134599" cy="124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t"/>
            <a:r>
              <a:rPr lang="en-US" sz="2400" b="1">
                <a:latin typeface="Times New Roman" panose="02020603050405020304" pitchFamily="18" charset="0"/>
                <a:cs typeface="Times New Roman" panose="02020603050405020304" pitchFamily="18" charset="0"/>
              </a:rPr>
              <a:t>Câu 2: </a:t>
            </a:r>
            <a:r>
              <a:rPr lang="en-US" sz="2400">
                <a:latin typeface="Times New Roman" panose="02020603050405020304" pitchFamily="18" charset="0"/>
                <a:cs typeface="Times New Roman" panose="02020603050405020304" pitchFamily="18" charset="0"/>
              </a:rPr>
              <a:t>Giải thích tình huống đặt ra ở đầu </a:t>
            </a:r>
            <a:r>
              <a:rPr lang="en-US" sz="2400" smtClean="0">
                <a:latin typeface="Times New Roman" panose="02020603050405020304" pitchFamily="18" charset="0"/>
                <a:cs typeface="Times New Roman" panose="02020603050405020304" pitchFamily="18" charset="0"/>
              </a:rPr>
              <a:t>bài. Vì </a:t>
            </a:r>
            <a:r>
              <a:rPr lang="en-US" sz="2400">
                <a:latin typeface="Times New Roman" panose="02020603050405020304" pitchFamily="18" charset="0"/>
                <a:cs typeface="Times New Roman" panose="02020603050405020304" pitchFamily="18" charset="0"/>
              </a:rPr>
              <a:t>sao máy bay phải hạ cánh khẩn cấp khi va chạm với chim?</a:t>
            </a:r>
          </a:p>
          <a:p>
            <a:pPr marL="0" marR="0">
              <a:lnSpc>
                <a:spcPct val="107000"/>
              </a:lnSpc>
              <a:spcBef>
                <a:spcPts val="0"/>
              </a:spcBef>
              <a:spcAft>
                <a:spcPts val="0"/>
              </a:spcAft>
            </a:pP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21" name="TextBox 20">
            <a:extLst>
              <a:ext uri="{FF2B5EF4-FFF2-40B4-BE49-F238E27FC236}">
                <a16:creationId xmlns:a16="http://schemas.microsoft.com/office/drawing/2014/main" id="{8E1AE00D-5626-2390-15AD-D926CF901248}"/>
              </a:ext>
            </a:extLst>
          </p:cNvPr>
          <p:cNvSpPr txBox="1"/>
          <p:nvPr/>
        </p:nvSpPr>
        <p:spPr>
          <a:xfrm>
            <a:off x="1068980" y="5769054"/>
            <a:ext cx="10146503" cy="1107996"/>
          </a:xfrm>
          <a:prstGeom prst="rect">
            <a:avLst/>
          </a:prstGeom>
          <a:noFill/>
        </p:spPr>
        <p:txBody>
          <a:bodyPr wrap="square">
            <a:spAutoFit/>
          </a:bodyPr>
          <a:lstStyle/>
          <a:p>
            <a:pPr algn="ctr" defTabSz="1095375">
              <a:spcBef>
                <a:spcPts val="1200"/>
              </a:spcBef>
              <a:spcAft>
                <a:spcPts val="5400"/>
              </a:spcAft>
              <a:buClr>
                <a:schemeClr val="tx2"/>
              </a:buClr>
              <a:buSzPct val="95000"/>
            </a:pPr>
            <a:r>
              <a:rPr lang="en-US" sz="2200" kern="0" smtClean="0">
                <a:latin typeface="Arial" panose="020B0604020202020204" pitchFamily="34" charset="0"/>
                <a:cs typeface="Arial" panose="020B0604020202020204" pitchFamily="34" charset="0"/>
              </a:rPr>
              <a:t>Khi va chạm, máy bay tác dụng vào chim một lực thì chim cũng tác dụng vào máy bay một lực  ngược chiều nhưng cùng độ lớn, lực đó quá mạnh nên có thể làm hỏng máy bay.</a:t>
            </a:r>
            <a:endParaRPr lang="en-US" sz="2200" kern="0" dirty="0">
              <a:latin typeface="Arial" panose="020B0604020202020204" pitchFamily="34" charset="0"/>
              <a:cs typeface="Arial" panose="020B0604020202020204" pitchFamily="34" charset="0"/>
            </a:endParaRPr>
          </a:p>
        </p:txBody>
      </p:sp>
      <p:grpSp>
        <p:nvGrpSpPr>
          <p:cNvPr id="13" name="Group 56">
            <a:extLst>
              <a:ext uri="{FF2B5EF4-FFF2-40B4-BE49-F238E27FC236}">
                <a16:creationId xmlns:a16="http://schemas.microsoft.com/office/drawing/2014/main" id="{915A7278-3680-4F63-87E9-B2B61DDA569A}"/>
              </a:ext>
            </a:extLst>
          </p:cNvPr>
          <p:cNvGrpSpPr/>
          <p:nvPr/>
        </p:nvGrpSpPr>
        <p:grpSpPr>
          <a:xfrm>
            <a:off x="3813216" y="0"/>
            <a:ext cx="4876800" cy="531988"/>
            <a:chOff x="-1204440" y="0"/>
            <a:chExt cx="3452339" cy="1239104"/>
          </a:xfrm>
          <a:solidFill>
            <a:srgbClr val="002060"/>
          </a:solidFill>
          <a:scene3d>
            <a:camera prst="orthographicFront"/>
            <a:lightRig rig="threePt" dir="t">
              <a:rot lat="0" lon="0" rev="7500000"/>
            </a:lightRig>
          </a:scene3d>
        </p:grpSpPr>
        <p:sp>
          <p:nvSpPr>
            <p:cNvPr id="14"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4</a:t>
              </a:r>
              <a:endParaRPr lang="en-US" sz="2600" b="1">
                <a:latin typeface="Arial" panose="020B0604020202020204" pitchFamily="34" charset="0"/>
                <a:cs typeface="Arial" panose="020B0604020202020204" pitchFamily="34" charset="0"/>
              </a:endParaRPr>
            </a:p>
          </p:txBody>
        </p:sp>
      </p:gr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450" y="1524000"/>
            <a:ext cx="6172200" cy="4148082"/>
          </a:xfrm>
          <a:prstGeom prst="rect">
            <a:avLst/>
          </a:prstGeom>
        </p:spPr>
      </p:pic>
      <p:sp>
        <p:nvSpPr>
          <p:cNvPr id="3" name="Right Arrow 2"/>
          <p:cNvSpPr/>
          <p:nvPr/>
        </p:nvSpPr>
        <p:spPr>
          <a:xfrm>
            <a:off x="3581400" y="3276600"/>
            <a:ext cx="911184"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7" name="Right Arrow 16"/>
          <p:cNvSpPr/>
          <p:nvPr/>
        </p:nvSpPr>
        <p:spPr>
          <a:xfrm rot="10800000">
            <a:off x="2514600" y="3276600"/>
            <a:ext cx="911184"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mc:AlternateContent xmlns:mc="http://schemas.openxmlformats.org/markup-compatibility/2006" xmlns:a14="http://schemas.microsoft.com/office/drawing/2010/main">
        <mc:Choice Requires="a14">
          <p:sp>
            <p:nvSpPr>
              <p:cNvPr id="4" name="Rectangle 3"/>
              <p:cNvSpPr/>
              <p:nvPr/>
            </p:nvSpPr>
            <p:spPr>
              <a:xfrm>
                <a:off x="3484357" y="2674851"/>
                <a:ext cx="1373352" cy="6101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a:solidFill>
                                <a:srgbClr val="FF0066"/>
                              </a:solidFill>
                              <a:latin typeface="Cambria Math" panose="02040503050406030204" pitchFamily="18" charset="0"/>
                            </a:rPr>
                          </m:ctrlPr>
                        </m:accPr>
                        <m:e>
                          <m:sSub>
                            <m:sSubPr>
                              <m:ctrlPr>
                                <a:rPr lang="en-US" sz="3000" i="1">
                                  <a:solidFill>
                                    <a:srgbClr val="FF0066"/>
                                  </a:solidFill>
                                  <a:latin typeface="Cambria Math" panose="02040503050406030204" pitchFamily="18" charset="0"/>
                                </a:rPr>
                              </m:ctrlPr>
                            </m:sSubPr>
                            <m:e>
                              <m:r>
                                <a:rPr lang="en-US" sz="3000" i="1">
                                  <a:solidFill>
                                    <a:srgbClr val="FF0066"/>
                                  </a:solidFill>
                                  <a:latin typeface="Cambria Math" panose="02040503050406030204" pitchFamily="18" charset="0"/>
                                </a:rPr>
                                <m:t>𝐹</m:t>
                              </m:r>
                            </m:e>
                            <m:sub>
                              <m:r>
                                <a:rPr lang="en-US" sz="3000" i="1">
                                  <a:solidFill>
                                    <a:srgbClr val="FF0066"/>
                                  </a:solidFill>
                                  <a:latin typeface="Cambria Math" panose="02040503050406030204" pitchFamily="18" charset="0"/>
                                </a:rPr>
                                <m:t>2</m:t>
                              </m:r>
                            </m:sub>
                          </m:sSub>
                        </m:e>
                      </m:acc>
                    </m:oMath>
                  </m:oMathPara>
                </a14:m>
                <a:endParaRPr lang="en-US" sz="3000"/>
              </a:p>
            </p:txBody>
          </p:sp>
        </mc:Choice>
        <mc:Fallback xmlns="">
          <p:sp>
            <p:nvSpPr>
              <p:cNvPr id="4" name="Rectangle 3"/>
              <p:cNvSpPr>
                <a:spLocks noRot="1" noChangeAspect="1" noMove="1" noResize="1" noEditPoints="1" noAdjustHandles="1" noChangeArrowheads="1" noChangeShapeType="1" noTextEdit="1"/>
              </p:cNvSpPr>
              <p:nvPr/>
            </p:nvSpPr>
            <p:spPr>
              <a:xfrm>
                <a:off x="3484357" y="2674851"/>
                <a:ext cx="1373352" cy="61010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330450" y="2629438"/>
                <a:ext cx="1373352" cy="61010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000" i="1" smtClean="0">
                              <a:solidFill>
                                <a:srgbClr val="FF0066"/>
                              </a:solidFill>
                              <a:latin typeface="Cambria Math" panose="02040503050406030204" pitchFamily="18" charset="0"/>
                            </a:rPr>
                          </m:ctrlPr>
                        </m:accPr>
                        <m:e>
                          <m:sSub>
                            <m:sSubPr>
                              <m:ctrlPr>
                                <a:rPr lang="en-US" sz="3000" i="1">
                                  <a:solidFill>
                                    <a:srgbClr val="FF0066"/>
                                  </a:solidFill>
                                  <a:latin typeface="Cambria Math" panose="02040503050406030204" pitchFamily="18" charset="0"/>
                                </a:rPr>
                              </m:ctrlPr>
                            </m:sSubPr>
                            <m:e>
                              <m:r>
                                <a:rPr lang="en-US" sz="3000" i="1">
                                  <a:solidFill>
                                    <a:srgbClr val="FF0066"/>
                                  </a:solidFill>
                                  <a:latin typeface="Cambria Math" panose="02040503050406030204" pitchFamily="18" charset="0"/>
                                </a:rPr>
                                <m:t>𝐹</m:t>
                              </m:r>
                            </m:e>
                            <m:sub>
                              <m:r>
                                <a:rPr lang="en-US" sz="3000" b="0" i="1" smtClean="0">
                                  <a:solidFill>
                                    <a:srgbClr val="FF0066"/>
                                  </a:solidFill>
                                  <a:latin typeface="Cambria Math" panose="02040503050406030204" pitchFamily="18" charset="0"/>
                                </a:rPr>
                                <m:t>1</m:t>
                              </m:r>
                            </m:sub>
                          </m:sSub>
                        </m:e>
                      </m:acc>
                    </m:oMath>
                  </m:oMathPara>
                </a14:m>
                <a:endParaRPr lang="en-US" sz="3000"/>
              </a:p>
            </p:txBody>
          </p:sp>
        </mc:Choice>
        <mc:Fallback xmlns="">
          <p:sp>
            <p:nvSpPr>
              <p:cNvPr id="18" name="Rectangle 17"/>
              <p:cNvSpPr>
                <a:spLocks noRot="1" noChangeAspect="1" noMove="1" noResize="1" noEditPoints="1" noAdjustHandles="1" noChangeArrowheads="1" noChangeShapeType="1" noTextEdit="1"/>
              </p:cNvSpPr>
              <p:nvPr/>
            </p:nvSpPr>
            <p:spPr>
              <a:xfrm>
                <a:off x="2330450" y="2629438"/>
                <a:ext cx="1373352" cy="61010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6671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tuivaibohcm.com/wp-content/uploads/2019/11/tui-di-cho-bao-ve-moi-truong-1024x1024.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764462" y="2435225"/>
            <a:ext cx="4351338" cy="435133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958931" y="3124200"/>
            <a:ext cx="1513971" cy="1066800"/>
            <a:chOff x="6582277" y="5105400"/>
            <a:chExt cx="1513971" cy="1066800"/>
          </a:xfrm>
        </p:grpSpPr>
        <p:cxnSp>
          <p:nvCxnSpPr>
            <p:cNvPr id="6" name="Straight Arrow Connector 5"/>
            <p:cNvCxnSpPr/>
            <p:nvPr/>
          </p:nvCxnSpPr>
          <p:spPr>
            <a:xfrm>
              <a:off x="8024808" y="5105400"/>
              <a:ext cx="0" cy="106680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A37D8A5-A215-1F98-B5ED-110A84455DC1}"/>
                    </a:ext>
                  </a:extLst>
                </p:cNvPr>
                <p:cNvSpPr txBox="1"/>
                <p:nvPr/>
              </p:nvSpPr>
              <p:spPr>
                <a:xfrm>
                  <a:off x="6582277" y="5127207"/>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0000FF"/>
                                </a:solidFill>
                                <a:latin typeface="Cambria Math" panose="02040503050406030204" pitchFamily="18" charset="0"/>
                              </a:rPr>
                            </m:ctrlPr>
                          </m:accPr>
                          <m:e>
                            <m:sSub>
                              <m:sSubPr>
                                <m:ctrlPr>
                                  <a:rPr lang="en-US" sz="3500" i="1" smtClean="0">
                                    <a:solidFill>
                                      <a:srgbClr val="0000FF"/>
                                    </a:solidFill>
                                    <a:latin typeface="Cambria Math" panose="02040503050406030204" pitchFamily="18" charset="0"/>
                                  </a:rPr>
                                </m:ctrlPr>
                              </m:sSubPr>
                              <m:e>
                                <m:r>
                                  <a:rPr lang="en-US" sz="3500" i="1">
                                    <a:solidFill>
                                      <a:srgbClr val="0000FF"/>
                                    </a:solidFill>
                                    <a:latin typeface="Cambria Math" panose="02040503050406030204" pitchFamily="18" charset="0"/>
                                  </a:rPr>
                                  <m:t>𝐹</m:t>
                                </m:r>
                              </m:e>
                              <m:sub>
                                <m:r>
                                  <a:rPr lang="en-US" sz="3500" b="0" i="1" smtClean="0">
                                    <a:solidFill>
                                      <a:srgbClr val="0000FF"/>
                                    </a:solidFill>
                                    <a:latin typeface="Cambria Math" panose="02040503050406030204" pitchFamily="18" charset="0"/>
                                  </a:rPr>
                                  <m:t>1</m:t>
                                </m:r>
                              </m:sub>
                            </m:sSub>
                          </m:e>
                        </m:acc>
                      </m:oMath>
                    </m:oMathPara>
                  </a14:m>
                  <a:endParaRPr lang="en-US" sz="3500">
                    <a:solidFill>
                      <a:srgbClr val="00B0F0"/>
                    </a:solidFill>
                  </a:endParaRPr>
                </a:p>
              </p:txBody>
            </p:sp>
          </mc:Choice>
          <mc:Fallback xmlns="">
            <p:sp>
              <p:nvSpPr>
                <p:cNvPr id="7" name="TextBox 6">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6582277" y="5127207"/>
                  <a:ext cx="1513971" cy="696344"/>
                </a:xfrm>
                <a:prstGeom prst="rect">
                  <a:avLst/>
                </a:prstGeom>
                <a:blipFill>
                  <a:blip r:embed="rId3"/>
                  <a:stretch>
                    <a:fillRect/>
                  </a:stretch>
                </a:blipFill>
              </p:spPr>
              <p:txBody>
                <a:bodyPr/>
                <a:lstStyle/>
                <a:p>
                  <a:r>
                    <a:rPr lang="en-US">
                      <a:noFill/>
                    </a:rPr>
                    <a:t> </a:t>
                  </a:r>
                </a:p>
              </p:txBody>
            </p:sp>
          </mc:Fallback>
        </mc:AlternateContent>
      </p:grpSp>
      <p:grpSp>
        <p:nvGrpSpPr>
          <p:cNvPr id="8" name="Group 7"/>
          <p:cNvGrpSpPr/>
          <p:nvPr/>
        </p:nvGrpSpPr>
        <p:grpSpPr>
          <a:xfrm>
            <a:off x="8125619" y="1752600"/>
            <a:ext cx="1513971" cy="1066800"/>
            <a:chOff x="6791829" y="3810000"/>
            <a:chExt cx="1513971" cy="1066800"/>
          </a:xfrm>
        </p:grpSpPr>
        <p:cxnSp>
          <p:nvCxnSpPr>
            <p:cNvPr id="9" name="Straight Arrow Connector 8"/>
            <p:cNvCxnSpPr/>
            <p:nvPr/>
          </p:nvCxnSpPr>
          <p:spPr>
            <a:xfrm flipV="1">
              <a:off x="8077200" y="3810000"/>
              <a:ext cx="0" cy="1066800"/>
            </a:xfrm>
            <a:prstGeom prst="straightConnector1">
              <a:avLst/>
            </a:prstGeom>
            <a:ln w="38100" cap="flat" cmpd="sng" algn="ctr">
              <a:solidFill>
                <a:srgbClr val="FF006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A37D8A5-A215-1F98-B5ED-110A84455DC1}"/>
                    </a:ext>
                  </a:extLst>
                </p:cNvPr>
                <p:cNvSpPr txBox="1"/>
                <p:nvPr/>
              </p:nvSpPr>
              <p:spPr>
                <a:xfrm>
                  <a:off x="6791829" y="3951856"/>
                  <a:ext cx="1513971" cy="6963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3500" i="1" smtClean="0">
                                <a:solidFill>
                                  <a:srgbClr val="FF0066"/>
                                </a:solidFill>
                                <a:latin typeface="Cambria Math" panose="02040503050406030204" pitchFamily="18" charset="0"/>
                              </a:rPr>
                            </m:ctrlPr>
                          </m:accPr>
                          <m:e>
                            <m:sSub>
                              <m:sSubPr>
                                <m:ctrlPr>
                                  <a:rPr lang="en-US" sz="3500" i="1" smtClean="0">
                                    <a:solidFill>
                                      <a:srgbClr val="FF0066"/>
                                    </a:solidFill>
                                    <a:latin typeface="Cambria Math" panose="02040503050406030204" pitchFamily="18" charset="0"/>
                                  </a:rPr>
                                </m:ctrlPr>
                              </m:sSubPr>
                              <m:e>
                                <m:r>
                                  <a:rPr lang="en-US" sz="3500" i="1">
                                    <a:solidFill>
                                      <a:srgbClr val="FF0066"/>
                                    </a:solidFill>
                                    <a:latin typeface="Cambria Math" panose="02040503050406030204" pitchFamily="18" charset="0"/>
                                  </a:rPr>
                                  <m:t>𝐹</m:t>
                                </m:r>
                              </m:e>
                              <m:sub>
                                <m:r>
                                  <a:rPr lang="en-US" sz="3500" b="0" i="1" smtClean="0">
                                    <a:solidFill>
                                      <a:srgbClr val="FF0066"/>
                                    </a:solidFill>
                                    <a:latin typeface="Cambria Math" panose="02040503050406030204" pitchFamily="18" charset="0"/>
                                  </a:rPr>
                                  <m:t>2</m:t>
                                </m:r>
                              </m:sub>
                            </m:sSub>
                          </m:e>
                        </m:acc>
                      </m:oMath>
                    </m:oMathPara>
                  </a14:m>
                  <a:endParaRPr lang="en-US" sz="3500">
                    <a:solidFill>
                      <a:srgbClr val="FF0066"/>
                    </a:solidFill>
                  </a:endParaRPr>
                </a:p>
              </p:txBody>
            </p:sp>
          </mc:Choice>
          <mc:Fallback xmlns="">
            <p:sp>
              <p:nvSpPr>
                <p:cNvPr id="10" name="TextBox 9">
                  <a:extLst>
                    <a:ext uri="{FF2B5EF4-FFF2-40B4-BE49-F238E27FC236}">
                      <a16:creationId xmlns:a16="http://schemas.microsoft.com/office/drawing/2014/main" id="{8A37D8A5-A215-1F98-B5ED-110A84455DC1}"/>
                    </a:ext>
                  </a:extLst>
                </p:cNvPr>
                <p:cNvSpPr txBox="1">
                  <a:spLocks noRot="1" noChangeAspect="1" noMove="1" noResize="1" noEditPoints="1" noAdjustHandles="1" noChangeArrowheads="1" noChangeShapeType="1" noTextEdit="1"/>
                </p:cNvSpPr>
                <p:nvPr/>
              </p:nvSpPr>
              <p:spPr>
                <a:xfrm>
                  <a:off x="6791829" y="3951856"/>
                  <a:ext cx="1513971" cy="696344"/>
                </a:xfrm>
                <a:prstGeom prst="rect">
                  <a:avLst/>
                </a:prstGeom>
                <a:blipFill>
                  <a:blip r:embed="rId4"/>
                  <a:stretch>
                    <a:fillRect/>
                  </a:stretch>
                </a:blipFill>
              </p:spPr>
              <p:txBody>
                <a:bodyPr/>
                <a:lstStyle/>
                <a:p>
                  <a:r>
                    <a:rPr lang="en-US">
                      <a:noFill/>
                    </a:rPr>
                    <a:t> </a:t>
                  </a:r>
                </a:p>
              </p:txBody>
            </p:sp>
          </mc:Fallback>
        </mc:AlternateContent>
      </p:grpSp>
      <p:grpSp>
        <p:nvGrpSpPr>
          <p:cNvPr id="11" name="Group 56">
            <a:extLst>
              <a:ext uri="{FF2B5EF4-FFF2-40B4-BE49-F238E27FC236}">
                <a16:creationId xmlns:a16="http://schemas.microsoft.com/office/drawing/2014/main" id="{915A7278-3680-4F63-87E9-B2B61DDA569A}"/>
              </a:ext>
            </a:extLst>
          </p:cNvPr>
          <p:cNvGrpSpPr/>
          <p:nvPr/>
        </p:nvGrpSpPr>
        <p:grpSpPr>
          <a:xfrm>
            <a:off x="3813216" y="166515"/>
            <a:ext cx="4876800" cy="531988"/>
            <a:chOff x="-1204440" y="0"/>
            <a:chExt cx="3452339" cy="1239104"/>
          </a:xfrm>
          <a:solidFill>
            <a:srgbClr val="002060"/>
          </a:solidFill>
          <a:scene3d>
            <a:camera prst="orthographicFront"/>
            <a:lightRig rig="threePt" dir="t">
              <a:rot lat="0" lon="0" rev="7500000"/>
            </a:lightRig>
          </a:scene3d>
        </p:grpSpPr>
        <p:sp>
          <p:nvSpPr>
            <p:cNvPr id="12"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4</a:t>
              </a:r>
              <a:endParaRPr lang="en-US" sz="2600" b="1">
                <a:latin typeface="Arial" panose="020B0604020202020204" pitchFamily="34" charset="0"/>
                <a:cs typeface="Arial" panose="020B0604020202020204" pitchFamily="34" charset="0"/>
              </a:endParaRPr>
            </a:p>
          </p:txBody>
        </p:sp>
      </p:grpSp>
      <p:sp>
        <p:nvSpPr>
          <p:cNvPr id="14" name="Rectangle: Rounded Corners 10">
            <a:extLst>
              <a:ext uri="{FF2B5EF4-FFF2-40B4-BE49-F238E27FC236}">
                <a16:creationId xmlns:a16="http://schemas.microsoft.com/office/drawing/2014/main" id="{2C509900-4AC3-45EA-A45F-EC1B97DE1172}"/>
              </a:ext>
            </a:extLst>
          </p:cNvPr>
          <p:cNvSpPr/>
          <p:nvPr/>
        </p:nvSpPr>
        <p:spPr>
          <a:xfrm>
            <a:off x="159045" y="672533"/>
            <a:ext cx="6962731" cy="618546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t"/>
            <a:r>
              <a:rPr lang="en-US" sz="2800" b="1">
                <a:solidFill>
                  <a:schemeClr val="tx1"/>
                </a:solidFill>
                <a:latin typeface="Times New Roman" panose="02020603050405020304" pitchFamily="18" charset="0"/>
                <a:cs typeface="Times New Roman" panose="02020603050405020304" pitchFamily="18" charset="0"/>
              </a:rPr>
              <a:t>Câu </a:t>
            </a:r>
            <a:r>
              <a:rPr lang="en-US" sz="2800" b="1" smtClean="0">
                <a:solidFill>
                  <a:schemeClr val="tx1"/>
                </a:solidFill>
                <a:latin typeface="Times New Roman" panose="02020603050405020304" pitchFamily="18" charset="0"/>
                <a:cs typeface="Times New Roman" panose="02020603050405020304" pitchFamily="18" charset="0"/>
              </a:rPr>
              <a:t>3:</a:t>
            </a:r>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Để xách một túi đựng thức ăn, một người tác dụng vào túi một lực bằng </a:t>
            </a:r>
            <a:r>
              <a:rPr lang="en-US" sz="2800" smtClean="0">
                <a:solidFill>
                  <a:schemeClr val="tx1"/>
                </a:solidFill>
                <a:latin typeface="Times New Roman" panose="02020603050405020304" pitchFamily="18" charset="0"/>
                <a:cs typeface="Times New Roman" panose="02020603050405020304" pitchFamily="18" charset="0"/>
              </a:rPr>
              <a:t>20 </a:t>
            </a:r>
            <a:r>
              <a:rPr lang="en-US" sz="2800">
                <a:solidFill>
                  <a:schemeClr val="tx1"/>
                </a:solidFill>
                <a:latin typeface="Times New Roman" panose="02020603050405020304" pitchFamily="18" charset="0"/>
                <a:cs typeface="Times New Roman" panose="02020603050405020304" pitchFamily="18" charset="0"/>
              </a:rPr>
              <a:t>N hướng lên trên. </a:t>
            </a:r>
            <a:endParaRPr lang="en-US" sz="2800" smtClean="0">
              <a:solidFill>
                <a:schemeClr val="tx1"/>
              </a:solidFill>
              <a:latin typeface="Times New Roman" panose="02020603050405020304" pitchFamily="18" charset="0"/>
              <a:cs typeface="Times New Roman" panose="02020603050405020304" pitchFamily="18" charset="0"/>
            </a:endParaRPr>
          </a:p>
          <a:p>
            <a:pPr marL="514350" indent="-514350" algn="just" fontAlgn="t">
              <a:buAutoNum type="alphaLcPeriod"/>
            </a:pPr>
            <a:r>
              <a:rPr lang="en-US" sz="2800" b="1" i="1" smtClean="0">
                <a:solidFill>
                  <a:schemeClr val="tx1"/>
                </a:solidFill>
                <a:latin typeface="Times New Roman" panose="02020603050405020304" pitchFamily="18" charset="0"/>
                <a:cs typeface="Times New Roman" panose="02020603050405020304" pitchFamily="18" charset="0"/>
              </a:rPr>
              <a:t>Độ </a:t>
            </a:r>
            <a:r>
              <a:rPr lang="en-US" sz="2800" b="1" i="1">
                <a:solidFill>
                  <a:schemeClr val="tx1"/>
                </a:solidFill>
                <a:latin typeface="Times New Roman" panose="02020603050405020304" pitchFamily="18" charset="0"/>
                <a:cs typeface="Times New Roman" panose="02020603050405020304" pitchFamily="18" charset="0"/>
              </a:rPr>
              <a:t>lớn của phản lực</a:t>
            </a:r>
            <a:r>
              <a:rPr lang="en-US" sz="2800" b="1" i="1" smtClean="0">
                <a:solidFill>
                  <a:schemeClr val="tx1"/>
                </a:solidFill>
                <a:latin typeface="Times New Roman" panose="02020603050405020304" pitchFamily="18" charset="0"/>
                <a:cs typeface="Times New Roman" panose="02020603050405020304" pitchFamily="18" charset="0"/>
              </a:rPr>
              <a:t>.</a:t>
            </a:r>
          </a:p>
          <a:p>
            <a:pPr algn="just" fontAlgn="t"/>
            <a:endParaRPr lang="en-US" sz="2800" smtClean="0">
              <a:solidFill>
                <a:schemeClr val="tx1"/>
              </a:solidFill>
              <a:latin typeface="Times New Roman" panose="02020603050405020304" pitchFamily="18" charset="0"/>
              <a:cs typeface="Times New Roman" panose="02020603050405020304" pitchFamily="18" charset="0"/>
            </a:endParaRPr>
          </a:p>
          <a:p>
            <a:pPr algn="just" fontAlgn="t"/>
            <a:endParaRPr lang="en-US" sz="2800" smtClean="0">
              <a:solidFill>
                <a:schemeClr val="tx1"/>
              </a:solidFill>
              <a:latin typeface="Times New Roman" panose="02020603050405020304" pitchFamily="18" charset="0"/>
              <a:cs typeface="Times New Roman" panose="02020603050405020304" pitchFamily="18" charset="0"/>
            </a:endParaRPr>
          </a:p>
          <a:p>
            <a:pPr algn="just" fontAlgn="t"/>
            <a:r>
              <a:rPr lang="en-US" sz="2800" b="1" i="1" smtClean="0">
                <a:solidFill>
                  <a:schemeClr val="tx1"/>
                </a:solidFill>
                <a:latin typeface="Times New Roman" panose="02020603050405020304" pitchFamily="18" charset="0"/>
                <a:cs typeface="Times New Roman" panose="02020603050405020304" pitchFamily="18" charset="0"/>
              </a:rPr>
              <a:t>b. Hướng của phản lực. </a:t>
            </a:r>
          </a:p>
          <a:p>
            <a:pPr algn="just" fontAlgn="t"/>
            <a:r>
              <a:rPr lang="en-US" sz="2800" smtClean="0">
                <a:solidFill>
                  <a:schemeClr val="tx1"/>
                </a:solidFill>
                <a:latin typeface="Times New Roman" panose="02020603050405020304" pitchFamily="18" charset="0"/>
                <a:cs typeface="Times New Roman" panose="02020603050405020304" pitchFamily="18" charset="0"/>
              </a:rPr>
              <a:t>Hướng xuống dưới</a:t>
            </a:r>
          </a:p>
          <a:p>
            <a:pPr algn="just" fontAlgn="t"/>
            <a:r>
              <a:rPr lang="en-US" sz="2800" b="1" i="1" smtClean="0">
                <a:solidFill>
                  <a:schemeClr val="tx1"/>
                </a:solidFill>
                <a:latin typeface="Times New Roman" panose="02020603050405020304" pitchFamily="18" charset="0"/>
                <a:cs typeface="Times New Roman" panose="02020603050405020304" pitchFamily="18" charset="0"/>
              </a:rPr>
              <a:t>c</a:t>
            </a:r>
            <a:r>
              <a:rPr lang="en-US" sz="2800" b="1" i="1">
                <a:solidFill>
                  <a:schemeClr val="tx1"/>
                </a:solidFill>
                <a:latin typeface="Times New Roman" panose="02020603050405020304" pitchFamily="18" charset="0"/>
                <a:cs typeface="Times New Roman" panose="02020603050405020304" pitchFamily="18" charset="0"/>
              </a:rPr>
              <a:t>. Phản lực tác dụng lên vật nào</a:t>
            </a:r>
            <a:r>
              <a:rPr lang="en-US" sz="2800" b="1" i="1" smtClean="0">
                <a:solidFill>
                  <a:schemeClr val="tx1"/>
                </a:solidFill>
                <a:latin typeface="Times New Roman" panose="02020603050405020304" pitchFamily="18" charset="0"/>
                <a:cs typeface="Times New Roman" panose="02020603050405020304" pitchFamily="18" charset="0"/>
              </a:rPr>
              <a:t>?</a:t>
            </a:r>
          </a:p>
          <a:p>
            <a:pPr algn="just" fontAlgn="t"/>
            <a:r>
              <a:rPr lang="en-US" sz="2800" smtClean="0">
                <a:solidFill>
                  <a:schemeClr val="tx1"/>
                </a:solidFill>
                <a:latin typeface="Times New Roman" panose="02020603050405020304" pitchFamily="18" charset="0"/>
                <a:cs typeface="Times New Roman" panose="02020603050405020304" pitchFamily="18" charset="0"/>
              </a:rPr>
              <a:t>Tác dụng vào tay người</a:t>
            </a:r>
            <a:endParaRPr lang="en-US" sz="2800">
              <a:solidFill>
                <a:schemeClr val="tx1"/>
              </a:solidFill>
              <a:latin typeface="Times New Roman" panose="02020603050405020304" pitchFamily="18" charset="0"/>
              <a:cs typeface="Times New Roman" panose="02020603050405020304" pitchFamily="18" charset="0"/>
            </a:endParaRPr>
          </a:p>
          <a:p>
            <a:pPr algn="just" fontAlgn="t"/>
            <a:r>
              <a:rPr lang="en-US" sz="2800" b="1" i="1">
                <a:solidFill>
                  <a:schemeClr val="tx1"/>
                </a:solidFill>
                <a:latin typeface="Times New Roman" panose="02020603050405020304" pitchFamily="18" charset="0"/>
                <a:cs typeface="Times New Roman" panose="02020603050405020304" pitchFamily="18" charset="0"/>
              </a:rPr>
              <a:t>d. Vật nào gây ra phản lực này</a:t>
            </a:r>
            <a:r>
              <a:rPr lang="en-US" sz="2800" b="1" i="1" smtClean="0">
                <a:solidFill>
                  <a:schemeClr val="tx1"/>
                </a:solidFill>
                <a:latin typeface="Times New Roman" panose="02020603050405020304" pitchFamily="18" charset="0"/>
                <a:cs typeface="Times New Roman" panose="02020603050405020304" pitchFamily="18" charset="0"/>
              </a:rPr>
              <a:t>?</a:t>
            </a:r>
          </a:p>
          <a:p>
            <a:pPr algn="just" fontAlgn="t"/>
            <a:r>
              <a:rPr lang="en-US" sz="2800" smtClean="0">
                <a:solidFill>
                  <a:schemeClr val="tx1"/>
                </a:solidFill>
                <a:latin typeface="Times New Roman" panose="02020603050405020304" pitchFamily="18" charset="0"/>
                <a:cs typeface="Times New Roman" panose="02020603050405020304" pitchFamily="18" charset="0"/>
              </a:rPr>
              <a:t>Túi đựng thức ăn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64622" y="2743200"/>
            <a:ext cx="6757154" cy="1083374"/>
          </a:xfrm>
          <a:prstGeom prst="rect">
            <a:avLst/>
          </a:prstGeom>
        </p:spPr>
        <p:txBody>
          <a:bodyPr wrap="square">
            <a:spAutoFit/>
          </a:bodyPr>
          <a:lstStyle/>
          <a:p>
            <a:pPr marL="30480" marR="30480" algn="just">
              <a:lnSpc>
                <a:spcPct val="115000"/>
              </a:lnSpc>
              <a:spcBef>
                <a:spcPts val="0"/>
              </a:spcBef>
              <a:spcAft>
                <a:spcPts val="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Theo định luật III Newton: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F</a:t>
            </a:r>
            <a:r>
              <a:rPr lang="en-US" sz="2800" baseline="-25000" smtClean="0">
                <a:latin typeface="Times New Roman" panose="02020603050405020304" pitchFamily="18" charset="0"/>
                <a:ea typeface="Times New Roman" panose="02020603050405020304" pitchFamily="18" charset="0"/>
                <a:cs typeface="Times New Roman" panose="02020603050405020304" pitchFamily="18" charset="0"/>
              </a:rPr>
              <a:t>1</a:t>
            </a:r>
            <a:r>
              <a:rPr lang="en-US" sz="2800">
                <a:latin typeface="Times New Roman" panose="02020603050405020304" pitchFamily="18" charset="0"/>
                <a:ea typeface="Times New Roman" panose="02020603050405020304" pitchFamily="18" charset="0"/>
                <a:cs typeface="Times New Roman" panose="02020603050405020304" pitchFamily="18" charset="0"/>
              </a:rPr>
              <a:t> =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F</a:t>
            </a:r>
            <a:r>
              <a:rPr lang="en-US" sz="2800" baseline="-25000" smtClean="0">
                <a:latin typeface="Times New Roman" panose="02020603050405020304" pitchFamily="18" charset="0"/>
                <a:ea typeface="Times New Roman" panose="02020603050405020304" pitchFamily="18" charset="0"/>
                <a:cs typeface="Times New Roman" panose="02020603050405020304" pitchFamily="18" charset="0"/>
              </a:rPr>
              <a:t>2</a:t>
            </a:r>
            <a:r>
              <a:rPr lang="en-US" sz="2800">
                <a:latin typeface="Times New Roman" panose="02020603050405020304" pitchFamily="18" charset="0"/>
                <a:ea typeface="Times New Roman" panose="02020603050405020304" pitchFamily="18" charset="0"/>
                <a:cs typeface="Times New Roman" panose="02020603050405020304" pitchFamily="18" charset="0"/>
              </a:rPr>
              <a:t> =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20N</a:t>
            </a:r>
            <a:r>
              <a:rPr lang="en-US" sz="2800">
                <a:latin typeface="Times New Roman" panose="02020603050405020304" pitchFamily="18" charset="0"/>
                <a:ea typeface="Times New Roman" panose="02020603050405020304" pitchFamily="18" charset="0"/>
                <a:cs typeface="Times New Roman" panose="02020603050405020304" pitchFamily="18" charset="0"/>
              </a:rPr>
              <a:t>; =&gt; Độ lớn của phản lực là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20 </a:t>
            </a:r>
            <a:r>
              <a:rPr lang="en-US" sz="2800">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2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1243796" y="764319"/>
            <a:ext cx="9735309" cy="861774"/>
          </a:xfrm>
          <a:prstGeom prst="rect">
            <a:avLst/>
          </a:prstGeom>
          <a:noFill/>
        </p:spPr>
        <p:txBody>
          <a:bodyPr wrap="square">
            <a:spAutoFit/>
          </a:bodyPr>
          <a:lstStyle/>
          <a:p>
            <a:pPr algn="ctr" rtl="0">
              <a:spcBef>
                <a:spcPts val="0"/>
              </a:spcBef>
              <a:spcAft>
                <a:spcPts val="500"/>
              </a:spcAft>
            </a:pPr>
            <a:r>
              <a:rPr lang="vi-VN" sz="2500" b="0" i="0">
                <a:solidFill>
                  <a:srgbClr val="0070C0"/>
                </a:solidFill>
                <a:effectLst/>
                <a:latin typeface="Arial" panose="020B0604020202020204" pitchFamily="34" charset="0"/>
              </a:rPr>
              <a:t>Hãy tìm hiểu và trình bày những hiện tượng trong đời sống liên quan đến định luật III Newton.</a:t>
            </a:r>
            <a:endParaRPr lang="vi-VN" sz="2500">
              <a:solidFill>
                <a:srgbClr val="0070C0"/>
              </a:solidFill>
              <a:effectLst/>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685800" y="751181"/>
            <a:ext cx="11346149" cy="905926"/>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21951" y="193252"/>
            <a:ext cx="1066800" cy="944478"/>
          </a:xfrm>
          <a:prstGeom prst="rect">
            <a:avLst/>
          </a:prstGeom>
        </p:spPr>
      </p:pic>
      <p:pic>
        <p:nvPicPr>
          <p:cNvPr id="13" name="Picture 12" descr="A picture containing tree, vessel, colorful&#10;&#10;Description automatically generated">
            <a:extLst>
              <a:ext uri="{FF2B5EF4-FFF2-40B4-BE49-F238E27FC236}">
                <a16:creationId xmlns:a16="http://schemas.microsoft.com/office/drawing/2014/main" id="{347EB855-1853-4700-8492-4250CE123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159" y="1849307"/>
            <a:ext cx="3200136" cy="3588937"/>
          </a:xfrm>
          <a:prstGeom prst="rect">
            <a:avLst/>
          </a:prstGeom>
        </p:spPr>
      </p:pic>
      <p:pic>
        <p:nvPicPr>
          <p:cNvPr id="14" name="Picture 13" descr="A picture containing arthropod, salamander&#10;&#10;Description automatically generated">
            <a:extLst>
              <a:ext uri="{FF2B5EF4-FFF2-40B4-BE49-F238E27FC236}">
                <a16:creationId xmlns:a16="http://schemas.microsoft.com/office/drawing/2014/main" id="{41BB3807-7968-4104-B147-3636834494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200" y="1857190"/>
            <a:ext cx="1946089" cy="3620631"/>
          </a:xfrm>
          <a:prstGeom prst="rect">
            <a:avLst/>
          </a:prstGeom>
        </p:spPr>
      </p:pic>
      <p:pic>
        <p:nvPicPr>
          <p:cNvPr id="15" name="Picture 14" descr="Diagram&#10;&#10;Description automatically generated"/>
          <p:cNvPicPr/>
          <p:nvPr/>
        </p:nvPicPr>
        <p:blipFill>
          <a:blip r:embed="rId7">
            <a:extLst>
              <a:ext uri="{28A0092B-C50C-407E-A947-70E740481C1C}">
                <a14:useLocalDpi xmlns:a14="http://schemas.microsoft.com/office/drawing/2010/main" val="0"/>
              </a:ext>
            </a:extLst>
          </a:blip>
          <a:stretch>
            <a:fillRect/>
          </a:stretch>
        </p:blipFill>
        <p:spPr>
          <a:xfrm>
            <a:off x="6172200" y="1905000"/>
            <a:ext cx="5414026" cy="3457044"/>
          </a:xfrm>
          <a:prstGeom prst="rect">
            <a:avLst/>
          </a:prstGeom>
        </p:spPr>
      </p:pic>
    </p:spTree>
    <p:extLst>
      <p:ext uri="{BB962C8B-B14F-4D97-AF65-F5344CB8AC3E}">
        <p14:creationId xmlns:p14="http://schemas.microsoft.com/office/powerpoint/2010/main" val="223878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609600" y="370311"/>
            <a:ext cx="10972800" cy="1143000"/>
          </a:xfrm>
        </p:spPr>
        <p:txBody>
          <a:bodyPr>
            <a:normAutofit fontScale="90000"/>
            <a:scene3d>
              <a:camera prst="orthographicFront"/>
              <a:lightRig rig="threePt" dir="t"/>
            </a:scene3d>
          </a:bodyPr>
          <a:lstStyle/>
          <a:p>
            <a:pPr algn="ctr" eaLnBrk="1" hangingPunct="1"/>
            <a: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XIN CHÂN THÀNH CẢM ƠN QUÝ </a:t>
            </a:r>
            <a:r>
              <a:rPr lang="en-US" altLang="vi-VN"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THẦY CÔ </a:t>
            </a:r>
            <a: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r>
            <a:b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br>
            <a:r>
              <a:rPr lang="en-US" altLang="vi-VN">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VÀ CÁC EM HỌC SINH!</a:t>
            </a:r>
          </a:p>
        </p:txBody>
      </p:sp>
      <p:pic>
        <p:nvPicPr>
          <p:cNvPr id="4" name="Content Placeholder 3" descr="Anh-dong-powerpoint"/>
          <p:cNvPicPr>
            <a:picLocks noGrp="1" noChangeAspect="1"/>
          </p:cNvPicPr>
          <p:nvPr>
            <p:ph idx="1"/>
          </p:nvPr>
        </p:nvPicPr>
        <p:blipFill>
          <a:blip r:embed="rId2"/>
          <a:stretch>
            <a:fillRect/>
          </a:stretch>
        </p:blipFill>
        <p:spPr>
          <a:xfrm>
            <a:off x="95673" y="1600200"/>
            <a:ext cx="11965940" cy="5229860"/>
          </a:xfrm>
          <a:prstGeom prst="rect">
            <a:avLst/>
          </a:prstGeom>
        </p:spPr>
      </p:pic>
      <p:sp>
        <p:nvSpPr>
          <p:cNvPr id="2" name="Slide Number Placeholder 1"/>
          <p:cNvSpPr>
            <a:spLocks noGrp="1"/>
          </p:cNvSpPr>
          <p:nvPr>
            <p:ph type="sldNum" sz="quarter" idx="12"/>
          </p:nvPr>
        </p:nvSpPr>
        <p:spPr/>
        <p:txBody>
          <a:bodyPr/>
          <a:lstStyle/>
          <a:p>
            <a:fld id="{9B618960-8005-486C-9A75-10CB2AAC16F9}" type="slidenum">
              <a:rPr lang="en-US" smtClean="0"/>
              <a:t>24</a:t>
            </a:fld>
            <a:endParaRPr lang="en-US"/>
          </a:p>
        </p:txBody>
      </p:sp>
    </p:spTree>
    <p:extLst>
      <p:ext uri="{BB962C8B-B14F-4D97-AF65-F5344CB8AC3E}">
        <p14:creationId xmlns:p14="http://schemas.microsoft.com/office/powerpoint/2010/main" val="392299815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smoke, outdoor, steam, weapon&#10;&#10;Description automatically generated">
            <a:extLst>
              <a:ext uri="{FF2B5EF4-FFF2-40B4-BE49-F238E27FC236}">
                <a16:creationId xmlns:a16="http://schemas.microsoft.com/office/drawing/2014/main" id="{42DFC8CE-A40D-8130-BA2A-E16795975681}"/>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5746"/>
          <a:stretch/>
        </p:blipFill>
        <p:spPr>
          <a:xfrm>
            <a:off x="20" y="1282"/>
            <a:ext cx="12191980" cy="6856718"/>
          </a:xfrm>
          <a:prstGeom prst="rect">
            <a:avLst/>
          </a:prstGeom>
          <a:ln>
            <a:noFill/>
          </a:ln>
          <a:effectLst>
            <a:softEdge rad="112500"/>
          </a:effectLst>
        </p:spPr>
      </p:pic>
      <p:sp>
        <p:nvSpPr>
          <p:cNvPr id="6" name="Rectangle 8">
            <a:extLst>
              <a:ext uri="{FF2B5EF4-FFF2-40B4-BE49-F238E27FC236}">
                <a16:creationId xmlns:a16="http://schemas.microsoft.com/office/drawing/2014/main" id="{9CC52993-8407-52DC-B6E0-B73CED4F71DF}"/>
              </a:ext>
            </a:extLst>
          </p:cNvPr>
          <p:cNvSpPr>
            <a:spLocks noChangeArrowheads="1"/>
          </p:cNvSpPr>
          <p:nvPr/>
        </p:nvSpPr>
        <p:spPr bwMode="auto">
          <a:xfrm>
            <a:off x="0" y="2930385"/>
            <a:ext cx="12192000" cy="997230"/>
          </a:xfrm>
          <a:prstGeom prst="rect">
            <a:avLst/>
          </a:prstGeom>
          <a:solidFill>
            <a:schemeClr val="bg1">
              <a:alpha val="79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7" name="TextBox 10">
            <a:extLst>
              <a:ext uri="{FF2B5EF4-FFF2-40B4-BE49-F238E27FC236}">
                <a16:creationId xmlns:a16="http://schemas.microsoft.com/office/drawing/2014/main" id="{F97BD986-225B-3ED7-0CE3-DF94DB51AB13}"/>
              </a:ext>
            </a:extLst>
          </p:cNvPr>
          <p:cNvSpPr>
            <a:spLocks noChangeArrowheads="1"/>
          </p:cNvSpPr>
          <p:nvPr>
            <p:custDataLst>
              <p:tags r:id="rId1"/>
            </p:custDataLst>
          </p:nvPr>
        </p:nvSpPr>
        <p:spPr bwMode="auto">
          <a:xfrm>
            <a:off x="-553856" y="3007056"/>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7030A0"/>
                </a:solidFill>
                <a:ea typeface="ＭＳ Ｐゴシック" panose="020B0600070205080204" pitchFamily="50" charset="-128"/>
              </a:rPr>
              <a:t>Định luật 3 Newton</a:t>
            </a:r>
            <a:endParaRPr lang="en-US" altLang="en-US" sz="4400" b="1">
              <a:solidFill>
                <a:srgbClr val="7030A0"/>
              </a:solidFill>
            </a:endParaRPr>
          </a:p>
        </p:txBody>
      </p:sp>
      <p:sp>
        <p:nvSpPr>
          <p:cNvPr id="8" name="TextBox 11">
            <a:extLst>
              <a:ext uri="{FF2B5EF4-FFF2-40B4-BE49-F238E27FC236}">
                <a16:creationId xmlns:a16="http://schemas.microsoft.com/office/drawing/2014/main" id="{5EF90A24-93E9-E252-88F2-F3A7A9BC4956}"/>
              </a:ext>
            </a:extLst>
          </p:cNvPr>
          <p:cNvSpPr>
            <a:spLocks noChangeArrowheads="1"/>
          </p:cNvSpPr>
          <p:nvPr>
            <p:custDataLst>
              <p:tags r:id="rId2"/>
            </p:custDataLst>
          </p:nvPr>
        </p:nvSpPr>
        <p:spPr bwMode="auto">
          <a:xfrm>
            <a:off x="-152400" y="2986770"/>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16:</a:t>
            </a:r>
          </a:p>
        </p:txBody>
      </p:sp>
    </p:spTree>
    <p:extLst>
      <p:ext uri="{BB962C8B-B14F-4D97-AF65-F5344CB8AC3E}">
        <p14:creationId xmlns:p14="http://schemas.microsoft.com/office/powerpoint/2010/main" val="1193302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644691"/>
            <a:ext cx="2667000" cy="1632181"/>
          </a:xfrm>
        </p:spPr>
        <p:txBody>
          <a:bodyPr>
            <a:normAutofit/>
          </a:bodyPr>
          <a:lstStyle/>
          <a:p>
            <a:pPr algn="l"/>
            <a:r>
              <a:rPr lang="en-US" altLang="ko-KR" sz="5000" b="1" dirty="0" err="1">
                <a:solidFill>
                  <a:schemeClr val="accent1">
                    <a:lumMod val="75000"/>
                  </a:schemeClr>
                </a:solidFill>
                <a:latin typeface="Times New Roman" panose="02020603050405020304" pitchFamily="18" charset="0"/>
                <a:cs typeface="Times New Roman" panose="02020603050405020304" pitchFamily="18" charset="0"/>
              </a:rPr>
              <a:t>Mục</a:t>
            </a:r>
            <a:r>
              <a:rPr lang="en-US" altLang="ko-KR" sz="5000" b="1" dirty="0">
                <a:solidFill>
                  <a:schemeClr val="accent1">
                    <a:lumMod val="75000"/>
                  </a:schemeClr>
                </a:solidFill>
                <a:latin typeface="Times New Roman" panose="02020603050405020304" pitchFamily="18" charset="0"/>
                <a:cs typeface="Times New Roman" panose="02020603050405020304" pitchFamily="18" charset="0"/>
              </a:rPr>
              <a:t> </a:t>
            </a:r>
            <a:r>
              <a:rPr lang="en-US" altLang="ko-KR" sz="5000" b="1" dirty="0" err="1">
                <a:solidFill>
                  <a:schemeClr val="accent1">
                    <a:lumMod val="75000"/>
                  </a:schemeClr>
                </a:solidFill>
                <a:latin typeface="Times New Roman" panose="02020603050405020304" pitchFamily="18" charset="0"/>
                <a:cs typeface="Times New Roman" panose="02020603050405020304" pitchFamily="18" charset="0"/>
              </a:rPr>
              <a:t>tiêu</a:t>
            </a:r>
            <a:endParaRPr lang="ko-KR" altLang="en-US" sz="50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3733800" y="342551"/>
            <a:ext cx="7848916" cy="1429753"/>
            <a:chOff x="3733800" y="342551"/>
            <a:chExt cx="7848916" cy="1429753"/>
          </a:xfrm>
        </p:grpSpPr>
        <p:grpSp>
          <p:nvGrpSpPr>
            <p:cNvPr id="31" name="Group 30">
              <a:extLst>
                <a:ext uri="{FF2B5EF4-FFF2-40B4-BE49-F238E27FC236}">
                  <a16:creationId xmlns:a16="http://schemas.microsoft.com/office/drawing/2014/main" id="{CAE161D2-D99B-F00C-0682-B2D32744FECB}"/>
                </a:ext>
              </a:extLst>
            </p:cNvPr>
            <p:cNvGrpSpPr/>
            <p:nvPr/>
          </p:nvGrpSpPr>
          <p:grpSpPr>
            <a:xfrm>
              <a:off x="3733800" y="342551"/>
              <a:ext cx="7848916" cy="1429753"/>
              <a:chOff x="3657284" y="4118072"/>
              <a:chExt cx="7848916" cy="1429753"/>
            </a:xfrm>
          </p:grpSpPr>
          <p:sp>
            <p:nvSpPr>
              <p:cNvPr id="32" name="AutoShape 92">
                <a:extLst>
                  <a:ext uri="{FF2B5EF4-FFF2-40B4-BE49-F238E27FC236}">
                    <a16:creationId xmlns:a16="http://schemas.microsoft.com/office/drawing/2014/main" id="{FE5EACFF-BF10-9E1E-1385-AB9897DDD583}"/>
                  </a:ext>
                </a:extLst>
              </p:cNvPr>
              <p:cNvSpPr>
                <a:spLocks noChangeArrowheads="1"/>
              </p:cNvSpPr>
              <p:nvPr/>
            </p:nvSpPr>
            <p:spPr bwMode="auto">
              <a:xfrm rot="5400000" flipH="1">
                <a:off x="7422022" y="1412281"/>
                <a:ext cx="1246495" cy="6921860"/>
              </a:xfrm>
              <a:prstGeom prst="round2SameRect">
                <a:avLst>
                  <a:gd name="adj1" fmla="val 50000"/>
                  <a:gd name="adj2" fmla="val 0"/>
                </a:avLst>
              </a:prstGeom>
              <a:solidFill>
                <a:schemeClr val="bg1"/>
              </a:solidFill>
              <a:ln w="25400">
                <a:solidFill>
                  <a:schemeClr val="accent4">
                    <a:lumMod val="60000"/>
                    <a:lumOff val="40000"/>
                  </a:schemeClr>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45" name="AutoShape 92">
                <a:extLst>
                  <a:ext uri="{FF2B5EF4-FFF2-40B4-BE49-F238E27FC236}">
                    <a16:creationId xmlns:a16="http://schemas.microsoft.com/office/drawing/2014/main" id="{F21F285A-A8AA-2CB6-EEDD-BB441089E20D}"/>
                  </a:ext>
                </a:extLst>
              </p:cNvPr>
              <p:cNvSpPr>
                <a:spLocks noChangeAspect="1" noChangeArrowheads="1"/>
              </p:cNvSpPr>
              <p:nvPr/>
            </p:nvSpPr>
            <p:spPr bwMode="auto">
              <a:xfrm rot="16200000" flipH="1">
                <a:off x="3657284" y="4118072"/>
                <a:ext cx="1429753" cy="1429753"/>
              </a:xfrm>
              <a:prstGeom prst="ellipse">
                <a:avLst/>
              </a:prstGeom>
              <a:solidFill>
                <a:schemeClr val="accent4">
                  <a:lumMod val="60000"/>
                  <a:lumOff val="40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46" name="직사각형 112">
                <a:extLst>
                  <a:ext uri="{FF2B5EF4-FFF2-40B4-BE49-F238E27FC236}">
                    <a16:creationId xmlns:a16="http://schemas.microsoft.com/office/drawing/2014/main" id="{96E13E29-F59E-4ED2-60E1-40854C28A97E}"/>
                  </a:ext>
                </a:extLst>
              </p:cNvPr>
              <p:cNvSpPr>
                <a:spLocks noChangeArrowheads="1"/>
              </p:cNvSpPr>
              <p:nvPr/>
            </p:nvSpPr>
            <p:spPr bwMode="auto">
              <a:xfrm>
                <a:off x="4134923" y="4476590"/>
                <a:ext cx="409940" cy="707886"/>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4000" b="1" dirty="0">
                    <a:solidFill>
                      <a:schemeClr val="bg1"/>
                    </a:solidFill>
                    <a:latin typeface="Times New Roman" panose="02020603050405020304" pitchFamily="18" charset="0"/>
                    <a:cs typeface="Times New Roman" panose="02020603050405020304" pitchFamily="18" charset="0"/>
                  </a:rPr>
                  <a:t>1</a:t>
                </a:r>
                <a:endParaRPr lang="ko-KR" altLang="en-US" sz="4000" dirty="0">
                  <a:solidFill>
                    <a:schemeClr val="bg1"/>
                  </a:solidFill>
                  <a:latin typeface="Times New Roman" panose="02020603050405020304" pitchFamily="18" charset="0"/>
                  <a:cs typeface="Times New Roman" panose="02020603050405020304" pitchFamily="18" charset="0"/>
                </a:endParaRPr>
              </a:p>
            </p:txBody>
          </p:sp>
          <p:grpSp>
            <p:nvGrpSpPr>
              <p:cNvPr id="47" name="그룹 104">
                <a:extLst>
                  <a:ext uri="{FF2B5EF4-FFF2-40B4-BE49-F238E27FC236}">
                    <a16:creationId xmlns:a16="http://schemas.microsoft.com/office/drawing/2014/main" id="{7D92E7FD-55B6-E2BF-B89A-6AE619807103}"/>
                  </a:ext>
                </a:extLst>
              </p:cNvPr>
              <p:cNvGrpSpPr/>
              <p:nvPr/>
            </p:nvGrpSpPr>
            <p:grpSpPr>
              <a:xfrm>
                <a:off x="11003079" y="4735065"/>
                <a:ext cx="378043" cy="190935"/>
                <a:chOff x="7123783" y="2013388"/>
                <a:chExt cx="283532" cy="143201"/>
              </a:xfrm>
              <a:solidFill>
                <a:schemeClr val="accent2"/>
              </a:solidFill>
            </p:grpSpPr>
            <p:sp>
              <p:nvSpPr>
                <p:cNvPr id="58" name="이등변 삼각형 105">
                  <a:extLst>
                    <a:ext uri="{FF2B5EF4-FFF2-40B4-BE49-F238E27FC236}">
                      <a16:creationId xmlns:a16="http://schemas.microsoft.com/office/drawing/2014/main" id="{FE791361-2228-CEF2-FEB8-9B2A7B51DB10}"/>
                    </a:ext>
                  </a:extLst>
                </p:cNvPr>
                <p:cNvSpPr>
                  <a:spLocks noChangeAspect="1"/>
                </p:cNvSpPr>
                <p:nvPr/>
              </p:nvSpPr>
              <p:spPr>
                <a:xfrm rot="16200000" flipV="1">
                  <a:off x="7116411" y="2030989"/>
                  <a:ext cx="122744" cy="108000"/>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59" name="이등변 삼각형 106">
                  <a:extLst>
                    <a:ext uri="{FF2B5EF4-FFF2-40B4-BE49-F238E27FC236}">
                      <a16:creationId xmlns:a16="http://schemas.microsoft.com/office/drawing/2014/main" id="{DB936311-B70F-CD2D-26C0-E342ACF8AE66}"/>
                    </a:ext>
                  </a:extLst>
                </p:cNvPr>
                <p:cNvSpPr>
                  <a:spLocks noChangeAspect="1"/>
                </p:cNvSpPr>
                <p:nvPr/>
              </p:nvSpPr>
              <p:spPr>
                <a:xfrm rot="16200000" flipV="1">
                  <a:off x="7272714" y="2021989"/>
                  <a:ext cx="143201" cy="126000"/>
                </a:xfrm>
                <a:prstGeom prst="triangl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grpSp>
          <p:sp>
            <p:nvSpPr>
              <p:cNvPr id="57" name="TextBox 10">
                <a:extLst>
                  <a:ext uri="{FF2B5EF4-FFF2-40B4-BE49-F238E27FC236}">
                    <a16:creationId xmlns:a16="http://schemas.microsoft.com/office/drawing/2014/main" id="{7986DB52-93F1-2A22-45B1-C82A543FA7DB}"/>
                  </a:ext>
                </a:extLst>
              </p:cNvPr>
              <p:cNvSpPr txBox="1"/>
              <p:nvPr/>
            </p:nvSpPr>
            <p:spPr bwMode="auto">
              <a:xfrm>
                <a:off x="5153078" y="4592006"/>
                <a:ext cx="5667322" cy="4770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en-US" sz="2500" b="1" dirty="0">
                  <a:solidFill>
                    <a:schemeClr val="tx1"/>
                  </a:solidFill>
                  <a:latin typeface="Times New Roman" panose="02020603050405020304" pitchFamily="18" charset="0"/>
                  <a:cs typeface="Times New Roman" panose="02020603050405020304" pitchFamily="18" charset="0"/>
                </a:endParaRPr>
              </a:p>
            </p:txBody>
          </p:sp>
        </p:grpSp>
        <p:sp>
          <p:nvSpPr>
            <p:cNvPr id="4" name="Rectangle 3"/>
            <p:cNvSpPr/>
            <p:nvPr/>
          </p:nvSpPr>
          <p:spPr>
            <a:xfrm>
              <a:off x="5594374" y="869956"/>
              <a:ext cx="5035353" cy="477054"/>
            </a:xfrm>
            <a:prstGeom prst="rect">
              <a:avLst/>
            </a:prstGeom>
          </p:spPr>
          <p:txBody>
            <a:bodyPr wrap="none">
              <a:spAutoFit/>
            </a:bodyPr>
            <a:lstStyle/>
            <a:p>
              <a:r>
                <a:rPr lang="vi-VN" sz="2500" b="1">
                  <a:solidFill>
                    <a:srgbClr val="000000"/>
                  </a:solidFill>
                  <a:latin typeface="Times New Roman" panose="02020603050405020304" pitchFamily="18" charset="0"/>
                  <a:ea typeface="Times New Roman" panose="02020603050405020304" pitchFamily="18" charset="0"/>
                </a:rPr>
                <a:t>Phát biểu được định luật 3 </a:t>
              </a:r>
              <a:r>
                <a:rPr lang="vi-VN" sz="2500" b="1" smtClean="0">
                  <a:solidFill>
                    <a:srgbClr val="000000"/>
                  </a:solidFill>
                  <a:latin typeface="Times New Roman" panose="02020603050405020304" pitchFamily="18" charset="0"/>
                  <a:ea typeface="Times New Roman" panose="02020603050405020304" pitchFamily="18" charset="0"/>
                </a:rPr>
                <a:t>Newton</a:t>
              </a:r>
              <a:r>
                <a:rPr lang="en-US" sz="2500" b="1" smtClean="0">
                  <a:solidFill>
                    <a:srgbClr val="000000"/>
                  </a:solidFill>
                  <a:latin typeface="Times New Roman" panose="02020603050405020304" pitchFamily="18" charset="0"/>
                  <a:ea typeface="Times New Roman" panose="02020603050405020304" pitchFamily="18" charset="0"/>
                </a:rPr>
                <a:t>.</a:t>
              </a:r>
              <a:endParaRPr lang="en-US" sz="2500" b="1"/>
            </a:p>
          </p:txBody>
        </p:sp>
      </p:grpSp>
      <p:grpSp>
        <p:nvGrpSpPr>
          <p:cNvPr id="5" name="Group 4"/>
          <p:cNvGrpSpPr/>
          <p:nvPr/>
        </p:nvGrpSpPr>
        <p:grpSpPr>
          <a:xfrm>
            <a:off x="3733800" y="1976884"/>
            <a:ext cx="7848916" cy="1429753"/>
            <a:chOff x="3733800" y="1976884"/>
            <a:chExt cx="7848916" cy="1429753"/>
          </a:xfrm>
        </p:grpSpPr>
        <p:grpSp>
          <p:nvGrpSpPr>
            <p:cNvPr id="8" name="Group 7">
              <a:extLst>
                <a:ext uri="{FF2B5EF4-FFF2-40B4-BE49-F238E27FC236}">
                  <a16:creationId xmlns:a16="http://schemas.microsoft.com/office/drawing/2014/main" id="{710A7568-CADE-638F-7D42-E2C66E323C72}"/>
                </a:ext>
              </a:extLst>
            </p:cNvPr>
            <p:cNvGrpSpPr/>
            <p:nvPr/>
          </p:nvGrpSpPr>
          <p:grpSpPr>
            <a:xfrm>
              <a:off x="3733800" y="1976884"/>
              <a:ext cx="7848916" cy="1429753"/>
              <a:chOff x="3657284" y="4118072"/>
              <a:chExt cx="7848916" cy="1429753"/>
            </a:xfrm>
          </p:grpSpPr>
          <p:sp>
            <p:nvSpPr>
              <p:cNvPr id="9" name="AutoShape 92">
                <a:extLst>
                  <a:ext uri="{FF2B5EF4-FFF2-40B4-BE49-F238E27FC236}">
                    <a16:creationId xmlns:a16="http://schemas.microsoft.com/office/drawing/2014/main" id="{7B3EA51D-6833-83D6-F6A0-F183C627D673}"/>
                  </a:ext>
                </a:extLst>
              </p:cNvPr>
              <p:cNvSpPr>
                <a:spLocks noChangeArrowheads="1"/>
              </p:cNvSpPr>
              <p:nvPr/>
            </p:nvSpPr>
            <p:spPr bwMode="auto">
              <a:xfrm rot="5400000" flipH="1">
                <a:off x="7422022" y="1412281"/>
                <a:ext cx="1246495" cy="6921860"/>
              </a:xfrm>
              <a:prstGeom prst="round2SameRect">
                <a:avLst>
                  <a:gd name="adj1" fmla="val 50000"/>
                  <a:gd name="adj2" fmla="val 0"/>
                </a:avLst>
              </a:prstGeom>
              <a:solidFill>
                <a:schemeClr val="bg1"/>
              </a:solidFill>
              <a:ln w="25400">
                <a:solidFill>
                  <a:srgbClr val="92D050"/>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14" name="AutoShape 92">
                <a:extLst>
                  <a:ext uri="{FF2B5EF4-FFF2-40B4-BE49-F238E27FC236}">
                    <a16:creationId xmlns:a16="http://schemas.microsoft.com/office/drawing/2014/main" id="{9E88ED05-43E5-6110-ECF3-ABAF9A60C97E}"/>
                  </a:ext>
                </a:extLst>
              </p:cNvPr>
              <p:cNvSpPr>
                <a:spLocks noChangeAspect="1" noChangeArrowheads="1"/>
              </p:cNvSpPr>
              <p:nvPr/>
            </p:nvSpPr>
            <p:spPr bwMode="auto">
              <a:xfrm rot="16200000" flipH="1">
                <a:off x="3657284" y="4118072"/>
                <a:ext cx="1429753" cy="1429753"/>
              </a:xfrm>
              <a:prstGeom prst="ellipse">
                <a:avLst/>
              </a:prstGeom>
              <a:solidFill>
                <a:srgbClr val="92D050"/>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22" name="직사각형 112">
                <a:extLst>
                  <a:ext uri="{FF2B5EF4-FFF2-40B4-BE49-F238E27FC236}">
                    <a16:creationId xmlns:a16="http://schemas.microsoft.com/office/drawing/2014/main" id="{07FCC917-7B8F-6F3B-861A-51F0BAE1D793}"/>
                  </a:ext>
                </a:extLst>
              </p:cNvPr>
              <p:cNvSpPr>
                <a:spLocks noChangeArrowheads="1"/>
              </p:cNvSpPr>
              <p:nvPr/>
            </p:nvSpPr>
            <p:spPr bwMode="auto">
              <a:xfrm>
                <a:off x="4134923" y="4476590"/>
                <a:ext cx="409940" cy="707886"/>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4000" b="1" dirty="0">
                    <a:solidFill>
                      <a:schemeClr val="bg1"/>
                    </a:solidFill>
                    <a:cs typeface="Arial" charset="0"/>
                  </a:rPr>
                  <a:t>2</a:t>
                </a:r>
                <a:endParaRPr lang="ko-KR" altLang="en-US" sz="4000" dirty="0">
                  <a:solidFill>
                    <a:schemeClr val="bg1"/>
                  </a:solidFill>
                </a:endParaRPr>
              </a:p>
            </p:txBody>
          </p:sp>
          <p:grpSp>
            <p:nvGrpSpPr>
              <p:cNvPr id="27" name="그룹 104">
                <a:extLst>
                  <a:ext uri="{FF2B5EF4-FFF2-40B4-BE49-F238E27FC236}">
                    <a16:creationId xmlns:a16="http://schemas.microsoft.com/office/drawing/2014/main" id="{8E93DF6F-10A5-3BAC-0FB1-FD45C1B93275}"/>
                  </a:ext>
                </a:extLst>
              </p:cNvPr>
              <p:cNvGrpSpPr/>
              <p:nvPr/>
            </p:nvGrpSpPr>
            <p:grpSpPr>
              <a:xfrm>
                <a:off x="11003079" y="4735065"/>
                <a:ext cx="378043" cy="190935"/>
                <a:chOff x="7123783" y="2013388"/>
                <a:chExt cx="283532" cy="143201"/>
              </a:xfrm>
              <a:solidFill>
                <a:schemeClr val="accent2"/>
              </a:solidFill>
            </p:grpSpPr>
            <p:sp>
              <p:nvSpPr>
                <p:cNvPr id="29" name="이등변 삼각형 105">
                  <a:extLst>
                    <a:ext uri="{FF2B5EF4-FFF2-40B4-BE49-F238E27FC236}">
                      <a16:creationId xmlns:a16="http://schemas.microsoft.com/office/drawing/2014/main" id="{DA2D4039-900D-F219-0AE2-7216B744D586}"/>
                    </a:ext>
                  </a:extLst>
                </p:cNvPr>
                <p:cNvSpPr>
                  <a:spLocks noChangeAspect="1"/>
                </p:cNvSpPr>
                <p:nvPr/>
              </p:nvSpPr>
              <p:spPr>
                <a:xfrm rot="16200000" flipV="1">
                  <a:off x="7116411" y="2030989"/>
                  <a:ext cx="122744" cy="10800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30" name="이등변 삼각형 106">
                  <a:extLst>
                    <a:ext uri="{FF2B5EF4-FFF2-40B4-BE49-F238E27FC236}">
                      <a16:creationId xmlns:a16="http://schemas.microsoft.com/office/drawing/2014/main" id="{161C42C5-8BBB-313A-0C05-5891140A6507}"/>
                    </a:ext>
                  </a:extLst>
                </p:cNvPr>
                <p:cNvSpPr>
                  <a:spLocks noChangeAspect="1"/>
                </p:cNvSpPr>
                <p:nvPr/>
              </p:nvSpPr>
              <p:spPr>
                <a:xfrm rot="16200000" flipV="1">
                  <a:off x="7272714" y="2021989"/>
                  <a:ext cx="143201" cy="1260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grpSp>
          <p:sp>
            <p:nvSpPr>
              <p:cNvPr id="28" name="TextBox 10">
                <a:extLst>
                  <a:ext uri="{FF2B5EF4-FFF2-40B4-BE49-F238E27FC236}">
                    <a16:creationId xmlns:a16="http://schemas.microsoft.com/office/drawing/2014/main" id="{21F62E28-4333-F829-D370-3D0F8230244B}"/>
                  </a:ext>
                </a:extLst>
              </p:cNvPr>
              <p:cNvSpPr txBox="1"/>
              <p:nvPr/>
            </p:nvSpPr>
            <p:spPr bwMode="auto">
              <a:xfrm>
                <a:off x="5143359" y="4394347"/>
                <a:ext cx="5667322" cy="4770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en-US" sz="2500" b="1" dirty="0">
                  <a:solidFill>
                    <a:schemeClr val="tx1"/>
                  </a:solidFill>
                  <a:latin typeface="Times New Roman" panose="02020603050405020304" pitchFamily="18" charset="0"/>
                  <a:cs typeface="Times New Roman" panose="02020603050405020304" pitchFamily="18" charset="0"/>
                </a:endParaRPr>
              </a:p>
            </p:txBody>
          </p:sp>
        </p:grpSp>
        <p:sp>
          <p:nvSpPr>
            <p:cNvPr id="6" name="Rectangle 5"/>
            <p:cNvSpPr/>
            <p:nvPr/>
          </p:nvSpPr>
          <p:spPr>
            <a:xfrm>
              <a:off x="5334000" y="2286000"/>
              <a:ext cx="6096000" cy="861774"/>
            </a:xfrm>
            <a:prstGeom prst="rect">
              <a:avLst/>
            </a:prstGeom>
          </p:spPr>
          <p:txBody>
            <a:bodyPr>
              <a:spAutoFit/>
            </a:bodyPr>
            <a:lstStyle/>
            <a:p>
              <a:r>
                <a:rPr lang="vi-VN" sz="2500" b="1">
                  <a:solidFill>
                    <a:srgbClr val="000000"/>
                  </a:solidFill>
                  <a:latin typeface="Times New Roman" panose="02020603050405020304" pitchFamily="18" charset="0"/>
                  <a:ea typeface="Times New Roman" panose="02020603050405020304" pitchFamily="18" charset="0"/>
                </a:rPr>
                <a:t>Vận dụng được định luật 3 Newton để </a:t>
              </a:r>
              <a:endParaRPr lang="en-US" sz="2500" b="1" smtClean="0">
                <a:solidFill>
                  <a:srgbClr val="000000"/>
                </a:solidFill>
                <a:latin typeface="Times New Roman" panose="02020603050405020304" pitchFamily="18" charset="0"/>
                <a:ea typeface="Times New Roman" panose="02020603050405020304" pitchFamily="18" charset="0"/>
              </a:endParaRPr>
            </a:p>
            <a:p>
              <a:r>
                <a:rPr lang="vi-VN" sz="2500" b="1" smtClean="0">
                  <a:solidFill>
                    <a:srgbClr val="000000"/>
                  </a:solidFill>
                  <a:latin typeface="Times New Roman" panose="02020603050405020304" pitchFamily="18" charset="0"/>
                  <a:ea typeface="Times New Roman" panose="02020603050405020304" pitchFamily="18" charset="0"/>
                </a:rPr>
                <a:t>giải </a:t>
              </a:r>
              <a:r>
                <a:rPr lang="vi-VN" sz="2500" b="1">
                  <a:solidFill>
                    <a:srgbClr val="000000"/>
                  </a:solidFill>
                  <a:latin typeface="Times New Roman" panose="02020603050405020304" pitchFamily="18" charset="0"/>
                  <a:ea typeface="Times New Roman" panose="02020603050405020304" pitchFamily="18" charset="0"/>
                </a:rPr>
                <a:t>thích một số hiện tượng thực tế. </a:t>
              </a:r>
              <a:endParaRPr lang="en-US" sz="2500" b="1"/>
            </a:p>
          </p:txBody>
        </p:sp>
      </p:grpSp>
      <p:grpSp>
        <p:nvGrpSpPr>
          <p:cNvPr id="10" name="Group 9"/>
          <p:cNvGrpSpPr/>
          <p:nvPr/>
        </p:nvGrpSpPr>
        <p:grpSpPr>
          <a:xfrm>
            <a:off x="3733800" y="3523247"/>
            <a:ext cx="8141060" cy="1478633"/>
            <a:chOff x="3733800" y="3523247"/>
            <a:chExt cx="8141060" cy="1478633"/>
          </a:xfrm>
        </p:grpSpPr>
        <p:grpSp>
          <p:nvGrpSpPr>
            <p:cNvPr id="69" name="Group 68">
              <a:extLst>
                <a:ext uri="{FF2B5EF4-FFF2-40B4-BE49-F238E27FC236}">
                  <a16:creationId xmlns:a16="http://schemas.microsoft.com/office/drawing/2014/main" id="{81B6E31C-F240-5E33-3F8A-39C09013FAF3}"/>
                </a:ext>
              </a:extLst>
            </p:cNvPr>
            <p:cNvGrpSpPr/>
            <p:nvPr/>
          </p:nvGrpSpPr>
          <p:grpSpPr>
            <a:xfrm>
              <a:off x="3733800" y="3523247"/>
              <a:ext cx="8141060" cy="1478633"/>
              <a:chOff x="3657284" y="4118072"/>
              <a:chExt cx="8141060" cy="1478633"/>
            </a:xfrm>
          </p:grpSpPr>
          <p:sp>
            <p:nvSpPr>
              <p:cNvPr id="70" name="AutoShape 92">
                <a:extLst>
                  <a:ext uri="{FF2B5EF4-FFF2-40B4-BE49-F238E27FC236}">
                    <a16:creationId xmlns:a16="http://schemas.microsoft.com/office/drawing/2014/main" id="{4B9265DD-1BE8-221B-9E35-C751EDCAD6D6}"/>
                  </a:ext>
                </a:extLst>
              </p:cNvPr>
              <p:cNvSpPr>
                <a:spLocks noChangeArrowheads="1"/>
              </p:cNvSpPr>
              <p:nvPr/>
            </p:nvSpPr>
            <p:spPr bwMode="auto">
              <a:xfrm rot="5400000" flipH="1">
                <a:off x="7714166" y="1512528"/>
                <a:ext cx="1246495" cy="6921860"/>
              </a:xfrm>
              <a:prstGeom prst="round2SameRect">
                <a:avLst>
                  <a:gd name="adj1" fmla="val 50000"/>
                  <a:gd name="adj2" fmla="val 0"/>
                </a:avLst>
              </a:prstGeom>
              <a:solidFill>
                <a:schemeClr val="bg1"/>
              </a:solidFill>
              <a:ln w="25400">
                <a:solidFill>
                  <a:srgbClr val="FF0000"/>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71" name="AutoShape 92">
                <a:extLst>
                  <a:ext uri="{FF2B5EF4-FFF2-40B4-BE49-F238E27FC236}">
                    <a16:creationId xmlns:a16="http://schemas.microsoft.com/office/drawing/2014/main" id="{85B7CE02-BAE3-1DC6-5EA2-22235A897D6A}"/>
                  </a:ext>
                </a:extLst>
              </p:cNvPr>
              <p:cNvSpPr>
                <a:spLocks noChangeAspect="1" noChangeArrowheads="1"/>
              </p:cNvSpPr>
              <p:nvPr/>
            </p:nvSpPr>
            <p:spPr bwMode="auto">
              <a:xfrm rot="16200000" flipH="1">
                <a:off x="3657284" y="4118072"/>
                <a:ext cx="1429753" cy="1429753"/>
              </a:xfrm>
              <a:prstGeom prst="ellipse">
                <a:avLst/>
              </a:prstGeom>
              <a:solidFill>
                <a:srgbClr val="FF0000"/>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72" name="직사각형 112">
                <a:extLst>
                  <a:ext uri="{FF2B5EF4-FFF2-40B4-BE49-F238E27FC236}">
                    <a16:creationId xmlns:a16="http://schemas.microsoft.com/office/drawing/2014/main" id="{C225E666-081A-98A3-A50B-72CDCE794273}"/>
                  </a:ext>
                </a:extLst>
              </p:cNvPr>
              <p:cNvSpPr>
                <a:spLocks noChangeArrowheads="1"/>
              </p:cNvSpPr>
              <p:nvPr/>
            </p:nvSpPr>
            <p:spPr bwMode="auto">
              <a:xfrm>
                <a:off x="4134923" y="4487174"/>
                <a:ext cx="409940" cy="686718"/>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3733" b="1" dirty="0">
                    <a:solidFill>
                      <a:schemeClr val="bg1"/>
                    </a:solidFill>
                    <a:cs typeface="Arial" charset="0"/>
                  </a:rPr>
                  <a:t>3</a:t>
                </a:r>
                <a:endParaRPr lang="ko-KR" altLang="en-US" sz="3733" dirty="0">
                  <a:solidFill>
                    <a:schemeClr val="bg1"/>
                  </a:solidFill>
                </a:endParaRPr>
              </a:p>
            </p:txBody>
          </p:sp>
          <p:grpSp>
            <p:nvGrpSpPr>
              <p:cNvPr id="73" name="그룹 104">
                <a:extLst>
                  <a:ext uri="{FF2B5EF4-FFF2-40B4-BE49-F238E27FC236}">
                    <a16:creationId xmlns:a16="http://schemas.microsoft.com/office/drawing/2014/main" id="{AD94048A-E3DE-D1E2-D388-79DC59C5F637}"/>
                  </a:ext>
                </a:extLst>
              </p:cNvPr>
              <p:cNvGrpSpPr/>
              <p:nvPr/>
            </p:nvGrpSpPr>
            <p:grpSpPr>
              <a:xfrm>
                <a:off x="11003079" y="4735065"/>
                <a:ext cx="378043" cy="190935"/>
                <a:chOff x="7123783" y="2013388"/>
                <a:chExt cx="283532" cy="143201"/>
              </a:xfrm>
              <a:solidFill>
                <a:schemeClr val="accent2"/>
              </a:solidFill>
            </p:grpSpPr>
            <p:sp>
              <p:nvSpPr>
                <p:cNvPr id="75" name="이등변 삼각형 105">
                  <a:extLst>
                    <a:ext uri="{FF2B5EF4-FFF2-40B4-BE49-F238E27FC236}">
                      <a16:creationId xmlns:a16="http://schemas.microsoft.com/office/drawing/2014/main" id="{1DF6F44B-D96D-D9BA-87ED-2768CA703FD2}"/>
                    </a:ext>
                  </a:extLst>
                </p:cNvPr>
                <p:cNvSpPr>
                  <a:spLocks noChangeAspect="1"/>
                </p:cNvSpPr>
                <p:nvPr/>
              </p:nvSpPr>
              <p:spPr>
                <a:xfrm rot="16200000" flipV="1">
                  <a:off x="7116411" y="2030989"/>
                  <a:ext cx="122744" cy="108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76" name="이등변 삼각형 106">
                  <a:extLst>
                    <a:ext uri="{FF2B5EF4-FFF2-40B4-BE49-F238E27FC236}">
                      <a16:creationId xmlns:a16="http://schemas.microsoft.com/office/drawing/2014/main" id="{CE67C6E3-810D-5993-85F5-1F8A4441A51C}"/>
                    </a:ext>
                  </a:extLst>
                </p:cNvPr>
                <p:cNvSpPr>
                  <a:spLocks noChangeAspect="1"/>
                </p:cNvSpPr>
                <p:nvPr/>
              </p:nvSpPr>
              <p:spPr>
                <a:xfrm rot="16200000" flipV="1">
                  <a:off x="7272714" y="2021989"/>
                  <a:ext cx="143201" cy="126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grpSp>
          <p:sp>
            <p:nvSpPr>
              <p:cNvPr id="74" name="TextBox 10">
                <a:extLst>
                  <a:ext uri="{FF2B5EF4-FFF2-40B4-BE49-F238E27FC236}">
                    <a16:creationId xmlns:a16="http://schemas.microsoft.com/office/drawing/2014/main" id="{C8DAF964-9F5D-AB9C-788A-42B0E4ADDA03}"/>
                  </a:ext>
                </a:extLst>
              </p:cNvPr>
              <p:cNvSpPr txBox="1"/>
              <p:nvPr/>
            </p:nvSpPr>
            <p:spPr bwMode="auto">
              <a:xfrm>
                <a:off x="5143359" y="4380650"/>
                <a:ext cx="5734642" cy="4770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en-US" sz="2500" b="1" dirty="0">
                  <a:solidFill>
                    <a:schemeClr val="tx1"/>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288630" y="3886651"/>
              <a:ext cx="6294085" cy="477054"/>
            </a:xfrm>
            <a:prstGeom prst="rect">
              <a:avLst/>
            </a:prstGeom>
          </p:spPr>
          <p:txBody>
            <a:bodyPr wrap="square">
              <a:spAutoFit/>
            </a:bodyPr>
            <a:lstStyle/>
            <a:p>
              <a:r>
                <a:rPr lang="vi-VN" sz="2500" b="1">
                  <a:solidFill>
                    <a:srgbClr val="000000"/>
                  </a:solidFill>
                  <a:latin typeface="Times New Roman" panose="02020603050405020304" pitchFamily="18" charset="0"/>
                  <a:ea typeface="Times New Roman" panose="02020603050405020304" pitchFamily="18" charset="0"/>
                </a:rPr>
                <a:t>Nêu </a:t>
              </a:r>
              <a:r>
                <a:rPr lang="en-US" sz="2500" b="1" smtClean="0">
                  <a:solidFill>
                    <a:srgbClr val="000000"/>
                  </a:solidFill>
                  <a:latin typeface="Times New Roman" panose="02020603050405020304" pitchFamily="18" charset="0"/>
                  <a:ea typeface="Times New Roman" panose="02020603050405020304" pitchFamily="18" charset="0"/>
                </a:rPr>
                <a:t>được các đặc điểm của lực và phản lực.</a:t>
              </a:r>
              <a:endParaRPr lang="en-US" sz="2500" b="1"/>
            </a:p>
          </p:txBody>
        </p:sp>
      </p:grpSp>
      <p:grpSp>
        <p:nvGrpSpPr>
          <p:cNvPr id="12" name="Group 11"/>
          <p:cNvGrpSpPr/>
          <p:nvPr/>
        </p:nvGrpSpPr>
        <p:grpSpPr>
          <a:xfrm>
            <a:off x="3684922" y="5123447"/>
            <a:ext cx="7848916" cy="1429753"/>
            <a:chOff x="3684922" y="5123447"/>
            <a:chExt cx="7848916" cy="1429753"/>
          </a:xfrm>
        </p:grpSpPr>
        <p:grpSp>
          <p:nvGrpSpPr>
            <p:cNvPr id="7" name="Group 6">
              <a:extLst>
                <a:ext uri="{FF2B5EF4-FFF2-40B4-BE49-F238E27FC236}">
                  <a16:creationId xmlns:a16="http://schemas.microsoft.com/office/drawing/2014/main" id="{C8202511-E73E-0260-76FE-978F75333DE7}"/>
                </a:ext>
              </a:extLst>
            </p:cNvPr>
            <p:cNvGrpSpPr/>
            <p:nvPr/>
          </p:nvGrpSpPr>
          <p:grpSpPr>
            <a:xfrm>
              <a:off x="3684922" y="5123447"/>
              <a:ext cx="7848916" cy="1429753"/>
              <a:chOff x="3657284" y="4118072"/>
              <a:chExt cx="7848916" cy="1429753"/>
            </a:xfrm>
          </p:grpSpPr>
          <p:sp>
            <p:nvSpPr>
              <p:cNvPr id="13" name="AutoShape 92"/>
              <p:cNvSpPr>
                <a:spLocks noChangeArrowheads="1"/>
              </p:cNvSpPr>
              <p:nvPr/>
            </p:nvSpPr>
            <p:spPr bwMode="auto">
              <a:xfrm rot="5400000" flipH="1">
                <a:off x="7422022" y="1412281"/>
                <a:ext cx="1246495" cy="6921860"/>
              </a:xfrm>
              <a:prstGeom prst="round2SameRect">
                <a:avLst>
                  <a:gd name="adj1" fmla="val 50000"/>
                  <a:gd name="adj2" fmla="val 0"/>
                </a:avLst>
              </a:prstGeom>
              <a:solidFill>
                <a:schemeClr val="bg1"/>
              </a:solidFill>
              <a:ln w="25400">
                <a:solidFill>
                  <a:schemeClr val="accent1">
                    <a:lumMod val="75000"/>
                  </a:schemeClr>
                </a:solidFill>
                <a:headEnd/>
                <a:tailEnd/>
              </a:ln>
              <a:effectLst/>
              <a:scene3d>
                <a:camera prst="orthographicFront">
                  <a:rot lat="0" lon="0" rev="0"/>
                </a:camera>
                <a:lightRig rig="brightRoom" dir="t">
                  <a:rot lat="0" lon="0" rev="600000"/>
                </a:lightRig>
              </a:scene3d>
              <a:sp3d prstMaterial="metal"/>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21" name="AutoShape 92"/>
              <p:cNvSpPr>
                <a:spLocks noChangeAspect="1" noChangeArrowheads="1"/>
              </p:cNvSpPr>
              <p:nvPr/>
            </p:nvSpPr>
            <p:spPr bwMode="auto">
              <a:xfrm rot="16200000" flipH="1">
                <a:off x="3657284" y="4118072"/>
                <a:ext cx="1429753" cy="1429753"/>
              </a:xfrm>
              <a:prstGeom prst="ellipse">
                <a:avLst/>
              </a:prstGeom>
              <a:solidFill>
                <a:schemeClr val="accent1">
                  <a:lumMod val="75000"/>
                </a:schemeClr>
              </a:solidFill>
              <a:ln>
                <a:noFill/>
                <a:headEnd/>
                <a:tailEnd/>
              </a:ln>
              <a:effectLst/>
              <a:scene3d>
                <a:camera prst="orthographicFront">
                  <a:rot lat="0" lon="0" rev="0"/>
                </a:camera>
                <a:lightRig rig="contrasting" dir="t">
                  <a:rot lat="0" lon="0" rev="1500000"/>
                </a:lightRig>
              </a:scene3d>
              <a:sp3d prstMaterial="metal">
                <a:bevelT w="0" h="0"/>
              </a:sp3d>
            </p:spPr>
            <p:style>
              <a:lnRef idx="1">
                <a:schemeClr val="accent1"/>
              </a:lnRef>
              <a:fillRef idx="3">
                <a:schemeClr val="accent1"/>
              </a:fillRef>
              <a:effectRef idx="2">
                <a:schemeClr val="accent1"/>
              </a:effectRef>
              <a:fontRef idx="minor">
                <a:schemeClr val="lt1"/>
              </a:fontRef>
            </p:style>
            <p:txBody>
              <a:bodyPr wrap="none"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defRPr/>
                </a:pPr>
                <a:endParaRPr lang="ko-KR" altLang="en-US" sz="3733" dirty="0">
                  <a:solidFill>
                    <a:schemeClr val="bg1"/>
                  </a:solidFill>
                  <a:latin typeface="Arial Black" pitchFamily="34" charset="0"/>
                </a:endParaRPr>
              </a:p>
            </p:txBody>
          </p:sp>
          <p:sp>
            <p:nvSpPr>
              <p:cNvPr id="26" name="직사각형 112"/>
              <p:cNvSpPr>
                <a:spLocks noChangeArrowheads="1"/>
              </p:cNvSpPr>
              <p:nvPr/>
            </p:nvSpPr>
            <p:spPr bwMode="auto">
              <a:xfrm>
                <a:off x="4134923" y="4476590"/>
                <a:ext cx="409940" cy="707886"/>
              </a:xfrm>
              <a:prstGeom prst="rect">
                <a:avLst/>
              </a:prstGeom>
              <a:noFill/>
              <a:ln w="9525">
                <a:noFill/>
                <a:miter lim="800000"/>
                <a:headEnd/>
                <a:tailEnd/>
              </a:ln>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4000" b="1" dirty="0">
                    <a:solidFill>
                      <a:schemeClr val="bg1"/>
                    </a:solidFill>
                    <a:latin typeface="Times New Roman" panose="02020603050405020304" pitchFamily="18" charset="0"/>
                    <a:cs typeface="Times New Roman" panose="02020603050405020304" pitchFamily="18" charset="0"/>
                  </a:rPr>
                  <a:t>4</a:t>
                </a:r>
                <a:endParaRPr lang="ko-KR" altLang="en-US" sz="4000" dirty="0">
                  <a:solidFill>
                    <a:schemeClr val="bg1"/>
                  </a:solidFill>
                  <a:latin typeface="Times New Roman" panose="02020603050405020304" pitchFamily="18" charset="0"/>
                  <a:cs typeface="Times New Roman" panose="02020603050405020304" pitchFamily="18" charset="0"/>
                </a:endParaRPr>
              </a:p>
            </p:txBody>
          </p:sp>
          <p:grpSp>
            <p:nvGrpSpPr>
              <p:cNvPr id="42" name="그룹 104"/>
              <p:cNvGrpSpPr/>
              <p:nvPr/>
            </p:nvGrpSpPr>
            <p:grpSpPr>
              <a:xfrm>
                <a:off x="11003079" y="4735065"/>
                <a:ext cx="378043" cy="190935"/>
                <a:chOff x="7123783" y="2013388"/>
                <a:chExt cx="283532" cy="143201"/>
              </a:xfrm>
              <a:solidFill>
                <a:schemeClr val="accent2"/>
              </a:solidFill>
            </p:grpSpPr>
            <p:sp>
              <p:nvSpPr>
                <p:cNvPr id="43" name="이등변 삼각형 105"/>
                <p:cNvSpPr>
                  <a:spLocks noChangeAspect="1"/>
                </p:cNvSpPr>
                <p:nvPr/>
              </p:nvSpPr>
              <p:spPr>
                <a:xfrm rot="16200000" flipV="1">
                  <a:off x="7116411" y="2030989"/>
                  <a:ext cx="122744" cy="108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sp>
              <p:nvSpPr>
                <p:cNvPr id="44" name="이등변 삼각형 106"/>
                <p:cNvSpPr>
                  <a:spLocks noChangeAspect="1"/>
                </p:cNvSpPr>
                <p:nvPr/>
              </p:nvSpPr>
              <p:spPr>
                <a:xfrm rot="16200000" flipV="1">
                  <a:off x="7272714" y="2021989"/>
                  <a:ext cx="143201" cy="126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2400"/>
                </a:p>
              </p:txBody>
            </p:sp>
          </p:grpSp>
          <p:sp>
            <p:nvSpPr>
              <p:cNvPr id="55" name="TextBox 10"/>
              <p:cNvSpPr txBox="1"/>
              <p:nvPr/>
            </p:nvSpPr>
            <p:spPr bwMode="auto">
              <a:xfrm>
                <a:off x="5153078" y="4249964"/>
                <a:ext cx="5667322" cy="4770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sz="2500" b="1" dirty="0">
                  <a:solidFill>
                    <a:schemeClr val="tx1">
                      <a:lumMod val="65000"/>
                      <a:lumOff val="35000"/>
                    </a:schemeClr>
                  </a:solidFill>
                  <a:cs typeface="Arial" pitchFamily="34" charset="0"/>
                </a:endParaRPr>
              </a:p>
            </p:txBody>
          </p:sp>
        </p:grpSp>
        <p:sp>
          <p:nvSpPr>
            <p:cNvPr id="15" name="Rectangle 14"/>
            <p:cNvSpPr/>
            <p:nvPr/>
          </p:nvSpPr>
          <p:spPr>
            <a:xfrm>
              <a:off x="5148767" y="5334000"/>
              <a:ext cx="6096000" cy="861774"/>
            </a:xfrm>
            <a:prstGeom prst="rect">
              <a:avLst/>
            </a:prstGeom>
          </p:spPr>
          <p:txBody>
            <a:bodyPr>
              <a:spAutoFit/>
            </a:bodyPr>
            <a:lstStyle/>
            <a:p>
              <a:r>
                <a:rPr lang="vi-VN" sz="2500" b="1">
                  <a:solidFill>
                    <a:srgbClr val="000000"/>
                  </a:solidFill>
                  <a:latin typeface="Times New Roman" panose="02020603050405020304" pitchFamily="18" charset="0"/>
                  <a:ea typeface="Times New Roman" panose="02020603050405020304" pitchFamily="18" charset="0"/>
                </a:rPr>
                <a:t>Nêu được </a:t>
              </a:r>
              <a:r>
                <a:rPr lang="vi-VN" sz="2500" b="1" smtClean="0">
                  <a:solidFill>
                    <a:srgbClr val="000000"/>
                  </a:solidFill>
                  <a:latin typeface="Times New Roman" panose="02020603050405020304" pitchFamily="18" charset="0"/>
                  <a:ea typeface="Times New Roman" panose="02020603050405020304" pitchFamily="18" charset="0"/>
                </a:rPr>
                <a:t>các</a:t>
              </a:r>
              <a:r>
                <a:rPr lang="en-US" sz="2500" b="1" smtClean="0">
                  <a:solidFill>
                    <a:srgbClr val="000000"/>
                  </a:solidFill>
                  <a:latin typeface="Times New Roman" panose="02020603050405020304" pitchFamily="18" charset="0"/>
                  <a:ea typeface="Times New Roman" panose="02020603050405020304" pitchFamily="18" charset="0"/>
                </a:rPr>
                <a:t> cặp</a:t>
              </a:r>
              <a:r>
                <a:rPr lang="vi-VN" sz="2500" b="1" smtClean="0">
                  <a:solidFill>
                    <a:srgbClr val="000000"/>
                  </a:solidFill>
                  <a:latin typeface="Times New Roman" panose="02020603050405020304" pitchFamily="18" charset="0"/>
                  <a:ea typeface="Times New Roman" panose="02020603050405020304" pitchFamily="18" charset="0"/>
                </a:rPr>
                <a:t> </a:t>
              </a:r>
              <a:r>
                <a:rPr lang="vi-VN" sz="2500" b="1">
                  <a:solidFill>
                    <a:srgbClr val="000000"/>
                  </a:solidFill>
                  <a:latin typeface="Times New Roman" panose="02020603050405020304" pitchFamily="18" charset="0"/>
                  <a:ea typeface="Times New Roman" panose="02020603050405020304" pitchFamily="18" charset="0"/>
                </a:rPr>
                <a:t>lực xuất hiện trong một hiện tượng thực tế. </a:t>
              </a:r>
              <a:endParaRPr lang="en-US" sz="2500" b="1"/>
            </a:p>
          </p:txBody>
        </p:sp>
      </p:grpSp>
    </p:spTree>
    <p:extLst>
      <p:ext uri="{BB962C8B-B14F-4D97-AF65-F5344CB8AC3E}">
        <p14:creationId xmlns:p14="http://schemas.microsoft.com/office/powerpoint/2010/main" val="334622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8285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923473"/>
            <a:ext cx="10734027" cy="1327286"/>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thí nghiệm, rồi trả lời các câu hỏi sau.</a:t>
            </a:r>
            <a:endPar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buAutoNum type="alphaLcParenR"/>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R="0">
              <a:lnSpc>
                <a:spcPct val="107000"/>
              </a:lnSpc>
              <a:spcBef>
                <a:spcPts val="0"/>
              </a:spcBef>
              <a:spcAft>
                <a:spcPts val="0"/>
              </a:spcAft>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Khi tiếp </a:t>
            </a:r>
            <a:r>
              <a:rPr lang="en-US" sz="2500" i="1"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tặng lực kéo thì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543036"/>
            <a:ext cx="10640841" cy="4543564"/>
          </a:xfrm>
          <a:prstGeom prst="rect">
            <a:avLst/>
          </a:prstGeom>
        </p:spPr>
      </p:pic>
    </p:spTree>
    <p:extLst>
      <p:ext uri="{BB962C8B-B14F-4D97-AF65-F5344CB8AC3E}">
        <p14:creationId xmlns:p14="http://schemas.microsoft.com/office/powerpoint/2010/main" val="827754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dluat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06765" y="677987"/>
            <a:ext cx="10978470" cy="6175250"/>
          </a:xfrm>
        </p:spPr>
      </p:pic>
      <p:grpSp>
        <p:nvGrpSpPr>
          <p:cNvPr id="5" name="Group 56">
            <a:extLst>
              <a:ext uri="{FF2B5EF4-FFF2-40B4-BE49-F238E27FC236}">
                <a16:creationId xmlns:a16="http://schemas.microsoft.com/office/drawing/2014/main" id="{915A7278-3680-4F63-87E9-B2B61DDA569A}"/>
              </a:ext>
            </a:extLst>
          </p:cNvPr>
          <p:cNvGrpSpPr/>
          <p:nvPr/>
        </p:nvGrpSpPr>
        <p:grpSpPr>
          <a:xfrm>
            <a:off x="4876800" y="77612"/>
            <a:ext cx="2269096" cy="531988"/>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Tree>
    <p:extLst>
      <p:ext uri="{BB962C8B-B14F-4D97-AF65-F5344CB8AC3E}">
        <p14:creationId xmlns:p14="http://schemas.microsoft.com/office/powerpoint/2010/main" val="3892197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182857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83164" y="807179"/>
            <a:ext cx="10305962" cy="1738938"/>
          </a:xfrm>
          <a:prstGeom prst="rect">
            <a:avLst/>
          </a:prstGeom>
          <a:noFill/>
          <a:ln>
            <a:noFill/>
          </a:ln>
          <a:effectLst/>
        </p:spPr>
        <p:txBody>
          <a:bodyPr wrap="square">
            <a:spAutoFit/>
          </a:bodyPr>
          <a:lstStyle/>
          <a:p>
            <a:pPr marL="0" marR="0">
              <a:lnSpc>
                <a:spcPct val="107000"/>
              </a:lnSpc>
              <a:spcBef>
                <a:spcPts val="0"/>
              </a:spcBef>
              <a:spcAft>
                <a:spcPts val="0"/>
              </a:spcAft>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thí nghiệm, rồi trả lời các câu hỏi sau.</a:t>
            </a:r>
            <a:endPar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buAutoNum type="alphaLcParenR"/>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giống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R="0">
              <a:lnSpc>
                <a:spcPct val="107000"/>
              </a:lnSpc>
              <a:spcBef>
                <a:spcPts val="0"/>
              </a:spcBef>
              <a:spcAft>
                <a:spcPts val="0"/>
              </a:spcAft>
            </a:pP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Khi tiếp </a:t>
            </a:r>
            <a:r>
              <a:rPr lang="en-US" sz="2500" i="1"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tặng lực kéo thì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chỉ</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lực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sẽ</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2543036"/>
            <a:ext cx="10640841" cy="4543564"/>
          </a:xfrm>
          <a:prstGeom prst="rect">
            <a:avLst/>
          </a:prstGeom>
        </p:spPr>
      </p:pic>
    </p:spTree>
    <p:extLst>
      <p:ext uri="{BB962C8B-B14F-4D97-AF65-F5344CB8AC3E}">
        <p14:creationId xmlns:p14="http://schemas.microsoft.com/office/powerpoint/2010/main" val="712718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242" name="Object 6">
                <a:extLst>
                  <a:ext uri="{FF2B5EF4-FFF2-40B4-BE49-F238E27FC236}">
                    <a16:creationId xmlns:a16="http://schemas.microsoft.com/office/drawing/2014/main" id="{9CE91D32-B6B5-49A9-8E57-C6FCEDDB95D9}"/>
                  </a:ext>
                </a:extLst>
              </p:cNvPr>
              <p:cNvSpPr txBox="1"/>
              <p:nvPr/>
            </p:nvSpPr>
            <p:spPr bwMode="auto">
              <a:xfrm>
                <a:off x="12157075" y="3444118"/>
                <a:ext cx="34925" cy="117475"/>
              </a:xfrm>
              <a:prstGeom prst="rect">
                <a:avLst/>
              </a:prstGeom>
              <a:solidFill>
                <a:schemeClr val="bg1"/>
              </a:solidFill>
              <a:ln>
                <a:noFill/>
              </a:ln>
            </p:spPr>
            <p:txBody>
              <a:bodyPr>
                <a:normAutofit fontScale="25000" lnSpcReduction="20000"/>
              </a:bodyPr>
              <a:lstStyle/>
              <a:p>
                <a:pPr/>
                <a14:m>
                  <m:oMathPara xmlns:m="http://schemas.openxmlformats.org/officeDocument/2006/math">
                    <m:oMathParaPr>
                      <m:jc m:val="left"/>
                    </m:oMathParaPr>
                    <m:oMath xmlns:m="http://schemas.openxmlformats.org/officeDocument/2006/math">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a</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a:rPr lang="en-US" i="0">
                          <a:solidFill>
                            <a:srgbClr val="000000"/>
                          </a:solidFill>
                          <a:latin typeface="Cambria Math" panose="02040503050406030204" pitchFamily="18" charset="0"/>
                        </a:rPr>
                        <m:t> </m:t>
                      </m:r>
                      <m:f>
                        <m:fPr>
                          <m:ctrlPr>
                            <a:rPr lang="en-US" i="1">
                              <a:solidFill>
                                <a:srgbClr val="000000"/>
                              </a:solidFill>
                              <a:latin typeface="Cambria Math" panose="02040503050406030204" pitchFamily="18" charset="0"/>
                            </a:rPr>
                          </m:ctrlPr>
                        </m:fPr>
                        <m:num>
                          <m:acc>
                            <m:accPr>
                              <m:chr m:val="⃗"/>
                              <m:ctrlPr>
                                <a:rPr lang="en-US" i="1">
                                  <a:solidFill>
                                    <a:srgbClr val="000000"/>
                                  </a:solidFill>
                                  <a:latin typeface="Cambria Math" panose="02040503050406030204" pitchFamily="18" charset="0"/>
                                </a:rPr>
                              </m:ctrlPr>
                            </m:accPr>
                            <m:e>
                              <m:r>
                                <m:rPr>
                                  <m:sty m:val="p"/>
                                </m:rPr>
                                <a:rPr lang="en-US" i="0">
                                  <a:solidFill>
                                    <a:srgbClr val="000000"/>
                                  </a:solidFill>
                                  <a:latin typeface="Cambria Math" panose="02040503050406030204" pitchFamily="18" charset="0"/>
                                </a:rPr>
                                <m:t>F</m:t>
                              </m:r>
                            </m:e>
                          </m:acc>
                        </m:num>
                        <m:den>
                          <m:r>
                            <m:rPr>
                              <m:nor/>
                            </m:rPr>
                            <a:rPr lang="en-US" i="0">
                              <a:solidFill>
                                <a:srgbClr val="000000"/>
                              </a:solidFill>
                              <a:latin typeface="Cambria Math" panose="02040503050406030204" pitchFamily="18" charset="0"/>
                            </a:rPr>
                            <m:t>m</m:t>
                          </m:r>
                          <m:r>
                            <m:rPr>
                              <m:nor/>
                            </m:rPr>
                            <a:rPr lang="en-US" i="0">
                              <a:solidFill>
                                <a:srgbClr val="000000"/>
                              </a:solidFill>
                              <a:latin typeface="Cambria Math" panose="02040503050406030204" pitchFamily="18" charset="0"/>
                            </a:rPr>
                            <m:t> </m:t>
                          </m:r>
                        </m:den>
                      </m:f>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hay</m:t>
                      </m:r>
                      <m:r>
                        <m:rPr>
                          <m:nor/>
                        </m:rPr>
                        <a:rPr lang="en-US" i="0">
                          <a:solidFill>
                            <a:srgbClr val="000000"/>
                          </a:solidFill>
                          <a:latin typeface="Cambria Math" panose="02040503050406030204" pitchFamily="18" charset="0"/>
                        </a:rPr>
                        <m:t>  </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F</m:t>
                          </m:r>
                        </m:e>
                      </m:acc>
                      <m:r>
                        <a:rPr lang="en-US" i="0">
                          <a:solidFill>
                            <a:srgbClr val="000000"/>
                          </a:solidFill>
                          <a:latin typeface="Cambria Math" panose="02040503050406030204" pitchFamily="18" charset="0"/>
                        </a:rPr>
                        <m:t> </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 </m:t>
                      </m:r>
                      <m:r>
                        <m:rPr>
                          <m:nor/>
                        </m:rPr>
                        <a:rPr lang="en-US" i="0">
                          <a:solidFill>
                            <a:srgbClr val="000000"/>
                          </a:solidFill>
                          <a:latin typeface="Cambria Math" panose="02040503050406030204" pitchFamily="18" charset="0"/>
                        </a:rPr>
                        <m:t>m</m:t>
                      </m:r>
                      <m:acc>
                        <m:accPr>
                          <m:chr m:val="⃗"/>
                          <m:ctrlPr>
                            <a:rPr lang="en-US" i="1">
                              <a:solidFill>
                                <a:srgbClr val="000000"/>
                              </a:solidFill>
                              <a:latin typeface="Cambria Math" panose="02040503050406030204" pitchFamily="18" charset="0"/>
                            </a:rPr>
                          </m:ctrlPr>
                        </m:accPr>
                        <m:e>
                          <m:r>
                            <m:rPr>
                              <m:nor/>
                            </m:rPr>
                            <a:rPr lang="en-US" i="0">
                              <a:solidFill>
                                <a:srgbClr val="000000"/>
                              </a:solidFill>
                              <a:latin typeface="Cambria Math" panose="02040503050406030204" pitchFamily="18" charset="0"/>
                            </a:rPr>
                            <m:t>a</m:t>
                          </m:r>
                        </m:e>
                      </m:acc>
                    </m:oMath>
                  </m:oMathPara>
                </a14:m>
                <a:endParaRPr lang="en-US"/>
              </a:p>
            </p:txBody>
          </p:sp>
        </mc:Choice>
        <mc:Fallback xmlns="">
          <p:sp>
            <p:nvSpPr>
              <p:cNvPr id="10242" name="Object 6">
                <a:extLst>
                  <a:ext uri="{FF2B5EF4-FFF2-40B4-BE49-F238E27FC236}">
                    <a16:creationId xmlns:a16="http://schemas.microsoft.com/office/drawing/2014/main" id="{9CE91D32-B6B5-49A9-8E57-C6FCEDDB95D9}"/>
                  </a:ext>
                </a:extLst>
              </p:cNvPr>
              <p:cNvSpPr txBox="1">
                <a:spLocks noRot="1" noChangeAspect="1" noMove="1" noResize="1" noEditPoints="1" noAdjustHandles="1" noChangeArrowheads="1" noChangeShapeType="1" noTextEdit="1"/>
              </p:cNvSpPr>
              <p:nvPr/>
            </p:nvSpPr>
            <p:spPr bwMode="auto">
              <a:xfrm>
                <a:off x="12157075" y="3444118"/>
                <a:ext cx="34925" cy="117475"/>
              </a:xfrm>
              <a:prstGeom prst="rect">
                <a:avLst/>
              </a:prstGeom>
              <a:blipFill>
                <a:blip r:embed="rId2"/>
                <a:stretch>
                  <a:fillRect l="-33333" r="-450000" b="-473684"/>
                </a:stretch>
              </a:blipFill>
              <a:ln>
                <a:noFill/>
              </a:ln>
            </p:spPr>
            <p:txBody>
              <a:bodyPr/>
              <a:lstStyle/>
              <a:p>
                <a:r>
                  <a:rPr lang="en-US">
                    <a:noFill/>
                  </a:rPr>
                  <a:t> </a:t>
                </a:r>
              </a:p>
            </p:txBody>
          </p:sp>
        </mc:Fallback>
      </mc:AlternateContent>
      <p:sp>
        <p:nvSpPr>
          <p:cNvPr id="10243" name="Rectangle 21">
            <a:extLst>
              <a:ext uri="{FF2B5EF4-FFF2-40B4-BE49-F238E27FC236}">
                <a16:creationId xmlns:a16="http://schemas.microsoft.com/office/drawing/2014/main" id="{654D95A2-E668-4633-BD1C-53730C63213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cs typeface="Arial" panose="020B0604020202020204" pitchFamily="34" charset="0"/>
            </a:endParaRPr>
          </a:p>
        </p:txBody>
      </p:sp>
      <p:sp>
        <p:nvSpPr>
          <p:cNvPr id="10244" name="Rectangle 32">
            <a:extLst>
              <a:ext uri="{FF2B5EF4-FFF2-40B4-BE49-F238E27FC236}">
                <a16:creationId xmlns:a16="http://schemas.microsoft.com/office/drawing/2014/main" id="{45F1C37B-9AB2-4563-A5D7-6004810D8A47}"/>
              </a:ext>
            </a:extLst>
          </p:cNvPr>
          <p:cNvSpPr>
            <a:spLocks noGrp="1" noChangeArrowheads="1"/>
          </p:cNvSpPr>
          <p:nvPr>
            <p:ph idx="1"/>
          </p:nvPr>
        </p:nvSpPr>
        <p:spPr>
          <a:xfrm>
            <a:off x="77208" y="710324"/>
            <a:ext cx="8229600" cy="663575"/>
          </a:xfrm>
        </p:spPr>
        <p:txBody>
          <a:bodyPr/>
          <a:lstStyle/>
          <a:p>
            <a:pPr eaLnBrk="1" hangingPunct="1">
              <a:buFontTx/>
              <a:buNone/>
            </a:pPr>
            <a:r>
              <a:rPr lang="en-US" altLang="en-US" i="1">
                <a:solidFill>
                  <a:srgbClr val="0070C0"/>
                </a:solidFill>
                <a:latin typeface="Arial" panose="020B0604020202020204" pitchFamily="34" charset="0"/>
                <a:cs typeface="Arial" panose="020B0604020202020204" pitchFamily="34" charset="0"/>
              </a:rPr>
              <a:t>1. Lực tương tác giữa hai vật </a:t>
            </a:r>
          </a:p>
        </p:txBody>
      </p:sp>
      <p:grpSp>
        <p:nvGrpSpPr>
          <p:cNvPr id="11" name="Group 10">
            <a:extLst>
              <a:ext uri="{FF2B5EF4-FFF2-40B4-BE49-F238E27FC236}">
                <a16:creationId xmlns:a16="http://schemas.microsoft.com/office/drawing/2014/main" id="{501D8434-1E0C-4704-A0AE-F60723AA5439}"/>
              </a:ext>
            </a:extLst>
          </p:cNvPr>
          <p:cNvGrpSpPr/>
          <p:nvPr/>
        </p:nvGrpSpPr>
        <p:grpSpPr>
          <a:xfrm>
            <a:off x="-161585" y="104513"/>
            <a:ext cx="8603569" cy="542538"/>
            <a:chOff x="74035" y="2231322"/>
            <a:chExt cx="8550261" cy="757342"/>
          </a:xfrm>
        </p:grpSpPr>
        <p:grpSp>
          <p:nvGrpSpPr>
            <p:cNvPr id="12" name="Group 70">
              <a:extLst>
                <a:ext uri="{FF2B5EF4-FFF2-40B4-BE49-F238E27FC236}">
                  <a16:creationId xmlns:a16="http://schemas.microsoft.com/office/drawing/2014/main" id="{328A5FA3-9C80-4D5F-A747-984DEECA2C8F}"/>
                </a:ext>
              </a:extLst>
            </p:cNvPr>
            <p:cNvGrpSpPr>
              <a:grpSpLocks/>
            </p:cNvGrpSpPr>
            <p:nvPr/>
          </p:nvGrpSpPr>
          <p:grpSpPr bwMode="auto">
            <a:xfrm>
              <a:off x="286106" y="2280389"/>
              <a:ext cx="5293350" cy="708275"/>
              <a:chOff x="564746" y="3403331"/>
              <a:chExt cx="2725828" cy="1364238"/>
            </a:xfrm>
          </p:grpSpPr>
          <p:pic>
            <p:nvPicPr>
              <p:cNvPr id="15" name="Picture 14" descr="empty-green-rectangle">
                <a:extLst>
                  <a:ext uri="{FF2B5EF4-FFF2-40B4-BE49-F238E27FC236}">
                    <a16:creationId xmlns:a16="http://schemas.microsoft.com/office/drawing/2014/main" id="{B8DD4F07-2BC6-4F84-9090-7E6E845F3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green-top-faded">
                <a:extLst>
                  <a:ext uri="{FF2B5EF4-FFF2-40B4-BE49-F238E27FC236}">
                    <a16:creationId xmlns:a16="http://schemas.microsoft.com/office/drawing/2014/main" id="{492AF4C9-CAE5-4400-8929-AF4FC7203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BAAC2725-21FA-477C-A3A9-811D761AA5B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AF04A1B3-1D93-4E76-A7BA-918289ACFB84}"/>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3 Newton</a:t>
              </a:r>
              <a:endParaRPr lang="en-US" sz="2800" dirty="0">
                <a:cs typeface="Arial" panose="020B0604020202020204" pitchFamily="34" charset="0"/>
              </a:endParaRPr>
            </a:p>
          </p:txBody>
        </p:sp>
      </p:grpSp>
      <p:pic>
        <p:nvPicPr>
          <p:cNvPr id="19" name="Picture 4" descr="empty-blue-rectangle">
            <a:extLst>
              <a:ext uri="{FF2B5EF4-FFF2-40B4-BE49-F238E27FC236}">
                <a16:creationId xmlns:a16="http://schemas.microsoft.com/office/drawing/2014/main" id="{59D56A7E-13F5-4160-98E6-56DB945D76A8}"/>
              </a:ext>
            </a:extLst>
          </p:cNvPr>
          <p:cNvPicPr>
            <a:picLocks noChangeAspect="1" noChangeArrowheads="1"/>
          </p:cNvPicPr>
          <p:nvPr/>
        </p:nvPicPr>
        <p:blipFill>
          <a:blip r:embed="rId5"/>
          <a:srcRect/>
          <a:stretch>
            <a:fillRect/>
          </a:stretch>
        </p:blipFill>
        <p:spPr bwMode="auto">
          <a:xfrm>
            <a:off x="175831" y="4486018"/>
            <a:ext cx="11832746" cy="2163889"/>
          </a:xfrm>
          <a:prstGeom prst="rect">
            <a:avLst/>
          </a:prstGeom>
          <a:noFill/>
          <a:ln w="9525">
            <a:noFill/>
            <a:miter lim="800000"/>
            <a:headEnd/>
            <a:tailEnd/>
          </a:ln>
        </p:spPr>
      </p:pic>
      <p:sp>
        <p:nvSpPr>
          <p:cNvPr id="20" name="Rectangle 41">
            <a:extLst>
              <a:ext uri="{FF2B5EF4-FFF2-40B4-BE49-F238E27FC236}">
                <a16:creationId xmlns:a16="http://schemas.microsoft.com/office/drawing/2014/main" id="{683E9BEA-868A-420B-A00E-E099898EAB28}"/>
              </a:ext>
            </a:extLst>
          </p:cNvPr>
          <p:cNvSpPr>
            <a:spLocks noChangeArrowheads="1"/>
          </p:cNvSpPr>
          <p:nvPr/>
        </p:nvSpPr>
        <p:spPr bwMode="auto">
          <a:xfrm>
            <a:off x="694573" y="4486018"/>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AutoNum type="arabicPeriod"/>
            </a:pPr>
            <a:r>
              <a:rPr lang="en-US" sz="2500" smtClean="0">
                <a:solidFill>
                  <a:srgbClr val="000000"/>
                </a:solidFill>
                <a:ea typeface="Times New Roman" panose="02020603050405020304" pitchFamily="18" charset="0"/>
                <a:cs typeface="Arial" panose="020B0604020202020204" pitchFamily="34" charset="0"/>
              </a:rPr>
              <a:t>Một thanh sắt và một thanh nam châm được treo như Hình. </a:t>
            </a:r>
            <a:r>
              <a:rPr lang="en-US" sz="2500" b="1" i="1" smtClean="0">
                <a:solidFill>
                  <a:srgbClr val="000000"/>
                </a:solidFill>
                <a:ea typeface="Times New Roman" panose="02020603050405020304" pitchFamily="18" charset="0"/>
                <a:cs typeface="Arial" panose="020B0604020202020204" pitchFamily="34" charset="0"/>
              </a:rPr>
              <a:t>Lực </a:t>
            </a:r>
            <a:r>
              <a:rPr lang="en-US" sz="2500" b="1" i="1" dirty="0" err="1">
                <a:solidFill>
                  <a:srgbClr val="000000"/>
                </a:solidFill>
                <a:ea typeface="Times New Roman" panose="02020603050405020304" pitchFamily="18" charset="0"/>
                <a:cs typeface="Arial" panose="020B0604020202020204" pitchFamily="34" charset="0"/>
              </a:rPr>
              <a:t>nào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làm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cho</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nam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châm</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dịch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chuyển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lại</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gần</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thanh</a:t>
            </a:r>
            <a:r>
              <a:rPr lang="en-US" sz="2500" b="1" i="1" dirty="0">
                <a:solidFill>
                  <a:srgbClr val="000000"/>
                </a:solidFill>
                <a:ea typeface="Times New Roman" panose="02020603050405020304" pitchFamily="18" charset="0"/>
                <a:cs typeface="Arial" panose="020B0604020202020204" pitchFamily="34" charset="0"/>
              </a:rPr>
              <a:t> </a:t>
            </a:r>
            <a:r>
              <a:rPr lang="en-US" sz="2500" b="1" i="1" dirty="0" err="1">
                <a:solidFill>
                  <a:srgbClr val="000000"/>
                </a:solidFill>
                <a:ea typeface="Times New Roman" panose="02020603050405020304" pitchFamily="18" charset="0"/>
                <a:cs typeface="Arial" panose="020B0604020202020204" pitchFamily="34" charset="0"/>
              </a:rPr>
              <a:t>sắt</a:t>
            </a:r>
            <a:r>
              <a:rPr lang="en-US" sz="2500" b="1" i="1" dirty="0">
                <a:solidFill>
                  <a:srgbClr val="000000"/>
                </a:solidFill>
                <a:ea typeface="Times New Roman" panose="02020603050405020304" pitchFamily="18" charset="0"/>
                <a:cs typeface="Arial" panose="020B0604020202020204" pitchFamily="34" charset="0"/>
              </a:rPr>
              <a:t>? </a:t>
            </a:r>
            <a:endParaRPr lang="en-US" altLang="en-US" sz="2500" dirty="0">
              <a:cs typeface="Arial" panose="020B0604020202020204" pitchFamily="34" charset="0"/>
            </a:endParaRPr>
          </a:p>
          <a:p>
            <a:pPr algn="just" eaLnBrk="1" hangingPunct="1">
              <a:spcBef>
                <a:spcPts val="0"/>
              </a:spcBef>
              <a:buFontTx/>
              <a:buNone/>
            </a:pPr>
            <a:endParaRPr lang="en-US" altLang="en-US" sz="2500" dirty="0">
              <a:cs typeface="Arial" panose="020B0604020202020204" pitchFamily="34" charset="0"/>
            </a:endParaRPr>
          </a:p>
        </p:txBody>
      </p:sp>
      <p:sp>
        <p:nvSpPr>
          <p:cNvPr id="22" name="Rectangle: Rounded Corners 21">
            <a:extLst>
              <a:ext uri="{FF2B5EF4-FFF2-40B4-BE49-F238E27FC236}">
                <a16:creationId xmlns:a16="http://schemas.microsoft.com/office/drawing/2014/main" id="{D5FC5170-83B8-538A-81C0-3EA46D03F264}"/>
              </a:ext>
            </a:extLst>
          </p:cNvPr>
          <p:cNvSpPr/>
          <p:nvPr/>
        </p:nvSpPr>
        <p:spPr>
          <a:xfrm>
            <a:off x="415971" y="1367059"/>
            <a:ext cx="11275469" cy="51335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E108651-B251-9CE6-D509-93500855AEF6}"/>
              </a:ext>
            </a:extLst>
          </p:cNvPr>
          <p:cNvSpPr txBox="1">
            <a:spLocks noChangeArrowheads="1"/>
          </p:cNvSpPr>
          <p:nvPr/>
        </p:nvSpPr>
        <p:spPr bwMode="auto">
          <a:xfrm>
            <a:off x="694573" y="1392543"/>
            <a:ext cx="11155190" cy="474104"/>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sát thí nghiệm: được mô tả trong hình</a:t>
            </a:r>
          </a:p>
        </p:txBody>
      </p:sp>
      <p:grpSp>
        <p:nvGrpSpPr>
          <p:cNvPr id="29" name="Group 28">
            <a:extLst>
              <a:ext uri="{FF2B5EF4-FFF2-40B4-BE49-F238E27FC236}">
                <a16:creationId xmlns:a16="http://schemas.microsoft.com/office/drawing/2014/main" id="{273FF05C-4401-1605-5ADE-CFDD139CCB09}"/>
              </a:ext>
            </a:extLst>
          </p:cNvPr>
          <p:cNvGrpSpPr/>
          <p:nvPr/>
        </p:nvGrpSpPr>
        <p:grpSpPr>
          <a:xfrm>
            <a:off x="175831" y="1195476"/>
            <a:ext cx="518742" cy="492626"/>
            <a:chOff x="501379" y="507464"/>
            <a:chExt cx="518742" cy="492626"/>
          </a:xfrm>
        </p:grpSpPr>
        <p:sp>
          <p:nvSpPr>
            <p:cNvPr id="30" name="Oval 29">
              <a:extLst>
                <a:ext uri="{FF2B5EF4-FFF2-40B4-BE49-F238E27FC236}">
                  <a16:creationId xmlns:a16="http://schemas.microsoft.com/office/drawing/2014/main" id="{9374FE05-B8B4-55CE-28B1-7B79CBEC90E2}"/>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C4532ED-69F5-D472-74FD-DFD9C21D47C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01379" y="541049"/>
              <a:ext cx="480281" cy="442625"/>
            </a:xfrm>
            <a:prstGeom prst="rect">
              <a:avLst/>
            </a:prstGeom>
          </p:spPr>
        </p:pic>
      </p:grpSp>
      <p:pic>
        <p:nvPicPr>
          <p:cNvPr id="4" name="Picture 3"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48408" y="966491"/>
            <a:ext cx="2270089" cy="4386694"/>
          </a:xfrm>
          <a:prstGeom prst="rect">
            <a:avLst/>
          </a:prstGeom>
        </p:spPr>
      </p:pic>
      <p:pic>
        <p:nvPicPr>
          <p:cNvPr id="24" name="Picture 23"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214035" y="451190"/>
            <a:ext cx="1980585" cy="5435855"/>
          </a:xfrm>
          <a:prstGeom prst="rect">
            <a:avLst/>
          </a:prstGeom>
        </p:spPr>
      </p:pic>
      <p:sp>
        <p:nvSpPr>
          <p:cNvPr id="25" name="Rectangle 41">
            <a:extLst>
              <a:ext uri="{FF2B5EF4-FFF2-40B4-BE49-F238E27FC236}">
                <a16:creationId xmlns:a16="http://schemas.microsoft.com/office/drawing/2014/main" id="{9D6BF070-3CD8-ADCD-3BFC-BF7ADCE06BC8}"/>
              </a:ext>
            </a:extLst>
          </p:cNvPr>
          <p:cNvSpPr>
            <a:spLocks noChangeArrowheads="1"/>
          </p:cNvSpPr>
          <p:nvPr/>
        </p:nvSpPr>
        <p:spPr bwMode="auto">
          <a:xfrm>
            <a:off x="731787" y="5286186"/>
            <a:ext cx="1065922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marR="0" indent="-292100" algn="just">
              <a:spcBef>
                <a:spcPts val="0"/>
              </a:spcBef>
              <a:buNone/>
            </a:pPr>
            <a:r>
              <a:rPr lang="en-US" sz="2500" dirty="0">
                <a:solidFill>
                  <a:srgbClr val="000000"/>
                </a:solidFill>
                <a:ea typeface="Times New Roman" panose="02020603050405020304" pitchFamily="18" charset="0"/>
                <a:cs typeface="Arial" panose="020B0604020202020204" pitchFamily="34" charset="0"/>
              </a:rPr>
              <a:t>2.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1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1</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và</a:t>
            </a:r>
            <a:r>
              <a:rPr lang="en-US" sz="2500" dirty="0">
                <a:solidFill>
                  <a:srgbClr val="000000"/>
                </a:solidFill>
                <a:ea typeface="Times New Roman" panose="02020603050405020304" pitchFamily="18" charset="0"/>
                <a:cs typeface="Arial" panose="020B0604020202020204" pitchFamily="34" charset="0"/>
              </a:rPr>
              <a:t> </a:t>
            </a:r>
            <a:r>
              <a:rPr lang="en-US" sz="2500" err="1">
                <a:solidFill>
                  <a:srgbClr val="000000"/>
                </a:solidFill>
                <a:ea typeface="Times New Roman" panose="02020603050405020304" pitchFamily="18" charset="0"/>
                <a:cs typeface="Arial" panose="020B0604020202020204" pitchFamily="34" charset="0"/>
              </a:rPr>
              <a:t>có</a:t>
            </a:r>
            <a:r>
              <a:rPr lang="en-US" sz="2500">
                <a:solidFill>
                  <a:srgbClr val="000000"/>
                </a:solidFill>
                <a:ea typeface="Times New Roman" panose="02020603050405020304" pitchFamily="18" charset="0"/>
                <a:cs typeface="Arial" panose="020B0604020202020204" pitchFamily="34" charset="0"/>
              </a:rPr>
              <a:t> </a:t>
            </a:r>
            <a:r>
              <a:rPr lang="en-US" sz="2500" smtClean="0">
                <a:solidFill>
                  <a:srgbClr val="000000"/>
                </a:solidFill>
                <a:ea typeface="Times New Roman" panose="02020603050405020304" pitchFamily="18" charset="0"/>
                <a:cs typeface="Arial" panose="020B0604020202020204" pitchFamily="34" charset="0"/>
              </a:rPr>
              <a:t>gắn </a:t>
            </a:r>
            <a:r>
              <a:rPr lang="en-US" sz="2500" dirty="0" err="1">
                <a:solidFill>
                  <a:srgbClr val="000000"/>
                </a:solidFill>
                <a:ea typeface="Times New Roman" panose="02020603050405020304" pitchFamily="18" charset="0"/>
                <a:cs typeface="Arial" panose="020B0604020202020204" pitchFamily="34" charset="0"/>
              </a:rPr>
              <a:t>một</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lò</a:t>
            </a:r>
            <a:r>
              <a:rPr lang="en-US" sz="2500" dirty="0">
                <a:solidFill>
                  <a:srgbClr val="000000"/>
                </a:solidFill>
                <a:ea typeface="Times New Roman" panose="02020603050405020304" pitchFamily="18" charset="0"/>
                <a:cs typeface="Arial" panose="020B0604020202020204" pitchFamily="34" charset="0"/>
              </a:rPr>
              <a:t> xo </a:t>
            </a:r>
            <a:r>
              <a:rPr lang="en-US" sz="2500" dirty="0" err="1">
                <a:solidFill>
                  <a:srgbClr val="000000"/>
                </a:solidFill>
                <a:ea typeface="Times New Roman" panose="02020603050405020304" pitchFamily="18" charset="0"/>
                <a:cs typeface="Arial" panose="020B0604020202020204" pitchFamily="34" charset="0"/>
              </a:rPr>
              <a:t>nhẹ</a:t>
            </a:r>
            <a:r>
              <a:rPr lang="en-US" sz="2500" dirty="0">
                <a:solidFill>
                  <a:srgbClr val="000000"/>
                </a:solidFill>
                <a:ea typeface="Times New Roman" panose="02020603050405020304" pitchFamily="18" charset="0"/>
                <a:cs typeface="Arial" panose="020B0604020202020204" pitchFamily="34" charset="0"/>
              </a:rPr>
              <a:t>. Xe </a:t>
            </a:r>
            <a:r>
              <a:rPr lang="en-US" sz="2500" dirty="0" err="1">
                <a:solidFill>
                  <a:srgbClr val="000000"/>
                </a:solidFill>
                <a:ea typeface="Times New Roman" panose="02020603050405020304" pitchFamily="18" charset="0"/>
                <a:cs typeface="Arial" panose="020B0604020202020204" pitchFamily="34" charset="0"/>
              </a:rPr>
              <a:t>lăn</a:t>
            </a:r>
            <a:r>
              <a:rPr lang="en-US" sz="2500" dirty="0">
                <a:solidFill>
                  <a:srgbClr val="000000"/>
                </a:solidFill>
                <a:ea typeface="Times New Roman" panose="02020603050405020304" pitchFamily="18" charset="0"/>
                <a:cs typeface="Arial" panose="020B0604020202020204" pitchFamily="34" charset="0"/>
              </a:rPr>
              <a:t> 2 </a:t>
            </a:r>
            <a:r>
              <a:rPr lang="en-US" sz="2500" dirty="0" err="1">
                <a:solidFill>
                  <a:srgbClr val="000000"/>
                </a:solidFill>
                <a:ea typeface="Times New Roman" panose="02020603050405020304" pitchFamily="18" charset="0"/>
                <a:cs typeface="Arial" panose="020B0604020202020204" pitchFamily="34" charset="0"/>
              </a:rPr>
              <a:t>có</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khối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lượng</a:t>
            </a:r>
            <a:r>
              <a:rPr lang="en-US" sz="2500" dirty="0">
                <a:solidFill>
                  <a:srgbClr val="000000"/>
                </a:solidFill>
                <a:ea typeface="Times New Roman" panose="02020603050405020304" pitchFamily="18" charset="0"/>
                <a:cs typeface="Arial" panose="020B0604020202020204" pitchFamily="34" charset="0"/>
              </a:rPr>
              <a:t> m</a:t>
            </a:r>
            <a:r>
              <a:rPr lang="en-US" sz="2500" baseline="-25000" dirty="0">
                <a:solidFill>
                  <a:srgbClr val="000000"/>
                </a:solidFill>
                <a:ea typeface="Times New Roman" panose="02020603050405020304" pitchFamily="18" charset="0"/>
                <a:cs typeface="Arial" panose="020B0604020202020204" pitchFamily="34" charset="0"/>
              </a:rPr>
              <a:t>2</a:t>
            </a:r>
            <a:r>
              <a:rPr lang="en-US" sz="2500" dirty="0">
                <a:solidFill>
                  <a:srgbClr val="000000"/>
                </a:solidFill>
                <a:ea typeface="Times New Roman" panose="02020603050405020304" pitchFamily="18" charset="0"/>
                <a:cs typeface="Arial" panose="020B0604020202020204" pitchFamily="34" charset="0"/>
              </a:rPr>
              <a:t>. Cho </a:t>
            </a:r>
            <a:r>
              <a:rPr lang="en-US" sz="2500" dirty="0" err="1">
                <a:solidFill>
                  <a:srgbClr val="000000"/>
                </a:solidFill>
                <a:ea typeface="Times New Roman" panose="02020603050405020304" pitchFamily="18" charset="0"/>
                <a:cs typeface="Arial" panose="020B0604020202020204" pitchFamily="34" charset="0"/>
              </a:rPr>
              <a:t>hai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xe</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áp</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lại</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gần</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nhau</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bằng</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cách</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buộc</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dây</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để</a:t>
            </a:r>
            <a:r>
              <a:rPr lang="en-US" sz="2500" dirty="0">
                <a:solidFill>
                  <a:srgbClr val="000000"/>
                </a:solidFill>
                <a:ea typeface="Times New Roman" panose="02020603050405020304" pitchFamily="18" charset="0"/>
                <a:cs typeface="Arial" panose="020B0604020202020204" pitchFamily="34" charset="0"/>
              </a:rPr>
              <a:t> </a:t>
            </a:r>
            <a:r>
              <a:rPr lang="en-US" sz="2500" dirty="0" err="1">
                <a:solidFill>
                  <a:srgbClr val="000000"/>
                </a:solidFill>
                <a:ea typeface="Times New Roman" panose="02020603050405020304" pitchFamily="18" charset="0"/>
                <a:cs typeface="Arial" panose="020B0604020202020204" pitchFamily="34" charset="0"/>
              </a:rPr>
              <a:t>nén</a:t>
            </a:r>
            <a:r>
              <a:rPr lang="en-US" sz="2500" dirty="0">
                <a:solidFill>
                  <a:srgbClr val="000000"/>
                </a:solidFill>
                <a:ea typeface="Times New Roman" panose="02020603050405020304" pitchFamily="18" charset="0"/>
                <a:cs typeface="Arial" panose="020B0604020202020204" pitchFamily="34" charset="0"/>
              </a:rPr>
              <a:t> </a:t>
            </a:r>
            <a:r>
              <a:rPr lang="en-US" sz="2500" err="1">
                <a:solidFill>
                  <a:srgbClr val="000000"/>
                </a:solidFill>
                <a:ea typeface="Times New Roman" panose="02020603050405020304" pitchFamily="18" charset="0"/>
                <a:cs typeface="Arial" panose="020B0604020202020204" pitchFamily="34" charset="0"/>
              </a:rPr>
              <a:t>lò</a:t>
            </a:r>
            <a:r>
              <a:rPr lang="en-US" sz="2500">
                <a:solidFill>
                  <a:srgbClr val="000000"/>
                </a:solidFill>
                <a:ea typeface="Times New Roman" panose="02020603050405020304" pitchFamily="18" charset="0"/>
                <a:cs typeface="Arial" panose="020B0604020202020204" pitchFamily="34" charset="0"/>
              </a:rPr>
              <a:t> </a:t>
            </a:r>
            <a:r>
              <a:rPr lang="en-US" sz="2500" smtClean="0">
                <a:solidFill>
                  <a:srgbClr val="000000"/>
                </a:solidFill>
                <a:ea typeface="Times New Roman" panose="02020603050405020304" pitchFamily="18" charset="0"/>
                <a:cs typeface="Arial" panose="020B0604020202020204" pitchFamily="34" charset="0"/>
              </a:rPr>
              <a:t>xo.</a:t>
            </a:r>
            <a:r>
              <a:rPr lang="en-US" sz="2500" b="1">
                <a:solidFill>
                  <a:srgbClr val="000000"/>
                </a:solidFill>
                <a:ea typeface="Times New Roman" panose="02020603050405020304" pitchFamily="18" charset="0"/>
                <a:cs typeface="Arial" panose="020B0604020202020204" pitchFamily="34" charset="0"/>
              </a:rPr>
              <a:t> </a:t>
            </a:r>
            <a:r>
              <a:rPr lang="en-US" sz="2500" b="1" smtClean="0">
                <a:solidFill>
                  <a:srgbClr val="000000"/>
                </a:solidFill>
                <a:ea typeface="Times New Roman" panose="02020603050405020304" pitchFamily="18" charset="0"/>
                <a:cs typeface="Arial" panose="020B0604020202020204" pitchFamily="34" charset="0"/>
              </a:rPr>
              <a:t>H</a:t>
            </a:r>
            <a:r>
              <a:rPr lang="en-US" sz="2500" b="1" smtClean="0">
                <a:solidFill>
                  <a:srgbClr val="000000"/>
                </a:solidFill>
                <a:ea typeface="Times New Roman" panose="02020603050405020304" pitchFamily="18" charset="0"/>
                <a:cs typeface="Arial" panose="020B0604020202020204" pitchFamily="34" charset="0"/>
              </a:rPr>
              <a:t>iện tượng gì </a:t>
            </a:r>
            <a:r>
              <a:rPr lang="en-US" sz="2500" b="1" dirty="0" err="1">
                <a:solidFill>
                  <a:srgbClr val="000000"/>
                </a:solidFill>
                <a:ea typeface="Times New Roman" panose="02020603050405020304" pitchFamily="18" charset="0"/>
                <a:cs typeface="Arial" panose="020B0604020202020204" pitchFamily="34" charset="0"/>
              </a:rPr>
              <a:t>xảy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ra</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khi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đốt</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sợi</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dây</a:t>
            </a:r>
            <a:r>
              <a:rPr lang="en-US" sz="2500" b="1" dirty="0">
                <a:solidFill>
                  <a:srgbClr val="000000"/>
                </a:solidFill>
                <a:ea typeface="Times New Roman" panose="02020603050405020304" pitchFamily="18" charset="0"/>
                <a:cs typeface="Arial" panose="020B0604020202020204" pitchFamily="34" charset="0"/>
              </a:rPr>
              <a:t> </a:t>
            </a:r>
            <a:r>
              <a:rPr lang="en-US" sz="2500" b="1" dirty="0" err="1">
                <a:solidFill>
                  <a:srgbClr val="000000"/>
                </a:solidFill>
                <a:ea typeface="Times New Roman" panose="02020603050405020304" pitchFamily="18" charset="0"/>
                <a:cs typeface="Arial" panose="020B0604020202020204" pitchFamily="34" charset="0"/>
              </a:rPr>
              <a:t>buộc</a:t>
            </a:r>
            <a:r>
              <a:rPr lang="en-US" sz="2500" b="1" i="1" dirty="0">
                <a:solidFill>
                  <a:srgbClr val="000000"/>
                </a:solidFill>
                <a:ea typeface="Times New Roman" panose="02020603050405020304" pitchFamily="18" charset="0"/>
                <a:cs typeface="Arial" panose="020B0604020202020204" pitchFamily="34" charset="0"/>
              </a:rPr>
              <a:t>.</a:t>
            </a:r>
            <a:endParaRPr lang="en-US" sz="2500" b="1" dirty="0">
              <a:ea typeface="游明朝" panose="02020400000000000000" pitchFamily="18" charset="-128"/>
              <a:cs typeface="Arial" panose="020B0604020202020204" pitchFamily="34" charset="0"/>
            </a:endParaRPr>
          </a:p>
          <a:p>
            <a:pPr marL="292100" indent="-292100" algn="just" eaLnBrk="1" hangingPunct="1">
              <a:spcBef>
                <a:spcPts val="0"/>
              </a:spcBef>
              <a:buFontTx/>
              <a:buNone/>
            </a:pPr>
            <a:r>
              <a:rPr lang="en-US" altLang="en-US" sz="2500" dirty="0">
                <a:cs typeface="Arial" panose="020B0604020202020204" pitchFamily="34" charset="0"/>
              </a:rPr>
              <a:t>.   </a:t>
            </a:r>
          </a:p>
          <a:p>
            <a:pPr marL="292100" indent="-292100" algn="just" eaLnBrk="1" hangingPunct="1">
              <a:spcBef>
                <a:spcPts val="0"/>
              </a:spcBef>
              <a:buFontTx/>
              <a:buNone/>
            </a:pPr>
            <a:r>
              <a:rPr lang="en-US" altLang="en-US" sz="2500" dirty="0">
                <a:cs typeface="Arial" panose="020B0604020202020204" pitchFamily="34" charset="0"/>
              </a:rPr>
              <a:t>      </a:t>
            </a:r>
          </a:p>
          <a:p>
            <a:pPr algn="just" eaLnBrk="1" hangingPunct="1">
              <a:spcBef>
                <a:spcPts val="0"/>
              </a:spcBef>
              <a:buFontTx/>
              <a:buNone/>
            </a:pPr>
            <a:endParaRPr lang="en-US" altLang="en-US" sz="2500" dirty="0">
              <a:cs typeface="Arial" panose="020B0604020202020204" pitchFamily="34" charset="0"/>
            </a:endParaRPr>
          </a:p>
        </p:txBody>
      </p:sp>
      <p:grpSp>
        <p:nvGrpSpPr>
          <p:cNvPr id="21" name="Group 56">
            <a:extLst>
              <a:ext uri="{FF2B5EF4-FFF2-40B4-BE49-F238E27FC236}">
                <a16:creationId xmlns:a16="http://schemas.microsoft.com/office/drawing/2014/main" id="{915A7278-3680-4F63-87E9-B2B61DDA569A}"/>
              </a:ext>
            </a:extLst>
          </p:cNvPr>
          <p:cNvGrpSpPr/>
          <p:nvPr/>
        </p:nvGrpSpPr>
        <p:grpSpPr>
          <a:xfrm>
            <a:off x="5591553" y="610029"/>
            <a:ext cx="4876800" cy="531988"/>
            <a:chOff x="-1204440" y="0"/>
            <a:chExt cx="3452339" cy="1239104"/>
          </a:xfrm>
          <a:solidFill>
            <a:srgbClr val="002060"/>
          </a:solidFill>
          <a:scene3d>
            <a:camera prst="orthographicFront"/>
            <a:lightRig rig="threePt" dir="t">
              <a:rot lat="0" lon="0" rev="7500000"/>
            </a:lightRig>
          </a:scene3d>
        </p:grpSpPr>
        <p:sp>
          <p:nvSpPr>
            <p:cNvPr id="26"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7"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1</a:t>
              </a:r>
              <a:endParaRPr lang="en-US" sz="2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81222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3641690"/>
            <a:ext cx="10591800" cy="2746906"/>
          </a:xfrm>
          <a:prstGeom prst="rect">
            <a:avLst/>
          </a:prstGeom>
        </p:spPr>
        <p:txBody>
          <a:bodyPr wrap="square">
            <a:spAutoFit/>
          </a:bodyPr>
          <a:lstStyle/>
          <a:p>
            <a:pPr marL="514350" indent="-514350" algn="just">
              <a:lnSpc>
                <a:spcPct val="115000"/>
              </a:lnSpc>
              <a:buAutoNum type="arabicPeriod"/>
            </a:pPr>
            <a:r>
              <a:rPr lang="en-US" sz="3000" smtClean="0">
                <a:latin typeface="Times New Roman" panose="02020603050405020304" pitchFamily="18" charset="0"/>
                <a:ea typeface="Tahoma" panose="020B0604030504040204" pitchFamily="34" charset="0"/>
                <a:cs typeface="Times New Roman" panose="02020603050405020304" pitchFamily="18" charset="0"/>
              </a:rPr>
              <a:t>Nam </a:t>
            </a:r>
            <a:r>
              <a:rPr lang="en-US" sz="3000">
                <a:latin typeface="Times New Roman" panose="02020603050405020304" pitchFamily="18" charset="0"/>
                <a:ea typeface="Tahoma" panose="020B0604030504040204" pitchFamily="34" charset="0"/>
                <a:cs typeface="Times New Roman" panose="02020603050405020304" pitchFamily="18" charset="0"/>
              </a:rPr>
              <a:t>châm dịch chuyển lại gần thanh sắt là </a:t>
            </a:r>
            <a:r>
              <a:rPr lang="en-US" sz="3000" smtClean="0">
                <a:latin typeface="Times New Roman" panose="02020603050405020304" pitchFamily="18" charset="0"/>
                <a:ea typeface="Tahoma" panose="020B0604030504040204" pitchFamily="34" charset="0"/>
                <a:cs typeface="Times New Roman" panose="02020603050405020304" pitchFamily="18" charset="0"/>
              </a:rPr>
              <a:t>do lực hút của sắt</a:t>
            </a:r>
            <a:r>
              <a:rPr lang="en-US" sz="3000" smtClean="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115000"/>
              </a:lnSpc>
            </a:pPr>
            <a:r>
              <a:rPr lang="en-US" sz="3000">
                <a:latin typeface="Times New Roman" panose="02020603050405020304" pitchFamily="18" charset="0"/>
                <a:ea typeface="Tahoma" panose="020B0604030504040204" pitchFamily="34" charset="0"/>
                <a:cs typeface="Times New Roman" panose="02020603050405020304" pitchFamily="18" charset="0"/>
              </a:rPr>
              <a:t> </a:t>
            </a:r>
            <a:r>
              <a:rPr lang="en-US" sz="3000" smtClean="0">
                <a:latin typeface="Times New Roman" panose="02020603050405020304" pitchFamily="18" charset="0"/>
                <a:ea typeface="Tahoma" panose="020B0604030504040204" pitchFamily="34" charset="0"/>
                <a:cs typeface="Times New Roman" panose="02020603050405020304" pitchFamily="18" charset="0"/>
              </a:rPr>
              <a:t>    Sắt dịch chuyển lại gần nam châm là do lực hút của nam châm.</a:t>
            </a:r>
          </a:p>
          <a:p>
            <a:pPr algn="just">
              <a:lnSpc>
                <a:spcPct val="115000"/>
              </a:lnSpc>
            </a:pPr>
            <a:endParaRPr lang="en-US" sz="3000">
              <a:latin typeface="Times New Roman" panose="02020603050405020304" pitchFamily="18" charset="0"/>
              <a:ea typeface="Tahoma" panose="020B0604030504040204" pitchFamily="34" charset="0"/>
              <a:cs typeface="Times New Roman" panose="02020603050405020304" pitchFamily="18" charset="0"/>
            </a:endParaRPr>
          </a:p>
          <a:p>
            <a:pPr algn="just">
              <a:lnSpc>
                <a:spcPct val="115000"/>
              </a:lnSpc>
            </a:pPr>
            <a:r>
              <a:rPr lang="en-US" sz="3000" b="1">
                <a:latin typeface="Times New Roman" panose="02020603050405020304" pitchFamily="18" charset="0"/>
                <a:ea typeface="Tahoma" panose="020B0604030504040204" pitchFamily="34" charset="0"/>
                <a:cs typeface="Times New Roman" panose="02020603050405020304" pitchFamily="18" charset="0"/>
              </a:rPr>
              <a:t>2. </a:t>
            </a:r>
            <a:r>
              <a:rPr lang="en-US" sz="3000">
                <a:latin typeface="Times New Roman" panose="02020603050405020304" pitchFamily="18" charset="0"/>
                <a:ea typeface="Tahoma" panose="020B0604030504040204" pitchFamily="34" charset="0"/>
                <a:cs typeface="Times New Roman" panose="02020603050405020304" pitchFamily="18" charset="0"/>
              </a:rPr>
              <a:t>Khi đốt sợi dây buộc thì hai xe bị lò xo đẩy về hai phía, xe 1 bị di chuyển về phía bên trái, xe 2 bị di chuyển về phía bên phải.</a:t>
            </a:r>
            <a:endParaRPr lang="en-US" sz="3000">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93DCA2D9-D3BA-0B32-B848-F2687A7063C0}"/>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2046" t="12963" r="49779" b="14445"/>
          <a:stretch/>
        </p:blipFill>
        <p:spPr>
          <a:xfrm rot="5400000">
            <a:off x="1591703" y="313298"/>
            <a:ext cx="2270089" cy="4386694"/>
          </a:xfrm>
          <a:prstGeom prst="rect">
            <a:avLst/>
          </a:prstGeom>
        </p:spPr>
      </p:pic>
      <p:pic>
        <p:nvPicPr>
          <p:cNvPr id="9" name="Picture 8" descr="Diagram&#10;&#10;Description automatically generated">
            <a:extLst>
              <a:ext uri="{FF2B5EF4-FFF2-40B4-BE49-F238E27FC236}">
                <a16:creationId xmlns:a16="http://schemas.microsoft.com/office/drawing/2014/main" id="{DB23659A-53BC-F2EC-E2C9-30B312C7B232}"/>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5905" t="11736" r="23922" b="14445"/>
          <a:stretch/>
        </p:blipFill>
        <p:spPr>
          <a:xfrm rot="5400000">
            <a:off x="7137835" y="-66530"/>
            <a:ext cx="1980585" cy="5435855"/>
          </a:xfrm>
          <a:prstGeom prst="rect">
            <a:avLst/>
          </a:prstGeom>
        </p:spPr>
      </p:pic>
      <p:grpSp>
        <p:nvGrpSpPr>
          <p:cNvPr id="5" name="Group 56">
            <a:extLst>
              <a:ext uri="{FF2B5EF4-FFF2-40B4-BE49-F238E27FC236}">
                <a16:creationId xmlns:a16="http://schemas.microsoft.com/office/drawing/2014/main" id="{915A7278-3680-4F63-87E9-B2B61DDA569A}"/>
              </a:ext>
            </a:extLst>
          </p:cNvPr>
          <p:cNvGrpSpPr/>
          <p:nvPr/>
        </p:nvGrpSpPr>
        <p:grpSpPr>
          <a:xfrm>
            <a:off x="3695700" y="304800"/>
            <a:ext cx="4876800" cy="531988"/>
            <a:chOff x="-1204440" y="0"/>
            <a:chExt cx="3452339"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B5301CE9-501A-4EE2-9D96-48AEC9FE29FF}"/>
                </a:ext>
              </a:extLst>
            </p:cNvPr>
            <p:cNvSpPr/>
            <p:nvPr/>
          </p:nvSpPr>
          <p:spPr>
            <a:xfrm>
              <a:off x="-1204440" y="0"/>
              <a:ext cx="3452339"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0" name="Rounded Rectangle 4">
              <a:extLst>
                <a:ext uri="{FF2B5EF4-FFF2-40B4-BE49-F238E27FC236}">
                  <a16:creationId xmlns:a16="http://schemas.microsoft.com/office/drawing/2014/main" id="{04006ED8-2EC5-4CA8-9308-7E51B58A717D}"/>
                </a:ext>
              </a:extLst>
            </p:cNvPr>
            <p:cNvSpPr/>
            <p:nvPr/>
          </p:nvSpPr>
          <p:spPr>
            <a:xfrm>
              <a:off x="-978196" y="60487"/>
              <a:ext cx="3180260" cy="1118128"/>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smtClean="0">
                  <a:latin typeface="Arial" panose="020B0604020202020204" pitchFamily="34" charset="0"/>
                  <a:cs typeface="Arial" panose="020B0604020202020204" pitchFamily="34" charset="0"/>
                </a:rPr>
                <a:t>Phiếu học tập số 1</a:t>
              </a:r>
              <a:endParaRPr lang="en-US" sz="26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86736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5187</TotalTime>
  <Words>1101</Words>
  <Application>Microsoft Office PowerPoint</Application>
  <PresentationFormat>Widescreen</PresentationFormat>
  <Paragraphs>141</Paragraphs>
  <Slides>24</Slides>
  <Notes>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맑은 고딕</vt:lpstr>
      <vt:lpstr>ＭＳ Ｐゴシック</vt:lpstr>
      <vt:lpstr>Arial</vt:lpstr>
      <vt:lpstr>Arial Black</vt:lpstr>
      <vt:lpstr>Calibri</vt:lpstr>
      <vt:lpstr>Calibri Light</vt:lpstr>
      <vt:lpstr>Cambria Math</vt:lpstr>
      <vt:lpstr>Tahoma</vt:lpstr>
      <vt:lpstr>Times New Roman</vt:lpstr>
      <vt:lpstr>游明朝</vt:lpstr>
      <vt:lpstr>Office Theme</vt:lpstr>
      <vt:lpstr>CHÀO MỪNG QUÝ THẦY CÔ  VÀ CÁC EM HỌC SINH  CÓ MẶT TRONG BUỔI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 QUÝ THẦY CÔ  VÀ CÁC EM HỌC SINH!</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trinh</cp:lastModifiedBy>
  <cp:revision>315</cp:revision>
  <dcterms:created xsi:type="dcterms:W3CDTF">2007-10-27T08:09:53Z</dcterms:created>
  <dcterms:modified xsi:type="dcterms:W3CDTF">2023-06-21T10:12:32Z</dcterms:modified>
</cp:coreProperties>
</file>