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1" r:id="rId2"/>
    <p:sldId id="274" r:id="rId3"/>
    <p:sldId id="324" r:id="rId4"/>
    <p:sldId id="273" r:id="rId5"/>
    <p:sldId id="334" r:id="rId6"/>
    <p:sldId id="341" r:id="rId7"/>
    <p:sldId id="342" r:id="rId8"/>
    <p:sldId id="343" r:id="rId9"/>
    <p:sldId id="344" r:id="rId10"/>
    <p:sldId id="335" r:id="rId11"/>
    <p:sldId id="339" r:id="rId12"/>
    <p:sldId id="340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25" r:id="rId24"/>
    <p:sldId id="317" r:id="rId25"/>
    <p:sldId id="27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A493C6"/>
    <a:srgbClr val="D0DEEC"/>
    <a:srgbClr val="6593C3"/>
    <a:srgbClr val="E45983"/>
    <a:srgbClr val="F7DADE"/>
    <a:srgbClr val="FF9801"/>
    <a:srgbClr val="048DA4"/>
    <a:srgbClr val="EE8640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78" d="100"/>
          <a:sy n="78" d="100"/>
        </p:scale>
        <p:origin x="18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2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6" y="806840"/>
            <a:ext cx="8315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What are the missing letters? Complete the sentences using the pictures to help you.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58C04-6190-2045-34E9-2B595E2260A8}"/>
              </a:ext>
            </a:extLst>
          </p:cNvPr>
          <p:cNvSpPr txBox="1"/>
          <p:nvPr/>
        </p:nvSpPr>
        <p:spPr>
          <a:xfrm>
            <a:off x="2441122" y="1591593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hatbot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AF78E-7B28-0A6B-8664-C24CF917CFDA}"/>
              </a:ext>
            </a:extLst>
          </p:cNvPr>
          <p:cNvSpPr txBox="1"/>
          <p:nvPr/>
        </p:nvSpPr>
        <p:spPr>
          <a:xfrm>
            <a:off x="426371" y="1680311"/>
            <a:ext cx="6762282" cy="354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Interacting with a c</a:t>
            </a:r>
            <a:r>
              <a:rPr lang="en-US" sz="18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be annoying as often it doesn't understand your questions.</a:t>
            </a:r>
          </a:p>
          <a:p>
            <a:endParaRPr lang="en-US" sz="105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football match attracted a large number of TV vi</a:t>
            </a:r>
            <a:r>
              <a:rPr lang="en-US" sz="18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last 50 years, the number of plant and animal species has decreased by more than a half, and more will become ex</a:t>
            </a:r>
            <a:r>
              <a:rPr lang="en-US" sz="18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18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18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technology can quickly identify customers and improve banking security.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F178DC-EDA6-52A7-111A-69BC63777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41" y="1485431"/>
            <a:ext cx="1247775" cy="819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887F24-0278-411E-92B3-6DBFF8AD0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280" y="2433532"/>
            <a:ext cx="1320636" cy="7402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3DFD24-0FB5-BC0C-0769-E11C82D57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653" y="3280955"/>
            <a:ext cx="1360044" cy="8613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562E19-E5E9-21D9-3DEF-B7158F799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998" y="4233756"/>
            <a:ext cx="1219200" cy="838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7C00B3-380A-F092-808A-AF7ED6637074}"/>
              </a:ext>
            </a:extLst>
          </p:cNvPr>
          <p:cNvSpPr txBox="1"/>
          <p:nvPr/>
        </p:nvSpPr>
        <p:spPr>
          <a:xfrm>
            <a:off x="5508178" y="2568588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989975-9FB9-B1C9-B246-DE8A3315B921}"/>
              </a:ext>
            </a:extLst>
          </p:cNvPr>
          <p:cNvSpPr txBox="1"/>
          <p:nvPr/>
        </p:nvSpPr>
        <p:spPr>
          <a:xfrm>
            <a:off x="5603435" y="3651715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E06EBC-4594-C723-9888-DE54BC7568EA}"/>
              </a:ext>
            </a:extLst>
          </p:cNvPr>
          <p:cNvSpPr txBox="1"/>
          <p:nvPr/>
        </p:nvSpPr>
        <p:spPr>
          <a:xfrm>
            <a:off x="889928" y="4377480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42CCF4-3D2D-872B-B263-CD4DE4B1CAF5}"/>
              </a:ext>
            </a:extLst>
          </p:cNvPr>
          <p:cNvSpPr txBox="1"/>
          <p:nvPr/>
        </p:nvSpPr>
        <p:spPr>
          <a:xfrm>
            <a:off x="1687314" y="4391084"/>
            <a:ext cx="143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cognition</a:t>
            </a:r>
          </a:p>
        </p:txBody>
      </p:sp>
    </p:spTree>
    <p:extLst>
      <p:ext uri="{BB962C8B-B14F-4D97-AF65-F5344CB8AC3E}">
        <p14:creationId xmlns:p14="http://schemas.microsoft.com/office/powerpoint/2010/main" val="35787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00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708872"/>
            <a:ext cx="807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Mark the letter A, B, C, or D to indicate the word CLOSEST in meaning to the underlined word.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17DF6-EFA4-50A8-F235-DFF28C3518D7}"/>
              </a:ext>
            </a:extLst>
          </p:cNvPr>
          <p:cNvSpPr txBox="1"/>
          <p:nvPr/>
        </p:nvSpPr>
        <p:spPr>
          <a:xfrm>
            <a:off x="655505" y="1507687"/>
            <a:ext cx="82435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only around 70 individuals, the Javan rhino is one of the largest 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endangered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mammals.</a:t>
            </a:r>
          </a:p>
          <a:p>
            <a:r>
              <a:rPr lang="en-US" sz="2400" b="1" dirty="0">
                <a:solidFill>
                  <a:srgbClr val="E45A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dangerous 	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threatened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risky 	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capable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music festival has been widely reported in the local 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E45A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television sets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radio 	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newspapers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4DD574-3C8F-77E1-27C0-93CD14EAC575}"/>
              </a:ext>
            </a:extLst>
          </p:cNvPr>
          <p:cNvSpPr/>
          <p:nvPr/>
        </p:nvSpPr>
        <p:spPr>
          <a:xfrm>
            <a:off x="4311924" y="2220686"/>
            <a:ext cx="465364" cy="44087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CC903D-DE20-1752-3B6A-108A818BCEAE}"/>
              </a:ext>
            </a:extLst>
          </p:cNvPr>
          <p:cNvSpPr/>
          <p:nvPr/>
        </p:nvSpPr>
        <p:spPr>
          <a:xfrm>
            <a:off x="4301042" y="4079422"/>
            <a:ext cx="465364" cy="44087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00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839496"/>
            <a:ext cx="807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word OPPOSITE in meaning to the underlined word.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674CC-0F3F-0EAD-FF83-B5492D27F930}"/>
              </a:ext>
            </a:extLst>
          </p:cNvPr>
          <p:cNvSpPr txBox="1"/>
          <p:nvPr/>
        </p:nvSpPr>
        <p:spPr>
          <a:xfrm>
            <a:off x="604157" y="1614116"/>
            <a:ext cx="81134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Online articles published on government websites are 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sources of information.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untrue 	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believable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 	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unlimited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 people are unable to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recognise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fake news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share untrue information on social media.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dangerous stories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facts and figures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true stories 	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online reports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1485900" y="2363560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E5AF2E-8CD2-9D74-CA20-E7964C81C2E2}"/>
              </a:ext>
            </a:extLst>
          </p:cNvPr>
          <p:cNvSpPr/>
          <p:nvPr/>
        </p:nvSpPr>
        <p:spPr>
          <a:xfrm>
            <a:off x="1485900" y="4197803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00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839496"/>
            <a:ext cx="8070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correct answer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1314450" y="1947181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E5AF2E-8CD2-9D74-CA20-E7964C81C2E2}"/>
              </a:ext>
            </a:extLst>
          </p:cNvPr>
          <p:cNvSpPr/>
          <p:nvPr/>
        </p:nvSpPr>
        <p:spPr>
          <a:xfrm>
            <a:off x="1314449" y="4095814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52A71-8190-DFB4-E55B-D885CBC4AA56}"/>
              </a:ext>
            </a:extLst>
          </p:cNvPr>
          <p:cNvSpPr txBox="1"/>
          <p:nvPr/>
        </p:nvSpPr>
        <p:spPr>
          <a:xfrm>
            <a:off x="380138" y="1518557"/>
            <a:ext cx="8649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sources are free from bias and based on strong evidence.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Credible			B. Popular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Accessible			D. Powerful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whose population is fewer than 250 mature individuals, is one of the world’s _________ mammals and is only found in Viet Nam.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A. scariest 			B. most natural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rarest 			D. most threatening</a:t>
            </a:r>
          </a:p>
        </p:txBody>
      </p:sp>
    </p:spTree>
    <p:extLst>
      <p:ext uri="{BB962C8B-B14F-4D97-AF65-F5344CB8AC3E}">
        <p14:creationId xmlns:p14="http://schemas.microsoft.com/office/powerpoint/2010/main" val="16445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00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839496"/>
            <a:ext cx="8070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correct answer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1276850" y="1945096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E5AF2E-8CD2-9D74-CA20-E7964C81C2E2}"/>
              </a:ext>
            </a:extLst>
          </p:cNvPr>
          <p:cNvSpPr/>
          <p:nvPr/>
        </p:nvSpPr>
        <p:spPr>
          <a:xfrm>
            <a:off x="3061605" y="3191198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4C9D6-81DB-15D9-8BCD-A2351D509547}"/>
              </a:ext>
            </a:extLst>
          </p:cNvPr>
          <p:cNvSpPr txBox="1"/>
          <p:nvPr/>
        </p:nvSpPr>
        <p:spPr>
          <a:xfrm>
            <a:off x="357508" y="1498868"/>
            <a:ext cx="8360121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website is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new information every day.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updated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spread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interacted</a:t>
            </a:r>
          </a:p>
          <a:p>
            <a:endParaRPr lang="en-US" sz="1100" b="1" i="0" dirty="0">
              <a:solidFill>
                <a:srgbClr val="E45A8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AI-based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education may pose a risk to students' privacy.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poaching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chatbots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</a:p>
          <a:p>
            <a:endParaRPr lang="en-US" sz="1200" b="1" i="0" dirty="0">
              <a:solidFill>
                <a:srgbClr val="E45A8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new website for students will be good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our school.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platform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676590-F669-875C-69B5-3A6D3B65FD60}"/>
              </a:ext>
            </a:extLst>
          </p:cNvPr>
          <p:cNvSpPr/>
          <p:nvPr/>
        </p:nvSpPr>
        <p:spPr>
          <a:xfrm>
            <a:off x="6765470" y="4462105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00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839496"/>
            <a:ext cx="8070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correct answer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3097486" y="2163089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E5AF2E-8CD2-9D74-CA20-E7964C81C2E2}"/>
              </a:ext>
            </a:extLst>
          </p:cNvPr>
          <p:cNvSpPr/>
          <p:nvPr/>
        </p:nvSpPr>
        <p:spPr>
          <a:xfrm>
            <a:off x="6768191" y="3254892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4C9D6-81DB-15D9-8BCD-A2351D509547}"/>
              </a:ext>
            </a:extLst>
          </p:cNvPr>
          <p:cNvSpPr txBox="1"/>
          <p:nvPr/>
        </p:nvSpPr>
        <p:spPr>
          <a:xfrm>
            <a:off x="357508" y="1384572"/>
            <a:ext cx="86640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Although some animal species are living in extreme weather conditions, they can still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survive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update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exploit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Robots are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perform specific tasks such as cleaning rooms or moving heavy boxes.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conserved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threatened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rescued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programmed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Scientists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data collected from their field trip to China.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carried out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preserved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A77FC0-88B8-76F7-389E-8A992135422B}"/>
              </a:ext>
            </a:extLst>
          </p:cNvPr>
          <p:cNvSpPr/>
          <p:nvPr/>
        </p:nvSpPr>
        <p:spPr>
          <a:xfrm>
            <a:off x="3072993" y="4331018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69219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595967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635389"/>
            <a:ext cx="8070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correct answer.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1195208" y="1586753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E5AF2E-8CD2-9D74-CA20-E7964C81C2E2}"/>
              </a:ext>
            </a:extLst>
          </p:cNvPr>
          <p:cNvSpPr/>
          <p:nvPr/>
        </p:nvSpPr>
        <p:spPr>
          <a:xfrm>
            <a:off x="1195207" y="2571750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A77FC0-88B8-76F7-389E-8A992135422B}"/>
              </a:ext>
            </a:extLst>
          </p:cNvPr>
          <p:cNvSpPr/>
          <p:nvPr/>
        </p:nvSpPr>
        <p:spPr>
          <a:xfrm>
            <a:off x="3004454" y="3605732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32EF10-8AE9-2E2F-73C6-97E805D5DE97}"/>
              </a:ext>
            </a:extLst>
          </p:cNvPr>
          <p:cNvSpPr txBox="1"/>
          <p:nvPr/>
        </p:nvSpPr>
        <p:spPr>
          <a:xfrm>
            <a:off x="310243" y="1207957"/>
            <a:ext cx="883375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AI-based robots can do household chores </a:t>
            </a:r>
            <a:r>
              <a:rPr lang="en-US" sz="22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were humans.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if 		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although	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	</a:t>
            </a:r>
            <a:r>
              <a:rPr lang="en-US" sz="2200" b="1" dirty="0">
                <a:solidFill>
                  <a:srgbClr val="E45A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do </a:t>
            </a:r>
            <a:r>
              <a:rPr lang="en-US" sz="22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suddenly became famous and received a lot of publicity?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solidFill>
                  <a:srgbClr val="E45A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		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		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that 	</a:t>
            </a:r>
            <a:r>
              <a:rPr lang="en-US" sz="2200" b="1" dirty="0">
                <a:solidFill>
                  <a:srgbClr val="E45A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 that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prepare for the graduation party, we had a technician </a:t>
            </a:r>
            <a:r>
              <a:rPr lang="en-US" sz="22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big screens on the walls.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solidFill>
                  <a:srgbClr val="E45A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installed 	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install	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installing 	</a:t>
            </a:r>
            <a:r>
              <a:rPr lang="en-US" sz="2200" b="1" dirty="0">
                <a:solidFill>
                  <a:srgbClr val="E45A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installs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I’m writing a report on wildlife conservation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need to get all facts </a:t>
            </a:r>
            <a:r>
              <a:rPr lang="en-US" sz="2200" b="0" i="0" dirty="0">
                <a:solidFill>
                  <a:srgbClr val="93959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solidFill>
                  <a:srgbClr val="E45A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	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checking	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check 	</a:t>
            </a:r>
            <a:r>
              <a:rPr lang="en-US" sz="2200" b="1" dirty="0">
                <a:solidFill>
                  <a:srgbClr val="E45A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09F8F8-3E4F-2C34-4225-B15859C82BED}"/>
              </a:ext>
            </a:extLst>
          </p:cNvPr>
          <p:cNvSpPr/>
          <p:nvPr/>
        </p:nvSpPr>
        <p:spPr>
          <a:xfrm>
            <a:off x="6691990" y="4608007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69219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595967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635389"/>
            <a:ext cx="807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sentence that best combines each pair of sentences.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780696" y="4019710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67121-7B8D-BA0E-F506-118D89DA8BD1}"/>
              </a:ext>
            </a:extLst>
          </p:cNvPr>
          <p:cNvSpPr txBox="1"/>
          <p:nvPr/>
        </p:nvSpPr>
        <p:spPr>
          <a:xfrm>
            <a:off x="380138" y="1420589"/>
            <a:ext cx="8763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computer technology has changed the world. No science has changed the world like that.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 The computer technology has changed the world as if no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science has done that.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 No science has changed the world because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 The computer technology has changed the world so that no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science has done that.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D. No science has changed the world like the computer technology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has.</a:t>
            </a:r>
          </a:p>
        </p:txBody>
      </p:sp>
    </p:spTree>
    <p:extLst>
      <p:ext uri="{BB962C8B-B14F-4D97-AF65-F5344CB8AC3E}">
        <p14:creationId xmlns:p14="http://schemas.microsoft.com/office/powerpoint/2010/main" val="7118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69219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595967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635389"/>
            <a:ext cx="807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sentence that best combines each pair of sentences.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350580" y="2877524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67121-7B8D-BA0E-F506-118D89DA8BD1}"/>
              </a:ext>
            </a:extLst>
          </p:cNvPr>
          <p:cNvSpPr txBox="1"/>
          <p:nvPr/>
        </p:nvSpPr>
        <p:spPr>
          <a:xfrm>
            <a:off x="380138" y="1371605"/>
            <a:ext cx="87638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Poachers have killed so many tigers in the area. Therefore, the authorities are considering harsher punishments for illegal hunting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Poachers have killed so many tigers in the area as the authorities are considering harsher punishments for illegal hunting.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Poachers have killed so many tigers in the area that the authorities are considering harsher punishments for illegal hunting.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Poachers have killed so many tigers, but the authorities are not considering harsher punishments for illegal hunting.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Although poachers have killed so many tigers, the authorities are not considering harsher punishments for illegal hunting.</a:t>
            </a:r>
          </a:p>
        </p:txBody>
      </p:sp>
    </p:spTree>
    <p:extLst>
      <p:ext uri="{BB962C8B-B14F-4D97-AF65-F5344CB8AC3E}">
        <p14:creationId xmlns:p14="http://schemas.microsoft.com/office/powerpoint/2010/main" val="21319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69219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595967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635389"/>
            <a:ext cx="807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sentence that best combines each pair of sentences.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380138" y="2190911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67121-7B8D-BA0E-F506-118D89DA8BD1}"/>
              </a:ext>
            </a:extLst>
          </p:cNvPr>
          <p:cNvSpPr txBox="1"/>
          <p:nvPr/>
        </p:nvSpPr>
        <p:spPr>
          <a:xfrm>
            <a:off x="380138" y="1420589"/>
            <a:ext cx="87638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newspaper should have an online version. Otherwise, it won’t attract many readers.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Unless the newspaper has an online version, it won’t attract many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readers.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If the newspaper should have an online version, it won’t attract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many readers.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newspaper has an online version as if it won’t attract many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readers.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If the newspaper doesn't have an online version, it attracts many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readers.</a:t>
            </a:r>
          </a:p>
        </p:txBody>
      </p:sp>
    </p:spTree>
    <p:extLst>
      <p:ext uri="{BB962C8B-B14F-4D97-AF65-F5344CB8AC3E}">
        <p14:creationId xmlns:p14="http://schemas.microsoft.com/office/powerpoint/2010/main" val="2920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UTMFacebookK&amp;TBold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627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REVIEW 3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69219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595967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635389"/>
            <a:ext cx="807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sentence that best combines each pair of sentences.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367700" y="3677115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67121-7B8D-BA0E-F506-118D89DA8BD1}"/>
              </a:ext>
            </a:extLst>
          </p:cNvPr>
          <p:cNvSpPr txBox="1"/>
          <p:nvPr/>
        </p:nvSpPr>
        <p:spPr>
          <a:xfrm>
            <a:off x="380138" y="1420589"/>
            <a:ext cx="87638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Alba is an advanced robot. She can talk and express emotions like humans.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Alba is an advanced robot, but she cannot talk and express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emotions like humans.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Although Alba can talk and express emotions like humans, she is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not an advanced robot.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Alba is such an advanced robot that she can talk and express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emotions like humans.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Alba is so an advanced robot that she can talk and express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emotions like humans.</a:t>
            </a:r>
          </a:p>
        </p:txBody>
      </p:sp>
    </p:spTree>
    <p:extLst>
      <p:ext uri="{BB962C8B-B14F-4D97-AF65-F5344CB8AC3E}">
        <p14:creationId xmlns:p14="http://schemas.microsoft.com/office/powerpoint/2010/main" val="10362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69219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595967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635389"/>
            <a:ext cx="807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underlined part that needs correction in each of the following sentences.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2249261" y="1863503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67121-7B8D-BA0E-F506-118D89DA8BD1}"/>
              </a:ext>
            </a:extLst>
          </p:cNvPr>
          <p:cNvSpPr txBox="1"/>
          <p:nvPr/>
        </p:nvSpPr>
        <p:spPr>
          <a:xfrm>
            <a:off x="380138" y="1420589"/>
            <a:ext cx="8763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There are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endangered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region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A                                        B                             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local authority has decided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 more protected areas.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advertising on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is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                                 B                        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using printed brochures.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7198B-9EF9-37DD-7663-29893B46BD48}"/>
              </a:ext>
            </a:extLst>
          </p:cNvPr>
          <p:cNvSpPr txBox="1"/>
          <p:nvPr/>
        </p:nvSpPr>
        <p:spPr>
          <a:xfrm>
            <a:off x="2790145" y="1817821"/>
            <a:ext cx="111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so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221B0E-2DA7-7090-820E-3362C5AC81F5}"/>
              </a:ext>
            </a:extLst>
          </p:cNvPr>
          <p:cNvSpPr/>
          <p:nvPr/>
        </p:nvSpPr>
        <p:spPr>
          <a:xfrm>
            <a:off x="6090557" y="3298371"/>
            <a:ext cx="473529" cy="48169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D119D-4CB8-E217-82CE-A13B509BA490}"/>
              </a:ext>
            </a:extLst>
          </p:cNvPr>
          <p:cNvSpPr txBox="1"/>
          <p:nvPr/>
        </p:nvSpPr>
        <p:spPr>
          <a:xfrm>
            <a:off x="6564086" y="3298371"/>
            <a:ext cx="898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as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69219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595967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28997" y="635389"/>
            <a:ext cx="807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underlined part that needs correction in each of the following sentences.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2D478C-78DD-8E18-F698-41710AB887F6}"/>
              </a:ext>
            </a:extLst>
          </p:cNvPr>
          <p:cNvSpPr/>
          <p:nvPr/>
        </p:nvSpPr>
        <p:spPr>
          <a:xfrm>
            <a:off x="1310363" y="2802396"/>
            <a:ext cx="449035" cy="4163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7198B-9EF9-37DD-7663-29893B46BD48}"/>
              </a:ext>
            </a:extLst>
          </p:cNvPr>
          <p:cNvSpPr txBox="1"/>
          <p:nvPr/>
        </p:nvSpPr>
        <p:spPr>
          <a:xfrm>
            <a:off x="1921351" y="2779752"/>
            <a:ext cx="111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if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221B0E-2DA7-7090-820E-3362C5AC81F5}"/>
              </a:ext>
            </a:extLst>
          </p:cNvPr>
          <p:cNvSpPr/>
          <p:nvPr/>
        </p:nvSpPr>
        <p:spPr>
          <a:xfrm>
            <a:off x="2334979" y="4257853"/>
            <a:ext cx="473529" cy="48169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D119D-4CB8-E217-82CE-A13B509BA490}"/>
              </a:ext>
            </a:extLst>
          </p:cNvPr>
          <p:cNvSpPr txBox="1"/>
          <p:nvPr/>
        </p:nvSpPr>
        <p:spPr>
          <a:xfrm>
            <a:off x="2826702" y="4574663"/>
            <a:ext cx="1963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updated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93E29-6465-4E70-EB0B-84EF2CE3E635}"/>
              </a:ext>
            </a:extLst>
          </p:cNvPr>
          <p:cNvSpPr txBox="1"/>
          <p:nvPr/>
        </p:nvSpPr>
        <p:spPr>
          <a:xfrm>
            <a:off x="592218" y="1632857"/>
            <a:ext cx="8070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Visitors can safely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photos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wild animals in the park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A                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quietly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the area.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                            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My manager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decided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company’s computer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A                    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software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least once a month.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      D</a:t>
            </a:r>
          </a:p>
        </p:txBody>
      </p:sp>
    </p:spTree>
    <p:extLst>
      <p:ext uri="{BB962C8B-B14F-4D97-AF65-F5344CB8AC3E}">
        <p14:creationId xmlns:p14="http://schemas.microsoft.com/office/powerpoint/2010/main" val="34788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Revise Vocab of units 6,7,8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Revise Grammar of units 6,7,8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Pronunciation: Linking and assimilation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Prepare Review 2</a:t>
            </a:r>
            <a:r>
              <a:rPr lang="en-GB">
                <a:latin typeface="+mn-lt"/>
                <a:cs typeface="Arial" panose="020B0604020202020204" pitchFamily="34" charset="0"/>
              </a:rPr>
              <a:t>: Skills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7" y="867955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674214"/>
            <a:ext cx="1741596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5702" y="2567595"/>
            <a:ext cx="14630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338921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Revise words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71" y="1273260"/>
            <a:ext cx="3659538" cy="103807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1: Sounds</a:t>
            </a:r>
          </a:p>
          <a:p>
            <a:r>
              <a:rPr lang="en-US" sz="1350" dirty="0">
                <a:solidFill>
                  <a:schemeClr val="tx1"/>
                </a:solidFill>
              </a:rPr>
              <a:t>Task 2: Stress</a:t>
            </a:r>
          </a:p>
          <a:p>
            <a:r>
              <a:rPr lang="en-US" sz="1350" dirty="0">
                <a:solidFill>
                  <a:schemeClr val="tx1"/>
                </a:solidFill>
              </a:rPr>
              <a:t>Task 3: Listen and complete sentences</a:t>
            </a:r>
          </a:p>
          <a:p>
            <a:r>
              <a:rPr lang="en-US" sz="1350" dirty="0">
                <a:solidFill>
                  <a:schemeClr val="tx1"/>
                </a:solidFill>
              </a:rPr>
              <a:t>Task 4: Linking</a:t>
            </a:r>
          </a:p>
          <a:p>
            <a:r>
              <a:rPr lang="en-US" sz="1350" dirty="0">
                <a:solidFill>
                  <a:schemeClr val="tx1"/>
                </a:solidFill>
              </a:rPr>
              <a:t>Task 5: Assimilation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1" y="2387159"/>
            <a:ext cx="3659539" cy="112047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1: Complete the sentences. 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2: Closest meaning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3: Opposite meaning.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4: Choose the best answer.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498752" y="1113731"/>
            <a:ext cx="671771" cy="56048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767227" y="1924019"/>
            <a:ext cx="532498" cy="64357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792340" y="3747854"/>
            <a:ext cx="420286" cy="58286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73714" y="433071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2" y="2833922"/>
            <a:ext cx="532498" cy="6641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583457"/>
            <a:ext cx="3659537" cy="49961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50" dirty="0">
                <a:solidFill>
                  <a:schemeClr val="tx1"/>
                </a:solidFill>
              </a:rPr>
              <a:t>Task 1,2: Choose the best answer</a:t>
            </a:r>
          </a:p>
          <a:p>
            <a:r>
              <a:rPr lang="en-GB" sz="1350" dirty="0">
                <a:solidFill>
                  <a:schemeClr val="tx1"/>
                </a:solidFill>
              </a:rPr>
              <a:t>Task 3: Mistake correction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8192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Mark the letter A, B, C, or D to indicate the word whose underlined part differs from the other three in pronunciation.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A1C43-1616-214E-BE88-92A731B531D1}"/>
              </a:ext>
            </a:extLst>
          </p:cNvPr>
          <p:cNvSpPr txBox="1"/>
          <p:nvPr/>
        </p:nvSpPr>
        <p:spPr>
          <a:xfrm>
            <a:off x="380138" y="1824921"/>
            <a:ext cx="864139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E45A83"/>
                </a:solidFill>
                <a:latin typeface="UTMAvoBold"/>
              </a:rPr>
              <a:t>A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upd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UTM-Avo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te 	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reli</a:t>
            </a:r>
            <a:r>
              <a:rPr lang="en-US" sz="2400" u="sng" dirty="0">
                <a:solidFill>
                  <a:srgbClr val="000000"/>
                </a:solidFill>
                <a:latin typeface="UTM-Avo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ble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activ</a:t>
            </a:r>
            <a:r>
              <a:rPr lang="en-US" sz="2400" u="sng" dirty="0">
                <a:solidFill>
                  <a:srgbClr val="000000"/>
                </a:solidFill>
                <a:latin typeface="UTM-Avo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te 	</a:t>
            </a:r>
            <a:r>
              <a:rPr lang="en-US" sz="2400" b="1" dirty="0">
                <a:solidFill>
                  <a:srgbClr val="E45A83"/>
                </a:solidFill>
                <a:latin typeface="UTMAvoBold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applic</a:t>
            </a:r>
            <a:r>
              <a:rPr lang="en-US" sz="2400" u="sng" dirty="0">
                <a:solidFill>
                  <a:srgbClr val="000000"/>
                </a:solidFill>
                <a:latin typeface="UTM-Avo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tion</a:t>
            </a:r>
          </a:p>
          <a:p>
            <a:endParaRPr lang="en-US" sz="1400" b="0" i="0" dirty="0">
              <a:solidFill>
                <a:srgbClr val="000000"/>
              </a:solidFill>
              <a:effectLst/>
              <a:latin typeface="UTM-Avo"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2.   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mon</a:t>
            </a:r>
            <a:r>
              <a:rPr lang="en-US" sz="2400" u="sng" dirty="0">
                <a:solidFill>
                  <a:srgbClr val="000000"/>
                </a:solidFill>
                <a:latin typeface="UTM-Avo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tor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recogn</a:t>
            </a:r>
            <a:r>
              <a:rPr lang="en-US" sz="2400" u="sng" dirty="0">
                <a:solidFill>
                  <a:srgbClr val="000000"/>
                </a:solidFill>
                <a:latin typeface="UTM-Avo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tion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art</a:t>
            </a:r>
            <a:r>
              <a:rPr lang="en-US" sz="2400" u="sng" dirty="0">
                <a:solidFill>
                  <a:srgbClr val="000000"/>
                </a:solidFill>
                <a:latin typeface="UTM-Avo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ficial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surv</a:t>
            </a:r>
            <a:r>
              <a:rPr lang="en-US" sz="2400" u="sng" dirty="0">
                <a:solidFill>
                  <a:srgbClr val="000000"/>
                </a:solidFill>
                <a:latin typeface="UTM-Avo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ve</a:t>
            </a:r>
            <a:r>
              <a:rPr lang="en-US" sz="2400" dirty="0"/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D54C56-A549-AF3C-E261-00FEBB0C6FB0}"/>
              </a:ext>
            </a:extLst>
          </p:cNvPr>
          <p:cNvSpPr/>
          <p:nvPr/>
        </p:nvSpPr>
        <p:spPr>
          <a:xfrm>
            <a:off x="3071600" y="1885950"/>
            <a:ext cx="455371" cy="443172"/>
          </a:xfrm>
          <a:prstGeom prst="ellipse">
            <a:avLst/>
          </a:prstGeom>
          <a:noFill/>
          <a:ln w="28575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957C59-25CE-34D1-F23E-B2B2849B3E28}"/>
              </a:ext>
            </a:extLst>
          </p:cNvPr>
          <p:cNvSpPr/>
          <p:nvPr/>
        </p:nvSpPr>
        <p:spPr>
          <a:xfrm>
            <a:off x="6693821" y="2414161"/>
            <a:ext cx="496193" cy="457200"/>
          </a:xfrm>
          <a:prstGeom prst="ellipse">
            <a:avLst/>
          </a:prstGeom>
          <a:noFill/>
          <a:ln w="28575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8192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Mark the letter A, B, C, or D to indicate the word which differs from the other three in the position of the main stress.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D54C56-A549-AF3C-E261-00FEBB0C6FB0}"/>
              </a:ext>
            </a:extLst>
          </p:cNvPr>
          <p:cNvSpPr/>
          <p:nvPr/>
        </p:nvSpPr>
        <p:spPr>
          <a:xfrm>
            <a:off x="891736" y="1824921"/>
            <a:ext cx="496193" cy="457200"/>
          </a:xfrm>
          <a:prstGeom prst="ellipse">
            <a:avLst/>
          </a:prstGeom>
          <a:noFill/>
          <a:ln w="28575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957C59-25CE-34D1-F23E-B2B2849B3E28}"/>
              </a:ext>
            </a:extLst>
          </p:cNvPr>
          <p:cNvSpPr/>
          <p:nvPr/>
        </p:nvSpPr>
        <p:spPr>
          <a:xfrm>
            <a:off x="4075807" y="2430490"/>
            <a:ext cx="496193" cy="457200"/>
          </a:xfrm>
          <a:prstGeom prst="ellipse">
            <a:avLst/>
          </a:prstGeom>
          <a:noFill/>
          <a:ln w="28575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83950-4778-4AA2-88EE-2275CBC8EE3C}"/>
              </a:ext>
            </a:extLst>
          </p:cNvPr>
          <p:cNvSpPr txBox="1"/>
          <p:nvPr/>
        </p:nvSpPr>
        <p:spPr>
          <a:xfrm>
            <a:off x="498020" y="1824921"/>
            <a:ext cx="81316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rescue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release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survive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conserve</a:t>
            </a:r>
          </a:p>
          <a:p>
            <a:endParaRPr lang="en-US" sz="1400" b="0" i="0" dirty="0">
              <a:solidFill>
                <a:srgbClr val="000000"/>
              </a:solidFill>
              <a:effectLst/>
              <a:latin typeface="UTM-Avo"/>
            </a:endParaRPr>
          </a:p>
          <a:p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2. 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robotic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suspicious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digital 	</a:t>
            </a: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endangered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92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8192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Listen and complete the sentences with the correct words. Then practice saying them in pairs.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1C800-CE8E-08A3-4C63-BB875957F674}"/>
              </a:ext>
            </a:extLst>
          </p:cNvPr>
          <p:cNvSpPr txBox="1"/>
          <p:nvPr/>
        </p:nvSpPr>
        <p:spPr>
          <a:xfrm>
            <a:off x="620485" y="1988500"/>
            <a:ext cx="8192539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1.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We often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UTM-Avo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some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UTM-Avo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turtles on the beach.</a:t>
            </a:r>
          </a:p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E45A83"/>
                </a:solidFill>
                <a:effectLst/>
                <a:latin typeface="UTMAvoBold"/>
              </a:rPr>
              <a:t>2.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This is not the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UTM-Avo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way to </a:t>
            </a:r>
            <a:r>
              <a:rPr lang="en-US" sz="2400" b="0" i="0" dirty="0">
                <a:solidFill>
                  <a:srgbClr val="939598"/>
                </a:solidFill>
                <a:effectLst/>
                <a:latin typeface="UTM-Avo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an email.</a:t>
            </a:r>
            <a:r>
              <a:rPr lang="en-US" sz="2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5754-A2D0-4856-626D-D21A2B0ABB55}"/>
              </a:ext>
            </a:extLst>
          </p:cNvPr>
          <p:cNvSpPr txBox="1"/>
          <p:nvPr/>
        </p:nvSpPr>
        <p:spPr>
          <a:xfrm>
            <a:off x="2502852" y="2098370"/>
            <a:ext cx="762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487F8-7F67-96C0-688A-439697356B17}"/>
              </a:ext>
            </a:extLst>
          </p:cNvPr>
          <p:cNvSpPr txBox="1"/>
          <p:nvPr/>
        </p:nvSpPr>
        <p:spPr>
          <a:xfrm>
            <a:off x="4766650" y="2102104"/>
            <a:ext cx="762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6B808-56FB-DB51-CC0D-068A245A0F38}"/>
              </a:ext>
            </a:extLst>
          </p:cNvPr>
          <p:cNvSpPr txBox="1"/>
          <p:nvPr/>
        </p:nvSpPr>
        <p:spPr>
          <a:xfrm>
            <a:off x="3103425" y="2669905"/>
            <a:ext cx="1014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right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BA880-1271-3192-8469-D2229E84EF16}"/>
              </a:ext>
            </a:extLst>
          </p:cNvPr>
          <p:cNvSpPr txBox="1"/>
          <p:nvPr/>
        </p:nvSpPr>
        <p:spPr>
          <a:xfrm>
            <a:off x="5339443" y="2669904"/>
            <a:ext cx="1014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063 - REVIEW 3 - LANG - TASK 3">
            <a:hlinkClick r:id="" action="ppaction://media"/>
            <a:extLst>
              <a:ext uri="{FF2B5EF4-FFF2-40B4-BE49-F238E27FC236}">
                <a16:creationId xmlns:a16="http://schemas.microsoft.com/office/drawing/2014/main" id="{CDB4CEC9-CF87-263C-6046-61B9CB400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7365" y="1462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8192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mark (   ) the places where the linking /r/ can appear. Listen and check. Then </a:t>
            </a:r>
            <a:r>
              <a:rPr lang="en-US" sz="2400" b="1" dirty="0" err="1">
                <a:cs typeface="Arial" panose="020B0604020202020204" pitchFamily="34" charset="0"/>
              </a:rPr>
              <a:t>practise</a:t>
            </a:r>
            <a:r>
              <a:rPr lang="en-US" sz="2400" b="1" dirty="0">
                <a:cs typeface="Arial" panose="020B0604020202020204" pitchFamily="34" charset="0"/>
              </a:rPr>
              <a:t> saying the sentences in pairs..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6AE05-9292-6EE5-72AE-B5E245377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305" y="994069"/>
            <a:ext cx="331333" cy="148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BD63D6-A42A-12AD-C2FC-1D32089D46EE}"/>
              </a:ext>
            </a:extLst>
          </p:cNvPr>
          <p:cNvSpPr txBox="1"/>
          <p:nvPr/>
        </p:nvSpPr>
        <p:spPr>
          <a:xfrm>
            <a:off x="636813" y="1824921"/>
            <a:ext cx="8262257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number of nature reserves have been created to protect rare animals.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new national park that I want to visit, but it is too far away from my city.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9C5FD00-B99F-B9C9-0ECF-5D15B737D62A}"/>
              </a:ext>
            </a:extLst>
          </p:cNvPr>
          <p:cNvSpPr/>
          <p:nvPr/>
        </p:nvSpPr>
        <p:spPr>
          <a:xfrm rot="8035273">
            <a:off x="1691005" y="1714316"/>
            <a:ext cx="643982" cy="64398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E09A21D-5BE1-B083-C7E3-86B3FD74127C}"/>
              </a:ext>
            </a:extLst>
          </p:cNvPr>
          <p:cNvSpPr/>
          <p:nvPr/>
        </p:nvSpPr>
        <p:spPr>
          <a:xfrm rot="8035273">
            <a:off x="6986915" y="1719476"/>
            <a:ext cx="643982" cy="64398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05C301F-C4EA-0507-5882-186D66FADE59}"/>
              </a:ext>
            </a:extLst>
          </p:cNvPr>
          <p:cNvSpPr/>
          <p:nvPr/>
        </p:nvSpPr>
        <p:spPr>
          <a:xfrm rot="8035273">
            <a:off x="1247411" y="2144302"/>
            <a:ext cx="643982" cy="64398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1355748-45DD-9AB4-FB3C-0F86647BAE7D}"/>
              </a:ext>
            </a:extLst>
          </p:cNvPr>
          <p:cNvSpPr/>
          <p:nvPr/>
        </p:nvSpPr>
        <p:spPr>
          <a:xfrm rot="8035273">
            <a:off x="7139315" y="2149459"/>
            <a:ext cx="643982" cy="64398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064 - REVIEW 3 - LANG - TASK 4">
            <a:hlinkClick r:id="" action="ppaction://media"/>
            <a:extLst>
              <a:ext uri="{FF2B5EF4-FFF2-40B4-BE49-F238E27FC236}">
                <a16:creationId xmlns:a16="http://schemas.microsoft.com/office/drawing/2014/main" id="{E282D9F2-8E38-BFC3-B3A2-ACAA72963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1306" y="2133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8192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Read the sentences and underline the parts where assimilation can occur. Focus on the highlighted parts. Listen and check. Then </a:t>
            </a:r>
            <a:r>
              <a:rPr lang="en-US" sz="2400" b="1" dirty="0" err="1">
                <a:cs typeface="Arial" panose="020B0604020202020204" pitchFamily="34" charset="0"/>
              </a:rPr>
              <a:t>practise</a:t>
            </a:r>
            <a:r>
              <a:rPr lang="en-US" sz="2400" b="1" dirty="0">
                <a:cs typeface="Arial" panose="020B0604020202020204" pitchFamily="34" charset="0"/>
              </a:rPr>
              <a:t> saying the sentences in pairs.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49E32-5863-77DA-28CA-4E8CFD8CB880}"/>
              </a:ext>
            </a:extLst>
          </p:cNvPr>
          <p:cNvSpPr txBox="1"/>
          <p:nvPr/>
        </p:nvSpPr>
        <p:spPr>
          <a:xfrm>
            <a:off x="261257" y="2404585"/>
            <a:ext cx="8392885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brother was </a:t>
            </a:r>
            <a:r>
              <a:rPr lang="en-US" sz="2400" b="0" i="0" dirty="0">
                <a:solidFill>
                  <a:srgbClr val="CE17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Paris to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 an exhibition </a:t>
            </a:r>
            <a:r>
              <a:rPr lang="en-US" sz="2400" b="0" i="0" dirty="0">
                <a:solidFill>
                  <a:srgbClr val="CE17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modern media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E45A8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b="0" i="0" dirty="0">
                <a:solidFill>
                  <a:srgbClr val="CE17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wrote many reports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how </a:t>
            </a:r>
            <a:r>
              <a:rPr lang="en-US" sz="2400" b="0" i="0" dirty="0">
                <a:solidFill>
                  <a:srgbClr val="CE17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protect pandas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China.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CFEA570A-CA16-6D38-482B-BF398D6322AE}"/>
              </a:ext>
            </a:extLst>
          </p:cNvPr>
          <p:cNvSpPr/>
          <p:nvPr/>
        </p:nvSpPr>
        <p:spPr>
          <a:xfrm rot="8035273">
            <a:off x="2621735" y="2359057"/>
            <a:ext cx="643982" cy="64398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7CA17C6-B6C4-F1AE-EC16-6AEACF798DB0}"/>
              </a:ext>
            </a:extLst>
          </p:cNvPr>
          <p:cNvSpPr/>
          <p:nvPr/>
        </p:nvSpPr>
        <p:spPr>
          <a:xfrm rot="8035273">
            <a:off x="6129656" y="2322693"/>
            <a:ext cx="643982" cy="64398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81E40A8-EB59-44F6-CC02-C64499F2E464}"/>
              </a:ext>
            </a:extLst>
          </p:cNvPr>
          <p:cNvSpPr/>
          <p:nvPr/>
        </p:nvSpPr>
        <p:spPr>
          <a:xfrm rot="8035273">
            <a:off x="7180127" y="2359059"/>
            <a:ext cx="643982" cy="64398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E3E6699-691F-6C90-BE9D-DBAB8B498A9A}"/>
              </a:ext>
            </a:extLst>
          </p:cNvPr>
          <p:cNvSpPr/>
          <p:nvPr/>
        </p:nvSpPr>
        <p:spPr>
          <a:xfrm rot="8035273">
            <a:off x="1711169" y="2926574"/>
            <a:ext cx="643982" cy="64398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2040705-1B6C-6960-3E3E-1A599E9D47C7}"/>
              </a:ext>
            </a:extLst>
          </p:cNvPr>
          <p:cNvSpPr/>
          <p:nvPr/>
        </p:nvSpPr>
        <p:spPr>
          <a:xfrm rot="8035273">
            <a:off x="5641771" y="2889982"/>
            <a:ext cx="643982" cy="64398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065 - REVIEW 3 - LANG - TASK 5">
            <a:hlinkClick r:id="" action="ppaction://media"/>
            <a:extLst>
              <a:ext uri="{FF2B5EF4-FFF2-40B4-BE49-F238E27FC236}">
                <a16:creationId xmlns:a16="http://schemas.microsoft.com/office/drawing/2014/main" id="{ED5DCB33-0C96-038D-E9CF-B23954A64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4202" y="2017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3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2343</TotalTime>
  <Words>1865</Words>
  <Application>Microsoft Office PowerPoint</Application>
  <PresentationFormat>On-screen Show (16:9)</PresentationFormat>
  <Paragraphs>219</Paragraphs>
  <Slides>25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UTM-Avo</vt:lpstr>
      <vt:lpstr>UTMAvoBold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97</cp:revision>
  <dcterms:created xsi:type="dcterms:W3CDTF">2020-12-09T02:04:09Z</dcterms:created>
  <dcterms:modified xsi:type="dcterms:W3CDTF">2024-01-17T00:56:35Z</dcterms:modified>
</cp:coreProperties>
</file>