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4"/>
  </p:notesMasterIdLst>
  <p:sldIdLst>
    <p:sldId id="256" r:id="rId2"/>
    <p:sldId id="264" r:id="rId3"/>
    <p:sldId id="366" r:id="rId4"/>
    <p:sldId id="376" r:id="rId5"/>
    <p:sldId id="378" r:id="rId6"/>
    <p:sldId id="379" r:id="rId7"/>
    <p:sldId id="377" r:id="rId8"/>
    <p:sldId id="260" r:id="rId9"/>
    <p:sldId id="311" r:id="rId10"/>
    <p:sldId id="317" r:id="rId11"/>
    <p:sldId id="313" r:id="rId12"/>
    <p:sldId id="312" r:id="rId13"/>
    <p:sldId id="257" r:id="rId14"/>
    <p:sldId id="309" r:id="rId15"/>
    <p:sldId id="310" r:id="rId16"/>
    <p:sldId id="380" r:id="rId17"/>
    <p:sldId id="315" r:id="rId18"/>
    <p:sldId id="314" r:id="rId19"/>
    <p:sldId id="258" r:id="rId20"/>
    <p:sldId id="306" r:id="rId21"/>
    <p:sldId id="259" r:id="rId22"/>
    <p:sldId id="318" r:id="rId23"/>
    <p:sldId id="304" r:id="rId24"/>
    <p:sldId id="271" r:id="rId25"/>
    <p:sldId id="272" r:id="rId26"/>
    <p:sldId id="305" r:id="rId27"/>
    <p:sldId id="303" r:id="rId28"/>
    <p:sldId id="307" r:id="rId29"/>
    <p:sldId id="261" r:id="rId30"/>
    <p:sldId id="316" r:id="rId31"/>
    <p:sldId id="323" r:id="rId32"/>
    <p:sldId id="265" r:id="rId33"/>
  </p:sldIdLst>
  <p:sldSz cx="18288000" cy="10287000"/>
  <p:notesSz cx="6858000" cy="9144000"/>
  <p:embeddedFontLst>
    <p:embeddedFont>
      <p:font typeface="Agrandir Heavy" panose="020B0604020202020204" charset="0"/>
      <p:regular r:id="rId35"/>
    </p:embeddedFont>
    <p:embeddedFont>
      <p:font typeface="Agrandir Medium" panose="020B0604020202020204" charset="0"/>
      <p:regular r:id="rId36"/>
    </p:embeddedFont>
    <p:embeddedFont>
      <p:font typeface="Lato" panose="020F0502020204030203" pitchFamily="34" charset="0"/>
      <p:regular r:id="rId37"/>
      <p:boldItalic r:id="rId38"/>
    </p:embeddedFont>
    <p:embeddedFont>
      <p:font typeface="Lato Black" panose="020F0502020204030203" pitchFamily="34" charset="0"/>
      <p:bold r:id="rId39"/>
      <p:boldItalic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72" autoAdjust="0"/>
    <p:restoredTop sz="94622" autoAdjust="0"/>
  </p:normalViewPr>
  <p:slideViewPr>
    <p:cSldViewPr>
      <p:cViewPr varScale="1">
        <p:scale>
          <a:sx n="52" d="100"/>
          <a:sy n="52" d="100"/>
        </p:scale>
        <p:origin x="878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87FEC5-FB0D-45BD-87B5-F7E017E05F28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F65FAA-9A49-46E1-8C9C-79C2B62B61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1918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F65FAA-9A49-46E1-8C9C-79C2B62B611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8812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F65FAA-9A49-46E1-8C9C-79C2B62B611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6030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 how many social issues are there in the conversation ? 5 right! Now we will move to task 3 to find out what they are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F65FAA-9A49-46E1-8C9C-79C2B62B611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7225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g8c30da526c_0_8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6" name="Google Shape;516;g8c30da526c_0_8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Ok so in this task, u need to read the conversation again and find out social issues related to these pictures, remember to pay attention to these hints while reading.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262040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2EBB56-30C7-FA75-F3B9-75200B8EE1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E8A52F7-D335-058D-9EF3-C7437FCBBA2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1051C12-2CD2-C71E-2133-C5099F2BE6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60BBDF-BC67-6FC5-02FA-13D5FD61330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F65FAA-9A49-46E1-8C9C-79C2B62B6114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4087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FFF8A8-6341-88E0-0C4B-68783182E3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2F39335-167E-B1EA-260C-E3E817DB0C5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464D6B5-81A7-B9D9-52E4-84C999DB3F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Ok so Nam mark </a:t>
            </a:r>
            <a:r>
              <a:rPr lang="en-US" dirty="0" err="1"/>
              <a:t>mai</a:t>
            </a:r>
            <a:r>
              <a:rPr lang="en-US" dirty="0"/>
              <a:t> decided to start an awareness campaign to solve bullying</a:t>
            </a:r>
            <a:r>
              <a:rPr lang="en-US"/>
              <a:t>, 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A20C99-EB54-F8BD-69E0-3EF5547ABB1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F65FAA-9A49-46E1-8C9C-79C2B62B6114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4917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DB32D2-3D43-7C16-3EC1-ACC402B478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714C372-C079-1F51-EC55-7386B93684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1747857-061A-3740-E1E0-E8A6BB0A47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263045-485D-7C27-13D9-953581E52F3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F65FAA-9A49-46E1-8C9C-79C2B62B6114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2658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403E94-54C8-B0D1-1A07-3D44DDB3A7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963D102-6B6D-E200-D715-521752EAC1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C2D24B4-8BA6-25B3-CE92-587FA8EDA0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35BB6D-32FF-23FD-3CCD-AFE8C1A2791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F65FAA-9A49-46E1-8C9C-79C2B62B611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8969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CC5780-CB77-713C-463F-CB74298BA6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853944D-54E1-9D44-8E89-188370CE19A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9083898-44B3-A3BC-E10F-DB45CD3124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EC2530-3A2F-8832-48C0-26976B05899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F65FAA-9A49-46E1-8C9C-79C2B62B611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7889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E8CBC5-8796-25DA-72FD-A7AA20776F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48112AC-9625-36F0-BC7A-0A6C7666014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6F3B47E-4CF9-69BA-473D-5FC5F19C76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C8F23A-7E86-D739-4784-1D2F8BB2F10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F65FAA-9A49-46E1-8C9C-79C2B62B611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4036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F65FAA-9A49-46E1-8C9C-79C2B62B611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2762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943F96-A2D6-3082-131D-255BBBE846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89C952C-3089-0274-FC2B-32DB15777C2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072E6D8-F84B-BEA6-58C3-179D5E8AAA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D74E9B-8A40-12CF-FC73-80D4ED6E703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F65FAA-9A49-46E1-8C9C-79C2B62B611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1125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04EE0B-F3D4-FAB4-1984-BEFB23A789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B6E4445-D341-0CC6-EEC3-0BDA39266C8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35BDF59-EBF8-B7DB-B7F5-AE877DBB6B5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A748EC-108C-4AAC-D118-82CC34A6BE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F65FAA-9A49-46E1-8C9C-79C2B62B611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0479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5C5F81-F396-3A7D-98B5-950FF0D9A3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3C0F867-C01C-97B6-B216-8D62B8E778A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1DCC835-EB07-F015-E695-4B9CA9E871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8BAF3F-29CD-C1A2-FC25-93ECCE453D4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F65FAA-9A49-46E1-8C9C-79C2B62B611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2133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47A25F-692E-EF55-A6EC-DCEBDF5113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C34EDE4-602F-364F-0EE6-7D98B19FC1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5AD422D-27DE-2B3C-9C18-5B9ABC9E82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Yes they’re discussing social issues and each person  has their opinions, so we will move on task 2 to find out what they are?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170732-3584-D55E-7D8F-01129B0EE11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F65FAA-9A49-46E1-8C9C-79C2B62B611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6170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/>
          <p:nvPr/>
        </p:nvSpPr>
        <p:spPr>
          <a:xfrm>
            <a:off x="13963650" y="6891101"/>
            <a:ext cx="4324432" cy="3395954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 dirty="0"/>
          </a:p>
        </p:txBody>
      </p:sp>
      <p:sp>
        <p:nvSpPr>
          <p:cNvPr id="47" name="Google Shape;47;p7"/>
          <p:cNvSpPr/>
          <p:nvPr/>
        </p:nvSpPr>
        <p:spPr>
          <a:xfrm flipH="1">
            <a:off x="-87" y="0"/>
            <a:ext cx="3524342" cy="10287060"/>
          </a:xfrm>
          <a:custGeom>
            <a:avLst/>
            <a:gdLst/>
            <a:ahLst/>
            <a:cxnLst/>
            <a:rect l="l" t="t" r="r" b="b"/>
            <a:pathLst>
              <a:path w="17396" h="39911" extrusionOk="0">
                <a:moveTo>
                  <a:pt x="13740" y="1"/>
                </a:moveTo>
                <a:cubicBezTo>
                  <a:pt x="13740" y="1"/>
                  <a:pt x="16574" y="9085"/>
                  <a:pt x="15716" y="13157"/>
                </a:cubicBezTo>
                <a:cubicBezTo>
                  <a:pt x="14835" y="17241"/>
                  <a:pt x="11299" y="15098"/>
                  <a:pt x="8596" y="19039"/>
                </a:cubicBezTo>
                <a:cubicBezTo>
                  <a:pt x="5906" y="22992"/>
                  <a:pt x="10490" y="29874"/>
                  <a:pt x="8596" y="31207"/>
                </a:cubicBezTo>
                <a:cubicBezTo>
                  <a:pt x="8288" y="31428"/>
                  <a:pt x="7901" y="31510"/>
                  <a:pt x="7464" y="31510"/>
                </a:cubicBezTo>
                <a:cubicBezTo>
                  <a:pt x="6179" y="31510"/>
                  <a:pt x="4469" y="30797"/>
                  <a:pt x="3100" y="30797"/>
                </a:cubicBezTo>
                <a:cubicBezTo>
                  <a:pt x="2097" y="30797"/>
                  <a:pt x="1277" y="31179"/>
                  <a:pt x="941" y="32505"/>
                </a:cubicBezTo>
                <a:cubicBezTo>
                  <a:pt x="0" y="36243"/>
                  <a:pt x="2369" y="39911"/>
                  <a:pt x="2369" y="39911"/>
                </a:cubicBezTo>
                <a:lnTo>
                  <a:pt x="17395" y="39911"/>
                </a:lnTo>
                <a:lnTo>
                  <a:pt x="17395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 dirty="0"/>
          </a:p>
        </p:txBody>
      </p:sp>
      <p:sp>
        <p:nvSpPr>
          <p:cNvPr id="48" name="Google Shape;48;p7"/>
          <p:cNvSpPr txBox="1">
            <a:spLocks noGrp="1"/>
          </p:cNvSpPr>
          <p:nvPr>
            <p:ph type="title"/>
          </p:nvPr>
        </p:nvSpPr>
        <p:spPr>
          <a:xfrm>
            <a:off x="9904576" y="2844950"/>
            <a:ext cx="6053400" cy="1115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ubTitle" idx="1"/>
          </p:nvPr>
        </p:nvSpPr>
        <p:spPr>
          <a:xfrm>
            <a:off x="9904576" y="3960250"/>
            <a:ext cx="6053400" cy="347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450283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2" Type="http://schemas.openxmlformats.org/officeDocument/2006/relationships/image" Target="../media/image1.jpeg"/><Relationship Id="rId16" Type="http://schemas.openxmlformats.org/officeDocument/2006/relationships/image" Target="../media/image1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1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973347" y="5083613"/>
            <a:ext cx="6611286" cy="4002833"/>
          </a:xfrm>
          <a:custGeom>
            <a:avLst/>
            <a:gdLst/>
            <a:ahLst/>
            <a:cxnLst/>
            <a:rect l="l" t="t" r="r" b="b"/>
            <a:pathLst>
              <a:path w="6611286" h="4002833">
                <a:moveTo>
                  <a:pt x="0" y="0"/>
                </a:moveTo>
                <a:lnTo>
                  <a:pt x="6611286" y="0"/>
                </a:lnTo>
                <a:lnTo>
                  <a:pt x="6611286" y="4002833"/>
                </a:lnTo>
                <a:lnTo>
                  <a:pt x="0" y="400283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3682991" y="5114925"/>
            <a:ext cx="3631661" cy="4002833"/>
          </a:xfrm>
          <a:custGeom>
            <a:avLst/>
            <a:gdLst/>
            <a:ahLst/>
            <a:cxnLst/>
            <a:rect l="l" t="t" r="r" b="b"/>
            <a:pathLst>
              <a:path w="3631661" h="4002833">
                <a:moveTo>
                  <a:pt x="0" y="0"/>
                </a:moveTo>
                <a:lnTo>
                  <a:pt x="3631661" y="0"/>
                </a:lnTo>
                <a:lnTo>
                  <a:pt x="3631661" y="4002833"/>
                </a:lnTo>
                <a:lnTo>
                  <a:pt x="0" y="400283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8003734" y="5114925"/>
            <a:ext cx="3071265" cy="4002833"/>
          </a:xfrm>
          <a:custGeom>
            <a:avLst/>
            <a:gdLst/>
            <a:ahLst/>
            <a:cxnLst/>
            <a:rect l="l" t="t" r="r" b="b"/>
            <a:pathLst>
              <a:path w="3071265" h="4002833">
                <a:moveTo>
                  <a:pt x="0" y="0"/>
                </a:moveTo>
                <a:lnTo>
                  <a:pt x="3071264" y="0"/>
                </a:lnTo>
                <a:lnTo>
                  <a:pt x="3071264" y="4002833"/>
                </a:lnTo>
                <a:lnTo>
                  <a:pt x="0" y="400283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1494087" y="5114925"/>
            <a:ext cx="1769803" cy="1875514"/>
          </a:xfrm>
          <a:custGeom>
            <a:avLst/>
            <a:gdLst/>
            <a:ahLst/>
            <a:cxnLst/>
            <a:rect l="l" t="t" r="r" b="b"/>
            <a:pathLst>
              <a:path w="1769803" h="1875514">
                <a:moveTo>
                  <a:pt x="0" y="0"/>
                </a:moveTo>
                <a:lnTo>
                  <a:pt x="1769804" y="0"/>
                </a:lnTo>
                <a:lnTo>
                  <a:pt x="1769804" y="1875514"/>
                </a:lnTo>
                <a:lnTo>
                  <a:pt x="0" y="187551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1494087" y="7242244"/>
            <a:ext cx="1769803" cy="1875514"/>
          </a:xfrm>
          <a:custGeom>
            <a:avLst/>
            <a:gdLst/>
            <a:ahLst/>
            <a:cxnLst/>
            <a:rect l="l" t="t" r="r" b="b"/>
            <a:pathLst>
              <a:path w="1769803" h="1875514">
                <a:moveTo>
                  <a:pt x="0" y="0"/>
                </a:moveTo>
                <a:lnTo>
                  <a:pt x="1769804" y="0"/>
                </a:lnTo>
                <a:lnTo>
                  <a:pt x="1769804" y="1875514"/>
                </a:lnTo>
                <a:lnTo>
                  <a:pt x="0" y="18755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668665">
            <a:off x="315216" y="3313690"/>
            <a:ext cx="1637273" cy="1718511"/>
          </a:xfrm>
          <a:custGeom>
            <a:avLst/>
            <a:gdLst/>
            <a:ahLst/>
            <a:cxnLst/>
            <a:rect l="l" t="t" r="r" b="b"/>
            <a:pathLst>
              <a:path w="1637273" h="1718511">
                <a:moveTo>
                  <a:pt x="0" y="0"/>
                </a:moveTo>
                <a:lnTo>
                  <a:pt x="1637273" y="0"/>
                </a:lnTo>
                <a:lnTo>
                  <a:pt x="1637273" y="1718512"/>
                </a:lnTo>
                <a:lnTo>
                  <a:pt x="0" y="171851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9" name="Freeform 9"/>
          <p:cNvSpPr/>
          <p:nvPr/>
        </p:nvSpPr>
        <p:spPr>
          <a:xfrm rot="708757">
            <a:off x="17085320" y="104785"/>
            <a:ext cx="1792349" cy="1835739"/>
          </a:xfrm>
          <a:custGeom>
            <a:avLst/>
            <a:gdLst/>
            <a:ahLst/>
            <a:cxnLst/>
            <a:rect l="l" t="t" r="r" b="b"/>
            <a:pathLst>
              <a:path w="1792349" h="1835739">
                <a:moveTo>
                  <a:pt x="0" y="0"/>
                </a:moveTo>
                <a:lnTo>
                  <a:pt x="1792348" y="0"/>
                </a:lnTo>
                <a:lnTo>
                  <a:pt x="1792348" y="1835739"/>
                </a:lnTo>
                <a:lnTo>
                  <a:pt x="0" y="183573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381000" y="1575068"/>
            <a:ext cx="17525999" cy="19334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035"/>
              </a:lnSpc>
            </a:pPr>
            <a:r>
              <a:rPr lang="en-US" sz="11454" b="1" dirty="0">
                <a:solidFill>
                  <a:srgbClr val="FA7AAC"/>
                </a:solidFill>
                <a:latin typeface="Agrandir Heavy"/>
                <a:ea typeface="Agrandir Heavy"/>
                <a:cs typeface="Agrandir Heavy"/>
                <a:sym typeface="Agrandir Heavy"/>
              </a:rPr>
              <a:t>Sharp eye, sharp mind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20AD35-7F23-7A54-C4A9-ED08828C8E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B3381FB-6E19-BAC5-1063-89852B1F0C65}"/>
              </a:ext>
            </a:extLst>
          </p:cNvPr>
          <p:cNvSpPr/>
          <p:nvPr/>
        </p:nvSpPr>
        <p:spPr>
          <a:xfrm>
            <a:off x="0" y="6145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r>
              <a:rPr lang="vi-VN" dirty="0"/>
              <a:t>4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160249A-4703-B457-082D-6F0971E43414}"/>
              </a:ext>
            </a:extLst>
          </p:cNvPr>
          <p:cNvSpPr txBox="1"/>
          <p:nvPr/>
        </p:nvSpPr>
        <p:spPr>
          <a:xfrm>
            <a:off x="2362200" y="876300"/>
            <a:ext cx="8458200" cy="1905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3B72363-60E6-5BAA-D0A3-350C5FCF13E7}"/>
              </a:ext>
            </a:extLst>
          </p:cNvPr>
          <p:cNvSpPr txBox="1">
            <a:spLocks/>
          </p:cNvSpPr>
          <p:nvPr/>
        </p:nvSpPr>
        <p:spPr>
          <a:xfrm>
            <a:off x="2971800" y="289972"/>
            <a:ext cx="13487400" cy="5577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awareness </a:t>
            </a:r>
            <a:r>
              <a:rPr lang="en-US" sz="8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(n)</a:t>
            </a:r>
            <a:endParaRPr lang="en-US" sz="115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58E277-0B16-8D6D-3670-1140D5D23A14}"/>
              </a:ext>
            </a:extLst>
          </p:cNvPr>
          <p:cNvSpPr txBox="1"/>
          <p:nvPr/>
        </p:nvSpPr>
        <p:spPr>
          <a:xfrm>
            <a:off x="7086600" y="1828800"/>
            <a:ext cx="8077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6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əˈwernəs</a:t>
            </a:r>
            <a:r>
              <a:rPr lang="en-US" sz="6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1BD75A6-390B-66FF-E51E-4DA048591111}"/>
              </a:ext>
            </a:extLst>
          </p:cNvPr>
          <p:cNvSpPr txBox="1"/>
          <p:nvPr/>
        </p:nvSpPr>
        <p:spPr>
          <a:xfrm>
            <a:off x="1066800" y="4381500"/>
            <a:ext cx="16383000" cy="175432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5400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Definition</a:t>
            </a:r>
            <a:r>
              <a:rPr lang="en-US" sz="5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Knowledge or understanding of a particular subject or issue. </a:t>
            </a:r>
          </a:p>
        </p:txBody>
      </p:sp>
    </p:spTree>
    <p:extLst>
      <p:ext uri="{BB962C8B-B14F-4D97-AF65-F5344CB8AC3E}">
        <p14:creationId xmlns:p14="http://schemas.microsoft.com/office/powerpoint/2010/main" val="35501561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9C069A-6C4F-CD5A-2356-FA2241FE9F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6F56F67-DABB-2535-A727-A2A85B6A6FDF}"/>
              </a:ext>
            </a:extLst>
          </p:cNvPr>
          <p:cNvSpPr/>
          <p:nvPr/>
        </p:nvSpPr>
        <p:spPr>
          <a:xfrm>
            <a:off x="0" y="6145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B62489B-0C6E-89C4-F6DE-826DC20FECF6}"/>
              </a:ext>
            </a:extLst>
          </p:cNvPr>
          <p:cNvSpPr txBox="1"/>
          <p:nvPr/>
        </p:nvSpPr>
        <p:spPr>
          <a:xfrm>
            <a:off x="2362200" y="876300"/>
            <a:ext cx="8458200" cy="1905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E50B3EE-957B-CD36-C3EB-E3BE57FD836E}"/>
              </a:ext>
            </a:extLst>
          </p:cNvPr>
          <p:cNvSpPr txBox="1">
            <a:spLocks/>
          </p:cNvSpPr>
          <p:nvPr/>
        </p:nvSpPr>
        <p:spPr>
          <a:xfrm>
            <a:off x="3352800" y="300976"/>
            <a:ext cx="13487400" cy="5577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struggle with </a:t>
            </a:r>
            <a:r>
              <a:rPr lang="en-US" sz="5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(phrasal verb)</a:t>
            </a:r>
            <a:endParaRPr lang="en-US" sz="115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1282203-4022-36AA-DE93-F9A0D2145ED9}"/>
              </a:ext>
            </a:extLst>
          </p:cNvPr>
          <p:cNvSpPr txBox="1"/>
          <p:nvPr/>
        </p:nvSpPr>
        <p:spPr>
          <a:xfrm>
            <a:off x="6057900" y="2019300"/>
            <a:ext cx="8077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/ˈ</a:t>
            </a:r>
            <a:r>
              <a:rPr lang="en-US" sz="6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strʌɡ.əl</a:t>
            </a:r>
            <a:r>
              <a:rPr lang="en-US" sz="6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wɪð</a:t>
            </a:r>
            <a:r>
              <a:rPr lang="en-US" sz="6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</p:txBody>
      </p:sp>
      <p:pic>
        <p:nvPicPr>
          <p:cNvPr id="4" name="Picture 2" descr="Why So Many Students Struggle With Math | GradePower Learning">
            <a:extLst>
              <a:ext uri="{FF2B5EF4-FFF2-40B4-BE49-F238E27FC236}">
                <a16:creationId xmlns:a16="http://schemas.microsoft.com/office/drawing/2014/main" id="{A6FFB906-4111-C7BE-B1A7-17107203DD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950" y="3475028"/>
            <a:ext cx="9182100" cy="6124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11313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2251F8-82FE-3E00-F6C7-6F43051DB7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E764B24-7660-3648-F693-C31AA238C59B}"/>
              </a:ext>
            </a:extLst>
          </p:cNvPr>
          <p:cNvSpPr/>
          <p:nvPr/>
        </p:nvSpPr>
        <p:spPr>
          <a:xfrm>
            <a:off x="0" y="25919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C2A1FBB-81D4-9A77-0461-8A532F13EC41}"/>
              </a:ext>
            </a:extLst>
          </p:cNvPr>
          <p:cNvSpPr txBox="1"/>
          <p:nvPr/>
        </p:nvSpPr>
        <p:spPr>
          <a:xfrm>
            <a:off x="2362200" y="876300"/>
            <a:ext cx="8458200" cy="1905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10BAD6E-4AAD-535D-502F-411869F8DD59}"/>
              </a:ext>
            </a:extLst>
          </p:cNvPr>
          <p:cNvSpPr txBox="1">
            <a:spLocks/>
          </p:cNvSpPr>
          <p:nvPr/>
        </p:nvSpPr>
        <p:spPr>
          <a:xfrm>
            <a:off x="2667000" y="0"/>
            <a:ext cx="13487400" cy="5577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crime </a:t>
            </a:r>
            <a:r>
              <a:rPr lang="en-US" sz="8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(n)</a:t>
            </a:r>
            <a:endParaRPr lang="en-US" sz="115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ED829C-5220-46E4-A601-DB9C72605065}"/>
              </a:ext>
            </a:extLst>
          </p:cNvPr>
          <p:cNvSpPr txBox="1"/>
          <p:nvPr/>
        </p:nvSpPr>
        <p:spPr>
          <a:xfrm>
            <a:off x="7391400" y="1638300"/>
            <a:ext cx="917349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b="0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6000" b="0" i="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kraɪm</a:t>
            </a:r>
            <a:r>
              <a:rPr lang="en-US" sz="6000" b="0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6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9647C5-55B0-86B0-C903-BB4F9F2BD29F}"/>
              </a:ext>
            </a:extLst>
          </p:cNvPr>
          <p:cNvSpPr txBox="1"/>
          <p:nvPr/>
        </p:nvSpPr>
        <p:spPr>
          <a:xfrm>
            <a:off x="1447800" y="2984737"/>
            <a:ext cx="16383000" cy="175432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5400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Definition</a:t>
            </a:r>
            <a:r>
              <a:rPr lang="en-US" sz="5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A crime is something that breaks the law and can be punished by the government.</a:t>
            </a:r>
          </a:p>
        </p:txBody>
      </p:sp>
      <p:pic>
        <p:nvPicPr>
          <p:cNvPr id="1028" name="Picture 4" descr="CCTV Footage Shows Customer Stealing Gunman's Loot During Armed Robbery">
            <a:extLst>
              <a:ext uri="{FF2B5EF4-FFF2-40B4-BE49-F238E27FC236}">
                <a16:creationId xmlns:a16="http://schemas.microsoft.com/office/drawing/2014/main" id="{D6A5DAD2-4F74-C229-C0C9-050D5796B4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7168" y="5069837"/>
            <a:ext cx="6019800" cy="4557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What hackers use for hacking?. The Tools of the Trade: What Hackers ...">
            <a:extLst>
              <a:ext uri="{FF2B5EF4-FFF2-40B4-BE49-F238E27FC236}">
                <a16:creationId xmlns:a16="http://schemas.microsoft.com/office/drawing/2014/main" id="{C9AA29F3-8A7C-6F83-A8C1-BF0D081789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4984" y="5120148"/>
            <a:ext cx="5715000" cy="4553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62133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6145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r>
              <a:rPr lang="vi-VN" dirty="0"/>
              <a:t>4</a:t>
            </a:r>
            <a:endParaRPr lang="en-US" dirty="0"/>
          </a:p>
        </p:txBody>
      </p:sp>
      <p:sp>
        <p:nvSpPr>
          <p:cNvPr id="4" name="TextBox 4"/>
          <p:cNvSpPr txBox="1"/>
          <p:nvPr/>
        </p:nvSpPr>
        <p:spPr>
          <a:xfrm>
            <a:off x="3390900" y="8212167"/>
            <a:ext cx="3581400" cy="7342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5680"/>
              </a:lnSpc>
              <a:spcBef>
                <a:spcPct val="0"/>
              </a:spcBef>
            </a:pPr>
            <a:r>
              <a:rPr lang="vi-VN" sz="5400" b="1" dirty="0">
                <a:solidFill>
                  <a:srgbClr val="2E2E2E"/>
                </a:solidFill>
                <a:latin typeface="+mj-lt"/>
                <a:ea typeface="Agrandir Medium"/>
                <a:cs typeface="Agrandir Medium"/>
                <a:sym typeface="Agrandir Medium"/>
              </a:rPr>
              <a:t>2003</a:t>
            </a:r>
            <a:endParaRPr lang="en-US" sz="5400" b="1" dirty="0">
              <a:solidFill>
                <a:srgbClr val="2E2E2E"/>
              </a:solidFill>
              <a:latin typeface="+mj-lt"/>
              <a:ea typeface="Agrandir Medium"/>
              <a:cs typeface="Agrandir Medium"/>
              <a:sym typeface="Agrandir Medium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2666291-9962-F59F-15E4-34F1606484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2026" y="3911314"/>
            <a:ext cx="4708939" cy="40166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6BA08D5-BBB7-F28F-82D2-EDAA146070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73657" y="3979714"/>
            <a:ext cx="4708939" cy="391668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Arrow: Right 9">
            <a:extLst>
              <a:ext uri="{FF2B5EF4-FFF2-40B4-BE49-F238E27FC236}">
                <a16:creationId xmlns:a16="http://schemas.microsoft.com/office/drawing/2014/main" id="{E2BB0050-26DC-D8E8-476F-75176AE21A41}"/>
              </a:ext>
            </a:extLst>
          </p:cNvPr>
          <p:cNvSpPr/>
          <p:nvPr/>
        </p:nvSpPr>
        <p:spPr>
          <a:xfrm>
            <a:off x="7658811" y="5326278"/>
            <a:ext cx="2667000" cy="838200"/>
          </a:xfrm>
          <a:prstGeom prst="rightArrow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4">
            <a:extLst>
              <a:ext uri="{FF2B5EF4-FFF2-40B4-BE49-F238E27FC236}">
                <a16:creationId xmlns:a16="http://schemas.microsoft.com/office/drawing/2014/main" id="{287D2B20-F784-C1AA-A981-78156BC4C0BA}"/>
              </a:ext>
            </a:extLst>
          </p:cNvPr>
          <p:cNvSpPr txBox="1"/>
          <p:nvPr/>
        </p:nvSpPr>
        <p:spPr>
          <a:xfrm>
            <a:off x="13030200" y="8176806"/>
            <a:ext cx="3733800" cy="7342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5680"/>
              </a:lnSpc>
              <a:spcBef>
                <a:spcPct val="0"/>
              </a:spcBef>
            </a:pPr>
            <a:r>
              <a:rPr lang="vi-VN" sz="5400" b="1" dirty="0">
                <a:solidFill>
                  <a:srgbClr val="2E2E2E"/>
                </a:solidFill>
                <a:latin typeface="Times New Roman (Headings)"/>
                <a:ea typeface="Agrandir Medium"/>
                <a:cs typeface="Agrandir Medium"/>
                <a:sym typeface="Agrandir Medium"/>
              </a:rPr>
              <a:t>202</a:t>
            </a:r>
            <a:r>
              <a:rPr lang="en-US" sz="5400" b="1" dirty="0">
                <a:solidFill>
                  <a:srgbClr val="2E2E2E"/>
                </a:solidFill>
                <a:latin typeface="Times New Roman (Headings)"/>
                <a:ea typeface="Agrandir Medium"/>
                <a:cs typeface="Agrandir Medium"/>
                <a:sym typeface="Agrandir Medium"/>
              </a:rPr>
              <a:t>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709BB32-A6C2-170F-4F96-77A158718B53}"/>
              </a:ext>
            </a:extLst>
          </p:cNvPr>
          <p:cNvSpPr txBox="1"/>
          <p:nvPr/>
        </p:nvSpPr>
        <p:spPr>
          <a:xfrm>
            <a:off x="2362200" y="876300"/>
            <a:ext cx="8458200" cy="1905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18A7F73-013F-874E-1D0A-533AA3C4EA61}"/>
              </a:ext>
            </a:extLst>
          </p:cNvPr>
          <p:cNvSpPr txBox="1">
            <a:spLocks/>
          </p:cNvSpPr>
          <p:nvPr/>
        </p:nvSpPr>
        <p:spPr>
          <a:xfrm>
            <a:off x="2971800" y="289972"/>
            <a:ext cx="13487400" cy="5577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overpopulation </a:t>
            </a:r>
            <a:r>
              <a:rPr lang="en-US" sz="8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(n)</a:t>
            </a:r>
            <a:endParaRPr lang="en-US" sz="115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0CC1B0F-699A-7B80-998B-A72B474F4412}"/>
              </a:ext>
            </a:extLst>
          </p:cNvPr>
          <p:cNvSpPr txBox="1"/>
          <p:nvPr/>
        </p:nvSpPr>
        <p:spPr>
          <a:xfrm>
            <a:off x="5334000" y="2099326"/>
            <a:ext cx="8077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0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/ˌ</a:t>
            </a:r>
            <a:r>
              <a:rPr lang="en-US" sz="6000" b="0" i="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əʊvərˌpɑːpjuˈleɪʃn</a:t>
            </a:r>
            <a:r>
              <a:rPr lang="en-US" sz="6000" b="0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4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 animBg="1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AD789F-8694-797B-A94E-03C17967F7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5AB845B4-DEF5-C059-B37A-347519C60DDB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699E5D2-7BA4-0451-6150-04A3A42B3A29}"/>
              </a:ext>
            </a:extLst>
          </p:cNvPr>
          <p:cNvSpPr txBox="1"/>
          <p:nvPr/>
        </p:nvSpPr>
        <p:spPr>
          <a:xfrm>
            <a:off x="2362200" y="876300"/>
            <a:ext cx="8458200" cy="1905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B30F093-92C9-7BF0-C141-FD19F9618D05}"/>
              </a:ext>
            </a:extLst>
          </p:cNvPr>
          <p:cNvSpPr txBox="1">
            <a:spLocks/>
          </p:cNvSpPr>
          <p:nvPr/>
        </p:nvSpPr>
        <p:spPr>
          <a:xfrm>
            <a:off x="2971800" y="289972"/>
            <a:ext cx="13487400" cy="5577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peer pressure </a:t>
            </a:r>
            <a:r>
              <a:rPr lang="en-US" sz="8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(n)</a:t>
            </a:r>
            <a:endParaRPr lang="en-US" sz="115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E13F8C4-46B5-AE12-0E4E-3A520B09B458}"/>
              </a:ext>
            </a:extLst>
          </p:cNvPr>
          <p:cNvSpPr txBox="1"/>
          <p:nvPr/>
        </p:nvSpPr>
        <p:spPr>
          <a:xfrm>
            <a:off x="6400800" y="2129258"/>
            <a:ext cx="48321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/ˈ</a:t>
            </a:r>
            <a:r>
              <a:rPr lang="en-US" sz="6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pɪr</a:t>
            </a:r>
            <a:r>
              <a:rPr lang="en-US" sz="6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ˌ</a:t>
            </a:r>
            <a:r>
              <a:rPr lang="en-US" sz="6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preʃ.ɚ</a:t>
            </a:r>
            <a:r>
              <a:rPr lang="en-US" sz="6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</p:txBody>
      </p:sp>
      <p:sp>
        <p:nvSpPr>
          <p:cNvPr id="18" name="TextBox 7">
            <a:extLst>
              <a:ext uri="{FF2B5EF4-FFF2-40B4-BE49-F238E27FC236}">
                <a16:creationId xmlns:a16="http://schemas.microsoft.com/office/drawing/2014/main" id="{8DDB39D8-9F2A-CE8C-58AC-F8A7F99FA3A7}"/>
              </a:ext>
            </a:extLst>
          </p:cNvPr>
          <p:cNvSpPr txBox="1"/>
          <p:nvPr/>
        </p:nvSpPr>
        <p:spPr>
          <a:xfrm>
            <a:off x="1428750" y="4496813"/>
            <a:ext cx="15430500" cy="3046988"/>
          </a:xfrm>
          <a:prstGeom prst="rect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square" lIns="0" tIns="0" rIns="0" bIns="0" rtlCol="0" anchor="t">
            <a:spAutoFit/>
          </a:bodyPr>
          <a:lstStyle/>
          <a:p>
            <a:pPr algn="ctr" rtl="0" fontAlgn="base"/>
            <a:r>
              <a:rPr lang="en-US" sz="6600" b="0" u="none" strike="noStrike" dirty="0">
                <a:solidFill>
                  <a:schemeClr val="tx2"/>
                </a:solidFill>
                <a:effectLst/>
                <a:latin typeface="Times New Roman" panose="02020603050405020304" pitchFamily="18" charset="0"/>
              </a:rPr>
              <a:t>Have you ever felt like you had to do something just because your friends did it, even though you didn't really want to? </a:t>
            </a:r>
          </a:p>
        </p:txBody>
      </p:sp>
    </p:spTree>
    <p:extLst>
      <p:ext uri="{BB962C8B-B14F-4D97-AF65-F5344CB8AC3E}">
        <p14:creationId xmlns:p14="http://schemas.microsoft.com/office/powerpoint/2010/main" val="4726379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E1EC7B-0C99-57AD-4939-791E3FFBA0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508CD79-6C4F-7DDE-6932-8B3B8F00D1E6}"/>
              </a:ext>
            </a:extLst>
          </p:cNvPr>
          <p:cNvSpPr/>
          <p:nvPr/>
        </p:nvSpPr>
        <p:spPr>
          <a:xfrm>
            <a:off x="0" y="6145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47507EE-8EB5-64E5-9A13-4B7F47A26F0E}"/>
              </a:ext>
            </a:extLst>
          </p:cNvPr>
          <p:cNvSpPr txBox="1"/>
          <p:nvPr/>
        </p:nvSpPr>
        <p:spPr>
          <a:xfrm>
            <a:off x="2362200" y="876300"/>
            <a:ext cx="8458200" cy="1905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7729F0D-4450-E59A-39F4-A78E706B8CD3}"/>
              </a:ext>
            </a:extLst>
          </p:cNvPr>
          <p:cNvSpPr txBox="1">
            <a:spLocks/>
          </p:cNvSpPr>
          <p:nvPr/>
        </p:nvSpPr>
        <p:spPr>
          <a:xfrm>
            <a:off x="2971800" y="49341"/>
            <a:ext cx="13487400" cy="5577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bully </a:t>
            </a:r>
            <a:r>
              <a:rPr lang="en-US" sz="8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(v)</a:t>
            </a:r>
            <a:endParaRPr lang="en-US" sz="115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D1A5D4F-F3EC-FC07-6E11-25EA1BA73C80}"/>
              </a:ext>
            </a:extLst>
          </p:cNvPr>
          <p:cNvSpPr txBox="1"/>
          <p:nvPr/>
        </p:nvSpPr>
        <p:spPr>
          <a:xfrm>
            <a:off x="7924800" y="1765637"/>
            <a:ext cx="917349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b="0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/ˈ</a:t>
            </a:r>
            <a:r>
              <a:rPr lang="en-US" sz="6000" b="0" i="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bʊli</a:t>
            </a:r>
            <a:r>
              <a:rPr lang="en-US" sz="6000" b="0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6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hildren Bullied at School - WE CAN HELP - Free Consultation">
            <a:extLst>
              <a:ext uri="{FF2B5EF4-FFF2-40B4-BE49-F238E27FC236}">
                <a16:creationId xmlns:a16="http://schemas.microsoft.com/office/drawing/2014/main" id="{A163072A-B570-30A6-9C56-950169BFA9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8569" y="3066536"/>
            <a:ext cx="9590862" cy="6393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8232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EB7D52-936B-D8D7-5B86-59C20D88C5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0146EDCA-E2FC-5233-34DB-FDB78F0CB403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958A658-0B57-3C8A-6097-0C19CDBD1FAD}"/>
              </a:ext>
            </a:extLst>
          </p:cNvPr>
          <p:cNvSpPr txBox="1"/>
          <p:nvPr/>
        </p:nvSpPr>
        <p:spPr>
          <a:xfrm>
            <a:off x="2092392" y="877366"/>
            <a:ext cx="8458200" cy="1905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9D12D27-C897-7876-6E4E-C842668C649E}"/>
              </a:ext>
            </a:extLst>
          </p:cNvPr>
          <p:cNvSpPr txBox="1"/>
          <p:nvPr/>
        </p:nvSpPr>
        <p:spPr>
          <a:xfrm>
            <a:off x="609600" y="1856890"/>
            <a:ext cx="17068800" cy="8185254"/>
          </a:xfrm>
          <a:prstGeom prst="rec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3800" kern="10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Many communities face __________ that affect education, healthcare, and employment opportunities. </a:t>
            </a:r>
            <a:endParaRPr lang="en-US" sz="3800" kern="100" dirty="0">
              <a:solidFill>
                <a:schemeClr val="accent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3800" kern="10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Young people often _________   balancing school, work, and personal life.</a:t>
            </a:r>
            <a:endParaRPr lang="en-US" sz="3800" kern="100" dirty="0">
              <a:solidFill>
                <a:schemeClr val="accent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3800" kern="10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</a:t>
            </a:r>
            <a:r>
              <a:rPr lang="en-US" sz="3800" kern="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kern="10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 reduce __________   , cities are investing in better infrastructure and public services. </a:t>
            </a:r>
            <a:endParaRPr lang="en-US" sz="3800" kern="100" dirty="0">
              <a:solidFill>
                <a:schemeClr val="accent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3800" kern="10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 It’s important to raise __________ about environmental conservation to protect our planet.</a:t>
            </a:r>
            <a:endParaRPr lang="en-US" sz="3800" kern="100" dirty="0">
              <a:solidFill>
                <a:schemeClr val="accent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3800" kern="10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5.</a:t>
            </a:r>
            <a:r>
              <a:rPr lang="en-US" sz="3800" kern="100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kern="10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Governments are working to reduce _________ by improving law enforcement and community programs.</a:t>
            </a:r>
            <a:endParaRPr lang="en-US" sz="3800" kern="100" dirty="0">
              <a:solidFill>
                <a:schemeClr val="accent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3800" kern="10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6. Sometimes, students feel   </a:t>
            </a:r>
            <a:r>
              <a:rPr lang="en-US" sz="3800" b="1" kern="10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__________</a:t>
            </a:r>
            <a:r>
              <a:rPr lang="en-US" sz="3800" kern="10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from their friends to do things they don't want to do. </a:t>
            </a:r>
            <a:endParaRPr lang="en-US" sz="3800" kern="100" dirty="0">
              <a:solidFill>
                <a:schemeClr val="accent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Aft>
                <a:spcPts val="800"/>
              </a:spcAft>
            </a:pPr>
            <a:r>
              <a:rPr lang="en-US" sz="3800" kern="10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7. It is not okay to </a:t>
            </a:r>
            <a:r>
              <a:rPr lang="en-US" sz="3800" b="1" kern="10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______</a:t>
            </a:r>
            <a:r>
              <a:rPr lang="en-US" sz="3800" kern="10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others just because they are different.</a:t>
            </a:r>
            <a:endParaRPr lang="en-US" sz="3800" kern="100" dirty="0">
              <a:solidFill>
                <a:schemeClr val="accent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391CA0B-D621-B7FC-52E7-5398491BD562}"/>
              </a:ext>
            </a:extLst>
          </p:cNvPr>
          <p:cNvSpPr txBox="1"/>
          <p:nvPr/>
        </p:nvSpPr>
        <p:spPr>
          <a:xfrm>
            <a:off x="4169866" y="129158"/>
            <a:ext cx="17505671" cy="132343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Fill in the gaps by using the following words </a:t>
            </a:r>
          </a:p>
          <a:p>
            <a:endParaRPr lang="en-US" sz="4000" dirty="0">
              <a:solidFill>
                <a:srgbClr val="C0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3CD0D9B-0BB5-73E6-62C0-D7AE97C8D80E}"/>
              </a:ext>
            </a:extLst>
          </p:cNvPr>
          <p:cNvSpPr txBox="1"/>
          <p:nvPr/>
        </p:nvSpPr>
        <p:spPr>
          <a:xfrm>
            <a:off x="325129" y="961307"/>
            <a:ext cx="3157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peer pressure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8B92D64-FAF8-D96E-08F0-BF933D9CE21C}"/>
              </a:ext>
            </a:extLst>
          </p:cNvPr>
          <p:cNvSpPr txBox="1"/>
          <p:nvPr/>
        </p:nvSpPr>
        <p:spPr>
          <a:xfrm>
            <a:off x="3482657" y="956446"/>
            <a:ext cx="13744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bully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26FE1B9-17E4-CC48-72F9-0ECC2EE70398}"/>
              </a:ext>
            </a:extLst>
          </p:cNvPr>
          <p:cNvSpPr txBox="1"/>
          <p:nvPr/>
        </p:nvSpPr>
        <p:spPr>
          <a:xfrm>
            <a:off x="5037263" y="956446"/>
            <a:ext cx="39006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overpopulation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92D78D4-E2C9-2FCF-E3C0-A751E16B5BCE}"/>
              </a:ext>
            </a:extLst>
          </p:cNvPr>
          <p:cNvSpPr txBox="1"/>
          <p:nvPr/>
        </p:nvSpPr>
        <p:spPr>
          <a:xfrm>
            <a:off x="8381471" y="930771"/>
            <a:ext cx="37522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struggle with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F66AD81-FEDA-FDCF-E687-381F0FD2024D}"/>
              </a:ext>
            </a:extLst>
          </p:cNvPr>
          <p:cNvSpPr txBox="1"/>
          <p:nvPr/>
        </p:nvSpPr>
        <p:spPr>
          <a:xfrm>
            <a:off x="11600956" y="941098"/>
            <a:ext cx="25554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awareness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EEE8B5A-3F34-1345-58A0-B9DAF3189271}"/>
              </a:ext>
            </a:extLst>
          </p:cNvPr>
          <p:cNvSpPr txBox="1"/>
          <p:nvPr/>
        </p:nvSpPr>
        <p:spPr>
          <a:xfrm>
            <a:off x="13969518" y="932970"/>
            <a:ext cx="259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social issues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A4A1C05-0159-43CB-791B-65C0D2D137E8}"/>
              </a:ext>
            </a:extLst>
          </p:cNvPr>
          <p:cNvSpPr txBox="1"/>
          <p:nvPr/>
        </p:nvSpPr>
        <p:spPr>
          <a:xfrm>
            <a:off x="16535400" y="932971"/>
            <a:ext cx="259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crime</a:t>
            </a:r>
          </a:p>
        </p:txBody>
      </p:sp>
    </p:spTree>
    <p:extLst>
      <p:ext uri="{BB962C8B-B14F-4D97-AF65-F5344CB8AC3E}">
        <p14:creationId xmlns:p14="http://schemas.microsoft.com/office/powerpoint/2010/main" val="2782967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2.09877E-6 L -0.43906 0.0918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53" y="4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4444E-7 7.40741E-7 L -0.18759 0.2152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84" y="107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71605E-6 L -0.1066 0.2867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30" y="143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93827E-7 L -0.325 0.414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50" y="207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022E-16 2.09877E-6 L -0.4375 0.5483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875" y="27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7 4.32099E-6 L 0.32092 0.67885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42" y="339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0556E-6 -2.71605E-6 L 0.05946 0.80525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69" y="402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04B881-DEB7-C02C-33A6-BA9E42AF0B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16B494A2-B9B4-A31A-ACAC-16F00A195DC5}"/>
              </a:ext>
            </a:extLst>
          </p:cNvPr>
          <p:cNvSpPr/>
          <p:nvPr/>
        </p:nvSpPr>
        <p:spPr>
          <a:xfrm>
            <a:off x="-71992" y="41988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" name="Picture 3" descr="A group of people holding phones">
            <a:extLst>
              <a:ext uri="{FF2B5EF4-FFF2-40B4-BE49-F238E27FC236}">
                <a16:creationId xmlns:a16="http://schemas.microsoft.com/office/drawing/2014/main" id="{1AC818F7-93A0-A4A7-6D00-D379CA352F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453" y="4076700"/>
            <a:ext cx="6666187" cy="4495800"/>
          </a:xfrm>
          <a:prstGeom prst="rect">
            <a:avLst/>
          </a:prstGeom>
        </p:spPr>
      </p:pic>
      <p:pic>
        <p:nvPicPr>
          <p:cNvPr id="6" name="Picture 5" descr="A person holding a cigarette">
            <a:extLst>
              <a:ext uri="{FF2B5EF4-FFF2-40B4-BE49-F238E27FC236}">
                <a16:creationId xmlns:a16="http://schemas.microsoft.com/office/drawing/2014/main" id="{6CBCDDB5-6CCD-D845-6DE6-453F057428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3788" y="491405"/>
            <a:ext cx="5902376" cy="4160691"/>
          </a:xfrm>
          <a:prstGeom prst="rect">
            <a:avLst/>
          </a:prstGeom>
        </p:spPr>
      </p:pic>
      <p:pic>
        <p:nvPicPr>
          <p:cNvPr id="9" name="Picture 8" descr="A group of young girls sitting on the grass">
            <a:extLst>
              <a:ext uri="{FF2B5EF4-FFF2-40B4-BE49-F238E27FC236}">
                <a16:creationId xmlns:a16="http://schemas.microsoft.com/office/drawing/2014/main" id="{6FC5A15F-1E1E-7AC1-EAF1-8889A11743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3362" y="5143500"/>
            <a:ext cx="6515101" cy="4343400"/>
          </a:xfrm>
          <a:prstGeom prst="rect">
            <a:avLst/>
          </a:prstGeom>
        </p:spPr>
      </p:pic>
      <p:grpSp>
        <p:nvGrpSpPr>
          <p:cNvPr id="3" name="Timer">
            <a:extLst>
              <a:ext uri="{FF2B5EF4-FFF2-40B4-BE49-F238E27FC236}">
                <a16:creationId xmlns:a16="http://schemas.microsoft.com/office/drawing/2014/main" id="{4C8F2EAA-6106-7332-64E7-BA9A8E35B819}"/>
              </a:ext>
            </a:extLst>
          </p:cNvPr>
          <p:cNvGrpSpPr/>
          <p:nvPr/>
        </p:nvGrpSpPr>
        <p:grpSpPr>
          <a:xfrm>
            <a:off x="320963" y="3552104"/>
            <a:ext cx="1752600" cy="1049192"/>
            <a:chOff x="764993" y="2015014"/>
            <a:chExt cx="1624012" cy="1009650"/>
          </a:xfrm>
        </p:grpSpPr>
        <p:sp>
          <p:nvSpPr>
            <p:cNvPr id="5" name="container-time">
              <a:extLst>
                <a:ext uri="{FF2B5EF4-FFF2-40B4-BE49-F238E27FC236}">
                  <a16:creationId xmlns:a16="http://schemas.microsoft.com/office/drawing/2014/main" id="{C5E33034-B732-3A7D-9704-D558776EC079}"/>
                </a:ext>
              </a:extLst>
            </p:cNvPr>
            <p:cNvSpPr/>
            <p:nvPr/>
          </p:nvSpPr>
          <p:spPr>
            <a:xfrm>
              <a:off x="1072175" y="2015014"/>
              <a:ext cx="1009650" cy="1009650"/>
            </a:xfrm>
            <a:prstGeom prst="ellipse">
              <a:avLst/>
            </a:prstGeom>
            <a:solidFill>
              <a:srgbClr val="854C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224">
                <a:defRPr/>
              </a:pPr>
              <a:endParaRPr lang="de-DE" sz="21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7" name="#sl-countdown()">
              <a:extLst>
                <a:ext uri="{FF2B5EF4-FFF2-40B4-BE49-F238E27FC236}">
                  <a16:creationId xmlns:a16="http://schemas.microsoft.com/office/drawing/2014/main" id="{A5E2990F-8877-4434-2C98-B0F97B51D6E3}"/>
                </a:ext>
              </a:extLst>
            </p:cNvPr>
            <p:cNvSpPr txBox="1"/>
            <p:nvPr/>
          </p:nvSpPr>
          <p:spPr>
            <a:xfrm>
              <a:off x="764993" y="2042217"/>
              <a:ext cx="1624012" cy="615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224">
                <a:defRPr/>
              </a:pPr>
              <a:r>
                <a:rPr lang="de-AT" sz="5399" b="1" i="1" dirty="0">
                  <a:solidFill>
                    <a:prstClr val="white"/>
                  </a:solidFill>
                  <a:latin typeface="Lato Black" panose="020F0A02020204030203" pitchFamily="34" charset="0"/>
                </a:rPr>
                <a:t>1</a:t>
              </a:r>
              <a:endParaRPr lang="de-DE" sz="3600" b="1" i="1" dirty="0">
                <a:solidFill>
                  <a:prstClr val="white"/>
                </a:solidFill>
                <a:latin typeface="Lato" panose="020F0502020204030203" pitchFamily="34" charset="0"/>
              </a:endParaRPr>
            </a:p>
          </p:txBody>
        </p:sp>
      </p:grpSp>
      <p:grpSp>
        <p:nvGrpSpPr>
          <p:cNvPr id="8" name="Timer">
            <a:extLst>
              <a:ext uri="{FF2B5EF4-FFF2-40B4-BE49-F238E27FC236}">
                <a16:creationId xmlns:a16="http://schemas.microsoft.com/office/drawing/2014/main" id="{7404B145-C8D0-8A95-676F-33EF61D56C9E}"/>
              </a:ext>
            </a:extLst>
          </p:cNvPr>
          <p:cNvGrpSpPr/>
          <p:nvPr/>
        </p:nvGrpSpPr>
        <p:grpSpPr>
          <a:xfrm>
            <a:off x="7257487" y="266700"/>
            <a:ext cx="1752600" cy="1049192"/>
            <a:chOff x="7051367" y="-1293226"/>
            <a:chExt cx="1624012" cy="1009650"/>
          </a:xfrm>
        </p:grpSpPr>
        <p:sp>
          <p:nvSpPr>
            <p:cNvPr id="10" name="container-time">
              <a:extLst>
                <a:ext uri="{FF2B5EF4-FFF2-40B4-BE49-F238E27FC236}">
                  <a16:creationId xmlns:a16="http://schemas.microsoft.com/office/drawing/2014/main" id="{55ADAA00-EE08-4754-6973-EE2A4479E057}"/>
                </a:ext>
              </a:extLst>
            </p:cNvPr>
            <p:cNvSpPr/>
            <p:nvPr/>
          </p:nvSpPr>
          <p:spPr>
            <a:xfrm>
              <a:off x="7358548" y="-1293226"/>
              <a:ext cx="1009650" cy="1009650"/>
            </a:xfrm>
            <a:prstGeom prst="ellipse">
              <a:avLst/>
            </a:prstGeom>
            <a:solidFill>
              <a:srgbClr val="854C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224">
                <a:defRPr/>
              </a:pPr>
              <a:endParaRPr lang="de-DE" sz="21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1" name="#sl-countdown()">
              <a:extLst>
                <a:ext uri="{FF2B5EF4-FFF2-40B4-BE49-F238E27FC236}">
                  <a16:creationId xmlns:a16="http://schemas.microsoft.com/office/drawing/2014/main" id="{E264964B-3A6A-E96C-9B63-2FCFB4DC5FE1}"/>
                </a:ext>
              </a:extLst>
            </p:cNvPr>
            <p:cNvSpPr txBox="1"/>
            <p:nvPr/>
          </p:nvSpPr>
          <p:spPr>
            <a:xfrm>
              <a:off x="7051367" y="-1293226"/>
              <a:ext cx="1624012" cy="888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224">
                <a:defRPr/>
              </a:pPr>
              <a:r>
                <a:rPr lang="de-AT" sz="5399" b="1" i="1" dirty="0">
                  <a:solidFill>
                    <a:prstClr val="white"/>
                  </a:solidFill>
                  <a:latin typeface="Lato Black" panose="020F0A02020204030203" pitchFamily="34" charset="0"/>
                </a:rPr>
                <a:t>2</a:t>
              </a:r>
              <a:endParaRPr lang="de-DE" sz="3600" b="1" i="1" dirty="0">
                <a:solidFill>
                  <a:prstClr val="white"/>
                </a:solidFill>
                <a:latin typeface="Lato" panose="020F0502020204030203" pitchFamily="34" charset="0"/>
              </a:endParaRPr>
            </a:p>
          </p:txBody>
        </p:sp>
      </p:grpSp>
      <p:grpSp>
        <p:nvGrpSpPr>
          <p:cNvPr id="12" name="Timer">
            <a:extLst>
              <a:ext uri="{FF2B5EF4-FFF2-40B4-BE49-F238E27FC236}">
                <a16:creationId xmlns:a16="http://schemas.microsoft.com/office/drawing/2014/main" id="{1480C382-B6BA-F591-04E1-2B26DF1F9178}"/>
              </a:ext>
            </a:extLst>
          </p:cNvPr>
          <p:cNvGrpSpPr/>
          <p:nvPr/>
        </p:nvGrpSpPr>
        <p:grpSpPr>
          <a:xfrm>
            <a:off x="10107896" y="4912443"/>
            <a:ext cx="1752600" cy="1049192"/>
            <a:chOff x="9692642" y="3177428"/>
            <a:chExt cx="1624012" cy="1009650"/>
          </a:xfrm>
        </p:grpSpPr>
        <p:sp>
          <p:nvSpPr>
            <p:cNvPr id="13" name="container-time">
              <a:extLst>
                <a:ext uri="{FF2B5EF4-FFF2-40B4-BE49-F238E27FC236}">
                  <a16:creationId xmlns:a16="http://schemas.microsoft.com/office/drawing/2014/main" id="{0047AE5F-66B2-8032-DB3B-79BC8C287B57}"/>
                </a:ext>
              </a:extLst>
            </p:cNvPr>
            <p:cNvSpPr/>
            <p:nvPr/>
          </p:nvSpPr>
          <p:spPr>
            <a:xfrm>
              <a:off x="9999823" y="3177428"/>
              <a:ext cx="1009650" cy="1009650"/>
            </a:xfrm>
            <a:prstGeom prst="ellipse">
              <a:avLst/>
            </a:prstGeom>
            <a:solidFill>
              <a:srgbClr val="854C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224">
                <a:defRPr/>
              </a:pPr>
              <a:endParaRPr lang="de-DE" sz="21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4" name="#sl-countdown()">
              <a:extLst>
                <a:ext uri="{FF2B5EF4-FFF2-40B4-BE49-F238E27FC236}">
                  <a16:creationId xmlns:a16="http://schemas.microsoft.com/office/drawing/2014/main" id="{E37E3714-89C2-E10C-60D5-CEA46628A892}"/>
                </a:ext>
              </a:extLst>
            </p:cNvPr>
            <p:cNvSpPr txBox="1"/>
            <p:nvPr/>
          </p:nvSpPr>
          <p:spPr>
            <a:xfrm>
              <a:off x="9692642" y="3238049"/>
              <a:ext cx="1624012" cy="8884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224">
                <a:defRPr/>
              </a:pPr>
              <a:r>
                <a:rPr lang="de-AT" sz="5399" b="1" i="1" dirty="0">
                  <a:solidFill>
                    <a:prstClr val="white"/>
                  </a:solidFill>
                  <a:latin typeface="Lato Black" panose="020F0A02020204030203" pitchFamily="34" charset="0"/>
                </a:rPr>
                <a:t>3</a:t>
              </a:r>
              <a:endParaRPr lang="de-DE" sz="3600" b="1" i="1" dirty="0">
                <a:solidFill>
                  <a:prstClr val="white"/>
                </a:solidFill>
                <a:latin typeface="Lato" panose="020F050202020403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141303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1038E2-4A33-0405-DAEB-C94FC8C644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AC42CED-3276-B060-5FE6-C243B6F43A8D}"/>
              </a:ext>
            </a:extLst>
          </p:cNvPr>
          <p:cNvSpPr/>
          <p:nvPr/>
        </p:nvSpPr>
        <p:spPr>
          <a:xfrm>
            <a:off x="-4916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68824A1-3182-13C7-9B97-B0A5728835B8}"/>
              </a:ext>
            </a:extLst>
          </p:cNvPr>
          <p:cNvSpPr txBox="1"/>
          <p:nvPr/>
        </p:nvSpPr>
        <p:spPr>
          <a:xfrm>
            <a:off x="4419600" y="3943171"/>
            <a:ext cx="8839200" cy="1200329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Task 1: Listen and read</a:t>
            </a:r>
          </a:p>
        </p:txBody>
      </p:sp>
    </p:spTree>
    <p:extLst>
      <p:ext uri="{BB962C8B-B14F-4D97-AF65-F5344CB8AC3E}">
        <p14:creationId xmlns:p14="http://schemas.microsoft.com/office/powerpoint/2010/main" val="30261557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609600" y="119668"/>
            <a:ext cx="17373600" cy="109254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endParaRPr/>
          </a:p>
        </p:txBody>
      </p:sp>
      <p:pic>
        <p:nvPicPr>
          <p:cNvPr id="18" name="unit-9-ex1 (mp3cut.net)">
            <a:hlinkClick r:id="" action="ppaction://media"/>
            <a:extLst>
              <a:ext uri="{FF2B5EF4-FFF2-40B4-BE49-F238E27FC236}">
                <a16:creationId xmlns:a16="http://schemas.microsoft.com/office/drawing/2014/main" id="{E5E6BF57-8B06-390A-AD62-F033570B1F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8812" y="1638300"/>
            <a:ext cx="1143000" cy="1143000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B72ECB4-423E-AD9E-896D-FF1C8F6326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70972" y="0"/>
            <a:ext cx="11450856" cy="10287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een Answer">
            <a:extLst>
              <a:ext uri="{FF2B5EF4-FFF2-40B4-BE49-F238E27FC236}">
                <a16:creationId xmlns:a16="http://schemas.microsoft.com/office/drawing/2014/main" id="{6D83A1D5-2065-4D63-9FFE-93E92A0ECEFB}"/>
              </a:ext>
            </a:extLst>
          </p:cNvPr>
          <p:cNvGrpSpPr/>
          <p:nvPr/>
        </p:nvGrpSpPr>
        <p:grpSpPr>
          <a:xfrm>
            <a:off x="9211530" y="8250050"/>
            <a:ext cx="9035124" cy="1987829"/>
            <a:chOff x="6141031" y="5500572"/>
            <a:chExt cx="6024985" cy="1325564"/>
          </a:xfrm>
        </p:grpSpPr>
        <p:sp>
          <p:nvSpPr>
            <p:cNvPr id="6" name="green box">
              <a:extLst>
                <a:ext uri="{FF2B5EF4-FFF2-40B4-BE49-F238E27FC236}">
                  <a16:creationId xmlns:a16="http://schemas.microsoft.com/office/drawing/2014/main" id="{B608D591-76B7-4BB2-92D1-A42A929FF43D}"/>
                </a:ext>
              </a:extLst>
            </p:cNvPr>
            <p:cNvSpPr/>
            <p:nvPr/>
          </p:nvSpPr>
          <p:spPr>
            <a:xfrm>
              <a:off x="6141031" y="5500572"/>
              <a:ext cx="6024985" cy="1325563"/>
            </a:xfrm>
            <a:prstGeom prst="roundRect">
              <a:avLst>
                <a:gd name="adj" fmla="val 0"/>
              </a:avLst>
            </a:prstGeom>
            <a:solidFill>
              <a:srgbClr val="288F1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224">
                <a:defRPr/>
              </a:pPr>
              <a:endParaRPr lang="de-DE" sz="21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4" name="#sl-pollanswer(3)">
              <a:extLst>
                <a:ext uri="{FF2B5EF4-FFF2-40B4-BE49-F238E27FC236}">
                  <a16:creationId xmlns:a16="http://schemas.microsoft.com/office/drawing/2014/main" id="{8CB6FA4A-3362-487A-8A8A-73BB4F31159D}"/>
                </a:ext>
              </a:extLst>
            </p:cNvPr>
            <p:cNvSpPr txBox="1">
              <a:spLocks/>
            </p:cNvSpPr>
            <p:nvPr/>
          </p:nvSpPr>
          <p:spPr>
            <a:xfrm>
              <a:off x="7052577" y="5532438"/>
              <a:ext cx="5113439" cy="1293698"/>
            </a:xfrm>
            <a:prstGeom prst="rect">
              <a:avLst/>
            </a:prstGeom>
          </p:spPr>
          <p:txBody>
            <a:bodyPr vert="horz" lIns="137124" tIns="68562" rIns="137124" bIns="68562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defTabSz="1371224">
                <a:defRPr/>
              </a:pPr>
              <a:r>
                <a:rPr lang="de-DE" sz="5399" dirty="0">
                  <a:solidFill>
                    <a:prstClr val="white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D. Overpopulation</a:t>
              </a:r>
            </a:p>
          </p:txBody>
        </p:sp>
      </p:grpSp>
      <p:grpSp>
        <p:nvGrpSpPr>
          <p:cNvPr id="9" name="Yellow Answer">
            <a:extLst>
              <a:ext uri="{FF2B5EF4-FFF2-40B4-BE49-F238E27FC236}">
                <a16:creationId xmlns:a16="http://schemas.microsoft.com/office/drawing/2014/main" id="{9EB4B4FC-7656-4497-A6E8-CC05A18855A9}"/>
              </a:ext>
            </a:extLst>
          </p:cNvPr>
          <p:cNvGrpSpPr/>
          <p:nvPr/>
        </p:nvGrpSpPr>
        <p:grpSpPr>
          <a:xfrm>
            <a:off x="41348" y="8250050"/>
            <a:ext cx="9035126" cy="1987829"/>
            <a:chOff x="25983" y="5500573"/>
            <a:chExt cx="6024986" cy="1325563"/>
          </a:xfrm>
        </p:grpSpPr>
        <p:sp>
          <p:nvSpPr>
            <p:cNvPr id="8" name="yellow box">
              <a:extLst>
                <a:ext uri="{FF2B5EF4-FFF2-40B4-BE49-F238E27FC236}">
                  <a16:creationId xmlns:a16="http://schemas.microsoft.com/office/drawing/2014/main" id="{A6E89D1C-DE83-491F-B4C2-54DDE24C20C3}"/>
                </a:ext>
              </a:extLst>
            </p:cNvPr>
            <p:cNvSpPr/>
            <p:nvPr/>
          </p:nvSpPr>
          <p:spPr>
            <a:xfrm>
              <a:off x="25983" y="5500573"/>
              <a:ext cx="6024986" cy="1325563"/>
            </a:xfrm>
            <a:prstGeom prst="roundRect">
              <a:avLst>
                <a:gd name="adj" fmla="val 0"/>
              </a:avLst>
            </a:prstGeom>
            <a:solidFill>
              <a:srgbClr val="D89E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224">
                <a:defRPr/>
              </a:pPr>
              <a:endParaRPr lang="de-DE" sz="21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0" name="#sl-pollanswer(2)">
              <a:extLst>
                <a:ext uri="{FF2B5EF4-FFF2-40B4-BE49-F238E27FC236}">
                  <a16:creationId xmlns:a16="http://schemas.microsoft.com/office/drawing/2014/main" id="{D1B66D29-41C3-467C-8A93-40C8FD1C53F7}"/>
                </a:ext>
              </a:extLst>
            </p:cNvPr>
            <p:cNvSpPr txBox="1">
              <a:spLocks/>
            </p:cNvSpPr>
            <p:nvPr/>
          </p:nvSpPr>
          <p:spPr>
            <a:xfrm>
              <a:off x="859281" y="5532438"/>
              <a:ext cx="5191687" cy="1293698"/>
            </a:xfrm>
            <a:prstGeom prst="rect">
              <a:avLst/>
            </a:prstGeom>
          </p:spPr>
          <p:txBody>
            <a:bodyPr vert="horz" lIns="137124" tIns="68562" rIns="137124" bIns="68562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defTabSz="1371224">
                <a:defRPr/>
              </a:pPr>
              <a:r>
                <a:rPr lang="en-US" sz="5399" dirty="0">
                  <a:solidFill>
                    <a:prstClr val="white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C. Childhood obesity</a:t>
              </a:r>
              <a:endParaRPr lang="de-DE" sz="5399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" name="Blue Answer">
            <a:extLst>
              <a:ext uri="{FF2B5EF4-FFF2-40B4-BE49-F238E27FC236}">
                <a16:creationId xmlns:a16="http://schemas.microsoft.com/office/drawing/2014/main" id="{0C61A5B4-8AEA-4108-8D5A-74C2B04A107D}"/>
              </a:ext>
            </a:extLst>
          </p:cNvPr>
          <p:cNvGrpSpPr/>
          <p:nvPr/>
        </p:nvGrpSpPr>
        <p:grpSpPr>
          <a:xfrm>
            <a:off x="9211534" y="6136901"/>
            <a:ext cx="9035126" cy="1987829"/>
            <a:chOff x="6141032" y="4091439"/>
            <a:chExt cx="6024986" cy="1325563"/>
          </a:xfrm>
        </p:grpSpPr>
        <p:sp>
          <p:nvSpPr>
            <p:cNvPr id="10" name="blue box">
              <a:extLst>
                <a:ext uri="{FF2B5EF4-FFF2-40B4-BE49-F238E27FC236}">
                  <a16:creationId xmlns:a16="http://schemas.microsoft.com/office/drawing/2014/main" id="{14E5DF79-BE31-4376-8FDF-B00D31D19717}"/>
                </a:ext>
              </a:extLst>
            </p:cNvPr>
            <p:cNvSpPr/>
            <p:nvPr/>
          </p:nvSpPr>
          <p:spPr>
            <a:xfrm>
              <a:off x="6141032" y="4091439"/>
              <a:ext cx="6024986" cy="1325563"/>
            </a:xfrm>
            <a:prstGeom prst="roundRect">
              <a:avLst>
                <a:gd name="adj" fmla="val 0"/>
              </a:avLst>
            </a:prstGeom>
            <a:solidFill>
              <a:srgbClr val="1A6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224">
                <a:defRPr/>
              </a:pPr>
              <a:endParaRPr lang="de-DE" sz="21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2" name="#sl-pollanswer(1)">
              <a:extLst>
                <a:ext uri="{FF2B5EF4-FFF2-40B4-BE49-F238E27FC236}">
                  <a16:creationId xmlns:a16="http://schemas.microsoft.com/office/drawing/2014/main" id="{7AF5595A-E6D0-463A-8E40-E92D4EFB37BC}"/>
                </a:ext>
              </a:extLst>
            </p:cNvPr>
            <p:cNvSpPr txBox="1">
              <a:spLocks/>
            </p:cNvSpPr>
            <p:nvPr/>
          </p:nvSpPr>
          <p:spPr>
            <a:xfrm>
              <a:off x="7052577" y="4091439"/>
              <a:ext cx="5113440" cy="1325563"/>
            </a:xfrm>
            <a:prstGeom prst="rect">
              <a:avLst/>
            </a:prstGeom>
          </p:spPr>
          <p:txBody>
            <a:bodyPr vert="horz" lIns="137124" tIns="68562" rIns="137124" bIns="68562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defTabSz="1371224">
                <a:defRPr/>
              </a:pPr>
              <a:r>
                <a:rPr lang="de-DE" sz="5399" dirty="0">
                  <a:solidFill>
                    <a:prstClr val="white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B. Climate change</a:t>
              </a:r>
            </a:p>
          </p:txBody>
        </p:sp>
      </p:grpSp>
      <p:grpSp>
        <p:nvGrpSpPr>
          <p:cNvPr id="3" name="Red Answer">
            <a:extLst>
              <a:ext uri="{FF2B5EF4-FFF2-40B4-BE49-F238E27FC236}">
                <a16:creationId xmlns:a16="http://schemas.microsoft.com/office/drawing/2014/main" id="{3FDC2E9E-B79B-4823-AB0D-93BD50CA286F}"/>
              </a:ext>
            </a:extLst>
          </p:cNvPr>
          <p:cNvGrpSpPr/>
          <p:nvPr/>
        </p:nvGrpSpPr>
        <p:grpSpPr>
          <a:xfrm>
            <a:off x="41348" y="6168161"/>
            <a:ext cx="9035126" cy="1994831"/>
            <a:chOff x="25983" y="4091438"/>
            <a:chExt cx="6024986" cy="1330232"/>
          </a:xfrm>
        </p:grpSpPr>
        <p:sp>
          <p:nvSpPr>
            <p:cNvPr id="4" name="red box">
              <a:extLst>
                <a:ext uri="{FF2B5EF4-FFF2-40B4-BE49-F238E27FC236}">
                  <a16:creationId xmlns:a16="http://schemas.microsoft.com/office/drawing/2014/main" id="{76387D2A-2ACF-42E6-9BBF-E3DC47EA716E}"/>
                </a:ext>
              </a:extLst>
            </p:cNvPr>
            <p:cNvSpPr/>
            <p:nvPr/>
          </p:nvSpPr>
          <p:spPr>
            <a:xfrm>
              <a:off x="25983" y="4096107"/>
              <a:ext cx="6024986" cy="1325563"/>
            </a:xfrm>
            <a:prstGeom prst="roundRect">
              <a:avLst>
                <a:gd name="adj" fmla="val 0"/>
              </a:avLst>
            </a:prstGeom>
            <a:solidFill>
              <a:srgbClr val="E21A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224">
                <a:defRPr/>
              </a:pPr>
              <a:endParaRPr lang="de-DE" sz="21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8" name="#sl-pollanswer(0)">
              <a:extLst>
                <a:ext uri="{FF2B5EF4-FFF2-40B4-BE49-F238E27FC236}">
                  <a16:creationId xmlns:a16="http://schemas.microsoft.com/office/drawing/2014/main" id="{01D70E84-C54E-45A3-9136-C31AA3460F80}"/>
                </a:ext>
              </a:extLst>
            </p:cNvPr>
            <p:cNvSpPr txBox="1">
              <a:spLocks/>
            </p:cNvSpPr>
            <p:nvPr/>
          </p:nvSpPr>
          <p:spPr>
            <a:xfrm>
              <a:off x="836989" y="4091438"/>
              <a:ext cx="5213980" cy="1325563"/>
            </a:xfrm>
            <a:prstGeom prst="rect">
              <a:avLst/>
            </a:prstGeom>
          </p:spPr>
          <p:txBody>
            <a:bodyPr vert="horz" lIns="137124" tIns="68562" rIns="137124" bIns="68562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defTabSz="1371224">
                <a:defRPr/>
              </a:pPr>
              <a:r>
                <a:rPr lang="en-US" sz="5399" dirty="0">
                  <a:solidFill>
                    <a:prstClr val="white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A. Gender inequality</a:t>
              </a:r>
              <a:endParaRPr lang="de-DE" sz="5999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7" name="Timer">
            <a:extLst>
              <a:ext uri="{FF2B5EF4-FFF2-40B4-BE49-F238E27FC236}">
                <a16:creationId xmlns:a16="http://schemas.microsoft.com/office/drawing/2014/main" id="{31F49551-8DD2-40F5-8763-A737FE6FE112}"/>
              </a:ext>
            </a:extLst>
          </p:cNvPr>
          <p:cNvGrpSpPr/>
          <p:nvPr/>
        </p:nvGrpSpPr>
        <p:grpSpPr>
          <a:xfrm>
            <a:off x="1524000" y="2164011"/>
            <a:ext cx="2435384" cy="1514081"/>
            <a:chOff x="750016" y="2015014"/>
            <a:chExt cx="1624012" cy="1009650"/>
          </a:xfrm>
        </p:grpSpPr>
        <p:sp>
          <p:nvSpPr>
            <p:cNvPr id="14" name="container-time">
              <a:extLst>
                <a:ext uri="{FF2B5EF4-FFF2-40B4-BE49-F238E27FC236}">
                  <a16:creationId xmlns:a16="http://schemas.microsoft.com/office/drawing/2014/main" id="{07A59D61-C8B9-460D-BC07-FC022DC3BD08}"/>
                </a:ext>
              </a:extLst>
            </p:cNvPr>
            <p:cNvSpPr/>
            <p:nvPr/>
          </p:nvSpPr>
          <p:spPr>
            <a:xfrm>
              <a:off x="1072175" y="2015014"/>
              <a:ext cx="1009650" cy="1009650"/>
            </a:xfrm>
            <a:prstGeom prst="ellipse">
              <a:avLst/>
            </a:prstGeom>
            <a:solidFill>
              <a:srgbClr val="854C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224">
                <a:defRPr/>
              </a:pPr>
              <a:endParaRPr lang="de-DE" sz="21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9" name="#sl-countdown()">
              <a:extLst>
                <a:ext uri="{FF2B5EF4-FFF2-40B4-BE49-F238E27FC236}">
                  <a16:creationId xmlns:a16="http://schemas.microsoft.com/office/drawing/2014/main" id="{6BD3626C-D697-443E-85CA-2DCC22C3A450}"/>
                </a:ext>
              </a:extLst>
            </p:cNvPr>
            <p:cNvSpPr txBox="1"/>
            <p:nvPr/>
          </p:nvSpPr>
          <p:spPr>
            <a:xfrm>
              <a:off x="750016" y="2196673"/>
              <a:ext cx="1624012" cy="615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224">
                <a:defRPr/>
              </a:pPr>
              <a:r>
                <a:rPr lang="de-AT" sz="5399" b="1" i="1" dirty="0">
                  <a:solidFill>
                    <a:prstClr val="white"/>
                  </a:solidFill>
                  <a:latin typeface="Lato Black" panose="020F0A02020204030203" pitchFamily="34" charset="0"/>
                </a:rPr>
                <a:t>1</a:t>
              </a:r>
              <a:endParaRPr lang="de-DE" sz="3600" b="1" i="1" dirty="0">
                <a:solidFill>
                  <a:prstClr val="white"/>
                </a:solidFill>
                <a:latin typeface="Lato" panose="020F0502020204030203" pitchFamily="34" charset="0"/>
              </a:endParaRPr>
            </a:p>
          </p:txBody>
        </p:sp>
      </p:grpSp>
      <p:pic>
        <p:nvPicPr>
          <p:cNvPr id="16" name="Picture 15" descr="A crowd of people walking on a street&#10;&#10;Description automatically generated">
            <a:extLst>
              <a:ext uri="{FF2B5EF4-FFF2-40B4-BE49-F238E27FC236}">
                <a16:creationId xmlns:a16="http://schemas.microsoft.com/office/drawing/2014/main" id="{A32057D2-1F88-6F55-2C8D-2743DA354A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6285" y="739983"/>
            <a:ext cx="8764733" cy="460148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58086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3ECA96-31D8-C403-5482-C13AC6667B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48049365-67BD-0561-6DC5-069884362EA9}"/>
              </a:ext>
            </a:extLst>
          </p:cNvPr>
          <p:cNvSpPr/>
          <p:nvPr/>
        </p:nvSpPr>
        <p:spPr>
          <a:xfrm>
            <a:off x="-4916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9F3836-CF59-CE26-590D-6EF9A3FF43EB}"/>
              </a:ext>
            </a:extLst>
          </p:cNvPr>
          <p:cNvSpPr txBox="1"/>
          <p:nvPr/>
        </p:nvSpPr>
        <p:spPr>
          <a:xfrm>
            <a:off x="1371600" y="3619500"/>
            <a:ext cx="15849600" cy="2308324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Task 2: Who suggests the following ideas ? Tick (</a:t>
            </a:r>
            <a:r>
              <a:rPr lang="en-US" sz="7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) the correct box.</a:t>
            </a:r>
            <a:endParaRPr lang="en-US" sz="7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54650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06D7B01A-A8A3-0E00-B8A3-6735D68DED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2277691"/>
              </p:ext>
            </p:extLst>
          </p:nvPr>
        </p:nvGraphicFramePr>
        <p:xfrm>
          <a:off x="1371600" y="2019300"/>
          <a:ext cx="15544799" cy="6140768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9343285">
                  <a:extLst>
                    <a:ext uri="{9D8B030D-6E8A-4147-A177-3AD203B41FA5}">
                      <a16:colId xmlns:a16="http://schemas.microsoft.com/office/drawing/2014/main" val="2569497871"/>
                    </a:ext>
                  </a:extLst>
                </a:gridCol>
                <a:gridCol w="2109574">
                  <a:extLst>
                    <a:ext uri="{9D8B030D-6E8A-4147-A177-3AD203B41FA5}">
                      <a16:colId xmlns:a16="http://schemas.microsoft.com/office/drawing/2014/main" val="3813118699"/>
                    </a:ext>
                  </a:extLst>
                </a:gridCol>
                <a:gridCol w="1955214">
                  <a:extLst>
                    <a:ext uri="{9D8B030D-6E8A-4147-A177-3AD203B41FA5}">
                      <a16:colId xmlns:a16="http://schemas.microsoft.com/office/drawing/2014/main" val="443418388"/>
                    </a:ext>
                  </a:extLst>
                </a:gridCol>
                <a:gridCol w="2136726">
                  <a:extLst>
                    <a:ext uri="{9D8B030D-6E8A-4147-A177-3AD203B41FA5}">
                      <a16:colId xmlns:a16="http://schemas.microsoft.com/office/drawing/2014/main" val="3376840089"/>
                    </a:ext>
                  </a:extLst>
                </a:gridCol>
              </a:tblGrid>
              <a:tr h="928688">
                <a:tc>
                  <a:txBody>
                    <a:bodyPr/>
                    <a:lstStyle/>
                    <a:p>
                      <a:endParaRPr lang="en-US" sz="5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Mark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Mai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59324436"/>
                  </a:ext>
                </a:extLst>
              </a:tr>
              <a:tr h="1671637">
                <a:tc>
                  <a:txBody>
                    <a:bodyPr/>
                    <a:lstStyle/>
                    <a:p>
                      <a:r>
                        <a:rPr lang="en-US" sz="5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Issues that have an effect on many people in the city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5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5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5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76760377"/>
                  </a:ext>
                </a:extLst>
              </a:tr>
              <a:tr h="1671637">
                <a:tc>
                  <a:txBody>
                    <a:bodyPr/>
                    <a:lstStyle/>
                    <a:p>
                      <a:r>
                        <a:rPr lang="en-US" sz="5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Problems that have a direct impact on teens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5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5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5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16439266"/>
                  </a:ext>
                </a:extLst>
              </a:tr>
              <a:tr h="1671637">
                <a:tc>
                  <a:txBody>
                    <a:bodyPr/>
                    <a:lstStyle/>
                    <a:p>
                      <a:r>
                        <a:rPr lang="en-US" sz="5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An issue that teens face in their everyday life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5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5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5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9471962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6EB5E9-562F-AA7E-DDC6-8EC5CCCB82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762B886D-2C96-3F25-452D-CF530ED7720C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9E877C1B-06AF-5B73-46FE-A5EA41B811DB}"/>
              </a:ext>
            </a:extLst>
          </p:cNvPr>
          <p:cNvGraphicFramePr>
            <a:graphicFrameLocks noGrp="1"/>
          </p:cNvGraphicFramePr>
          <p:nvPr/>
        </p:nvGraphicFramePr>
        <p:xfrm>
          <a:off x="1371600" y="2019300"/>
          <a:ext cx="15544799" cy="6140768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9343285">
                  <a:extLst>
                    <a:ext uri="{9D8B030D-6E8A-4147-A177-3AD203B41FA5}">
                      <a16:colId xmlns:a16="http://schemas.microsoft.com/office/drawing/2014/main" val="2569497871"/>
                    </a:ext>
                  </a:extLst>
                </a:gridCol>
                <a:gridCol w="2109574">
                  <a:extLst>
                    <a:ext uri="{9D8B030D-6E8A-4147-A177-3AD203B41FA5}">
                      <a16:colId xmlns:a16="http://schemas.microsoft.com/office/drawing/2014/main" val="3813118699"/>
                    </a:ext>
                  </a:extLst>
                </a:gridCol>
                <a:gridCol w="1955214">
                  <a:extLst>
                    <a:ext uri="{9D8B030D-6E8A-4147-A177-3AD203B41FA5}">
                      <a16:colId xmlns:a16="http://schemas.microsoft.com/office/drawing/2014/main" val="443418388"/>
                    </a:ext>
                  </a:extLst>
                </a:gridCol>
                <a:gridCol w="2136726">
                  <a:extLst>
                    <a:ext uri="{9D8B030D-6E8A-4147-A177-3AD203B41FA5}">
                      <a16:colId xmlns:a16="http://schemas.microsoft.com/office/drawing/2014/main" val="3376840089"/>
                    </a:ext>
                  </a:extLst>
                </a:gridCol>
              </a:tblGrid>
              <a:tr h="928688">
                <a:tc>
                  <a:txBody>
                    <a:bodyPr/>
                    <a:lstStyle/>
                    <a:p>
                      <a:endParaRPr lang="en-US" sz="5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Mark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Mai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59324436"/>
                  </a:ext>
                </a:extLst>
              </a:tr>
              <a:tr h="1671637">
                <a:tc>
                  <a:txBody>
                    <a:bodyPr/>
                    <a:lstStyle/>
                    <a:p>
                      <a:r>
                        <a:rPr lang="en-US" sz="5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Issues that have an effect on many people in the city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5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5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5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76760377"/>
                  </a:ext>
                </a:extLst>
              </a:tr>
              <a:tr h="1671637">
                <a:tc>
                  <a:txBody>
                    <a:bodyPr/>
                    <a:lstStyle/>
                    <a:p>
                      <a:r>
                        <a:rPr lang="en-US" sz="5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Problems that have a direct impact on teens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5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5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5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16439266"/>
                  </a:ext>
                </a:extLst>
              </a:tr>
              <a:tr h="1671637">
                <a:tc>
                  <a:txBody>
                    <a:bodyPr/>
                    <a:lstStyle/>
                    <a:p>
                      <a:r>
                        <a:rPr lang="en-US" sz="5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An issue that teens face in their everyday life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5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5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5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94719622"/>
                  </a:ext>
                </a:extLst>
              </a:tr>
            </a:tbl>
          </a:graphicData>
        </a:graphic>
      </p:graphicFrame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2F738D8-8FA5-E09A-3476-923798758DC4}"/>
              </a:ext>
            </a:extLst>
          </p:cNvPr>
          <p:cNvCxnSpPr>
            <a:cxnSpLocks/>
          </p:cNvCxnSpPr>
          <p:nvPr/>
        </p:nvCxnSpPr>
        <p:spPr>
          <a:xfrm>
            <a:off x="2209800" y="3771900"/>
            <a:ext cx="1600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5E44EC9-8462-C959-931D-9ED906482358}"/>
              </a:ext>
            </a:extLst>
          </p:cNvPr>
          <p:cNvCxnSpPr>
            <a:cxnSpLocks/>
          </p:cNvCxnSpPr>
          <p:nvPr/>
        </p:nvCxnSpPr>
        <p:spPr>
          <a:xfrm>
            <a:off x="5181600" y="4610100"/>
            <a:ext cx="2514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295E9C7-E0D7-96BB-B7C5-9DE11379EDC2}"/>
              </a:ext>
            </a:extLst>
          </p:cNvPr>
          <p:cNvCxnSpPr>
            <a:cxnSpLocks/>
          </p:cNvCxnSpPr>
          <p:nvPr/>
        </p:nvCxnSpPr>
        <p:spPr>
          <a:xfrm>
            <a:off x="1409700" y="4610100"/>
            <a:ext cx="33909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D4DE735-D7C9-37AA-9CCB-0B0846D7AB04}"/>
              </a:ext>
            </a:extLst>
          </p:cNvPr>
          <p:cNvCxnSpPr>
            <a:cxnSpLocks/>
          </p:cNvCxnSpPr>
          <p:nvPr/>
        </p:nvCxnSpPr>
        <p:spPr>
          <a:xfrm>
            <a:off x="5181600" y="3768213"/>
            <a:ext cx="3733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62A150D-B979-342E-A6AA-4B2A90F30336}"/>
              </a:ext>
            </a:extLst>
          </p:cNvPr>
          <p:cNvCxnSpPr>
            <a:cxnSpLocks/>
          </p:cNvCxnSpPr>
          <p:nvPr/>
        </p:nvCxnSpPr>
        <p:spPr>
          <a:xfrm>
            <a:off x="2209800" y="5524500"/>
            <a:ext cx="2438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4AF8793-EC9E-1719-DA87-1A5697DEE3CB}"/>
              </a:ext>
            </a:extLst>
          </p:cNvPr>
          <p:cNvCxnSpPr>
            <a:cxnSpLocks/>
          </p:cNvCxnSpPr>
          <p:nvPr/>
        </p:nvCxnSpPr>
        <p:spPr>
          <a:xfrm>
            <a:off x="1524000" y="6286500"/>
            <a:ext cx="1752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89C6CF2-03D4-94B4-FB31-A15E111D6506}"/>
              </a:ext>
            </a:extLst>
          </p:cNvPr>
          <p:cNvCxnSpPr>
            <a:cxnSpLocks/>
          </p:cNvCxnSpPr>
          <p:nvPr/>
        </p:nvCxnSpPr>
        <p:spPr>
          <a:xfrm>
            <a:off x="6096000" y="5524500"/>
            <a:ext cx="1295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DEE1672-0FE7-53BE-BF20-5AFFF6851FD7}"/>
              </a:ext>
            </a:extLst>
          </p:cNvPr>
          <p:cNvCxnSpPr>
            <a:cxnSpLocks/>
          </p:cNvCxnSpPr>
          <p:nvPr/>
        </p:nvCxnSpPr>
        <p:spPr>
          <a:xfrm>
            <a:off x="8045245" y="5524500"/>
            <a:ext cx="1600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4167B74-E109-1548-0FBA-74E221EEC715}"/>
              </a:ext>
            </a:extLst>
          </p:cNvPr>
          <p:cNvCxnSpPr>
            <a:cxnSpLocks/>
          </p:cNvCxnSpPr>
          <p:nvPr/>
        </p:nvCxnSpPr>
        <p:spPr>
          <a:xfrm>
            <a:off x="3549445" y="6286500"/>
            <a:ext cx="216555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FA09491-723F-0380-24B2-399C7DAD2A57}"/>
              </a:ext>
            </a:extLst>
          </p:cNvPr>
          <p:cNvCxnSpPr>
            <a:cxnSpLocks/>
          </p:cNvCxnSpPr>
          <p:nvPr/>
        </p:nvCxnSpPr>
        <p:spPr>
          <a:xfrm>
            <a:off x="2133600" y="7277100"/>
            <a:ext cx="2286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DB40EC8-67A3-4049-70A2-622C2D860689}"/>
              </a:ext>
            </a:extLst>
          </p:cNvPr>
          <p:cNvCxnSpPr>
            <a:cxnSpLocks/>
          </p:cNvCxnSpPr>
          <p:nvPr/>
        </p:nvCxnSpPr>
        <p:spPr>
          <a:xfrm>
            <a:off x="5867400" y="7253748"/>
            <a:ext cx="1295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9B706F3-5545-30CD-B15D-87040F6B407B}"/>
              </a:ext>
            </a:extLst>
          </p:cNvPr>
          <p:cNvCxnSpPr>
            <a:cxnSpLocks/>
          </p:cNvCxnSpPr>
          <p:nvPr/>
        </p:nvCxnSpPr>
        <p:spPr>
          <a:xfrm>
            <a:off x="7502013" y="7261122"/>
            <a:ext cx="1066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37AC92FF-7186-DC9E-97FA-A888F4BFDA6D}"/>
              </a:ext>
            </a:extLst>
          </p:cNvPr>
          <p:cNvCxnSpPr>
            <a:cxnSpLocks/>
          </p:cNvCxnSpPr>
          <p:nvPr/>
        </p:nvCxnSpPr>
        <p:spPr>
          <a:xfrm>
            <a:off x="2867332" y="8039100"/>
            <a:ext cx="36957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1810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96D897-A4BB-3769-66BB-6B627BA7E4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85652EBC-903F-8213-0002-B3312C840837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aphicFrame>
        <p:nvGraphicFramePr>
          <p:cNvPr id="29" name="Table 28">
            <a:extLst>
              <a:ext uri="{FF2B5EF4-FFF2-40B4-BE49-F238E27FC236}">
                <a16:creationId xmlns:a16="http://schemas.microsoft.com/office/drawing/2014/main" id="{4DEB85A0-D78F-9D29-4259-F4909E70EE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1374939"/>
              </p:ext>
            </p:extLst>
          </p:nvPr>
        </p:nvGraphicFramePr>
        <p:xfrm>
          <a:off x="1371600" y="1638300"/>
          <a:ext cx="15773400" cy="2870367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9601200">
                  <a:extLst>
                    <a:ext uri="{9D8B030D-6E8A-4147-A177-3AD203B41FA5}">
                      <a16:colId xmlns:a16="http://schemas.microsoft.com/office/drawing/2014/main" val="3622017244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95152871"/>
                    </a:ext>
                  </a:extLst>
                </a:gridCol>
                <a:gridCol w="2133600">
                  <a:extLst>
                    <a:ext uri="{9D8B030D-6E8A-4147-A177-3AD203B41FA5}">
                      <a16:colId xmlns:a16="http://schemas.microsoft.com/office/drawing/2014/main" val="813194736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val="4210177436"/>
                    </a:ext>
                  </a:extLst>
                </a:gridCol>
              </a:tblGrid>
              <a:tr h="828207">
                <a:tc>
                  <a:txBody>
                    <a:bodyPr/>
                    <a:lstStyle/>
                    <a:p>
                      <a:pPr algn="ctr"/>
                      <a:endParaRPr lang="en-US" sz="4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Mark</a:t>
                      </a:r>
                      <a:endParaRPr lang="en-US" sz="4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Mai</a:t>
                      </a:r>
                      <a:endParaRPr lang="en-US" sz="4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Nam</a:t>
                      </a:r>
                      <a:endParaRPr lang="en-US" sz="4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2512017"/>
                  </a:ext>
                </a:extLst>
              </a:tr>
              <a:tr h="1762593">
                <a:tc>
                  <a:txBody>
                    <a:bodyPr/>
                    <a:lstStyle/>
                    <a:p>
                      <a:pPr algn="just"/>
                      <a:r>
                        <a:rPr lang="vi-VN" sz="4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Issues that have an effect on many people in the city</a:t>
                      </a:r>
                      <a:endParaRPr lang="en-US" sz="4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 2" panose="05020102010507070707" pitchFamily="18" charset="2"/>
                        </a:rPr>
                        <a:t></a:t>
                      </a:r>
                      <a:endParaRPr lang="en-US" sz="4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 2" panose="05020102010507070707" pitchFamily="18" charset="2"/>
                        </a:rPr>
                        <a:t></a:t>
                      </a:r>
                      <a:endParaRPr lang="en-US" sz="80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4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4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4882946"/>
                  </a:ext>
                </a:extLst>
              </a:tr>
            </a:tbl>
          </a:graphicData>
        </a:graphic>
      </p:graphicFrame>
      <p:sp>
        <p:nvSpPr>
          <p:cNvPr id="30" name="TextBox 29">
            <a:extLst>
              <a:ext uri="{FF2B5EF4-FFF2-40B4-BE49-F238E27FC236}">
                <a16:creationId xmlns:a16="http://schemas.microsoft.com/office/drawing/2014/main" id="{A2881FD5-0042-CD6E-C59C-7501A1595C50}"/>
              </a:ext>
            </a:extLst>
          </p:cNvPr>
          <p:cNvSpPr txBox="1"/>
          <p:nvPr/>
        </p:nvSpPr>
        <p:spPr>
          <a:xfrm>
            <a:off x="13716000" y="1627239"/>
            <a:ext cx="990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</a:t>
            </a:r>
            <a:endParaRPr lang="en-US" sz="7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0BB7148-E0C2-B993-75ED-13A19E750B30}"/>
              </a:ext>
            </a:extLst>
          </p:cNvPr>
          <p:cNvSpPr txBox="1"/>
          <p:nvPr/>
        </p:nvSpPr>
        <p:spPr>
          <a:xfrm>
            <a:off x="1866900" y="5917457"/>
            <a:ext cx="147828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Yes, I think we should promote </a:t>
            </a:r>
            <a:r>
              <a:rPr lang="en-US" sz="5400" b="0" i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issues that affect a lot of people in our city</a:t>
            </a:r>
            <a:r>
              <a:rPr lang="en-US" sz="5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such as crime and overpopulation.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2342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56728C-D839-CFA0-BBBC-90001DD5F4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020928A1-0D80-CDE6-2DFE-0B9CB0FE84F4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aphicFrame>
        <p:nvGraphicFramePr>
          <p:cNvPr id="29" name="Table 28">
            <a:extLst>
              <a:ext uri="{FF2B5EF4-FFF2-40B4-BE49-F238E27FC236}">
                <a16:creationId xmlns:a16="http://schemas.microsoft.com/office/drawing/2014/main" id="{63B255B2-A1EC-BC6A-C02A-7DE45CF2FB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5729465"/>
              </p:ext>
            </p:extLst>
          </p:nvPr>
        </p:nvGraphicFramePr>
        <p:xfrm>
          <a:off x="1371600" y="1638300"/>
          <a:ext cx="15773400" cy="2870367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9601200">
                  <a:extLst>
                    <a:ext uri="{9D8B030D-6E8A-4147-A177-3AD203B41FA5}">
                      <a16:colId xmlns:a16="http://schemas.microsoft.com/office/drawing/2014/main" val="3622017244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95152871"/>
                    </a:ext>
                  </a:extLst>
                </a:gridCol>
                <a:gridCol w="2133600">
                  <a:extLst>
                    <a:ext uri="{9D8B030D-6E8A-4147-A177-3AD203B41FA5}">
                      <a16:colId xmlns:a16="http://schemas.microsoft.com/office/drawing/2014/main" val="813194736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val="4210177436"/>
                    </a:ext>
                  </a:extLst>
                </a:gridCol>
              </a:tblGrid>
              <a:tr h="828207">
                <a:tc>
                  <a:txBody>
                    <a:bodyPr/>
                    <a:lstStyle/>
                    <a:p>
                      <a:pPr algn="ctr"/>
                      <a:endParaRPr lang="en-US" sz="4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Mark</a:t>
                      </a:r>
                      <a:endParaRPr lang="en-US" sz="4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Mai</a:t>
                      </a:r>
                      <a:endParaRPr lang="en-US" sz="4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Nam</a:t>
                      </a:r>
                      <a:endParaRPr lang="en-US" sz="4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2512017"/>
                  </a:ext>
                </a:extLst>
              </a:tr>
              <a:tr h="1762593">
                <a:tc>
                  <a:txBody>
                    <a:bodyPr/>
                    <a:lstStyle/>
                    <a:p>
                      <a:pPr algn="just"/>
                      <a:r>
                        <a:rPr lang="vi-VN" sz="4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Problems that have a direct impact on teens</a:t>
                      </a:r>
                      <a:endParaRPr lang="en-US" sz="4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 2" panose="05020102010507070707" pitchFamily="18" charset="2"/>
                        </a:rPr>
                        <a:t></a:t>
                      </a:r>
                      <a:endParaRPr lang="en-US" sz="4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 2" panose="05020102010507070707" pitchFamily="18" charset="2"/>
                        </a:rPr>
                        <a:t></a:t>
                      </a:r>
                      <a:endParaRPr lang="en-US" sz="80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4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4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4882946"/>
                  </a:ext>
                </a:extLst>
              </a:tr>
            </a:tbl>
          </a:graphicData>
        </a:graphic>
      </p:graphicFrame>
      <p:sp>
        <p:nvSpPr>
          <p:cNvPr id="30" name="TextBox 29">
            <a:extLst>
              <a:ext uri="{FF2B5EF4-FFF2-40B4-BE49-F238E27FC236}">
                <a16:creationId xmlns:a16="http://schemas.microsoft.com/office/drawing/2014/main" id="{90C8164D-55CD-15CB-BAE2-576A0018F4B0}"/>
              </a:ext>
            </a:extLst>
          </p:cNvPr>
          <p:cNvSpPr txBox="1"/>
          <p:nvPr/>
        </p:nvSpPr>
        <p:spPr>
          <a:xfrm>
            <a:off x="15773400" y="1610793"/>
            <a:ext cx="990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</a:t>
            </a:r>
            <a:endParaRPr lang="en-US" sz="7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1E4EFCA-CE5E-2CAB-D690-91A2F4142A55}"/>
              </a:ext>
            </a:extLst>
          </p:cNvPr>
          <p:cNvSpPr txBox="1"/>
          <p:nvPr/>
        </p:nvSpPr>
        <p:spPr>
          <a:xfrm>
            <a:off x="1866900" y="5917457"/>
            <a:ext cx="147828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like your ideas, Mai, but I think we should plan our campaign around social issues that </a:t>
            </a:r>
            <a:r>
              <a:rPr lang="en-US" sz="54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directly affect teenagers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like us.</a:t>
            </a:r>
          </a:p>
        </p:txBody>
      </p:sp>
    </p:spTree>
    <p:extLst>
      <p:ext uri="{BB962C8B-B14F-4D97-AF65-F5344CB8AC3E}">
        <p14:creationId xmlns:p14="http://schemas.microsoft.com/office/powerpoint/2010/main" val="1164081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B75890-8779-CB50-26EB-D27D2BDFFC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0C1AEFE-0466-1341-230E-F582CC15DAAF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aphicFrame>
        <p:nvGraphicFramePr>
          <p:cNvPr id="29" name="Table 28">
            <a:extLst>
              <a:ext uri="{FF2B5EF4-FFF2-40B4-BE49-F238E27FC236}">
                <a16:creationId xmlns:a16="http://schemas.microsoft.com/office/drawing/2014/main" id="{1BD2C75E-BCAA-0798-55CD-F49BF66A13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2851357"/>
              </p:ext>
            </p:extLst>
          </p:nvPr>
        </p:nvGraphicFramePr>
        <p:xfrm>
          <a:off x="1371600" y="1638300"/>
          <a:ext cx="15773400" cy="2870367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9601200">
                  <a:extLst>
                    <a:ext uri="{9D8B030D-6E8A-4147-A177-3AD203B41FA5}">
                      <a16:colId xmlns:a16="http://schemas.microsoft.com/office/drawing/2014/main" val="3622017244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95152871"/>
                    </a:ext>
                  </a:extLst>
                </a:gridCol>
                <a:gridCol w="2133600">
                  <a:extLst>
                    <a:ext uri="{9D8B030D-6E8A-4147-A177-3AD203B41FA5}">
                      <a16:colId xmlns:a16="http://schemas.microsoft.com/office/drawing/2014/main" val="813194736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val="4210177436"/>
                    </a:ext>
                  </a:extLst>
                </a:gridCol>
              </a:tblGrid>
              <a:tr h="828207">
                <a:tc>
                  <a:txBody>
                    <a:bodyPr/>
                    <a:lstStyle/>
                    <a:p>
                      <a:pPr algn="ctr"/>
                      <a:endParaRPr lang="en-US" sz="4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Mark</a:t>
                      </a:r>
                      <a:endParaRPr lang="en-US" sz="4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Mai</a:t>
                      </a:r>
                      <a:endParaRPr lang="en-US" sz="4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Nam</a:t>
                      </a:r>
                      <a:endParaRPr lang="en-US" sz="4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2512017"/>
                  </a:ext>
                </a:extLst>
              </a:tr>
              <a:tr h="1762593">
                <a:tc>
                  <a:txBody>
                    <a:bodyPr/>
                    <a:lstStyle/>
                    <a:p>
                      <a:pPr algn="just"/>
                      <a:r>
                        <a:rPr lang="vi-VN" sz="4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</a:t>
                      </a:r>
                      <a:r>
                        <a:rPr lang="en-US" sz="4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 issue that teens face in their everyday life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 2" panose="05020102010507070707" pitchFamily="18" charset="2"/>
                        </a:rPr>
                        <a:t></a:t>
                      </a:r>
                      <a:endParaRPr lang="en-US" sz="4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 2" panose="05020102010507070707" pitchFamily="18" charset="2"/>
                        </a:rPr>
                        <a:t></a:t>
                      </a:r>
                      <a:endParaRPr lang="en-US" sz="80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4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4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4882946"/>
                  </a:ext>
                </a:extLst>
              </a:tr>
            </a:tbl>
          </a:graphicData>
        </a:graphic>
      </p:graphicFrame>
      <p:sp>
        <p:nvSpPr>
          <p:cNvPr id="32" name="TextBox 31">
            <a:extLst>
              <a:ext uri="{FF2B5EF4-FFF2-40B4-BE49-F238E27FC236}">
                <a16:creationId xmlns:a16="http://schemas.microsoft.com/office/drawing/2014/main" id="{6757CDF9-BADD-2BAE-9C60-1D1673F39BA1}"/>
              </a:ext>
            </a:extLst>
          </p:cNvPr>
          <p:cNvSpPr txBox="1"/>
          <p:nvPr/>
        </p:nvSpPr>
        <p:spPr>
          <a:xfrm>
            <a:off x="1866900" y="5917457"/>
            <a:ext cx="147828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Hmm. I think this time we should </a:t>
            </a:r>
            <a:r>
              <a:rPr lang="en-US" sz="54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focus on a problem teens struggle with every day 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because this won't be a big campaign.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00A6ABB-87BC-E88F-1FDB-E8F004F69645}"/>
              </a:ext>
            </a:extLst>
          </p:cNvPr>
          <p:cNvSpPr txBox="1"/>
          <p:nvPr/>
        </p:nvSpPr>
        <p:spPr>
          <a:xfrm>
            <a:off x="11658600" y="1610793"/>
            <a:ext cx="990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</a:t>
            </a:r>
            <a:endParaRPr lang="en-US" sz="7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3713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FEF8F6-AAD3-1AE3-23E5-8612125DF7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346621D8-EE38-FD70-E0F4-6A3FA4E3289E}"/>
              </a:ext>
            </a:extLst>
          </p:cNvPr>
          <p:cNvSpPr/>
          <p:nvPr/>
        </p:nvSpPr>
        <p:spPr>
          <a:xfrm>
            <a:off x="-4916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2622C26-7D45-0E2E-EF3F-711030657142}"/>
              </a:ext>
            </a:extLst>
          </p:cNvPr>
          <p:cNvSpPr txBox="1"/>
          <p:nvPr/>
        </p:nvSpPr>
        <p:spPr>
          <a:xfrm>
            <a:off x="1214284" y="3086100"/>
            <a:ext cx="15849600" cy="3139321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Task 3: Find five social issues in 1 and write them under correct pictures. Use the hints below to help you.</a:t>
            </a:r>
          </a:p>
        </p:txBody>
      </p:sp>
    </p:spTree>
    <p:extLst>
      <p:ext uri="{BB962C8B-B14F-4D97-AF65-F5344CB8AC3E}">
        <p14:creationId xmlns:p14="http://schemas.microsoft.com/office/powerpoint/2010/main" val="42172318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2D9CFEB-8327-40D5-6A16-547D3DB327DD}"/>
              </a:ext>
            </a:extLst>
          </p:cNvPr>
          <p:cNvSpPr txBox="1"/>
          <p:nvPr/>
        </p:nvSpPr>
        <p:spPr>
          <a:xfrm>
            <a:off x="10717004" y="3871359"/>
            <a:ext cx="31302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b___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5A22B5B-8D7D-4E97-A526-502D98E93589}"/>
              </a:ext>
            </a:extLst>
          </p:cNvPr>
          <p:cNvSpPr txBox="1"/>
          <p:nvPr/>
        </p:nvSpPr>
        <p:spPr>
          <a:xfrm>
            <a:off x="3302100" y="3695864"/>
            <a:ext cx="57743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o___________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AEBB2FC-AC69-57A4-D11B-07A42B803AA0}"/>
              </a:ext>
            </a:extLst>
          </p:cNvPr>
          <p:cNvSpPr txBox="1"/>
          <p:nvPr/>
        </p:nvSpPr>
        <p:spPr>
          <a:xfrm>
            <a:off x="9806676" y="8675581"/>
            <a:ext cx="50634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b___  s______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4801350-1AAE-00D4-FF1D-90CF1613FACA}"/>
              </a:ext>
            </a:extLst>
          </p:cNvPr>
          <p:cNvSpPr txBox="1"/>
          <p:nvPr/>
        </p:nvSpPr>
        <p:spPr>
          <a:xfrm>
            <a:off x="3417908" y="8650829"/>
            <a:ext cx="5959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p___ p_____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CF501E3-5481-8CC2-5EE0-7B3ADE65AA5A}"/>
              </a:ext>
            </a:extLst>
          </p:cNvPr>
          <p:cNvSpPr txBox="1"/>
          <p:nvPr/>
        </p:nvSpPr>
        <p:spPr>
          <a:xfrm>
            <a:off x="4234013" y="3705523"/>
            <a:ext cx="38623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verpopulation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C62DAC4-EEE6-EFAD-0D52-813D9B4FB6EA}"/>
              </a:ext>
            </a:extLst>
          </p:cNvPr>
          <p:cNvSpPr txBox="1"/>
          <p:nvPr/>
        </p:nvSpPr>
        <p:spPr>
          <a:xfrm>
            <a:off x="11625303" y="3899198"/>
            <a:ext cx="16287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ully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77E5E47-5229-AAEC-7E7D-B6A9AC207F5B}"/>
              </a:ext>
            </a:extLst>
          </p:cNvPr>
          <p:cNvSpPr txBox="1"/>
          <p:nvPr/>
        </p:nvSpPr>
        <p:spPr>
          <a:xfrm>
            <a:off x="4302141" y="8688018"/>
            <a:ext cx="16287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eer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01E27B8-6D18-F8C3-DF5A-6BCC798D2F5A}"/>
              </a:ext>
            </a:extLst>
          </p:cNvPr>
          <p:cNvSpPr txBox="1"/>
          <p:nvPr/>
        </p:nvSpPr>
        <p:spPr>
          <a:xfrm>
            <a:off x="5700176" y="8691547"/>
            <a:ext cx="27034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ressure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3564571-5B2A-5B0F-2D4F-7B23A1ECCF92}"/>
              </a:ext>
            </a:extLst>
          </p:cNvPr>
          <p:cNvSpPr txBox="1"/>
          <p:nvPr/>
        </p:nvSpPr>
        <p:spPr>
          <a:xfrm>
            <a:off x="10709630" y="8675581"/>
            <a:ext cx="16287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ody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2189D2F-9E84-24CE-206B-06114234DA54}"/>
              </a:ext>
            </a:extLst>
          </p:cNvPr>
          <p:cNvSpPr txBox="1"/>
          <p:nvPr/>
        </p:nvSpPr>
        <p:spPr>
          <a:xfrm>
            <a:off x="12131380" y="8660386"/>
            <a:ext cx="24909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haming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5BE0345-38DA-20D5-A53B-0C69D0BE37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0527" y="423017"/>
            <a:ext cx="4871981" cy="32921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5D37673-F213-792E-0F62-D712A27916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25740" y="423017"/>
            <a:ext cx="4982049" cy="34345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30A303C-7337-80D2-BDC7-9E9DA77C02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17006" y="5142006"/>
            <a:ext cx="5105400" cy="33835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064BD3D-97A0-BD56-BB8E-72ABCBC1CD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74871" y="5159477"/>
            <a:ext cx="5029200" cy="33835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377970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8" grpId="0"/>
      <p:bldP spid="19" grpId="0"/>
      <p:bldP spid="20" grpId="0"/>
      <p:bldP spid="2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ECD136-75AF-501C-B1F7-1BC530F9A8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5AD677B0-42FC-DA5E-0A65-80316C567816}"/>
              </a:ext>
            </a:extLst>
          </p:cNvPr>
          <p:cNvSpPr/>
          <p:nvPr/>
        </p:nvSpPr>
        <p:spPr>
          <a:xfrm>
            <a:off x="0" y="38751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8CEB765-4EAD-9A8A-8714-E3F5AE00812B}"/>
              </a:ext>
            </a:extLst>
          </p:cNvPr>
          <p:cNvSpPr txBox="1"/>
          <p:nvPr/>
        </p:nvSpPr>
        <p:spPr>
          <a:xfrm>
            <a:off x="381000" y="4026135"/>
            <a:ext cx="17297400" cy="1107996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Task 4: Complete the summary with words from 1.</a:t>
            </a:r>
          </a:p>
        </p:txBody>
      </p:sp>
    </p:spTree>
    <p:extLst>
      <p:ext uri="{BB962C8B-B14F-4D97-AF65-F5344CB8AC3E}">
        <p14:creationId xmlns:p14="http://schemas.microsoft.com/office/powerpoint/2010/main" val="33979628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7" name="Group 17"/>
          <p:cNvGrpSpPr/>
          <p:nvPr/>
        </p:nvGrpSpPr>
        <p:grpSpPr>
          <a:xfrm>
            <a:off x="1104900" y="1028700"/>
            <a:ext cx="16116300" cy="7848600"/>
            <a:chOff x="0" y="0"/>
            <a:chExt cx="1172132" cy="963885"/>
          </a:xfrm>
        </p:grpSpPr>
        <p:sp>
          <p:nvSpPr>
            <p:cNvPr id="18" name="Freeform 18"/>
            <p:cNvSpPr/>
            <p:nvPr/>
          </p:nvSpPr>
          <p:spPr>
            <a:xfrm>
              <a:off x="2771" y="0"/>
              <a:ext cx="1169361" cy="963885"/>
            </a:xfrm>
            <a:custGeom>
              <a:avLst/>
              <a:gdLst/>
              <a:ahLst/>
              <a:cxnLst/>
              <a:rect l="l" t="t" r="r" b="b"/>
              <a:pathLst>
                <a:path w="1169361" h="963885">
                  <a:moveTo>
                    <a:pt x="34874" y="0"/>
                  </a:moveTo>
                  <a:lnTo>
                    <a:pt x="1134487" y="0"/>
                  </a:lnTo>
                  <a:cubicBezTo>
                    <a:pt x="1143736" y="0"/>
                    <a:pt x="1152606" y="3674"/>
                    <a:pt x="1159146" y="10214"/>
                  </a:cubicBezTo>
                  <a:cubicBezTo>
                    <a:pt x="1165687" y="16755"/>
                    <a:pt x="1169361" y="25625"/>
                    <a:pt x="1169361" y="34874"/>
                  </a:cubicBezTo>
                  <a:lnTo>
                    <a:pt x="1169361" y="929011"/>
                  </a:lnTo>
                  <a:cubicBezTo>
                    <a:pt x="1169361" y="938260"/>
                    <a:pt x="1165687" y="947130"/>
                    <a:pt x="1159146" y="953671"/>
                  </a:cubicBezTo>
                  <a:cubicBezTo>
                    <a:pt x="1152606" y="960211"/>
                    <a:pt x="1143736" y="963885"/>
                    <a:pt x="1134487" y="963885"/>
                  </a:cubicBezTo>
                  <a:lnTo>
                    <a:pt x="34874" y="963885"/>
                  </a:lnTo>
                  <a:cubicBezTo>
                    <a:pt x="25625" y="963885"/>
                    <a:pt x="16755" y="960211"/>
                    <a:pt x="10214" y="953671"/>
                  </a:cubicBezTo>
                  <a:cubicBezTo>
                    <a:pt x="3674" y="947130"/>
                    <a:pt x="0" y="938260"/>
                    <a:pt x="0" y="929011"/>
                  </a:cubicBezTo>
                  <a:lnTo>
                    <a:pt x="0" y="34874"/>
                  </a:lnTo>
                  <a:cubicBezTo>
                    <a:pt x="0" y="25625"/>
                    <a:pt x="3674" y="16755"/>
                    <a:pt x="10214" y="10214"/>
                  </a:cubicBezTo>
                  <a:cubicBezTo>
                    <a:pt x="16755" y="3674"/>
                    <a:pt x="25625" y="0"/>
                    <a:pt x="34874" y="0"/>
                  </a:cubicBezTo>
                  <a:close/>
                </a:path>
              </a:pathLst>
            </a:cu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just"/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19050"/>
              <a:ext cx="1169361" cy="944835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0800" tIns="50800" rIns="50800" bIns="50800" rtlCol="0" anchor="ctr"/>
            <a:lstStyle/>
            <a:p>
              <a:pPr algn="just">
                <a:lnSpc>
                  <a:spcPts val="2266"/>
                </a:lnSpc>
              </a:pPr>
              <a:endParaRPr/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1509252" y="1266391"/>
            <a:ext cx="15621000" cy="66479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5400" b="1" dirty="0">
                <a:solidFill>
                  <a:srgbClr val="FFFFFF"/>
                </a:solidFill>
                <a:latin typeface="Times New Roman" panose="02020603050405020304" pitchFamily="18" charset="0"/>
                <a:ea typeface="Montserrat Medium"/>
                <a:cs typeface="Times New Roman" panose="02020603050405020304" pitchFamily="18" charset="0"/>
                <a:sym typeface="Montserrat Medium"/>
              </a:rPr>
              <a:t>Nam believes that there are major teen problems today</a:t>
            </a:r>
            <a:r>
              <a:rPr lang="vi-VN" sz="5400" b="1" dirty="0">
                <a:solidFill>
                  <a:srgbClr val="FFFFFF"/>
                </a:solidFill>
                <a:latin typeface="Times New Roman" panose="02020603050405020304" pitchFamily="18" charset="0"/>
                <a:ea typeface="Montserrat Medium"/>
                <a:cs typeface="Times New Roman" panose="02020603050405020304" pitchFamily="18" charset="0"/>
                <a:sym typeface="Montserrat Medium"/>
              </a:rPr>
              <a:t> </a:t>
            </a:r>
            <a:r>
              <a:rPr lang="en-US" sz="5400" b="1" dirty="0">
                <a:solidFill>
                  <a:srgbClr val="FFFFFF"/>
                </a:solidFill>
                <a:latin typeface="Times New Roman" panose="02020603050405020304" pitchFamily="18" charset="0"/>
                <a:ea typeface="Montserrat Medium"/>
                <a:cs typeface="Times New Roman" panose="02020603050405020304" pitchFamily="18" charset="0"/>
                <a:sym typeface="Montserrat Medium"/>
              </a:rPr>
              <a:t>(1)</a:t>
            </a:r>
            <a:r>
              <a:rPr lang="vi-VN" sz="5400" b="1" dirty="0">
                <a:solidFill>
                  <a:srgbClr val="FFFFFF"/>
                </a:solidFill>
                <a:latin typeface="Times New Roman" panose="02020603050405020304" pitchFamily="18" charset="0"/>
                <a:ea typeface="Montserrat Medium"/>
                <a:cs typeface="Times New Roman" panose="02020603050405020304" pitchFamily="18" charset="0"/>
                <a:sym typeface="Montserrat Medium"/>
              </a:rPr>
              <a:t>_______ </a:t>
            </a:r>
            <a:r>
              <a:rPr lang="en-US" sz="5400" b="1" dirty="0">
                <a:solidFill>
                  <a:srgbClr val="FFFFFF"/>
                </a:solidFill>
                <a:latin typeface="Times New Roman" panose="02020603050405020304" pitchFamily="18" charset="0"/>
                <a:ea typeface="Montserrat Medium"/>
                <a:cs typeface="Times New Roman" panose="02020603050405020304" pitchFamily="18" charset="0"/>
                <a:sym typeface="Montserrat Medium"/>
              </a:rPr>
              <a:t>many people don't feel comfortable talking about them. Mai agrees with him. Mark thinks they should focus on a problem teens struggle with every day.</a:t>
            </a:r>
            <a:r>
              <a:rPr lang="vi-VN" sz="5400" b="1" dirty="0">
                <a:solidFill>
                  <a:srgbClr val="FFFFFF"/>
                </a:solidFill>
                <a:latin typeface="Times New Roman" panose="02020603050405020304" pitchFamily="18" charset="0"/>
                <a:ea typeface="Montserrat Medium"/>
                <a:cs typeface="Times New Roman" panose="02020603050405020304" pitchFamily="18" charset="0"/>
                <a:sym typeface="Montserrat Medium"/>
              </a:rPr>
              <a:t> </a:t>
            </a:r>
            <a:r>
              <a:rPr lang="en-US" sz="5400" b="1" dirty="0">
                <a:solidFill>
                  <a:srgbClr val="FFFFFF"/>
                </a:solidFill>
                <a:latin typeface="Times New Roman" panose="02020603050405020304" pitchFamily="18" charset="0"/>
                <a:ea typeface="Montserrat Medium"/>
                <a:cs typeface="Times New Roman" panose="02020603050405020304" pitchFamily="18" charset="0"/>
                <a:sym typeface="Montserrat Medium"/>
              </a:rPr>
              <a:t>(2)</a:t>
            </a:r>
            <a:r>
              <a:rPr lang="vi-VN" sz="5400" b="1" dirty="0">
                <a:solidFill>
                  <a:srgbClr val="FFFFFF"/>
                </a:solidFill>
                <a:latin typeface="Times New Roman" panose="02020603050405020304" pitchFamily="18" charset="0"/>
                <a:ea typeface="Montserrat Medium"/>
                <a:cs typeface="Times New Roman" panose="02020603050405020304" pitchFamily="18" charset="0"/>
                <a:sym typeface="Montserrat Medium"/>
              </a:rPr>
              <a:t>______</a:t>
            </a:r>
            <a:r>
              <a:rPr lang="en-US" sz="5400" b="1" dirty="0">
                <a:solidFill>
                  <a:srgbClr val="FFFFFF"/>
                </a:solidFill>
                <a:latin typeface="Times New Roman" panose="02020603050405020304" pitchFamily="18" charset="0"/>
                <a:ea typeface="Montserrat Medium"/>
                <a:cs typeface="Times New Roman" panose="02020603050405020304" pitchFamily="18" charset="0"/>
                <a:sym typeface="Montserrat Medium"/>
              </a:rPr>
              <a:t>,</a:t>
            </a:r>
            <a:r>
              <a:rPr lang="vi-VN" sz="5400" b="1" dirty="0">
                <a:solidFill>
                  <a:srgbClr val="FFFFFF"/>
                </a:solidFill>
                <a:latin typeface="Times New Roman" panose="02020603050405020304" pitchFamily="18" charset="0"/>
                <a:ea typeface="Montserrat Medium"/>
                <a:cs typeface="Times New Roman" panose="02020603050405020304" pitchFamily="18" charset="0"/>
                <a:sym typeface="Montserrat Medium"/>
              </a:rPr>
              <a:t> </a:t>
            </a:r>
            <a:r>
              <a:rPr lang="en-US" sz="5400" b="1" dirty="0">
                <a:solidFill>
                  <a:srgbClr val="FFFFFF"/>
                </a:solidFill>
                <a:latin typeface="Times New Roman" panose="02020603050405020304" pitchFamily="18" charset="0"/>
                <a:ea typeface="Montserrat Medium"/>
                <a:cs typeface="Times New Roman" panose="02020603050405020304" pitchFamily="18" charset="0"/>
                <a:sym typeface="Montserrat Medium"/>
              </a:rPr>
              <a:t>they'll try to use Mai's ideas for another project. Finally, Nam suggests focusing their campaign on bullying (3)</a:t>
            </a:r>
            <a:r>
              <a:rPr lang="vi-VN" sz="5400" b="1" dirty="0">
                <a:solidFill>
                  <a:srgbClr val="FFFFFF"/>
                </a:solidFill>
                <a:latin typeface="Times New Roman" panose="02020603050405020304" pitchFamily="18" charset="0"/>
                <a:ea typeface="Montserrat Medium"/>
                <a:cs typeface="Times New Roman" panose="02020603050405020304" pitchFamily="18" charset="0"/>
                <a:sym typeface="Montserrat Medium"/>
              </a:rPr>
              <a:t>______ </a:t>
            </a:r>
            <a:r>
              <a:rPr lang="en-US" sz="5400" b="1" dirty="0">
                <a:solidFill>
                  <a:srgbClr val="FFFFFF"/>
                </a:solidFill>
                <a:latin typeface="Times New Roman" panose="02020603050405020304" pitchFamily="18" charset="0"/>
                <a:ea typeface="Montserrat Medium"/>
                <a:cs typeface="Times New Roman" panose="02020603050405020304" pitchFamily="18" charset="0"/>
                <a:sym typeface="Montserrat Medium"/>
              </a:rPr>
              <a:t>this issue is very common among teenagers these days.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ACA9A76-1B78-61D4-619C-BECAC7E9A860}"/>
              </a:ext>
            </a:extLst>
          </p:cNvPr>
          <p:cNvSpPr txBox="1"/>
          <p:nvPr/>
        </p:nvSpPr>
        <p:spPr>
          <a:xfrm>
            <a:off x="4215581" y="2125117"/>
            <a:ext cx="259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>
                <a:highlight>
                  <a:srgbClr val="FFFF00"/>
                </a:highlight>
                <a:latin typeface="+mj-lt"/>
              </a:rPr>
              <a:t>although</a:t>
            </a:r>
            <a:endParaRPr lang="en-US" sz="4800" dirty="0">
              <a:highlight>
                <a:srgbClr val="FFFF00"/>
              </a:highlight>
              <a:latin typeface="+mj-lt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411AA1D-F178-E401-FE63-9E4668DE289B}"/>
              </a:ext>
            </a:extLst>
          </p:cNvPr>
          <p:cNvSpPr txBox="1"/>
          <p:nvPr/>
        </p:nvSpPr>
        <p:spPr>
          <a:xfrm>
            <a:off x="6806381" y="4645838"/>
            <a:ext cx="2590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dirty="0">
                <a:highlight>
                  <a:srgbClr val="FFFF00"/>
                </a:highlight>
                <a:latin typeface="+mj-lt"/>
              </a:rPr>
              <a:t>However</a:t>
            </a:r>
            <a:endParaRPr lang="en-US" sz="4400" dirty="0">
              <a:highlight>
                <a:srgbClr val="FFFF00"/>
              </a:highlight>
              <a:latin typeface="+mj-lt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6C6578D-2C4F-420D-C4D6-B4BA2C96EA7F}"/>
              </a:ext>
            </a:extLst>
          </p:cNvPr>
          <p:cNvSpPr txBox="1"/>
          <p:nvPr/>
        </p:nvSpPr>
        <p:spPr>
          <a:xfrm>
            <a:off x="12954000" y="6210300"/>
            <a:ext cx="259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>
                <a:highlight>
                  <a:srgbClr val="FFFF00"/>
                </a:highlight>
                <a:latin typeface="+mj-lt"/>
              </a:rPr>
              <a:t>because</a:t>
            </a:r>
            <a:endParaRPr lang="en-US" sz="4800" dirty="0">
              <a:highlight>
                <a:srgbClr val="FFFF00"/>
              </a:highlight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6" grpId="0"/>
      <p:bldP spid="27" grpId="0"/>
      <p:bldP spid="2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een Answer">
            <a:extLst>
              <a:ext uri="{FF2B5EF4-FFF2-40B4-BE49-F238E27FC236}">
                <a16:creationId xmlns:a16="http://schemas.microsoft.com/office/drawing/2014/main" id="{6D83A1D5-2065-4D63-9FFE-93E92A0ECEFB}"/>
              </a:ext>
            </a:extLst>
          </p:cNvPr>
          <p:cNvGrpSpPr/>
          <p:nvPr/>
        </p:nvGrpSpPr>
        <p:grpSpPr>
          <a:xfrm>
            <a:off x="9211532" y="8250050"/>
            <a:ext cx="9035124" cy="1987829"/>
            <a:chOff x="6141032" y="5500572"/>
            <a:chExt cx="6024985" cy="1325564"/>
          </a:xfrm>
        </p:grpSpPr>
        <p:sp>
          <p:nvSpPr>
            <p:cNvPr id="6" name="green box">
              <a:extLst>
                <a:ext uri="{FF2B5EF4-FFF2-40B4-BE49-F238E27FC236}">
                  <a16:creationId xmlns:a16="http://schemas.microsoft.com/office/drawing/2014/main" id="{B608D591-76B7-4BB2-92D1-A42A929FF43D}"/>
                </a:ext>
              </a:extLst>
            </p:cNvPr>
            <p:cNvSpPr/>
            <p:nvPr/>
          </p:nvSpPr>
          <p:spPr>
            <a:xfrm>
              <a:off x="6141032" y="5500572"/>
              <a:ext cx="6024985" cy="1325563"/>
            </a:xfrm>
            <a:prstGeom prst="roundRect">
              <a:avLst>
                <a:gd name="adj" fmla="val 0"/>
              </a:avLst>
            </a:prstGeom>
            <a:solidFill>
              <a:srgbClr val="288F1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224">
                <a:defRPr/>
              </a:pPr>
              <a:endParaRPr lang="de-DE" sz="21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4" name="#sl-pollanswer(3)">
              <a:extLst>
                <a:ext uri="{FF2B5EF4-FFF2-40B4-BE49-F238E27FC236}">
                  <a16:creationId xmlns:a16="http://schemas.microsoft.com/office/drawing/2014/main" id="{8CB6FA4A-3362-487A-8A8A-73BB4F31159D}"/>
                </a:ext>
              </a:extLst>
            </p:cNvPr>
            <p:cNvSpPr txBox="1">
              <a:spLocks/>
            </p:cNvSpPr>
            <p:nvPr/>
          </p:nvSpPr>
          <p:spPr>
            <a:xfrm>
              <a:off x="7052577" y="5532438"/>
              <a:ext cx="5113439" cy="1293698"/>
            </a:xfrm>
            <a:prstGeom prst="rect">
              <a:avLst/>
            </a:prstGeom>
          </p:spPr>
          <p:txBody>
            <a:bodyPr vert="horz" lIns="137124" tIns="68562" rIns="137124" bIns="68562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defTabSz="1371224">
                <a:defRPr/>
              </a:pPr>
              <a:r>
                <a:rPr lang="en-US" sz="5399" dirty="0">
                  <a:solidFill>
                    <a:prstClr val="white"/>
                  </a:solidFill>
                  <a:latin typeface="Calibri" panose="020F0502020204030204" pitchFamily="34" charset="0"/>
                </a:rPr>
                <a:t>D. Gender inequality</a:t>
              </a:r>
            </a:p>
          </p:txBody>
        </p:sp>
      </p:grpSp>
      <p:grpSp>
        <p:nvGrpSpPr>
          <p:cNvPr id="9" name="Yellow Answer">
            <a:extLst>
              <a:ext uri="{FF2B5EF4-FFF2-40B4-BE49-F238E27FC236}">
                <a16:creationId xmlns:a16="http://schemas.microsoft.com/office/drawing/2014/main" id="{9EB4B4FC-7656-4497-A6E8-CC05A18855A9}"/>
              </a:ext>
            </a:extLst>
          </p:cNvPr>
          <p:cNvGrpSpPr/>
          <p:nvPr/>
        </p:nvGrpSpPr>
        <p:grpSpPr>
          <a:xfrm>
            <a:off x="41348" y="8250050"/>
            <a:ext cx="9035126" cy="1987829"/>
            <a:chOff x="25983" y="5500573"/>
            <a:chExt cx="6024986" cy="1325563"/>
          </a:xfrm>
        </p:grpSpPr>
        <p:sp>
          <p:nvSpPr>
            <p:cNvPr id="8" name="yellow box">
              <a:extLst>
                <a:ext uri="{FF2B5EF4-FFF2-40B4-BE49-F238E27FC236}">
                  <a16:creationId xmlns:a16="http://schemas.microsoft.com/office/drawing/2014/main" id="{A6E89D1C-DE83-491F-B4C2-54DDE24C20C3}"/>
                </a:ext>
              </a:extLst>
            </p:cNvPr>
            <p:cNvSpPr/>
            <p:nvPr/>
          </p:nvSpPr>
          <p:spPr>
            <a:xfrm>
              <a:off x="25983" y="5500573"/>
              <a:ext cx="6024986" cy="1325563"/>
            </a:xfrm>
            <a:prstGeom prst="roundRect">
              <a:avLst>
                <a:gd name="adj" fmla="val 0"/>
              </a:avLst>
            </a:prstGeom>
            <a:solidFill>
              <a:srgbClr val="D89E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224">
                <a:defRPr/>
              </a:pPr>
              <a:endParaRPr lang="de-DE" sz="21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0" name="#sl-pollanswer(2)">
              <a:extLst>
                <a:ext uri="{FF2B5EF4-FFF2-40B4-BE49-F238E27FC236}">
                  <a16:creationId xmlns:a16="http://schemas.microsoft.com/office/drawing/2014/main" id="{D1B66D29-41C3-467C-8A93-40C8FD1C53F7}"/>
                </a:ext>
              </a:extLst>
            </p:cNvPr>
            <p:cNvSpPr txBox="1">
              <a:spLocks/>
            </p:cNvSpPr>
            <p:nvPr/>
          </p:nvSpPr>
          <p:spPr>
            <a:xfrm>
              <a:off x="859281" y="5532438"/>
              <a:ext cx="5191687" cy="1293698"/>
            </a:xfrm>
            <a:prstGeom prst="rect">
              <a:avLst/>
            </a:prstGeom>
          </p:spPr>
          <p:txBody>
            <a:bodyPr vert="horz" lIns="137124" tIns="68562" rIns="137124" bIns="68562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defTabSz="1371224">
                <a:defRPr/>
              </a:pPr>
              <a:r>
                <a:rPr lang="de-DE" sz="5399" dirty="0">
                  <a:solidFill>
                    <a:prstClr val="white"/>
                  </a:solidFill>
                  <a:latin typeface="Calibri" panose="020F0502020204030204" pitchFamily="34" charset="0"/>
                </a:rPr>
                <a:t>C. Peer pressure</a:t>
              </a:r>
            </a:p>
          </p:txBody>
        </p:sp>
      </p:grpSp>
      <p:grpSp>
        <p:nvGrpSpPr>
          <p:cNvPr id="5" name="Blue Answer">
            <a:extLst>
              <a:ext uri="{FF2B5EF4-FFF2-40B4-BE49-F238E27FC236}">
                <a16:creationId xmlns:a16="http://schemas.microsoft.com/office/drawing/2014/main" id="{0C61A5B4-8AEA-4108-8D5A-74C2B04A107D}"/>
              </a:ext>
            </a:extLst>
          </p:cNvPr>
          <p:cNvGrpSpPr/>
          <p:nvPr/>
        </p:nvGrpSpPr>
        <p:grpSpPr>
          <a:xfrm>
            <a:off x="9211534" y="6206423"/>
            <a:ext cx="9035126" cy="1918307"/>
            <a:chOff x="6141032" y="4091439"/>
            <a:chExt cx="6024986" cy="1325563"/>
          </a:xfrm>
        </p:grpSpPr>
        <p:sp>
          <p:nvSpPr>
            <p:cNvPr id="10" name="blue box">
              <a:extLst>
                <a:ext uri="{FF2B5EF4-FFF2-40B4-BE49-F238E27FC236}">
                  <a16:creationId xmlns:a16="http://schemas.microsoft.com/office/drawing/2014/main" id="{14E5DF79-BE31-4376-8FDF-B00D31D19717}"/>
                </a:ext>
              </a:extLst>
            </p:cNvPr>
            <p:cNvSpPr/>
            <p:nvPr/>
          </p:nvSpPr>
          <p:spPr>
            <a:xfrm>
              <a:off x="6141032" y="4091439"/>
              <a:ext cx="6024986" cy="1325563"/>
            </a:xfrm>
            <a:prstGeom prst="roundRect">
              <a:avLst>
                <a:gd name="adj" fmla="val 0"/>
              </a:avLst>
            </a:prstGeom>
            <a:solidFill>
              <a:srgbClr val="1A6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224">
                <a:defRPr/>
              </a:pPr>
              <a:endParaRPr lang="de-DE" sz="21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2" name="#sl-pollanswer(1)">
              <a:extLst>
                <a:ext uri="{FF2B5EF4-FFF2-40B4-BE49-F238E27FC236}">
                  <a16:creationId xmlns:a16="http://schemas.microsoft.com/office/drawing/2014/main" id="{7AF5595A-E6D0-463A-8E40-E92D4EFB37BC}"/>
                </a:ext>
              </a:extLst>
            </p:cNvPr>
            <p:cNvSpPr txBox="1">
              <a:spLocks/>
            </p:cNvSpPr>
            <p:nvPr/>
          </p:nvSpPr>
          <p:spPr>
            <a:xfrm>
              <a:off x="7052577" y="4091439"/>
              <a:ext cx="5113440" cy="1325563"/>
            </a:xfrm>
            <a:prstGeom prst="rect">
              <a:avLst/>
            </a:prstGeom>
          </p:spPr>
          <p:txBody>
            <a:bodyPr vert="horz" lIns="137124" tIns="68562" rIns="137124" bIns="68562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defTabSz="1371224">
                <a:defRPr/>
              </a:pPr>
              <a:r>
                <a:rPr lang="de-DE" sz="5399" dirty="0">
                  <a:solidFill>
                    <a:prstClr val="white"/>
                  </a:solidFill>
                  <a:latin typeface="Calibri" panose="020F0502020204030204" pitchFamily="34" charset="0"/>
                </a:rPr>
                <a:t>B. Bullying</a:t>
              </a:r>
            </a:p>
          </p:txBody>
        </p:sp>
      </p:grpSp>
      <p:grpSp>
        <p:nvGrpSpPr>
          <p:cNvPr id="3" name="Red Answer">
            <a:extLst>
              <a:ext uri="{FF2B5EF4-FFF2-40B4-BE49-F238E27FC236}">
                <a16:creationId xmlns:a16="http://schemas.microsoft.com/office/drawing/2014/main" id="{3FDC2E9E-B79B-4823-AB0D-93BD50CA286F}"/>
              </a:ext>
            </a:extLst>
          </p:cNvPr>
          <p:cNvGrpSpPr/>
          <p:nvPr/>
        </p:nvGrpSpPr>
        <p:grpSpPr>
          <a:xfrm>
            <a:off x="41348" y="6199421"/>
            <a:ext cx="9035126" cy="1994831"/>
            <a:chOff x="25983" y="4091438"/>
            <a:chExt cx="6024986" cy="1330232"/>
          </a:xfrm>
        </p:grpSpPr>
        <p:sp>
          <p:nvSpPr>
            <p:cNvPr id="4" name="red box">
              <a:extLst>
                <a:ext uri="{FF2B5EF4-FFF2-40B4-BE49-F238E27FC236}">
                  <a16:creationId xmlns:a16="http://schemas.microsoft.com/office/drawing/2014/main" id="{76387D2A-2ACF-42E6-9BBF-E3DC47EA716E}"/>
                </a:ext>
              </a:extLst>
            </p:cNvPr>
            <p:cNvSpPr/>
            <p:nvPr/>
          </p:nvSpPr>
          <p:spPr>
            <a:xfrm>
              <a:off x="25983" y="4096107"/>
              <a:ext cx="6024986" cy="1325563"/>
            </a:xfrm>
            <a:prstGeom prst="roundRect">
              <a:avLst>
                <a:gd name="adj" fmla="val 0"/>
              </a:avLst>
            </a:prstGeom>
            <a:solidFill>
              <a:srgbClr val="E21A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224">
                <a:defRPr/>
              </a:pPr>
              <a:endParaRPr lang="de-DE" sz="21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8" name="#sl-pollanswer(0)">
              <a:extLst>
                <a:ext uri="{FF2B5EF4-FFF2-40B4-BE49-F238E27FC236}">
                  <a16:creationId xmlns:a16="http://schemas.microsoft.com/office/drawing/2014/main" id="{01D70E84-C54E-45A3-9136-C31AA3460F80}"/>
                </a:ext>
              </a:extLst>
            </p:cNvPr>
            <p:cNvSpPr txBox="1">
              <a:spLocks/>
            </p:cNvSpPr>
            <p:nvPr/>
          </p:nvSpPr>
          <p:spPr>
            <a:xfrm>
              <a:off x="836989" y="4091438"/>
              <a:ext cx="5213980" cy="1325563"/>
            </a:xfrm>
            <a:prstGeom prst="rect">
              <a:avLst/>
            </a:prstGeom>
          </p:spPr>
          <p:txBody>
            <a:bodyPr vert="horz" lIns="137124" tIns="68562" rIns="137124" bIns="68562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defTabSz="1371224">
                <a:defRPr/>
              </a:pPr>
              <a:r>
                <a:rPr lang="en-US" sz="5399" dirty="0">
                  <a:solidFill>
                    <a:prstClr val="white"/>
                  </a:solidFill>
                  <a:latin typeface="Calibri" panose="020F0502020204030204" pitchFamily="34" charset="0"/>
                </a:rPr>
                <a:t>A. Civil rights</a:t>
              </a:r>
              <a:endParaRPr lang="de-DE" sz="5999" dirty="0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17" name="Timer">
            <a:extLst>
              <a:ext uri="{FF2B5EF4-FFF2-40B4-BE49-F238E27FC236}">
                <a16:creationId xmlns:a16="http://schemas.microsoft.com/office/drawing/2014/main" id="{31F49551-8DD2-40F5-8763-A737FE6FE112}"/>
              </a:ext>
            </a:extLst>
          </p:cNvPr>
          <p:cNvGrpSpPr/>
          <p:nvPr/>
        </p:nvGrpSpPr>
        <p:grpSpPr>
          <a:xfrm>
            <a:off x="1257541" y="1911953"/>
            <a:ext cx="2435384" cy="1514081"/>
            <a:chOff x="836990" y="1274072"/>
            <a:chExt cx="1624012" cy="1009650"/>
          </a:xfrm>
        </p:grpSpPr>
        <p:sp>
          <p:nvSpPr>
            <p:cNvPr id="14" name="container-time">
              <a:extLst>
                <a:ext uri="{FF2B5EF4-FFF2-40B4-BE49-F238E27FC236}">
                  <a16:creationId xmlns:a16="http://schemas.microsoft.com/office/drawing/2014/main" id="{07A59D61-C8B9-460D-BC07-FC022DC3BD08}"/>
                </a:ext>
              </a:extLst>
            </p:cNvPr>
            <p:cNvSpPr/>
            <p:nvPr/>
          </p:nvSpPr>
          <p:spPr>
            <a:xfrm>
              <a:off x="1159149" y="1274072"/>
              <a:ext cx="1009650" cy="1009650"/>
            </a:xfrm>
            <a:prstGeom prst="ellipse">
              <a:avLst/>
            </a:prstGeom>
            <a:solidFill>
              <a:srgbClr val="854C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224">
                <a:defRPr/>
              </a:pPr>
              <a:endParaRPr lang="de-DE" sz="21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9" name="#sl-countdown()">
              <a:extLst>
                <a:ext uri="{FF2B5EF4-FFF2-40B4-BE49-F238E27FC236}">
                  <a16:creationId xmlns:a16="http://schemas.microsoft.com/office/drawing/2014/main" id="{6BD3626C-D697-443E-85CA-2DCC22C3A450}"/>
                </a:ext>
              </a:extLst>
            </p:cNvPr>
            <p:cNvSpPr txBox="1"/>
            <p:nvPr/>
          </p:nvSpPr>
          <p:spPr>
            <a:xfrm>
              <a:off x="836990" y="1455731"/>
              <a:ext cx="1624012" cy="615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224">
                <a:defRPr/>
              </a:pPr>
              <a:r>
                <a:rPr lang="de-AT" sz="5399" b="1" i="1" dirty="0">
                  <a:solidFill>
                    <a:prstClr val="white"/>
                  </a:solidFill>
                  <a:latin typeface="Lato Black" panose="020F0A02020204030203" pitchFamily="34" charset="0"/>
                </a:rPr>
                <a:t>2</a:t>
              </a:r>
              <a:endParaRPr lang="de-DE" sz="3600" b="1" i="1" dirty="0">
                <a:solidFill>
                  <a:prstClr val="white"/>
                </a:solidFill>
                <a:latin typeface="Lato" panose="020F0502020204030203" pitchFamily="34" charset="0"/>
              </a:endParaRPr>
            </a:p>
          </p:txBody>
        </p:sp>
      </p:grpSp>
      <p:pic>
        <p:nvPicPr>
          <p:cNvPr id="15" name="Picture 14" descr="A person with her arms crossed surrounded by people&#10;&#10;Description automatically generated">
            <a:extLst>
              <a:ext uri="{FF2B5EF4-FFF2-40B4-BE49-F238E27FC236}">
                <a16:creationId xmlns:a16="http://schemas.microsoft.com/office/drawing/2014/main" id="{27133DC6-A861-BA2B-7784-A9D0EA03D7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392" y="581918"/>
            <a:ext cx="7668162" cy="47068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18400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B0A40F-CEF3-EB93-2DFF-B9A1439903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0EE72425-FE7E-5F58-EAF9-B1925990A620}"/>
              </a:ext>
            </a:extLst>
          </p:cNvPr>
          <p:cNvSpPr/>
          <p:nvPr/>
        </p:nvSpPr>
        <p:spPr>
          <a:xfrm>
            <a:off x="0" y="-1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065DEC9-2B54-9377-04DA-50278711B4F8}"/>
              </a:ext>
            </a:extLst>
          </p:cNvPr>
          <p:cNvSpPr txBox="1"/>
          <p:nvPr/>
        </p:nvSpPr>
        <p:spPr>
          <a:xfrm>
            <a:off x="1104900" y="3573838"/>
            <a:ext cx="16078200" cy="3139321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Task 5: Can you think of other issues that exist in your school ? What can we do to stop them or help the victims?</a:t>
            </a:r>
          </a:p>
        </p:txBody>
      </p:sp>
    </p:spTree>
    <p:extLst>
      <p:ext uri="{BB962C8B-B14F-4D97-AF65-F5344CB8AC3E}">
        <p14:creationId xmlns:p14="http://schemas.microsoft.com/office/powerpoint/2010/main" val="41955819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D69DAC-0227-8A72-7BAA-E47DCE0D0F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5A03168C-3F8B-EBD0-56C4-B9F7D33732C9}"/>
              </a:ext>
            </a:extLst>
          </p:cNvPr>
          <p:cNvSpPr/>
          <p:nvPr/>
        </p:nvSpPr>
        <p:spPr>
          <a:xfrm>
            <a:off x="0" y="-1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26" name="Picture 2" descr="The Long-Term Consequences of Body Shaming | SoundVision.com">
            <a:extLst>
              <a:ext uri="{FF2B5EF4-FFF2-40B4-BE49-F238E27FC236}">
                <a16:creationId xmlns:a16="http://schemas.microsoft.com/office/drawing/2014/main" id="{695DC093-4315-1121-D174-88E3AE23E7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8604" y="571500"/>
            <a:ext cx="5105400" cy="3747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ree Peer Pressure Essay Examples And Topic Ideas | Studymoose.com">
            <a:extLst>
              <a:ext uri="{FF2B5EF4-FFF2-40B4-BE49-F238E27FC236}">
                <a16:creationId xmlns:a16="http://schemas.microsoft.com/office/drawing/2014/main" id="{FC7C5774-0782-78C8-70AC-2150330CC4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5522" y="688923"/>
            <a:ext cx="4573685" cy="3581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top Bullying: When Your Child Is the Bully | Reader's Digest">
            <a:extLst>
              <a:ext uri="{FF2B5EF4-FFF2-40B4-BE49-F238E27FC236}">
                <a16:creationId xmlns:a16="http://schemas.microsoft.com/office/drawing/2014/main" id="{8F2C1689-F0AF-4A7A-483D-93F0E74CBA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5600" y="5478281"/>
            <a:ext cx="4514850" cy="3581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Pupils as young as ELEVEN being given advice on how to quit smoking ...">
            <a:extLst>
              <a:ext uri="{FF2B5EF4-FFF2-40B4-BE49-F238E27FC236}">
                <a16:creationId xmlns:a16="http://schemas.microsoft.com/office/drawing/2014/main" id="{8BA9F72A-A7F7-0CCC-D2C2-A4F04ACB81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8604" y="5143499"/>
            <a:ext cx="5105400" cy="3819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9211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622459">
            <a:off x="14348291" y="130398"/>
            <a:ext cx="1792349" cy="1835739"/>
          </a:xfrm>
          <a:custGeom>
            <a:avLst/>
            <a:gdLst/>
            <a:ahLst/>
            <a:cxnLst/>
            <a:rect l="l" t="t" r="r" b="b"/>
            <a:pathLst>
              <a:path w="1792349" h="1835739">
                <a:moveTo>
                  <a:pt x="0" y="0"/>
                </a:moveTo>
                <a:lnTo>
                  <a:pt x="1792349" y="0"/>
                </a:lnTo>
                <a:lnTo>
                  <a:pt x="1792349" y="1835739"/>
                </a:lnTo>
                <a:lnTo>
                  <a:pt x="0" y="183573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2723049" y="1331653"/>
            <a:ext cx="12521417" cy="20261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833"/>
              </a:lnSpc>
            </a:pPr>
            <a:r>
              <a:rPr lang="vi-VN" sz="13888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grandir Medium"/>
                <a:ea typeface="Agrandir Medium"/>
                <a:cs typeface="Agrandir Medium"/>
                <a:sym typeface="Agrandir Medium"/>
              </a:rPr>
              <a:t>HOMEWORK</a:t>
            </a:r>
            <a:endParaRPr lang="en-US" sz="13888" b="1" dirty="0">
              <a:solidFill>
                <a:schemeClr val="accent2">
                  <a:lumMod val="60000"/>
                  <a:lumOff val="40000"/>
                </a:schemeClr>
              </a:solidFill>
              <a:latin typeface="Agrandir Medium"/>
              <a:ea typeface="Agrandir Medium"/>
              <a:cs typeface="Agrandir Medium"/>
              <a:sym typeface="Agrandir Medium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2E7B157-5665-61EE-9CBE-1340028E3AB2}"/>
              </a:ext>
            </a:extLst>
          </p:cNvPr>
          <p:cNvSpPr txBox="1"/>
          <p:nvPr/>
        </p:nvSpPr>
        <p:spPr>
          <a:xfrm>
            <a:off x="1592357" y="4689502"/>
            <a:ext cx="147828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 algn="ctr">
              <a:buFontTx/>
              <a:buChar char="-"/>
            </a:pPr>
            <a:r>
              <a:rPr lang="vi-VN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Learn new words by heart.</a:t>
            </a:r>
          </a:p>
          <a:p>
            <a:pPr marL="685800" indent="-685800" algn="ctr">
              <a:buFontTx/>
              <a:buChar char="-"/>
            </a:pPr>
            <a:r>
              <a:rPr lang="vi-VN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Prepare for the next lesson.</a:t>
            </a:r>
            <a:endParaRPr lang="en-US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een Answer">
            <a:extLst>
              <a:ext uri="{FF2B5EF4-FFF2-40B4-BE49-F238E27FC236}">
                <a16:creationId xmlns:a16="http://schemas.microsoft.com/office/drawing/2014/main" id="{6D83A1D5-2065-4D63-9FFE-93E92A0ECEFB}"/>
              </a:ext>
            </a:extLst>
          </p:cNvPr>
          <p:cNvGrpSpPr/>
          <p:nvPr/>
        </p:nvGrpSpPr>
        <p:grpSpPr>
          <a:xfrm>
            <a:off x="9211532" y="8171101"/>
            <a:ext cx="9035124" cy="2066774"/>
            <a:chOff x="6141032" y="5447927"/>
            <a:chExt cx="6024985" cy="1378208"/>
          </a:xfrm>
        </p:grpSpPr>
        <p:sp>
          <p:nvSpPr>
            <p:cNvPr id="6" name="green box">
              <a:extLst>
                <a:ext uri="{FF2B5EF4-FFF2-40B4-BE49-F238E27FC236}">
                  <a16:creationId xmlns:a16="http://schemas.microsoft.com/office/drawing/2014/main" id="{B608D591-76B7-4BB2-92D1-A42A929FF43D}"/>
                </a:ext>
              </a:extLst>
            </p:cNvPr>
            <p:cNvSpPr/>
            <p:nvPr/>
          </p:nvSpPr>
          <p:spPr>
            <a:xfrm>
              <a:off x="6141032" y="5500572"/>
              <a:ext cx="6024985" cy="1325563"/>
            </a:xfrm>
            <a:prstGeom prst="roundRect">
              <a:avLst>
                <a:gd name="adj" fmla="val 0"/>
              </a:avLst>
            </a:prstGeom>
            <a:solidFill>
              <a:srgbClr val="288F1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224">
                <a:defRPr/>
              </a:pPr>
              <a:endParaRPr lang="de-DE" sz="21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4" name="#sl-pollanswer(3)">
              <a:extLst>
                <a:ext uri="{FF2B5EF4-FFF2-40B4-BE49-F238E27FC236}">
                  <a16:creationId xmlns:a16="http://schemas.microsoft.com/office/drawing/2014/main" id="{8CB6FA4A-3362-487A-8A8A-73BB4F31159D}"/>
                </a:ext>
              </a:extLst>
            </p:cNvPr>
            <p:cNvSpPr txBox="1">
              <a:spLocks/>
            </p:cNvSpPr>
            <p:nvPr/>
          </p:nvSpPr>
          <p:spPr>
            <a:xfrm>
              <a:off x="6713234" y="5447927"/>
              <a:ext cx="5113439" cy="1293698"/>
            </a:xfrm>
            <a:prstGeom prst="rect">
              <a:avLst/>
            </a:prstGeom>
          </p:spPr>
          <p:txBody>
            <a:bodyPr vert="horz" lIns="137124" tIns="68562" rIns="137124" bIns="68562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defTabSz="1371224">
                <a:defRPr/>
              </a:pPr>
              <a:r>
                <a:rPr lang="en-US" sz="5399" dirty="0">
                  <a:solidFill>
                    <a:prstClr val="white"/>
                  </a:solidFill>
                  <a:latin typeface="Calibri" panose="020F0502020204030204" pitchFamily="34" charset="0"/>
                </a:rPr>
                <a:t>D. Overpopulation</a:t>
              </a:r>
            </a:p>
          </p:txBody>
        </p:sp>
      </p:grpSp>
      <p:grpSp>
        <p:nvGrpSpPr>
          <p:cNvPr id="9" name="Yellow Answer">
            <a:extLst>
              <a:ext uri="{FF2B5EF4-FFF2-40B4-BE49-F238E27FC236}">
                <a16:creationId xmlns:a16="http://schemas.microsoft.com/office/drawing/2014/main" id="{9EB4B4FC-7656-4497-A6E8-CC05A18855A9}"/>
              </a:ext>
            </a:extLst>
          </p:cNvPr>
          <p:cNvGrpSpPr/>
          <p:nvPr/>
        </p:nvGrpSpPr>
        <p:grpSpPr>
          <a:xfrm>
            <a:off x="41348" y="8250048"/>
            <a:ext cx="9035126" cy="1987833"/>
            <a:chOff x="25983" y="5500573"/>
            <a:chExt cx="6024986" cy="1325566"/>
          </a:xfrm>
        </p:grpSpPr>
        <p:sp>
          <p:nvSpPr>
            <p:cNvPr id="8" name="yellow box">
              <a:extLst>
                <a:ext uri="{FF2B5EF4-FFF2-40B4-BE49-F238E27FC236}">
                  <a16:creationId xmlns:a16="http://schemas.microsoft.com/office/drawing/2014/main" id="{A6E89D1C-DE83-491F-B4C2-54DDE24C20C3}"/>
                </a:ext>
              </a:extLst>
            </p:cNvPr>
            <p:cNvSpPr/>
            <p:nvPr/>
          </p:nvSpPr>
          <p:spPr>
            <a:xfrm>
              <a:off x="25983" y="5500573"/>
              <a:ext cx="6024986" cy="1325563"/>
            </a:xfrm>
            <a:prstGeom prst="roundRect">
              <a:avLst>
                <a:gd name="adj" fmla="val 0"/>
              </a:avLst>
            </a:prstGeom>
            <a:solidFill>
              <a:srgbClr val="D89E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224">
                <a:defRPr/>
              </a:pPr>
              <a:endParaRPr lang="de-DE" sz="21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0" name="#sl-pollanswer(2)">
              <a:extLst>
                <a:ext uri="{FF2B5EF4-FFF2-40B4-BE49-F238E27FC236}">
                  <a16:creationId xmlns:a16="http://schemas.microsoft.com/office/drawing/2014/main" id="{D1B66D29-41C3-467C-8A93-40C8FD1C53F7}"/>
                </a:ext>
              </a:extLst>
            </p:cNvPr>
            <p:cNvSpPr txBox="1">
              <a:spLocks/>
            </p:cNvSpPr>
            <p:nvPr/>
          </p:nvSpPr>
          <p:spPr>
            <a:xfrm>
              <a:off x="287080" y="5532441"/>
              <a:ext cx="5191687" cy="1293698"/>
            </a:xfrm>
            <a:prstGeom prst="rect">
              <a:avLst/>
            </a:prstGeom>
          </p:spPr>
          <p:txBody>
            <a:bodyPr vert="horz" lIns="137124" tIns="68562" rIns="137124" bIns="68562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defTabSz="1371224">
                <a:defRPr/>
              </a:pPr>
              <a:r>
                <a:rPr lang="en-US" sz="5399" dirty="0">
                  <a:solidFill>
                    <a:prstClr val="white"/>
                  </a:solidFill>
                  <a:latin typeface="Calibri" panose="020F0502020204030204" pitchFamily="34" charset="0"/>
                </a:rPr>
                <a:t>C. Gender inequality</a:t>
              </a:r>
            </a:p>
          </p:txBody>
        </p:sp>
      </p:grpSp>
      <p:grpSp>
        <p:nvGrpSpPr>
          <p:cNvPr id="5" name="Blue Answer">
            <a:extLst>
              <a:ext uri="{FF2B5EF4-FFF2-40B4-BE49-F238E27FC236}">
                <a16:creationId xmlns:a16="http://schemas.microsoft.com/office/drawing/2014/main" id="{0C61A5B4-8AEA-4108-8D5A-74C2B04A107D}"/>
              </a:ext>
            </a:extLst>
          </p:cNvPr>
          <p:cNvGrpSpPr/>
          <p:nvPr/>
        </p:nvGrpSpPr>
        <p:grpSpPr>
          <a:xfrm>
            <a:off x="9211534" y="6111089"/>
            <a:ext cx="9035126" cy="2013640"/>
            <a:chOff x="6141032" y="4074227"/>
            <a:chExt cx="6024986" cy="1342775"/>
          </a:xfrm>
        </p:grpSpPr>
        <p:sp>
          <p:nvSpPr>
            <p:cNvPr id="10" name="blue box">
              <a:extLst>
                <a:ext uri="{FF2B5EF4-FFF2-40B4-BE49-F238E27FC236}">
                  <a16:creationId xmlns:a16="http://schemas.microsoft.com/office/drawing/2014/main" id="{14E5DF79-BE31-4376-8FDF-B00D31D19717}"/>
                </a:ext>
              </a:extLst>
            </p:cNvPr>
            <p:cNvSpPr/>
            <p:nvPr/>
          </p:nvSpPr>
          <p:spPr>
            <a:xfrm>
              <a:off x="6141032" y="4091439"/>
              <a:ext cx="6024986" cy="1325563"/>
            </a:xfrm>
            <a:prstGeom prst="roundRect">
              <a:avLst>
                <a:gd name="adj" fmla="val 0"/>
              </a:avLst>
            </a:prstGeom>
            <a:solidFill>
              <a:srgbClr val="1A6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224">
                <a:defRPr/>
              </a:pPr>
              <a:endParaRPr lang="de-DE" sz="21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2" name="#sl-pollanswer(1)">
              <a:extLst>
                <a:ext uri="{FF2B5EF4-FFF2-40B4-BE49-F238E27FC236}">
                  <a16:creationId xmlns:a16="http://schemas.microsoft.com/office/drawing/2014/main" id="{7AF5595A-E6D0-463A-8E40-E92D4EFB37BC}"/>
                </a:ext>
              </a:extLst>
            </p:cNvPr>
            <p:cNvSpPr txBox="1">
              <a:spLocks/>
            </p:cNvSpPr>
            <p:nvPr/>
          </p:nvSpPr>
          <p:spPr>
            <a:xfrm>
              <a:off x="6645153" y="4074227"/>
              <a:ext cx="5113440" cy="1325563"/>
            </a:xfrm>
            <a:prstGeom prst="rect">
              <a:avLst/>
            </a:prstGeom>
          </p:spPr>
          <p:txBody>
            <a:bodyPr vert="horz" lIns="137124" tIns="68562" rIns="137124" bIns="68562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defTabSz="1371224">
                <a:defRPr/>
              </a:pPr>
              <a:r>
                <a:rPr lang="de-DE" sz="5399" dirty="0">
                  <a:solidFill>
                    <a:prstClr val="white"/>
                  </a:solidFill>
                  <a:latin typeface="Calibri" panose="020F0502020204030204" pitchFamily="34" charset="0"/>
                </a:rPr>
                <a:t>B. Healthcare </a:t>
              </a:r>
            </a:p>
          </p:txBody>
        </p:sp>
      </p:grpSp>
      <p:grpSp>
        <p:nvGrpSpPr>
          <p:cNvPr id="3" name="Red Answer">
            <a:extLst>
              <a:ext uri="{FF2B5EF4-FFF2-40B4-BE49-F238E27FC236}">
                <a16:creationId xmlns:a16="http://schemas.microsoft.com/office/drawing/2014/main" id="{3FDC2E9E-B79B-4823-AB0D-93BD50CA286F}"/>
              </a:ext>
            </a:extLst>
          </p:cNvPr>
          <p:cNvGrpSpPr/>
          <p:nvPr/>
        </p:nvGrpSpPr>
        <p:grpSpPr>
          <a:xfrm>
            <a:off x="41348" y="6143903"/>
            <a:ext cx="9035126" cy="2023513"/>
            <a:chOff x="25983" y="4096107"/>
            <a:chExt cx="6024986" cy="1349358"/>
          </a:xfrm>
        </p:grpSpPr>
        <p:sp>
          <p:nvSpPr>
            <p:cNvPr id="4" name="red box">
              <a:extLst>
                <a:ext uri="{FF2B5EF4-FFF2-40B4-BE49-F238E27FC236}">
                  <a16:creationId xmlns:a16="http://schemas.microsoft.com/office/drawing/2014/main" id="{76387D2A-2ACF-42E6-9BBF-E3DC47EA716E}"/>
                </a:ext>
              </a:extLst>
            </p:cNvPr>
            <p:cNvSpPr/>
            <p:nvPr/>
          </p:nvSpPr>
          <p:spPr>
            <a:xfrm>
              <a:off x="25983" y="4096107"/>
              <a:ext cx="6024986" cy="1325563"/>
            </a:xfrm>
            <a:prstGeom prst="roundRect">
              <a:avLst>
                <a:gd name="adj" fmla="val 0"/>
              </a:avLst>
            </a:prstGeom>
            <a:solidFill>
              <a:srgbClr val="E21A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224">
                <a:defRPr/>
              </a:pPr>
              <a:endParaRPr lang="de-DE" sz="21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8" name="#sl-pollanswer(0)">
              <a:extLst>
                <a:ext uri="{FF2B5EF4-FFF2-40B4-BE49-F238E27FC236}">
                  <a16:creationId xmlns:a16="http://schemas.microsoft.com/office/drawing/2014/main" id="{01D70E84-C54E-45A3-9136-C31AA3460F80}"/>
                </a:ext>
              </a:extLst>
            </p:cNvPr>
            <p:cNvSpPr txBox="1">
              <a:spLocks/>
            </p:cNvSpPr>
            <p:nvPr/>
          </p:nvSpPr>
          <p:spPr>
            <a:xfrm>
              <a:off x="287080" y="4119902"/>
              <a:ext cx="5605665" cy="1325563"/>
            </a:xfrm>
            <a:prstGeom prst="rect">
              <a:avLst/>
            </a:prstGeom>
          </p:spPr>
          <p:txBody>
            <a:bodyPr vert="horz" lIns="137124" tIns="68562" rIns="137124" bIns="68562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defTabSz="1371224">
                <a:defRPr/>
              </a:pPr>
              <a:r>
                <a:rPr lang="en-US" sz="5399" dirty="0">
                  <a:solidFill>
                    <a:prstClr val="white"/>
                  </a:solidFill>
                  <a:latin typeface="Calibri" panose="020F0502020204030204" pitchFamily="34" charset="0"/>
                </a:rPr>
                <a:t>A. School violence/ bullying</a:t>
              </a:r>
              <a:endParaRPr lang="de-DE" sz="5999" dirty="0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17" name="Timer">
            <a:extLst>
              <a:ext uri="{FF2B5EF4-FFF2-40B4-BE49-F238E27FC236}">
                <a16:creationId xmlns:a16="http://schemas.microsoft.com/office/drawing/2014/main" id="{31F49551-8DD2-40F5-8763-A737FE6FE112}"/>
              </a:ext>
            </a:extLst>
          </p:cNvPr>
          <p:cNvGrpSpPr/>
          <p:nvPr/>
        </p:nvGrpSpPr>
        <p:grpSpPr>
          <a:xfrm>
            <a:off x="1600200" y="2553143"/>
            <a:ext cx="2435384" cy="1514081"/>
            <a:chOff x="750016" y="2015014"/>
            <a:chExt cx="1624012" cy="1009650"/>
          </a:xfrm>
        </p:grpSpPr>
        <p:sp>
          <p:nvSpPr>
            <p:cNvPr id="14" name="container-time">
              <a:extLst>
                <a:ext uri="{FF2B5EF4-FFF2-40B4-BE49-F238E27FC236}">
                  <a16:creationId xmlns:a16="http://schemas.microsoft.com/office/drawing/2014/main" id="{07A59D61-C8B9-460D-BC07-FC022DC3BD08}"/>
                </a:ext>
              </a:extLst>
            </p:cNvPr>
            <p:cNvSpPr/>
            <p:nvPr/>
          </p:nvSpPr>
          <p:spPr>
            <a:xfrm>
              <a:off x="1072175" y="2015014"/>
              <a:ext cx="1009650" cy="1009650"/>
            </a:xfrm>
            <a:prstGeom prst="ellipse">
              <a:avLst/>
            </a:prstGeom>
            <a:solidFill>
              <a:srgbClr val="854C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224">
                <a:defRPr/>
              </a:pPr>
              <a:endParaRPr lang="de-DE" sz="21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9" name="#sl-countdown()">
              <a:extLst>
                <a:ext uri="{FF2B5EF4-FFF2-40B4-BE49-F238E27FC236}">
                  <a16:creationId xmlns:a16="http://schemas.microsoft.com/office/drawing/2014/main" id="{6BD3626C-D697-443E-85CA-2DCC22C3A450}"/>
                </a:ext>
              </a:extLst>
            </p:cNvPr>
            <p:cNvSpPr txBox="1"/>
            <p:nvPr/>
          </p:nvSpPr>
          <p:spPr>
            <a:xfrm>
              <a:off x="750016" y="2196673"/>
              <a:ext cx="1624012" cy="615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224">
                <a:defRPr/>
              </a:pPr>
              <a:r>
                <a:rPr lang="de-AT" sz="5399" b="1" i="1" dirty="0">
                  <a:solidFill>
                    <a:prstClr val="white"/>
                  </a:solidFill>
                  <a:latin typeface="Lato Black" panose="020F0A02020204030203" pitchFamily="34" charset="0"/>
                </a:rPr>
                <a:t>3</a:t>
              </a:r>
              <a:endParaRPr lang="de-DE" sz="3600" b="1" i="1" dirty="0">
                <a:solidFill>
                  <a:prstClr val="white"/>
                </a:solidFill>
                <a:latin typeface="Lato" panose="020F0502020204030203" pitchFamily="34" charset="0"/>
              </a:endParaRPr>
            </a:p>
          </p:txBody>
        </p:sp>
      </p:grpSp>
      <p:pic>
        <p:nvPicPr>
          <p:cNvPr id="16" name="Picture 15" descr="A child taking a picture of a child in a locker room&#10;&#10;Description automatically generated">
            <a:extLst>
              <a:ext uri="{FF2B5EF4-FFF2-40B4-BE49-F238E27FC236}">
                <a16:creationId xmlns:a16="http://schemas.microsoft.com/office/drawing/2014/main" id="{D235755D-F204-1094-64EB-435DBC9216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1920" y="741589"/>
            <a:ext cx="8739129" cy="460041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20350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een Answer">
            <a:extLst>
              <a:ext uri="{FF2B5EF4-FFF2-40B4-BE49-F238E27FC236}">
                <a16:creationId xmlns:a16="http://schemas.microsoft.com/office/drawing/2014/main" id="{6D83A1D5-2065-4D63-9FFE-93E92A0ECEFB}"/>
              </a:ext>
            </a:extLst>
          </p:cNvPr>
          <p:cNvGrpSpPr/>
          <p:nvPr/>
        </p:nvGrpSpPr>
        <p:grpSpPr>
          <a:xfrm>
            <a:off x="9211532" y="8250052"/>
            <a:ext cx="9035124" cy="1987828"/>
            <a:chOff x="6141032" y="5500572"/>
            <a:chExt cx="6024985" cy="1325563"/>
          </a:xfrm>
        </p:grpSpPr>
        <p:sp>
          <p:nvSpPr>
            <p:cNvPr id="6" name="green box">
              <a:extLst>
                <a:ext uri="{FF2B5EF4-FFF2-40B4-BE49-F238E27FC236}">
                  <a16:creationId xmlns:a16="http://schemas.microsoft.com/office/drawing/2014/main" id="{B608D591-76B7-4BB2-92D1-A42A929FF43D}"/>
                </a:ext>
              </a:extLst>
            </p:cNvPr>
            <p:cNvSpPr/>
            <p:nvPr/>
          </p:nvSpPr>
          <p:spPr>
            <a:xfrm>
              <a:off x="6141032" y="5500572"/>
              <a:ext cx="6024985" cy="1325563"/>
            </a:xfrm>
            <a:prstGeom prst="roundRect">
              <a:avLst>
                <a:gd name="adj" fmla="val 0"/>
              </a:avLst>
            </a:prstGeom>
            <a:solidFill>
              <a:srgbClr val="288F1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224">
                <a:defRPr/>
              </a:pPr>
              <a:endParaRPr lang="de-DE" sz="21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4" name="#sl-pollanswer(3)">
              <a:extLst>
                <a:ext uri="{FF2B5EF4-FFF2-40B4-BE49-F238E27FC236}">
                  <a16:creationId xmlns:a16="http://schemas.microsoft.com/office/drawing/2014/main" id="{8CB6FA4A-3362-487A-8A8A-73BB4F31159D}"/>
                </a:ext>
              </a:extLst>
            </p:cNvPr>
            <p:cNvSpPr txBox="1">
              <a:spLocks/>
            </p:cNvSpPr>
            <p:nvPr/>
          </p:nvSpPr>
          <p:spPr>
            <a:xfrm>
              <a:off x="6705758" y="5520144"/>
              <a:ext cx="5113439" cy="1293698"/>
            </a:xfrm>
            <a:prstGeom prst="rect">
              <a:avLst/>
            </a:prstGeom>
          </p:spPr>
          <p:txBody>
            <a:bodyPr vert="horz" lIns="137124" tIns="68562" rIns="137124" bIns="68562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defTabSz="1371224">
                <a:defRPr/>
              </a:pPr>
              <a:r>
                <a:rPr lang="en-US" sz="5399" dirty="0">
                  <a:solidFill>
                    <a:prstClr val="white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D. Homelessness</a:t>
              </a:r>
              <a:endParaRPr lang="de-DE" sz="5399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9" name="Yellow Answer">
            <a:extLst>
              <a:ext uri="{FF2B5EF4-FFF2-40B4-BE49-F238E27FC236}">
                <a16:creationId xmlns:a16="http://schemas.microsoft.com/office/drawing/2014/main" id="{9EB4B4FC-7656-4497-A6E8-CC05A18855A9}"/>
              </a:ext>
            </a:extLst>
          </p:cNvPr>
          <p:cNvGrpSpPr/>
          <p:nvPr/>
        </p:nvGrpSpPr>
        <p:grpSpPr>
          <a:xfrm>
            <a:off x="41348" y="8250050"/>
            <a:ext cx="9035126" cy="1987829"/>
            <a:chOff x="25983" y="5500573"/>
            <a:chExt cx="6024986" cy="1325563"/>
          </a:xfrm>
        </p:grpSpPr>
        <p:sp>
          <p:nvSpPr>
            <p:cNvPr id="8" name="yellow box">
              <a:extLst>
                <a:ext uri="{FF2B5EF4-FFF2-40B4-BE49-F238E27FC236}">
                  <a16:creationId xmlns:a16="http://schemas.microsoft.com/office/drawing/2014/main" id="{A6E89D1C-DE83-491F-B4C2-54DDE24C20C3}"/>
                </a:ext>
              </a:extLst>
            </p:cNvPr>
            <p:cNvSpPr/>
            <p:nvPr/>
          </p:nvSpPr>
          <p:spPr>
            <a:xfrm>
              <a:off x="25983" y="5500573"/>
              <a:ext cx="6024986" cy="1325563"/>
            </a:xfrm>
            <a:prstGeom prst="roundRect">
              <a:avLst>
                <a:gd name="adj" fmla="val 0"/>
              </a:avLst>
            </a:prstGeom>
            <a:solidFill>
              <a:srgbClr val="D89E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224">
                <a:defRPr/>
              </a:pPr>
              <a:endParaRPr lang="de-DE" sz="21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0" name="#sl-pollanswer(2)">
              <a:extLst>
                <a:ext uri="{FF2B5EF4-FFF2-40B4-BE49-F238E27FC236}">
                  <a16:creationId xmlns:a16="http://schemas.microsoft.com/office/drawing/2014/main" id="{D1B66D29-41C3-467C-8A93-40C8FD1C53F7}"/>
                </a:ext>
              </a:extLst>
            </p:cNvPr>
            <p:cNvSpPr txBox="1">
              <a:spLocks/>
            </p:cNvSpPr>
            <p:nvPr/>
          </p:nvSpPr>
          <p:spPr>
            <a:xfrm>
              <a:off x="415059" y="5532437"/>
              <a:ext cx="5191687" cy="1293698"/>
            </a:xfrm>
            <a:prstGeom prst="rect">
              <a:avLst/>
            </a:prstGeom>
          </p:spPr>
          <p:txBody>
            <a:bodyPr vert="horz" lIns="137124" tIns="68562" rIns="137124" bIns="68562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defTabSz="1371224">
                <a:defRPr/>
              </a:pPr>
              <a:r>
                <a:rPr lang="en-US" sz="5399" dirty="0">
                  <a:solidFill>
                    <a:prstClr val="white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C. Childhood obesity</a:t>
              </a:r>
              <a:endParaRPr lang="de-DE" sz="5399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" name="Blue Answer">
            <a:extLst>
              <a:ext uri="{FF2B5EF4-FFF2-40B4-BE49-F238E27FC236}">
                <a16:creationId xmlns:a16="http://schemas.microsoft.com/office/drawing/2014/main" id="{0C61A5B4-8AEA-4108-8D5A-74C2B04A107D}"/>
              </a:ext>
            </a:extLst>
          </p:cNvPr>
          <p:cNvGrpSpPr/>
          <p:nvPr/>
        </p:nvGrpSpPr>
        <p:grpSpPr>
          <a:xfrm>
            <a:off x="9211534" y="6136900"/>
            <a:ext cx="9035126" cy="2004272"/>
            <a:chOff x="6141032" y="4091439"/>
            <a:chExt cx="6024986" cy="1336528"/>
          </a:xfrm>
        </p:grpSpPr>
        <p:sp>
          <p:nvSpPr>
            <p:cNvPr id="10" name="blue box">
              <a:extLst>
                <a:ext uri="{FF2B5EF4-FFF2-40B4-BE49-F238E27FC236}">
                  <a16:creationId xmlns:a16="http://schemas.microsoft.com/office/drawing/2014/main" id="{14E5DF79-BE31-4376-8FDF-B00D31D19717}"/>
                </a:ext>
              </a:extLst>
            </p:cNvPr>
            <p:cNvSpPr/>
            <p:nvPr/>
          </p:nvSpPr>
          <p:spPr>
            <a:xfrm>
              <a:off x="6141032" y="4091439"/>
              <a:ext cx="6024986" cy="1325563"/>
            </a:xfrm>
            <a:prstGeom prst="roundRect">
              <a:avLst>
                <a:gd name="adj" fmla="val 0"/>
              </a:avLst>
            </a:prstGeom>
            <a:solidFill>
              <a:srgbClr val="1A6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224">
                <a:defRPr/>
              </a:pPr>
              <a:endParaRPr lang="de-DE" sz="21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2" name="#sl-pollanswer(1)">
              <a:extLst>
                <a:ext uri="{FF2B5EF4-FFF2-40B4-BE49-F238E27FC236}">
                  <a16:creationId xmlns:a16="http://schemas.microsoft.com/office/drawing/2014/main" id="{7AF5595A-E6D0-463A-8E40-E92D4EFB37BC}"/>
                </a:ext>
              </a:extLst>
            </p:cNvPr>
            <p:cNvSpPr txBox="1">
              <a:spLocks/>
            </p:cNvSpPr>
            <p:nvPr/>
          </p:nvSpPr>
          <p:spPr>
            <a:xfrm>
              <a:off x="6705756" y="4102404"/>
              <a:ext cx="5113440" cy="1325563"/>
            </a:xfrm>
            <a:prstGeom prst="rect">
              <a:avLst/>
            </a:prstGeom>
          </p:spPr>
          <p:txBody>
            <a:bodyPr vert="horz" lIns="137124" tIns="68562" rIns="137124" bIns="68562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defTabSz="1371224">
                <a:defRPr/>
              </a:pPr>
              <a:r>
                <a:rPr lang="de-DE" sz="5399" dirty="0">
                  <a:solidFill>
                    <a:prstClr val="white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B. Climate change</a:t>
              </a:r>
            </a:p>
          </p:txBody>
        </p:sp>
      </p:grpSp>
      <p:grpSp>
        <p:nvGrpSpPr>
          <p:cNvPr id="3" name="Red Answer">
            <a:extLst>
              <a:ext uri="{FF2B5EF4-FFF2-40B4-BE49-F238E27FC236}">
                <a16:creationId xmlns:a16="http://schemas.microsoft.com/office/drawing/2014/main" id="{3FDC2E9E-B79B-4823-AB0D-93BD50CA286F}"/>
              </a:ext>
            </a:extLst>
          </p:cNvPr>
          <p:cNvGrpSpPr/>
          <p:nvPr/>
        </p:nvGrpSpPr>
        <p:grpSpPr>
          <a:xfrm>
            <a:off x="-1" y="6144807"/>
            <a:ext cx="9035126" cy="2007427"/>
            <a:chOff x="-1590" y="4075866"/>
            <a:chExt cx="6024986" cy="1338632"/>
          </a:xfrm>
        </p:grpSpPr>
        <p:sp>
          <p:nvSpPr>
            <p:cNvPr id="4" name="red box">
              <a:extLst>
                <a:ext uri="{FF2B5EF4-FFF2-40B4-BE49-F238E27FC236}">
                  <a16:creationId xmlns:a16="http://schemas.microsoft.com/office/drawing/2014/main" id="{76387D2A-2ACF-42E6-9BBF-E3DC47EA716E}"/>
                </a:ext>
              </a:extLst>
            </p:cNvPr>
            <p:cNvSpPr/>
            <p:nvPr/>
          </p:nvSpPr>
          <p:spPr>
            <a:xfrm>
              <a:off x="-1590" y="4075866"/>
              <a:ext cx="6024986" cy="1325563"/>
            </a:xfrm>
            <a:prstGeom prst="roundRect">
              <a:avLst>
                <a:gd name="adj" fmla="val 0"/>
              </a:avLst>
            </a:prstGeom>
            <a:solidFill>
              <a:srgbClr val="E21A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224">
                <a:defRPr/>
              </a:pPr>
              <a:endParaRPr lang="de-DE" sz="21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8" name="#sl-pollanswer(0)">
              <a:extLst>
                <a:ext uri="{FF2B5EF4-FFF2-40B4-BE49-F238E27FC236}">
                  <a16:creationId xmlns:a16="http://schemas.microsoft.com/office/drawing/2014/main" id="{01D70E84-C54E-45A3-9136-C31AA3460F80}"/>
                </a:ext>
              </a:extLst>
            </p:cNvPr>
            <p:cNvSpPr txBox="1">
              <a:spLocks/>
            </p:cNvSpPr>
            <p:nvPr/>
          </p:nvSpPr>
          <p:spPr>
            <a:xfrm>
              <a:off x="431486" y="4088935"/>
              <a:ext cx="5213980" cy="1325563"/>
            </a:xfrm>
            <a:prstGeom prst="rect">
              <a:avLst/>
            </a:prstGeom>
          </p:spPr>
          <p:txBody>
            <a:bodyPr vert="horz" lIns="137124" tIns="68562" rIns="137124" bIns="68562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defTabSz="1371224">
                <a:defRPr/>
              </a:pPr>
              <a:r>
                <a:rPr lang="en-US" sz="5399" dirty="0">
                  <a:solidFill>
                    <a:prstClr val="white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A. Gender inequality</a:t>
              </a:r>
              <a:endParaRPr lang="de-DE" sz="5999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7" name="Timer">
            <a:extLst>
              <a:ext uri="{FF2B5EF4-FFF2-40B4-BE49-F238E27FC236}">
                <a16:creationId xmlns:a16="http://schemas.microsoft.com/office/drawing/2014/main" id="{31F49551-8DD2-40F5-8763-A737FE6FE112}"/>
              </a:ext>
            </a:extLst>
          </p:cNvPr>
          <p:cNvGrpSpPr/>
          <p:nvPr/>
        </p:nvGrpSpPr>
        <p:grpSpPr>
          <a:xfrm>
            <a:off x="1676400" y="2604758"/>
            <a:ext cx="2435384" cy="1514081"/>
            <a:chOff x="750016" y="2015014"/>
            <a:chExt cx="1624012" cy="1009650"/>
          </a:xfrm>
        </p:grpSpPr>
        <p:sp>
          <p:nvSpPr>
            <p:cNvPr id="14" name="container-time">
              <a:extLst>
                <a:ext uri="{FF2B5EF4-FFF2-40B4-BE49-F238E27FC236}">
                  <a16:creationId xmlns:a16="http://schemas.microsoft.com/office/drawing/2014/main" id="{07A59D61-C8B9-460D-BC07-FC022DC3BD08}"/>
                </a:ext>
              </a:extLst>
            </p:cNvPr>
            <p:cNvSpPr/>
            <p:nvPr/>
          </p:nvSpPr>
          <p:spPr>
            <a:xfrm>
              <a:off x="1072175" y="2015014"/>
              <a:ext cx="1009650" cy="1009650"/>
            </a:xfrm>
            <a:prstGeom prst="ellipse">
              <a:avLst/>
            </a:prstGeom>
            <a:solidFill>
              <a:srgbClr val="854C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224">
                <a:defRPr/>
              </a:pPr>
              <a:endParaRPr lang="de-DE" sz="21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9" name="#sl-countdown()">
              <a:extLst>
                <a:ext uri="{FF2B5EF4-FFF2-40B4-BE49-F238E27FC236}">
                  <a16:creationId xmlns:a16="http://schemas.microsoft.com/office/drawing/2014/main" id="{6BD3626C-D697-443E-85CA-2DCC22C3A450}"/>
                </a:ext>
              </a:extLst>
            </p:cNvPr>
            <p:cNvSpPr txBox="1"/>
            <p:nvPr/>
          </p:nvSpPr>
          <p:spPr>
            <a:xfrm>
              <a:off x="750016" y="2196673"/>
              <a:ext cx="1624012" cy="6156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224">
                <a:defRPr/>
              </a:pPr>
              <a:r>
                <a:rPr lang="de-AT" sz="5399" b="1" i="1" dirty="0">
                  <a:solidFill>
                    <a:prstClr val="white"/>
                  </a:solidFill>
                  <a:latin typeface="Lato Black" panose="020F0A02020204030203" pitchFamily="34" charset="0"/>
                </a:rPr>
                <a:t>4</a:t>
              </a:r>
              <a:endParaRPr lang="de-DE" sz="3600" b="1" i="1" dirty="0">
                <a:solidFill>
                  <a:prstClr val="white"/>
                </a:solidFill>
                <a:latin typeface="Lato" panose="020F0502020204030203" pitchFamily="34" charset="0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5B06C753-5721-8293-E964-1DDD24826A7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008" t="16497" b="10186"/>
          <a:stretch/>
        </p:blipFill>
        <p:spPr>
          <a:xfrm>
            <a:off x="4695197" y="810108"/>
            <a:ext cx="9032670" cy="47243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50487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een Answer">
            <a:extLst>
              <a:ext uri="{FF2B5EF4-FFF2-40B4-BE49-F238E27FC236}">
                <a16:creationId xmlns:a16="http://schemas.microsoft.com/office/drawing/2014/main" id="{6D83A1D5-2065-4D63-9FFE-93E92A0ECEFB}"/>
              </a:ext>
            </a:extLst>
          </p:cNvPr>
          <p:cNvGrpSpPr/>
          <p:nvPr/>
        </p:nvGrpSpPr>
        <p:grpSpPr>
          <a:xfrm>
            <a:off x="9211532" y="8250050"/>
            <a:ext cx="9035124" cy="1987829"/>
            <a:chOff x="6141032" y="5500572"/>
            <a:chExt cx="6024985" cy="1325564"/>
          </a:xfrm>
        </p:grpSpPr>
        <p:sp>
          <p:nvSpPr>
            <p:cNvPr id="6" name="green box">
              <a:extLst>
                <a:ext uri="{FF2B5EF4-FFF2-40B4-BE49-F238E27FC236}">
                  <a16:creationId xmlns:a16="http://schemas.microsoft.com/office/drawing/2014/main" id="{B608D591-76B7-4BB2-92D1-A42A929FF43D}"/>
                </a:ext>
              </a:extLst>
            </p:cNvPr>
            <p:cNvSpPr/>
            <p:nvPr/>
          </p:nvSpPr>
          <p:spPr>
            <a:xfrm>
              <a:off x="6141032" y="5500572"/>
              <a:ext cx="6024985" cy="1325563"/>
            </a:xfrm>
            <a:prstGeom prst="roundRect">
              <a:avLst>
                <a:gd name="adj" fmla="val 0"/>
              </a:avLst>
            </a:prstGeom>
            <a:solidFill>
              <a:srgbClr val="288F1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224">
                <a:defRPr/>
              </a:pPr>
              <a:endParaRPr lang="de-DE" sz="21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4" name="#sl-pollanswer(3)">
              <a:extLst>
                <a:ext uri="{FF2B5EF4-FFF2-40B4-BE49-F238E27FC236}">
                  <a16:creationId xmlns:a16="http://schemas.microsoft.com/office/drawing/2014/main" id="{8CB6FA4A-3362-487A-8A8A-73BB4F31159D}"/>
                </a:ext>
              </a:extLst>
            </p:cNvPr>
            <p:cNvSpPr txBox="1">
              <a:spLocks/>
            </p:cNvSpPr>
            <p:nvPr/>
          </p:nvSpPr>
          <p:spPr>
            <a:xfrm>
              <a:off x="7052577" y="5532438"/>
              <a:ext cx="5113439" cy="1293698"/>
            </a:xfrm>
            <a:prstGeom prst="rect">
              <a:avLst/>
            </a:prstGeom>
          </p:spPr>
          <p:txBody>
            <a:bodyPr vert="horz" lIns="137124" tIns="68562" rIns="137124" bIns="68562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defTabSz="1371224">
                <a:defRPr/>
              </a:pPr>
              <a:r>
                <a:rPr lang="en-US" sz="5399" dirty="0">
                  <a:solidFill>
                    <a:prstClr val="white"/>
                  </a:solidFill>
                  <a:latin typeface="Calibri" panose="020F0502020204030204" pitchFamily="34" charset="0"/>
                </a:rPr>
                <a:t>D. Gender inequality</a:t>
              </a:r>
            </a:p>
          </p:txBody>
        </p:sp>
      </p:grpSp>
      <p:grpSp>
        <p:nvGrpSpPr>
          <p:cNvPr id="9" name="Yellow Answer">
            <a:extLst>
              <a:ext uri="{FF2B5EF4-FFF2-40B4-BE49-F238E27FC236}">
                <a16:creationId xmlns:a16="http://schemas.microsoft.com/office/drawing/2014/main" id="{9EB4B4FC-7656-4497-A6E8-CC05A18855A9}"/>
              </a:ext>
            </a:extLst>
          </p:cNvPr>
          <p:cNvGrpSpPr/>
          <p:nvPr/>
        </p:nvGrpSpPr>
        <p:grpSpPr>
          <a:xfrm>
            <a:off x="41348" y="8250050"/>
            <a:ext cx="9035126" cy="1987829"/>
            <a:chOff x="25983" y="5500573"/>
            <a:chExt cx="6024986" cy="1325563"/>
          </a:xfrm>
        </p:grpSpPr>
        <p:sp>
          <p:nvSpPr>
            <p:cNvPr id="8" name="yellow box">
              <a:extLst>
                <a:ext uri="{FF2B5EF4-FFF2-40B4-BE49-F238E27FC236}">
                  <a16:creationId xmlns:a16="http://schemas.microsoft.com/office/drawing/2014/main" id="{A6E89D1C-DE83-491F-B4C2-54DDE24C20C3}"/>
                </a:ext>
              </a:extLst>
            </p:cNvPr>
            <p:cNvSpPr/>
            <p:nvPr/>
          </p:nvSpPr>
          <p:spPr>
            <a:xfrm>
              <a:off x="25983" y="5500573"/>
              <a:ext cx="6024986" cy="1325563"/>
            </a:xfrm>
            <a:prstGeom prst="roundRect">
              <a:avLst>
                <a:gd name="adj" fmla="val 0"/>
              </a:avLst>
            </a:prstGeom>
            <a:solidFill>
              <a:srgbClr val="D89E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224">
                <a:defRPr/>
              </a:pPr>
              <a:endParaRPr lang="de-DE" sz="21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0" name="#sl-pollanswer(2)">
              <a:extLst>
                <a:ext uri="{FF2B5EF4-FFF2-40B4-BE49-F238E27FC236}">
                  <a16:creationId xmlns:a16="http://schemas.microsoft.com/office/drawing/2014/main" id="{D1B66D29-41C3-467C-8A93-40C8FD1C53F7}"/>
                </a:ext>
              </a:extLst>
            </p:cNvPr>
            <p:cNvSpPr txBox="1">
              <a:spLocks/>
            </p:cNvSpPr>
            <p:nvPr/>
          </p:nvSpPr>
          <p:spPr>
            <a:xfrm>
              <a:off x="859281" y="5532438"/>
              <a:ext cx="5191687" cy="1293698"/>
            </a:xfrm>
            <a:prstGeom prst="rect">
              <a:avLst/>
            </a:prstGeom>
          </p:spPr>
          <p:txBody>
            <a:bodyPr vert="horz" lIns="137124" tIns="68562" rIns="137124" bIns="68562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defTabSz="1371224">
                <a:defRPr/>
              </a:pPr>
              <a:r>
                <a:rPr lang="en-US" sz="5399" dirty="0">
                  <a:solidFill>
                    <a:prstClr val="white"/>
                  </a:solidFill>
                  <a:latin typeface="Calibri" panose="020F0502020204030204" pitchFamily="34" charset="0"/>
                </a:rPr>
                <a:t>C. Climate change</a:t>
              </a:r>
              <a:endParaRPr lang="de-DE" sz="5399" dirty="0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5" name="Blue Answer">
            <a:extLst>
              <a:ext uri="{FF2B5EF4-FFF2-40B4-BE49-F238E27FC236}">
                <a16:creationId xmlns:a16="http://schemas.microsoft.com/office/drawing/2014/main" id="{0C61A5B4-8AEA-4108-8D5A-74C2B04A107D}"/>
              </a:ext>
            </a:extLst>
          </p:cNvPr>
          <p:cNvGrpSpPr/>
          <p:nvPr/>
        </p:nvGrpSpPr>
        <p:grpSpPr>
          <a:xfrm>
            <a:off x="9198901" y="6118839"/>
            <a:ext cx="9047759" cy="2005892"/>
            <a:chOff x="6132607" y="4079394"/>
            <a:chExt cx="6033410" cy="1337608"/>
          </a:xfrm>
        </p:grpSpPr>
        <p:sp>
          <p:nvSpPr>
            <p:cNvPr id="10" name="blue box">
              <a:extLst>
                <a:ext uri="{FF2B5EF4-FFF2-40B4-BE49-F238E27FC236}">
                  <a16:creationId xmlns:a16="http://schemas.microsoft.com/office/drawing/2014/main" id="{14E5DF79-BE31-4376-8FDF-B00D31D19717}"/>
                </a:ext>
              </a:extLst>
            </p:cNvPr>
            <p:cNvSpPr/>
            <p:nvPr/>
          </p:nvSpPr>
          <p:spPr>
            <a:xfrm>
              <a:off x="6132607" y="4079394"/>
              <a:ext cx="6024986" cy="1325563"/>
            </a:xfrm>
            <a:prstGeom prst="roundRect">
              <a:avLst>
                <a:gd name="adj" fmla="val 0"/>
              </a:avLst>
            </a:prstGeom>
            <a:solidFill>
              <a:srgbClr val="1A6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224">
                <a:defRPr/>
              </a:pPr>
              <a:endParaRPr lang="de-DE" sz="21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2" name="#sl-pollanswer(1)">
              <a:extLst>
                <a:ext uri="{FF2B5EF4-FFF2-40B4-BE49-F238E27FC236}">
                  <a16:creationId xmlns:a16="http://schemas.microsoft.com/office/drawing/2014/main" id="{7AF5595A-E6D0-463A-8E40-E92D4EFB37BC}"/>
                </a:ext>
              </a:extLst>
            </p:cNvPr>
            <p:cNvSpPr txBox="1">
              <a:spLocks/>
            </p:cNvSpPr>
            <p:nvPr/>
          </p:nvSpPr>
          <p:spPr>
            <a:xfrm>
              <a:off x="7052577" y="4091439"/>
              <a:ext cx="5113440" cy="1325563"/>
            </a:xfrm>
            <a:prstGeom prst="rect">
              <a:avLst/>
            </a:prstGeom>
          </p:spPr>
          <p:txBody>
            <a:bodyPr vert="horz" lIns="137124" tIns="68562" rIns="137124" bIns="68562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defTabSz="1371224">
                <a:defRPr/>
              </a:pPr>
              <a:r>
                <a:rPr lang="de-DE" sz="5399" dirty="0">
                  <a:solidFill>
                    <a:prstClr val="white"/>
                  </a:solidFill>
                  <a:latin typeface="Calibri" panose="020F0502020204030204" pitchFamily="34" charset="0"/>
                </a:rPr>
                <a:t>B. Bullying</a:t>
              </a:r>
            </a:p>
          </p:txBody>
        </p:sp>
      </p:grpSp>
      <p:grpSp>
        <p:nvGrpSpPr>
          <p:cNvPr id="3" name="Red Answer">
            <a:extLst>
              <a:ext uri="{FF2B5EF4-FFF2-40B4-BE49-F238E27FC236}">
                <a16:creationId xmlns:a16="http://schemas.microsoft.com/office/drawing/2014/main" id="{3FDC2E9E-B79B-4823-AB0D-93BD50CA286F}"/>
              </a:ext>
            </a:extLst>
          </p:cNvPr>
          <p:cNvGrpSpPr/>
          <p:nvPr/>
        </p:nvGrpSpPr>
        <p:grpSpPr>
          <a:xfrm>
            <a:off x="53974" y="6129899"/>
            <a:ext cx="9035126" cy="1994831"/>
            <a:chOff x="25983" y="4091438"/>
            <a:chExt cx="6024986" cy="1330232"/>
          </a:xfrm>
        </p:grpSpPr>
        <p:sp>
          <p:nvSpPr>
            <p:cNvPr id="4" name="red box">
              <a:extLst>
                <a:ext uri="{FF2B5EF4-FFF2-40B4-BE49-F238E27FC236}">
                  <a16:creationId xmlns:a16="http://schemas.microsoft.com/office/drawing/2014/main" id="{76387D2A-2ACF-42E6-9BBF-E3DC47EA716E}"/>
                </a:ext>
              </a:extLst>
            </p:cNvPr>
            <p:cNvSpPr/>
            <p:nvPr/>
          </p:nvSpPr>
          <p:spPr>
            <a:xfrm>
              <a:off x="25983" y="4096107"/>
              <a:ext cx="6024986" cy="1325563"/>
            </a:xfrm>
            <a:prstGeom prst="roundRect">
              <a:avLst>
                <a:gd name="adj" fmla="val 0"/>
              </a:avLst>
            </a:prstGeom>
            <a:solidFill>
              <a:srgbClr val="E21A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224">
                <a:defRPr/>
              </a:pPr>
              <a:endParaRPr lang="de-DE" sz="21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8" name="#sl-pollanswer(0)">
              <a:extLst>
                <a:ext uri="{FF2B5EF4-FFF2-40B4-BE49-F238E27FC236}">
                  <a16:creationId xmlns:a16="http://schemas.microsoft.com/office/drawing/2014/main" id="{01D70E84-C54E-45A3-9136-C31AA3460F80}"/>
                </a:ext>
              </a:extLst>
            </p:cNvPr>
            <p:cNvSpPr txBox="1">
              <a:spLocks/>
            </p:cNvSpPr>
            <p:nvPr/>
          </p:nvSpPr>
          <p:spPr>
            <a:xfrm>
              <a:off x="836989" y="4091438"/>
              <a:ext cx="5213980" cy="1325563"/>
            </a:xfrm>
            <a:prstGeom prst="rect">
              <a:avLst/>
            </a:prstGeom>
          </p:spPr>
          <p:txBody>
            <a:bodyPr vert="horz" lIns="137124" tIns="68562" rIns="137124" bIns="68562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defTabSz="1371224">
                <a:defRPr/>
              </a:pPr>
              <a:r>
                <a:rPr lang="en-US" sz="5399" dirty="0">
                  <a:solidFill>
                    <a:prstClr val="white"/>
                  </a:solidFill>
                  <a:latin typeface="Calibri" panose="020F0502020204030204" pitchFamily="34" charset="0"/>
                </a:rPr>
                <a:t>A. Civil rights</a:t>
              </a:r>
              <a:endParaRPr lang="de-DE" sz="5999" dirty="0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17" name="Timer">
            <a:extLst>
              <a:ext uri="{FF2B5EF4-FFF2-40B4-BE49-F238E27FC236}">
                <a16:creationId xmlns:a16="http://schemas.microsoft.com/office/drawing/2014/main" id="{31F49551-8DD2-40F5-8763-A737FE6FE112}"/>
              </a:ext>
            </a:extLst>
          </p:cNvPr>
          <p:cNvGrpSpPr/>
          <p:nvPr/>
        </p:nvGrpSpPr>
        <p:grpSpPr>
          <a:xfrm>
            <a:off x="1676400" y="2247900"/>
            <a:ext cx="2435384" cy="1514081"/>
            <a:chOff x="836990" y="1274072"/>
            <a:chExt cx="1624012" cy="1009650"/>
          </a:xfrm>
        </p:grpSpPr>
        <p:sp>
          <p:nvSpPr>
            <p:cNvPr id="14" name="container-time">
              <a:extLst>
                <a:ext uri="{FF2B5EF4-FFF2-40B4-BE49-F238E27FC236}">
                  <a16:creationId xmlns:a16="http://schemas.microsoft.com/office/drawing/2014/main" id="{07A59D61-C8B9-460D-BC07-FC022DC3BD08}"/>
                </a:ext>
              </a:extLst>
            </p:cNvPr>
            <p:cNvSpPr/>
            <p:nvPr/>
          </p:nvSpPr>
          <p:spPr>
            <a:xfrm>
              <a:off x="1159149" y="1274072"/>
              <a:ext cx="1009650" cy="1009650"/>
            </a:xfrm>
            <a:prstGeom prst="ellipse">
              <a:avLst/>
            </a:prstGeom>
            <a:solidFill>
              <a:srgbClr val="854C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224">
                <a:defRPr/>
              </a:pPr>
              <a:endParaRPr lang="de-DE" sz="21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9" name="#sl-countdown()">
              <a:extLst>
                <a:ext uri="{FF2B5EF4-FFF2-40B4-BE49-F238E27FC236}">
                  <a16:creationId xmlns:a16="http://schemas.microsoft.com/office/drawing/2014/main" id="{6BD3626C-D697-443E-85CA-2DCC22C3A450}"/>
                </a:ext>
              </a:extLst>
            </p:cNvPr>
            <p:cNvSpPr txBox="1"/>
            <p:nvPr/>
          </p:nvSpPr>
          <p:spPr>
            <a:xfrm>
              <a:off x="836990" y="1455731"/>
              <a:ext cx="1624012" cy="6156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224">
                <a:defRPr/>
              </a:pPr>
              <a:r>
                <a:rPr lang="de-AT" sz="5399" b="1" i="1" dirty="0">
                  <a:solidFill>
                    <a:prstClr val="white"/>
                  </a:solidFill>
                  <a:latin typeface="Lato Black" panose="020F0A02020204030203" pitchFamily="34" charset="0"/>
                </a:rPr>
                <a:t>5</a:t>
              </a:r>
              <a:endParaRPr lang="de-DE" sz="3600" b="1" i="1" dirty="0">
                <a:solidFill>
                  <a:prstClr val="white"/>
                </a:solidFill>
                <a:latin typeface="Lato" panose="020F0502020204030203" pitchFamily="34" charset="0"/>
              </a:endParaRPr>
            </a:p>
          </p:txBody>
        </p:sp>
      </p:grpSp>
      <p:pic>
        <p:nvPicPr>
          <p:cNvPr id="25" name="Picture 2" descr="Climate Change Isn't an Election Issue, It's an Era - Policy Magazine">
            <a:extLst>
              <a:ext uri="{FF2B5EF4-FFF2-40B4-BE49-F238E27FC236}">
                <a16:creationId xmlns:a16="http://schemas.microsoft.com/office/drawing/2014/main" id="{74F4212D-24F0-7889-AE58-BB5ECD9EF3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8349" y="764674"/>
            <a:ext cx="6911302" cy="4776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10707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een Answer">
            <a:extLst>
              <a:ext uri="{FF2B5EF4-FFF2-40B4-BE49-F238E27FC236}">
                <a16:creationId xmlns:a16="http://schemas.microsoft.com/office/drawing/2014/main" id="{6D83A1D5-2065-4D63-9FFE-93E92A0ECEFB}"/>
              </a:ext>
            </a:extLst>
          </p:cNvPr>
          <p:cNvGrpSpPr/>
          <p:nvPr/>
        </p:nvGrpSpPr>
        <p:grpSpPr>
          <a:xfrm>
            <a:off x="9211532" y="8250050"/>
            <a:ext cx="9035124" cy="1987829"/>
            <a:chOff x="6141032" y="5500572"/>
            <a:chExt cx="6024985" cy="1325564"/>
          </a:xfrm>
        </p:grpSpPr>
        <p:sp>
          <p:nvSpPr>
            <p:cNvPr id="6" name="green box">
              <a:extLst>
                <a:ext uri="{FF2B5EF4-FFF2-40B4-BE49-F238E27FC236}">
                  <a16:creationId xmlns:a16="http://schemas.microsoft.com/office/drawing/2014/main" id="{B608D591-76B7-4BB2-92D1-A42A929FF43D}"/>
                </a:ext>
              </a:extLst>
            </p:cNvPr>
            <p:cNvSpPr/>
            <p:nvPr/>
          </p:nvSpPr>
          <p:spPr>
            <a:xfrm>
              <a:off x="6141032" y="5500572"/>
              <a:ext cx="6024985" cy="1325563"/>
            </a:xfrm>
            <a:prstGeom prst="roundRect">
              <a:avLst>
                <a:gd name="adj" fmla="val 0"/>
              </a:avLst>
            </a:prstGeom>
            <a:solidFill>
              <a:srgbClr val="288F1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224">
                <a:defRPr/>
              </a:pPr>
              <a:endParaRPr lang="de-DE" sz="21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4" name="#sl-pollanswer(3)">
              <a:extLst>
                <a:ext uri="{FF2B5EF4-FFF2-40B4-BE49-F238E27FC236}">
                  <a16:creationId xmlns:a16="http://schemas.microsoft.com/office/drawing/2014/main" id="{8CB6FA4A-3362-487A-8A8A-73BB4F31159D}"/>
                </a:ext>
              </a:extLst>
            </p:cNvPr>
            <p:cNvSpPr txBox="1">
              <a:spLocks/>
            </p:cNvSpPr>
            <p:nvPr/>
          </p:nvSpPr>
          <p:spPr>
            <a:xfrm>
              <a:off x="7052577" y="5532438"/>
              <a:ext cx="5113439" cy="1293698"/>
            </a:xfrm>
            <a:prstGeom prst="rect">
              <a:avLst/>
            </a:prstGeom>
          </p:spPr>
          <p:txBody>
            <a:bodyPr vert="horz" lIns="137124" tIns="68562" rIns="137124" bIns="68562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defTabSz="1371224">
                <a:defRPr/>
              </a:pPr>
              <a:r>
                <a:rPr lang="en-US" sz="5399" dirty="0">
                  <a:solidFill>
                    <a:prstClr val="white"/>
                  </a:solidFill>
                  <a:latin typeface="Calibri" panose="020F0502020204030204" pitchFamily="34" charset="0"/>
                </a:rPr>
                <a:t>D. Gender inequality</a:t>
              </a:r>
            </a:p>
          </p:txBody>
        </p:sp>
      </p:grpSp>
      <p:grpSp>
        <p:nvGrpSpPr>
          <p:cNvPr id="9" name="Yellow Answer">
            <a:extLst>
              <a:ext uri="{FF2B5EF4-FFF2-40B4-BE49-F238E27FC236}">
                <a16:creationId xmlns:a16="http://schemas.microsoft.com/office/drawing/2014/main" id="{9EB4B4FC-7656-4497-A6E8-CC05A18855A9}"/>
              </a:ext>
            </a:extLst>
          </p:cNvPr>
          <p:cNvGrpSpPr/>
          <p:nvPr/>
        </p:nvGrpSpPr>
        <p:grpSpPr>
          <a:xfrm>
            <a:off x="41348" y="8250050"/>
            <a:ext cx="9035126" cy="1987829"/>
            <a:chOff x="25983" y="5500573"/>
            <a:chExt cx="6024986" cy="1325563"/>
          </a:xfrm>
        </p:grpSpPr>
        <p:sp>
          <p:nvSpPr>
            <p:cNvPr id="8" name="yellow box">
              <a:extLst>
                <a:ext uri="{FF2B5EF4-FFF2-40B4-BE49-F238E27FC236}">
                  <a16:creationId xmlns:a16="http://schemas.microsoft.com/office/drawing/2014/main" id="{A6E89D1C-DE83-491F-B4C2-54DDE24C20C3}"/>
                </a:ext>
              </a:extLst>
            </p:cNvPr>
            <p:cNvSpPr/>
            <p:nvPr/>
          </p:nvSpPr>
          <p:spPr>
            <a:xfrm>
              <a:off x="25983" y="5500573"/>
              <a:ext cx="6024986" cy="1325563"/>
            </a:xfrm>
            <a:prstGeom prst="roundRect">
              <a:avLst>
                <a:gd name="adj" fmla="val 0"/>
              </a:avLst>
            </a:prstGeom>
            <a:solidFill>
              <a:srgbClr val="D89E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224">
                <a:defRPr/>
              </a:pPr>
              <a:endParaRPr lang="de-DE" sz="21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0" name="#sl-pollanswer(2)">
              <a:extLst>
                <a:ext uri="{FF2B5EF4-FFF2-40B4-BE49-F238E27FC236}">
                  <a16:creationId xmlns:a16="http://schemas.microsoft.com/office/drawing/2014/main" id="{D1B66D29-41C3-467C-8A93-40C8FD1C53F7}"/>
                </a:ext>
              </a:extLst>
            </p:cNvPr>
            <p:cNvSpPr txBox="1">
              <a:spLocks/>
            </p:cNvSpPr>
            <p:nvPr/>
          </p:nvSpPr>
          <p:spPr>
            <a:xfrm>
              <a:off x="859281" y="5532438"/>
              <a:ext cx="5191687" cy="1293698"/>
            </a:xfrm>
            <a:prstGeom prst="rect">
              <a:avLst/>
            </a:prstGeom>
          </p:spPr>
          <p:txBody>
            <a:bodyPr vert="horz" lIns="137124" tIns="68562" rIns="137124" bIns="68562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defTabSz="1371224">
                <a:defRPr/>
              </a:pPr>
              <a:r>
                <a:rPr lang="en-US" sz="5399" dirty="0">
                  <a:solidFill>
                    <a:prstClr val="white"/>
                  </a:solidFill>
                  <a:latin typeface="Calibri" panose="020F0502020204030204" pitchFamily="34" charset="0"/>
                </a:rPr>
                <a:t>C. Homelessness</a:t>
              </a:r>
              <a:endParaRPr lang="de-DE" sz="5399" dirty="0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5" name="Blue Answer">
            <a:extLst>
              <a:ext uri="{FF2B5EF4-FFF2-40B4-BE49-F238E27FC236}">
                <a16:creationId xmlns:a16="http://schemas.microsoft.com/office/drawing/2014/main" id="{0C61A5B4-8AEA-4108-8D5A-74C2B04A107D}"/>
              </a:ext>
            </a:extLst>
          </p:cNvPr>
          <p:cNvGrpSpPr/>
          <p:nvPr/>
        </p:nvGrpSpPr>
        <p:grpSpPr>
          <a:xfrm>
            <a:off x="9211534" y="6136901"/>
            <a:ext cx="9035126" cy="1987829"/>
            <a:chOff x="6141032" y="4091439"/>
            <a:chExt cx="6024986" cy="1325563"/>
          </a:xfrm>
        </p:grpSpPr>
        <p:sp>
          <p:nvSpPr>
            <p:cNvPr id="10" name="blue box">
              <a:extLst>
                <a:ext uri="{FF2B5EF4-FFF2-40B4-BE49-F238E27FC236}">
                  <a16:creationId xmlns:a16="http://schemas.microsoft.com/office/drawing/2014/main" id="{14E5DF79-BE31-4376-8FDF-B00D31D19717}"/>
                </a:ext>
              </a:extLst>
            </p:cNvPr>
            <p:cNvSpPr/>
            <p:nvPr/>
          </p:nvSpPr>
          <p:spPr>
            <a:xfrm>
              <a:off x="6141032" y="4091439"/>
              <a:ext cx="6024986" cy="1325563"/>
            </a:xfrm>
            <a:prstGeom prst="roundRect">
              <a:avLst>
                <a:gd name="adj" fmla="val 0"/>
              </a:avLst>
            </a:prstGeom>
            <a:solidFill>
              <a:srgbClr val="1A6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224">
                <a:defRPr/>
              </a:pPr>
              <a:endParaRPr lang="de-DE" sz="21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2" name="#sl-pollanswer(1)">
              <a:extLst>
                <a:ext uri="{FF2B5EF4-FFF2-40B4-BE49-F238E27FC236}">
                  <a16:creationId xmlns:a16="http://schemas.microsoft.com/office/drawing/2014/main" id="{7AF5595A-E6D0-463A-8E40-E92D4EFB37BC}"/>
                </a:ext>
              </a:extLst>
            </p:cNvPr>
            <p:cNvSpPr txBox="1">
              <a:spLocks/>
            </p:cNvSpPr>
            <p:nvPr/>
          </p:nvSpPr>
          <p:spPr>
            <a:xfrm>
              <a:off x="7052577" y="4091439"/>
              <a:ext cx="5113440" cy="1325563"/>
            </a:xfrm>
            <a:prstGeom prst="rect">
              <a:avLst/>
            </a:prstGeom>
          </p:spPr>
          <p:txBody>
            <a:bodyPr vert="horz" lIns="137124" tIns="68562" rIns="137124" bIns="68562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defTabSz="1371224">
                <a:defRPr/>
              </a:pPr>
              <a:r>
                <a:rPr lang="de-DE" sz="5399" dirty="0">
                  <a:solidFill>
                    <a:prstClr val="white"/>
                  </a:solidFill>
                  <a:latin typeface="Calibri" panose="020F0502020204030204" pitchFamily="34" charset="0"/>
                </a:rPr>
                <a:t>B. Body shaming</a:t>
              </a:r>
            </a:p>
          </p:txBody>
        </p:sp>
      </p:grpSp>
      <p:grpSp>
        <p:nvGrpSpPr>
          <p:cNvPr id="3" name="Red Answer">
            <a:extLst>
              <a:ext uri="{FF2B5EF4-FFF2-40B4-BE49-F238E27FC236}">
                <a16:creationId xmlns:a16="http://schemas.microsoft.com/office/drawing/2014/main" id="{3FDC2E9E-B79B-4823-AB0D-93BD50CA286F}"/>
              </a:ext>
            </a:extLst>
          </p:cNvPr>
          <p:cNvGrpSpPr/>
          <p:nvPr/>
        </p:nvGrpSpPr>
        <p:grpSpPr>
          <a:xfrm>
            <a:off x="41348" y="6136900"/>
            <a:ext cx="9035126" cy="1994831"/>
            <a:chOff x="25983" y="4091438"/>
            <a:chExt cx="6024986" cy="1330232"/>
          </a:xfrm>
        </p:grpSpPr>
        <p:sp>
          <p:nvSpPr>
            <p:cNvPr id="4" name="red box">
              <a:extLst>
                <a:ext uri="{FF2B5EF4-FFF2-40B4-BE49-F238E27FC236}">
                  <a16:creationId xmlns:a16="http://schemas.microsoft.com/office/drawing/2014/main" id="{76387D2A-2ACF-42E6-9BBF-E3DC47EA716E}"/>
                </a:ext>
              </a:extLst>
            </p:cNvPr>
            <p:cNvSpPr/>
            <p:nvPr/>
          </p:nvSpPr>
          <p:spPr>
            <a:xfrm>
              <a:off x="25983" y="4096107"/>
              <a:ext cx="6024986" cy="1325563"/>
            </a:xfrm>
            <a:prstGeom prst="roundRect">
              <a:avLst>
                <a:gd name="adj" fmla="val 0"/>
              </a:avLst>
            </a:prstGeom>
            <a:solidFill>
              <a:srgbClr val="E21A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224">
                <a:defRPr/>
              </a:pPr>
              <a:endParaRPr lang="de-DE" sz="21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8" name="#sl-pollanswer(0)">
              <a:extLst>
                <a:ext uri="{FF2B5EF4-FFF2-40B4-BE49-F238E27FC236}">
                  <a16:creationId xmlns:a16="http://schemas.microsoft.com/office/drawing/2014/main" id="{01D70E84-C54E-45A3-9136-C31AA3460F80}"/>
                </a:ext>
              </a:extLst>
            </p:cNvPr>
            <p:cNvSpPr txBox="1">
              <a:spLocks/>
            </p:cNvSpPr>
            <p:nvPr/>
          </p:nvSpPr>
          <p:spPr>
            <a:xfrm>
              <a:off x="836989" y="4091438"/>
              <a:ext cx="5213980" cy="1325563"/>
            </a:xfrm>
            <a:prstGeom prst="rect">
              <a:avLst/>
            </a:prstGeom>
          </p:spPr>
          <p:txBody>
            <a:bodyPr vert="horz" lIns="137124" tIns="68562" rIns="137124" bIns="68562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defTabSz="1371224">
                <a:defRPr/>
              </a:pPr>
              <a:r>
                <a:rPr lang="en-US" sz="5399" dirty="0">
                  <a:solidFill>
                    <a:prstClr val="white"/>
                  </a:solidFill>
                  <a:latin typeface="Calibri" panose="020F0502020204030204" pitchFamily="34" charset="0"/>
                </a:rPr>
                <a:t>A. Climate change</a:t>
              </a:r>
            </a:p>
          </p:txBody>
        </p:sp>
      </p:grpSp>
      <p:grpSp>
        <p:nvGrpSpPr>
          <p:cNvPr id="17" name="Timer">
            <a:extLst>
              <a:ext uri="{FF2B5EF4-FFF2-40B4-BE49-F238E27FC236}">
                <a16:creationId xmlns:a16="http://schemas.microsoft.com/office/drawing/2014/main" id="{31F49551-8DD2-40F5-8763-A737FE6FE112}"/>
              </a:ext>
            </a:extLst>
          </p:cNvPr>
          <p:cNvGrpSpPr/>
          <p:nvPr/>
        </p:nvGrpSpPr>
        <p:grpSpPr>
          <a:xfrm>
            <a:off x="2130901" y="2249860"/>
            <a:ext cx="2435384" cy="1514081"/>
            <a:chOff x="750016" y="2015014"/>
            <a:chExt cx="1624012" cy="1009650"/>
          </a:xfrm>
        </p:grpSpPr>
        <p:sp>
          <p:nvSpPr>
            <p:cNvPr id="14" name="container-time">
              <a:extLst>
                <a:ext uri="{FF2B5EF4-FFF2-40B4-BE49-F238E27FC236}">
                  <a16:creationId xmlns:a16="http://schemas.microsoft.com/office/drawing/2014/main" id="{07A59D61-C8B9-460D-BC07-FC022DC3BD08}"/>
                </a:ext>
              </a:extLst>
            </p:cNvPr>
            <p:cNvSpPr/>
            <p:nvPr/>
          </p:nvSpPr>
          <p:spPr>
            <a:xfrm>
              <a:off x="1072175" y="2015014"/>
              <a:ext cx="1009650" cy="1009650"/>
            </a:xfrm>
            <a:prstGeom prst="ellipse">
              <a:avLst/>
            </a:prstGeom>
            <a:solidFill>
              <a:srgbClr val="854C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224">
                <a:defRPr/>
              </a:pPr>
              <a:endParaRPr lang="de-DE" sz="21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9" name="#sl-countdown()">
              <a:extLst>
                <a:ext uri="{FF2B5EF4-FFF2-40B4-BE49-F238E27FC236}">
                  <a16:creationId xmlns:a16="http://schemas.microsoft.com/office/drawing/2014/main" id="{6BD3626C-D697-443E-85CA-2DCC22C3A450}"/>
                </a:ext>
              </a:extLst>
            </p:cNvPr>
            <p:cNvSpPr txBox="1"/>
            <p:nvPr/>
          </p:nvSpPr>
          <p:spPr>
            <a:xfrm>
              <a:off x="750016" y="2196673"/>
              <a:ext cx="1624012" cy="6156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224">
                <a:defRPr/>
              </a:pPr>
              <a:r>
                <a:rPr lang="de-AT" sz="5399" b="1" i="1" dirty="0">
                  <a:solidFill>
                    <a:prstClr val="white"/>
                  </a:solidFill>
                  <a:latin typeface="Lato Black" panose="020F0A02020204030203" pitchFamily="34" charset="0"/>
                </a:rPr>
                <a:t>6</a:t>
              </a:r>
              <a:endParaRPr lang="de-DE" sz="3600" b="1" i="1" dirty="0">
                <a:solidFill>
                  <a:prstClr val="white"/>
                </a:solidFill>
                <a:latin typeface="Lato" panose="020F0502020204030203" pitchFamily="34" charset="0"/>
              </a:endParaRPr>
            </a:p>
          </p:txBody>
        </p:sp>
      </p:grpSp>
      <p:pic>
        <p:nvPicPr>
          <p:cNvPr id="15" name="Picture 14" descr="A cartoon of a person crying&#10;&#10;Description automatically generated">
            <a:extLst>
              <a:ext uri="{FF2B5EF4-FFF2-40B4-BE49-F238E27FC236}">
                <a16:creationId xmlns:a16="http://schemas.microsoft.com/office/drawing/2014/main" id="{464CBE23-585B-68A4-138E-299AE94908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8251" y="728520"/>
            <a:ext cx="8316443" cy="45567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63895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2208629" y="1830617"/>
            <a:ext cx="14086280" cy="6665683"/>
            <a:chOff x="0" y="0"/>
            <a:chExt cx="3653200" cy="175557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653199" cy="1755571"/>
            </a:xfrm>
            <a:custGeom>
              <a:avLst/>
              <a:gdLst/>
              <a:ahLst/>
              <a:cxnLst/>
              <a:rect l="l" t="t" r="r" b="b"/>
              <a:pathLst>
                <a:path w="3653199" h="1755571">
                  <a:moveTo>
                    <a:pt x="28466" y="0"/>
                  </a:moveTo>
                  <a:lnTo>
                    <a:pt x="3624734" y="0"/>
                  </a:lnTo>
                  <a:cubicBezTo>
                    <a:pt x="3640455" y="0"/>
                    <a:pt x="3653199" y="12744"/>
                    <a:pt x="3653199" y="28466"/>
                  </a:cubicBezTo>
                  <a:lnTo>
                    <a:pt x="3653199" y="1727105"/>
                  </a:lnTo>
                  <a:cubicBezTo>
                    <a:pt x="3653199" y="1742827"/>
                    <a:pt x="3640455" y="1755571"/>
                    <a:pt x="3624734" y="1755571"/>
                  </a:cubicBezTo>
                  <a:lnTo>
                    <a:pt x="28466" y="1755571"/>
                  </a:lnTo>
                  <a:cubicBezTo>
                    <a:pt x="12744" y="1755571"/>
                    <a:pt x="0" y="1742827"/>
                    <a:pt x="0" y="1727105"/>
                  </a:cubicBezTo>
                  <a:lnTo>
                    <a:pt x="0" y="28466"/>
                  </a:lnTo>
                  <a:cubicBezTo>
                    <a:pt x="0" y="12744"/>
                    <a:pt x="12744" y="0"/>
                    <a:pt x="28466" y="0"/>
                  </a:cubicBezTo>
                  <a:close/>
                </a:path>
              </a:pathLst>
            </a:cu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653200" cy="1793671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993091" y="1562100"/>
            <a:ext cx="814323" cy="6998084"/>
          </a:xfrm>
          <a:custGeom>
            <a:avLst/>
            <a:gdLst/>
            <a:ahLst/>
            <a:cxnLst/>
            <a:rect l="l" t="t" r="r" b="b"/>
            <a:pathLst>
              <a:path w="814323" h="6998084">
                <a:moveTo>
                  <a:pt x="0" y="0"/>
                </a:moveTo>
                <a:lnTo>
                  <a:pt x="814322" y="0"/>
                </a:lnTo>
                <a:lnTo>
                  <a:pt x="814322" y="6998084"/>
                </a:lnTo>
                <a:lnTo>
                  <a:pt x="0" y="69980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4615284" y="5250313"/>
            <a:ext cx="9506972" cy="421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00"/>
              </a:lnSpc>
            </a:pPr>
            <a:r>
              <a:rPr lang="vi-VN" sz="5400" b="1" spc="120" dirty="0">
                <a:solidFill>
                  <a:srgbClr val="FFFFFF"/>
                </a:solidFill>
                <a:latin typeface="+mj-lt"/>
                <a:ea typeface="Montserrat Medium"/>
                <a:cs typeface="Montserrat Medium"/>
                <a:sym typeface="Montserrat Medium"/>
              </a:rPr>
              <a:t>Lesson 1: Getting Started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007199" y="3374751"/>
            <a:ext cx="12946124" cy="8827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6100"/>
              </a:lnSpc>
              <a:spcBef>
                <a:spcPct val="0"/>
              </a:spcBef>
            </a:pPr>
            <a:r>
              <a:rPr lang="vi-VN" sz="8592" b="1" u="none" strike="noStrike" dirty="0">
                <a:solidFill>
                  <a:srgbClr val="FFFFFF"/>
                </a:solidFill>
                <a:latin typeface="+mj-lt"/>
                <a:ea typeface="Agrandir Medium"/>
                <a:cs typeface="Agrandir Medium"/>
                <a:sym typeface="Agrandir Medium"/>
              </a:rPr>
              <a:t>UNIT 9: SOCIAL ISSUE</a:t>
            </a:r>
            <a:r>
              <a:rPr lang="en-US" sz="8592" b="1" u="none" strike="noStrike" dirty="0">
                <a:solidFill>
                  <a:srgbClr val="FFFFFF"/>
                </a:solidFill>
                <a:latin typeface="Times New Roman" panose="02020603050405020304" pitchFamily="18" charset="0"/>
                <a:ea typeface="Agrandir Medium"/>
                <a:cs typeface="Times New Roman" panose="02020603050405020304" pitchFamily="18" charset="0"/>
                <a:sym typeface="Agrandir Medium"/>
              </a:rPr>
              <a:t>S</a:t>
            </a:r>
            <a:endParaRPr lang="en-US" sz="8592" b="1" u="none" strike="noStrike" dirty="0">
              <a:solidFill>
                <a:srgbClr val="FFFFFF"/>
              </a:solidFill>
              <a:latin typeface="+mj-lt"/>
              <a:ea typeface="Agrandir Medium"/>
              <a:cs typeface="Agrandir Medium"/>
              <a:sym typeface="Agrandir Medium"/>
            </a:endParaRPr>
          </a:p>
        </p:txBody>
      </p:sp>
      <p:sp>
        <p:nvSpPr>
          <p:cNvPr id="9" name="TextBox 7">
            <a:extLst>
              <a:ext uri="{FF2B5EF4-FFF2-40B4-BE49-F238E27FC236}">
                <a16:creationId xmlns:a16="http://schemas.microsoft.com/office/drawing/2014/main" id="{4F787B0F-E51C-5F92-276F-63C8341FBECB}"/>
              </a:ext>
            </a:extLst>
          </p:cNvPr>
          <p:cNvSpPr txBox="1"/>
          <p:nvPr/>
        </p:nvSpPr>
        <p:spPr>
          <a:xfrm>
            <a:off x="3260589" y="6665108"/>
            <a:ext cx="12581140" cy="4580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700"/>
              </a:lnSpc>
            </a:pPr>
            <a:r>
              <a:rPr lang="vi-VN" sz="6600" b="1" spc="120" dirty="0">
                <a:solidFill>
                  <a:srgbClr val="FFFFFF"/>
                </a:solidFill>
                <a:latin typeface="+mj-lt"/>
                <a:ea typeface="Montserrat Medium"/>
                <a:cs typeface="Montserrat Medium"/>
                <a:sym typeface="Montserrat Medium"/>
              </a:rPr>
              <a:t>A social awareness club meeting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2D3622-EC89-5226-D528-81D9A0F34E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D30695D-7054-9D1C-DC7C-4C2425182AB1}"/>
              </a:ext>
            </a:extLst>
          </p:cNvPr>
          <p:cNvSpPr/>
          <p:nvPr/>
        </p:nvSpPr>
        <p:spPr>
          <a:xfrm>
            <a:off x="0" y="6145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r>
              <a:rPr lang="vi-VN" dirty="0"/>
              <a:t>4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C0701D-FB37-6AB9-7693-9D7FEAF7D10C}"/>
              </a:ext>
            </a:extLst>
          </p:cNvPr>
          <p:cNvSpPr txBox="1"/>
          <p:nvPr/>
        </p:nvSpPr>
        <p:spPr>
          <a:xfrm>
            <a:off x="2362200" y="876300"/>
            <a:ext cx="8458200" cy="1905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5396BCE-8C97-FA53-8CBE-A3A7B08A8F36}"/>
              </a:ext>
            </a:extLst>
          </p:cNvPr>
          <p:cNvSpPr txBox="1">
            <a:spLocks/>
          </p:cNvSpPr>
          <p:nvPr/>
        </p:nvSpPr>
        <p:spPr>
          <a:xfrm>
            <a:off x="2971800" y="289972"/>
            <a:ext cx="13487400" cy="5577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social issues </a:t>
            </a:r>
            <a:r>
              <a:rPr lang="en-US" sz="8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(n)</a:t>
            </a:r>
            <a:endParaRPr lang="en-US" sz="115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B07E83-FC9B-3C15-CC0B-75AAF7531610}"/>
              </a:ext>
            </a:extLst>
          </p:cNvPr>
          <p:cNvSpPr txBox="1"/>
          <p:nvPr/>
        </p:nvSpPr>
        <p:spPr>
          <a:xfrm>
            <a:off x="6610965" y="2033832"/>
            <a:ext cx="8077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/ˈ</a:t>
            </a:r>
            <a:r>
              <a:rPr lang="en-US" sz="6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soʊ.ʃəl</a:t>
            </a:r>
            <a:r>
              <a:rPr lang="en-US" sz="6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ˈ</a:t>
            </a:r>
            <a:r>
              <a:rPr lang="en-US" sz="6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ɪʃ.uːz</a:t>
            </a:r>
            <a:r>
              <a:rPr lang="en-US" sz="6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</p:txBody>
      </p:sp>
      <p:pic>
        <p:nvPicPr>
          <p:cNvPr id="2050" name="Picture 2" descr="What is Poverty? | Definition of Poverty | World Vision Canada">
            <a:extLst>
              <a:ext uri="{FF2B5EF4-FFF2-40B4-BE49-F238E27FC236}">
                <a16:creationId xmlns:a16="http://schemas.microsoft.com/office/drawing/2014/main" id="{41F5FFDC-E5BF-9AFF-B6C8-0777F664DF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1" y="3860570"/>
            <a:ext cx="4840500" cy="3949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Milwaukee homeless population dropped 16% in 2020; advocates worry about  rebound | Madison365">
            <a:extLst>
              <a:ext uri="{FF2B5EF4-FFF2-40B4-BE49-F238E27FC236}">
                <a16:creationId xmlns:a16="http://schemas.microsoft.com/office/drawing/2014/main" id="{912DFD36-8855-7D1E-AD1D-A341F0BB24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9115" y="3860570"/>
            <a:ext cx="5255270" cy="3949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limate Change Isn't an Election Issue, It's an Era - Policy Magazine">
            <a:extLst>
              <a:ext uri="{FF2B5EF4-FFF2-40B4-BE49-F238E27FC236}">
                <a16:creationId xmlns:a16="http://schemas.microsoft.com/office/drawing/2014/main" id="{3C8FEA56-1BC6-A317-0AB2-85D76414A4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9600" y="3860570"/>
            <a:ext cx="5714999" cy="3949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9224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ACTION" val="AutoStart"/>
  <p:tag name="SLIDELIZARD_POLLTEMPLATEID" val="5f2d430953a9432925c617cf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ACTION" val="AutoStart"/>
  <p:tag name="SLIDELIZARD_POLLTEMPLATEID" val="5f2d430953a9432925c617cf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ACTION" val="AutoStart"/>
  <p:tag name="SLIDELIZARD_POLLTEMPLATEID" val="5f2d430953a9432925c617cf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ACTION" val="AutoStart"/>
  <p:tag name="SLIDELIZARD_POLLTEMPLATEID" val="5f2d430953a9432925c617cf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ACTION" val="AutoStart"/>
  <p:tag name="SLIDELIZARD_POLLTEMPLATEID" val="5f2d430953a9432925c617cf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ACTION" val="AutoStart"/>
  <p:tag name="SLIDELIZARD_POLLTEMPLATEID" val="5f2d430953a9432925c617cf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1174</TotalTime>
  <Words>912</Words>
  <Application>Microsoft Office PowerPoint</Application>
  <PresentationFormat>Custom</PresentationFormat>
  <Paragraphs>150</Paragraphs>
  <Slides>32</Slides>
  <Notes>15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2" baseType="lpstr">
      <vt:lpstr>Agrandir Heavy</vt:lpstr>
      <vt:lpstr>Lato Black</vt:lpstr>
      <vt:lpstr>Times New Roman</vt:lpstr>
      <vt:lpstr>Arial</vt:lpstr>
      <vt:lpstr>Calibri</vt:lpstr>
      <vt:lpstr>Times New Roman (Headings)</vt:lpstr>
      <vt:lpstr>Aptos</vt:lpstr>
      <vt:lpstr>Lato</vt:lpstr>
      <vt:lpstr>Agrandir Medium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and Pink Social Media Marketing Presentation</dc:title>
  <cp:lastModifiedBy>ACER</cp:lastModifiedBy>
  <cp:revision>33</cp:revision>
  <dcterms:created xsi:type="dcterms:W3CDTF">2006-08-16T00:00:00Z</dcterms:created>
  <dcterms:modified xsi:type="dcterms:W3CDTF">2025-03-18T16:31:41Z</dcterms:modified>
  <dc:identifier>DAGYCG8t4nk</dc:identifier>
</cp:coreProperties>
</file>