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6"/>
  </p:notesMasterIdLst>
  <p:sldIdLst>
    <p:sldId id="369" r:id="rId2"/>
    <p:sldId id="256" r:id="rId3"/>
    <p:sldId id="257" r:id="rId4"/>
    <p:sldId id="339" r:id="rId5"/>
    <p:sldId id="340" r:id="rId6"/>
    <p:sldId id="342" r:id="rId7"/>
    <p:sldId id="338" r:id="rId8"/>
    <p:sldId id="343" r:id="rId9"/>
    <p:sldId id="341" r:id="rId10"/>
    <p:sldId id="344" r:id="rId11"/>
    <p:sldId id="345" r:id="rId12"/>
    <p:sldId id="346" r:id="rId13"/>
    <p:sldId id="348" r:id="rId14"/>
    <p:sldId id="259" r:id="rId15"/>
    <p:sldId id="352" r:id="rId16"/>
    <p:sldId id="336" r:id="rId17"/>
    <p:sldId id="349" r:id="rId18"/>
    <p:sldId id="353" r:id="rId19"/>
    <p:sldId id="355" r:id="rId20"/>
    <p:sldId id="268" r:id="rId21"/>
    <p:sldId id="262" r:id="rId22"/>
    <p:sldId id="356" r:id="rId23"/>
    <p:sldId id="360" r:id="rId24"/>
    <p:sldId id="361" r:id="rId25"/>
    <p:sldId id="357" r:id="rId26"/>
    <p:sldId id="354" r:id="rId27"/>
    <p:sldId id="350" r:id="rId28"/>
    <p:sldId id="363" r:id="rId29"/>
    <p:sldId id="365" r:id="rId30"/>
    <p:sldId id="364" r:id="rId31"/>
    <p:sldId id="367" r:id="rId32"/>
    <p:sldId id="366" r:id="rId33"/>
    <p:sldId id="362" r:id="rId34"/>
    <p:sldId id="368" r:id="rId35"/>
  </p:sldIdLst>
  <p:sldSz cx="9144000" cy="5143500" type="screen16x9"/>
  <p:notesSz cx="6858000" cy="9144000"/>
  <p:embeddedFontLst>
    <p:embeddedFont>
      <p:font typeface="Adobe Gothic Std B" panose="020B0800000000000000" pitchFamily="34" charset="-128"/>
      <p:bold r:id="rId37"/>
    </p:embeddedFont>
    <p:embeddedFont>
      <p:font typeface="Anonymous Pro" panose="020B060402020202020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Coming Soon" panose="020B0604020202020204" charset="0"/>
      <p:regular r:id="rId46"/>
    </p:embeddedFont>
    <p:embeddedFont>
      <p:font typeface="Concert One" pitchFamily="2" charset="0"/>
      <p:regular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Medium" panose="02000000000000000000" pitchFamily="2" charset="0"/>
      <p:regular r:id="rId52"/>
      <p:bold r:id="rId53"/>
      <p:italic r:id="rId54"/>
      <p:boldItalic r:id="rId55"/>
    </p:embeddedFont>
    <p:embeddedFont>
      <p:font typeface="Roboto Mono Medium" panose="00000009000000000000" pitchFamily="49" charset="0"/>
      <p:regular r:id="rId56"/>
      <p:bold r:id="rId57"/>
      <p:italic r:id="rId58"/>
      <p:boldItalic r:id="rId59"/>
    </p:embeddedFont>
    <p:embeddedFont>
      <p:font typeface="Yu Gothic UI" panose="020B0500000000000000" pitchFamily="34" charset="-128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  <a:srgbClr val="B44141"/>
    <a:srgbClr val="E7E7E7"/>
    <a:srgbClr val="01B0F1"/>
    <a:srgbClr val="FFFF66"/>
    <a:srgbClr val="8FE2FF"/>
    <a:srgbClr val="3F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7BB09F-1212-4DAD-AF08-07FDDF219503}">
  <a:tblStyle styleId="{167BB09F-1212-4DAD-AF08-07FDDF219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33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209571f4d9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209571f4d9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32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534900" y="249501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99650" y="3241096"/>
            <a:ext cx="32685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1640100" y="134791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6" r:id="rId6"/>
    <p:sldLayoutId id="2147483672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lcome icon PNG and SVG Vector Free Download">
            <a:extLst>
              <a:ext uri="{FF2B5EF4-FFF2-40B4-BE49-F238E27FC236}">
                <a16:creationId xmlns:a16="http://schemas.microsoft.com/office/drawing/2014/main" id="{13179425-9142-4FDC-E82C-1D8BE5FB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1342592"/>
            <a:ext cx="3768436" cy="24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7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 - Free shapes icons">
            <a:extLst>
              <a:ext uri="{FF2B5EF4-FFF2-40B4-BE49-F238E27FC236}">
                <a16:creationId xmlns:a16="http://schemas.microsoft.com/office/drawing/2014/main" id="{F4D5B3EA-0FBB-442F-C805-12176CE4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tar - Free shapes icons">
            <a:extLst>
              <a:ext uri="{FF2B5EF4-FFF2-40B4-BE49-F238E27FC236}">
                <a16:creationId xmlns:a16="http://schemas.microsoft.com/office/drawing/2014/main" id="{DF9A0D74-B85A-528A-4E03-A8FD014C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071191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tar - Free shapes icons">
            <a:extLst>
              <a:ext uri="{FF2B5EF4-FFF2-40B4-BE49-F238E27FC236}">
                <a16:creationId xmlns:a16="http://schemas.microsoft.com/office/drawing/2014/main" id="{853F35C1-D7C2-36EA-37C4-1CEE58FF3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626030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ED18B2D3-EC04-E1A7-B0E6-6CE387CF08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Experiential Learning Vs. Traditional Learning: Everything You Need To Know  - Number Dyslexia">
            <a:extLst>
              <a:ext uri="{FF2B5EF4-FFF2-40B4-BE49-F238E27FC236}">
                <a16:creationId xmlns:a16="http://schemas.microsoft.com/office/drawing/2014/main" id="{34C353AA-CB55-C6F8-8002-31BB0774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92" y="349956"/>
            <a:ext cx="3847629" cy="2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491692-6572-14E1-691C-4D1B3EF8C282}"/>
              </a:ext>
            </a:extLst>
          </p:cNvPr>
          <p:cNvSpPr txBox="1"/>
          <p:nvPr/>
        </p:nvSpPr>
        <p:spPr>
          <a:xfrm>
            <a:off x="1751103" y="3694426"/>
            <a:ext cx="623132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_____________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FACDF-7D18-A12C-4FBB-5F924EA3CC5B}"/>
              </a:ext>
            </a:extLst>
          </p:cNvPr>
          <p:cNvSpPr txBox="1"/>
          <p:nvPr/>
        </p:nvSpPr>
        <p:spPr>
          <a:xfrm>
            <a:off x="2812025" y="3840428"/>
            <a:ext cx="175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(11 letters)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FD8AE-EBDD-ABF7-4657-30DE2220D171}"/>
              </a:ext>
            </a:extLst>
          </p:cNvPr>
          <p:cNvSpPr txBox="1"/>
          <p:nvPr/>
        </p:nvSpPr>
        <p:spPr>
          <a:xfrm>
            <a:off x="1751103" y="3694425"/>
            <a:ext cx="348411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TRADITIONAL</a:t>
            </a:r>
          </a:p>
        </p:txBody>
      </p:sp>
    </p:spTree>
    <p:extLst>
      <p:ext uri="{BB962C8B-B14F-4D97-AF65-F5344CB8AC3E}">
        <p14:creationId xmlns:p14="http://schemas.microsoft.com/office/powerpoint/2010/main" val="34008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4389-5729-3811-B8D4-2115A066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Star - Free shapes icons">
            <a:extLst>
              <a:ext uri="{FF2B5EF4-FFF2-40B4-BE49-F238E27FC236}">
                <a16:creationId xmlns:a16="http://schemas.microsoft.com/office/drawing/2014/main" id="{F3540623-5BE2-45E0-494A-1136BFD1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tar - Free shapes icons">
            <a:extLst>
              <a:ext uri="{FF2B5EF4-FFF2-40B4-BE49-F238E27FC236}">
                <a16:creationId xmlns:a16="http://schemas.microsoft.com/office/drawing/2014/main" id="{E5AA6D2F-4682-98FB-6008-03C4977C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071191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tar - Free shapes icons">
            <a:extLst>
              <a:ext uri="{FF2B5EF4-FFF2-40B4-BE49-F238E27FC236}">
                <a16:creationId xmlns:a16="http://schemas.microsoft.com/office/drawing/2014/main" id="{FE2FB5A8-7804-4E05-CFAB-C2430C5D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626030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11B80B86-E2F3-7538-B82B-8D8B236193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628F62-4405-C905-E48B-C66FD36B4BE7}"/>
              </a:ext>
            </a:extLst>
          </p:cNvPr>
          <p:cNvGrpSpPr/>
          <p:nvPr/>
        </p:nvGrpSpPr>
        <p:grpSpPr>
          <a:xfrm>
            <a:off x="2880294" y="340586"/>
            <a:ext cx="3998310" cy="2623343"/>
            <a:chOff x="2880294" y="340586"/>
            <a:chExt cx="3998310" cy="2623343"/>
          </a:xfrm>
        </p:grpSpPr>
        <p:pic>
          <p:nvPicPr>
            <p:cNvPr id="4098" name="Picture 2" descr="Teaching Online at Yale | Poorvu Center for Teaching and Learning">
              <a:extLst>
                <a:ext uri="{FF2B5EF4-FFF2-40B4-BE49-F238E27FC236}">
                  <a16:creationId xmlns:a16="http://schemas.microsoft.com/office/drawing/2014/main" id="{75A48594-BF82-A072-1D23-493BE3488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245" y="340586"/>
              <a:ext cx="3997359" cy="262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2501E2-A611-CF7C-D4AC-283DC7273603}"/>
                </a:ext>
              </a:extLst>
            </p:cNvPr>
            <p:cNvSpPr/>
            <p:nvPr/>
          </p:nvSpPr>
          <p:spPr>
            <a:xfrm>
              <a:off x="2880294" y="340586"/>
              <a:ext cx="1170596" cy="1017189"/>
            </a:xfrm>
            <a:prstGeom prst="roundRect">
              <a:avLst/>
            </a:prstGeom>
            <a:solidFill>
              <a:srgbClr val="3F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06F165C-8F97-B427-026D-0F3F2C303E96}"/>
              </a:ext>
            </a:extLst>
          </p:cNvPr>
          <p:cNvSpPr txBox="1"/>
          <p:nvPr/>
        </p:nvSpPr>
        <p:spPr>
          <a:xfrm>
            <a:off x="1836900" y="3427303"/>
            <a:ext cx="64235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 _________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01895-F99C-B5C1-5742-FEE036F321B8}"/>
              </a:ext>
            </a:extLst>
          </p:cNvPr>
          <p:cNvSpPr txBox="1"/>
          <p:nvPr/>
        </p:nvSpPr>
        <p:spPr>
          <a:xfrm>
            <a:off x="2694038" y="3550414"/>
            <a:ext cx="175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(6 letters)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E2A66-4A0E-E10B-FC9A-2F34F4DD7899}"/>
              </a:ext>
            </a:extLst>
          </p:cNvPr>
          <p:cNvSpPr txBox="1"/>
          <p:nvPr/>
        </p:nvSpPr>
        <p:spPr>
          <a:xfrm>
            <a:off x="1836900" y="3443840"/>
            <a:ext cx="300755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41548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C58-3CD3-5B06-6DFB-375C5C43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F0705-BD19-5263-14E9-006A3F19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120" y="1268475"/>
            <a:ext cx="8254880" cy="306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Win - Free cinema icons">
            <a:extLst>
              <a:ext uri="{FF2B5EF4-FFF2-40B4-BE49-F238E27FC236}">
                <a16:creationId xmlns:a16="http://schemas.microsoft.com/office/drawing/2014/main" id="{F727C1C9-E121-2764-51B3-9948FD06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00" y="0"/>
            <a:ext cx="578136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4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657045" y="62739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UNIT 8:</a:t>
            </a:r>
            <a:br>
              <a:rPr lang="en" sz="4400" dirty="0"/>
            </a:br>
            <a:r>
              <a:rPr lang="en" sz="4400" dirty="0"/>
              <a:t>NEW WAYS TO LEARN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316" name="Google Shape;316;p50"/>
          <p:cNvSpPr/>
          <p:nvPr/>
        </p:nvSpPr>
        <p:spPr>
          <a:xfrm>
            <a:off x="2778145" y="137062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5925525" y="138650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1657045" y="1847137"/>
            <a:ext cx="5954855" cy="21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7246236" y="2861005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2467968" y="2549862"/>
            <a:ext cx="43330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Lesson: Language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2046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2552223" y="2510307"/>
            <a:ext cx="403953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sp>
        <p:nvSpPr>
          <p:cNvPr id="353" name="Google Shape;353;p53"/>
          <p:cNvSpPr txBox="1">
            <a:spLocks noGrp="1"/>
          </p:cNvSpPr>
          <p:nvPr>
            <p:ph type="subTitle" idx="1"/>
          </p:nvPr>
        </p:nvSpPr>
        <p:spPr>
          <a:xfrm>
            <a:off x="2937741" y="3430514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u="sng" dirty="0">
                <a:solidFill>
                  <a:srgbClr val="01B0F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Sentence stress</a:t>
            </a:r>
            <a:endParaRPr sz="3200" b="1" u="sng" dirty="0">
              <a:solidFill>
                <a:srgbClr val="01B0F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01B0F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433110" y="366238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400" b="1" dirty="0">
              <a:solidFill>
                <a:srgbClr val="B44141"/>
              </a:solidFill>
              <a:latin typeface="Concert On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0147" y="551488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35;p52">
            <a:extLst>
              <a:ext uri="{FF2B5EF4-FFF2-40B4-BE49-F238E27FC236}">
                <a16:creationId xmlns:a16="http://schemas.microsoft.com/office/drawing/2014/main" id="{AC679F1A-8416-0E85-272E-1F39E10FD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9406" y="7965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uFill>
                  <a:noFill/>
                </a:uFill>
              </a:rPr>
              <a:t>Example:</a:t>
            </a:r>
            <a:endParaRPr sz="3200" dirty="0"/>
          </a:p>
        </p:txBody>
      </p:sp>
      <p:sp>
        <p:nvSpPr>
          <p:cNvPr id="5" name="Google Shape;336;p52">
            <a:extLst>
              <a:ext uri="{FF2B5EF4-FFF2-40B4-BE49-F238E27FC236}">
                <a16:creationId xmlns:a16="http://schemas.microsoft.com/office/drawing/2014/main" id="{981DE4A7-83C2-7DD0-176F-C5F5911B84EF}"/>
              </a:ext>
            </a:extLst>
          </p:cNvPr>
          <p:cNvSpPr txBox="1">
            <a:spLocks/>
          </p:cNvSpPr>
          <p:nvPr/>
        </p:nvSpPr>
        <p:spPr>
          <a:xfrm>
            <a:off x="2069321" y="550033"/>
            <a:ext cx="5521960" cy="9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 We should finish the project for our history class.</a:t>
            </a:r>
          </a:p>
        </p:txBody>
      </p:sp>
      <p:pic>
        <p:nvPicPr>
          <p:cNvPr id="6" name="Google Shape;343;p52">
            <a:extLst>
              <a:ext uri="{FF2B5EF4-FFF2-40B4-BE49-F238E27FC236}">
                <a16:creationId xmlns:a16="http://schemas.microsoft.com/office/drawing/2014/main" id="{67FF554D-320C-E980-9159-61DD24FFDA76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6200000" flipH="1" flipV="1">
            <a:off x="859317" y="1713344"/>
            <a:ext cx="783577" cy="34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059">
            <a:hlinkClick r:id="" action="ppaction://media"/>
            <a:extLst>
              <a:ext uri="{FF2B5EF4-FFF2-40B4-BE49-F238E27FC236}">
                <a16:creationId xmlns:a16="http://schemas.microsoft.com/office/drawing/2014/main" id="{92D33B83-96B4-BA80-4323-FD1166B7D0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13" end="28657.71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6978" y="730495"/>
            <a:ext cx="609600" cy="609600"/>
          </a:xfrm>
          <a:prstGeom prst="rect">
            <a:avLst/>
          </a:prstGeom>
        </p:spPr>
      </p:pic>
      <p:sp>
        <p:nvSpPr>
          <p:cNvPr id="3" name="Google Shape;336;p52">
            <a:extLst>
              <a:ext uri="{FF2B5EF4-FFF2-40B4-BE49-F238E27FC236}">
                <a16:creationId xmlns:a16="http://schemas.microsoft.com/office/drawing/2014/main" id="{5CB87D85-FE03-8C8E-09FC-EE414DD93AF8}"/>
              </a:ext>
            </a:extLst>
          </p:cNvPr>
          <p:cNvSpPr txBox="1">
            <a:spLocks/>
          </p:cNvSpPr>
          <p:nvPr/>
        </p:nvSpPr>
        <p:spPr>
          <a:xfrm>
            <a:off x="1736826" y="1790955"/>
            <a:ext cx="5940724" cy="9705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 We should </a:t>
            </a:r>
            <a:r>
              <a:rPr lang="en-US" sz="2400" dirty="0">
                <a:solidFill>
                  <a:srgbClr val="FF0000"/>
                </a:solidFill>
              </a:rPr>
              <a:t>‘</a:t>
            </a:r>
            <a:r>
              <a:rPr lang="en-US" sz="2400" b="1" dirty="0">
                <a:solidFill>
                  <a:srgbClr val="FF0000"/>
                </a:solidFill>
              </a:rPr>
              <a:t>finish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‘</a:t>
            </a:r>
            <a:r>
              <a:rPr lang="en-US" sz="2400" b="1" dirty="0">
                <a:solidFill>
                  <a:srgbClr val="FF0000"/>
                </a:solidFill>
              </a:rPr>
              <a:t>project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our </a:t>
            </a:r>
            <a:r>
              <a:rPr lang="en-US" sz="2400" dirty="0">
                <a:solidFill>
                  <a:srgbClr val="FF0000"/>
                </a:solidFill>
              </a:rPr>
              <a:t>‘</a:t>
            </a:r>
            <a:r>
              <a:rPr lang="en-US" sz="2400" b="1" dirty="0">
                <a:solidFill>
                  <a:srgbClr val="FF0000"/>
                </a:solidFill>
              </a:rPr>
              <a:t>history ‘class</a:t>
            </a:r>
            <a:r>
              <a:rPr lang="en-US" sz="2400" dirty="0"/>
              <a:t>.</a:t>
            </a:r>
          </a:p>
        </p:txBody>
      </p:sp>
      <p:sp>
        <p:nvSpPr>
          <p:cNvPr id="11" name="Google Shape;336;p52">
            <a:extLst>
              <a:ext uri="{FF2B5EF4-FFF2-40B4-BE49-F238E27FC236}">
                <a16:creationId xmlns:a16="http://schemas.microsoft.com/office/drawing/2014/main" id="{734FEEED-1244-2E89-F003-7E327DDA7831}"/>
              </a:ext>
            </a:extLst>
          </p:cNvPr>
          <p:cNvSpPr txBox="1">
            <a:spLocks/>
          </p:cNvSpPr>
          <p:nvPr/>
        </p:nvSpPr>
        <p:spPr>
          <a:xfrm>
            <a:off x="257254" y="2867284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Verb</a:t>
            </a:r>
            <a:r>
              <a:rPr lang="en-US" sz="2400" i="1" dirty="0">
                <a:solidFill>
                  <a:srgbClr val="000000"/>
                </a:solidFill>
              </a:rPr>
              <a:t>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Google Shape;336;p52">
            <a:extLst>
              <a:ext uri="{FF2B5EF4-FFF2-40B4-BE49-F238E27FC236}">
                <a16:creationId xmlns:a16="http://schemas.microsoft.com/office/drawing/2014/main" id="{4A733F46-118F-34AF-0144-BC5DCA72344C}"/>
              </a:ext>
            </a:extLst>
          </p:cNvPr>
          <p:cNvSpPr txBox="1">
            <a:spLocks/>
          </p:cNvSpPr>
          <p:nvPr/>
        </p:nvSpPr>
        <p:spPr>
          <a:xfrm>
            <a:off x="5024632" y="2867283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Noun: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Google Shape;336;p52">
            <a:extLst>
              <a:ext uri="{FF2B5EF4-FFF2-40B4-BE49-F238E27FC236}">
                <a16:creationId xmlns:a16="http://schemas.microsoft.com/office/drawing/2014/main" id="{A9D946FB-7920-2875-BCA4-694D4AFE96E7}"/>
              </a:ext>
            </a:extLst>
          </p:cNvPr>
          <p:cNvSpPr txBox="1">
            <a:spLocks/>
          </p:cNvSpPr>
          <p:nvPr/>
        </p:nvSpPr>
        <p:spPr>
          <a:xfrm>
            <a:off x="2789269" y="1781685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finish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Google Shape;336;p52">
            <a:extLst>
              <a:ext uri="{FF2B5EF4-FFF2-40B4-BE49-F238E27FC236}">
                <a16:creationId xmlns:a16="http://schemas.microsoft.com/office/drawing/2014/main" id="{54C16B47-350D-7CE2-B626-B27F4872BBFD}"/>
              </a:ext>
            </a:extLst>
          </p:cNvPr>
          <p:cNvSpPr txBox="1">
            <a:spLocks/>
          </p:cNvSpPr>
          <p:nvPr/>
        </p:nvSpPr>
        <p:spPr>
          <a:xfrm>
            <a:off x="5165869" y="1790955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project</a:t>
            </a:r>
          </a:p>
        </p:txBody>
      </p:sp>
      <p:sp>
        <p:nvSpPr>
          <p:cNvPr id="17" name="Google Shape;336;p52">
            <a:extLst>
              <a:ext uri="{FF2B5EF4-FFF2-40B4-BE49-F238E27FC236}">
                <a16:creationId xmlns:a16="http://schemas.microsoft.com/office/drawing/2014/main" id="{9904493E-4925-7125-E1AB-D2B8E22012C4}"/>
              </a:ext>
            </a:extLst>
          </p:cNvPr>
          <p:cNvSpPr txBox="1">
            <a:spLocks/>
          </p:cNvSpPr>
          <p:nvPr/>
        </p:nvSpPr>
        <p:spPr>
          <a:xfrm>
            <a:off x="2977599" y="2156691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history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8" name="Google Shape;336;p52">
            <a:extLst>
              <a:ext uri="{FF2B5EF4-FFF2-40B4-BE49-F238E27FC236}">
                <a16:creationId xmlns:a16="http://schemas.microsoft.com/office/drawing/2014/main" id="{7FE21491-3719-B9A5-7AC3-54CBC5AEDFA0}"/>
              </a:ext>
            </a:extLst>
          </p:cNvPr>
          <p:cNvSpPr txBox="1">
            <a:spLocks/>
          </p:cNvSpPr>
          <p:nvPr/>
        </p:nvSpPr>
        <p:spPr>
          <a:xfrm>
            <a:off x="4433045" y="2156690"/>
            <a:ext cx="3459177" cy="151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34917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51E-6 L -0.28125 0.29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1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7654E-7 L -0.01562 0.286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9136E-6 L 0.2118 0.2839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049 L 0.05278 0.3617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1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3" grpId="0" animBg="1"/>
      <p:bldP spid="11" grpId="0"/>
      <p:bldP spid="12" grpId="0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433110" y="366238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5400" b="1" dirty="0">
              <a:solidFill>
                <a:srgbClr val="B44141"/>
              </a:solidFill>
              <a:latin typeface="Concert On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9277" y="553275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35;p52">
            <a:extLst>
              <a:ext uri="{FF2B5EF4-FFF2-40B4-BE49-F238E27FC236}">
                <a16:creationId xmlns:a16="http://schemas.microsoft.com/office/drawing/2014/main" id="{AC679F1A-8416-0E85-272E-1F39E10FD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5398" y="285732"/>
            <a:ext cx="5569060" cy="853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uFill>
                  <a:noFill/>
                </a:uFill>
              </a:rPr>
              <a:t>Remember:</a:t>
            </a:r>
            <a:endParaRPr sz="4400" dirty="0"/>
          </a:p>
        </p:txBody>
      </p:sp>
      <p:sp>
        <p:nvSpPr>
          <p:cNvPr id="5" name="Google Shape;336;p52">
            <a:extLst>
              <a:ext uri="{FF2B5EF4-FFF2-40B4-BE49-F238E27FC236}">
                <a16:creationId xmlns:a16="http://schemas.microsoft.com/office/drawing/2014/main" id="{981DE4A7-83C2-7DD0-176F-C5F5911B84EF}"/>
              </a:ext>
            </a:extLst>
          </p:cNvPr>
          <p:cNvSpPr txBox="1">
            <a:spLocks/>
          </p:cNvSpPr>
          <p:nvPr/>
        </p:nvSpPr>
        <p:spPr>
          <a:xfrm>
            <a:off x="721360" y="1407151"/>
            <a:ext cx="8087359" cy="85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Verbs, nouns, adjectives, adverbs.</a:t>
            </a:r>
          </a:p>
        </p:txBody>
      </p:sp>
      <p:pic>
        <p:nvPicPr>
          <p:cNvPr id="6" name="Google Shape;343;p52">
            <a:extLst>
              <a:ext uri="{FF2B5EF4-FFF2-40B4-BE49-F238E27FC236}">
                <a16:creationId xmlns:a16="http://schemas.microsoft.com/office/drawing/2014/main" id="{67FF554D-320C-E980-9159-61DD24FFDA76}"/>
              </a:ext>
            </a:extLst>
          </p:cNvPr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8267972" flipH="1">
            <a:off x="944847" y="801491"/>
            <a:ext cx="783577" cy="34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E5F2E-D189-CE87-9D14-CB1DF4A8A317}"/>
              </a:ext>
            </a:extLst>
          </p:cNvPr>
          <p:cNvGrpSpPr/>
          <p:nvPr/>
        </p:nvGrpSpPr>
        <p:grpSpPr>
          <a:xfrm>
            <a:off x="1336635" y="2035188"/>
            <a:ext cx="6626587" cy="1427679"/>
            <a:chOff x="775618" y="1850387"/>
            <a:chExt cx="7592763" cy="2198051"/>
          </a:xfrm>
        </p:grpSpPr>
        <p:pic>
          <p:nvPicPr>
            <p:cNvPr id="11" name="Google Shape;319;p50">
              <a:extLst>
                <a:ext uri="{FF2B5EF4-FFF2-40B4-BE49-F238E27FC236}">
                  <a16:creationId xmlns:a16="http://schemas.microsoft.com/office/drawing/2014/main" id="{3A4AA7BA-1445-5071-800F-9DA651CCBE7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6970" r="8892" b="21025"/>
            <a:stretch/>
          </p:blipFill>
          <p:spPr>
            <a:xfrm>
              <a:off x="775618" y="1850387"/>
              <a:ext cx="7592763" cy="2198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BB1742-278B-9D74-254A-55A3FA647B10}"/>
                </a:ext>
              </a:extLst>
            </p:cNvPr>
            <p:cNvSpPr txBox="1"/>
            <p:nvPr/>
          </p:nvSpPr>
          <p:spPr>
            <a:xfrm>
              <a:off x="1886695" y="2397018"/>
              <a:ext cx="5374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CONTENT WORDS</a:t>
              </a:r>
            </a:p>
          </p:txBody>
        </p:sp>
      </p:grpSp>
      <p:sp>
        <p:nvSpPr>
          <p:cNvPr id="14" name="Google Shape;336;p52">
            <a:extLst>
              <a:ext uri="{FF2B5EF4-FFF2-40B4-BE49-F238E27FC236}">
                <a16:creationId xmlns:a16="http://schemas.microsoft.com/office/drawing/2014/main" id="{68B7F730-55FC-BD60-5C40-047168CB3B9D}"/>
              </a:ext>
            </a:extLst>
          </p:cNvPr>
          <p:cNvSpPr txBox="1">
            <a:spLocks/>
          </p:cNvSpPr>
          <p:nvPr/>
        </p:nvSpPr>
        <p:spPr>
          <a:xfrm>
            <a:off x="517349" y="3592076"/>
            <a:ext cx="8129621" cy="65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Basic rule: content word are stressed</a:t>
            </a:r>
          </a:p>
        </p:txBody>
      </p:sp>
    </p:spTree>
    <p:extLst>
      <p:ext uri="{BB962C8B-B14F-4D97-AF65-F5344CB8AC3E}">
        <p14:creationId xmlns:p14="http://schemas.microsoft.com/office/powerpoint/2010/main" val="7608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9277" y="553275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433110" y="366238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400" b="1" dirty="0">
              <a:solidFill>
                <a:srgbClr val="B44141"/>
              </a:solidFill>
              <a:latin typeface="Concert One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20FD53C-F872-3A04-BD78-4F0C7DF6E5C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5383" y="723303"/>
            <a:ext cx="7793017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t"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rgbClr val="297B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en-US" altLang="en-US" sz="24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should ‘</a:t>
            </a:r>
            <a:r>
              <a:rPr lang="en-US" altLang="en-US" sz="2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finish</a:t>
            </a:r>
            <a:r>
              <a:rPr lang="en-US" altLang="en-US" sz="24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‘</a:t>
            </a:r>
            <a:r>
              <a:rPr lang="en-US" altLang="en-US" sz="2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</a:t>
            </a:r>
            <a:r>
              <a:rPr lang="en-US" altLang="en-US" sz="24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our ‘</a:t>
            </a:r>
            <a:r>
              <a:rPr lang="en-US" altLang="en-US" sz="2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history</a:t>
            </a:r>
            <a:r>
              <a:rPr lang="en-US" altLang="en-US" sz="24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‘</a:t>
            </a:r>
            <a:r>
              <a:rPr lang="en-US" altLang="en-US" sz="2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class.</a:t>
            </a:r>
            <a:endParaRPr lang="en-US" altLang="en-US" sz="2400" b="1" dirty="0">
              <a:solidFill>
                <a:srgbClr val="297B8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'Peter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is 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re'vising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for his 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e'xam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'next 'week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'Students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will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'spend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more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'time 'working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with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'other 'classmates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'like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to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'watch 'videos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that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'help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me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'learn ‘new 'things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 have 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in'stalled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some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'apps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on my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'phone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059">
            <a:hlinkClick r:id="" action="ppaction://media"/>
            <a:extLst>
              <a:ext uri="{FF2B5EF4-FFF2-40B4-BE49-F238E27FC236}">
                <a16:creationId xmlns:a16="http://schemas.microsoft.com/office/drawing/2014/main" id="{92D33B83-96B4-BA80-4323-FD1166B7D0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87" end="22005.71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626" y="1470648"/>
            <a:ext cx="389775" cy="389775"/>
          </a:xfrm>
          <a:prstGeom prst="rect">
            <a:avLst/>
          </a:prstGeom>
        </p:spPr>
      </p:pic>
      <p:pic>
        <p:nvPicPr>
          <p:cNvPr id="12" name="059">
            <a:hlinkClick r:id="" action="ppaction://media"/>
            <a:extLst>
              <a:ext uri="{FF2B5EF4-FFF2-40B4-BE49-F238E27FC236}">
                <a16:creationId xmlns:a16="http://schemas.microsoft.com/office/drawing/2014/main" id="{8A88CA64-6ADB-0C83-64B5-5AE6738387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49" end="14409.71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841" y="2028392"/>
            <a:ext cx="389774" cy="389774"/>
          </a:xfrm>
          <a:prstGeom prst="rect">
            <a:avLst/>
          </a:prstGeom>
        </p:spPr>
      </p:pic>
      <p:pic>
        <p:nvPicPr>
          <p:cNvPr id="13" name="059">
            <a:hlinkClick r:id="" action="ppaction://media"/>
            <a:extLst>
              <a:ext uri="{FF2B5EF4-FFF2-40B4-BE49-F238E27FC236}">
                <a16:creationId xmlns:a16="http://schemas.microsoft.com/office/drawing/2014/main" id="{ACAEC5C1-3F1B-C0AD-763D-786F29AAD2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039" end="6914.71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841" y="3133038"/>
            <a:ext cx="389774" cy="389774"/>
          </a:xfrm>
          <a:prstGeom prst="rect">
            <a:avLst/>
          </a:prstGeom>
        </p:spPr>
      </p:pic>
      <p:pic>
        <p:nvPicPr>
          <p:cNvPr id="14" name="059">
            <a:hlinkClick r:id="" action="ppaction://media"/>
            <a:extLst>
              <a:ext uri="{FF2B5EF4-FFF2-40B4-BE49-F238E27FC236}">
                <a16:creationId xmlns:a16="http://schemas.microsoft.com/office/drawing/2014/main" id="{EAD963B9-8A9C-88AA-EACC-652D5BB9D1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4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121" y="4199240"/>
            <a:ext cx="389774" cy="389774"/>
          </a:xfrm>
          <a:prstGeom prst="rect">
            <a:avLst/>
          </a:prstGeom>
        </p:spPr>
      </p:pic>
      <p:pic>
        <p:nvPicPr>
          <p:cNvPr id="2" name="059">
            <a:hlinkClick r:id="" action="ppaction://media"/>
            <a:extLst>
              <a:ext uri="{FF2B5EF4-FFF2-40B4-BE49-F238E27FC236}">
                <a16:creationId xmlns:a16="http://schemas.microsoft.com/office/drawing/2014/main" id="{46F2CDE2-6473-33F6-4749-02F26142BD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613" end="28657.71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645" y="928821"/>
            <a:ext cx="389775" cy="389775"/>
          </a:xfrm>
          <a:prstGeom prst="rect">
            <a:avLst/>
          </a:prstGeom>
        </p:spPr>
      </p:pic>
      <p:sp>
        <p:nvSpPr>
          <p:cNvPr id="4" name="Google Shape;335;p52">
            <a:extLst>
              <a:ext uri="{FF2B5EF4-FFF2-40B4-BE49-F238E27FC236}">
                <a16:creationId xmlns:a16="http://schemas.microsoft.com/office/drawing/2014/main" id="{AC679F1A-8416-0E85-272E-1F39E10FD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7428" y="215840"/>
            <a:ext cx="5822263" cy="6748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uFill>
                  <a:noFill/>
                </a:uFill>
              </a:rPr>
              <a:t>1. Listen and repeat.</a:t>
            </a:r>
            <a:endParaRPr sz="3200" u="sng" dirty="0"/>
          </a:p>
        </p:txBody>
      </p:sp>
    </p:spTree>
    <p:extLst>
      <p:ext uri="{BB962C8B-B14F-4D97-AF65-F5344CB8AC3E}">
        <p14:creationId xmlns:p14="http://schemas.microsoft.com/office/powerpoint/2010/main" val="22638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9277" y="553275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433110" y="366238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400" b="1" dirty="0">
              <a:solidFill>
                <a:srgbClr val="B44141"/>
              </a:solidFill>
              <a:latin typeface="Concert One" pitchFamily="2" charset="0"/>
            </a:endParaRPr>
          </a:p>
        </p:txBody>
      </p:sp>
      <p:sp>
        <p:nvSpPr>
          <p:cNvPr id="4" name="Google Shape;335;p52">
            <a:extLst>
              <a:ext uri="{FF2B5EF4-FFF2-40B4-BE49-F238E27FC236}">
                <a16:creationId xmlns:a16="http://schemas.microsoft.com/office/drawing/2014/main" id="{AC679F1A-8416-0E85-272E-1F39E10FD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718" y="405245"/>
            <a:ext cx="8083813" cy="6748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>
                <a:uFill>
                  <a:noFill/>
                </a:uFill>
              </a:rPr>
              <a:t>2. Read and underline the stressed words.</a:t>
            </a:r>
            <a:endParaRPr sz="32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941D0E-A48F-1356-AED2-AA7F983F75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9036" y="1771531"/>
            <a:ext cx="7207175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297B83"/>
                </a:solidFill>
                <a:latin typeface="Helvetica Neue"/>
              </a:rPr>
              <a:t>1.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Our teacher often gives us videos to watch at home.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297B83"/>
                </a:solidFill>
                <a:latin typeface="Helvetica Neue"/>
              </a:rPr>
              <a:t>2.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I never read books on my tablet at night.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ACD8B-BDA7-1A39-842C-E0AC988F26D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9036" y="1771532"/>
            <a:ext cx="7719238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297B83"/>
                </a:solidFill>
                <a:latin typeface="Helvetica Neue"/>
              </a:rPr>
              <a:t>1.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Our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teacher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often</a:t>
            </a: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gives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us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videos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to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watch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at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home.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297B83"/>
                </a:solidFill>
                <a:latin typeface="Helvetica Neue"/>
              </a:rPr>
              <a:t>2.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I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never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read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books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on my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tablet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 at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</a:rPr>
              <a:t>night.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9277" y="553275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433110" y="366238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400" b="1" dirty="0">
              <a:solidFill>
                <a:srgbClr val="B44141"/>
              </a:solidFill>
              <a:latin typeface="Concert One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06DEEB-BEA9-7AFC-A97E-42A23BEB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25" y="1368144"/>
            <a:ext cx="7384576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It is a new way of learning and students really like it.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You can find a lot of useful tips on this website. 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97B83"/>
                </a:solidFill>
                <a:effectLst/>
                <a:latin typeface="Helvetica Neue"/>
              </a:rPr>
              <a:t>5.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They should make an outline for their presentation.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81CF4-7491-3A3C-16DF-40119A26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125" y="497862"/>
            <a:ext cx="3933469" cy="853876"/>
          </a:xfrm>
        </p:spPr>
        <p:txBody>
          <a:bodyPr/>
          <a:lstStyle/>
          <a:p>
            <a:r>
              <a:rPr lang="en-US" sz="4400" dirty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262738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657045" y="62739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UNIT 8:</a:t>
            </a:r>
            <a:br>
              <a:rPr lang="en" sz="4400" dirty="0"/>
            </a:br>
            <a:r>
              <a:rPr lang="en" sz="4400" dirty="0"/>
              <a:t>NEW WAYS TO LEARN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316" name="Google Shape;316;p50"/>
          <p:cNvSpPr/>
          <p:nvPr/>
        </p:nvSpPr>
        <p:spPr>
          <a:xfrm>
            <a:off x="2778145" y="137062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5925525" y="138650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1657045" y="1847137"/>
            <a:ext cx="5954855" cy="21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7246236" y="2861005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2467968" y="2549862"/>
            <a:ext cx="43330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Lesson: Language</a:t>
            </a:r>
            <a:endParaRPr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9455883" flipH="1">
            <a:off x="1647567" y="646728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2"/>
          <p:cNvSpPr txBox="1">
            <a:spLocks noGrp="1"/>
          </p:cNvSpPr>
          <p:nvPr>
            <p:ph type="title"/>
          </p:nvPr>
        </p:nvSpPr>
        <p:spPr>
          <a:xfrm>
            <a:off x="475907" y="1787904"/>
            <a:ext cx="3798000" cy="1118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Vocabulary</a:t>
            </a:r>
            <a:endParaRPr sz="5400" dirty="0"/>
          </a:p>
        </p:txBody>
      </p:sp>
      <p:sp>
        <p:nvSpPr>
          <p:cNvPr id="486" name="Google Shape;486;p62"/>
          <p:cNvSpPr txBox="1">
            <a:spLocks noGrp="1"/>
          </p:cNvSpPr>
          <p:nvPr>
            <p:ph type="title" idx="2"/>
          </p:nvPr>
        </p:nvSpPr>
        <p:spPr>
          <a:xfrm>
            <a:off x="1581107" y="726052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88" name="Google Shape;488;p62"/>
          <p:cNvSpPr/>
          <p:nvPr/>
        </p:nvSpPr>
        <p:spPr>
          <a:xfrm rot="3684794">
            <a:off x="5208683" y="1273633"/>
            <a:ext cx="1092604" cy="738427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2"/>
          <p:cNvSpPr/>
          <p:nvPr/>
        </p:nvSpPr>
        <p:spPr>
          <a:xfrm rot="4166293">
            <a:off x="7116026" y="3190594"/>
            <a:ext cx="1340790" cy="886854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97" y="3897188"/>
            <a:ext cx="2015919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6E40AB-B51B-2F4F-A2D8-15A2D95E4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02" y="3038995"/>
            <a:ext cx="3946010" cy="656100"/>
          </a:xfrm>
        </p:spPr>
        <p:txBody>
          <a:bodyPr/>
          <a:lstStyle/>
          <a:p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Different ways of learning</a:t>
            </a:r>
          </a:p>
        </p:txBody>
      </p:sp>
      <p:pic>
        <p:nvPicPr>
          <p:cNvPr id="4098" name="Picture 2" descr="Vocabulary - Free education icons">
            <a:extLst>
              <a:ext uri="{FF2B5EF4-FFF2-40B4-BE49-F238E27FC236}">
                <a16:creationId xmlns:a16="http://schemas.microsoft.com/office/drawing/2014/main" id="{B50D3369-0192-AD02-EF19-A37F80ED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394">
            <a:off x="5328856" y="1137202"/>
            <a:ext cx="2869095" cy="28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1770;p113">
            <a:extLst>
              <a:ext uri="{FF2B5EF4-FFF2-40B4-BE49-F238E27FC236}">
                <a16:creationId xmlns:a16="http://schemas.microsoft.com/office/drawing/2014/main" id="{747E16DA-9B6B-B7FF-A0AB-754D597CD918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6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77991">
            <a:off x="3156010" y="1850033"/>
            <a:ext cx="2165695" cy="14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1770;p113">
            <a:extLst>
              <a:ext uri="{FF2B5EF4-FFF2-40B4-BE49-F238E27FC236}">
                <a16:creationId xmlns:a16="http://schemas.microsoft.com/office/drawing/2014/main" id="{70E8F60E-3B9D-AE1D-E64B-704790580174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6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22531">
            <a:off x="3198280" y="2716054"/>
            <a:ext cx="2165695" cy="16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1770;p113">
            <a:extLst>
              <a:ext uri="{FF2B5EF4-FFF2-40B4-BE49-F238E27FC236}">
                <a16:creationId xmlns:a16="http://schemas.microsoft.com/office/drawing/2014/main" id="{7CA73F24-3D86-CD38-BA03-A1D830F844D6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6"/>
                    </a14:imgEffect>
                    <a14:imgEffect>
                      <a14:saturation sat="1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23361">
            <a:off x="2899450" y="1658949"/>
            <a:ext cx="3007662" cy="14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1770;p113">
            <a:extLst>
              <a:ext uri="{FF2B5EF4-FFF2-40B4-BE49-F238E27FC236}">
                <a16:creationId xmlns:a16="http://schemas.microsoft.com/office/drawing/2014/main" id="{EDD7AD67-534C-0D46-1350-77D512A1E8B4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45"/>
                    </a14:imgEffect>
                    <a14:imgEffect>
                      <a14:saturation sat="2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58589">
            <a:off x="3235140" y="3813727"/>
            <a:ext cx="2165695" cy="17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1770;p113">
            <a:extLst>
              <a:ext uri="{FF2B5EF4-FFF2-40B4-BE49-F238E27FC236}">
                <a16:creationId xmlns:a16="http://schemas.microsoft.com/office/drawing/2014/main" id="{7C957877-9F43-DF1A-DBC6-D121FC2A3656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6"/>
                    </a14:imgEffect>
                    <a14:imgEffect>
                      <a14:saturation sat="2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182525">
            <a:off x="2608852" y="2757851"/>
            <a:ext cx="3749235" cy="16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95;p114">
            <a:extLst>
              <a:ext uri="{FF2B5EF4-FFF2-40B4-BE49-F238E27FC236}">
                <a16:creationId xmlns:a16="http://schemas.microsoft.com/office/drawing/2014/main" id="{3685672C-E209-2FB6-7BFD-5D0195941D1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768330">
            <a:off x="526798" y="-972318"/>
            <a:ext cx="1314792" cy="283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93;p114">
            <a:extLst>
              <a:ext uri="{FF2B5EF4-FFF2-40B4-BE49-F238E27FC236}">
                <a16:creationId xmlns:a16="http://schemas.microsoft.com/office/drawing/2014/main" id="{FD2870EC-C904-98A0-7849-C3F525451E1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200000">
            <a:off x="1774869" y="2572079"/>
            <a:ext cx="546559" cy="319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1;p114">
            <a:extLst>
              <a:ext uri="{FF2B5EF4-FFF2-40B4-BE49-F238E27FC236}">
                <a16:creationId xmlns:a16="http://schemas.microsoft.com/office/drawing/2014/main" id="{68DF5064-97A5-7408-BE74-06A4F27DD6A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9676084">
            <a:off x="19639" y="271241"/>
            <a:ext cx="1807821" cy="98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6"/>
          <p:cNvSpPr txBox="1">
            <a:spLocks noGrp="1"/>
          </p:cNvSpPr>
          <p:nvPr>
            <p:ph type="subTitle" idx="1"/>
          </p:nvPr>
        </p:nvSpPr>
        <p:spPr>
          <a:xfrm>
            <a:off x="130651" y="38285"/>
            <a:ext cx="2367764" cy="763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1. Match.</a:t>
            </a:r>
            <a:endParaRPr sz="4000" dirty="0"/>
          </a:p>
        </p:txBody>
      </p:sp>
      <p:pic>
        <p:nvPicPr>
          <p:cNvPr id="13" name="Google Shape;1793;p114" descr="fa">
            <a:extLst>
              <a:ext uri="{FF2B5EF4-FFF2-40B4-BE49-F238E27FC236}">
                <a16:creationId xmlns:a16="http://schemas.microsoft.com/office/drawing/2014/main" id="{F331A3C8-E157-BD2E-4C8A-FBCACDF6BA6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200000">
            <a:off x="2191556" y="48319"/>
            <a:ext cx="546559" cy="257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93;p114">
            <a:extLst>
              <a:ext uri="{FF2B5EF4-FFF2-40B4-BE49-F238E27FC236}">
                <a16:creationId xmlns:a16="http://schemas.microsoft.com/office/drawing/2014/main" id="{A8A2A06F-B5A3-C4BE-72E7-53F511B33BE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200000">
            <a:off x="2110790" y="870034"/>
            <a:ext cx="546561" cy="236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3;p114">
            <a:extLst>
              <a:ext uri="{FF2B5EF4-FFF2-40B4-BE49-F238E27FC236}">
                <a16:creationId xmlns:a16="http://schemas.microsoft.com/office/drawing/2014/main" id="{7A76C80D-F61B-9372-E2E2-4FE8CBA90B8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200000">
            <a:off x="2095360" y="1557913"/>
            <a:ext cx="546559" cy="239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93;p114">
            <a:extLst>
              <a:ext uri="{FF2B5EF4-FFF2-40B4-BE49-F238E27FC236}">
                <a16:creationId xmlns:a16="http://schemas.microsoft.com/office/drawing/2014/main" id="{3ED572E0-5AA6-8603-C2E0-1CF41982F50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6200000">
            <a:off x="1979793" y="2090306"/>
            <a:ext cx="546559" cy="2783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AE771-8454-67A7-9D76-73EEFDE6DE04}"/>
              </a:ext>
            </a:extLst>
          </p:cNvPr>
          <p:cNvSpPr txBox="1"/>
          <p:nvPr/>
        </p:nvSpPr>
        <p:spPr>
          <a:xfrm>
            <a:off x="1592784" y="1162325"/>
            <a:ext cx="227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face-to-face (adj)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8324A-EE00-BF03-F361-9DC8C75F29CF}"/>
              </a:ext>
            </a:extLst>
          </p:cNvPr>
          <p:cNvSpPr txBox="1"/>
          <p:nvPr/>
        </p:nvSpPr>
        <p:spPr>
          <a:xfrm>
            <a:off x="1630382" y="1874482"/>
            <a:ext cx="227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prepare (for) (v)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13280-7DFF-4495-1056-447934F2A865}"/>
              </a:ext>
            </a:extLst>
          </p:cNvPr>
          <p:cNvSpPr txBox="1"/>
          <p:nvPr/>
        </p:nvSpPr>
        <p:spPr>
          <a:xfrm>
            <a:off x="1801660" y="2574609"/>
            <a:ext cx="227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strategy (n)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7B910-36C0-04A9-2A5B-E0E04518E4A9}"/>
              </a:ext>
            </a:extLst>
          </p:cNvPr>
          <p:cNvSpPr txBox="1"/>
          <p:nvPr/>
        </p:nvSpPr>
        <p:spPr>
          <a:xfrm>
            <a:off x="1314533" y="3289863"/>
            <a:ext cx="227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online learning 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3C5A6-E7CC-9A8A-033B-E673694EEF36}"/>
              </a:ext>
            </a:extLst>
          </p:cNvPr>
          <p:cNvSpPr txBox="1"/>
          <p:nvPr/>
        </p:nvSpPr>
        <p:spPr>
          <a:xfrm>
            <a:off x="1079468" y="3991769"/>
            <a:ext cx="227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blended learning (n)</a:t>
            </a:r>
          </a:p>
        </p:txBody>
      </p:sp>
      <p:grpSp>
        <p:nvGrpSpPr>
          <p:cNvPr id="7" name="Google Shape;1778;p113">
            <a:extLst>
              <a:ext uri="{FF2B5EF4-FFF2-40B4-BE49-F238E27FC236}">
                <a16:creationId xmlns:a16="http://schemas.microsoft.com/office/drawing/2014/main" id="{55529C69-352C-0CB5-EEFD-1457F5D057BB}"/>
              </a:ext>
            </a:extLst>
          </p:cNvPr>
          <p:cNvGrpSpPr/>
          <p:nvPr/>
        </p:nvGrpSpPr>
        <p:grpSpPr>
          <a:xfrm>
            <a:off x="3260997" y="982454"/>
            <a:ext cx="583093" cy="662640"/>
            <a:chOff x="-82425" y="1854000"/>
            <a:chExt cx="1631250" cy="1631525"/>
          </a:xfrm>
        </p:grpSpPr>
        <p:sp>
          <p:nvSpPr>
            <p:cNvPr id="8" name="Google Shape;1779;p113">
              <a:extLst>
                <a:ext uri="{FF2B5EF4-FFF2-40B4-BE49-F238E27FC236}">
                  <a16:creationId xmlns:a16="http://schemas.microsoft.com/office/drawing/2014/main" id="{9D97FE9F-5FE1-8909-C04C-F408D9B2F825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80;p113">
              <a:extLst>
                <a:ext uri="{FF2B5EF4-FFF2-40B4-BE49-F238E27FC236}">
                  <a16:creationId xmlns:a16="http://schemas.microsoft.com/office/drawing/2014/main" id="{D2458567-2CC7-605E-BDA6-EC2C95D3C01C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1</a:t>
              </a:r>
              <a:endParaRPr sz="1800" b="1" dirty="0"/>
            </a:p>
          </p:txBody>
        </p:sp>
      </p:grpSp>
      <p:grpSp>
        <p:nvGrpSpPr>
          <p:cNvPr id="18" name="Google Shape;1778;p113">
            <a:extLst>
              <a:ext uri="{FF2B5EF4-FFF2-40B4-BE49-F238E27FC236}">
                <a16:creationId xmlns:a16="http://schemas.microsoft.com/office/drawing/2014/main" id="{0F1D8215-6458-910B-C5E5-A58B66F2EC3E}"/>
              </a:ext>
            </a:extLst>
          </p:cNvPr>
          <p:cNvGrpSpPr/>
          <p:nvPr/>
        </p:nvGrpSpPr>
        <p:grpSpPr>
          <a:xfrm>
            <a:off x="3223558" y="1737651"/>
            <a:ext cx="583093" cy="662640"/>
            <a:chOff x="-82425" y="1854000"/>
            <a:chExt cx="1631250" cy="1631525"/>
          </a:xfrm>
        </p:grpSpPr>
        <p:sp>
          <p:nvSpPr>
            <p:cNvPr id="19" name="Google Shape;1779;p113">
              <a:extLst>
                <a:ext uri="{FF2B5EF4-FFF2-40B4-BE49-F238E27FC236}">
                  <a16:creationId xmlns:a16="http://schemas.microsoft.com/office/drawing/2014/main" id="{13C85855-EA8E-E34F-6B2D-D9EDC6AA44C9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80;p113">
              <a:extLst>
                <a:ext uri="{FF2B5EF4-FFF2-40B4-BE49-F238E27FC236}">
                  <a16:creationId xmlns:a16="http://schemas.microsoft.com/office/drawing/2014/main" id="{5152DA9F-3B50-C83F-FDE3-C7AA6CD09985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2</a:t>
              </a:r>
              <a:endParaRPr sz="1800" b="1" dirty="0"/>
            </a:p>
          </p:txBody>
        </p:sp>
      </p:grpSp>
      <p:grpSp>
        <p:nvGrpSpPr>
          <p:cNvPr id="21" name="Google Shape;1778;p113">
            <a:extLst>
              <a:ext uri="{FF2B5EF4-FFF2-40B4-BE49-F238E27FC236}">
                <a16:creationId xmlns:a16="http://schemas.microsoft.com/office/drawing/2014/main" id="{839407AC-8825-4936-4B77-65925D02CE0B}"/>
              </a:ext>
            </a:extLst>
          </p:cNvPr>
          <p:cNvGrpSpPr/>
          <p:nvPr/>
        </p:nvGrpSpPr>
        <p:grpSpPr>
          <a:xfrm>
            <a:off x="3170672" y="2449735"/>
            <a:ext cx="583093" cy="662640"/>
            <a:chOff x="-82425" y="1854000"/>
            <a:chExt cx="1631250" cy="1631525"/>
          </a:xfrm>
        </p:grpSpPr>
        <p:sp>
          <p:nvSpPr>
            <p:cNvPr id="22" name="Google Shape;1779;p113">
              <a:extLst>
                <a:ext uri="{FF2B5EF4-FFF2-40B4-BE49-F238E27FC236}">
                  <a16:creationId xmlns:a16="http://schemas.microsoft.com/office/drawing/2014/main" id="{CDB39061-D7F1-2B1D-9151-1C6B3972441C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80;p113">
              <a:extLst>
                <a:ext uri="{FF2B5EF4-FFF2-40B4-BE49-F238E27FC236}">
                  <a16:creationId xmlns:a16="http://schemas.microsoft.com/office/drawing/2014/main" id="{83D41DE8-6E0C-E85F-C08B-3B209C8114DB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3</a:t>
              </a:r>
              <a:endParaRPr sz="1800" b="1" dirty="0"/>
            </a:p>
          </p:txBody>
        </p:sp>
      </p:grpSp>
      <p:grpSp>
        <p:nvGrpSpPr>
          <p:cNvPr id="24" name="Google Shape;1778;p113">
            <a:extLst>
              <a:ext uri="{FF2B5EF4-FFF2-40B4-BE49-F238E27FC236}">
                <a16:creationId xmlns:a16="http://schemas.microsoft.com/office/drawing/2014/main" id="{30E0104C-9CF1-A4E6-0494-F245C8185431}"/>
              </a:ext>
            </a:extLst>
          </p:cNvPr>
          <p:cNvGrpSpPr/>
          <p:nvPr/>
        </p:nvGrpSpPr>
        <p:grpSpPr>
          <a:xfrm>
            <a:off x="3128952" y="3165027"/>
            <a:ext cx="583093" cy="662640"/>
            <a:chOff x="-82425" y="1854000"/>
            <a:chExt cx="1631250" cy="1631525"/>
          </a:xfrm>
        </p:grpSpPr>
        <p:sp>
          <p:nvSpPr>
            <p:cNvPr id="25" name="Google Shape;1779;p113">
              <a:extLst>
                <a:ext uri="{FF2B5EF4-FFF2-40B4-BE49-F238E27FC236}">
                  <a16:creationId xmlns:a16="http://schemas.microsoft.com/office/drawing/2014/main" id="{51358C58-701E-C7F3-35A7-3B033F8E0576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0;p113">
              <a:extLst>
                <a:ext uri="{FF2B5EF4-FFF2-40B4-BE49-F238E27FC236}">
                  <a16:creationId xmlns:a16="http://schemas.microsoft.com/office/drawing/2014/main" id="{AC3FCC44-3AF3-FA5F-5268-AEB37093E6E5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4</a:t>
              </a:r>
              <a:endParaRPr sz="1800" b="1" dirty="0"/>
            </a:p>
          </p:txBody>
        </p:sp>
      </p:grpSp>
      <p:grpSp>
        <p:nvGrpSpPr>
          <p:cNvPr id="27" name="Google Shape;1778;p113">
            <a:extLst>
              <a:ext uri="{FF2B5EF4-FFF2-40B4-BE49-F238E27FC236}">
                <a16:creationId xmlns:a16="http://schemas.microsoft.com/office/drawing/2014/main" id="{3CAE6357-00BE-EF4D-59B8-6A5E35B898EA}"/>
              </a:ext>
            </a:extLst>
          </p:cNvPr>
          <p:cNvGrpSpPr/>
          <p:nvPr/>
        </p:nvGrpSpPr>
        <p:grpSpPr>
          <a:xfrm>
            <a:off x="3065278" y="3871333"/>
            <a:ext cx="586595" cy="682402"/>
            <a:chOff x="-72650" y="1805343"/>
            <a:chExt cx="1641047" cy="1680182"/>
          </a:xfrm>
        </p:grpSpPr>
        <p:sp>
          <p:nvSpPr>
            <p:cNvPr id="28" name="Google Shape;1779;p113">
              <a:extLst>
                <a:ext uri="{FF2B5EF4-FFF2-40B4-BE49-F238E27FC236}">
                  <a16:creationId xmlns:a16="http://schemas.microsoft.com/office/drawing/2014/main" id="{6D50013F-C0AE-1ACD-6D2F-B0CD7F825403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0;p113">
              <a:extLst>
                <a:ext uri="{FF2B5EF4-FFF2-40B4-BE49-F238E27FC236}">
                  <a16:creationId xmlns:a16="http://schemas.microsoft.com/office/drawing/2014/main" id="{72B6303D-5490-ECBA-C289-7D352AF1EF4A}"/>
                </a:ext>
              </a:extLst>
            </p:cNvPr>
            <p:cNvSpPr/>
            <p:nvPr/>
          </p:nvSpPr>
          <p:spPr>
            <a:xfrm>
              <a:off x="-53053" y="1805343"/>
              <a:ext cx="1621450" cy="1621726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/>
                <a:t>5</a:t>
              </a:r>
              <a:endParaRPr sz="1800" b="1" dirty="0"/>
            </a:p>
          </p:txBody>
        </p:sp>
      </p:grpSp>
      <p:pic>
        <p:nvPicPr>
          <p:cNvPr id="30" name="Google Shape;1794;p114">
            <a:extLst>
              <a:ext uri="{FF2B5EF4-FFF2-40B4-BE49-F238E27FC236}">
                <a16:creationId xmlns:a16="http://schemas.microsoft.com/office/drawing/2014/main" id="{50AA5956-CAD0-A1AD-C856-AC5CA903707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55076" y="42406"/>
            <a:ext cx="4572000" cy="10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1794;p114">
            <a:extLst>
              <a:ext uri="{FF2B5EF4-FFF2-40B4-BE49-F238E27FC236}">
                <a16:creationId xmlns:a16="http://schemas.microsoft.com/office/drawing/2014/main" id="{B6D4F429-1893-4EF3-5F32-D1FC605F645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62368" y="998456"/>
            <a:ext cx="4564708" cy="10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1794;p114">
            <a:extLst>
              <a:ext uri="{FF2B5EF4-FFF2-40B4-BE49-F238E27FC236}">
                <a16:creationId xmlns:a16="http://schemas.microsoft.com/office/drawing/2014/main" id="{6C34A48B-CE75-3639-87B3-9C24E82DBC9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62368" y="1993386"/>
            <a:ext cx="4564708" cy="10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1794;p114">
            <a:extLst>
              <a:ext uri="{FF2B5EF4-FFF2-40B4-BE49-F238E27FC236}">
                <a16:creationId xmlns:a16="http://schemas.microsoft.com/office/drawing/2014/main" id="{D6459200-97F3-67F3-3D3F-04ABB337562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55076" y="2950806"/>
            <a:ext cx="4564708" cy="10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1794;p114">
            <a:extLst>
              <a:ext uri="{FF2B5EF4-FFF2-40B4-BE49-F238E27FC236}">
                <a16:creationId xmlns:a16="http://schemas.microsoft.com/office/drawing/2014/main" id="{AD90930E-57F5-A34A-9860-5FD56917D24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41584" y="3955117"/>
            <a:ext cx="4585491" cy="1022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FF9E052C-670B-90DD-A71D-7B3726ED2871}"/>
              </a:ext>
            </a:extLst>
          </p:cNvPr>
          <p:cNvSpPr txBox="1"/>
          <p:nvPr/>
        </p:nvSpPr>
        <p:spPr>
          <a:xfrm>
            <a:off x="6082025" y="4205273"/>
            <a:ext cx="2527675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60" name="Google Shape;1778;p113">
            <a:extLst>
              <a:ext uri="{FF2B5EF4-FFF2-40B4-BE49-F238E27FC236}">
                <a16:creationId xmlns:a16="http://schemas.microsoft.com/office/drawing/2014/main" id="{2F06943A-5205-66FF-6F8C-2F665D0FE015}"/>
              </a:ext>
            </a:extLst>
          </p:cNvPr>
          <p:cNvGrpSpPr/>
          <p:nvPr/>
        </p:nvGrpSpPr>
        <p:grpSpPr>
          <a:xfrm>
            <a:off x="4957858" y="117813"/>
            <a:ext cx="840440" cy="805236"/>
            <a:chOff x="-82425" y="1854000"/>
            <a:chExt cx="1631250" cy="1631525"/>
          </a:xfrm>
          <a:solidFill>
            <a:srgbClr val="8FE2FF"/>
          </a:solidFill>
        </p:grpSpPr>
        <p:sp>
          <p:nvSpPr>
            <p:cNvPr id="361" name="Google Shape;1779;p113">
              <a:extLst>
                <a:ext uri="{FF2B5EF4-FFF2-40B4-BE49-F238E27FC236}">
                  <a16:creationId xmlns:a16="http://schemas.microsoft.com/office/drawing/2014/main" id="{0025D51B-20DD-A4A2-8108-3B78AC1EB9C7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780;p113">
              <a:extLst>
                <a:ext uri="{FF2B5EF4-FFF2-40B4-BE49-F238E27FC236}">
                  <a16:creationId xmlns:a16="http://schemas.microsoft.com/office/drawing/2014/main" id="{217D67B5-354C-DB9B-6810-C42436076370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a</a:t>
              </a:r>
              <a:endParaRPr sz="2800" b="1" dirty="0"/>
            </a:p>
          </p:txBody>
        </p:sp>
      </p:grpSp>
      <p:grpSp>
        <p:nvGrpSpPr>
          <p:cNvPr id="363" name="Google Shape;1778;p113">
            <a:extLst>
              <a:ext uri="{FF2B5EF4-FFF2-40B4-BE49-F238E27FC236}">
                <a16:creationId xmlns:a16="http://schemas.microsoft.com/office/drawing/2014/main" id="{C5EB85E9-F5F9-404A-82E4-A76AE01755AF}"/>
              </a:ext>
            </a:extLst>
          </p:cNvPr>
          <p:cNvGrpSpPr/>
          <p:nvPr/>
        </p:nvGrpSpPr>
        <p:grpSpPr>
          <a:xfrm>
            <a:off x="4972178" y="1017749"/>
            <a:ext cx="840440" cy="805236"/>
            <a:chOff x="-82425" y="1854000"/>
            <a:chExt cx="1631250" cy="1631525"/>
          </a:xfrm>
          <a:solidFill>
            <a:srgbClr val="8FE2FF"/>
          </a:solidFill>
        </p:grpSpPr>
        <p:sp>
          <p:nvSpPr>
            <p:cNvPr id="364" name="Google Shape;1779;p113">
              <a:extLst>
                <a:ext uri="{FF2B5EF4-FFF2-40B4-BE49-F238E27FC236}">
                  <a16:creationId xmlns:a16="http://schemas.microsoft.com/office/drawing/2014/main" id="{F60EAD5C-E27C-E8DF-E01D-EC51C90101DA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780;p113">
              <a:extLst>
                <a:ext uri="{FF2B5EF4-FFF2-40B4-BE49-F238E27FC236}">
                  <a16:creationId xmlns:a16="http://schemas.microsoft.com/office/drawing/2014/main" id="{30EE619B-A826-5117-1FCC-E1FFB731C9C6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b</a:t>
              </a:r>
              <a:endParaRPr sz="2800" b="1" dirty="0"/>
            </a:p>
          </p:txBody>
        </p:sp>
      </p:grpSp>
      <p:grpSp>
        <p:nvGrpSpPr>
          <p:cNvPr id="366" name="Google Shape;1778;p113">
            <a:extLst>
              <a:ext uri="{FF2B5EF4-FFF2-40B4-BE49-F238E27FC236}">
                <a16:creationId xmlns:a16="http://schemas.microsoft.com/office/drawing/2014/main" id="{56823B1F-41E4-707E-B817-41C4F2DBAB3D}"/>
              </a:ext>
            </a:extLst>
          </p:cNvPr>
          <p:cNvGrpSpPr/>
          <p:nvPr/>
        </p:nvGrpSpPr>
        <p:grpSpPr>
          <a:xfrm>
            <a:off x="4955327" y="2091503"/>
            <a:ext cx="840440" cy="805236"/>
            <a:chOff x="-82425" y="1854000"/>
            <a:chExt cx="1631250" cy="1631525"/>
          </a:xfrm>
          <a:solidFill>
            <a:srgbClr val="8FE2FF"/>
          </a:solidFill>
        </p:grpSpPr>
        <p:sp>
          <p:nvSpPr>
            <p:cNvPr id="367" name="Google Shape;1779;p113">
              <a:extLst>
                <a:ext uri="{FF2B5EF4-FFF2-40B4-BE49-F238E27FC236}">
                  <a16:creationId xmlns:a16="http://schemas.microsoft.com/office/drawing/2014/main" id="{828E3954-FC12-6F31-A779-0149D864EACD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780;p113">
              <a:extLst>
                <a:ext uri="{FF2B5EF4-FFF2-40B4-BE49-F238E27FC236}">
                  <a16:creationId xmlns:a16="http://schemas.microsoft.com/office/drawing/2014/main" id="{A6B8497B-45EC-F351-8083-1C0462B03A32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c</a:t>
              </a:r>
              <a:endParaRPr sz="2800" b="1" dirty="0"/>
            </a:p>
          </p:txBody>
        </p:sp>
      </p:grpSp>
      <p:grpSp>
        <p:nvGrpSpPr>
          <p:cNvPr id="369" name="Google Shape;1778;p113">
            <a:extLst>
              <a:ext uri="{FF2B5EF4-FFF2-40B4-BE49-F238E27FC236}">
                <a16:creationId xmlns:a16="http://schemas.microsoft.com/office/drawing/2014/main" id="{B439262D-4381-9A59-18FE-2A2D4357D02D}"/>
              </a:ext>
            </a:extLst>
          </p:cNvPr>
          <p:cNvGrpSpPr/>
          <p:nvPr/>
        </p:nvGrpSpPr>
        <p:grpSpPr>
          <a:xfrm>
            <a:off x="4962894" y="3068918"/>
            <a:ext cx="840440" cy="805236"/>
            <a:chOff x="-82425" y="1854000"/>
            <a:chExt cx="1631250" cy="1631525"/>
          </a:xfrm>
          <a:solidFill>
            <a:srgbClr val="8FE2FF"/>
          </a:solidFill>
        </p:grpSpPr>
        <p:sp>
          <p:nvSpPr>
            <p:cNvPr id="370" name="Google Shape;1779;p113">
              <a:extLst>
                <a:ext uri="{FF2B5EF4-FFF2-40B4-BE49-F238E27FC236}">
                  <a16:creationId xmlns:a16="http://schemas.microsoft.com/office/drawing/2014/main" id="{155EBF84-CC70-BBFB-762D-488CE1F2BFC2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780;p113">
              <a:extLst>
                <a:ext uri="{FF2B5EF4-FFF2-40B4-BE49-F238E27FC236}">
                  <a16:creationId xmlns:a16="http://schemas.microsoft.com/office/drawing/2014/main" id="{A4B64BD5-2A91-EDD1-1479-B8D2C59F6910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d</a:t>
              </a:r>
              <a:endParaRPr sz="2800" b="1" dirty="0"/>
            </a:p>
          </p:txBody>
        </p:sp>
      </p:grpSp>
      <p:grpSp>
        <p:nvGrpSpPr>
          <p:cNvPr id="372" name="Google Shape;1778;p113">
            <a:extLst>
              <a:ext uri="{FF2B5EF4-FFF2-40B4-BE49-F238E27FC236}">
                <a16:creationId xmlns:a16="http://schemas.microsoft.com/office/drawing/2014/main" id="{FD63B9E9-0ADE-DE50-ACE6-BAF6CD7CC349}"/>
              </a:ext>
            </a:extLst>
          </p:cNvPr>
          <p:cNvGrpSpPr/>
          <p:nvPr/>
        </p:nvGrpSpPr>
        <p:grpSpPr>
          <a:xfrm>
            <a:off x="4970400" y="4107301"/>
            <a:ext cx="840440" cy="805236"/>
            <a:chOff x="-82425" y="1854000"/>
            <a:chExt cx="1631250" cy="1631525"/>
          </a:xfrm>
          <a:solidFill>
            <a:srgbClr val="8FE2FF"/>
          </a:solidFill>
        </p:grpSpPr>
        <p:sp>
          <p:nvSpPr>
            <p:cNvPr id="373" name="Google Shape;1779;p113">
              <a:extLst>
                <a:ext uri="{FF2B5EF4-FFF2-40B4-BE49-F238E27FC236}">
                  <a16:creationId xmlns:a16="http://schemas.microsoft.com/office/drawing/2014/main" id="{2A527490-F03E-58F1-894B-261040ECFE08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780;p113">
              <a:extLst>
                <a:ext uri="{FF2B5EF4-FFF2-40B4-BE49-F238E27FC236}">
                  <a16:creationId xmlns:a16="http://schemas.microsoft.com/office/drawing/2014/main" id="{E8070B62-820A-B842-B3FB-003BE9E031F3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/>
                <a:t>e</a:t>
              </a:r>
              <a:endParaRPr sz="2800" b="1" dirty="0"/>
            </a:p>
          </p:txBody>
        </p:sp>
      </p:grpSp>
      <p:sp>
        <p:nvSpPr>
          <p:cNvPr id="375" name="TextBox 374">
            <a:extLst>
              <a:ext uri="{FF2B5EF4-FFF2-40B4-BE49-F238E27FC236}">
                <a16:creationId xmlns:a16="http://schemas.microsoft.com/office/drawing/2014/main" id="{B3DAAFD6-4DAE-BE8E-1D2A-3263176C8765}"/>
              </a:ext>
            </a:extLst>
          </p:cNvPr>
          <p:cNvSpPr txBox="1"/>
          <p:nvPr/>
        </p:nvSpPr>
        <p:spPr>
          <a:xfrm>
            <a:off x="5946003" y="234531"/>
            <a:ext cx="320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intended plan to achieve a specific purpose.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FE5F392E-1964-458E-00C3-40565151D0BE}"/>
              </a:ext>
            </a:extLst>
          </p:cNvPr>
          <p:cNvSpPr txBox="1"/>
          <p:nvPr/>
        </p:nvSpPr>
        <p:spPr>
          <a:xfrm>
            <a:off x="5888129" y="1114500"/>
            <a:ext cx="326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way of learning that combines online materials with traditional classroom methods. 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5375B3A-D274-0F21-58D4-D736DA02BBCE}"/>
              </a:ext>
            </a:extLst>
          </p:cNvPr>
          <p:cNvSpPr txBox="1"/>
          <p:nvPr/>
        </p:nvSpPr>
        <p:spPr>
          <a:xfrm>
            <a:off x="5985623" y="2303882"/>
            <a:ext cx="316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together and facing each other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E5AD52FC-492C-9B3F-FA47-F839819B6D04}"/>
              </a:ext>
            </a:extLst>
          </p:cNvPr>
          <p:cNvSpPr txBox="1"/>
          <p:nvPr/>
        </p:nvSpPr>
        <p:spPr>
          <a:xfrm>
            <a:off x="5927859" y="3253287"/>
            <a:ext cx="322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make things ready to be used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E606033E-A7DF-9F89-578A-AA46186B48A3}"/>
              </a:ext>
            </a:extLst>
          </p:cNvPr>
          <p:cNvSpPr txBox="1"/>
          <p:nvPr/>
        </p:nvSpPr>
        <p:spPr>
          <a:xfrm>
            <a:off x="5927859" y="4151495"/>
            <a:ext cx="322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way of learning that happens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78174E-84D8-E488-E8EB-DBDC046FB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028" y="382650"/>
            <a:ext cx="5741143" cy="2189100"/>
          </a:xfrm>
        </p:spPr>
        <p:txBody>
          <a:bodyPr/>
          <a:lstStyle/>
          <a:p>
            <a:r>
              <a:rPr lang="en-US" sz="3200" dirty="0"/>
              <a:t>2. Complete the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2A8CA-7416-F9D9-7C9B-24AC18DE5999}"/>
              </a:ext>
            </a:extLst>
          </p:cNvPr>
          <p:cNvSpPr txBox="1"/>
          <p:nvPr/>
        </p:nvSpPr>
        <p:spPr>
          <a:xfrm>
            <a:off x="1478643" y="1102352"/>
            <a:ext cx="6721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1. ___________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learning allows us to communicate with teachers immediately and directly.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2.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One benefit of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 is that you can learn anytime and anywhere.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Our teachers always encourage us to  lessons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___________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 before class.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You need a specific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to improve your English speaking skills.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5. _______________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combines online videos with traditional classroom methods.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7A262E-CBF9-5B60-E2C7-13E4711AA973}"/>
              </a:ext>
            </a:extLst>
          </p:cNvPr>
          <p:cNvGrpSpPr/>
          <p:nvPr/>
        </p:nvGrpSpPr>
        <p:grpSpPr>
          <a:xfrm>
            <a:off x="1065028" y="553964"/>
            <a:ext cx="7805963" cy="4444673"/>
            <a:chOff x="1103128" y="144030"/>
            <a:chExt cx="7805963" cy="4633523"/>
          </a:xfrm>
        </p:grpSpPr>
        <p:pic>
          <p:nvPicPr>
            <p:cNvPr id="8" name="Google Shape;1795;p114">
              <a:extLst>
                <a:ext uri="{FF2B5EF4-FFF2-40B4-BE49-F238E27FC236}">
                  <a16:creationId xmlns:a16="http://schemas.microsoft.com/office/drawing/2014/main" id="{8124A0E2-0663-0F76-2771-36B5CB9ADAD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6200000">
              <a:off x="2689348" y="-1442190"/>
              <a:ext cx="4633523" cy="780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A3571A-6554-2AF8-DD20-CD73399786C9}"/>
                </a:ext>
              </a:extLst>
            </p:cNvPr>
            <p:cNvSpPr txBox="1"/>
            <p:nvPr/>
          </p:nvSpPr>
          <p:spPr>
            <a:xfrm>
              <a:off x="2750457" y="838712"/>
              <a:ext cx="4953000" cy="324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b="1" dirty="0"/>
                <a:t>face-to-face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b="1" dirty="0"/>
                <a:t>prepare (for)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b="1" dirty="0"/>
                <a:t>strategy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b="1" dirty="0"/>
                <a:t>online learning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b="1" dirty="0"/>
                <a:t>blended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78174E-84D8-E488-E8EB-DBDC046FB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028" y="382650"/>
            <a:ext cx="5741143" cy="2189100"/>
          </a:xfrm>
        </p:spPr>
        <p:txBody>
          <a:bodyPr/>
          <a:lstStyle/>
          <a:p>
            <a:r>
              <a:rPr lang="en-US" sz="3200" dirty="0"/>
              <a:t>2. Complete the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2A8CA-7416-F9D9-7C9B-24AC18DE5999}"/>
              </a:ext>
            </a:extLst>
          </p:cNvPr>
          <p:cNvSpPr txBox="1"/>
          <p:nvPr/>
        </p:nvSpPr>
        <p:spPr>
          <a:xfrm>
            <a:off x="1478643" y="1102352"/>
            <a:ext cx="6721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1. ___________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learning allows us to communicate with teachers immediately and directly.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2.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One benefit of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 is that you can learn anytime and anywhere.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Our teachers always encourage us to  lessons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___________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 before class.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You need a specific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to improve your English speaking skills.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5. _______________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combines online videos with traditional classroom methods.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29D0B-F37B-8D09-D6AA-03573DEA3685}"/>
              </a:ext>
            </a:extLst>
          </p:cNvPr>
          <p:cNvSpPr txBox="1"/>
          <p:nvPr/>
        </p:nvSpPr>
        <p:spPr>
          <a:xfrm>
            <a:off x="1478643" y="1102351"/>
            <a:ext cx="6721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1. Face-to-face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learning allows us to communicate with teachers immediately and directly.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2.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One benefit of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online learning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 is that you can learn anytime and anywhere.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Our teachers always encourage us to  lessons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prepare for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 before class.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You need a specific 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strategy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to improve your English speaking skills.</a:t>
            </a:r>
          </a:p>
          <a:p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5. </a:t>
            </a:r>
            <a:r>
              <a:rPr lang="en-US" sz="2000" b="1" dirty="0">
                <a:solidFill>
                  <a:srgbClr val="297B83"/>
                </a:solidFill>
                <a:latin typeface="Helvetica Neue"/>
              </a:rPr>
              <a:t>Blended learning</a:t>
            </a:r>
            <a:r>
              <a:rPr lang="en-US" sz="2000" b="1" i="0" dirty="0">
                <a:solidFill>
                  <a:srgbClr val="297B83"/>
                </a:solidFill>
                <a:effectLst/>
                <a:latin typeface="Helvetica Neue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combines online videos with traditional classroom methods.</a:t>
            </a:r>
          </a:p>
        </p:txBody>
      </p:sp>
    </p:spTree>
    <p:extLst>
      <p:ext uri="{BB962C8B-B14F-4D97-AF65-F5344CB8AC3E}">
        <p14:creationId xmlns:p14="http://schemas.microsoft.com/office/powerpoint/2010/main" val="11290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>
          <a:blip r:embed="rId3">
            <a:alphaModFix amt="86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8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5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6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2552223" y="2356500"/>
            <a:ext cx="403953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endParaRPr sz="5400" dirty="0"/>
          </a:p>
        </p:txBody>
      </p:sp>
      <p:sp>
        <p:nvSpPr>
          <p:cNvPr id="353" name="Google Shape;353;p53"/>
          <p:cNvSpPr txBox="1">
            <a:spLocks noGrp="1"/>
          </p:cNvSpPr>
          <p:nvPr>
            <p:ph type="subTitle" idx="1"/>
          </p:nvPr>
        </p:nvSpPr>
        <p:spPr>
          <a:xfrm>
            <a:off x="2937741" y="3409623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u="sng" dirty="0">
                <a:solidFill>
                  <a:srgbClr val="00B05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Relative clauses</a:t>
            </a:r>
            <a:endParaRPr sz="3200" b="1" u="sng" dirty="0">
              <a:solidFill>
                <a:srgbClr val="00B0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00B05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5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CE1131-667D-3581-49FF-EEBE859843CC}"/>
              </a:ext>
            </a:extLst>
          </p:cNvPr>
          <p:cNvCxnSpPr>
            <a:cxnSpLocks/>
          </p:cNvCxnSpPr>
          <p:nvPr/>
        </p:nvCxnSpPr>
        <p:spPr>
          <a:xfrm>
            <a:off x="4267200" y="1206500"/>
            <a:ext cx="1143000" cy="2392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0D9515-1AFA-7D86-C9B6-0B3135D5EE6E}"/>
              </a:ext>
            </a:extLst>
          </p:cNvPr>
          <p:cNvCxnSpPr>
            <a:cxnSpLocks/>
          </p:cNvCxnSpPr>
          <p:nvPr/>
        </p:nvCxnSpPr>
        <p:spPr>
          <a:xfrm>
            <a:off x="4267200" y="1866900"/>
            <a:ext cx="1143000" cy="239242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BF520FA-C512-1CCF-EA34-77B9D4228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500" y="189987"/>
            <a:ext cx="3439500" cy="2189100"/>
          </a:xfrm>
        </p:spPr>
        <p:txBody>
          <a:bodyPr/>
          <a:lstStyle/>
          <a:p>
            <a:r>
              <a:rPr lang="en-US" sz="4400" dirty="0"/>
              <a:t>1. Match.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E8A182-D766-3EF5-C06F-72C766EAB5A8}"/>
              </a:ext>
            </a:extLst>
          </p:cNvPr>
          <p:cNvCxnSpPr>
            <a:cxnSpLocks/>
          </p:cNvCxnSpPr>
          <p:nvPr/>
        </p:nvCxnSpPr>
        <p:spPr>
          <a:xfrm flipV="1">
            <a:off x="4267200" y="1960127"/>
            <a:ext cx="1143000" cy="9100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89D98F-F099-1590-5F58-DFDEEC70935E}"/>
              </a:ext>
            </a:extLst>
          </p:cNvPr>
          <p:cNvCxnSpPr>
            <a:cxnSpLocks/>
          </p:cNvCxnSpPr>
          <p:nvPr/>
        </p:nvCxnSpPr>
        <p:spPr>
          <a:xfrm flipV="1">
            <a:off x="4152900" y="2571750"/>
            <a:ext cx="1384300" cy="1102736"/>
          </a:xfrm>
          <a:prstGeom prst="line">
            <a:avLst/>
          </a:prstGeom>
          <a:ln>
            <a:solidFill>
              <a:srgbClr val="01B0F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D19D0F-BE37-C8F6-4A69-F1CB09DE2E1D}"/>
              </a:ext>
            </a:extLst>
          </p:cNvPr>
          <p:cNvCxnSpPr>
            <a:cxnSpLocks/>
          </p:cNvCxnSpPr>
          <p:nvPr/>
        </p:nvCxnSpPr>
        <p:spPr>
          <a:xfrm flipV="1">
            <a:off x="4267200" y="1206500"/>
            <a:ext cx="1143000" cy="31496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D7E734-C063-093C-9B87-245A37B2B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71475"/>
              </p:ext>
            </p:extLst>
          </p:nvPr>
        </p:nvGraphicFramePr>
        <p:xfrm>
          <a:off x="1254251" y="1036579"/>
          <a:ext cx="3109300" cy="3455670"/>
        </p:xfrm>
        <a:graphic>
          <a:graphicData uri="http://schemas.openxmlformats.org/drawingml/2006/table">
            <a:tbl>
              <a:tblPr firstRow="1" bandRow="1">
                <a:tableStyleId>{167BB09F-1212-4DAD-AF08-07FDDF219503}</a:tableStyleId>
              </a:tblPr>
              <a:tblGrid>
                <a:gridCol w="3109300">
                  <a:extLst>
                    <a:ext uri="{9D8B030D-6E8A-4147-A177-3AD203B41FA5}">
                      <a16:colId xmlns:a16="http://schemas.microsoft.com/office/drawing/2014/main" val="1160804599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r>
                        <a:rPr lang="en-US" sz="1800" dirty="0"/>
                        <a:t>1. </a:t>
                      </a:r>
                      <a:r>
                        <a:rPr lang="en-US" sz="1800" dirty="0" err="1"/>
                        <a:t>Mr</a:t>
                      </a:r>
                      <a:r>
                        <a:rPr lang="en-US" sz="1800" dirty="0"/>
                        <a:t> Smith was talking to the students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62022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r>
                        <a:rPr lang="en-US" sz="1800" dirty="0"/>
                        <a:t>2. The film which we saw yesterday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573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r>
                        <a:rPr lang="en-US" sz="1800" dirty="0"/>
                        <a:t>3. The speaker, who will share new learning activities in our workshop,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72142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r>
                        <a:rPr lang="en-US" sz="1800" dirty="0"/>
                        <a:t>4. We often go to Da Nang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78650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r>
                        <a:rPr lang="en-US" sz="1800" dirty="0"/>
                        <a:t>5. My cousin gave me an instruction book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74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036D4C-5F98-4714-4931-54E340AAE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11187"/>
              </p:ext>
            </p:extLst>
          </p:nvPr>
        </p:nvGraphicFramePr>
        <p:xfrm>
          <a:off x="5295900" y="1036578"/>
          <a:ext cx="3109300" cy="3455670"/>
        </p:xfrm>
        <a:graphic>
          <a:graphicData uri="http://schemas.openxmlformats.org/drawingml/2006/table">
            <a:tbl>
              <a:tblPr firstRow="1" bandRow="1">
                <a:tableStyleId>{167BB09F-1212-4DAD-AF08-07FDDF219503}</a:tableStyleId>
              </a:tblPr>
              <a:tblGrid>
                <a:gridCol w="3109300">
                  <a:extLst>
                    <a:ext uri="{9D8B030D-6E8A-4147-A177-3AD203B41FA5}">
                      <a16:colId xmlns:a16="http://schemas.microsoft.com/office/drawing/2014/main" val="1160804599"/>
                    </a:ext>
                  </a:extLst>
                </a:gridCol>
              </a:tblGrid>
              <a:tr h="691134">
                <a:tc>
                  <a:txBody>
                    <a:bodyPr/>
                    <a:lstStyle/>
                    <a:p>
                      <a:r>
                        <a:rPr lang="en-US" sz="1800" dirty="0"/>
                        <a:t>a. that explains how to use voice recorders.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62022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r>
                        <a:rPr lang="en-US" sz="1800" dirty="0"/>
                        <a:t>b. is Laura.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573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r>
                        <a:rPr lang="en-US" sz="1800" dirty="0"/>
                        <a:t>c. which is in the middle of Viet Nam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72142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r>
                        <a:rPr lang="en-US" sz="1800" dirty="0"/>
                        <a:t>d. whose presentations were really impressive.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78650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r>
                        <a:rPr lang="en-US" sz="1800" dirty="0"/>
                        <a:t>e. was quite interesting.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446305-D07B-0F7E-0733-4D9FE46F3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F9C0D4-F29D-F619-669F-0262D55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969B1-1389-5CDC-0685-ECB88E2391DB}"/>
              </a:ext>
            </a:extLst>
          </p:cNvPr>
          <p:cNvSpPr txBox="1">
            <a:spLocks/>
          </p:cNvSpPr>
          <p:nvPr/>
        </p:nvSpPr>
        <p:spPr>
          <a:xfrm>
            <a:off x="662750" y="587364"/>
            <a:ext cx="7818500" cy="3968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 Smith was talking to the students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whose presentations were really impressive.</a:t>
            </a:r>
          </a:p>
          <a:p>
            <a:pPr fontAlgn="t">
              <a:spcBef>
                <a:spcPts val="600"/>
              </a:spcBef>
            </a:pP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2. The film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which we saw yesterday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was quite interesting.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3. The speaker,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who will share new learning activities in our workshop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is Laura.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4. We often go to Da Nang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which is in the middle of Viet Nam.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5. My cousin gave me an instruction book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that explains how to use voice recorders.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endParaRPr lang="en-US" sz="1800" dirty="0">
              <a:solidFill>
                <a:schemeClr val="bg2">
                  <a:lumMod val="50000"/>
                </a:schemeClr>
              </a:solidFill>
              <a:latin typeface="Roboto Mono Medium" panose="00000009000000000000" pitchFamily="49" charset="0"/>
              <a:ea typeface="Roboto Mono Medium" panose="00000009000000000000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A9C2B2-BDF4-882F-2C92-5F6560E43AA9}"/>
              </a:ext>
            </a:extLst>
          </p:cNvPr>
          <p:cNvSpPr txBox="1">
            <a:spLocks/>
          </p:cNvSpPr>
          <p:nvPr/>
        </p:nvSpPr>
        <p:spPr>
          <a:xfrm>
            <a:off x="662750" y="587365"/>
            <a:ext cx="7818500" cy="3968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>
              <a:spcBef>
                <a:spcPts val="600"/>
              </a:spcBef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 Smith was talking to the students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whose presentations were really impressive.</a:t>
            </a:r>
          </a:p>
          <a:p>
            <a:pPr fontAlgn="t">
              <a:spcBef>
                <a:spcPts val="600"/>
              </a:spcBef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The film which we saw yesterday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was quite interesting.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The speaker, who will share new learning activities in our workshop,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is Laura.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We often go to Da Nang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which is in the middle of Viet Nam.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 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5.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  <a:cs typeface="Arial" panose="020B0604020202020204" pitchFamily="34" charset="0"/>
              </a:rPr>
              <a:t>My cousin gave me an instruction book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  <a:t>that explains how to use voice recorders.</a:t>
            </a:r>
            <a:br>
              <a:rPr lang="en-US" sz="2000" dirty="0">
                <a:solidFill>
                  <a:schemeClr val="tx1">
                    <a:lumMod val="50000"/>
                  </a:schemeClr>
                </a:solidFill>
                <a:latin typeface="Roboto Mono Medium" panose="00000009000000000000" pitchFamily="49" charset="0"/>
                <a:ea typeface="Roboto Mono Medium" panose="00000009000000000000" pitchFamily="49" charset="0"/>
              </a:rPr>
            </a:br>
            <a:endParaRPr lang="en-US" sz="1800" dirty="0">
              <a:solidFill>
                <a:schemeClr val="tx1">
                  <a:lumMod val="50000"/>
                </a:schemeClr>
              </a:solidFill>
              <a:latin typeface="Roboto Mono Medium" panose="00000009000000000000" pitchFamily="49" charset="0"/>
              <a:ea typeface="Roboto Mono Medium" panose="00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502CAB81-7843-F0B7-AF65-683E7E6122E3}"/>
              </a:ext>
            </a:extLst>
          </p:cNvPr>
          <p:cNvSpPr/>
          <p:nvPr/>
        </p:nvSpPr>
        <p:spPr>
          <a:xfrm flipH="1">
            <a:off x="6504504" y="2813774"/>
            <a:ext cx="336497" cy="363597"/>
          </a:xfrm>
          <a:prstGeom prst="downArrow">
            <a:avLst/>
          </a:prstGeom>
          <a:solidFill>
            <a:srgbClr val="F1C23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2CC624E-5DE8-0C60-C0D3-00E180C9A6EC}"/>
              </a:ext>
            </a:extLst>
          </p:cNvPr>
          <p:cNvSpPr/>
          <p:nvPr/>
        </p:nvSpPr>
        <p:spPr>
          <a:xfrm flipH="1">
            <a:off x="2235683" y="2823769"/>
            <a:ext cx="336497" cy="3635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4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B0B917-18FB-43C3-3DC8-DDFD3F01942E}"/>
              </a:ext>
            </a:extLst>
          </p:cNvPr>
          <p:cNvSpPr/>
          <p:nvPr/>
        </p:nvSpPr>
        <p:spPr>
          <a:xfrm>
            <a:off x="3849277" y="553275"/>
            <a:ext cx="1396750" cy="41849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35;p52">
            <a:extLst>
              <a:ext uri="{FF2B5EF4-FFF2-40B4-BE49-F238E27FC236}">
                <a16:creationId xmlns:a16="http://schemas.microsoft.com/office/drawing/2014/main" id="{AC679F1A-8416-0E85-272E-1F39E10FD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477" y="1193227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</a:rPr>
              <a:t>Example:</a:t>
            </a:r>
            <a:endParaRPr dirty="0"/>
          </a:p>
        </p:txBody>
      </p:sp>
      <p:pic>
        <p:nvPicPr>
          <p:cNvPr id="6" name="Google Shape;343;p52">
            <a:extLst>
              <a:ext uri="{FF2B5EF4-FFF2-40B4-BE49-F238E27FC236}">
                <a16:creationId xmlns:a16="http://schemas.microsoft.com/office/drawing/2014/main" id="{67FF554D-320C-E980-9159-61DD24FFDA76}"/>
              </a:ext>
            </a:extLst>
          </p:cNvPr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8267972" flipH="1">
            <a:off x="944847" y="801491"/>
            <a:ext cx="783577" cy="342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9EF36C0-A7C2-EA29-FB90-45EB9A9F66F8}"/>
              </a:ext>
            </a:extLst>
          </p:cNvPr>
          <p:cNvSpPr txBox="1">
            <a:spLocks/>
          </p:cNvSpPr>
          <p:nvPr/>
        </p:nvSpPr>
        <p:spPr>
          <a:xfrm>
            <a:off x="2235683" y="404381"/>
            <a:ext cx="4794382" cy="85387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B44141"/>
                </a:solidFill>
                <a:latin typeface="Concert One" pitchFamily="2" charset="0"/>
              </a:rPr>
              <a:t>Relative clauses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B842C-7BA7-C1CC-F63E-97E55E0B5C20}"/>
              </a:ext>
            </a:extLst>
          </p:cNvPr>
          <p:cNvSpPr txBox="1"/>
          <p:nvPr/>
        </p:nvSpPr>
        <p:spPr>
          <a:xfrm>
            <a:off x="931477" y="1687536"/>
            <a:ext cx="31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man is a famous doctor.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664E7-8CFA-2255-9A46-03A9B7B7427E}"/>
              </a:ext>
            </a:extLst>
          </p:cNvPr>
          <p:cNvSpPr txBox="1"/>
          <p:nvPr/>
        </p:nvSpPr>
        <p:spPr>
          <a:xfrm>
            <a:off x="5194465" y="1662136"/>
            <a:ext cx="31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My uncle is a famous doctor.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370A3-0DFB-17DD-DF67-6A4130A005C3}"/>
              </a:ext>
            </a:extLst>
          </p:cNvPr>
          <p:cNvSpPr txBox="1"/>
          <p:nvPr/>
        </p:nvSpPr>
        <p:spPr>
          <a:xfrm>
            <a:off x="931477" y="1697715"/>
            <a:ext cx="31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The man </a:t>
            </a:r>
            <a:r>
              <a:rPr lang="en-US" sz="1800" dirty="0"/>
              <a:t>is a famous doctor.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2B804-3BF8-891F-A626-EEACDD31A0C5}"/>
              </a:ext>
            </a:extLst>
          </p:cNvPr>
          <p:cNvSpPr txBox="1"/>
          <p:nvPr/>
        </p:nvSpPr>
        <p:spPr>
          <a:xfrm>
            <a:off x="5194465" y="1654502"/>
            <a:ext cx="354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My uncle </a:t>
            </a:r>
            <a:r>
              <a:rPr lang="en-US" sz="1800" dirty="0"/>
              <a:t>is a famous doctor.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EB03A-69A1-58A6-54E9-00B3A10B957F}"/>
              </a:ext>
            </a:extLst>
          </p:cNvPr>
          <p:cNvSpPr txBox="1"/>
          <p:nvPr/>
        </p:nvSpPr>
        <p:spPr>
          <a:xfrm>
            <a:off x="573563" y="2099501"/>
            <a:ext cx="386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man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who visited us yesterday </a:t>
            </a:r>
            <a:r>
              <a:rPr lang="en-US" sz="1800" dirty="0"/>
              <a:t>is a famous doctor.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1FBC7-4798-9310-8CAE-E85744D8DCE2}"/>
              </a:ext>
            </a:extLst>
          </p:cNvPr>
          <p:cNvSpPr txBox="1"/>
          <p:nvPr/>
        </p:nvSpPr>
        <p:spPr>
          <a:xfrm>
            <a:off x="4809906" y="2115518"/>
            <a:ext cx="391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My uncle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who visited us yesterday, </a:t>
            </a:r>
            <a:r>
              <a:rPr lang="en-US" sz="1800" dirty="0"/>
              <a:t>is a famous doctor.</a:t>
            </a:r>
          </a:p>
        </p:txBody>
      </p:sp>
      <p:pic>
        <p:nvPicPr>
          <p:cNvPr id="15" name="Google Shape;1794;p114">
            <a:extLst>
              <a:ext uri="{FF2B5EF4-FFF2-40B4-BE49-F238E27FC236}">
                <a16:creationId xmlns:a16="http://schemas.microsoft.com/office/drawing/2014/main" id="{971FF422-EB2D-B8A1-DCBB-5F9A5AAA1D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06" y="3181853"/>
            <a:ext cx="4366696" cy="11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95;p114">
            <a:extLst>
              <a:ext uri="{FF2B5EF4-FFF2-40B4-BE49-F238E27FC236}">
                <a16:creationId xmlns:a16="http://schemas.microsoft.com/office/drawing/2014/main" id="{8BC922F2-99D2-610F-B5C3-7784239F72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792" y="3177371"/>
            <a:ext cx="4846247" cy="12605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3A8637-F771-7FC4-1E3E-E692774EE9BD}"/>
              </a:ext>
            </a:extLst>
          </p:cNvPr>
          <p:cNvSpPr txBox="1"/>
          <p:nvPr/>
        </p:nvSpPr>
        <p:spPr>
          <a:xfrm>
            <a:off x="989358" y="3516744"/>
            <a:ext cx="349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Defining relative clause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03445F-C696-A8BA-F6CC-43E278622C10}"/>
              </a:ext>
            </a:extLst>
          </p:cNvPr>
          <p:cNvSpPr txBox="1"/>
          <p:nvPr/>
        </p:nvSpPr>
        <p:spPr>
          <a:xfrm>
            <a:off x="4909855" y="3516744"/>
            <a:ext cx="508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Non-defining relative clause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ED146D-DC5B-5F87-D21C-7C75E1E0AF1E}"/>
              </a:ext>
            </a:extLst>
          </p:cNvPr>
          <p:cNvGrpSpPr/>
          <p:nvPr/>
        </p:nvGrpSpPr>
        <p:grpSpPr>
          <a:xfrm>
            <a:off x="354205" y="319633"/>
            <a:ext cx="8770994" cy="2122849"/>
            <a:chOff x="323892" y="511442"/>
            <a:chExt cx="8770994" cy="2122849"/>
          </a:xfrm>
        </p:grpSpPr>
        <p:pic>
          <p:nvPicPr>
            <p:cNvPr id="19" name="Google Shape;1794;p114">
              <a:extLst>
                <a:ext uri="{FF2B5EF4-FFF2-40B4-BE49-F238E27FC236}">
                  <a16:creationId xmlns:a16="http://schemas.microsoft.com/office/drawing/2014/main" id="{75C56793-2D7E-F75C-E6E6-7BF8622931C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3892" y="511442"/>
              <a:ext cx="8770994" cy="2122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65C82A-171E-35B5-1333-E4AF55492F1E}"/>
                </a:ext>
              </a:extLst>
            </p:cNvPr>
            <p:cNvSpPr txBox="1"/>
            <p:nvPr/>
          </p:nvSpPr>
          <p:spPr>
            <a:xfrm>
              <a:off x="1496969" y="1021140"/>
              <a:ext cx="60240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 defining relative clause gives </a:t>
              </a:r>
              <a:r>
                <a:rPr lang="en-US" sz="2400" dirty="0">
                  <a:solidFill>
                    <a:srgbClr val="00206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essential</a:t>
              </a:r>
              <a:r>
                <a:rPr lang="en-US" sz="24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 information about the person or thing mentioned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C7E39-BB3F-D202-3D9C-3CF1EBC9F3EC}"/>
              </a:ext>
            </a:extLst>
          </p:cNvPr>
          <p:cNvGrpSpPr/>
          <p:nvPr/>
        </p:nvGrpSpPr>
        <p:grpSpPr>
          <a:xfrm>
            <a:off x="390724" y="2339781"/>
            <a:ext cx="8734475" cy="2710248"/>
            <a:chOff x="409524" y="2337977"/>
            <a:chExt cx="8734475" cy="2710248"/>
          </a:xfrm>
        </p:grpSpPr>
        <p:pic>
          <p:nvPicPr>
            <p:cNvPr id="20" name="Google Shape;1795;p114">
              <a:extLst>
                <a:ext uri="{FF2B5EF4-FFF2-40B4-BE49-F238E27FC236}">
                  <a16:creationId xmlns:a16="http://schemas.microsoft.com/office/drawing/2014/main" id="{D0D8B880-A6D1-5869-5D09-65346B413E7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9524" y="2337977"/>
              <a:ext cx="8734475" cy="2710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D40A3-25D8-A6D1-C460-FBF77FC15683}"/>
                </a:ext>
              </a:extLst>
            </p:cNvPr>
            <p:cNvSpPr txBox="1"/>
            <p:nvPr/>
          </p:nvSpPr>
          <p:spPr>
            <a:xfrm>
              <a:off x="1431884" y="2953593"/>
              <a:ext cx="61843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 non-defining relative clause gives </a:t>
              </a:r>
              <a:r>
                <a:rPr lang="en-US" sz="2400" b="1" dirty="0">
                  <a:solidFill>
                    <a:srgbClr val="FF00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extra </a:t>
              </a:r>
              <a:r>
                <a:rPr lang="en-US" sz="2400" b="1" dirty="0">
                  <a:solidFill>
                    <a:srgbClr val="00206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information about the person or the thing mentioned. It is often placed between </a:t>
              </a:r>
              <a:r>
                <a:rPr lang="en-US" sz="2400" b="1" dirty="0">
                  <a:solidFill>
                    <a:srgbClr val="FF00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commas.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9" grpId="0" animBg="1"/>
      <p:bldP spid="4" grpId="0"/>
      <p:bldP spid="4" grpId="1"/>
      <p:bldP spid="7" grpId="0" animBg="1"/>
      <p:bldP spid="7" grpId="1" animBg="1"/>
      <p:bldP spid="3" grpId="0"/>
      <p:bldP spid="3" grpId="1"/>
      <p:bldP spid="3" grpId="2"/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25F5-755C-EBBD-3528-CD9FCA77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34" y="667633"/>
            <a:ext cx="6671668" cy="572700"/>
          </a:xfrm>
        </p:spPr>
        <p:txBody>
          <a:bodyPr/>
          <a:lstStyle/>
          <a:p>
            <a:r>
              <a:rPr lang="en-US" sz="3600" dirty="0"/>
              <a:t>2. Join the following sentences.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7059-238C-7AFA-8DB2-672E3833EF17}"/>
              </a:ext>
            </a:extLst>
          </p:cNvPr>
          <p:cNvSpPr txBox="1"/>
          <p:nvPr/>
        </p:nvSpPr>
        <p:spPr>
          <a:xfrm>
            <a:off x="1253134" y="1791875"/>
            <a:ext cx="75715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1.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My brother teaches me how to use a laptop. He is good at computers.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2.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Peter is a friend of mine. His sister is taking an online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Helvetica Neue"/>
              </a:rPr>
              <a:t>maths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 course.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Lan has read the book. I lent her the book.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The boy has designed this invention. He is only 10 years old.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5.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That app is easy to use. It can help improve your English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362327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C653-91B6-DD74-E088-3228D6C4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590" y="821114"/>
            <a:ext cx="5470200" cy="5727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0D6C9-106B-6E67-D057-7965C3362575}"/>
              </a:ext>
            </a:extLst>
          </p:cNvPr>
          <p:cNvSpPr txBox="1"/>
          <p:nvPr/>
        </p:nvSpPr>
        <p:spPr>
          <a:xfrm>
            <a:off x="823338" y="3232963"/>
            <a:ext cx="7019335" cy="86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brother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who is good at computers,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teaches me how to use a laptop.</a:t>
            </a:r>
            <a:endParaRPr lang="en-US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1721A-6B44-47C9-A4F3-94EB704C57D0}"/>
              </a:ext>
            </a:extLst>
          </p:cNvPr>
          <p:cNvSpPr txBox="1"/>
          <p:nvPr/>
        </p:nvSpPr>
        <p:spPr>
          <a:xfrm>
            <a:off x="2136745" y="1482390"/>
            <a:ext cx="647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brother teaches me how to use a laptop.</a:t>
            </a:r>
          </a:p>
          <a:p>
            <a:r>
              <a:rPr lang="en-US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 is good at computers.</a:t>
            </a:r>
          </a:p>
        </p:txBody>
      </p:sp>
      <p:pic>
        <p:nvPicPr>
          <p:cNvPr id="7" name="Google Shape;343;p52">
            <a:extLst>
              <a:ext uri="{FF2B5EF4-FFF2-40B4-BE49-F238E27FC236}">
                <a16:creationId xmlns:a16="http://schemas.microsoft.com/office/drawing/2014/main" id="{9A8E7DAE-5A16-DBBD-9FED-1FED0FCD8499}"/>
              </a:ext>
            </a:extLst>
          </p:cNvPr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16200000" flipH="1" flipV="1">
            <a:off x="1426122" y="2670090"/>
            <a:ext cx="783577" cy="34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90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/>
          </p:nvPr>
        </p:nvSpPr>
        <p:spPr>
          <a:xfrm>
            <a:off x="845060" y="362026"/>
            <a:ext cx="4218375" cy="9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 dirty="0"/>
              <a:t>WARM-UP</a:t>
            </a:r>
            <a:endParaRPr sz="6000" u="sng" dirty="0"/>
          </a:p>
        </p:txBody>
      </p:sp>
      <p:sp>
        <p:nvSpPr>
          <p:cNvPr id="5" name="Google Shape;314;p50">
            <a:extLst>
              <a:ext uri="{FF2B5EF4-FFF2-40B4-BE49-F238E27FC236}">
                <a16:creationId xmlns:a16="http://schemas.microsoft.com/office/drawing/2014/main" id="{BA9033A4-96A7-B1F3-4C06-22BE2C69E3F9}"/>
              </a:ext>
            </a:extLst>
          </p:cNvPr>
          <p:cNvSpPr txBox="1">
            <a:spLocks/>
          </p:cNvSpPr>
          <p:nvPr/>
        </p:nvSpPr>
        <p:spPr>
          <a:xfrm>
            <a:off x="612818" y="3631078"/>
            <a:ext cx="8901235" cy="91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rgbClr val="002060"/>
                </a:solidFill>
                <a:latin typeface="Comic Sans MS" panose="030F0702030302020204" pitchFamily="66" charset="0"/>
              </a:rPr>
              <a:t>PIC        WORD</a:t>
            </a:r>
          </a:p>
        </p:txBody>
      </p:sp>
      <p:pic>
        <p:nvPicPr>
          <p:cNvPr id="1026" name="Picture 2" descr="Image icon - Free download on Iconfinder">
            <a:extLst>
              <a:ext uri="{FF2B5EF4-FFF2-40B4-BE49-F238E27FC236}">
                <a16:creationId xmlns:a16="http://schemas.microsoft.com/office/drawing/2014/main" id="{87B442FB-B482-4133-A9CB-4DDEB082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81" y="1400963"/>
            <a:ext cx="1710647" cy="17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d - Free interface icons">
            <a:extLst>
              <a:ext uri="{FF2B5EF4-FFF2-40B4-BE49-F238E27FC236}">
                <a16:creationId xmlns:a16="http://schemas.microsoft.com/office/drawing/2014/main" id="{EEE01D88-B8CD-7F6C-F466-D6F35248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53" y="1441544"/>
            <a:ext cx="1629483" cy="16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E5866-D1BF-4BC2-6898-490ACE99FF6D}"/>
              </a:ext>
            </a:extLst>
          </p:cNvPr>
          <p:cNvSpPr txBox="1"/>
          <p:nvPr/>
        </p:nvSpPr>
        <p:spPr>
          <a:xfrm>
            <a:off x="4133672" y="3545181"/>
            <a:ext cx="12553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EBFB559-9522-D4BA-0ABD-1540305D1D7C}"/>
              </a:ext>
            </a:extLst>
          </p:cNvPr>
          <p:cNvSpPr/>
          <p:nvPr/>
        </p:nvSpPr>
        <p:spPr>
          <a:xfrm rot="5400000">
            <a:off x="4606537" y="1884811"/>
            <a:ext cx="309665" cy="742950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25F5-755C-EBBD-3528-CD9FCA77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66" y="564061"/>
            <a:ext cx="6671668" cy="572700"/>
          </a:xfrm>
        </p:spPr>
        <p:txBody>
          <a:bodyPr/>
          <a:lstStyle/>
          <a:p>
            <a:r>
              <a:rPr lang="en-US" sz="3600" dirty="0"/>
              <a:t>2. Join the following sentences.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7059-238C-7AFA-8DB2-672E3833EF17}"/>
              </a:ext>
            </a:extLst>
          </p:cNvPr>
          <p:cNvSpPr txBox="1"/>
          <p:nvPr/>
        </p:nvSpPr>
        <p:spPr>
          <a:xfrm>
            <a:off x="1236166" y="1399989"/>
            <a:ext cx="757155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2.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Peter is a friend of mine. His sister is taking an online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Helvetica Neue"/>
              </a:rPr>
              <a:t>maths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 course.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→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Peter ._______________________________________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3.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Lan has read the book. I lent her the book.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→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Lan ._________________________________________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4.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The boy has designed this invention. He is only 10 years old.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→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The boy ._____________________________________</a:t>
            </a:r>
          </a:p>
          <a:p>
            <a:r>
              <a:rPr lang="en-US" sz="500" b="1" dirty="0">
                <a:solidFill>
                  <a:srgbClr val="333333"/>
                </a:solidFill>
                <a:latin typeface="Helvetica Neue"/>
              </a:rPr>
              <a:t> </a:t>
            </a:r>
            <a:endParaRPr lang="en-US" sz="5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sz="1800" b="1" i="0" dirty="0">
                <a:solidFill>
                  <a:srgbClr val="297B83"/>
                </a:solidFill>
                <a:effectLst/>
                <a:latin typeface="Helvetica Neue"/>
              </a:rPr>
              <a:t>5.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That app is easy to use. It can help improve your English pronunciation.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→ 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Helvetica Neue"/>
              </a:rPr>
              <a:t>That app ._____________________________________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83605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25F5-755C-EBBD-3528-CD9FCA77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66" y="564061"/>
            <a:ext cx="6671668" cy="572700"/>
          </a:xfrm>
        </p:spPr>
        <p:txBody>
          <a:bodyPr/>
          <a:lstStyle/>
          <a:p>
            <a:r>
              <a:rPr lang="en-US" sz="3600" dirty="0"/>
              <a:t>2. Join the following sentences.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7059-238C-7AFA-8DB2-672E3833EF17}"/>
              </a:ext>
            </a:extLst>
          </p:cNvPr>
          <p:cNvSpPr txBox="1"/>
          <p:nvPr/>
        </p:nvSpPr>
        <p:spPr>
          <a:xfrm>
            <a:off x="1423203" y="1469078"/>
            <a:ext cx="685835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Helvetica Neue"/>
              </a:rPr>
              <a:t>2. </a:t>
            </a:r>
            <a:r>
              <a:rPr lang="en-US" sz="2400" i="0" dirty="0">
                <a:effectLst/>
                <a:latin typeface="Helvetica Neue"/>
              </a:rPr>
              <a:t>Peter </a:t>
            </a:r>
            <a:r>
              <a:rPr lang="en-US" sz="2400" i="1" dirty="0">
                <a:effectLst/>
                <a:latin typeface="Helvetica Neue"/>
                <a:ea typeface="Calibri" panose="020F0502020204030204" pitchFamily="34" charset="0"/>
              </a:rPr>
              <a:t>, whose sister is taking an online </a:t>
            </a:r>
            <a:r>
              <a:rPr lang="en-US" sz="2400" i="1" dirty="0" err="1">
                <a:latin typeface="Helvetica Neue"/>
                <a:ea typeface="Calibri" panose="020F0502020204030204" pitchFamily="34" charset="0"/>
              </a:rPr>
              <a:t>m</a:t>
            </a:r>
            <a:r>
              <a:rPr lang="en-US" sz="2400" i="1" dirty="0" err="1">
                <a:effectLst/>
                <a:latin typeface="Helvetica Neue"/>
                <a:ea typeface="Calibri" panose="020F0502020204030204" pitchFamily="34" charset="0"/>
              </a:rPr>
              <a:t>aths</a:t>
            </a:r>
            <a:r>
              <a:rPr lang="en-US" sz="2400" i="1" dirty="0">
                <a:effectLst/>
                <a:latin typeface="Helvetica Neue"/>
                <a:ea typeface="Calibri" panose="020F0502020204030204" pitchFamily="34" charset="0"/>
              </a:rPr>
              <a:t> course, is a friend of mine.</a:t>
            </a:r>
          </a:p>
          <a:p>
            <a:r>
              <a:rPr lang="en-US" sz="2400" b="1" i="0" dirty="0">
                <a:effectLst/>
                <a:latin typeface="Helvetica Neue"/>
              </a:rPr>
              <a:t>3. </a:t>
            </a:r>
            <a:r>
              <a:rPr lang="en-US" sz="2400" i="0" dirty="0">
                <a:effectLst/>
                <a:latin typeface="Helvetica Neue"/>
              </a:rPr>
              <a:t>Lan </a:t>
            </a:r>
            <a:r>
              <a:rPr lang="en-US" sz="2400" i="1" dirty="0">
                <a:effectLst/>
                <a:latin typeface="Helvetica Neue"/>
                <a:ea typeface="Calibri" panose="020F0502020204030204" pitchFamily="34" charset="0"/>
              </a:rPr>
              <a:t>has read the book which/that I lent her.</a:t>
            </a:r>
            <a:r>
              <a:rPr lang="en-US" sz="700" dirty="0">
                <a:latin typeface="Helvetica Neue"/>
              </a:rPr>
              <a:t> </a:t>
            </a:r>
            <a:endParaRPr lang="en-US" sz="700" i="0" dirty="0">
              <a:effectLst/>
              <a:latin typeface="Helvetica Neue"/>
            </a:endParaRPr>
          </a:p>
          <a:p>
            <a:r>
              <a:rPr lang="en-US" sz="2400" b="1" i="0" dirty="0">
                <a:effectLst/>
                <a:latin typeface="Helvetica Neue"/>
              </a:rPr>
              <a:t>4. </a:t>
            </a:r>
            <a:r>
              <a:rPr lang="en-US" sz="2400" i="0" dirty="0">
                <a:effectLst/>
                <a:latin typeface="Helvetica Neue"/>
              </a:rPr>
              <a:t>The boy </a:t>
            </a:r>
            <a:r>
              <a:rPr lang="en-US" sz="2400" i="1" dirty="0"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who had designed this invention is only 10 years old.</a:t>
            </a:r>
            <a:endParaRPr lang="en-US" sz="2400" i="0" dirty="0">
              <a:effectLst/>
              <a:latin typeface="Helvetica Neue"/>
            </a:endParaRPr>
          </a:p>
          <a:p>
            <a:r>
              <a:rPr lang="en-US" sz="700" dirty="0">
                <a:latin typeface="Helvetica Neue"/>
              </a:rPr>
              <a:t> </a:t>
            </a:r>
            <a:endParaRPr lang="en-US" sz="700" i="0" dirty="0">
              <a:effectLst/>
              <a:latin typeface="Helvetica Neue"/>
            </a:endParaRPr>
          </a:p>
          <a:p>
            <a:r>
              <a:rPr lang="en-US" sz="2400" b="1" i="0" dirty="0">
                <a:effectLst/>
                <a:latin typeface="Helvetica Neue"/>
              </a:rPr>
              <a:t>5. </a:t>
            </a:r>
            <a:r>
              <a:rPr lang="en-US" sz="2400" i="0" dirty="0">
                <a:effectLst/>
                <a:latin typeface="Helvetica Neue"/>
              </a:rPr>
              <a:t>That app </a:t>
            </a:r>
            <a:r>
              <a:rPr lang="en-US" sz="2400" i="1" dirty="0"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, which can help improve your pronunciation, is easy to use.</a:t>
            </a:r>
            <a:endParaRPr lang="en-US" sz="2400" dirty="0">
              <a:effectLst/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834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5F8C-8A01-FC6F-27A9-48561879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321" y="39358"/>
            <a:ext cx="3279924" cy="572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WRAP-UP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AF009-8CAB-C9C0-5715-CE9FE64A4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321" y="674460"/>
            <a:ext cx="6963300" cy="4105358"/>
          </a:xfrm>
        </p:spPr>
        <p:txBody>
          <a:bodyPr/>
          <a:lstStyle/>
          <a:p>
            <a:pPr marL="492125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Pronunciation: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Sentence stress.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* Content words.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92125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Vocabulary: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Some new ways to learn.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* Online learning.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* Blended learning.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492125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Grammar: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Relative clauses.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* Defining relative clauses.</a:t>
            </a:r>
          </a:p>
          <a:p>
            <a:pPr marL="94932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* Non defining relative clauses.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59887-E178-5C4C-A613-A0BB267EC1AF}"/>
              </a:ext>
            </a:extLst>
          </p:cNvPr>
          <p:cNvCxnSpPr>
            <a:cxnSpLocks/>
          </p:cNvCxnSpPr>
          <p:nvPr/>
        </p:nvCxnSpPr>
        <p:spPr>
          <a:xfrm>
            <a:off x="1346321" y="1656875"/>
            <a:ext cx="6963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75BFA5-E77F-0492-D7DF-3BFF62E4A06E}"/>
              </a:ext>
            </a:extLst>
          </p:cNvPr>
          <p:cNvCxnSpPr>
            <a:cxnSpLocks/>
          </p:cNvCxnSpPr>
          <p:nvPr/>
        </p:nvCxnSpPr>
        <p:spPr>
          <a:xfrm>
            <a:off x="1346321" y="3274393"/>
            <a:ext cx="6963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08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43280D-5585-547C-71B4-1526EE48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008" y="1723879"/>
            <a:ext cx="2901600" cy="2270400"/>
          </a:xfrm>
        </p:spPr>
        <p:txBody>
          <a:bodyPr/>
          <a:lstStyle/>
          <a:p>
            <a:r>
              <a:rPr lang="en-US" sz="1800" dirty="0"/>
              <a:t>Practice the exercises in the workbook.</a:t>
            </a:r>
          </a:p>
          <a:p>
            <a:endParaRPr lang="en-US" sz="1800" dirty="0"/>
          </a:p>
          <a:p>
            <a:r>
              <a:rPr lang="en-US" sz="1800" dirty="0"/>
              <a:t>Prepare for the new lesson.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5BE40-3A64-E267-735D-C0AC0335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75" y="686225"/>
            <a:ext cx="3122866" cy="572700"/>
          </a:xfrm>
        </p:spPr>
        <p:txBody>
          <a:bodyPr/>
          <a:lstStyle/>
          <a:p>
            <a:pPr algn="ctr"/>
            <a:r>
              <a:rPr lang="en-US" sz="4000" dirty="0"/>
              <a:t>HOMEWORK</a:t>
            </a:r>
          </a:p>
        </p:txBody>
      </p:sp>
      <p:pic>
        <p:nvPicPr>
          <p:cNvPr id="1026" name="Picture 2" descr="An icon design of homework in flat outline vector design 5083199 Vector Art  at Vecteezy">
            <a:extLst>
              <a:ext uri="{FF2B5EF4-FFF2-40B4-BE49-F238E27FC236}">
                <a16:creationId xmlns:a16="http://schemas.microsoft.com/office/drawing/2014/main" id="{52FC2065-A724-516C-27D1-BBAA000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61" y="1052080"/>
            <a:ext cx="3413413" cy="34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FBA4C-14D9-FF7E-D291-3FA96A7148FE}"/>
              </a:ext>
            </a:extLst>
          </p:cNvPr>
          <p:cNvSpPr/>
          <p:nvPr/>
        </p:nvSpPr>
        <p:spPr>
          <a:xfrm>
            <a:off x="5808518" y="3750093"/>
            <a:ext cx="2088573" cy="4883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 - Free communications icons">
            <a:extLst>
              <a:ext uri="{FF2B5EF4-FFF2-40B4-BE49-F238E27FC236}">
                <a16:creationId xmlns:a16="http://schemas.microsoft.com/office/drawing/2014/main" id="{914A3565-1170-727B-E3C1-773D1ACD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909204"/>
            <a:ext cx="420831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Cute Cartoon Eyes Looking Left SVG, PNG Icon, Symbol. Download Image.">
            <a:extLst>
              <a:ext uri="{FF2B5EF4-FFF2-40B4-BE49-F238E27FC236}">
                <a16:creationId xmlns:a16="http://schemas.microsoft.com/office/drawing/2014/main" id="{70695E37-F3E8-EF0E-4EDD-4B3CAEA2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 flipH="1">
            <a:off x="2018332" y="373822"/>
            <a:ext cx="1264355" cy="11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icon - Free download on Iconfinder">
            <a:extLst>
              <a:ext uri="{FF2B5EF4-FFF2-40B4-BE49-F238E27FC236}">
                <a16:creationId xmlns:a16="http://schemas.microsoft.com/office/drawing/2014/main" id="{48358C02-74B7-7E02-1E73-E08C7EB5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47" y="314106"/>
            <a:ext cx="1440543" cy="14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805026-3C4F-DE6E-82D8-33ABA4176501}"/>
              </a:ext>
            </a:extLst>
          </p:cNvPr>
          <p:cNvSpPr/>
          <p:nvPr/>
        </p:nvSpPr>
        <p:spPr>
          <a:xfrm>
            <a:off x="3719995" y="1346905"/>
            <a:ext cx="1986842" cy="93716"/>
          </a:xfrm>
          <a:prstGeom prst="rightArrow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B0C9321A-9318-E62E-BD31-198ACBCB6A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2444" y="460848"/>
            <a:ext cx="991202" cy="81190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Hand - Free hands and gestures icons">
            <a:extLst>
              <a:ext uri="{FF2B5EF4-FFF2-40B4-BE49-F238E27FC236}">
                <a16:creationId xmlns:a16="http://schemas.microsoft.com/office/drawing/2014/main" id="{CDD8F1DF-6D0F-3357-823C-7CA07859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04" y="2002704"/>
            <a:ext cx="1197809" cy="1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57C137B-C521-2657-2488-B8709026B049}"/>
              </a:ext>
            </a:extLst>
          </p:cNvPr>
          <p:cNvSpPr/>
          <p:nvPr/>
        </p:nvSpPr>
        <p:spPr>
          <a:xfrm>
            <a:off x="3719995" y="2554750"/>
            <a:ext cx="1986842" cy="93716"/>
          </a:xfrm>
          <a:prstGeom prst="rightArrow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Word - Free interface icons">
            <a:extLst>
              <a:ext uri="{FF2B5EF4-FFF2-40B4-BE49-F238E27FC236}">
                <a16:creationId xmlns:a16="http://schemas.microsoft.com/office/drawing/2014/main" id="{8CDDB48D-9990-25CF-9660-F1DDBDCA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19" y="1962368"/>
            <a:ext cx="1372195" cy="13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rrect symbol - Free signs icons">
            <a:extLst>
              <a:ext uri="{FF2B5EF4-FFF2-40B4-BE49-F238E27FC236}">
                <a16:creationId xmlns:a16="http://schemas.microsoft.com/office/drawing/2014/main" id="{B2823A18-B803-B0AE-BC69-9EBA6EBF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73" y="3539997"/>
            <a:ext cx="1066798" cy="10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156F28-D974-6B97-C1F6-F7BFFC5ED640}"/>
              </a:ext>
            </a:extLst>
          </p:cNvPr>
          <p:cNvSpPr txBox="1"/>
          <p:nvPr/>
        </p:nvSpPr>
        <p:spPr>
          <a:xfrm>
            <a:off x="6489015" y="3719452"/>
            <a:ext cx="4871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POINTS</a:t>
            </a:r>
            <a:endParaRPr lang="en-US" sz="4000" dirty="0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6B743950-17AE-5227-3BD9-A516EAC11D47}"/>
              </a:ext>
            </a:extLst>
          </p:cNvPr>
          <p:cNvSpPr/>
          <p:nvPr/>
        </p:nvSpPr>
        <p:spPr>
          <a:xfrm>
            <a:off x="4298891" y="3875873"/>
            <a:ext cx="874755" cy="561771"/>
          </a:xfrm>
          <a:prstGeom prst="mathEqual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FA69B9-B899-C642-CF4A-84869BC23892}"/>
              </a:ext>
            </a:extLst>
          </p:cNvPr>
          <p:cNvGrpSpPr/>
          <p:nvPr/>
        </p:nvGrpSpPr>
        <p:grpSpPr>
          <a:xfrm>
            <a:off x="1700617" y="1521403"/>
            <a:ext cx="5954855" cy="2198051"/>
            <a:chOff x="1826379" y="1549439"/>
            <a:chExt cx="5954855" cy="2198051"/>
          </a:xfrm>
        </p:grpSpPr>
        <p:pic>
          <p:nvPicPr>
            <p:cNvPr id="15" name="Google Shape;319;p50">
              <a:extLst>
                <a:ext uri="{FF2B5EF4-FFF2-40B4-BE49-F238E27FC236}">
                  <a16:creationId xmlns:a16="http://schemas.microsoft.com/office/drawing/2014/main" id="{1A5DA8E2-0722-30E7-3CAC-1C0B08601AE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6970" r="8892" b="21025"/>
            <a:stretch/>
          </p:blipFill>
          <p:spPr>
            <a:xfrm>
              <a:off x="1826379" y="1549439"/>
              <a:ext cx="5954855" cy="2198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C2880E-B744-F01A-3159-32C0E1919EAC}"/>
                </a:ext>
              </a:extLst>
            </p:cNvPr>
            <p:cNvSpPr txBox="1"/>
            <p:nvPr/>
          </p:nvSpPr>
          <p:spPr>
            <a:xfrm>
              <a:off x="3049607" y="1986744"/>
              <a:ext cx="47213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/>
                <a:t>RULES</a:t>
              </a:r>
            </a:p>
          </p:txBody>
        </p:sp>
      </p:grpSp>
      <p:pic>
        <p:nvPicPr>
          <p:cNvPr id="2058" name="Picture 10" descr="Star - Free shapes icons">
            <a:extLst>
              <a:ext uri="{FF2B5EF4-FFF2-40B4-BE49-F238E27FC236}">
                <a16:creationId xmlns:a16="http://schemas.microsoft.com/office/drawing/2014/main" id="{57DDE193-D5AA-32CA-175E-85099E70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64" y="3429585"/>
            <a:ext cx="1086636" cy="10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4D3F-3B90-D3FC-25E5-20A64A09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83" y="385736"/>
            <a:ext cx="5470200" cy="2100851"/>
          </a:xfrm>
        </p:spPr>
        <p:txBody>
          <a:bodyPr/>
          <a:lstStyle/>
          <a:p>
            <a:r>
              <a:rPr lang="en-US" sz="9600" dirty="0"/>
              <a:t>WIN!!!!!</a:t>
            </a:r>
          </a:p>
        </p:txBody>
      </p:sp>
      <p:pic>
        <p:nvPicPr>
          <p:cNvPr id="3074" name="Picture 2" descr="Free Icon | Cup">
            <a:extLst>
              <a:ext uri="{FF2B5EF4-FFF2-40B4-BE49-F238E27FC236}">
                <a16:creationId xmlns:a16="http://schemas.microsoft.com/office/drawing/2014/main" id="{B0651A48-1ABE-10FA-DEDA-F05D6E7E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12" y="1708662"/>
            <a:ext cx="1726175" cy="17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67122-08EB-F4D0-6015-2272A54C7F7B}"/>
              </a:ext>
            </a:extLst>
          </p:cNvPr>
          <p:cNvSpPr txBox="1"/>
          <p:nvPr/>
        </p:nvSpPr>
        <p:spPr>
          <a:xfrm>
            <a:off x="1557414" y="3900486"/>
            <a:ext cx="694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The team gains more star points.</a:t>
            </a:r>
          </a:p>
        </p:txBody>
      </p:sp>
      <p:pic>
        <p:nvPicPr>
          <p:cNvPr id="5" name="Google Shape;1790;p114">
            <a:extLst>
              <a:ext uri="{FF2B5EF4-FFF2-40B4-BE49-F238E27FC236}">
                <a16:creationId xmlns:a16="http://schemas.microsoft.com/office/drawing/2014/main" id="{7BEB2D69-0BF7-6B3D-F178-9C952B6480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200" y="2952236"/>
            <a:ext cx="2364712" cy="66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90;p114">
            <a:extLst>
              <a:ext uri="{FF2B5EF4-FFF2-40B4-BE49-F238E27FC236}">
                <a16:creationId xmlns:a16="http://schemas.microsoft.com/office/drawing/2014/main" id="{06C59549-7448-5BC0-FCD4-DBD9263A10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435087" y="3037400"/>
            <a:ext cx="2883003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1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 - Free shapes icons">
            <a:extLst>
              <a:ext uri="{FF2B5EF4-FFF2-40B4-BE49-F238E27FC236}">
                <a16:creationId xmlns:a16="http://schemas.microsoft.com/office/drawing/2014/main" id="{FAB3E4DD-B4FA-F22C-0DC7-2AE68B2D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7821A34A-7D0C-0D94-7030-462BE168FA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Vector Find Icon 442725 Vector Art at Vecteezy">
            <a:extLst>
              <a:ext uri="{FF2B5EF4-FFF2-40B4-BE49-F238E27FC236}">
                <a16:creationId xmlns:a16="http://schemas.microsoft.com/office/drawing/2014/main" id="{8F3E5E76-41B0-E9E8-B790-F74B41CF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66" y="363454"/>
            <a:ext cx="2795667" cy="27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35E592-C5A5-08EB-FCDB-A7CFB95852E8}"/>
              </a:ext>
            </a:extLst>
          </p:cNvPr>
          <p:cNvSpPr txBox="1"/>
          <p:nvPr/>
        </p:nvSpPr>
        <p:spPr>
          <a:xfrm>
            <a:off x="3333135" y="3609625"/>
            <a:ext cx="2890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(4 letters)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9A795-87AA-A2D3-4E9C-AD42275D674A}"/>
              </a:ext>
            </a:extLst>
          </p:cNvPr>
          <p:cNvSpPr txBox="1"/>
          <p:nvPr/>
        </p:nvSpPr>
        <p:spPr>
          <a:xfrm>
            <a:off x="3174166" y="3548069"/>
            <a:ext cx="2795667" cy="830997"/>
          </a:xfrm>
          <a:prstGeom prst="rect">
            <a:avLst/>
          </a:prstGeom>
          <a:solidFill>
            <a:srgbClr val="01B0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11545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23C6F2-694A-FA2C-172A-342D055E9928}"/>
              </a:ext>
            </a:extLst>
          </p:cNvPr>
          <p:cNvSpPr txBox="1"/>
          <p:nvPr/>
        </p:nvSpPr>
        <p:spPr>
          <a:xfrm>
            <a:off x="3333135" y="3609625"/>
            <a:ext cx="2890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(6 letters)</a:t>
            </a:r>
          </a:p>
        </p:txBody>
      </p:sp>
      <p:pic>
        <p:nvPicPr>
          <p:cNvPr id="1026" name="Picture 2" descr="Uploading and Downloading: What It Means">
            <a:extLst>
              <a:ext uri="{FF2B5EF4-FFF2-40B4-BE49-F238E27FC236}">
                <a16:creationId xmlns:a16="http://schemas.microsoft.com/office/drawing/2014/main" id="{43F6C773-D6B0-A9D1-3335-2B20AD8EF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16413" r="12602" b="11028"/>
          <a:stretch/>
        </p:blipFill>
        <p:spPr bwMode="auto">
          <a:xfrm>
            <a:off x="2732809" y="788011"/>
            <a:ext cx="3678382" cy="240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422AB-A0B2-5E58-4A1C-5E4D31015EA2}"/>
              </a:ext>
            </a:extLst>
          </p:cNvPr>
          <p:cNvSpPr txBox="1"/>
          <p:nvPr/>
        </p:nvSpPr>
        <p:spPr>
          <a:xfrm>
            <a:off x="2772138" y="3524492"/>
            <a:ext cx="3678382" cy="830997"/>
          </a:xfrm>
          <a:prstGeom prst="rect">
            <a:avLst/>
          </a:prstGeom>
          <a:solidFill>
            <a:srgbClr val="01B0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UPLOAD</a:t>
            </a:r>
          </a:p>
        </p:txBody>
      </p:sp>
      <p:pic>
        <p:nvPicPr>
          <p:cNvPr id="3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B9DBD912-C974-92FE-5053-2306F371EA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0" descr="Star - Free shapes icons">
            <a:extLst>
              <a:ext uri="{FF2B5EF4-FFF2-40B4-BE49-F238E27FC236}">
                <a16:creationId xmlns:a16="http://schemas.microsoft.com/office/drawing/2014/main" id="{60D31BFC-BA78-B399-2CEF-934DDDF4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E444-2092-428E-80C8-F248BB43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C932-3362-5619-CFEC-AA89EC10D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Star - Free shapes icons">
            <a:extLst>
              <a:ext uri="{FF2B5EF4-FFF2-40B4-BE49-F238E27FC236}">
                <a16:creationId xmlns:a16="http://schemas.microsoft.com/office/drawing/2014/main" id="{83338A2F-E797-0E1E-2FE4-34344478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tar - Free shapes icons">
            <a:extLst>
              <a:ext uri="{FF2B5EF4-FFF2-40B4-BE49-F238E27FC236}">
                <a16:creationId xmlns:a16="http://schemas.microsoft.com/office/drawing/2014/main" id="{CF59F198-E8B7-B9AB-B527-A896BA7A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071191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85742C0C-5659-CD41-F825-9ED4578CD7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Huddle Icons Students Per School - School Icon Png Free, Transparent Png ,  Transparent Png Image - PNGitem">
            <a:extLst>
              <a:ext uri="{FF2B5EF4-FFF2-40B4-BE49-F238E27FC236}">
                <a16:creationId xmlns:a16="http://schemas.microsoft.com/office/drawing/2014/main" id="{DD512EBC-D361-AF71-D86C-E6C7DECB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71" y="369085"/>
            <a:ext cx="3328458" cy="3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CA5AE-50B8-9BB0-751C-1B5CD84F6555}"/>
              </a:ext>
            </a:extLst>
          </p:cNvPr>
          <p:cNvSpPr txBox="1"/>
          <p:nvPr/>
        </p:nvSpPr>
        <p:spPr>
          <a:xfrm>
            <a:off x="3623734" y="3646624"/>
            <a:ext cx="216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(6 letters)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7300E-2A61-5A24-416C-9FDD17565835}"/>
              </a:ext>
            </a:extLst>
          </p:cNvPr>
          <p:cNvSpPr txBox="1"/>
          <p:nvPr/>
        </p:nvSpPr>
        <p:spPr>
          <a:xfrm>
            <a:off x="3014133" y="3693497"/>
            <a:ext cx="322209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28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 - Free shapes icons">
            <a:extLst>
              <a:ext uri="{FF2B5EF4-FFF2-40B4-BE49-F238E27FC236}">
                <a16:creationId xmlns:a16="http://schemas.microsoft.com/office/drawing/2014/main" id="{51E93ECD-B16D-F774-829A-84C24429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516352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ouse Icon Clipart PNG Images, Vector House Icon, House Icons, Home  Clipart, House PNG Image For Free Download | Home icon, Home logo, House  logo design">
            <a:extLst>
              <a:ext uri="{FF2B5EF4-FFF2-40B4-BE49-F238E27FC236}">
                <a16:creationId xmlns:a16="http://schemas.microsoft.com/office/drawing/2014/main" id="{16F6889D-B0FE-56BE-A5E5-1727F86C9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0924"/>
          <a:stretch/>
        </p:blipFill>
        <p:spPr bwMode="auto">
          <a:xfrm>
            <a:off x="2759632" y="472533"/>
            <a:ext cx="3624736" cy="27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20B93-1C31-C04D-583B-00D6287F238B}"/>
              </a:ext>
            </a:extLst>
          </p:cNvPr>
          <p:cNvSpPr txBox="1"/>
          <p:nvPr/>
        </p:nvSpPr>
        <p:spPr>
          <a:xfrm>
            <a:off x="3638550" y="360798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(4 letters)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0FC45-7584-EDDB-CA06-C689BADC69F9}"/>
              </a:ext>
            </a:extLst>
          </p:cNvPr>
          <p:cNvSpPr txBox="1"/>
          <p:nvPr/>
        </p:nvSpPr>
        <p:spPr>
          <a:xfrm>
            <a:off x="3401347" y="3438709"/>
            <a:ext cx="2341306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HOME</a:t>
            </a:r>
          </a:p>
        </p:txBody>
      </p:sp>
      <p:pic>
        <p:nvPicPr>
          <p:cNvPr id="7" name="đồng hồ 1">
            <a:hlinkClick r:id="" action="ppaction://media"/>
            <a:extLst>
              <a:ext uri="{FF2B5EF4-FFF2-40B4-BE49-F238E27FC236}">
                <a16:creationId xmlns:a16="http://schemas.microsoft.com/office/drawing/2014/main" id="{8E6F8F36-02A2-17B2-6D0C-C56EAB729C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051" y="165543"/>
            <a:ext cx="1519859" cy="124493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0" descr="Star - Free shapes icons">
            <a:extLst>
              <a:ext uri="{FF2B5EF4-FFF2-40B4-BE49-F238E27FC236}">
                <a16:creationId xmlns:a16="http://schemas.microsoft.com/office/drawing/2014/main" id="{4A756DD4-5DED-F38F-F107-63AA14C2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4" y="1209526"/>
            <a:ext cx="543318" cy="5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1347</Words>
  <Application>Microsoft Office PowerPoint</Application>
  <PresentationFormat>On-screen Show (16:9)</PresentationFormat>
  <Paragraphs>182</Paragraphs>
  <Slides>34</Slides>
  <Notes>7</Notes>
  <HiddenSlides>0</HiddenSlides>
  <MMClips>13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Roboto Mono Medium</vt:lpstr>
      <vt:lpstr>Anonymous Pro</vt:lpstr>
      <vt:lpstr>Helvetica Neue</vt:lpstr>
      <vt:lpstr>Comic Sans MS</vt:lpstr>
      <vt:lpstr>Yu Gothic UI</vt:lpstr>
      <vt:lpstr>Arial</vt:lpstr>
      <vt:lpstr>Roboto Medium</vt:lpstr>
      <vt:lpstr>Concert One</vt:lpstr>
      <vt:lpstr>Coming Soon</vt:lpstr>
      <vt:lpstr>Roboto</vt:lpstr>
      <vt:lpstr>Adobe Gothic Std B</vt:lpstr>
      <vt:lpstr>Muli</vt:lpstr>
      <vt:lpstr>Notebook Lesson by Slidesgo</vt:lpstr>
      <vt:lpstr>PowerPoint Presentation</vt:lpstr>
      <vt:lpstr>UNIT 8: NEW WAYS TO LEARN</vt:lpstr>
      <vt:lpstr>WARM-UP</vt:lpstr>
      <vt:lpstr>PowerPoint Presentation</vt:lpstr>
      <vt:lpstr>WIN!!!!!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8: NEW WAYS TO LEARN</vt:lpstr>
      <vt:lpstr>01</vt:lpstr>
      <vt:lpstr>Example:</vt:lpstr>
      <vt:lpstr>Remember:</vt:lpstr>
      <vt:lpstr>1. Listen and repeat.</vt:lpstr>
      <vt:lpstr>2. Read and underline the stressed words.</vt:lpstr>
      <vt:lpstr>Homework:</vt:lpstr>
      <vt:lpstr>Vocabulary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Example:</vt:lpstr>
      <vt:lpstr>2. Join the following sentences. </vt:lpstr>
      <vt:lpstr>Example</vt:lpstr>
      <vt:lpstr>2. Join the following sentences. </vt:lpstr>
      <vt:lpstr>2. Join the following sentences. </vt:lpstr>
      <vt:lpstr>WRAP-UP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alternative resources</dc:title>
  <cp:lastModifiedBy>Admin</cp:lastModifiedBy>
  <cp:revision>12</cp:revision>
  <dcterms:modified xsi:type="dcterms:W3CDTF">2023-03-03T13:26:10Z</dcterms:modified>
</cp:coreProperties>
</file>