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71" r:id="rId2"/>
    <p:sldId id="345" r:id="rId3"/>
    <p:sldId id="352" r:id="rId4"/>
    <p:sldId id="350" r:id="rId5"/>
    <p:sldId id="351" r:id="rId6"/>
    <p:sldId id="346" r:id="rId7"/>
    <p:sldId id="349" r:id="rId8"/>
    <p:sldId id="275" r:id="rId9"/>
    <p:sldId id="332" r:id="rId10"/>
    <p:sldId id="260" r:id="rId11"/>
    <p:sldId id="340" r:id="rId12"/>
    <p:sldId id="322" r:id="rId13"/>
    <p:sldId id="323" r:id="rId14"/>
    <p:sldId id="324" r:id="rId15"/>
    <p:sldId id="261" r:id="rId16"/>
    <p:sldId id="326" r:id="rId17"/>
    <p:sldId id="327" r:id="rId18"/>
    <p:sldId id="328" r:id="rId19"/>
    <p:sldId id="329" r:id="rId20"/>
    <p:sldId id="338" r:id="rId21"/>
    <p:sldId id="335" r:id="rId22"/>
    <p:sldId id="337" r:id="rId23"/>
    <p:sldId id="292" r:id="rId24"/>
    <p:sldId id="293" r:id="rId25"/>
    <p:sldId id="27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6714"/>
    <a:srgbClr val="006673"/>
    <a:srgbClr val="A0DCFA"/>
    <a:srgbClr val="F26532"/>
    <a:srgbClr val="EE8640"/>
    <a:srgbClr val="0066FF"/>
    <a:srgbClr val="A3DBE1"/>
    <a:srgbClr val="048DA4"/>
    <a:srgbClr val="05788C"/>
    <a:srgbClr val="C0E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0" autoAdjust="0"/>
    <p:restoredTop sz="94187" autoAdjust="0"/>
  </p:normalViewPr>
  <p:slideViewPr>
    <p:cSldViewPr snapToGrid="0" showGuides="1">
      <p:cViewPr varScale="1">
        <p:scale>
          <a:sx n="65" d="100"/>
          <a:sy n="65" d="100"/>
        </p:scale>
        <p:origin x="65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7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992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15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869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73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62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729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57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12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81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98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1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6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D165B01F-0F33-41DF-98CB-B671F680CD05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D7D7D7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87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1373887-B414-480C-9CE6-E865B2DED120}"/>
              </a:ext>
            </a:extLst>
          </p:cNvPr>
          <p:cNvSpPr txBox="1"/>
          <p:nvPr/>
        </p:nvSpPr>
        <p:spPr>
          <a:xfrm>
            <a:off x="8929446" y="272345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C1FD59-B4E9-4741-B480-D77688A2F09D}"/>
              </a:ext>
            </a:extLst>
          </p:cNvPr>
          <p:cNvSpPr txBox="1"/>
          <p:nvPr/>
        </p:nvSpPr>
        <p:spPr>
          <a:xfrm>
            <a:off x="8101629" y="3451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A0A3-5717-4487-84C3-D272D071BA57}"/>
              </a:ext>
            </a:extLst>
          </p:cNvPr>
          <p:cNvSpPr txBox="1"/>
          <p:nvPr/>
        </p:nvSpPr>
        <p:spPr>
          <a:xfrm>
            <a:off x="8101628" y="437563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441D53-84EF-4D83-99A1-6DD121D48D7D}"/>
              </a:ext>
            </a:extLst>
          </p:cNvPr>
          <p:cNvSpPr txBox="1"/>
          <p:nvPr/>
        </p:nvSpPr>
        <p:spPr>
          <a:xfrm>
            <a:off x="8929446" y="526515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622737" y="1175433"/>
            <a:ext cx="98008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conversation in pairs and tick (</a:t>
            </a:r>
            <a:r>
              <a:rPr lang="en-US" sz="20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) T (True) or F (False). (</a:t>
            </a:r>
            <a:r>
              <a:rPr lang="en-US" sz="2000" b="1" i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part 2, p.87</a:t>
            </a:r>
            <a:r>
              <a:rPr lang="en-US" sz="20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)</a:t>
            </a:r>
            <a:endParaRPr lang="en-US" sz="20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42434" y="1072937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2606" y="977290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9E618FF-6E80-4A94-8C54-DEA74A86E4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828191"/>
              </p:ext>
            </p:extLst>
          </p:nvPr>
        </p:nvGraphicFramePr>
        <p:xfrm>
          <a:off x="1339401" y="1879026"/>
          <a:ext cx="9659156" cy="44702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82420">
                  <a:extLst>
                    <a:ext uri="{9D8B030D-6E8A-4147-A177-3AD203B41FA5}">
                      <a16:colId xmlns:a16="http://schemas.microsoft.com/office/drawing/2014/main" val="3596088351"/>
                    </a:ext>
                  </a:extLst>
                </a:gridCol>
                <a:gridCol w="1669047">
                  <a:extLst>
                    <a:ext uri="{9D8B030D-6E8A-4147-A177-3AD203B41FA5}">
                      <a16:colId xmlns:a16="http://schemas.microsoft.com/office/drawing/2014/main" val="4075966756"/>
                    </a:ext>
                  </a:extLst>
                </a:gridCol>
                <a:gridCol w="1607689">
                  <a:extLst>
                    <a:ext uri="{9D8B030D-6E8A-4147-A177-3AD203B41FA5}">
                      <a16:colId xmlns:a16="http://schemas.microsoft.com/office/drawing/2014/main" val="3378199666"/>
                    </a:ext>
                  </a:extLst>
                </a:gridCol>
              </a:tblGrid>
              <a:tr h="84239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STATEMENT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TRUE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FALSE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5414026"/>
                  </a:ext>
                </a:extLst>
              </a:tr>
              <a:tr h="1209289">
                <a:tc>
                  <a:txBody>
                    <a:bodyPr/>
                    <a:lstStyle/>
                    <a:p>
                      <a:r>
                        <a:rPr lang="en-US" sz="2400"/>
                        <a:t>1.</a:t>
                      </a:r>
                      <a:r>
                        <a:rPr lang="en-US" sz="2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Nick is preparing for his next geography class.</a:t>
                      </a:r>
                    </a:p>
                    <a:p>
                      <a:endParaRPr lang="en-US" sz="24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9098811"/>
                  </a:ext>
                </a:extLst>
              </a:tr>
              <a:tr h="12092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Nick’s note taking skills are quite good.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8034295"/>
                  </a:ext>
                </a:extLst>
              </a:tr>
              <a:tr h="1209289">
                <a:tc>
                  <a:txBody>
                    <a:bodyPr/>
                    <a:lstStyle/>
                    <a:p>
                      <a:r>
                        <a:rPr lang="en-US" sz="2400" dirty="0"/>
                        <a:t>3.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Nick’s class is working on many projects now. </a:t>
                      </a:r>
                    </a:p>
                    <a:p>
                      <a:endParaRPr lang="en-US" sz="2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1658108"/>
                  </a:ext>
                </a:extLst>
              </a:tr>
            </a:tbl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2"/>
            <a:ext cx="12192001" cy="88027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711389" y="825808"/>
            <a:ext cx="501382" cy="522231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93397" y="754366"/>
            <a:ext cx="337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015E88-6075-4DF5-ACEF-F52E37D93D4D}"/>
              </a:ext>
            </a:extLst>
          </p:cNvPr>
          <p:cNvSpPr txBox="1"/>
          <p:nvPr/>
        </p:nvSpPr>
        <p:spPr>
          <a:xfrm>
            <a:off x="2028412" y="3702958"/>
            <a:ext cx="966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</a:rPr>
              <a:t>STEP 4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C55672-0537-43E6-8CA8-F3577D813414}"/>
              </a:ext>
            </a:extLst>
          </p:cNvPr>
          <p:cNvSpPr txBox="1"/>
          <p:nvPr/>
        </p:nvSpPr>
        <p:spPr>
          <a:xfrm>
            <a:off x="2606693" y="864160"/>
            <a:ext cx="85796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1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       steps to do '</a:t>
            </a:r>
            <a:r>
              <a:rPr lang="en-US" sz="2400" b="1" i="1" u="sng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r>
              <a:rPr lang="en-US" sz="2400" b="1" i="1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 task: </a:t>
            </a:r>
            <a:endParaRPr lang="en-US" sz="2800" b="1" i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6606D5-9C64-4DE4-A582-51C48FBDE995}"/>
              </a:ext>
            </a:extLst>
          </p:cNvPr>
          <p:cNvSpPr txBox="1"/>
          <p:nvPr/>
        </p:nvSpPr>
        <p:spPr>
          <a:xfrm>
            <a:off x="2067327" y="1579922"/>
            <a:ext cx="966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</a:rPr>
              <a:t>STEP 1 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01C43BA4-7671-40F7-818D-15902EDAB073}"/>
              </a:ext>
            </a:extLst>
          </p:cNvPr>
          <p:cNvSpPr/>
          <p:nvPr/>
        </p:nvSpPr>
        <p:spPr>
          <a:xfrm>
            <a:off x="3282938" y="1988914"/>
            <a:ext cx="5672391" cy="10663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/>
              <a:t>.......???......... 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549273AC-0AEE-4148-B36C-4F1B0E15F851}"/>
              </a:ext>
            </a:extLst>
          </p:cNvPr>
          <p:cNvSpPr/>
          <p:nvPr/>
        </p:nvSpPr>
        <p:spPr>
          <a:xfrm>
            <a:off x="3321709" y="1240153"/>
            <a:ext cx="5663364" cy="11079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/>
              <a:t>......???........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5E82D0-E91B-4F64-ACD0-FDB204141A54}"/>
              </a:ext>
            </a:extLst>
          </p:cNvPr>
          <p:cNvSpPr txBox="1"/>
          <p:nvPr/>
        </p:nvSpPr>
        <p:spPr>
          <a:xfrm>
            <a:off x="2067327" y="2204668"/>
            <a:ext cx="1064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</a:rPr>
              <a:t>STEP 2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B237A0A-0DB8-41F4-A6B9-CC23E9AF4BA2}"/>
              </a:ext>
            </a:extLst>
          </p:cNvPr>
          <p:cNvSpPr txBox="1"/>
          <p:nvPr/>
        </p:nvSpPr>
        <p:spPr>
          <a:xfrm>
            <a:off x="2058156" y="2957597"/>
            <a:ext cx="966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</a:rPr>
              <a:t>STEP 3 </a:t>
            </a: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AED44F10-B818-4117-A2AC-8FE38A94EE33}"/>
              </a:ext>
            </a:extLst>
          </p:cNvPr>
          <p:cNvSpPr/>
          <p:nvPr/>
        </p:nvSpPr>
        <p:spPr>
          <a:xfrm>
            <a:off x="3282936" y="3437309"/>
            <a:ext cx="5696941" cy="117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/>
              <a:t>.......???.........</a:t>
            </a:r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67349F9B-C78F-43C9-8495-C78AB11DAC7B}"/>
              </a:ext>
            </a:extLst>
          </p:cNvPr>
          <p:cNvSpPr/>
          <p:nvPr/>
        </p:nvSpPr>
        <p:spPr>
          <a:xfrm>
            <a:off x="3266218" y="2709359"/>
            <a:ext cx="5672391" cy="10663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/>
              <a:t>.......???.........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00C146-591D-412E-A0A0-BFB6686D3401}"/>
              </a:ext>
            </a:extLst>
          </p:cNvPr>
          <p:cNvSpPr txBox="1"/>
          <p:nvPr/>
        </p:nvSpPr>
        <p:spPr>
          <a:xfrm>
            <a:off x="3321705" y="4499909"/>
            <a:ext cx="70553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- Find SIMILAR WORDS in the text</a:t>
            </a: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8F6515-D0C3-443B-9492-3848C38CBB0C}"/>
              </a:ext>
            </a:extLst>
          </p:cNvPr>
          <p:cNvSpPr txBox="1"/>
          <p:nvPr/>
        </p:nvSpPr>
        <p:spPr>
          <a:xfrm>
            <a:off x="3302321" y="4990353"/>
            <a:ext cx="7074733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- Identify KEY WORDS (nouns, verbs, adjectives) in the statement</a:t>
            </a:r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B0813C-A331-4ABC-88FF-8FB684DB282C}"/>
              </a:ext>
            </a:extLst>
          </p:cNvPr>
          <p:cNvSpPr txBox="1"/>
          <p:nvPr/>
        </p:nvSpPr>
        <p:spPr>
          <a:xfrm>
            <a:off x="3282937" y="5454014"/>
            <a:ext cx="7094117" cy="6559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- If they are the same --&gt; True. If they are opposite --&gt; False </a:t>
            </a:r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7F7477-9853-47E6-87BB-C2436CD2E609}"/>
              </a:ext>
            </a:extLst>
          </p:cNvPr>
          <p:cNvSpPr txBox="1"/>
          <p:nvPr/>
        </p:nvSpPr>
        <p:spPr>
          <a:xfrm>
            <a:off x="3302320" y="5954031"/>
            <a:ext cx="707473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- Evaluate if KEY WORDS and SIMILAR WORDS are the same or opposite</a:t>
            </a:r>
          </a:p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2"/>
            <a:ext cx="12192001" cy="8802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59919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917 L -0.00833 -0.4969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2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11018 L -0.01024 -0.3365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1875 L -0.00816 -0.43704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-1.66667E-6 -0.25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2956CBF-59E5-450D-8E01-0EDE665EA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341408"/>
              </p:ext>
            </p:extLst>
          </p:nvPr>
        </p:nvGraphicFramePr>
        <p:xfrm>
          <a:off x="2172678" y="701430"/>
          <a:ext cx="7893539" cy="1050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4810">
                  <a:extLst>
                    <a:ext uri="{9D8B030D-6E8A-4147-A177-3AD203B41FA5}">
                      <a16:colId xmlns:a16="http://schemas.microsoft.com/office/drawing/2014/main" val="431516552"/>
                    </a:ext>
                  </a:extLst>
                </a:gridCol>
                <a:gridCol w="1245283">
                  <a:extLst>
                    <a:ext uri="{9D8B030D-6E8A-4147-A177-3AD203B41FA5}">
                      <a16:colId xmlns:a16="http://schemas.microsoft.com/office/drawing/2014/main" val="2109943847"/>
                    </a:ext>
                  </a:extLst>
                </a:gridCol>
                <a:gridCol w="1253446">
                  <a:extLst>
                    <a:ext uri="{9D8B030D-6E8A-4147-A177-3AD203B41FA5}">
                      <a16:colId xmlns:a16="http://schemas.microsoft.com/office/drawing/2014/main" val="1139270277"/>
                    </a:ext>
                  </a:extLst>
                </a:gridCol>
              </a:tblGrid>
              <a:tr h="42398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STATEMENT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FALSE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9721027"/>
                  </a:ext>
                </a:extLst>
              </a:tr>
              <a:tr h="6262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1.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Nick is preparing for his next geography class.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46288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183CCC0-8D5E-4844-9155-3F7619B22A21}"/>
              </a:ext>
            </a:extLst>
          </p:cNvPr>
          <p:cNvSpPr txBox="1"/>
          <p:nvPr/>
        </p:nvSpPr>
        <p:spPr>
          <a:xfrm>
            <a:off x="5146431" y="148493"/>
            <a:ext cx="1899139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CORRECTION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EC5C8F-D57E-44AC-B5D3-A8809BD3B502}"/>
              </a:ext>
            </a:extLst>
          </p:cNvPr>
          <p:cNvSpPr txBox="1"/>
          <p:nvPr/>
        </p:nvSpPr>
        <p:spPr>
          <a:xfrm>
            <a:off x="7924933" y="1142031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C86D194-494D-44E7-A7CD-0F060DEDE9A3}"/>
              </a:ext>
            </a:extLst>
          </p:cNvPr>
          <p:cNvCxnSpPr>
            <a:cxnSpLocks/>
          </p:cNvCxnSpPr>
          <p:nvPr/>
        </p:nvCxnSpPr>
        <p:spPr>
          <a:xfrm>
            <a:off x="3217139" y="1471246"/>
            <a:ext cx="1036999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A35848-B6C9-4F88-B5D8-41FF347D58F4}"/>
              </a:ext>
            </a:extLst>
          </p:cNvPr>
          <p:cNvCxnSpPr>
            <a:cxnSpLocks/>
          </p:cNvCxnSpPr>
          <p:nvPr/>
        </p:nvCxnSpPr>
        <p:spPr>
          <a:xfrm>
            <a:off x="5477014" y="1492514"/>
            <a:ext cx="171626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46281" y="2251565"/>
            <a:ext cx="115777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Long: Hi, Nick. What are you doing?</a:t>
            </a:r>
          </a:p>
          <a:p>
            <a:r>
              <a:rPr lang="en-US" sz="3200" dirty="0"/>
              <a:t>Nick: I’m watching the video that my </a:t>
            </a:r>
            <a:r>
              <a:rPr lang="en-US" sz="3200" u="sng" dirty="0">
                <a:solidFill>
                  <a:srgbClr val="E26714"/>
                </a:solidFill>
              </a:rPr>
              <a:t>geography teacher </a:t>
            </a:r>
            <a:r>
              <a:rPr lang="en-US" sz="3200" dirty="0"/>
              <a:t>uploaded on </a:t>
            </a:r>
            <a:r>
              <a:rPr lang="en-US" sz="3200" dirty="0" err="1"/>
              <a:t>Eclass</a:t>
            </a:r>
            <a:r>
              <a:rPr lang="en-US" sz="3200" dirty="0"/>
              <a:t>.</a:t>
            </a:r>
          </a:p>
          <a:p>
            <a:r>
              <a:rPr lang="en-US" sz="3200" dirty="0"/>
              <a:t>Long: Really? What is it about?</a:t>
            </a:r>
          </a:p>
          <a:p>
            <a:r>
              <a:rPr lang="en-US" sz="3200" dirty="0"/>
              <a:t>Nick: It’s about global warming. My teacher asked us to watch the video and find more information about this topic.</a:t>
            </a:r>
          </a:p>
          <a:p>
            <a:r>
              <a:rPr lang="en-US" sz="3200" dirty="0"/>
              <a:t>Long: 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So, is watching the video </a:t>
            </a:r>
            <a:r>
              <a:rPr lang="en-US" sz="3200" u="sng" dirty="0">
                <a:solidFill>
                  <a:srgbClr val="E26714"/>
                </a:solidFill>
              </a:rPr>
              <a:t>part of your homework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Nick: Yes, then next week, we’ll work in groups and discuss the topic in class.</a:t>
            </a:r>
          </a:p>
        </p:txBody>
      </p:sp>
    </p:spTree>
    <p:extLst>
      <p:ext uri="{BB962C8B-B14F-4D97-AF65-F5344CB8AC3E}">
        <p14:creationId xmlns:p14="http://schemas.microsoft.com/office/powerpoint/2010/main" val="408961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2956CBF-59E5-450D-8E01-0EDE665EA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131866"/>
              </p:ext>
            </p:extLst>
          </p:nvPr>
        </p:nvGraphicFramePr>
        <p:xfrm>
          <a:off x="2368063" y="700073"/>
          <a:ext cx="7776306" cy="1050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8829">
                  <a:extLst>
                    <a:ext uri="{9D8B030D-6E8A-4147-A177-3AD203B41FA5}">
                      <a16:colId xmlns:a16="http://schemas.microsoft.com/office/drawing/2014/main" val="431516552"/>
                    </a:ext>
                  </a:extLst>
                </a:gridCol>
                <a:gridCol w="1242647">
                  <a:extLst>
                    <a:ext uri="{9D8B030D-6E8A-4147-A177-3AD203B41FA5}">
                      <a16:colId xmlns:a16="http://schemas.microsoft.com/office/drawing/2014/main" val="2109943847"/>
                    </a:ext>
                  </a:extLst>
                </a:gridCol>
                <a:gridCol w="1234830">
                  <a:extLst>
                    <a:ext uri="{9D8B030D-6E8A-4147-A177-3AD203B41FA5}">
                      <a16:colId xmlns:a16="http://schemas.microsoft.com/office/drawing/2014/main" val="1139270277"/>
                    </a:ext>
                  </a:extLst>
                </a:gridCol>
              </a:tblGrid>
              <a:tr h="42398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STATEMENT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FALSE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9721027"/>
                  </a:ext>
                </a:extLst>
              </a:tr>
              <a:tr h="6262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Nick’s note taking skills are quite good.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46288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183CCC0-8D5E-4844-9155-3F7619B22A21}"/>
              </a:ext>
            </a:extLst>
          </p:cNvPr>
          <p:cNvSpPr txBox="1"/>
          <p:nvPr/>
        </p:nvSpPr>
        <p:spPr>
          <a:xfrm>
            <a:off x="5146431" y="148493"/>
            <a:ext cx="1899139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CORRECTION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EC5C8F-D57E-44AC-B5D3-A8809BD3B502}"/>
              </a:ext>
            </a:extLst>
          </p:cNvPr>
          <p:cNvSpPr txBox="1"/>
          <p:nvPr/>
        </p:nvSpPr>
        <p:spPr>
          <a:xfrm>
            <a:off x="9176993" y="1180125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7D3537-2E42-4B35-B3E4-F8EDC5BCD840}"/>
              </a:ext>
            </a:extLst>
          </p:cNvPr>
          <p:cNvSpPr/>
          <p:nvPr/>
        </p:nvSpPr>
        <p:spPr>
          <a:xfrm>
            <a:off x="5509847" y="1195754"/>
            <a:ext cx="1312984" cy="326126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4936F2F-8F2F-4D28-8362-0216D0794887}"/>
              </a:ext>
            </a:extLst>
          </p:cNvPr>
          <p:cNvSpPr/>
          <p:nvPr/>
        </p:nvSpPr>
        <p:spPr>
          <a:xfrm>
            <a:off x="5509847" y="1195756"/>
            <a:ext cx="1312984" cy="3261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accent2"/>
                </a:solidFill>
              </a:rPr>
              <a:t>not good.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BEC7F7A-A3D9-4E5E-9477-2F4743BAF4C2}"/>
              </a:ext>
            </a:extLst>
          </p:cNvPr>
          <p:cNvCxnSpPr>
            <a:cxnSpLocks/>
          </p:cNvCxnSpPr>
          <p:nvPr/>
        </p:nvCxnSpPr>
        <p:spPr>
          <a:xfrm>
            <a:off x="3334705" y="1491107"/>
            <a:ext cx="171626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3DAE7D4-1462-4461-8FFB-F393B6F288B3}"/>
              </a:ext>
            </a:extLst>
          </p:cNvPr>
          <p:cNvCxnSpPr>
            <a:cxnSpLocks/>
          </p:cNvCxnSpPr>
          <p:nvPr/>
        </p:nvCxnSpPr>
        <p:spPr>
          <a:xfrm flipV="1">
            <a:off x="6043471" y="1480513"/>
            <a:ext cx="676069" cy="10595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46281" y="2251565"/>
            <a:ext cx="115777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Long: Sounds interesting. You can watch the video many times and also search for more information at home.</a:t>
            </a:r>
          </a:p>
          <a:p>
            <a:r>
              <a:rPr lang="en-US" sz="3600" dirty="0"/>
              <a:t>Nick: You’re right. </a:t>
            </a:r>
            <a:r>
              <a:rPr lang="en-US" sz="3600" u="sng" dirty="0">
                <a:solidFill>
                  <a:srgbClr val="E26714"/>
                </a:solidFill>
              </a:rPr>
              <a:t>I’m not good at taking notes in class</a:t>
            </a:r>
            <a:r>
              <a:rPr lang="en-US" sz="3600" dirty="0"/>
              <a:t>, you know. So I prefer this way of learning. It gives me a chance to discuss with my classmates, who may have original ideas on the topic.</a:t>
            </a:r>
          </a:p>
        </p:txBody>
      </p:sp>
    </p:spTree>
    <p:extLst>
      <p:ext uri="{BB962C8B-B14F-4D97-AF65-F5344CB8AC3E}">
        <p14:creationId xmlns:p14="http://schemas.microsoft.com/office/powerpoint/2010/main" val="268077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2956CBF-59E5-450D-8E01-0EDE665EA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866276"/>
              </p:ext>
            </p:extLst>
          </p:nvPr>
        </p:nvGraphicFramePr>
        <p:xfrm>
          <a:off x="2172678" y="701430"/>
          <a:ext cx="7893539" cy="1050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4810">
                  <a:extLst>
                    <a:ext uri="{9D8B030D-6E8A-4147-A177-3AD203B41FA5}">
                      <a16:colId xmlns:a16="http://schemas.microsoft.com/office/drawing/2014/main" val="431516552"/>
                    </a:ext>
                  </a:extLst>
                </a:gridCol>
                <a:gridCol w="1245283">
                  <a:extLst>
                    <a:ext uri="{9D8B030D-6E8A-4147-A177-3AD203B41FA5}">
                      <a16:colId xmlns:a16="http://schemas.microsoft.com/office/drawing/2014/main" val="2109943847"/>
                    </a:ext>
                  </a:extLst>
                </a:gridCol>
                <a:gridCol w="1253446">
                  <a:extLst>
                    <a:ext uri="{9D8B030D-6E8A-4147-A177-3AD203B41FA5}">
                      <a16:colId xmlns:a16="http://schemas.microsoft.com/office/drawing/2014/main" val="1139270277"/>
                    </a:ext>
                  </a:extLst>
                </a:gridCol>
              </a:tblGrid>
              <a:tr h="42398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STATEMENT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FALSE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9721027"/>
                  </a:ext>
                </a:extLst>
              </a:tr>
              <a:tr h="6262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3.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Nick’s class is working on many projects now.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46288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183CCC0-8D5E-4844-9155-3F7619B22A21}"/>
              </a:ext>
            </a:extLst>
          </p:cNvPr>
          <p:cNvSpPr txBox="1"/>
          <p:nvPr/>
        </p:nvSpPr>
        <p:spPr>
          <a:xfrm>
            <a:off x="5146431" y="148493"/>
            <a:ext cx="1899139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CORRECTION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EC5C8F-D57E-44AC-B5D3-A8809BD3B502}"/>
              </a:ext>
            </a:extLst>
          </p:cNvPr>
          <p:cNvSpPr txBox="1"/>
          <p:nvPr/>
        </p:nvSpPr>
        <p:spPr>
          <a:xfrm>
            <a:off x="7924933" y="1142031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E3B8E6-DAFE-4938-9296-C88A9DAA7FC6}"/>
              </a:ext>
            </a:extLst>
          </p:cNvPr>
          <p:cNvCxnSpPr>
            <a:cxnSpLocks/>
          </p:cNvCxnSpPr>
          <p:nvPr/>
        </p:nvCxnSpPr>
        <p:spPr>
          <a:xfrm>
            <a:off x="2511745" y="1570891"/>
            <a:ext cx="119375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0DAA36-BFF9-4A76-B0E9-4A4296061E58}"/>
              </a:ext>
            </a:extLst>
          </p:cNvPr>
          <p:cNvCxnSpPr>
            <a:cxnSpLocks/>
          </p:cNvCxnSpPr>
          <p:nvPr/>
        </p:nvCxnSpPr>
        <p:spPr>
          <a:xfrm>
            <a:off x="5146431" y="1561176"/>
            <a:ext cx="148514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46281" y="2251565"/>
            <a:ext cx="1157773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Long: Does your teacher often ask you to prepare materials at home and discuss in class, Nick?</a:t>
            </a:r>
          </a:p>
          <a:p>
            <a:r>
              <a:rPr lang="en-US" sz="4000" dirty="0"/>
              <a:t>Nick: Yes, she does. </a:t>
            </a:r>
            <a:r>
              <a:rPr lang="en-US" sz="4000" u="sng" dirty="0">
                <a:solidFill>
                  <a:srgbClr val="E26714"/>
                </a:solidFill>
              </a:rPr>
              <a:t>We’re doing a lot of projects </a:t>
            </a:r>
            <a:r>
              <a:rPr lang="en-US" sz="4000" dirty="0"/>
              <a:t>that help us understand the lessons better. This way of studying, which gives us more control over our own learning, is quite useful.</a:t>
            </a:r>
          </a:p>
        </p:txBody>
      </p:sp>
    </p:spTree>
    <p:extLst>
      <p:ext uri="{BB962C8B-B14F-4D97-AF65-F5344CB8AC3E}">
        <p14:creationId xmlns:p14="http://schemas.microsoft.com/office/powerpoint/2010/main" val="403656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2075585" y="1156548"/>
            <a:ext cx="87470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the sentences 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ONE WORD ONLY</a:t>
            </a:r>
            <a:r>
              <a:rPr lang="en-US" sz="2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34533" y="11168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60927" y="99752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2"/>
            <a:ext cx="12192001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14651" y="2101755"/>
            <a:ext cx="98673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1. Nick is watching the video _______ his geography teacher uploaded on </a:t>
            </a:r>
            <a:r>
              <a:rPr lang="en-US" sz="2800" dirty="0" err="1"/>
              <a:t>Eclass</a:t>
            </a:r>
            <a:r>
              <a:rPr lang="en-US" sz="2800" dirty="0"/>
              <a:t>.</a:t>
            </a:r>
          </a:p>
          <a:p>
            <a:r>
              <a:rPr lang="en-US" sz="2800" dirty="0"/>
              <a:t>2. This way of learning gives him a chance to discuss with his classmates, _______ may have original ideas on the topic.</a:t>
            </a:r>
          </a:p>
          <a:p>
            <a:r>
              <a:rPr lang="en-US" sz="2800" dirty="0"/>
              <a:t>3. They are doing a lot of projects _______ help them understand the lessons better.</a:t>
            </a:r>
          </a:p>
          <a:p>
            <a:r>
              <a:rPr lang="en-US" sz="2800" dirty="0"/>
              <a:t>4. That way of studying, _______ gives them more control over their own learning, is quite useful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183CCC0-8D5E-4844-9155-3F7619B22A21}"/>
              </a:ext>
            </a:extLst>
          </p:cNvPr>
          <p:cNvSpPr txBox="1"/>
          <p:nvPr/>
        </p:nvSpPr>
        <p:spPr>
          <a:xfrm>
            <a:off x="5343768" y="94870"/>
            <a:ext cx="1861704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CORRECTION</a:t>
            </a:r>
          </a:p>
        </p:txBody>
      </p: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DA2C3E32-AA8E-440A-8F94-B8E5BA7873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935131"/>
              </p:ext>
            </p:extLst>
          </p:nvPr>
        </p:nvGraphicFramePr>
        <p:xfrm>
          <a:off x="2392278" y="684054"/>
          <a:ext cx="7868529" cy="901859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7868529">
                  <a:extLst>
                    <a:ext uri="{9D8B030D-6E8A-4147-A177-3AD203B41FA5}">
                      <a16:colId xmlns:a16="http://schemas.microsoft.com/office/drawing/2014/main" val="4292787815"/>
                    </a:ext>
                  </a:extLst>
                </a:gridCol>
              </a:tblGrid>
              <a:tr h="901859">
                <a:tc>
                  <a:txBody>
                    <a:bodyPr/>
                    <a:lstStyle/>
                    <a:p>
                      <a:r>
                        <a:rPr lang="en-US" sz="2400" dirty="0"/>
                        <a:t>1. Nick is watching the video  ________ his geography teacher uploaded on </a:t>
                      </a:r>
                      <a:r>
                        <a:rPr lang="en-US" sz="2400" dirty="0" err="1"/>
                        <a:t>Eclass</a:t>
                      </a:r>
                      <a:r>
                        <a:rPr lang="en-US" sz="2400" dirty="0"/>
                        <a:t>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0741850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0B9A898C-5C09-476F-A813-80AF5DE5BAF8}"/>
              </a:ext>
            </a:extLst>
          </p:cNvPr>
          <p:cNvSpPr/>
          <p:nvPr/>
        </p:nvSpPr>
        <p:spPr>
          <a:xfrm>
            <a:off x="-1407459" y="1585913"/>
            <a:ext cx="1150322" cy="3901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that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6281" y="2251565"/>
            <a:ext cx="113272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Long: Hi, Nick. What are you doing?</a:t>
            </a:r>
          </a:p>
          <a:p>
            <a:r>
              <a:rPr lang="en-US" sz="3600" dirty="0"/>
              <a:t>Nick: </a:t>
            </a:r>
            <a:r>
              <a:rPr lang="en-US" sz="3600" dirty="0">
                <a:solidFill>
                  <a:srgbClr val="E26714"/>
                </a:solidFill>
              </a:rPr>
              <a:t>I’m watching the video </a:t>
            </a:r>
            <a:r>
              <a:rPr lang="en-US" sz="3600" b="1" u="sng" dirty="0">
                <a:solidFill>
                  <a:srgbClr val="E26714"/>
                </a:solidFill>
              </a:rPr>
              <a:t>that</a:t>
            </a:r>
            <a:r>
              <a:rPr lang="en-US" sz="3600" dirty="0">
                <a:solidFill>
                  <a:srgbClr val="E26714"/>
                </a:solidFill>
              </a:rPr>
              <a:t> my geography teacher uploaded on </a:t>
            </a:r>
            <a:r>
              <a:rPr lang="en-US" sz="3600" dirty="0" err="1">
                <a:solidFill>
                  <a:srgbClr val="E26714"/>
                </a:solidFill>
              </a:rPr>
              <a:t>Eclass</a:t>
            </a:r>
            <a:r>
              <a:rPr lang="en-US" sz="3600" dirty="0">
                <a:solidFill>
                  <a:srgbClr val="E26714"/>
                </a:solidFill>
              </a:rPr>
              <a:t>.</a:t>
            </a:r>
          </a:p>
          <a:p>
            <a:r>
              <a:rPr lang="en-US" sz="3600" dirty="0"/>
              <a:t>Long: Really? What is it about?</a:t>
            </a:r>
          </a:p>
          <a:p>
            <a:r>
              <a:rPr lang="en-US" sz="3600" dirty="0"/>
              <a:t>Nick: It’s about global warming. My teacher asked us to watch the video and find more information about this topic.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6BB25F-0A9C-72A2-4903-8E6E3649BEF1}"/>
              </a:ext>
            </a:extLst>
          </p:cNvPr>
          <p:cNvSpPr txBox="1"/>
          <p:nvPr/>
        </p:nvSpPr>
        <p:spPr>
          <a:xfrm>
            <a:off x="6326542" y="550208"/>
            <a:ext cx="1032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that</a:t>
            </a:r>
          </a:p>
        </p:txBody>
      </p:sp>
    </p:spTree>
    <p:extLst>
      <p:ext uri="{BB962C8B-B14F-4D97-AF65-F5344CB8AC3E}">
        <p14:creationId xmlns:p14="http://schemas.microsoft.com/office/powerpoint/2010/main" val="126946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183CCC0-8D5E-4844-9155-3F7619B22A21}"/>
              </a:ext>
            </a:extLst>
          </p:cNvPr>
          <p:cNvSpPr txBox="1"/>
          <p:nvPr/>
        </p:nvSpPr>
        <p:spPr>
          <a:xfrm>
            <a:off x="5343768" y="94870"/>
            <a:ext cx="1861704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CORRECTION</a:t>
            </a:r>
          </a:p>
        </p:txBody>
      </p: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DA2C3E32-AA8E-440A-8F94-B8E5BA7873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212181"/>
              </p:ext>
            </p:extLst>
          </p:nvPr>
        </p:nvGraphicFramePr>
        <p:xfrm>
          <a:off x="1714231" y="660695"/>
          <a:ext cx="8763539" cy="115359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8763539">
                  <a:extLst>
                    <a:ext uri="{9D8B030D-6E8A-4147-A177-3AD203B41FA5}">
                      <a16:colId xmlns:a16="http://schemas.microsoft.com/office/drawing/2014/main" val="4292787815"/>
                    </a:ext>
                  </a:extLst>
                </a:gridCol>
              </a:tblGrid>
              <a:tr h="1153592">
                <a:tc>
                  <a:txBody>
                    <a:bodyPr/>
                    <a:lstStyle/>
                    <a:p>
                      <a:r>
                        <a:rPr lang="en-US" sz="2600" dirty="0"/>
                        <a:t>2. This way of learning gives him a chance to discuss with his classmates, _______ may have original ideas on the topic.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0741850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0B9A898C-5C09-476F-A813-80AF5DE5BAF8}"/>
              </a:ext>
            </a:extLst>
          </p:cNvPr>
          <p:cNvSpPr/>
          <p:nvPr/>
        </p:nvSpPr>
        <p:spPr>
          <a:xfrm>
            <a:off x="3530261" y="1082456"/>
            <a:ext cx="1012711" cy="4705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who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5187" y="2251565"/>
            <a:ext cx="112983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Long: Sounds interesting. You can watch the video many times and also search for more information at home.</a:t>
            </a:r>
          </a:p>
          <a:p>
            <a:r>
              <a:rPr lang="en-US" sz="3600" dirty="0"/>
              <a:t>Nick: You’re right. I’m not good at taking notes in class, you know. </a:t>
            </a:r>
            <a:r>
              <a:rPr lang="en-US" sz="3600" dirty="0">
                <a:solidFill>
                  <a:srgbClr val="E26714"/>
                </a:solidFill>
              </a:rPr>
              <a:t>So I prefer this way of learning. It gives me a chance to discuss with my classmates, </a:t>
            </a:r>
            <a:r>
              <a:rPr lang="en-US" sz="3600" b="1" u="sng" dirty="0">
                <a:solidFill>
                  <a:srgbClr val="E26714"/>
                </a:solidFill>
              </a:rPr>
              <a:t>who</a:t>
            </a:r>
            <a:r>
              <a:rPr lang="en-US" sz="3600" dirty="0">
                <a:solidFill>
                  <a:srgbClr val="E26714"/>
                </a:solidFill>
              </a:rPr>
              <a:t> may have original ideas on the topic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318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183CCC0-8D5E-4844-9155-3F7619B22A21}"/>
              </a:ext>
            </a:extLst>
          </p:cNvPr>
          <p:cNvSpPr txBox="1"/>
          <p:nvPr/>
        </p:nvSpPr>
        <p:spPr>
          <a:xfrm>
            <a:off x="5343768" y="94870"/>
            <a:ext cx="1861704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CORRECTION</a:t>
            </a:r>
          </a:p>
        </p:txBody>
      </p: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DA2C3E32-AA8E-440A-8F94-B8E5BA7873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700193"/>
              </p:ext>
            </p:extLst>
          </p:nvPr>
        </p:nvGraphicFramePr>
        <p:xfrm>
          <a:off x="2315909" y="719160"/>
          <a:ext cx="7694867" cy="9448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7694867">
                  <a:extLst>
                    <a:ext uri="{9D8B030D-6E8A-4147-A177-3AD203B41FA5}">
                      <a16:colId xmlns:a16="http://schemas.microsoft.com/office/drawing/2014/main" val="4292787815"/>
                    </a:ext>
                  </a:extLst>
                </a:gridCol>
              </a:tblGrid>
              <a:tr h="837565">
                <a:tc>
                  <a:txBody>
                    <a:bodyPr/>
                    <a:lstStyle/>
                    <a:p>
                      <a:r>
                        <a:rPr lang="en-US" sz="2800" dirty="0"/>
                        <a:t>3. They are doing a lot of projects _____ help them understand the lessons better.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0741850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0B9A898C-5C09-476F-A813-80AF5DE5BAF8}"/>
              </a:ext>
            </a:extLst>
          </p:cNvPr>
          <p:cNvSpPr/>
          <p:nvPr/>
        </p:nvSpPr>
        <p:spPr>
          <a:xfrm>
            <a:off x="7426043" y="662624"/>
            <a:ext cx="898808" cy="39465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that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6281" y="2251565"/>
            <a:ext cx="113272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Long: Does your teacher often ask you to prepare materials at home and discuss in class, Nick?</a:t>
            </a:r>
          </a:p>
          <a:p>
            <a:r>
              <a:rPr lang="en-US" sz="3600" dirty="0"/>
              <a:t>Nick: Yes, she does. </a:t>
            </a:r>
            <a:r>
              <a:rPr lang="en-US" sz="3600" dirty="0">
                <a:solidFill>
                  <a:srgbClr val="E26714"/>
                </a:solidFill>
              </a:rPr>
              <a:t>We’re doing a lot of projects </a:t>
            </a:r>
            <a:r>
              <a:rPr lang="en-US" sz="3600" b="1" u="sng" dirty="0">
                <a:solidFill>
                  <a:srgbClr val="E26714"/>
                </a:solidFill>
              </a:rPr>
              <a:t>that</a:t>
            </a:r>
            <a:r>
              <a:rPr lang="en-US" sz="3600" dirty="0">
                <a:solidFill>
                  <a:srgbClr val="E26714"/>
                </a:solidFill>
              </a:rPr>
              <a:t> help us understand the lessons better</a:t>
            </a:r>
            <a:r>
              <a:rPr lang="en-US" sz="3600" dirty="0"/>
              <a:t>. This way of studying, which gives us more control over our own learning, is quite useful.</a:t>
            </a:r>
          </a:p>
        </p:txBody>
      </p:sp>
    </p:spTree>
    <p:extLst>
      <p:ext uri="{BB962C8B-B14F-4D97-AF65-F5344CB8AC3E}">
        <p14:creationId xmlns:p14="http://schemas.microsoft.com/office/powerpoint/2010/main" val="349080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183CCC0-8D5E-4844-9155-3F7619B22A21}"/>
              </a:ext>
            </a:extLst>
          </p:cNvPr>
          <p:cNvSpPr txBox="1"/>
          <p:nvPr/>
        </p:nvSpPr>
        <p:spPr>
          <a:xfrm>
            <a:off x="5343768" y="94870"/>
            <a:ext cx="1861704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CORRECTION</a:t>
            </a:r>
          </a:p>
        </p:txBody>
      </p: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DA2C3E32-AA8E-440A-8F94-B8E5BA7873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691473"/>
              </p:ext>
            </p:extLst>
          </p:nvPr>
        </p:nvGraphicFramePr>
        <p:xfrm>
          <a:off x="2243106" y="771259"/>
          <a:ext cx="8005791" cy="1009469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8005791">
                  <a:extLst>
                    <a:ext uri="{9D8B030D-6E8A-4147-A177-3AD203B41FA5}">
                      <a16:colId xmlns:a16="http://schemas.microsoft.com/office/drawing/2014/main" val="4292787815"/>
                    </a:ext>
                  </a:extLst>
                </a:gridCol>
              </a:tblGrid>
              <a:tr h="1009469">
                <a:tc>
                  <a:txBody>
                    <a:bodyPr/>
                    <a:lstStyle/>
                    <a:p>
                      <a:r>
                        <a:rPr lang="en-US" sz="2800" dirty="0"/>
                        <a:t>4. That way of studying, _______ gives them more control over their own learning, is quite useful.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0741850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0B9A898C-5C09-476F-A813-80AF5DE5BAF8}"/>
              </a:ext>
            </a:extLst>
          </p:cNvPr>
          <p:cNvSpPr/>
          <p:nvPr/>
        </p:nvSpPr>
        <p:spPr>
          <a:xfrm>
            <a:off x="6005917" y="686173"/>
            <a:ext cx="11220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which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6281" y="2251565"/>
            <a:ext cx="1132727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Long: Does your teacher often ask you to prepare materials at home and discuss in class, Nick?</a:t>
            </a:r>
          </a:p>
          <a:p>
            <a:r>
              <a:rPr lang="en-US" sz="3200" dirty="0"/>
              <a:t>Nick: Yes, she does. We’re doing a lot of projects that help us understand the lessons better. </a:t>
            </a:r>
            <a:r>
              <a:rPr lang="en-US" sz="3200" dirty="0">
                <a:solidFill>
                  <a:srgbClr val="E26714"/>
                </a:solidFill>
              </a:rPr>
              <a:t>This way of studying, </a:t>
            </a:r>
            <a:r>
              <a:rPr lang="en-US" sz="3200" b="1" u="sng" dirty="0">
                <a:solidFill>
                  <a:srgbClr val="E26714"/>
                </a:solidFill>
              </a:rPr>
              <a:t>which</a:t>
            </a:r>
            <a:r>
              <a:rPr lang="en-US" sz="3200" dirty="0">
                <a:solidFill>
                  <a:srgbClr val="E26714"/>
                </a:solidFill>
              </a:rPr>
              <a:t> gives us more control over our own learning, is quite useful.</a:t>
            </a:r>
          </a:p>
          <a:p>
            <a:r>
              <a:rPr lang="en-US" sz="3200" dirty="0"/>
              <a:t>Long: You’re lucky. My teachers use very traditional methods of teaching at my schools. I wish I could try these new learning activities.</a:t>
            </a:r>
          </a:p>
        </p:txBody>
      </p:sp>
    </p:spTree>
    <p:extLst>
      <p:ext uri="{BB962C8B-B14F-4D97-AF65-F5344CB8AC3E}">
        <p14:creationId xmlns:p14="http://schemas.microsoft.com/office/powerpoint/2010/main" val="319963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8D065-040D-A396-4ED3-9702F0076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7378" y="766916"/>
            <a:ext cx="6034548" cy="69317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What can you see in the picture?</a:t>
            </a:r>
            <a:br>
              <a:rPr lang="en-US" dirty="0"/>
            </a:b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C9F22DB-A658-72DE-B63D-4967A5ABB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265" y="1460090"/>
            <a:ext cx="8922774" cy="527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0031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Punched Tape 8">
            <a:extLst>
              <a:ext uri="{FF2B5EF4-FFF2-40B4-BE49-F238E27FC236}">
                <a16:creationId xmlns:a16="http://schemas.microsoft.com/office/drawing/2014/main" id="{BC11E41C-77D2-4448-AD2E-E8EEBF354B38}"/>
              </a:ext>
            </a:extLst>
          </p:cNvPr>
          <p:cNvSpPr/>
          <p:nvPr/>
        </p:nvSpPr>
        <p:spPr>
          <a:xfrm>
            <a:off x="4565009" y="5335399"/>
            <a:ext cx="4323807" cy="873173"/>
          </a:xfrm>
          <a:prstGeom prst="flowChartPunchedTap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RELATIVE PRONOUNS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603" y="549473"/>
            <a:ext cx="11190794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/>
              <a:t>Long: Hi, Nick. What are you doing?</a:t>
            </a:r>
          </a:p>
          <a:p>
            <a:r>
              <a:rPr lang="en-US" sz="1900" dirty="0"/>
              <a:t>Nick: I’m watching the video </a:t>
            </a:r>
            <a:r>
              <a:rPr lang="en-US" sz="2400" b="1" dirty="0">
                <a:solidFill>
                  <a:srgbClr val="FF0000"/>
                </a:solidFill>
              </a:rPr>
              <a:t>that</a:t>
            </a:r>
            <a:r>
              <a:rPr lang="en-US" sz="1900" dirty="0"/>
              <a:t> my geography teacher uploaded on </a:t>
            </a:r>
            <a:r>
              <a:rPr lang="en-US" sz="1900" dirty="0" err="1"/>
              <a:t>Eclass</a:t>
            </a:r>
            <a:r>
              <a:rPr lang="en-US" sz="1900" dirty="0"/>
              <a:t>.</a:t>
            </a:r>
          </a:p>
          <a:p>
            <a:r>
              <a:rPr lang="en-US" sz="1900" dirty="0"/>
              <a:t>Long: Really? What is it about?</a:t>
            </a:r>
          </a:p>
          <a:p>
            <a:r>
              <a:rPr lang="en-US" sz="1900" dirty="0"/>
              <a:t>Nick: It’s about global warming. My teacher asked us to watch the video and find more information about this topic.</a:t>
            </a:r>
          </a:p>
          <a:p>
            <a:r>
              <a:rPr lang="en-US" sz="1900" dirty="0"/>
              <a:t>Long: So, is watching the video part of your homework?</a:t>
            </a:r>
          </a:p>
          <a:p>
            <a:r>
              <a:rPr lang="en-US" sz="1900" dirty="0"/>
              <a:t>Nick: Yes, then next week, we’ll work in groups and discuss the topic in class.</a:t>
            </a:r>
          </a:p>
          <a:p>
            <a:r>
              <a:rPr lang="en-US" sz="1900" dirty="0"/>
              <a:t>Long: Sounds interesting. You can watch the video many times and also search for more information at home.</a:t>
            </a:r>
          </a:p>
          <a:p>
            <a:r>
              <a:rPr lang="en-US" sz="1900" dirty="0"/>
              <a:t>Nick: You’re right. I’m not good at taking notes in class, you know. So I prefer this way of learning. It gives me a chance to discuss with my classmates,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who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1900" dirty="0"/>
              <a:t>may have original ideas on the topic.</a:t>
            </a:r>
          </a:p>
          <a:p>
            <a:r>
              <a:rPr lang="en-US" sz="1900" dirty="0"/>
              <a:t>Long: Does your teacher often ask you to prepare materials at home and discuss in class, Nick?</a:t>
            </a:r>
          </a:p>
          <a:p>
            <a:r>
              <a:rPr lang="en-US" sz="1900" dirty="0"/>
              <a:t>Nick: Yes, she does. We’re doing a lot of projects </a:t>
            </a:r>
            <a:r>
              <a:rPr lang="en-US" sz="2400" b="1" dirty="0">
                <a:solidFill>
                  <a:srgbClr val="FF0000"/>
                </a:solidFill>
              </a:rPr>
              <a:t>that</a:t>
            </a:r>
            <a:r>
              <a:rPr lang="en-US" sz="1900" dirty="0"/>
              <a:t> help us understand the lessons better. This way of studying,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which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1900" dirty="0"/>
              <a:t>gives us more control over our own learning, is quite useful.</a:t>
            </a:r>
          </a:p>
          <a:p>
            <a:r>
              <a:rPr lang="en-US" sz="1900" dirty="0"/>
              <a:t>Long: You’re lucky. My teachers use very traditional methods of teaching at my schools. I wish I could try these new learning activities.</a:t>
            </a:r>
          </a:p>
        </p:txBody>
      </p:sp>
    </p:spTree>
    <p:extLst>
      <p:ext uri="{BB962C8B-B14F-4D97-AF65-F5344CB8AC3E}">
        <p14:creationId xmlns:p14="http://schemas.microsoft.com/office/powerpoint/2010/main" val="170270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2153823" y="1021606"/>
            <a:ext cx="80091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i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 about your favorite learning activity, choosing ONE from 6 activities below. </a:t>
            </a:r>
            <a:endParaRPr 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612770" y="981932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39164" y="862586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0DF35B-EAC2-4146-B422-7F01F1CE69EC}"/>
              </a:ext>
            </a:extLst>
          </p:cNvPr>
          <p:cNvSpPr/>
          <p:nvPr/>
        </p:nvSpPr>
        <p:spPr>
          <a:xfrm>
            <a:off x="4629982" y="5637594"/>
            <a:ext cx="3016828" cy="92170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Presentation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C166E87-2146-4270-A140-D878007DAFA8}"/>
              </a:ext>
            </a:extLst>
          </p:cNvPr>
          <p:cNvSpPr/>
          <p:nvPr/>
        </p:nvSpPr>
        <p:spPr>
          <a:xfrm>
            <a:off x="1669437" y="4473818"/>
            <a:ext cx="2746664" cy="92170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Online learning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19C5A84-8525-42F9-9AFC-9CB8911FC785}"/>
              </a:ext>
            </a:extLst>
          </p:cNvPr>
          <p:cNvSpPr/>
          <p:nvPr/>
        </p:nvSpPr>
        <p:spPr>
          <a:xfrm>
            <a:off x="7737730" y="4473818"/>
            <a:ext cx="2639292" cy="92170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</a:rPr>
              <a:t>Project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B5F5348-7DFB-4558-AE65-9297C263D015}"/>
              </a:ext>
            </a:extLst>
          </p:cNvPr>
          <p:cNvSpPr/>
          <p:nvPr/>
        </p:nvSpPr>
        <p:spPr>
          <a:xfrm>
            <a:off x="4857718" y="3397072"/>
            <a:ext cx="2639285" cy="9217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???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22AC420-274F-4872-834F-B7831689B789}"/>
              </a:ext>
            </a:extLst>
          </p:cNvPr>
          <p:cNvCxnSpPr>
            <a:cxnSpLocks/>
          </p:cNvCxnSpPr>
          <p:nvPr/>
        </p:nvCxnSpPr>
        <p:spPr>
          <a:xfrm>
            <a:off x="6138396" y="4773566"/>
            <a:ext cx="0" cy="47283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FD5CF60-D28C-467C-AAF4-B9C2384DD149}"/>
              </a:ext>
            </a:extLst>
          </p:cNvPr>
          <p:cNvCxnSpPr>
            <a:cxnSpLocks/>
          </p:cNvCxnSpPr>
          <p:nvPr/>
        </p:nvCxnSpPr>
        <p:spPr>
          <a:xfrm>
            <a:off x="7170997" y="4587009"/>
            <a:ext cx="475813" cy="33987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E73DFED-9E41-4848-B92E-D317E8918A6B}"/>
              </a:ext>
            </a:extLst>
          </p:cNvPr>
          <p:cNvCxnSpPr>
            <a:cxnSpLocks/>
          </p:cNvCxnSpPr>
          <p:nvPr/>
        </p:nvCxnSpPr>
        <p:spPr>
          <a:xfrm flipH="1">
            <a:off x="4530717" y="4573376"/>
            <a:ext cx="504616" cy="36713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F585BC2-ED98-46C1-90E0-11E2694E7EB7}"/>
              </a:ext>
            </a:extLst>
          </p:cNvPr>
          <p:cNvCxnSpPr>
            <a:cxnSpLocks/>
          </p:cNvCxnSpPr>
          <p:nvPr/>
        </p:nvCxnSpPr>
        <p:spPr>
          <a:xfrm flipH="1" flipV="1">
            <a:off x="4629982" y="3000397"/>
            <a:ext cx="483186" cy="21966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BF015A1-B3D5-43EF-BA90-983C229BE274}"/>
              </a:ext>
            </a:extLst>
          </p:cNvPr>
          <p:cNvCxnSpPr>
            <a:cxnSpLocks/>
          </p:cNvCxnSpPr>
          <p:nvPr/>
        </p:nvCxnSpPr>
        <p:spPr>
          <a:xfrm flipV="1">
            <a:off x="7111669" y="2979348"/>
            <a:ext cx="521274" cy="24678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A5C3D11-EB65-4843-9D27-7B58A20BA1D9}"/>
              </a:ext>
            </a:extLst>
          </p:cNvPr>
          <p:cNvSpPr txBox="1"/>
          <p:nvPr/>
        </p:nvSpPr>
        <p:spPr>
          <a:xfrm>
            <a:off x="5113168" y="3437304"/>
            <a:ext cx="2200490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LEARNING ACTIVITIES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A07C29E-8DBB-4818-BA92-32ADAD649F88}"/>
              </a:ext>
            </a:extLst>
          </p:cNvPr>
          <p:cNvSpPr/>
          <p:nvPr/>
        </p:nvSpPr>
        <p:spPr>
          <a:xfrm>
            <a:off x="1889808" y="2408685"/>
            <a:ext cx="2639292" cy="92170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</a:rPr>
              <a:t>Groupwork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621873A-22D1-4346-999E-816022896E7A}"/>
              </a:ext>
            </a:extLst>
          </p:cNvPr>
          <p:cNvSpPr/>
          <p:nvPr/>
        </p:nvSpPr>
        <p:spPr>
          <a:xfrm>
            <a:off x="4723502" y="1467441"/>
            <a:ext cx="2639292" cy="92170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</a:rPr>
              <a:t>Pairwork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3CC61FC-8573-4C1A-B745-B232FD2CED85}"/>
              </a:ext>
            </a:extLst>
          </p:cNvPr>
          <p:cNvSpPr/>
          <p:nvPr/>
        </p:nvSpPr>
        <p:spPr>
          <a:xfrm>
            <a:off x="7737730" y="2367937"/>
            <a:ext cx="2639292" cy="92170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</a:rPr>
              <a:t>Debate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CEB3088-5286-4B90-98F6-FC52FD28567B}"/>
              </a:ext>
            </a:extLst>
          </p:cNvPr>
          <p:cNvCxnSpPr>
            <a:cxnSpLocks/>
          </p:cNvCxnSpPr>
          <p:nvPr/>
        </p:nvCxnSpPr>
        <p:spPr>
          <a:xfrm flipV="1">
            <a:off x="6138396" y="2570321"/>
            <a:ext cx="0" cy="49140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2"/>
            <a:ext cx="12192001" cy="88027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386323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2282613" y="1008727"/>
            <a:ext cx="800911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100" b="1" i="1" dirty="0">
                <a:solidFill>
                  <a:srgbClr val="F26532"/>
                </a:solidFill>
                <a:cs typeface="Arial" panose="020B0604020202020204" pitchFamily="34" charset="0"/>
              </a:rPr>
              <a:t>Talk about your favorite learning activity in </a:t>
            </a:r>
            <a:r>
              <a:rPr lang="en-US" sz="2100" b="1" i="1" u="sng" dirty="0">
                <a:solidFill>
                  <a:srgbClr val="F26532"/>
                </a:solidFill>
                <a:cs typeface="Arial" panose="020B0604020202020204" pitchFamily="34" charset="0"/>
              </a:rPr>
              <a:t>2 minutes</a:t>
            </a:r>
            <a:r>
              <a:rPr lang="en-US" sz="2100" b="1" i="1" dirty="0">
                <a:solidFill>
                  <a:srgbClr val="F26532"/>
                </a:solidFill>
                <a:cs typeface="Arial" panose="020B0604020202020204" pitchFamily="34" charset="0"/>
              </a:rPr>
              <a:t>. </a:t>
            </a:r>
            <a:endParaRPr lang="en-US" sz="2100" b="1" i="1" dirty="0"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741560" y="969053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7954" y="84970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24A269A-E1DB-4568-9A67-3B24BBE57893}"/>
              </a:ext>
            </a:extLst>
          </p:cNvPr>
          <p:cNvSpPr/>
          <p:nvPr/>
        </p:nvSpPr>
        <p:spPr>
          <a:xfrm>
            <a:off x="996287" y="1562692"/>
            <a:ext cx="10181229" cy="224615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1. What is it called? </a:t>
            </a:r>
            <a:r>
              <a:rPr lang="en-US" sz="2800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(debate, presentation, experiment ...)</a:t>
            </a:r>
          </a:p>
          <a:p>
            <a:r>
              <a:rPr lang="en-US" sz="2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2. In what subject have you applied this learning activity?</a:t>
            </a:r>
          </a:p>
          <a:p>
            <a:r>
              <a:rPr lang="en-US" sz="2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3. What have you learnt from this activity? </a:t>
            </a:r>
            <a:r>
              <a:rPr lang="en-US" sz="2800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(teamwork, note-taking, confidence....)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417BBA-F482-49E5-8632-BA65985F9B26}"/>
              </a:ext>
            </a:extLst>
          </p:cNvPr>
          <p:cNvSpPr/>
          <p:nvPr/>
        </p:nvSpPr>
        <p:spPr>
          <a:xfrm>
            <a:off x="2698460" y="4052852"/>
            <a:ext cx="6753135" cy="2110556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  <a:p>
            <a:r>
              <a:rPr lang="en-US" sz="20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0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Marking criteria: </a:t>
            </a:r>
            <a:endParaRPr lang="en-US" sz="2000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    Task achievement: answer all </a:t>
            </a:r>
            <a:r>
              <a:rPr lang="en-US" sz="200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 questions above</a:t>
            </a:r>
            <a:endParaRPr lang="en-US" sz="2000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    Pronunciation</a:t>
            </a:r>
          </a:p>
          <a:p>
            <a:r>
              <a:rPr lang="en-US" sz="20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    Fluency</a:t>
            </a:r>
          </a:p>
          <a:p>
            <a:r>
              <a:rPr lang="en-US" sz="20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    Vocabulary: use words/phrases we have learnt today </a:t>
            </a:r>
          </a:p>
          <a:p>
            <a:r>
              <a:rPr lang="en-US" sz="20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    Grammar </a:t>
            </a:r>
          </a:p>
          <a:p>
            <a:pPr algn="ctr"/>
            <a:endParaRPr lang="en-US" dirty="0"/>
          </a:p>
        </p:txBody>
      </p:sp>
      <p:sp>
        <p:nvSpPr>
          <p:cNvPr id="33" name="Star: 10 Points 32">
            <a:extLst>
              <a:ext uri="{FF2B5EF4-FFF2-40B4-BE49-F238E27FC236}">
                <a16:creationId xmlns:a16="http://schemas.microsoft.com/office/drawing/2014/main" id="{BC73025E-5D89-4A76-80EF-A316E3998043}"/>
              </a:ext>
            </a:extLst>
          </p:cNvPr>
          <p:cNvSpPr/>
          <p:nvPr/>
        </p:nvSpPr>
        <p:spPr>
          <a:xfrm>
            <a:off x="2740405" y="4183213"/>
            <a:ext cx="583864" cy="420095"/>
          </a:xfrm>
          <a:prstGeom prst="star10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94210B-6F16-4E60-BEFD-813F31A95D32}"/>
              </a:ext>
            </a:extLst>
          </p:cNvPr>
          <p:cNvSpPr txBox="1"/>
          <p:nvPr/>
        </p:nvSpPr>
        <p:spPr>
          <a:xfrm>
            <a:off x="2853656" y="4654269"/>
            <a:ext cx="357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787E043-1549-4DA9-A0C5-7B400D26E3A0}"/>
              </a:ext>
            </a:extLst>
          </p:cNvPr>
          <p:cNvSpPr txBox="1"/>
          <p:nvPr/>
        </p:nvSpPr>
        <p:spPr>
          <a:xfrm>
            <a:off x="2853656" y="4941385"/>
            <a:ext cx="357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3AE42C-17D1-4D5A-B9B2-DD2DE96D00F3}"/>
              </a:ext>
            </a:extLst>
          </p:cNvPr>
          <p:cNvSpPr txBox="1"/>
          <p:nvPr/>
        </p:nvSpPr>
        <p:spPr>
          <a:xfrm>
            <a:off x="2853656" y="5223417"/>
            <a:ext cx="357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4948E38-8017-4B0B-8077-EC09CF88AACA}"/>
              </a:ext>
            </a:extLst>
          </p:cNvPr>
          <p:cNvSpPr txBox="1"/>
          <p:nvPr/>
        </p:nvSpPr>
        <p:spPr>
          <a:xfrm>
            <a:off x="2853656" y="5541509"/>
            <a:ext cx="357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7E76536-FD3B-4D2C-8454-CF80419BB0C6}"/>
              </a:ext>
            </a:extLst>
          </p:cNvPr>
          <p:cNvSpPr txBox="1"/>
          <p:nvPr/>
        </p:nvSpPr>
        <p:spPr>
          <a:xfrm>
            <a:off x="2827659" y="5834935"/>
            <a:ext cx="357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2"/>
            <a:ext cx="12192001" cy="8802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63651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3" grpId="0" animBg="1"/>
      <p:bldP spid="35" grpId="0"/>
      <p:bldP spid="36" grpId="0"/>
      <p:bldP spid="37" grpId="0"/>
      <p:bldP spid="38" grpId="0"/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753805" y="1072937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83977" y="977290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02150" y="7697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2382456" y="1009993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cs typeface="Arial" panose="020B0604020202020204" pitchFamily="34" charset="0"/>
              </a:rPr>
              <a:t>Wrap-up: What have we learnt today?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1078173" y="2003632"/>
            <a:ext cx="102085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- Learn language items: </a:t>
            </a:r>
          </a:p>
          <a:p>
            <a:pPr algn="just"/>
            <a:r>
              <a:rPr lang="en-US" sz="3200" dirty="0"/>
              <a:t>     + Words/phrases related to </a:t>
            </a:r>
            <a:r>
              <a:rPr lang="en-US" sz="3200"/>
              <a:t>topic 'New learning </a:t>
            </a:r>
            <a:r>
              <a:rPr lang="en-US" sz="3200" dirty="0"/>
              <a:t>activities'</a:t>
            </a:r>
          </a:p>
          <a:p>
            <a:pPr algn="just"/>
            <a:r>
              <a:rPr lang="en-US" sz="3200" dirty="0"/>
              <a:t>     + Grammar: </a:t>
            </a:r>
            <a:r>
              <a:rPr lang="en-US" sz="3200"/>
              <a:t>relative pronouns</a:t>
            </a:r>
          </a:p>
          <a:p>
            <a:pPr algn="just"/>
            <a:endParaRPr lang="en-US" sz="3200" dirty="0"/>
          </a:p>
          <a:p>
            <a:pPr algn="just"/>
            <a:r>
              <a:rPr lang="en-US" sz="3200"/>
              <a:t>- Get to know different </a:t>
            </a:r>
            <a:r>
              <a:rPr lang="en-US" sz="3200" dirty="0"/>
              <a:t>learning activities and how they are done in and out of class. </a:t>
            </a: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753805" y="1072937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83977" y="977290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91154" y="103185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EAE18B-74BB-4E9B-A993-6A75A87EF350}"/>
              </a:ext>
            </a:extLst>
          </p:cNvPr>
          <p:cNvSpPr txBox="1"/>
          <p:nvPr/>
        </p:nvSpPr>
        <p:spPr>
          <a:xfrm>
            <a:off x="1055076" y="2363483"/>
            <a:ext cx="10559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- Practice the words/phrases in Vocabulary section</a:t>
            </a:r>
          </a:p>
          <a:p>
            <a:r>
              <a:rPr lang="en-US" sz="3600"/>
              <a:t>- Do </a:t>
            </a:r>
            <a:r>
              <a:rPr lang="en-US" sz="3600" dirty="0"/>
              <a:t>the exercises: Unit 8 - Lesson 1, Workbook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02150" y="7697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5978873"/>
            <a:ext cx="5877636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sachmem.vn</a:t>
            </a:r>
            <a:endParaRPr lang="en-US" sz="1600" dirty="0"/>
          </a:p>
          <a:p>
            <a:pPr algn="ctr"/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: facebook.com/sachmem.vn/</a:t>
            </a:r>
            <a:endParaRPr lang="en-US" sz="1600" dirty="0"/>
          </a:p>
          <a:p>
            <a:br>
              <a:rPr lang="en-US" sz="1600" dirty="0"/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3784767" y="3763537"/>
            <a:ext cx="5476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FB7BD"/>
                </a:solidFill>
              </a:rPr>
              <a:t>New learning activities</a:t>
            </a:r>
            <a:endParaRPr lang="en-US" sz="4000" b="1" dirty="0">
              <a:solidFill>
                <a:srgbClr val="0FB7BD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1999" cy="19678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93673" y="341236"/>
            <a:ext cx="1267591" cy="15081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500251" y="663741"/>
            <a:ext cx="5307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NEW </a:t>
            </a:r>
            <a:r>
              <a:rPr lang="en-US" sz="400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WAYS TO </a:t>
            </a:r>
            <a:r>
              <a:rPr lang="en-US" sz="40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LEARN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912957686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EA07E-3AEC-E835-A828-D5759C688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25909"/>
          </a:xfrm>
        </p:spPr>
        <p:txBody>
          <a:bodyPr/>
          <a:lstStyle/>
          <a:p>
            <a:r>
              <a:rPr lang="en-US" dirty="0"/>
              <a:t>Vocabulary: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C7280-6FDA-E857-E1C7-97E3B9A95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5909"/>
            <a:ext cx="10515600" cy="6032089"/>
          </a:xfrm>
        </p:spPr>
        <p:txBody>
          <a:bodyPr>
            <a:normAutofit/>
          </a:bodyPr>
          <a:lstStyle/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vi-VN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Upload /ˌʌpˈləʊd/ (v)</a:t>
            </a:r>
            <a:r>
              <a:rPr lang="en-US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→ Upload a vide</a:t>
            </a:r>
            <a:r>
              <a:rPr lang="en-US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o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vi-VN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Geography /dʒiˈɒ</a:t>
            </a:r>
            <a:r>
              <a:rPr lang="zh-CN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ɡ</a:t>
            </a:r>
            <a:r>
              <a:rPr lang="vi-VN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rəfi/ (n)</a:t>
            </a:r>
            <a:endParaRPr lang="en-US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vi-VN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lobal Warming/ˌɡləʊ.bəl ˈwɔː.mɪŋ/ (n.phr) </a:t>
            </a:r>
            <a:endParaRPr lang="en-US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dirty="0"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vi-VN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nformation /ˌɪnfəˈmeɪʃn/ (n)</a:t>
            </a:r>
            <a:r>
              <a:rPr lang="en-US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→ find/ search for/look for + more information</a:t>
            </a:r>
            <a:endParaRPr lang="en-US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vi-VN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nteresting/ˈɪntrəstɪŋ/  (adj)</a:t>
            </a:r>
            <a:endParaRPr lang="en-US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228600" marR="0" algn="just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→ Sound interesting</a:t>
            </a:r>
            <a:endParaRPr lang="en-US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pPr algn="just">
              <a:spcBef>
                <a:spcPts val="0"/>
              </a:spcBef>
            </a:pPr>
            <a:r>
              <a:rPr lang="en-US" dirty="0">
                <a:latin typeface="Times New Roman" panose="02020603050405020304" pitchFamily="18" charset="0"/>
                <a:ea typeface="DengXian" panose="02010600030101010101" pitchFamily="2" charset="-122"/>
              </a:rPr>
              <a:t>Project /ˈ</a:t>
            </a:r>
            <a:r>
              <a:rPr lang="en-US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prɒdʒ.ekt</a:t>
            </a:r>
            <a:r>
              <a:rPr lang="en-US" dirty="0">
                <a:latin typeface="Times New Roman" panose="02020603050405020304" pitchFamily="18" charset="0"/>
                <a:ea typeface="DengXian" panose="02010600030101010101" pitchFamily="2" charset="-122"/>
              </a:rPr>
              <a:t>/ (n)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634EF2-79B9-C5C0-500D-C2E92A4FD1EB}"/>
              </a:ext>
            </a:extLst>
          </p:cNvPr>
          <p:cNvSpPr txBox="1"/>
          <p:nvPr/>
        </p:nvSpPr>
        <p:spPr>
          <a:xfrm>
            <a:off x="4930877" y="825908"/>
            <a:ext cx="2649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CD79C1-A411-24C5-8B2E-EC2CC8668ED4}"/>
              </a:ext>
            </a:extLst>
          </p:cNvPr>
          <p:cNvSpPr txBox="1"/>
          <p:nvPr/>
        </p:nvSpPr>
        <p:spPr>
          <a:xfrm>
            <a:off x="5245508" y="1917289"/>
            <a:ext cx="2020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A81B65-5D42-21A6-6850-ED15CF90C23F}"/>
              </a:ext>
            </a:extLst>
          </p:cNvPr>
          <p:cNvSpPr txBox="1"/>
          <p:nvPr/>
        </p:nvSpPr>
        <p:spPr>
          <a:xfrm>
            <a:off x="7580670" y="2326382"/>
            <a:ext cx="3569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DFD8CF-3BA3-3EC7-F3BE-1BA8EB4C290B}"/>
              </a:ext>
            </a:extLst>
          </p:cNvPr>
          <p:cNvSpPr txBox="1"/>
          <p:nvPr/>
        </p:nvSpPr>
        <p:spPr>
          <a:xfrm>
            <a:off x="5766619" y="3091716"/>
            <a:ext cx="2372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FDB93A-B0A7-F000-BD12-B466EDFB56E5}"/>
              </a:ext>
            </a:extLst>
          </p:cNvPr>
          <p:cNvSpPr txBox="1"/>
          <p:nvPr/>
        </p:nvSpPr>
        <p:spPr>
          <a:xfrm>
            <a:off x="4866967" y="5357524"/>
            <a:ext cx="1799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719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8AFAC-A46E-93A7-921B-E6877A9A0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35" y="103239"/>
            <a:ext cx="11946194" cy="6754761"/>
          </a:xfrm>
        </p:spPr>
        <p:txBody>
          <a:bodyPr>
            <a:normAutofit fontScale="90000"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en-US" sz="3200" dirty="0"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Take note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: </a:t>
            </a:r>
            <a:b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-  Be not </a:t>
            </a:r>
            <a:r>
              <a:rPr lang="en-US" sz="320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good at 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/biː </a:t>
            </a: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nɒt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gʊd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æt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/(</a:t>
            </a: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v.phr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)/ </a:t>
            </a:r>
            <a:b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vi-VN" sz="3200" dirty="0">
                <a:ea typeface="DengXian" panose="02010600030101010101" pitchFamily="2" charset="-122"/>
                <a:cs typeface="Times New Roman" panose="02020603050405020304" pitchFamily="18" charset="0"/>
              </a:rPr>
              <a:t>→</a:t>
            </a:r>
            <a:r>
              <a:rPr lang="en-US" sz="3200" dirty="0">
                <a:ea typeface="DengXian" panose="02010600030101010101" pitchFamily="2" charset="-122"/>
                <a:cs typeface="Times New Roman" panose="02020603050405020304" pitchFamily="18" charset="0"/>
              </a:rPr>
              <a:t> I’m not good at taking notes in class.</a:t>
            </a:r>
            <a:b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- P</a:t>
            </a:r>
            <a:r>
              <a:rPr lang="vi-VN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resentation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/ˌpreznˈteɪʃn/ (n)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b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b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- D</a:t>
            </a:r>
            <a:r>
              <a:rPr lang="vi-VN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ebate /dɪˈbeɪt/ (n)</a:t>
            </a:r>
            <a:b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b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Prefer (v) /prɪˈfɜː(r)/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: </a:t>
            </a:r>
            <a:b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→ Prefer A to B. Example: I prefer presentation to debate. </a:t>
            </a:r>
            <a:b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b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- F</a:t>
            </a:r>
            <a:r>
              <a:rPr lang="vi-VN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ace-to-face learning /feɪs-tuː-feɪs ˈlɜːnɪŋ/ (n.phr)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:</a:t>
            </a:r>
            <a:b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b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- O</a:t>
            </a:r>
            <a:r>
              <a:rPr lang="vi-VN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nline learning/ˈɒnˌlaɪn ˈlɜːnɪŋ/(n.phr)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:</a:t>
            </a:r>
            <a:b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b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Chance/tʃæns/ (n) = opportunity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:</a:t>
            </a:r>
            <a:b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→ Give someone a chance</a:t>
            </a:r>
            <a:b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D39ED9-380F-F83C-DF10-A95BC08545E1}"/>
              </a:ext>
            </a:extLst>
          </p:cNvPr>
          <p:cNvSpPr txBox="1"/>
          <p:nvPr/>
        </p:nvSpPr>
        <p:spPr>
          <a:xfrm>
            <a:off x="2536723" y="0"/>
            <a:ext cx="302342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7A9470-B75B-08BA-F3F6-88391803A4F7}"/>
              </a:ext>
            </a:extLst>
          </p:cNvPr>
          <p:cNvSpPr txBox="1"/>
          <p:nvPr/>
        </p:nvSpPr>
        <p:spPr>
          <a:xfrm>
            <a:off x="5560143" y="1222465"/>
            <a:ext cx="266945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5DDD31-A4BC-7D58-04B2-C40D22E0430D}"/>
              </a:ext>
            </a:extLst>
          </p:cNvPr>
          <p:cNvSpPr txBox="1"/>
          <p:nvPr/>
        </p:nvSpPr>
        <p:spPr>
          <a:xfrm>
            <a:off x="4048433" y="1835136"/>
            <a:ext cx="243348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366B77-AF82-FD92-791B-8FF945DE2966}"/>
              </a:ext>
            </a:extLst>
          </p:cNvPr>
          <p:cNvSpPr txBox="1"/>
          <p:nvPr/>
        </p:nvSpPr>
        <p:spPr>
          <a:xfrm>
            <a:off x="4306528" y="2568793"/>
            <a:ext cx="154366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5DD2A0-6E7C-120B-C51E-021088711F6B}"/>
              </a:ext>
            </a:extLst>
          </p:cNvPr>
          <p:cNvSpPr txBox="1"/>
          <p:nvPr/>
        </p:nvSpPr>
        <p:spPr>
          <a:xfrm>
            <a:off x="8502443" y="3819833"/>
            <a:ext cx="263996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4F2F2E-742B-5A6C-4973-858C76E81FAA}"/>
              </a:ext>
            </a:extLst>
          </p:cNvPr>
          <p:cNvSpPr txBox="1"/>
          <p:nvPr/>
        </p:nvSpPr>
        <p:spPr>
          <a:xfrm>
            <a:off x="7064475" y="4506565"/>
            <a:ext cx="287593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1FF893-873A-7849-4170-F5663703ED26}"/>
              </a:ext>
            </a:extLst>
          </p:cNvPr>
          <p:cNvSpPr txBox="1"/>
          <p:nvPr/>
        </p:nvSpPr>
        <p:spPr>
          <a:xfrm>
            <a:off x="5909187" y="5442155"/>
            <a:ext cx="259325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3ED937-A6DD-EC19-E906-822630576ED1}"/>
              </a:ext>
            </a:extLst>
          </p:cNvPr>
          <p:cNvSpPr txBox="1"/>
          <p:nvPr/>
        </p:nvSpPr>
        <p:spPr>
          <a:xfrm>
            <a:off x="6998108" y="485672"/>
            <a:ext cx="323727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70713F-F5B3-B441-005C-9B8DA2C7D0BD}"/>
              </a:ext>
            </a:extLst>
          </p:cNvPr>
          <p:cNvSpPr/>
          <p:nvPr/>
        </p:nvSpPr>
        <p:spPr>
          <a:xfrm>
            <a:off x="1120880" y="877236"/>
            <a:ext cx="5773992" cy="3969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6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C74AE-C009-DDEA-9567-3C01287F2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(Task3) 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 Filling the missing word”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32726B-B40B-EEE0-950A-A25B4671C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45" y="1935932"/>
            <a:ext cx="4102510" cy="28930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DEDC5E-C56E-DC08-6CB8-5B520CBF4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626" y="1526268"/>
            <a:ext cx="3316511" cy="332260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95EC7F-AF24-51CC-4008-1450FA09B511}"/>
              </a:ext>
            </a:extLst>
          </p:cNvPr>
          <p:cNvSpPr/>
          <p:nvPr/>
        </p:nvSpPr>
        <p:spPr>
          <a:xfrm>
            <a:off x="479904" y="4836315"/>
            <a:ext cx="3556819" cy="9586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1………… a video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F7CE50-521A-35C2-779E-123482546FC8}"/>
              </a:ext>
            </a:extLst>
          </p:cNvPr>
          <p:cNvSpPr/>
          <p:nvPr/>
        </p:nvSpPr>
        <p:spPr>
          <a:xfrm>
            <a:off x="4681316" y="4828941"/>
            <a:ext cx="3199821" cy="9660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2.…… information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E95790-7884-5524-B320-FA433781F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980" y="1313076"/>
            <a:ext cx="4038019" cy="33713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1F20714-1B53-B246-E606-4D3F49771334}"/>
              </a:ext>
            </a:extLst>
          </p:cNvPr>
          <p:cNvSpPr/>
          <p:nvPr/>
        </p:nvSpPr>
        <p:spPr>
          <a:xfrm>
            <a:off x="8525731" y="4828941"/>
            <a:ext cx="3523702" cy="9660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3…........ a project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5EA649-B87D-8943-CCB3-AEA2C7367CFF}"/>
              </a:ext>
            </a:extLst>
          </p:cNvPr>
          <p:cNvSpPr txBox="1"/>
          <p:nvPr/>
        </p:nvSpPr>
        <p:spPr>
          <a:xfrm>
            <a:off x="1047716" y="4940951"/>
            <a:ext cx="2421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Upload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F471B3-F002-1D7F-8AA9-CE019B13DFDF}"/>
              </a:ext>
            </a:extLst>
          </p:cNvPr>
          <p:cNvSpPr txBox="1"/>
          <p:nvPr/>
        </p:nvSpPr>
        <p:spPr>
          <a:xfrm>
            <a:off x="5023567" y="5002506"/>
            <a:ext cx="1887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D23AAB-5E31-2EB0-BDCF-8C930FAF7C4B}"/>
              </a:ext>
            </a:extLst>
          </p:cNvPr>
          <p:cNvSpPr txBox="1"/>
          <p:nvPr/>
        </p:nvSpPr>
        <p:spPr>
          <a:xfrm>
            <a:off x="9335728" y="4971728"/>
            <a:ext cx="1209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</a:t>
            </a:r>
          </a:p>
        </p:txBody>
      </p:sp>
    </p:spTree>
    <p:extLst>
      <p:ext uri="{BB962C8B-B14F-4D97-AF65-F5344CB8AC3E}">
        <p14:creationId xmlns:p14="http://schemas.microsoft.com/office/powerpoint/2010/main" val="190613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5C7626-215B-813E-85FB-16E0EBBE2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27" y="923324"/>
            <a:ext cx="5294670" cy="41648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AAE048-F842-E619-6B9C-07247F852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200" y="923324"/>
            <a:ext cx="5294669" cy="41648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1E2AF8-ED77-A7CE-A640-E563117E2D6C}"/>
              </a:ext>
            </a:extLst>
          </p:cNvPr>
          <p:cNvSpPr/>
          <p:nvPr/>
        </p:nvSpPr>
        <p:spPr>
          <a:xfrm>
            <a:off x="1209367" y="5412658"/>
            <a:ext cx="4395019" cy="8259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…......... notes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1EF162-07DA-5402-BC5A-4E0F2A3ECC3D}"/>
              </a:ext>
            </a:extLst>
          </p:cNvPr>
          <p:cNvSpPr/>
          <p:nvPr/>
        </p:nvSpPr>
        <p:spPr>
          <a:xfrm>
            <a:off x="7531512" y="5397910"/>
            <a:ext cx="3986978" cy="8259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5………… materials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4E501A-AD8E-CE0A-B1F7-8F43DFDBE4BD}"/>
              </a:ext>
            </a:extLst>
          </p:cNvPr>
          <p:cNvSpPr txBox="1"/>
          <p:nvPr/>
        </p:nvSpPr>
        <p:spPr>
          <a:xfrm>
            <a:off x="2654710" y="5412658"/>
            <a:ext cx="2138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EA527F-18EA-7512-255B-C2A87397EFAC}"/>
              </a:ext>
            </a:extLst>
          </p:cNvPr>
          <p:cNvSpPr txBox="1"/>
          <p:nvPr/>
        </p:nvSpPr>
        <p:spPr>
          <a:xfrm>
            <a:off x="8342672" y="5397910"/>
            <a:ext cx="1902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Prepare</a:t>
            </a:r>
          </a:p>
        </p:txBody>
      </p:sp>
    </p:spTree>
    <p:extLst>
      <p:ext uri="{BB962C8B-B14F-4D97-AF65-F5344CB8AC3E}">
        <p14:creationId xmlns:p14="http://schemas.microsoft.com/office/powerpoint/2010/main" val="208330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5942902" y="1116311"/>
            <a:ext cx="4668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</a:rPr>
              <a:t>New learning activities (page 86)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358034" y="109096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40E0A8-CC3C-465D-8059-9BD5897612BD}"/>
              </a:ext>
            </a:extLst>
          </p:cNvPr>
          <p:cNvSpPr txBox="1"/>
          <p:nvPr/>
        </p:nvSpPr>
        <p:spPr>
          <a:xfrm>
            <a:off x="157815" y="5429275"/>
            <a:ext cx="4272400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What are Long and Nick talking about???</a:t>
            </a:r>
          </a:p>
        </p:txBody>
      </p:sp>
      <p:pic>
        <p:nvPicPr>
          <p:cNvPr id="2" name="058">
            <a:hlinkClick r:id="" action="ppaction://media"/>
            <a:extLst>
              <a:ext uri="{FF2B5EF4-FFF2-40B4-BE49-F238E27FC236}">
                <a16:creationId xmlns:a16="http://schemas.microsoft.com/office/drawing/2014/main" id="{6FFDEFB7-E706-4FE0-9BCE-DA1FE04B4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03213" y="239777"/>
            <a:ext cx="487363" cy="4873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2"/>
            <a:ext cx="12192001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20484" y="1511270"/>
            <a:ext cx="751370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Long: Hi, Nick. What are you doing?</a:t>
            </a:r>
          </a:p>
          <a:p>
            <a:r>
              <a:rPr lang="en-US" dirty="0"/>
              <a:t>Nick: I’m watching the video that my geography teacher uploaded on </a:t>
            </a:r>
            <a:r>
              <a:rPr lang="en-US" dirty="0" err="1"/>
              <a:t>Eclass</a:t>
            </a:r>
            <a:r>
              <a:rPr lang="en-US" dirty="0"/>
              <a:t>.</a:t>
            </a:r>
          </a:p>
          <a:p>
            <a:r>
              <a:rPr lang="en-US" dirty="0"/>
              <a:t>Long: Really? What is it about?</a:t>
            </a:r>
          </a:p>
          <a:p>
            <a:r>
              <a:rPr lang="en-US" dirty="0"/>
              <a:t>Nick: It’s about global warming. My teacher asked us to watch the video and find more information about this topic.</a:t>
            </a:r>
          </a:p>
          <a:p>
            <a:r>
              <a:rPr lang="en-US" dirty="0"/>
              <a:t>Long: So, is watching the video part of your homework?</a:t>
            </a:r>
          </a:p>
          <a:p>
            <a:r>
              <a:rPr lang="en-US" dirty="0"/>
              <a:t>Nick: Yes, then next week, we’ll work in groups and discuss the topic in class.</a:t>
            </a:r>
          </a:p>
          <a:p>
            <a:r>
              <a:rPr lang="en-US" dirty="0"/>
              <a:t>Long: Sounds interesting. You can watch the video many times and also search for more information at home.</a:t>
            </a:r>
          </a:p>
          <a:p>
            <a:r>
              <a:rPr lang="en-US" dirty="0"/>
              <a:t>Nick: You’re right. I’m not good at taking notes in class, you know. So I prefer this way of learning. It gives me a chance to discuss with my classmates, who may have original ideas on the topic.</a:t>
            </a:r>
          </a:p>
          <a:p>
            <a:r>
              <a:rPr lang="en-US" dirty="0"/>
              <a:t>Long: Does your teacher often ask you to prepare materials at home and discuss in class, Nick?</a:t>
            </a:r>
          </a:p>
          <a:p>
            <a:r>
              <a:rPr lang="en-US" dirty="0"/>
              <a:t>Nick: Yes, she does. We’re doing a lot of projects that help us understand the lessons better. This way of studying, which gives us more control over our own learning, is quite useful.</a:t>
            </a:r>
          </a:p>
          <a:p>
            <a:r>
              <a:rPr lang="en-US" dirty="0"/>
              <a:t>Long: You’re lucky. My teachers use very traditional methods of teaching at my schools. I wish I could try these new learning activities.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43" y="2021647"/>
            <a:ext cx="3973072" cy="293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9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4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878041" y="1098695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0304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1056314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40E0A8-CC3C-465D-8059-9BD5897612BD}"/>
              </a:ext>
            </a:extLst>
          </p:cNvPr>
          <p:cNvSpPr txBox="1"/>
          <p:nvPr/>
        </p:nvSpPr>
        <p:spPr>
          <a:xfrm>
            <a:off x="362107" y="4562798"/>
            <a:ext cx="3784460" cy="215443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They are talking about: </a:t>
            </a:r>
          </a:p>
          <a:p>
            <a:pPr algn="just"/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Nick's geography homework about global warming. </a:t>
            </a:r>
          </a:p>
          <a:p>
            <a:pPr algn="just"/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their ways of learning: watching a video, working in groups, doing projects...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A75EE1-F444-4F8F-90FF-893AB791FC68}"/>
              </a:ext>
            </a:extLst>
          </p:cNvPr>
          <p:cNvSpPr txBox="1"/>
          <p:nvPr/>
        </p:nvSpPr>
        <p:spPr>
          <a:xfrm>
            <a:off x="5742611" y="974908"/>
            <a:ext cx="4668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</a:rPr>
              <a:t>New learning activities </a:t>
            </a:r>
            <a:r>
              <a:rPr lang="en-US" sz="2400" b="1" i="1" dirty="0">
                <a:solidFill>
                  <a:schemeClr val="accent2"/>
                </a:solidFill>
              </a:rPr>
              <a:t>(page 86)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2"/>
            <a:ext cx="12192001" cy="8802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" name="Rectangle 1"/>
          <p:cNvSpPr/>
          <p:nvPr/>
        </p:nvSpPr>
        <p:spPr>
          <a:xfrm>
            <a:off x="4468713" y="1436573"/>
            <a:ext cx="745686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Long: Hi, Nick. What are you doing?</a:t>
            </a:r>
          </a:p>
          <a:p>
            <a:r>
              <a:rPr lang="en-US" dirty="0"/>
              <a:t>Nick: I’m watching the video that my geography teacher uploaded on </a:t>
            </a:r>
            <a:r>
              <a:rPr lang="en-US" dirty="0" err="1"/>
              <a:t>Eclass</a:t>
            </a:r>
            <a:r>
              <a:rPr lang="en-US" dirty="0"/>
              <a:t>.</a:t>
            </a:r>
          </a:p>
          <a:p>
            <a:r>
              <a:rPr lang="en-US" dirty="0"/>
              <a:t>Long: Really? What is it about?</a:t>
            </a:r>
          </a:p>
          <a:p>
            <a:r>
              <a:rPr lang="en-US" dirty="0"/>
              <a:t>Nick: </a:t>
            </a:r>
            <a:r>
              <a:rPr lang="en-US" u="sng" dirty="0">
                <a:solidFill>
                  <a:schemeClr val="accent6">
                    <a:lumMod val="75000"/>
                  </a:schemeClr>
                </a:solidFill>
              </a:rPr>
              <a:t>It’s about global warming</a:t>
            </a:r>
            <a:r>
              <a:rPr lang="en-US" dirty="0"/>
              <a:t>. My teacher asked us to watch the video and find more information about this topic.</a:t>
            </a:r>
          </a:p>
          <a:p>
            <a:r>
              <a:rPr lang="en-US" dirty="0"/>
              <a:t>Long: So, is watching the video part of </a:t>
            </a:r>
            <a:r>
              <a:rPr lang="en-US" u="sng" dirty="0">
                <a:solidFill>
                  <a:schemeClr val="accent6">
                    <a:lumMod val="75000"/>
                  </a:schemeClr>
                </a:solidFill>
              </a:rPr>
              <a:t>your homework</a:t>
            </a:r>
            <a:r>
              <a:rPr lang="en-US" dirty="0"/>
              <a:t>?</a:t>
            </a:r>
          </a:p>
          <a:p>
            <a:r>
              <a:rPr lang="en-US" dirty="0"/>
              <a:t>Nick: Yes, then next week, we’ll work in groups and discuss the topic in class.</a:t>
            </a:r>
          </a:p>
          <a:p>
            <a:r>
              <a:rPr lang="en-US" dirty="0"/>
              <a:t>Long: Sounds interesting. You can watch the video many times and also search for more information at home.</a:t>
            </a:r>
          </a:p>
          <a:p>
            <a:r>
              <a:rPr lang="en-US" dirty="0"/>
              <a:t>Nick: You’re right. I’m not good at taking notes in class, you know. So </a:t>
            </a:r>
            <a:r>
              <a:rPr lang="en-US" u="sng" dirty="0">
                <a:solidFill>
                  <a:schemeClr val="accent6">
                    <a:lumMod val="75000"/>
                  </a:schemeClr>
                </a:solidFill>
              </a:rPr>
              <a:t>I prefer this way of learning</a:t>
            </a:r>
            <a:r>
              <a:rPr lang="en-US" dirty="0"/>
              <a:t>. It gives me a chance to discuss with my classmates, who may have original ideas on the topic.</a:t>
            </a:r>
          </a:p>
          <a:p>
            <a:r>
              <a:rPr lang="en-US" dirty="0"/>
              <a:t>Long: Does your teacher often ask you to prepare materials at home and discuss in class, Nick?</a:t>
            </a:r>
          </a:p>
          <a:p>
            <a:r>
              <a:rPr lang="en-US" dirty="0"/>
              <a:t>Nick: Yes, she does. We’re doing a lot of projects that help us understand the lessons better. This way of studying, which gives us more control over our own learning, is quite useful.</a:t>
            </a:r>
          </a:p>
          <a:p>
            <a:r>
              <a:rPr lang="en-US" dirty="0"/>
              <a:t>Long: You’re lucky. My teachers use very traditional methods of teaching at my schools. I wish I could try these new learning activities.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17" y="1871548"/>
            <a:ext cx="3760631" cy="250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5029</TotalTime>
  <Words>2175</Words>
  <Application>Microsoft Office PowerPoint</Application>
  <PresentationFormat>Widescreen</PresentationFormat>
  <Paragraphs>228</Paragraphs>
  <Slides>25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DengXian</vt:lpstr>
      <vt:lpstr>Arial</vt:lpstr>
      <vt:lpstr>Arial Black</vt:lpstr>
      <vt:lpstr>Bookman Old Style</vt:lpstr>
      <vt:lpstr>Calibri</vt:lpstr>
      <vt:lpstr>Calibri Light</vt:lpstr>
      <vt:lpstr>Myriad Pro</vt:lpstr>
      <vt:lpstr>Symbol</vt:lpstr>
      <vt:lpstr>Times New Roman</vt:lpstr>
      <vt:lpstr>UTM Facebook K&amp;T</vt:lpstr>
      <vt:lpstr>Office Theme</vt:lpstr>
      <vt:lpstr>PowerPoint Presentation</vt:lpstr>
      <vt:lpstr>What can you see in the picture? </vt:lpstr>
      <vt:lpstr>PowerPoint Presentation</vt:lpstr>
      <vt:lpstr>Vocabulary:</vt:lpstr>
      <vt:lpstr>   - Take note:  -  Be not good at /biː nɒt gʊd æt/(v.phr)/  → I’m not good at taking notes in class. - Presentation /ˌpreznˈteɪʃn/ (n)   - Debate /dɪˈbeɪt/ (n)  - Prefer (v) /prɪˈfɜː(r)/ :   → Prefer A to B. Example: I prefer presentation to debate.   - Face-to-face learning /feɪs-tuː-feɪs ˈlɜːnɪŋ/ (n.phr):  - Online learning/ˈɒnˌlaɪn ˈlɜːnɪŋ/(n.phr):  - Chance/tʃæns/ (n) = opportunity:  → Give someone a chance </vt:lpstr>
      <vt:lpstr>(Task3) “ Filling the missing word”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lethicamtienlovely@gmail.com</cp:lastModifiedBy>
  <cp:revision>178</cp:revision>
  <dcterms:created xsi:type="dcterms:W3CDTF">2020-12-09T02:04:09Z</dcterms:created>
  <dcterms:modified xsi:type="dcterms:W3CDTF">2023-03-02T00:29:02Z</dcterms:modified>
  <cp:category>9Slide.vn</cp:category>
</cp:coreProperties>
</file>