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2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6"/>
  </p:notesMasterIdLst>
  <p:sldIdLst>
    <p:sldId id="264" r:id="rId4"/>
    <p:sldId id="268" r:id="rId5"/>
    <p:sldId id="269" r:id="rId6"/>
    <p:sldId id="287" r:id="rId7"/>
    <p:sldId id="286" r:id="rId8"/>
    <p:sldId id="256" r:id="rId9"/>
    <p:sldId id="274" r:id="rId10"/>
    <p:sldId id="271" r:id="rId11"/>
    <p:sldId id="272" r:id="rId12"/>
    <p:sldId id="273" r:id="rId13"/>
    <p:sldId id="275" r:id="rId14"/>
    <p:sldId id="276" r:id="rId15"/>
    <p:sldId id="277" r:id="rId16"/>
    <p:sldId id="289" r:id="rId17"/>
    <p:sldId id="279" r:id="rId18"/>
    <p:sldId id="281" r:id="rId19"/>
    <p:sldId id="280" r:id="rId20"/>
    <p:sldId id="282" r:id="rId21"/>
    <p:sldId id="283" r:id="rId22"/>
    <p:sldId id="284" r:id="rId23"/>
    <p:sldId id="285" r:id="rId24"/>
    <p:sldId id="288" r:id="rId2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2A3"/>
    <a:srgbClr val="98DFBB"/>
    <a:srgbClr val="9AD3E9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t>2020-03-19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smtClean="0"/>
              <a:t>WARM UP 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076056" y="3075806"/>
            <a:ext cx="4930200" cy="288032"/>
          </a:xfrm>
        </p:spPr>
        <p:txBody>
          <a:bodyPr/>
          <a:lstStyle/>
          <a:p>
            <a:pPr lvl="0"/>
            <a:r>
              <a:rPr lang="en-US" altLang="ko-KR" sz="2400" b="1" i="1" dirty="0" smtClean="0"/>
              <a:t>Who’s faster?</a:t>
            </a:r>
            <a:endParaRPr lang="en-US" altLang="ko-KR" sz="2400" b="1" i="1" dirty="0"/>
          </a:p>
        </p:txBody>
      </p:sp>
      <p:sp>
        <p:nvSpPr>
          <p:cNvPr id="5" name="Freeform 55">
            <a:extLst>
              <a:ext uri="{FF2B5EF4-FFF2-40B4-BE49-F238E27FC236}">
                <a16:creationId xmlns:a16="http://schemas.microsoft.com/office/drawing/2014/main" xmlns="" id="{B294EBEE-37F7-4D01-949A-5A15F8D0105A}"/>
              </a:ext>
            </a:extLst>
          </p:cNvPr>
          <p:cNvSpPr/>
          <p:nvPr/>
        </p:nvSpPr>
        <p:spPr>
          <a:xfrm>
            <a:off x="2267744" y="2355726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8407" y="0"/>
            <a:ext cx="9144000" cy="576064"/>
          </a:xfrm>
        </p:spPr>
        <p:txBody>
          <a:bodyPr/>
          <a:lstStyle/>
          <a:p>
            <a:r>
              <a:rPr lang="en-US" dirty="0" smtClean="0"/>
              <a:t>Vocabulary 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863293" y="767674"/>
            <a:ext cx="2376264" cy="28803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4</a:t>
            </a:r>
            <a:r>
              <a:rPr lang="en-US" sz="2400" dirty="0" smtClean="0">
                <a:solidFill>
                  <a:schemeClr val="tx1"/>
                </a:solidFill>
              </a:rPr>
              <a:t>.  Take notes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2029290" y="1205302"/>
            <a:ext cx="3910861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= write something down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067944" y="756215"/>
            <a:ext cx="2376264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Ghi chép </a:t>
            </a:r>
            <a:endParaRPr lang="vi-VN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91" y="1707654"/>
            <a:ext cx="5179621" cy="327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7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007" y="-6754"/>
            <a:ext cx="9144000" cy="576064"/>
          </a:xfrm>
        </p:spPr>
        <p:txBody>
          <a:bodyPr/>
          <a:lstStyle/>
          <a:p>
            <a:r>
              <a:rPr lang="en-US" dirty="0" smtClean="0"/>
              <a:t>Vocabulary 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71600" y="742438"/>
            <a:ext cx="4139952" cy="288032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5. </a:t>
            </a:r>
            <a:r>
              <a:rPr lang="en-US" sz="2400" dirty="0">
                <a:solidFill>
                  <a:srgbClr val="FF0000"/>
                </a:solidFill>
              </a:rPr>
              <a:t>Ac</a:t>
            </a:r>
            <a:r>
              <a:rPr lang="en-US" sz="2400" dirty="0">
                <a:solidFill>
                  <a:schemeClr val="tx1"/>
                </a:solidFill>
              </a:rPr>
              <a:t>cess /ˈ</a:t>
            </a:r>
            <a:r>
              <a:rPr lang="en-US" sz="2400" dirty="0" err="1">
                <a:solidFill>
                  <a:schemeClr val="tx1"/>
                </a:solidFill>
              </a:rPr>
              <a:t>æk.ses</a:t>
            </a:r>
            <a:r>
              <a:rPr lang="en-US" sz="2400" dirty="0" smtClean="0">
                <a:solidFill>
                  <a:schemeClr val="tx1"/>
                </a:solidFill>
              </a:rPr>
              <a:t>/ (v)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067944" y="742438"/>
            <a:ext cx="4139952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Truy cập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3604" y="1203598"/>
            <a:ext cx="7068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Example: Most </a:t>
            </a:r>
            <a:r>
              <a:rPr lang="en-US" i="1" dirty="0"/>
              <a:t>people use their </a:t>
            </a:r>
            <a:r>
              <a:rPr lang="en-US" i="1" dirty="0" smtClean="0"/>
              <a:t>computers </a:t>
            </a:r>
            <a:r>
              <a:rPr lang="en-US" i="1" dirty="0"/>
              <a:t>to </a:t>
            </a:r>
            <a:r>
              <a:rPr lang="en-US" b="1" i="1" u="sng" dirty="0"/>
              <a:t>access</a:t>
            </a:r>
            <a:r>
              <a:rPr lang="en-US" b="1" dirty="0"/>
              <a:t> </a:t>
            </a:r>
            <a:r>
              <a:rPr lang="en-US" i="1" dirty="0"/>
              <a:t>the </a:t>
            </a:r>
            <a:r>
              <a:rPr lang="en-US" i="1" dirty="0" smtClean="0"/>
              <a:t>Internet</a:t>
            </a:r>
            <a:r>
              <a:rPr lang="en-US" i="1" dirty="0"/>
              <a:t>.</a:t>
            </a:r>
            <a:endParaRPr lang="vi-VN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23678"/>
            <a:ext cx="4968552" cy="298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896" y="20736"/>
            <a:ext cx="9144000" cy="576064"/>
          </a:xfrm>
        </p:spPr>
        <p:txBody>
          <a:bodyPr/>
          <a:lstStyle/>
          <a:p>
            <a:r>
              <a:rPr lang="en-US" dirty="0" smtClean="0"/>
              <a:t>Vocabulary 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187624" y="690167"/>
            <a:ext cx="3851920" cy="288032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6. Look something up: 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51920" y="690167"/>
            <a:ext cx="3851920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Tra cứu </a:t>
            </a:r>
            <a:endParaRPr lang="vi-VN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76" y="2211710"/>
            <a:ext cx="5538024" cy="24682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91680" y="1182239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Example: If </a:t>
            </a:r>
            <a:r>
              <a:rPr lang="en-US" sz="2000" i="1" dirty="0"/>
              <a:t>you're not sure what the word means, </a:t>
            </a:r>
            <a:r>
              <a:rPr lang="en-US" sz="2000" b="1" i="1" u="sng" dirty="0"/>
              <a:t>look it up </a:t>
            </a:r>
            <a:r>
              <a:rPr lang="en-US" sz="2000" b="1" i="1" u="sng" dirty="0" smtClean="0"/>
              <a:t>  </a:t>
            </a:r>
            <a:r>
              <a:rPr lang="en-US" sz="2000" i="1" dirty="0" smtClean="0"/>
              <a:t>in </a:t>
            </a:r>
            <a:r>
              <a:rPr lang="en-US" sz="2000" i="1" dirty="0"/>
              <a:t>a dictionary.</a:t>
            </a:r>
            <a:endParaRPr lang="vi-VN" sz="2000" i="1" dirty="0"/>
          </a:p>
        </p:txBody>
      </p:sp>
    </p:spTree>
    <p:extLst>
      <p:ext uri="{BB962C8B-B14F-4D97-AF65-F5344CB8AC3E}">
        <p14:creationId xmlns:p14="http://schemas.microsoft.com/office/powerpoint/2010/main" val="119415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Vocabulary 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043608" y="843558"/>
            <a:ext cx="3203848" cy="288032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7. Touch screen (n)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923928" y="843558"/>
            <a:ext cx="3203848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Màn hình cảm ứng</a:t>
            </a:r>
            <a:endParaRPr lang="vi-VN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7654"/>
            <a:ext cx="40481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8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Vocabulary 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987574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Elec</a:t>
            </a:r>
            <a:r>
              <a:rPr lang="en-US" sz="2400" dirty="0">
                <a:solidFill>
                  <a:srgbClr val="FF0000"/>
                </a:solidFill>
              </a:rPr>
              <a:t>tro</a:t>
            </a:r>
            <a:r>
              <a:rPr lang="en-US" sz="2400" dirty="0"/>
              <a:t>nic de</a:t>
            </a:r>
            <a:r>
              <a:rPr lang="en-US" sz="2400" dirty="0">
                <a:solidFill>
                  <a:srgbClr val="FF0000"/>
                </a:solidFill>
              </a:rPr>
              <a:t>vice</a:t>
            </a:r>
            <a:r>
              <a:rPr lang="en-US" sz="2400" dirty="0"/>
              <a:t>s </a:t>
            </a:r>
            <a:r>
              <a:rPr lang="en-US" sz="2400" dirty="0" smtClean="0"/>
              <a:t> (</a:t>
            </a:r>
            <a:r>
              <a:rPr lang="en-US" sz="2400" dirty="0"/>
              <a:t>n</a:t>
            </a:r>
            <a:r>
              <a:rPr lang="en-US" sz="2400" dirty="0" smtClean="0"/>
              <a:t>) </a:t>
            </a:r>
            <a:r>
              <a:rPr lang="en-US" sz="2400" dirty="0"/>
              <a:t>Thiết bị điện tử.</a:t>
            </a:r>
            <a:endParaRPr lang="vi-VN" sz="2400" dirty="0"/>
          </a:p>
          <a:p>
            <a:r>
              <a:rPr lang="en-US" sz="2400" dirty="0" smtClean="0"/>
              <a:t>2</a:t>
            </a:r>
            <a:r>
              <a:rPr lang="en-US" sz="2400" dirty="0"/>
              <a:t>. </a:t>
            </a:r>
            <a:r>
              <a:rPr lang="en-US" sz="2400" dirty="0">
                <a:solidFill>
                  <a:srgbClr val="FF0000"/>
                </a:solidFill>
              </a:rPr>
              <a:t>Per</a:t>
            </a:r>
            <a:r>
              <a:rPr lang="en-US" sz="2400" dirty="0"/>
              <a:t>sonal </a:t>
            </a:r>
            <a:r>
              <a:rPr lang="en-US" sz="2400" dirty="0" smtClean="0"/>
              <a:t>(</a:t>
            </a:r>
            <a:r>
              <a:rPr lang="en-US" sz="2400" dirty="0"/>
              <a:t>a</a:t>
            </a:r>
            <a:r>
              <a:rPr lang="en-US" sz="2400" dirty="0" smtClean="0"/>
              <a:t>): Cá nhân</a:t>
            </a:r>
            <a:endParaRPr lang="vi-VN" sz="2400" dirty="0"/>
          </a:p>
          <a:p>
            <a:r>
              <a:rPr lang="en-US" sz="2400" dirty="0" smtClean="0"/>
              <a:t>3. Store (v): </a:t>
            </a:r>
            <a:r>
              <a:rPr lang="en-US" sz="2400" dirty="0"/>
              <a:t>Cất, giữ, lưu trữ </a:t>
            </a:r>
            <a:endParaRPr lang="en-US" sz="2400" dirty="0" smtClean="0"/>
          </a:p>
          <a:p>
            <a:r>
              <a:rPr lang="en-US" sz="2400" dirty="0" smtClean="0"/>
              <a:t>4. Take notes = </a:t>
            </a:r>
            <a:r>
              <a:rPr lang="en-US" sz="2400" dirty="0"/>
              <a:t>write something </a:t>
            </a:r>
            <a:r>
              <a:rPr lang="en-US" sz="2400" dirty="0" smtClean="0"/>
              <a:t>down: Ghi chép</a:t>
            </a:r>
          </a:p>
          <a:p>
            <a:r>
              <a:rPr lang="en-US" sz="2400" dirty="0" smtClean="0"/>
              <a:t>5. </a:t>
            </a:r>
            <a:r>
              <a:rPr lang="en-US" sz="2400" dirty="0" smtClean="0">
                <a:solidFill>
                  <a:srgbClr val="FF0000"/>
                </a:solidFill>
              </a:rPr>
              <a:t>Ac</a:t>
            </a:r>
            <a:r>
              <a:rPr lang="en-US" sz="2400" dirty="0" smtClean="0"/>
              <a:t>cess (v) : Truy cập </a:t>
            </a:r>
          </a:p>
          <a:p>
            <a:r>
              <a:rPr lang="en-US" sz="2400" dirty="0"/>
              <a:t>6. Look something up: </a:t>
            </a:r>
            <a:r>
              <a:rPr lang="en-US" sz="2400" dirty="0" smtClean="0"/>
              <a:t>Tra cứu</a:t>
            </a:r>
          </a:p>
          <a:p>
            <a:r>
              <a:rPr lang="en-US" sz="2400" dirty="0"/>
              <a:t>7. Touch screen (n</a:t>
            </a:r>
            <a:r>
              <a:rPr lang="en-US" sz="2400" dirty="0" smtClean="0"/>
              <a:t>): Màn hình cảm ứng</a:t>
            </a:r>
            <a:endParaRPr lang="vi-VN" sz="2400" dirty="0"/>
          </a:p>
          <a:p>
            <a:endParaRPr lang="vi-VN" sz="2400" dirty="0"/>
          </a:p>
          <a:p>
            <a:endParaRPr lang="vi-VN" sz="2400" dirty="0"/>
          </a:p>
          <a:p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3479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Activity 1: Listen and read 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15-track-15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52320" y="699542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31590"/>
            <a:ext cx="5688632" cy="3590925"/>
          </a:xfrm>
          <a:prstGeom prst="rect">
            <a:avLst/>
          </a:prstGeom>
        </p:spPr>
      </p:pic>
      <p:pic>
        <p:nvPicPr>
          <p:cNvPr id="6" name="unit-8-getting-started-ex-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725" y="6819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4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80528" y="555526"/>
            <a:ext cx="9144000" cy="576064"/>
          </a:xfrm>
        </p:spPr>
        <p:txBody>
          <a:bodyPr/>
          <a:lstStyle/>
          <a:p>
            <a:r>
              <a:rPr lang="en-US" dirty="0" smtClean="0"/>
              <a:t>Activity 2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5037" y="2067694"/>
            <a:ext cx="9144000" cy="288032"/>
          </a:xfrm>
        </p:spPr>
        <p:txBody>
          <a:bodyPr/>
          <a:lstStyle/>
          <a:p>
            <a:r>
              <a:rPr lang="en-US" sz="2200" i="1" dirty="0" smtClean="0">
                <a:solidFill>
                  <a:schemeClr val="tx1"/>
                </a:solidFill>
              </a:rPr>
              <a:t>Read </a:t>
            </a:r>
            <a:r>
              <a:rPr lang="en-US" sz="2200" i="1" dirty="0">
                <a:solidFill>
                  <a:schemeClr val="tx1"/>
                </a:solidFill>
              </a:rPr>
              <a:t>the conversation again and check if the </a:t>
            </a:r>
            <a:r>
              <a:rPr lang="en-US" sz="2200" i="1" dirty="0" smtClean="0">
                <a:solidFill>
                  <a:schemeClr val="tx1"/>
                </a:solidFill>
              </a:rPr>
              <a:t>following </a:t>
            </a:r>
            <a:r>
              <a:rPr lang="en-US" sz="2200" i="1" dirty="0">
                <a:solidFill>
                  <a:schemeClr val="tx1"/>
                </a:solidFill>
              </a:rPr>
              <a:t>statements are </a:t>
            </a:r>
            <a:endParaRPr lang="en-US" sz="2200" i="1" dirty="0" smtClean="0">
              <a:solidFill>
                <a:schemeClr val="tx1"/>
              </a:solidFill>
            </a:endParaRPr>
          </a:p>
          <a:p>
            <a:r>
              <a:rPr lang="en-US" sz="2200" i="1" dirty="0" smtClean="0">
                <a:solidFill>
                  <a:schemeClr val="tx1"/>
                </a:solidFill>
              </a:rPr>
              <a:t>true </a:t>
            </a:r>
            <a:r>
              <a:rPr lang="en-US" sz="2200" i="1" dirty="0">
                <a:solidFill>
                  <a:schemeClr val="tx1"/>
                </a:solidFill>
              </a:rPr>
              <a:t>(T), false (F) or not given (NG).</a:t>
            </a:r>
            <a:br>
              <a:rPr lang="en-US" sz="2200" i="1" dirty="0">
                <a:solidFill>
                  <a:schemeClr val="tx1"/>
                </a:solidFill>
              </a:rPr>
            </a:br>
            <a:endParaRPr lang="vi-VN" sz="2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ttps://img.loigiaihay.com/picture/2018/0507/unit-7-hinh-28-ta-10-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79" y="411510"/>
            <a:ext cx="8073483" cy="45435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6" name="Straight Connector 5"/>
          <p:cNvCxnSpPr/>
          <p:nvPr/>
        </p:nvCxnSpPr>
        <p:spPr>
          <a:xfrm>
            <a:off x="4310853" y="1162278"/>
            <a:ext cx="127123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52755" y="1402424"/>
            <a:ext cx="1163735" cy="51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24857" y="1416959"/>
            <a:ext cx="5910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16490" y="1842276"/>
            <a:ext cx="42095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33417" y="1842276"/>
            <a:ext cx="22413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96881" y="2513490"/>
            <a:ext cx="9590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74051" y="1834814"/>
            <a:ext cx="65792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56763" y="2139702"/>
            <a:ext cx="95900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26969" y="2503887"/>
            <a:ext cx="2101067" cy="68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29150" y="3212491"/>
            <a:ext cx="219121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77619" y="3189161"/>
            <a:ext cx="87537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11820" y="3468969"/>
            <a:ext cx="1826073" cy="36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54093" y="3886752"/>
            <a:ext cx="37229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475066" y="3875600"/>
            <a:ext cx="591014" cy="11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231973" y="4159009"/>
            <a:ext cx="2505013" cy="45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067944" y="3875600"/>
            <a:ext cx="1199313" cy="111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896881" y="4555825"/>
            <a:ext cx="2518991" cy="79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938981" y="4562039"/>
            <a:ext cx="790514" cy="795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96882" y="4815904"/>
            <a:ext cx="918886" cy="106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ultiply 24"/>
          <p:cNvSpPr/>
          <p:nvPr/>
        </p:nvSpPr>
        <p:spPr>
          <a:xfrm>
            <a:off x="7307593" y="921504"/>
            <a:ext cx="200721" cy="318098"/>
          </a:xfrm>
          <a:prstGeom prst="mathMultiply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/>
          <p:cNvSpPr/>
          <p:nvPr/>
        </p:nvSpPr>
        <p:spPr>
          <a:xfrm>
            <a:off x="7307593" y="1603450"/>
            <a:ext cx="200721" cy="318098"/>
          </a:xfrm>
          <a:prstGeom prst="mathMultiply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8100392" y="2294552"/>
            <a:ext cx="200721" cy="318098"/>
          </a:xfrm>
          <a:prstGeom prst="mathMultiply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ltiply 27"/>
          <p:cNvSpPr/>
          <p:nvPr/>
        </p:nvSpPr>
        <p:spPr>
          <a:xfrm>
            <a:off x="7307593" y="3651870"/>
            <a:ext cx="200721" cy="318098"/>
          </a:xfrm>
          <a:prstGeom prst="mathMultiply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/>
          <p:cNvSpPr/>
          <p:nvPr/>
        </p:nvSpPr>
        <p:spPr>
          <a:xfrm>
            <a:off x="6516964" y="2931790"/>
            <a:ext cx="200721" cy="318098"/>
          </a:xfrm>
          <a:prstGeom prst="mathMultiply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/>
          <p:cNvSpPr/>
          <p:nvPr/>
        </p:nvSpPr>
        <p:spPr>
          <a:xfrm>
            <a:off x="6530801" y="4299942"/>
            <a:ext cx="200721" cy="318098"/>
          </a:xfrm>
          <a:prstGeom prst="mathMultiply">
            <a:avLst/>
          </a:prstGeom>
          <a:solidFill>
            <a:srgbClr val="FF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924610" y="1148474"/>
            <a:ext cx="2708807" cy="47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846435" y="4141643"/>
            <a:ext cx="727616" cy="115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774166" y="4573190"/>
            <a:ext cx="806520" cy="683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99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144000" cy="576064"/>
          </a:xfrm>
        </p:spPr>
        <p:txBody>
          <a:bodyPr/>
          <a:lstStyle/>
          <a:p>
            <a:r>
              <a:rPr lang="en-US" dirty="0" smtClean="0"/>
              <a:t>Activity 3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829934"/>
            <a:ext cx="9144000" cy="288032"/>
          </a:xfrm>
        </p:spPr>
        <p:txBody>
          <a:bodyPr/>
          <a:lstStyle/>
          <a:p>
            <a:r>
              <a:rPr lang="en-US" sz="2200" i="1" dirty="0">
                <a:solidFill>
                  <a:schemeClr val="tx1"/>
                </a:solidFill>
              </a:rPr>
              <a:t>Find the adjectives which describe the devices used as learning tools </a:t>
            </a:r>
            <a:endParaRPr lang="en-US" sz="2200" i="1" dirty="0" smtClean="0">
              <a:solidFill>
                <a:schemeClr val="tx1"/>
              </a:solidFill>
            </a:endParaRPr>
          </a:p>
          <a:p>
            <a:r>
              <a:rPr lang="en-US" sz="2200" i="1" dirty="0" smtClean="0">
                <a:solidFill>
                  <a:schemeClr val="tx1"/>
                </a:solidFill>
              </a:rPr>
              <a:t>and </a:t>
            </a:r>
            <a:r>
              <a:rPr lang="en-US" sz="2200" i="1" dirty="0">
                <a:solidFill>
                  <a:schemeClr val="tx1"/>
                </a:solidFill>
              </a:rPr>
              <a:t>write them down. </a:t>
            </a:r>
            <a:endParaRPr lang="vi-VN" sz="2200" i="1" dirty="0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4245333" y="2062038"/>
            <a:ext cx="1827911" cy="1187484"/>
          </a:xfrm>
          <a:prstGeom prst="cloud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Hiệ</a:t>
            </a:r>
            <a:r>
              <a:rPr lang="en-US" dirty="0" smtClean="0">
                <a:solidFill>
                  <a:schemeClr val="tx1"/>
                </a:solidFill>
              </a:rPr>
              <a:t>n đại 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2104041" y="1972575"/>
            <a:ext cx="2044468" cy="1213608"/>
          </a:xfrm>
          <a:prstGeom prst="cloud">
            <a:avLst/>
          </a:prstGeom>
          <a:solidFill>
            <a:srgbClr val="F8B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Điện tử 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394060" y="1979599"/>
            <a:ext cx="1613157" cy="1512168"/>
          </a:xfrm>
          <a:prstGeom prst="cloud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Cá nhân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297238" y="3598188"/>
            <a:ext cx="1806803" cy="1172302"/>
          </a:xfrm>
          <a:prstGeom prst="cloud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Tuyệt vời 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4491470" y="3858087"/>
            <a:ext cx="1800200" cy="1187484"/>
          </a:xfrm>
          <a:prstGeom prst="cloud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 động 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7498744" y="2708841"/>
            <a:ext cx="1727976" cy="1224439"/>
          </a:xfrm>
          <a:prstGeom prst="cloud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Kĩ thuật số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6170068" y="1937883"/>
            <a:ext cx="1800181" cy="1224439"/>
          </a:xfrm>
          <a:prstGeom prst="cloud">
            <a:avLst/>
          </a:prstGeom>
          <a:solidFill>
            <a:srgbClr val="F8B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Hữu ích 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2" name="Cloud 11"/>
          <p:cNvSpPr/>
          <p:nvPr/>
        </p:nvSpPr>
        <p:spPr>
          <a:xfrm>
            <a:off x="6437997" y="3910499"/>
            <a:ext cx="1662280" cy="1233001"/>
          </a:xfrm>
          <a:prstGeom prst="cloud">
            <a:avLst/>
          </a:prstGeom>
          <a:solidFill>
            <a:srgbClr val="F8B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Xuất sắc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2294158" y="3850474"/>
            <a:ext cx="1822933" cy="1195097"/>
          </a:xfrm>
          <a:prstGeom prst="cloud">
            <a:avLst/>
          </a:prstGeom>
          <a:solidFill>
            <a:srgbClr val="F8B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Hoàn hảo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4284747" y="2068268"/>
            <a:ext cx="1827911" cy="1187484"/>
          </a:xfrm>
          <a:prstGeom prst="cloud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Hiệ</a:t>
            </a:r>
            <a:r>
              <a:rPr lang="en-US" smtClean="0">
                <a:solidFill>
                  <a:schemeClr val="tx1"/>
                </a:solidFill>
              </a:rPr>
              <a:t>n đại 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2143455" y="1978805"/>
            <a:ext cx="2044468" cy="1213608"/>
          </a:xfrm>
          <a:prstGeom prst="cloud">
            <a:avLst/>
          </a:prstGeom>
          <a:solidFill>
            <a:srgbClr val="F8B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Điện tử 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6" name="Cloud 15"/>
          <p:cNvSpPr/>
          <p:nvPr/>
        </p:nvSpPr>
        <p:spPr>
          <a:xfrm>
            <a:off x="433474" y="1985829"/>
            <a:ext cx="1613157" cy="1512168"/>
          </a:xfrm>
          <a:prstGeom prst="cloud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Cá nhân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7" name="Cloud 16"/>
          <p:cNvSpPr/>
          <p:nvPr/>
        </p:nvSpPr>
        <p:spPr>
          <a:xfrm>
            <a:off x="336652" y="3604418"/>
            <a:ext cx="1806803" cy="1172302"/>
          </a:xfrm>
          <a:prstGeom prst="cloud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Tuyệt vời 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8" name="Cloud 17"/>
          <p:cNvSpPr/>
          <p:nvPr/>
        </p:nvSpPr>
        <p:spPr>
          <a:xfrm>
            <a:off x="4530884" y="3864317"/>
            <a:ext cx="1800200" cy="1187484"/>
          </a:xfrm>
          <a:prstGeom prst="cloud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 động 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19" name="Cloud 18"/>
          <p:cNvSpPr/>
          <p:nvPr/>
        </p:nvSpPr>
        <p:spPr>
          <a:xfrm>
            <a:off x="7290848" y="2811659"/>
            <a:ext cx="2105687" cy="1224439"/>
          </a:xfrm>
          <a:prstGeom prst="cloud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Kĩ thuật số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20" name="Cloud 19"/>
          <p:cNvSpPr/>
          <p:nvPr/>
        </p:nvSpPr>
        <p:spPr>
          <a:xfrm>
            <a:off x="6209482" y="1944113"/>
            <a:ext cx="1800181" cy="1224439"/>
          </a:xfrm>
          <a:prstGeom prst="cloud">
            <a:avLst/>
          </a:prstGeom>
          <a:solidFill>
            <a:srgbClr val="F8B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Hữu ích 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1" name="Cloud 20"/>
          <p:cNvSpPr/>
          <p:nvPr/>
        </p:nvSpPr>
        <p:spPr>
          <a:xfrm>
            <a:off x="6477411" y="3916729"/>
            <a:ext cx="1662280" cy="1233001"/>
          </a:xfrm>
          <a:prstGeom prst="cloud">
            <a:avLst/>
          </a:prstGeom>
          <a:solidFill>
            <a:srgbClr val="F8B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Xuất sắc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2" name="Cloud 21"/>
          <p:cNvSpPr/>
          <p:nvPr/>
        </p:nvSpPr>
        <p:spPr>
          <a:xfrm>
            <a:off x="2333572" y="3856704"/>
            <a:ext cx="1822933" cy="1195097"/>
          </a:xfrm>
          <a:prstGeom prst="cloud">
            <a:avLst/>
          </a:prstGeom>
          <a:solidFill>
            <a:srgbClr val="F8B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Hoàn hảo</a:t>
            </a:r>
            <a:endParaRPr lang="vi-VN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231" y="2871620"/>
            <a:ext cx="125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Personal </a:t>
            </a:r>
            <a:endParaRPr lang="vi-VN" dirty="0"/>
          </a:p>
        </p:txBody>
      </p:sp>
      <p:sp>
        <p:nvSpPr>
          <p:cNvPr id="24" name="TextBox 23"/>
          <p:cNvSpPr txBox="1"/>
          <p:nvPr/>
        </p:nvSpPr>
        <p:spPr>
          <a:xfrm>
            <a:off x="2522439" y="2655780"/>
            <a:ext cx="125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Electronic</a:t>
            </a:r>
            <a:endParaRPr lang="vi-VN" dirty="0"/>
          </a:p>
        </p:txBody>
      </p:sp>
      <p:sp>
        <p:nvSpPr>
          <p:cNvPr id="25" name="TextBox 24"/>
          <p:cNvSpPr txBox="1"/>
          <p:nvPr/>
        </p:nvSpPr>
        <p:spPr>
          <a:xfrm>
            <a:off x="4621704" y="2686954"/>
            <a:ext cx="125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Modern </a:t>
            </a:r>
            <a:endParaRPr lang="vi-VN" dirty="0"/>
          </a:p>
        </p:txBody>
      </p:sp>
      <p:sp>
        <p:nvSpPr>
          <p:cNvPr id="27" name="TextBox 26"/>
          <p:cNvSpPr txBox="1"/>
          <p:nvPr/>
        </p:nvSpPr>
        <p:spPr>
          <a:xfrm>
            <a:off x="2594302" y="4493897"/>
            <a:ext cx="125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Perfect </a:t>
            </a:r>
            <a:endParaRPr lang="vi-VN" dirty="0"/>
          </a:p>
        </p:txBody>
      </p:sp>
      <p:sp>
        <p:nvSpPr>
          <p:cNvPr id="28" name="TextBox 27"/>
          <p:cNvSpPr txBox="1"/>
          <p:nvPr/>
        </p:nvSpPr>
        <p:spPr>
          <a:xfrm>
            <a:off x="4861682" y="4526999"/>
            <a:ext cx="125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Mobile </a:t>
            </a:r>
            <a:endParaRPr lang="vi-VN" dirty="0"/>
          </a:p>
        </p:txBody>
      </p:sp>
      <p:sp>
        <p:nvSpPr>
          <p:cNvPr id="29" name="TextBox 28"/>
          <p:cNvSpPr txBox="1"/>
          <p:nvPr/>
        </p:nvSpPr>
        <p:spPr>
          <a:xfrm>
            <a:off x="6643316" y="4568531"/>
            <a:ext cx="125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Excellent </a:t>
            </a:r>
            <a:endParaRPr lang="vi-VN" dirty="0"/>
          </a:p>
        </p:txBody>
      </p:sp>
      <p:sp>
        <p:nvSpPr>
          <p:cNvPr id="30" name="TextBox 29"/>
          <p:cNvSpPr txBox="1"/>
          <p:nvPr/>
        </p:nvSpPr>
        <p:spPr>
          <a:xfrm>
            <a:off x="7717870" y="3496911"/>
            <a:ext cx="125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Digital </a:t>
            </a:r>
            <a:endParaRPr lang="vi-VN" dirty="0"/>
          </a:p>
        </p:txBody>
      </p:sp>
      <p:sp>
        <p:nvSpPr>
          <p:cNvPr id="31" name="TextBox 30"/>
          <p:cNvSpPr txBox="1"/>
          <p:nvPr/>
        </p:nvSpPr>
        <p:spPr>
          <a:xfrm>
            <a:off x="6477411" y="2624661"/>
            <a:ext cx="125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Useful </a:t>
            </a:r>
            <a:endParaRPr lang="vi-VN" dirty="0"/>
          </a:p>
        </p:txBody>
      </p:sp>
      <p:sp>
        <p:nvSpPr>
          <p:cNvPr id="32" name="TextBox 31"/>
          <p:cNvSpPr txBox="1"/>
          <p:nvPr/>
        </p:nvSpPr>
        <p:spPr>
          <a:xfrm>
            <a:off x="768778" y="4263356"/>
            <a:ext cx="125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Great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0706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Activity 4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7544" y="843558"/>
            <a:ext cx="8352420" cy="288032"/>
          </a:xfrm>
        </p:spPr>
        <p:txBody>
          <a:bodyPr/>
          <a:lstStyle/>
          <a:p>
            <a:r>
              <a:rPr lang="en-US" sz="2200" i="1" dirty="0">
                <a:solidFill>
                  <a:srgbClr val="000000"/>
                </a:solidFill>
                <a:latin typeface="Arial" panose="020B0604020202020204" pitchFamily="34" charset="0"/>
              </a:rPr>
              <a:t>Read the conversation again and answer the following questions</a:t>
            </a:r>
            <a:r>
              <a:rPr lang="en-US" sz="22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r>
              <a:rPr lang="en-US" sz="2200" i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en-US" sz="2200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vi-VN" sz="2200" i="1" dirty="0"/>
          </a:p>
        </p:txBody>
      </p:sp>
      <p:sp>
        <p:nvSpPr>
          <p:cNvPr id="9" name="Rectangle 8"/>
          <p:cNvSpPr/>
          <p:nvPr/>
        </p:nvSpPr>
        <p:spPr>
          <a:xfrm>
            <a:off x="467544" y="1247016"/>
            <a:ext cx="88569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</a:rPr>
              <a:t>1.What personal electronic devices are the speakers talking about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?</a:t>
            </a:r>
          </a:p>
          <a:p>
            <a:pPr fontAlgn="base"/>
            <a:endParaRPr lang="en-US" sz="20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</a:rPr>
              <a:t>2.What have these devices changed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?</a:t>
            </a:r>
          </a:p>
          <a:p>
            <a:pPr fontAlgn="base"/>
            <a:endParaRPr lang="en-US" sz="20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</a:rPr>
              <a:t>3.How do students use their smartphones for other things besides calls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?</a:t>
            </a:r>
          </a:p>
          <a:p>
            <a:pPr fontAlgn="base"/>
            <a:endParaRPr lang="en-US" sz="20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</a:rPr>
              <a:t>4.Why are laptops excellent learning tools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?</a:t>
            </a:r>
          </a:p>
          <a:p>
            <a:pPr fontAlgn="base"/>
            <a:endParaRPr lang="en-US" sz="20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</a:rPr>
              <a:t>5.What does </a:t>
            </a:r>
            <a:r>
              <a:rPr lang="en-US" sz="2000" dirty="0" err="1">
                <a:solidFill>
                  <a:srgbClr val="333333"/>
                </a:solidFill>
                <a:latin typeface="Arial" panose="020B0604020202020204" pitchFamily="34" charset="0"/>
              </a:rPr>
              <a:t>Phong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</a:rPr>
              <a:t> do on his laptop?</a:t>
            </a:r>
            <a:endParaRPr lang="en-US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55576" y="1563638"/>
            <a:ext cx="38164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516216" y="1563638"/>
            <a:ext cx="14401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55576" y="2211710"/>
            <a:ext cx="5910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83724" y="2211710"/>
            <a:ext cx="26642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55576" y="2787774"/>
            <a:ext cx="5910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20272" y="2787774"/>
            <a:ext cx="15121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756212" y="2787774"/>
            <a:ext cx="346386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5576" y="3435846"/>
            <a:ext cx="5910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88216" y="3435846"/>
            <a:ext cx="357587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55576" y="4011910"/>
            <a:ext cx="5910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83724" y="4011910"/>
            <a:ext cx="26642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76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5736" y="1131590"/>
            <a:ext cx="6462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Divide class into </a:t>
            </a:r>
            <a:r>
              <a:rPr lang="en-US" dirty="0" smtClean="0"/>
              <a:t>3 groups.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There are some pictures </a:t>
            </a:r>
            <a:r>
              <a:rPr lang="en-US" dirty="0" smtClean="0"/>
              <a:t>of some electronic devices.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You </a:t>
            </a:r>
            <a:r>
              <a:rPr lang="en-US" dirty="0"/>
              <a:t>have 1 minute to remember these pictures without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     noting </a:t>
            </a:r>
            <a:r>
              <a:rPr lang="en-US" dirty="0"/>
              <a:t>down.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After that one student from each group goes to the board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 </a:t>
            </a:r>
            <a:r>
              <a:rPr lang="en-US" dirty="0" smtClean="0"/>
              <a:t>    and </a:t>
            </a:r>
            <a:r>
              <a:rPr lang="en-US" dirty="0"/>
              <a:t>writes down your answers.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group has all correct answers and finishes first is the </a:t>
            </a:r>
            <a:r>
              <a:rPr lang="en-US" b="1" dirty="0" smtClean="0"/>
              <a:t>WINNER.</a:t>
            </a: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267494"/>
            <a:ext cx="9601196" cy="1303867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Warm-up: Who’s faster?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9579" y="4086824"/>
            <a:ext cx="76356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5. He </a:t>
            </a:r>
            <a:r>
              <a:rPr lang="en-US" sz="2200" dirty="0">
                <a:latin typeface="Book Antiqua" panose="02040602050305030304" pitchFamily="18" charset="0"/>
              </a:rPr>
              <a:t>does his assignments, projects and studies English.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267494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Answers: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2158" y="866205"/>
            <a:ext cx="7452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1. They </a:t>
            </a:r>
            <a:r>
              <a:rPr lang="en-US" sz="2200" dirty="0">
                <a:latin typeface="Book Antiqua" panose="02040602050305030304" pitchFamily="18" charset="0"/>
              </a:rPr>
              <a:t>are talking about smartphones, laptops and tablet  </a:t>
            </a:r>
            <a:r>
              <a:rPr lang="en-US" sz="2200" dirty="0" smtClean="0">
                <a:latin typeface="Book Antiqua" panose="02040602050305030304" pitchFamily="18" charset="0"/>
              </a:rPr>
              <a:t>computers</a:t>
            </a:r>
            <a:r>
              <a:rPr lang="en-US" sz="2200" dirty="0">
                <a:latin typeface="Book Antiqua" panose="0204060205030503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9579" y="1705701"/>
            <a:ext cx="7452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2.  They </a:t>
            </a:r>
            <a:r>
              <a:rPr lang="en-US" sz="2200" dirty="0">
                <a:latin typeface="Book Antiqua" panose="02040602050305030304" pitchFamily="18" charset="0"/>
              </a:rPr>
              <a:t>have changed the way we learn.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9579" y="2289914"/>
            <a:ext cx="7452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3. They </a:t>
            </a:r>
            <a:r>
              <a:rPr lang="en-US" sz="2200" dirty="0">
                <a:latin typeface="Book Antiqua" panose="02040602050305030304" pitchFamily="18" charset="0"/>
              </a:rPr>
              <a:t>use them to take photos or record their work, </a:t>
            </a:r>
            <a:r>
              <a:rPr lang="en-US" sz="2200" dirty="0" smtClean="0">
                <a:latin typeface="Book Antiqua" panose="02040602050305030304" pitchFamily="18" charset="0"/>
              </a:rPr>
              <a:t>               which </a:t>
            </a:r>
            <a:r>
              <a:rPr lang="en-US" sz="2200" dirty="0">
                <a:latin typeface="Book Antiqua" panose="02040602050305030304" pitchFamily="18" charset="0"/>
              </a:rPr>
              <a:t>can be shared later with class.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9579" y="3188369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ook Antiqua" panose="02040602050305030304" pitchFamily="18" charset="0"/>
              </a:rPr>
              <a:t>4. Because </a:t>
            </a:r>
            <a:r>
              <a:rPr lang="en-US" sz="2200" dirty="0">
                <a:latin typeface="Book Antiqua" panose="02040602050305030304" pitchFamily="18" charset="0"/>
              </a:rPr>
              <a:t>they can be used to store information, take </a:t>
            </a:r>
            <a:r>
              <a:rPr lang="en-US" sz="2200" dirty="0" smtClean="0">
                <a:latin typeface="Book Antiqua" panose="02040602050305030304" pitchFamily="18" charset="0"/>
              </a:rPr>
              <a:t>notes</a:t>
            </a:r>
            <a:r>
              <a:rPr lang="en-US" sz="2200" dirty="0">
                <a:latin typeface="Book Antiqua" panose="02040602050305030304" pitchFamily="18" charset="0"/>
              </a:rPr>
              <a:t>, write essays and </a:t>
            </a:r>
            <a:r>
              <a:rPr lang="en-US" sz="2200" dirty="0" smtClean="0">
                <a:latin typeface="Book Antiqua" panose="02040602050305030304" pitchFamily="18" charset="0"/>
              </a:rPr>
              <a:t>do calculations</a:t>
            </a:r>
            <a:r>
              <a:rPr lang="en-US" sz="2200" dirty="0">
                <a:latin typeface="Book Antiqua" panose="020406020503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990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06548" y="3003798"/>
            <a:ext cx="4930200" cy="792088"/>
          </a:xfrm>
        </p:spPr>
        <p:txBody>
          <a:bodyPr/>
          <a:lstStyle/>
          <a:p>
            <a:r>
              <a:rPr lang="en-US" sz="2000" dirty="0" smtClean="0"/>
              <a:t>- Learn the new words.</a:t>
            </a:r>
          </a:p>
          <a:p>
            <a:r>
              <a:rPr lang="en-US" sz="2000" dirty="0" smtClean="0"/>
              <a:t>- Prepare the next lesson.</a:t>
            </a:r>
            <a:endParaRPr lang="vi-VN" sz="2000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2924751D-8167-4993-8C6B-6342C34EA9E1}"/>
              </a:ext>
            </a:extLst>
          </p:cNvPr>
          <p:cNvSpPr/>
          <p:nvPr/>
        </p:nvSpPr>
        <p:spPr>
          <a:xfrm>
            <a:off x="2195736" y="2449828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79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03700" y="2374672"/>
            <a:ext cx="2736303" cy="576063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998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37"/>
            <a:ext cx="9144000" cy="484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Minute Countdown Timer Alarm Clo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6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37"/>
            <a:ext cx="9144000" cy="484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4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91880" y="1043613"/>
            <a:ext cx="6679932" cy="1080120"/>
          </a:xfrm>
        </p:spPr>
        <p:txBody>
          <a:bodyPr/>
          <a:lstStyle/>
          <a:p>
            <a:pPr lvl="0"/>
            <a:r>
              <a:rPr lang="en-US" altLang="ko-KR" sz="3400" dirty="0" smtClean="0">
                <a:latin typeface="Book Antiqua" panose="02040602050305030304" pitchFamily="18" charset="0"/>
                <a:ea typeface="맑은 고딕" pitchFamily="50" charset="-127"/>
              </a:rPr>
              <a:t>UNIT 8: </a:t>
            </a:r>
          </a:p>
          <a:p>
            <a:pPr lvl="0"/>
            <a:r>
              <a:rPr lang="en-US" altLang="ko-KR" sz="3400" dirty="0" smtClean="0">
                <a:latin typeface="Book Antiqua" panose="02040602050305030304" pitchFamily="18" charset="0"/>
                <a:ea typeface="맑은 고딕" pitchFamily="50" charset="-127"/>
              </a:rPr>
              <a:t>NEW WAYS TO LEARN</a:t>
            </a:r>
            <a:endParaRPr lang="en-US" altLang="ko-KR" sz="3400" dirty="0">
              <a:latin typeface="Book Antiqua" panose="0204060205030503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714275" y="2718217"/>
            <a:ext cx="5219924" cy="50405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i="1" dirty="0" smtClean="0"/>
              <a:t>GETTING STARTED</a:t>
            </a:r>
            <a:endParaRPr lang="en-US" altLang="ko-KR" sz="2400" b="1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3275856" y="863593"/>
            <a:ext cx="129393" cy="1440160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11760" y="3222273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Learning with personal electronic devices </a:t>
            </a:r>
            <a:endParaRPr lang="vi-VN" sz="2400" b="1" i="1" dirty="0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Vocabulary 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7584" y="866616"/>
            <a:ext cx="3744416" cy="76903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Elec</a:t>
            </a:r>
            <a:r>
              <a:rPr lang="en-US" sz="2400" dirty="0" smtClean="0">
                <a:solidFill>
                  <a:srgbClr val="FF0000"/>
                </a:solidFill>
              </a:rPr>
              <a:t>tro</a:t>
            </a:r>
            <a:r>
              <a:rPr lang="en-US" sz="2400" dirty="0" smtClean="0">
                <a:solidFill>
                  <a:schemeClr val="tx1"/>
                </a:solidFill>
              </a:rPr>
              <a:t>nic </a:t>
            </a:r>
            <a:r>
              <a:rPr lang="en-US" sz="2400" dirty="0">
                <a:solidFill>
                  <a:schemeClr val="tx1"/>
                </a:solidFill>
              </a:rPr>
              <a:t>de</a:t>
            </a:r>
            <a:r>
              <a:rPr lang="en-US" sz="2400" dirty="0">
                <a:solidFill>
                  <a:srgbClr val="FF0000"/>
                </a:solidFill>
              </a:rPr>
              <a:t>vice</a:t>
            </a:r>
            <a:r>
              <a:rPr lang="en-US" sz="2400" dirty="0">
                <a:solidFill>
                  <a:schemeClr val="tx1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(n)</a:t>
            </a:r>
            <a:endParaRPr lang="vi-VN" sz="2400" dirty="0">
              <a:solidFill>
                <a:schemeClr val="tx1"/>
              </a:solidFill>
            </a:endParaRPr>
          </a:p>
          <a:p>
            <a:r>
              <a:rPr lang="vi-VN" sz="2400" dirty="0" smtClean="0"/>
              <a:t>/</a:t>
            </a:r>
            <a:r>
              <a:rPr lang="vi-VN" sz="2400" dirty="0"/>
              <a:t>ˌel.ekˈ</a:t>
            </a:r>
            <a:r>
              <a:rPr lang="vi-VN" sz="2400" dirty="0" smtClean="0"/>
              <a:t>trɒn.ɪk</a:t>
            </a:r>
            <a:r>
              <a:rPr lang="vi-VN" sz="2400" dirty="0"/>
              <a:t>/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594237" y="879562"/>
            <a:ext cx="3240360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Thiết bị điện tử.</a:t>
            </a:r>
            <a:endParaRPr lang="vi-VN" sz="24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28" y="1923678"/>
            <a:ext cx="5868144" cy="311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1996"/>
            <a:ext cx="9144000" cy="576064"/>
          </a:xfrm>
        </p:spPr>
        <p:txBody>
          <a:bodyPr/>
          <a:lstStyle/>
          <a:p>
            <a:r>
              <a:rPr lang="en-US" dirty="0" smtClean="0"/>
              <a:t>Vocabulary 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44146" y="879649"/>
            <a:ext cx="3971870" cy="28803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smtClean="0">
                <a:solidFill>
                  <a:srgbClr val="FF0000"/>
                </a:solidFill>
              </a:rPr>
              <a:t>Per</a:t>
            </a:r>
            <a:r>
              <a:rPr lang="en-US" sz="2400" dirty="0" smtClean="0">
                <a:solidFill>
                  <a:schemeClr val="tx1"/>
                </a:solidFill>
              </a:rPr>
              <a:t>sonal </a:t>
            </a:r>
            <a:r>
              <a:rPr lang="vi-VN" sz="2400" dirty="0" smtClean="0">
                <a:solidFill>
                  <a:schemeClr val="tx1"/>
                </a:solidFill>
              </a:rPr>
              <a:t>/</a:t>
            </a:r>
            <a:r>
              <a:rPr lang="vi-VN" sz="2400" dirty="0">
                <a:solidFill>
                  <a:schemeClr val="tx1"/>
                </a:solidFill>
              </a:rPr>
              <a:t>ˈpɝː.sən.əl</a:t>
            </a:r>
            <a:r>
              <a:rPr lang="vi-VN" sz="2400" dirty="0" smtClean="0">
                <a:solidFill>
                  <a:schemeClr val="tx1"/>
                </a:solidFill>
              </a:rPr>
              <a:t>/ </a:t>
            </a:r>
            <a:r>
              <a:rPr lang="en-US" sz="2400" dirty="0">
                <a:solidFill>
                  <a:schemeClr val="tx1"/>
                </a:solidFill>
              </a:rPr>
              <a:t>(a) 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150047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Example: This is my </a:t>
            </a:r>
            <a:r>
              <a:rPr lang="en-US" b="1" i="1" u="sng" dirty="0" smtClean="0"/>
              <a:t>personal</a:t>
            </a:r>
            <a:r>
              <a:rPr lang="en-US" i="1" dirty="0" smtClean="0"/>
              <a:t> computer.</a:t>
            </a:r>
            <a:endParaRPr lang="vi-VN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08904"/>
            <a:ext cx="5040560" cy="31478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88024" y="82343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Cá nhân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19515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7504" y="31011"/>
            <a:ext cx="9144000" cy="576064"/>
          </a:xfrm>
        </p:spPr>
        <p:txBody>
          <a:bodyPr/>
          <a:lstStyle/>
          <a:p>
            <a:r>
              <a:rPr lang="en-US" dirty="0" smtClean="0"/>
              <a:t>Vocabulary 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99592" y="941340"/>
            <a:ext cx="3347864" cy="288032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. Store (v)</a:t>
            </a:r>
            <a:endParaRPr lang="vi-VN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710" y="1707654"/>
            <a:ext cx="2888556" cy="3321839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402124" y="913985"/>
            <a:ext cx="3347864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</a:rPr>
              <a:t>Cất, giữ, lưu trữ 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187624" y="2571750"/>
            <a:ext cx="3960440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i="1" dirty="0" smtClean="0"/>
              <a:t>Example: </a:t>
            </a:r>
          </a:p>
          <a:p>
            <a:pPr algn="l"/>
            <a:r>
              <a:rPr lang="en-US" sz="2000" i="1" dirty="0" smtClean="0"/>
              <a:t>I </a:t>
            </a:r>
            <a:r>
              <a:rPr lang="en-US" sz="2000" b="1" i="1" u="sng" dirty="0" smtClean="0"/>
              <a:t>store</a:t>
            </a:r>
            <a:r>
              <a:rPr lang="en-US" sz="2000" i="1" dirty="0" smtClean="0"/>
              <a:t> my pictures on my phone.</a:t>
            </a:r>
            <a:endParaRPr lang="vi-VN" sz="2000" i="1" dirty="0"/>
          </a:p>
        </p:txBody>
      </p:sp>
    </p:spTree>
    <p:extLst>
      <p:ext uri="{BB962C8B-B14F-4D97-AF65-F5344CB8AC3E}">
        <p14:creationId xmlns:p14="http://schemas.microsoft.com/office/powerpoint/2010/main" val="365349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535</Words>
  <Application>Microsoft Office PowerPoint</Application>
  <PresentationFormat>On-screen Show (16:9)</PresentationFormat>
  <Paragraphs>107</Paragraphs>
  <Slides>22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 Unicode MS</vt:lpstr>
      <vt:lpstr>맑은 고딕</vt:lpstr>
      <vt:lpstr>Arial</vt:lpstr>
      <vt:lpstr>Book Antiqua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Như Nguyễn Quỳnh</cp:lastModifiedBy>
  <cp:revision>193</cp:revision>
  <dcterms:created xsi:type="dcterms:W3CDTF">2016-12-05T23:26:54Z</dcterms:created>
  <dcterms:modified xsi:type="dcterms:W3CDTF">2020-03-19T18:15:12Z</dcterms:modified>
</cp:coreProperties>
</file>