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8" r:id="rId4"/>
    <p:sldId id="260" r:id="rId5"/>
    <p:sldId id="259" r:id="rId6"/>
    <p:sldId id="261" r:id="rId7"/>
    <p:sldId id="262" r:id="rId8"/>
    <p:sldId id="268" r:id="rId9"/>
    <p:sldId id="266" r:id="rId10"/>
    <p:sldId id="272" r:id="rId11"/>
    <p:sldId id="280" r:id="rId12"/>
    <p:sldId id="271" r:id="rId13"/>
    <p:sldId id="264" r:id="rId14"/>
    <p:sldId id="269" r:id="rId15"/>
    <p:sldId id="270" r:id="rId16"/>
    <p:sldId id="265" r:id="rId17"/>
    <p:sldId id="267" r:id="rId18"/>
    <p:sldId id="263" r:id="rId19"/>
    <p:sldId id="275" r:id="rId20"/>
    <p:sldId id="277" r:id="rId21"/>
    <p:sldId id="276" r:id="rId22"/>
    <p:sldId id="278" r:id="rId23"/>
    <p:sldId id="279" r:id="rId24"/>
    <p:sldId id="273" r:id="rId2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3" Type="http://schemas.openxmlformats.org/officeDocument/2006/relationships/image" Target="../media/image48.svg"/><Relationship Id="rId18" Type="http://schemas.openxmlformats.org/officeDocument/2006/relationships/image" Target="../media/image41.png"/><Relationship Id="rId26" Type="http://schemas.openxmlformats.org/officeDocument/2006/relationships/image" Target="../media/image45.png"/><Relationship Id="rId39" Type="http://schemas.openxmlformats.org/officeDocument/2006/relationships/image" Target="../media/image74.svg"/><Relationship Id="rId21" Type="http://schemas.openxmlformats.org/officeDocument/2006/relationships/image" Target="../media/image56.svg"/><Relationship Id="rId34" Type="http://schemas.openxmlformats.org/officeDocument/2006/relationships/image" Target="../media/image49.png"/><Relationship Id="rId42" Type="http://schemas.openxmlformats.org/officeDocument/2006/relationships/image" Target="../media/image53.png"/><Relationship Id="rId47" Type="http://schemas.openxmlformats.org/officeDocument/2006/relationships/image" Target="../media/image82.svg"/><Relationship Id="rId7" Type="http://schemas.openxmlformats.org/officeDocument/2006/relationships/image" Target="../media/image42.svg"/><Relationship Id="rId2" Type="http://schemas.openxmlformats.org/officeDocument/2006/relationships/image" Target="../media/image33.png"/><Relationship Id="rId16" Type="http://schemas.openxmlformats.org/officeDocument/2006/relationships/image" Target="../media/image40.png"/><Relationship Id="rId29" Type="http://schemas.openxmlformats.org/officeDocument/2006/relationships/image" Target="../media/image64.svg"/><Relationship Id="rId11" Type="http://schemas.openxmlformats.org/officeDocument/2006/relationships/image" Target="../media/image46.svg"/><Relationship Id="rId24" Type="http://schemas.openxmlformats.org/officeDocument/2006/relationships/image" Target="../media/image44.png"/><Relationship Id="rId32" Type="http://schemas.openxmlformats.org/officeDocument/2006/relationships/image" Target="../media/image48.png"/><Relationship Id="rId37" Type="http://schemas.openxmlformats.org/officeDocument/2006/relationships/image" Target="../media/image72.svg"/><Relationship Id="rId40" Type="http://schemas.openxmlformats.org/officeDocument/2006/relationships/image" Target="../media/image52.png"/><Relationship Id="rId45" Type="http://schemas.openxmlformats.org/officeDocument/2006/relationships/image" Target="../media/image80.svg"/><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58.svg"/><Relationship Id="rId28" Type="http://schemas.openxmlformats.org/officeDocument/2006/relationships/image" Target="../media/image46.png"/><Relationship Id="rId36" Type="http://schemas.openxmlformats.org/officeDocument/2006/relationships/image" Target="../media/image50.png"/><Relationship Id="rId49" Type="http://schemas.openxmlformats.org/officeDocument/2006/relationships/image" Target="../media/image84.svg"/><Relationship Id="rId10" Type="http://schemas.openxmlformats.org/officeDocument/2006/relationships/image" Target="../media/image37.png"/><Relationship Id="rId19" Type="http://schemas.openxmlformats.org/officeDocument/2006/relationships/image" Target="../media/image54.svg"/><Relationship Id="rId31" Type="http://schemas.openxmlformats.org/officeDocument/2006/relationships/image" Target="../media/image66.svg"/><Relationship Id="rId44" Type="http://schemas.openxmlformats.org/officeDocument/2006/relationships/image" Target="../media/image54.png"/><Relationship Id="rId4" Type="http://schemas.openxmlformats.org/officeDocument/2006/relationships/image" Target="../media/image34.png"/><Relationship Id="rId9" Type="http://schemas.openxmlformats.org/officeDocument/2006/relationships/image" Target="../media/image44.svg"/><Relationship Id="rId14" Type="http://schemas.openxmlformats.org/officeDocument/2006/relationships/image" Target="../media/image39.png"/><Relationship Id="rId22" Type="http://schemas.openxmlformats.org/officeDocument/2006/relationships/image" Target="../media/image43.png"/><Relationship Id="rId27" Type="http://schemas.openxmlformats.org/officeDocument/2006/relationships/image" Target="../media/image62.svg"/><Relationship Id="rId30" Type="http://schemas.openxmlformats.org/officeDocument/2006/relationships/image" Target="../media/image47.png"/><Relationship Id="rId35" Type="http://schemas.openxmlformats.org/officeDocument/2006/relationships/image" Target="../media/image70.svg"/><Relationship Id="rId43" Type="http://schemas.openxmlformats.org/officeDocument/2006/relationships/image" Target="../media/image78.svg"/><Relationship Id="rId48" Type="http://schemas.openxmlformats.org/officeDocument/2006/relationships/image" Target="../media/image56.png"/><Relationship Id="rId8" Type="http://schemas.openxmlformats.org/officeDocument/2006/relationships/image" Target="../media/image36.png"/><Relationship Id="rId3" Type="http://schemas.openxmlformats.org/officeDocument/2006/relationships/image" Target="../media/image38.svg"/><Relationship Id="rId12" Type="http://schemas.openxmlformats.org/officeDocument/2006/relationships/image" Target="../media/image38.png"/><Relationship Id="rId17" Type="http://schemas.openxmlformats.org/officeDocument/2006/relationships/image" Target="../media/image52.svg"/><Relationship Id="rId25" Type="http://schemas.openxmlformats.org/officeDocument/2006/relationships/image" Target="../media/image60.svg"/><Relationship Id="rId33" Type="http://schemas.openxmlformats.org/officeDocument/2006/relationships/image" Target="../media/image68.svg"/><Relationship Id="rId38" Type="http://schemas.openxmlformats.org/officeDocument/2006/relationships/image" Target="../media/image51.png"/><Relationship Id="rId46" Type="http://schemas.openxmlformats.org/officeDocument/2006/relationships/image" Target="../media/image55.png"/><Relationship Id="rId20" Type="http://schemas.openxmlformats.org/officeDocument/2006/relationships/image" Target="../media/image42.png"/><Relationship Id="rId41"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grpSp>
        <p:nvGrpSpPr>
          <p:cNvPr id="2" name="Group 2"/>
          <p:cNvGrpSpPr/>
          <p:nvPr/>
        </p:nvGrpSpPr>
        <p:grpSpPr>
          <a:xfrm>
            <a:off x="9914672" y="-962878"/>
            <a:ext cx="11107856" cy="11107856"/>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sp>
      </p:grpSp>
      <p:sp>
        <p:nvSpPr>
          <p:cNvPr id="4" name="Freeform 4"/>
          <p:cNvSpPr/>
          <p:nvPr/>
        </p:nvSpPr>
        <p:spPr>
          <a:xfrm>
            <a:off x="11727870" y="4017109"/>
            <a:ext cx="2815670" cy="3274035"/>
          </a:xfrm>
          <a:custGeom>
            <a:avLst/>
            <a:gdLst/>
            <a:ahLst/>
            <a:cxnLst/>
            <a:rect l="l" t="t" r="r" b="b"/>
            <a:pathLst>
              <a:path w="2815670" h="3274035">
                <a:moveTo>
                  <a:pt x="0" y="0"/>
                </a:moveTo>
                <a:lnTo>
                  <a:pt x="2815670" y="0"/>
                </a:lnTo>
                <a:lnTo>
                  <a:pt x="2815670" y="3274035"/>
                </a:lnTo>
                <a:lnTo>
                  <a:pt x="0" y="3274035"/>
                </a:lnTo>
                <a:lnTo>
                  <a:pt x="0" y="0"/>
                </a:lnTo>
                <a:close/>
              </a:path>
            </a:pathLst>
          </a:custGeom>
          <a:blipFill>
            <a:blip r:embed="rId2"/>
            <a:stretch>
              <a:fillRect/>
            </a:stretch>
          </a:blipFill>
        </p:spPr>
      </p:sp>
      <p:sp>
        <p:nvSpPr>
          <p:cNvPr id="5" name="Freeform 5"/>
          <p:cNvSpPr/>
          <p:nvPr/>
        </p:nvSpPr>
        <p:spPr>
          <a:xfrm>
            <a:off x="14676890" y="6914556"/>
            <a:ext cx="3163472" cy="4198579"/>
          </a:xfrm>
          <a:custGeom>
            <a:avLst/>
            <a:gdLst/>
            <a:ahLst/>
            <a:cxnLst/>
            <a:rect l="l" t="t" r="r" b="b"/>
            <a:pathLst>
              <a:path w="3163472" h="4198579">
                <a:moveTo>
                  <a:pt x="0" y="0"/>
                </a:moveTo>
                <a:lnTo>
                  <a:pt x="3163473" y="0"/>
                </a:lnTo>
                <a:lnTo>
                  <a:pt x="3163473" y="4198579"/>
                </a:lnTo>
                <a:lnTo>
                  <a:pt x="0" y="4198579"/>
                </a:lnTo>
                <a:lnTo>
                  <a:pt x="0" y="0"/>
                </a:lnTo>
                <a:close/>
              </a:path>
            </a:pathLst>
          </a:custGeom>
          <a:blipFill>
            <a:blip r:embed="rId3"/>
            <a:stretch>
              <a:fillRect r="-1199"/>
            </a:stretch>
          </a:blipFill>
        </p:spPr>
      </p:sp>
      <p:sp>
        <p:nvSpPr>
          <p:cNvPr id="6" name="Freeform 6"/>
          <p:cNvSpPr/>
          <p:nvPr/>
        </p:nvSpPr>
        <p:spPr>
          <a:xfrm>
            <a:off x="15468600" y="2907191"/>
            <a:ext cx="3119348" cy="3367717"/>
          </a:xfrm>
          <a:custGeom>
            <a:avLst/>
            <a:gdLst/>
            <a:ahLst/>
            <a:cxnLst/>
            <a:rect l="l" t="t" r="r" b="b"/>
            <a:pathLst>
              <a:path w="3119348" h="3367717">
                <a:moveTo>
                  <a:pt x="0" y="0"/>
                </a:moveTo>
                <a:lnTo>
                  <a:pt x="3119348" y="0"/>
                </a:lnTo>
                <a:lnTo>
                  <a:pt x="3119348" y="3367718"/>
                </a:lnTo>
                <a:lnTo>
                  <a:pt x="0" y="3367718"/>
                </a:lnTo>
                <a:lnTo>
                  <a:pt x="0" y="0"/>
                </a:lnTo>
                <a:close/>
              </a:path>
            </a:pathLst>
          </a:custGeom>
          <a:blipFill>
            <a:blip r:embed="rId4"/>
            <a:stretch>
              <a:fillRect/>
            </a:stretch>
          </a:blipFill>
        </p:spPr>
      </p:sp>
      <p:sp>
        <p:nvSpPr>
          <p:cNvPr id="7" name="Freeform 7"/>
          <p:cNvSpPr/>
          <p:nvPr/>
        </p:nvSpPr>
        <p:spPr>
          <a:xfrm flipH="1">
            <a:off x="12260673" y="-328234"/>
            <a:ext cx="2282868" cy="3018668"/>
          </a:xfrm>
          <a:custGeom>
            <a:avLst/>
            <a:gdLst/>
            <a:ahLst/>
            <a:cxnLst/>
            <a:rect l="l" t="t" r="r" b="b"/>
            <a:pathLst>
              <a:path w="2282868" h="3018668">
                <a:moveTo>
                  <a:pt x="2282867" y="0"/>
                </a:moveTo>
                <a:lnTo>
                  <a:pt x="0" y="0"/>
                </a:lnTo>
                <a:lnTo>
                  <a:pt x="0" y="3018668"/>
                </a:lnTo>
                <a:lnTo>
                  <a:pt x="2282867" y="3018668"/>
                </a:lnTo>
                <a:lnTo>
                  <a:pt x="2282867" y="0"/>
                </a:lnTo>
                <a:close/>
              </a:path>
            </a:pathLst>
          </a:custGeom>
          <a:blipFill>
            <a:blip r:embed="rId5"/>
            <a:stretch>
              <a:fillRect/>
            </a:stretch>
          </a:blipFill>
        </p:spPr>
      </p:sp>
      <p:sp>
        <p:nvSpPr>
          <p:cNvPr id="8" name="Freeform 8"/>
          <p:cNvSpPr/>
          <p:nvPr/>
        </p:nvSpPr>
        <p:spPr>
          <a:xfrm rot="-928301">
            <a:off x="8825287" y="8273891"/>
            <a:ext cx="2586017" cy="2724688"/>
          </a:xfrm>
          <a:custGeom>
            <a:avLst/>
            <a:gdLst/>
            <a:ahLst/>
            <a:cxnLst/>
            <a:rect l="l" t="t" r="r" b="b"/>
            <a:pathLst>
              <a:path w="2586017" h="2724688">
                <a:moveTo>
                  <a:pt x="0" y="0"/>
                </a:moveTo>
                <a:lnTo>
                  <a:pt x="2586017" y="0"/>
                </a:lnTo>
                <a:lnTo>
                  <a:pt x="2586017" y="2724688"/>
                </a:lnTo>
                <a:lnTo>
                  <a:pt x="0" y="2724688"/>
                </a:lnTo>
                <a:lnTo>
                  <a:pt x="0" y="0"/>
                </a:lnTo>
                <a:close/>
              </a:path>
            </a:pathLst>
          </a:custGeom>
          <a:blipFill>
            <a:blip r:embed="rId6"/>
            <a:stretch>
              <a:fillRect/>
            </a:stretch>
          </a:blipFill>
        </p:spPr>
      </p:sp>
      <p:sp>
        <p:nvSpPr>
          <p:cNvPr id="9" name="Freeform 9"/>
          <p:cNvSpPr/>
          <p:nvPr/>
        </p:nvSpPr>
        <p:spPr>
          <a:xfrm>
            <a:off x="16391761" y="-1438092"/>
            <a:ext cx="3129118" cy="3681315"/>
          </a:xfrm>
          <a:custGeom>
            <a:avLst/>
            <a:gdLst/>
            <a:ahLst/>
            <a:cxnLst/>
            <a:rect l="l" t="t" r="r" b="b"/>
            <a:pathLst>
              <a:path w="3129118" h="3681315">
                <a:moveTo>
                  <a:pt x="0" y="0"/>
                </a:moveTo>
                <a:lnTo>
                  <a:pt x="3129118" y="0"/>
                </a:lnTo>
                <a:lnTo>
                  <a:pt x="3129118" y="3681316"/>
                </a:lnTo>
                <a:lnTo>
                  <a:pt x="0" y="3681316"/>
                </a:lnTo>
                <a:lnTo>
                  <a:pt x="0" y="0"/>
                </a:lnTo>
                <a:close/>
              </a:path>
            </a:pathLst>
          </a:custGeom>
          <a:blipFill>
            <a:blip r:embed="rId7"/>
            <a:stretch>
              <a:fillRect/>
            </a:stretch>
          </a:blipFill>
        </p:spPr>
      </p:sp>
      <p:sp>
        <p:nvSpPr>
          <p:cNvPr id="10" name="Rectangle 9"/>
          <p:cNvSpPr/>
          <p:nvPr/>
        </p:nvSpPr>
        <p:spPr>
          <a:xfrm>
            <a:off x="914400" y="2476500"/>
            <a:ext cx="9498053" cy="452431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en-GB" sz="9600" b="1" cap="none" spc="0">
                <a:ln w="9525">
                  <a:solidFill>
                    <a:schemeClr val="bg1"/>
                  </a:solidFill>
                  <a:prstDash val="solid"/>
                </a:ln>
                <a:solidFill>
                  <a:schemeClr val="bg1"/>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LỖI VỀ THÀNH PHẦN CÂU VÀ CÁCH SỬA</a:t>
            </a:r>
            <a:endParaRPr lang="en-GB" sz="9600" b="1" cap="none" spc="0">
              <a:ln w="9525">
                <a:solidFill>
                  <a:schemeClr val="bg1"/>
                </a:solidFill>
                <a:prstDash val="solid"/>
              </a:ln>
              <a:solidFill>
                <a:schemeClr val="bg1"/>
              </a:solidFill>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sp>
        <p:nvSpPr>
          <p:cNvPr id="3" name="TextBox 3"/>
          <p:cNvSpPr txBox="1"/>
          <p:nvPr/>
        </p:nvSpPr>
        <p:spPr>
          <a:xfrm>
            <a:off x="8534400" y="1114878"/>
            <a:ext cx="12877800" cy="227440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r>
              <a:rPr lang="en-US" sz="6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Bài tập </a:t>
            </a:r>
            <a:r>
              <a:rPr lang="en-US" sz="6600" b="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en-GB" sz="66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ts val="11400"/>
              </a:lnSpc>
            </a:pPr>
            <a:endParaRPr lang="en-US" sz="5400" b="1" spc="-95">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7" name="Group 7"/>
          <p:cNvGrpSpPr/>
          <p:nvPr/>
        </p:nvGrpSpPr>
        <p:grpSpPr>
          <a:xfrm>
            <a:off x="-5553928" y="0"/>
            <a:ext cx="11107856" cy="11107856"/>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9" name="Freeform 9"/>
          <p:cNvSpPr/>
          <p:nvPr/>
        </p:nvSpPr>
        <p:spPr>
          <a:xfrm>
            <a:off x="581155" y="1650730"/>
            <a:ext cx="5663469" cy="6189584"/>
          </a:xfrm>
          <a:custGeom>
            <a:avLst/>
            <a:gdLst/>
            <a:ahLst/>
            <a:cxnLst/>
            <a:rect l="l" t="t" r="r" b="b"/>
            <a:pathLst>
              <a:path w="5663469" h="6189584">
                <a:moveTo>
                  <a:pt x="0" y="0"/>
                </a:moveTo>
                <a:lnTo>
                  <a:pt x="5663469" y="0"/>
                </a:lnTo>
                <a:lnTo>
                  <a:pt x="5663469" y="6189584"/>
                </a:lnTo>
                <a:lnTo>
                  <a:pt x="0" y="6189584"/>
                </a:lnTo>
                <a:lnTo>
                  <a:pt x="0" y="0"/>
                </a:lnTo>
                <a:close/>
              </a:path>
            </a:pathLst>
          </a:custGeom>
          <a:blipFill>
            <a:blip r:embed="rId2"/>
            <a:stretch>
              <a:fillRect/>
            </a:stretch>
          </a:blipFill>
        </p:spPr>
      </p:sp>
      <p:sp>
        <p:nvSpPr>
          <p:cNvPr id="10" name="Freeform 10"/>
          <p:cNvSpPr/>
          <p:nvPr/>
        </p:nvSpPr>
        <p:spPr>
          <a:xfrm flipH="1">
            <a:off x="1028700" y="2051862"/>
            <a:ext cx="3157512" cy="3297663"/>
          </a:xfrm>
          <a:custGeom>
            <a:avLst/>
            <a:gdLst/>
            <a:ahLst/>
            <a:cxnLst/>
            <a:rect l="l" t="t" r="r" b="b"/>
            <a:pathLst>
              <a:path w="3157512" h="3297663">
                <a:moveTo>
                  <a:pt x="3157512" y="0"/>
                </a:moveTo>
                <a:lnTo>
                  <a:pt x="0" y="0"/>
                </a:lnTo>
                <a:lnTo>
                  <a:pt x="0" y="3297663"/>
                </a:lnTo>
                <a:lnTo>
                  <a:pt x="3157512" y="3297663"/>
                </a:lnTo>
                <a:lnTo>
                  <a:pt x="3157512" y="0"/>
                </a:lnTo>
                <a:close/>
              </a:path>
            </a:pathLst>
          </a:custGeom>
          <a:blipFill>
            <a:blip r:embed="rId3"/>
            <a:stretch>
              <a:fillRect/>
            </a:stretch>
          </a:blipFill>
        </p:spPr>
      </p:sp>
      <p:sp>
        <p:nvSpPr>
          <p:cNvPr id="11" name="Freeform 11"/>
          <p:cNvSpPr/>
          <p:nvPr/>
        </p:nvSpPr>
        <p:spPr>
          <a:xfrm>
            <a:off x="1816128" y="6035895"/>
            <a:ext cx="3193522" cy="3049813"/>
          </a:xfrm>
          <a:custGeom>
            <a:avLst/>
            <a:gdLst/>
            <a:ahLst/>
            <a:cxnLst/>
            <a:rect l="l" t="t" r="r" b="b"/>
            <a:pathLst>
              <a:path w="3193522" h="3049813">
                <a:moveTo>
                  <a:pt x="0" y="0"/>
                </a:moveTo>
                <a:lnTo>
                  <a:pt x="3193522" y="0"/>
                </a:lnTo>
                <a:lnTo>
                  <a:pt x="3193522" y="3049813"/>
                </a:lnTo>
                <a:lnTo>
                  <a:pt x="0" y="3049813"/>
                </a:lnTo>
                <a:lnTo>
                  <a:pt x="0" y="0"/>
                </a:lnTo>
                <a:close/>
              </a:path>
            </a:pathLst>
          </a:custGeom>
          <a:blipFill>
            <a:blip r:embed="rId4"/>
            <a:stretch>
              <a:fillRect/>
            </a:stretch>
          </a:blipFill>
        </p:spPr>
      </p:sp>
      <p:sp>
        <p:nvSpPr>
          <p:cNvPr id="13" name="TextBox 5"/>
          <p:cNvSpPr txBox="1"/>
          <p:nvPr/>
        </p:nvSpPr>
        <p:spPr>
          <a:xfrm>
            <a:off x="6864051" y="5204898"/>
            <a:ext cx="10860926" cy="1661993"/>
          </a:xfrm>
          <a:prstGeom prst="rect">
            <a:avLst/>
          </a:prstGeom>
        </p:spPr>
        <p:txBody>
          <a:bodyPr wrap="square" lIns="0" tIns="0" rIns="0" bIns="0" rtlCol="0" anchor="t">
            <a:spAutoFit/>
          </a:bodyPr>
          <a:lstStyle/>
          <a:p>
            <a:r>
              <a:rPr lang="en-US" sz="5400">
                <a:solidFill>
                  <a:schemeClr val="bg1"/>
                </a:solidFill>
                <a:latin typeface="Times New Roman" panose="02020603050405020304" pitchFamily="18" charset="0"/>
                <a:cs typeface="Times New Roman" panose="02020603050405020304" pitchFamily="18" charset="0"/>
              </a:rPr>
              <a:t>- Lỗi: Thiếu chủ ngữ do người viết nhầm lẫn giữa chủ ngữ và trạng ngữ.</a:t>
            </a:r>
            <a:endParaRPr lang="en-GB" sz="5400">
              <a:solidFill>
                <a:schemeClr val="bg1"/>
              </a:solidFill>
              <a:latin typeface="Times New Roman" panose="02020603050405020304" pitchFamily="18" charset="0"/>
              <a:cs typeface="Times New Roman" panose="02020603050405020304" pitchFamily="18" charset="0"/>
            </a:endParaRPr>
          </a:p>
        </p:txBody>
      </p:sp>
      <p:sp>
        <p:nvSpPr>
          <p:cNvPr id="14" name="TextBox 4"/>
          <p:cNvSpPr txBox="1"/>
          <p:nvPr/>
        </p:nvSpPr>
        <p:spPr>
          <a:xfrm>
            <a:off x="9753600" y="3106257"/>
            <a:ext cx="7112030" cy="6023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4200"/>
              </a:lnSpc>
              <a:spcBef>
                <a:spcPct val="0"/>
              </a:spcBef>
            </a:pPr>
            <a:r>
              <a:rPr lang="vi-VN" sz="6600" b="1" u="sng"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a</a:t>
            </a:r>
            <a:endParaRPr lang="en-US" sz="66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grpSp>
        <p:nvGrpSpPr>
          <p:cNvPr id="7" name="Group 7"/>
          <p:cNvGrpSpPr/>
          <p:nvPr/>
        </p:nvGrpSpPr>
        <p:grpSpPr>
          <a:xfrm>
            <a:off x="-5553928" y="0"/>
            <a:ext cx="11107856" cy="11107856"/>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9" name="Freeform 9"/>
          <p:cNvSpPr/>
          <p:nvPr/>
        </p:nvSpPr>
        <p:spPr>
          <a:xfrm>
            <a:off x="581155" y="1650730"/>
            <a:ext cx="5663469" cy="6189584"/>
          </a:xfrm>
          <a:custGeom>
            <a:avLst/>
            <a:gdLst/>
            <a:ahLst/>
            <a:cxnLst/>
            <a:rect l="l" t="t" r="r" b="b"/>
            <a:pathLst>
              <a:path w="5663469" h="6189584">
                <a:moveTo>
                  <a:pt x="0" y="0"/>
                </a:moveTo>
                <a:lnTo>
                  <a:pt x="5663469" y="0"/>
                </a:lnTo>
                <a:lnTo>
                  <a:pt x="5663469" y="6189584"/>
                </a:lnTo>
                <a:lnTo>
                  <a:pt x="0" y="6189584"/>
                </a:lnTo>
                <a:lnTo>
                  <a:pt x="0" y="0"/>
                </a:lnTo>
                <a:close/>
              </a:path>
            </a:pathLst>
          </a:custGeom>
          <a:blipFill>
            <a:blip r:embed="rId2"/>
            <a:stretch>
              <a:fillRect/>
            </a:stretch>
          </a:blipFill>
        </p:spPr>
      </p:sp>
      <p:sp>
        <p:nvSpPr>
          <p:cNvPr id="10" name="Freeform 10"/>
          <p:cNvSpPr/>
          <p:nvPr/>
        </p:nvSpPr>
        <p:spPr>
          <a:xfrm flipH="1">
            <a:off x="1028700" y="2051862"/>
            <a:ext cx="3157512" cy="3297663"/>
          </a:xfrm>
          <a:custGeom>
            <a:avLst/>
            <a:gdLst/>
            <a:ahLst/>
            <a:cxnLst/>
            <a:rect l="l" t="t" r="r" b="b"/>
            <a:pathLst>
              <a:path w="3157512" h="3297663">
                <a:moveTo>
                  <a:pt x="3157512" y="0"/>
                </a:moveTo>
                <a:lnTo>
                  <a:pt x="0" y="0"/>
                </a:lnTo>
                <a:lnTo>
                  <a:pt x="0" y="3297663"/>
                </a:lnTo>
                <a:lnTo>
                  <a:pt x="3157512" y="3297663"/>
                </a:lnTo>
                <a:lnTo>
                  <a:pt x="3157512" y="0"/>
                </a:lnTo>
                <a:close/>
              </a:path>
            </a:pathLst>
          </a:custGeom>
          <a:blipFill>
            <a:blip r:embed="rId3"/>
            <a:stretch>
              <a:fillRect/>
            </a:stretch>
          </a:blipFill>
        </p:spPr>
      </p:sp>
      <p:sp>
        <p:nvSpPr>
          <p:cNvPr id="11" name="Freeform 11"/>
          <p:cNvSpPr/>
          <p:nvPr/>
        </p:nvSpPr>
        <p:spPr>
          <a:xfrm>
            <a:off x="1816128" y="6035895"/>
            <a:ext cx="3193522" cy="3049813"/>
          </a:xfrm>
          <a:custGeom>
            <a:avLst/>
            <a:gdLst/>
            <a:ahLst/>
            <a:cxnLst/>
            <a:rect l="l" t="t" r="r" b="b"/>
            <a:pathLst>
              <a:path w="3193522" h="3049813">
                <a:moveTo>
                  <a:pt x="0" y="0"/>
                </a:moveTo>
                <a:lnTo>
                  <a:pt x="3193522" y="0"/>
                </a:lnTo>
                <a:lnTo>
                  <a:pt x="3193522" y="3049813"/>
                </a:lnTo>
                <a:lnTo>
                  <a:pt x="0" y="3049813"/>
                </a:lnTo>
                <a:lnTo>
                  <a:pt x="0" y="0"/>
                </a:lnTo>
                <a:close/>
              </a:path>
            </a:pathLst>
          </a:custGeom>
          <a:blipFill>
            <a:blip r:embed="rId4"/>
            <a:stretch>
              <a:fillRect/>
            </a:stretch>
          </a:blipFill>
        </p:spPr>
      </p:sp>
      <p:sp>
        <p:nvSpPr>
          <p:cNvPr id="12" name="Rectangle 11"/>
          <p:cNvSpPr/>
          <p:nvPr/>
        </p:nvSpPr>
        <p:spPr>
          <a:xfrm>
            <a:off x="6142853" y="114300"/>
            <a:ext cx="1907895" cy="1064843"/>
          </a:xfrm>
          <a:prstGeom prst="rect">
            <a:avLst/>
          </a:prstGeom>
        </p:spPr>
        <p:txBody>
          <a:bodyPr wrap="none">
            <a:spAutoFit/>
          </a:bodyPr>
          <a:lstStyle/>
          <a:p>
            <a:pPr algn="just">
              <a:lnSpc>
                <a:spcPct val="130000"/>
              </a:lnSpc>
            </a:pPr>
            <a:r>
              <a:rPr lang="en-US" sz="5400" b="1" u="sng"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b="1" u="sng">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Sửa: </a:t>
            </a:r>
            <a:endParaRPr lang="en-GB" sz="5400" b="1" u="sng">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5976689" y="1453394"/>
            <a:ext cx="11662377" cy="4093428"/>
          </a:xfrm>
          <a:prstGeom prst="rect">
            <a:avLst/>
          </a:prstGeom>
        </p:spPr>
        <p:txBody>
          <a:bodyPr wrap="square">
            <a:spAutoFit/>
          </a:bodyPr>
          <a:lstStyle/>
          <a:p>
            <a:pPr algn="just">
              <a:lnSpc>
                <a:spcPct val="130000"/>
              </a:lnSpc>
            </a:pPr>
            <a:r>
              <a:rPr lang="en-US" sz="4000" b="1">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Cách 1</a:t>
            </a:r>
            <a:r>
              <a:rPr lang="en-US"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Qua hình tượng Chí Phèo, Nam Cao không những đã miêu tả sâu sắc, cảm động cuộc sống đày đoạ của người nông dân bị đè nén, bóc lột đến cùng cực, mà còn dõng dạc khẳng định nhân phẩm của họ trong khi họ bị xã hội vùi dập mất cả hình người, tính người.</a:t>
            </a:r>
            <a:endParaRPr lang="en-GB" sz="40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15"/>
          <p:cNvSpPr/>
          <p:nvPr/>
        </p:nvSpPr>
        <p:spPr>
          <a:xfrm>
            <a:off x="5923606" y="5833514"/>
            <a:ext cx="12192000" cy="4093428"/>
          </a:xfrm>
          <a:prstGeom prst="rect">
            <a:avLst/>
          </a:prstGeom>
        </p:spPr>
        <p:txBody>
          <a:bodyPr wrap="square">
            <a:spAutoFit/>
          </a:bodyPr>
          <a:lstStyle/>
          <a:p>
            <a:pPr algn="just">
              <a:lnSpc>
                <a:spcPct val="130000"/>
              </a:lnSpc>
            </a:pPr>
            <a:r>
              <a:rPr lang="en-US" sz="40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2</a:t>
            </a:r>
            <a:r>
              <a:rPr lang="en-US"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Hình tượng Chí Phèo cho ta thấy Nam Cao không những đã miêu tả sâu sắc, cảm động cuộc sống đày đoạ của người nông dân bị đè nén, bóc lột đến cùng cực, mà còn dõng dạc khẳng định nhân phẩm của họ trong khi họ bị xã hội vùi dập mất cả hình người, tính người.</a:t>
            </a:r>
            <a:endParaRPr lang="en-GB" sz="40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29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18288000" cy="3555730"/>
          </a:xfrm>
          <a:prstGeom prst="rect">
            <a:avLst/>
          </a:prstGeom>
          <a:solidFill>
            <a:srgbClr val="F69444"/>
          </a:solidFill>
        </p:spPr>
      </p:sp>
      <p:sp>
        <p:nvSpPr>
          <p:cNvPr id="3" name="TextBox 3"/>
          <p:cNvSpPr txBox="1"/>
          <p:nvPr/>
        </p:nvSpPr>
        <p:spPr>
          <a:xfrm>
            <a:off x="6486165" y="295177"/>
            <a:ext cx="5169149" cy="12068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9815"/>
              </a:lnSpc>
            </a:pPr>
            <a:r>
              <a:rPr lang="vi-VN" sz="8000" b="1" u="sng" spc="-75" smtClean="0">
                <a:solidFill>
                  <a:srgbClr val="FFFFFF"/>
                </a:solidFill>
                <a:effectLst>
                  <a:outerShdw blurRad="38100" dist="38100" dir="2700000" algn="tl">
                    <a:srgbClr val="000000">
                      <a:alpha val="43137"/>
                    </a:srgbClr>
                  </a:outerShdw>
                </a:effectLst>
                <a:latin typeface="+mj-lt"/>
              </a:rPr>
              <a:t>Phần b</a:t>
            </a:r>
            <a:endParaRPr lang="en-US" sz="8000" b="1" u="sng" spc="-75">
              <a:solidFill>
                <a:srgbClr val="FFFFFF"/>
              </a:solidFill>
              <a:effectLst>
                <a:outerShdw blurRad="38100" dist="38100" dir="2700000" algn="tl">
                  <a:srgbClr val="000000">
                    <a:alpha val="43137"/>
                  </a:srgbClr>
                </a:outerShdw>
              </a:effectLst>
              <a:latin typeface="+mj-lt"/>
            </a:endParaRPr>
          </a:p>
        </p:txBody>
      </p:sp>
      <p:sp>
        <p:nvSpPr>
          <p:cNvPr id="4" name="TextBox 4"/>
          <p:cNvSpPr txBox="1"/>
          <p:nvPr/>
        </p:nvSpPr>
        <p:spPr>
          <a:xfrm>
            <a:off x="1683144" y="1832072"/>
            <a:ext cx="12869471" cy="1354217"/>
          </a:xfrm>
          <a:prstGeom prst="rect">
            <a:avLst/>
          </a:prstGeom>
        </p:spPr>
        <p:txBody>
          <a:bodyPr wrap="square" lIns="0" tIns="0" rIns="0" bIns="0" rtlCol="0" anchor="t">
            <a:spAutoFit/>
          </a:bodyPr>
          <a:lstStyle/>
          <a:p>
            <a:r>
              <a:rPr lang="en-US" sz="4400">
                <a:latin typeface="Times New Roman" panose="02020603050405020304" pitchFamily="18" charset="0"/>
                <a:cs typeface="Times New Roman" panose="02020603050405020304" pitchFamily="18" charset="0"/>
              </a:rPr>
              <a:t>- Lỗi: Thiếu chủ ngữ do người viết nhầm lẫn giữa chủ ngữ và trạng ngữ.</a:t>
            </a:r>
            <a:endParaRPr lang="en-GB" sz="4400">
              <a:latin typeface="Times New Roman" panose="02020603050405020304" pitchFamily="18" charset="0"/>
              <a:cs typeface="Times New Roman" panose="02020603050405020304" pitchFamily="18" charset="0"/>
            </a:endParaRPr>
          </a:p>
        </p:txBody>
      </p:sp>
      <p:sp>
        <p:nvSpPr>
          <p:cNvPr id="14" name="AutoShape 14"/>
          <p:cNvSpPr/>
          <p:nvPr/>
        </p:nvSpPr>
        <p:spPr>
          <a:xfrm>
            <a:off x="5993566" y="7608508"/>
            <a:ext cx="615386" cy="0"/>
          </a:xfrm>
          <a:prstGeom prst="line">
            <a:avLst/>
          </a:prstGeom>
          <a:ln w="28575" cap="rnd">
            <a:solidFill>
              <a:srgbClr val="000000"/>
            </a:solidFill>
            <a:prstDash val="solid"/>
            <a:headEnd type="none" w="sm" len="sm"/>
            <a:tailEnd type="triangle" w="lg" len="med"/>
          </a:ln>
        </p:spPr>
      </p:sp>
      <p:sp>
        <p:nvSpPr>
          <p:cNvPr id="15" name="AutoShape 15"/>
          <p:cNvSpPr/>
          <p:nvPr/>
        </p:nvSpPr>
        <p:spPr>
          <a:xfrm>
            <a:off x="11679048" y="7608508"/>
            <a:ext cx="615386" cy="0"/>
          </a:xfrm>
          <a:prstGeom prst="line">
            <a:avLst/>
          </a:prstGeom>
          <a:ln w="28575" cap="rnd">
            <a:solidFill>
              <a:srgbClr val="000000"/>
            </a:solidFill>
            <a:prstDash val="solid"/>
            <a:headEnd type="none" w="sm" len="sm"/>
            <a:tailEnd type="triangle" w="lg" len="med"/>
          </a:ln>
        </p:spPr>
      </p:sp>
      <p:sp>
        <p:nvSpPr>
          <p:cNvPr id="16" name="Freeform 16"/>
          <p:cNvSpPr/>
          <p:nvPr/>
        </p:nvSpPr>
        <p:spPr>
          <a:xfrm>
            <a:off x="14138336" y="221633"/>
            <a:ext cx="3730621" cy="4233329"/>
          </a:xfrm>
          <a:custGeom>
            <a:avLst/>
            <a:gdLst/>
            <a:ahLst/>
            <a:cxnLst/>
            <a:rect l="l" t="t" r="r" b="b"/>
            <a:pathLst>
              <a:path w="3730621" h="4233329">
                <a:moveTo>
                  <a:pt x="0" y="0"/>
                </a:moveTo>
                <a:lnTo>
                  <a:pt x="3730622" y="0"/>
                </a:lnTo>
                <a:lnTo>
                  <a:pt x="3730622" y="4233329"/>
                </a:lnTo>
                <a:lnTo>
                  <a:pt x="0" y="4233329"/>
                </a:lnTo>
                <a:lnTo>
                  <a:pt x="0" y="0"/>
                </a:lnTo>
                <a:close/>
              </a:path>
            </a:pathLst>
          </a:custGeom>
          <a:blipFill>
            <a:blip r:embed="rId2"/>
            <a:stretch>
              <a:fillRect/>
            </a:stretch>
          </a:blipFill>
        </p:spPr>
      </p:sp>
      <p:sp>
        <p:nvSpPr>
          <p:cNvPr id="17" name="Freeform 17"/>
          <p:cNvSpPr/>
          <p:nvPr/>
        </p:nvSpPr>
        <p:spPr>
          <a:xfrm flipH="1">
            <a:off x="-701781" y="3560857"/>
            <a:ext cx="2384925" cy="3165287"/>
          </a:xfrm>
          <a:custGeom>
            <a:avLst/>
            <a:gdLst/>
            <a:ahLst/>
            <a:cxnLst/>
            <a:rect l="l" t="t" r="r" b="b"/>
            <a:pathLst>
              <a:path w="2384925" h="3165287">
                <a:moveTo>
                  <a:pt x="2384925" y="0"/>
                </a:moveTo>
                <a:lnTo>
                  <a:pt x="0" y="0"/>
                </a:lnTo>
                <a:lnTo>
                  <a:pt x="0" y="3165286"/>
                </a:lnTo>
                <a:lnTo>
                  <a:pt x="2384925" y="3165286"/>
                </a:lnTo>
                <a:lnTo>
                  <a:pt x="2384925" y="0"/>
                </a:lnTo>
                <a:close/>
              </a:path>
            </a:pathLst>
          </a:custGeom>
          <a:blipFill>
            <a:blip r:embed="rId3"/>
            <a:stretch>
              <a:fillRect r="-1199"/>
            </a:stretch>
          </a:blipFill>
        </p:spPr>
      </p:sp>
      <p:sp>
        <p:nvSpPr>
          <p:cNvPr id="18" name="Rectangle 17"/>
          <p:cNvSpPr/>
          <p:nvPr/>
        </p:nvSpPr>
        <p:spPr>
          <a:xfrm>
            <a:off x="7696995" y="3653271"/>
            <a:ext cx="1260281" cy="972574"/>
          </a:xfrm>
          <a:prstGeom prst="rect">
            <a:avLst/>
          </a:prstGeom>
        </p:spPr>
        <p:txBody>
          <a:bodyPr wrap="none">
            <a:spAutoFit/>
          </a:bodyPr>
          <a:lstStyle/>
          <a:p>
            <a:pPr algn="just">
              <a:lnSpc>
                <a:spcPct val="130000"/>
              </a:lnSpc>
              <a:spcAft>
                <a:spcPts val="0"/>
              </a:spcAft>
            </a:pPr>
            <a:r>
              <a:rPr lang="en-US" sz="4400" b="1" u="sng"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440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1681894" y="4572544"/>
            <a:ext cx="14166456" cy="2733056"/>
          </a:xfrm>
          <a:prstGeom prst="rect">
            <a:avLst/>
          </a:prstGeom>
        </p:spPr>
        <p:txBody>
          <a:bodyPr wrap="square">
            <a:spAutoFit/>
          </a:bodyPr>
          <a:lstStyle/>
          <a:p>
            <a:pPr algn="just">
              <a:lnSpc>
                <a:spcPct val="130000"/>
              </a:lnSpc>
              <a:spcAft>
                <a:spcPts val="0"/>
              </a:spcAft>
            </a:pPr>
            <a:r>
              <a:rPr lang="en-US" sz="4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u="sng">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sz="4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Bối cảnh hội nhập quốc tế sâu rộng đã tạo nên một hệ công dân toàn cầu năng động, sáng tạo, có trách nhiệm và dễ dàng thích ứng trước mọi biến động của thời đại.</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Rectangle 19"/>
          <p:cNvSpPr/>
          <p:nvPr/>
        </p:nvSpPr>
        <p:spPr>
          <a:xfrm>
            <a:off x="1681894" y="7540763"/>
            <a:ext cx="14929706" cy="2733056"/>
          </a:xfrm>
          <a:prstGeom prst="rect">
            <a:avLst/>
          </a:prstGeom>
        </p:spPr>
        <p:txBody>
          <a:bodyPr wrap="square">
            <a:spAutoFit/>
          </a:bodyPr>
          <a:lstStyle/>
          <a:p>
            <a:pPr algn="just">
              <a:lnSpc>
                <a:spcPct val="130000"/>
              </a:lnSpc>
              <a:spcAft>
                <a:spcPts val="0"/>
              </a:spcAft>
            </a:pPr>
            <a:r>
              <a:rPr lang="en-US" sz="4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u="sng">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 2</a:t>
            </a:r>
            <a:r>
              <a:rPr lang="en-US" sz="4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Trong bối cảnh hội nhập quốc tế sâu rộng, một hệ công dân toàn cầu được tạo nên. Họ năng động, sáng tạo, có trách nhiệm và dễ dàng thích ứng trước mọi biến động của thời đại.</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8"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grpSp>
        <p:nvGrpSpPr>
          <p:cNvPr id="2" name="Group 2"/>
          <p:cNvGrpSpPr/>
          <p:nvPr/>
        </p:nvGrpSpPr>
        <p:grpSpPr>
          <a:xfrm>
            <a:off x="8117021" y="3706094"/>
            <a:ext cx="2053957" cy="2053957"/>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4" name="Group 4"/>
          <p:cNvGrpSpPr/>
          <p:nvPr/>
        </p:nvGrpSpPr>
        <p:grpSpPr>
          <a:xfrm>
            <a:off x="13567483" y="3706094"/>
            <a:ext cx="2053957" cy="2053957"/>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6" name="Freeform 6"/>
          <p:cNvSpPr/>
          <p:nvPr/>
        </p:nvSpPr>
        <p:spPr>
          <a:xfrm>
            <a:off x="14119985" y="3448710"/>
            <a:ext cx="1387155" cy="1834255"/>
          </a:xfrm>
          <a:custGeom>
            <a:avLst/>
            <a:gdLst/>
            <a:ahLst/>
            <a:cxnLst/>
            <a:rect l="l" t="t" r="r" b="b"/>
            <a:pathLst>
              <a:path w="1387155" h="1834255">
                <a:moveTo>
                  <a:pt x="0" y="0"/>
                </a:moveTo>
                <a:lnTo>
                  <a:pt x="1387155" y="0"/>
                </a:lnTo>
                <a:lnTo>
                  <a:pt x="1387155" y="1834256"/>
                </a:lnTo>
                <a:lnTo>
                  <a:pt x="0" y="1834256"/>
                </a:lnTo>
                <a:lnTo>
                  <a:pt x="0" y="0"/>
                </a:lnTo>
                <a:close/>
              </a:path>
            </a:pathLst>
          </a:custGeom>
          <a:blipFill>
            <a:blip r:embed="rId2"/>
            <a:stretch>
              <a:fillRect/>
            </a:stretch>
          </a:blipFill>
        </p:spPr>
      </p:sp>
      <p:grpSp>
        <p:nvGrpSpPr>
          <p:cNvPr id="7" name="Group 7"/>
          <p:cNvGrpSpPr/>
          <p:nvPr/>
        </p:nvGrpSpPr>
        <p:grpSpPr>
          <a:xfrm>
            <a:off x="2830646" y="3706094"/>
            <a:ext cx="2053957" cy="205395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9" name="Freeform 9"/>
          <p:cNvSpPr/>
          <p:nvPr/>
        </p:nvSpPr>
        <p:spPr>
          <a:xfrm>
            <a:off x="2830646" y="3744701"/>
            <a:ext cx="1952995" cy="2169994"/>
          </a:xfrm>
          <a:custGeom>
            <a:avLst/>
            <a:gdLst/>
            <a:ahLst/>
            <a:cxnLst/>
            <a:rect l="l" t="t" r="r" b="b"/>
            <a:pathLst>
              <a:path w="1952995" h="2169994">
                <a:moveTo>
                  <a:pt x="0" y="0"/>
                </a:moveTo>
                <a:lnTo>
                  <a:pt x="1952995" y="0"/>
                </a:lnTo>
                <a:lnTo>
                  <a:pt x="1952995" y="2169994"/>
                </a:lnTo>
                <a:lnTo>
                  <a:pt x="0" y="2169994"/>
                </a:lnTo>
                <a:lnTo>
                  <a:pt x="0" y="0"/>
                </a:lnTo>
                <a:close/>
              </a:path>
            </a:pathLst>
          </a:custGeom>
          <a:blipFill>
            <a:blip r:embed="rId3"/>
            <a:stretch>
              <a:fillRect/>
            </a:stretch>
          </a:blipFill>
        </p:spPr>
      </p:sp>
      <p:sp>
        <p:nvSpPr>
          <p:cNvPr id="11" name="TextBox 11"/>
          <p:cNvSpPr txBox="1"/>
          <p:nvPr/>
        </p:nvSpPr>
        <p:spPr>
          <a:xfrm>
            <a:off x="7361619" y="286512"/>
            <a:ext cx="10471788"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en-US" sz="66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a:t>
            </a:r>
            <a:r>
              <a:rPr lang="en-US" sz="6600" b="1" u="sng"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endParaRPr lang="en-GB" sz="6600" b="1" u="sng">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Rectangle 20"/>
          <p:cNvSpPr/>
          <p:nvPr/>
        </p:nvSpPr>
        <p:spPr>
          <a:xfrm>
            <a:off x="4869134" y="1718592"/>
            <a:ext cx="8652959" cy="1852815"/>
          </a:xfrm>
          <a:prstGeom prst="rect">
            <a:avLst/>
          </a:prstGeom>
        </p:spPr>
        <p:txBody>
          <a:bodyPr wrap="square">
            <a:spAutoFit/>
          </a:bodyPr>
          <a:lstStyle/>
          <a:p>
            <a:pPr algn="just">
              <a:lnSpc>
                <a:spcPct val="130000"/>
              </a:lnSpc>
              <a:spcAft>
                <a:spcPts val="0"/>
              </a:spcAft>
            </a:pPr>
            <a:r>
              <a:rPr lang="en-US" sz="4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Lỗi: Thiếu chủ ngữ do người viết nhầm lẫn giữa chủ ngữ và trạng ngữ.</a:t>
            </a:r>
            <a:endParaRPr lang="en-GB"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Rectangle 21"/>
          <p:cNvSpPr/>
          <p:nvPr/>
        </p:nvSpPr>
        <p:spPr>
          <a:xfrm>
            <a:off x="8406823" y="3917684"/>
            <a:ext cx="1600118" cy="1292662"/>
          </a:xfrm>
          <a:prstGeom prst="rect">
            <a:avLst/>
          </a:prstGeom>
        </p:spPr>
        <p:txBody>
          <a:bodyPr wrap="none">
            <a:spAutoFit/>
          </a:bodyPr>
          <a:lstStyle/>
          <a:p>
            <a:pPr algn="just">
              <a:lnSpc>
                <a:spcPct val="130000"/>
              </a:lnSpc>
              <a:spcAft>
                <a:spcPts val="0"/>
              </a:spcAft>
            </a:pPr>
            <a:r>
              <a:rPr lang="vi-VN" sz="6000" b="1" u="sng"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44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Rectangle 22"/>
          <p:cNvSpPr/>
          <p:nvPr/>
        </p:nvSpPr>
        <p:spPr>
          <a:xfrm>
            <a:off x="381000" y="5953302"/>
            <a:ext cx="7906243" cy="4093428"/>
          </a:xfrm>
          <a:prstGeom prst="rect">
            <a:avLst/>
          </a:prstGeom>
        </p:spPr>
        <p:txBody>
          <a:bodyPr wrap="square">
            <a:spAutoFit/>
          </a:bodyPr>
          <a:lstStyle/>
          <a:p>
            <a:pPr algn="just">
              <a:lnSpc>
                <a:spcPct val="130000"/>
              </a:lnSpc>
              <a:spcAft>
                <a:spcPts val="0"/>
              </a:spcAft>
            </a:pPr>
            <a:r>
              <a:rPr lang="en-US"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Cách 1</a:t>
            </a: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Với hình tượng Chí Phèo, tác giả đã thâu tóm mọi khát vọng nóng bỏng của thời đại, còn kéo dài tới nay: đó là khát vọng hoàn lương, khát vọng đổi đời.</a:t>
            </a:r>
            <a:endParaRPr lang="en-GB"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9381065" y="6112460"/>
            <a:ext cx="8382000" cy="3293209"/>
          </a:xfrm>
          <a:prstGeom prst="rect">
            <a:avLst/>
          </a:prstGeom>
        </p:spPr>
        <p:txBody>
          <a:bodyPr wrap="square">
            <a:spAutoFit/>
          </a:bodyPr>
          <a:lstStyle/>
          <a:p>
            <a:pPr algn="just">
              <a:lnSpc>
                <a:spcPct val="130000"/>
              </a:lnSpc>
              <a:spcAft>
                <a:spcPts val="0"/>
              </a:spcAft>
            </a:pPr>
            <a:r>
              <a:rPr lang="en-US"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Cách 2</a:t>
            </a: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Hình tượng Chí Phèo đã thâu tóm mọi khát vọng nóng bỏng của thời đại, còn kéo dài tới nay: đó là khát vọng hoàn lương, khát vọng đổi đời.</a:t>
            </a:r>
            <a:endParaRPr lang="en-GB" sz="32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1000"/>
                                        <p:tgtEl>
                                          <p:spTgt spid="24"/>
                                        </p:tgtEl>
                                      </p:cBhvr>
                                    </p:animEffect>
                                    <p:anim calcmode="lin" valueType="num">
                                      <p:cBhvr>
                                        <p:cTn id="36" dur="1000" fill="hold"/>
                                        <p:tgtEl>
                                          <p:spTgt spid="24"/>
                                        </p:tgtEl>
                                        <p:attrNameLst>
                                          <p:attrName>ppt_x</p:attrName>
                                        </p:attrNameLst>
                                      </p:cBhvr>
                                      <p:tavLst>
                                        <p:tav tm="0">
                                          <p:val>
                                            <p:strVal val="#ppt_x"/>
                                          </p:val>
                                        </p:tav>
                                        <p:tav tm="100000">
                                          <p:val>
                                            <p:strVal val="#ppt_x"/>
                                          </p:val>
                                        </p:tav>
                                      </p:tavLst>
                                    </p:anim>
                                    <p:anim calcmode="lin" valueType="num">
                                      <p:cBhvr>
                                        <p:cTn id="3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9444"/>
        </a:solidFill>
        <a:effectLst/>
      </p:bgPr>
    </p:bg>
    <p:spTree>
      <p:nvGrpSpPr>
        <p:cNvPr id="1" name=""/>
        <p:cNvGrpSpPr/>
        <p:nvPr/>
      </p:nvGrpSpPr>
      <p:grpSpPr>
        <a:xfrm>
          <a:off x="0" y="0"/>
          <a:ext cx="0" cy="0"/>
          <a:chOff x="0" y="0"/>
          <a:chExt cx="0" cy="0"/>
        </a:xfrm>
      </p:grpSpPr>
      <p:sp>
        <p:nvSpPr>
          <p:cNvPr id="3" name="TextBox 3"/>
          <p:cNvSpPr txBox="1"/>
          <p:nvPr/>
        </p:nvSpPr>
        <p:spPr>
          <a:xfrm>
            <a:off x="6858000" y="266700"/>
            <a:ext cx="13510568"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en-US" sz="6600" b="1" u="sng">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a:t>
            </a:r>
            <a:r>
              <a:rPr lang="en-US" sz="6600" b="1" u="sng"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t>
            </a:r>
            <a:endParaRPr lang="en-GB" sz="6600" b="1" u="sng">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14" name="Group 14"/>
          <p:cNvGrpSpPr/>
          <p:nvPr/>
        </p:nvGrpSpPr>
        <p:grpSpPr>
          <a:xfrm>
            <a:off x="2927806" y="3543300"/>
            <a:ext cx="2053957" cy="2053957"/>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6" name="Freeform 16"/>
          <p:cNvSpPr/>
          <p:nvPr/>
        </p:nvSpPr>
        <p:spPr>
          <a:xfrm>
            <a:off x="2835228" y="3070150"/>
            <a:ext cx="2239114" cy="2258879"/>
          </a:xfrm>
          <a:custGeom>
            <a:avLst/>
            <a:gdLst/>
            <a:ahLst/>
            <a:cxnLst/>
            <a:rect l="l" t="t" r="r" b="b"/>
            <a:pathLst>
              <a:path w="2239114" h="2258879">
                <a:moveTo>
                  <a:pt x="0" y="0"/>
                </a:moveTo>
                <a:lnTo>
                  <a:pt x="2239114" y="0"/>
                </a:lnTo>
                <a:lnTo>
                  <a:pt x="2239114" y="2258879"/>
                </a:lnTo>
                <a:lnTo>
                  <a:pt x="0" y="2258879"/>
                </a:lnTo>
                <a:lnTo>
                  <a:pt x="0" y="0"/>
                </a:lnTo>
                <a:close/>
              </a:path>
            </a:pathLst>
          </a:custGeom>
          <a:blipFill>
            <a:blip r:embed="rId2"/>
            <a:stretch>
              <a:fillRect/>
            </a:stretch>
          </a:blipFill>
        </p:spPr>
      </p:sp>
      <p:grpSp>
        <p:nvGrpSpPr>
          <p:cNvPr id="17" name="Group 17"/>
          <p:cNvGrpSpPr/>
          <p:nvPr/>
        </p:nvGrpSpPr>
        <p:grpSpPr>
          <a:xfrm>
            <a:off x="13449246" y="3172612"/>
            <a:ext cx="2053957" cy="2053957"/>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19" name="Freeform 19"/>
          <p:cNvSpPr/>
          <p:nvPr/>
        </p:nvSpPr>
        <p:spPr>
          <a:xfrm>
            <a:off x="13583155" y="2967690"/>
            <a:ext cx="1920047" cy="2258879"/>
          </a:xfrm>
          <a:custGeom>
            <a:avLst/>
            <a:gdLst/>
            <a:ahLst/>
            <a:cxnLst/>
            <a:rect l="l" t="t" r="r" b="b"/>
            <a:pathLst>
              <a:path w="1920047" h="2258879">
                <a:moveTo>
                  <a:pt x="0" y="0"/>
                </a:moveTo>
                <a:lnTo>
                  <a:pt x="1920048" y="0"/>
                </a:lnTo>
                <a:lnTo>
                  <a:pt x="1920048" y="2258879"/>
                </a:lnTo>
                <a:lnTo>
                  <a:pt x="0" y="2258879"/>
                </a:lnTo>
                <a:lnTo>
                  <a:pt x="0" y="0"/>
                </a:lnTo>
                <a:close/>
              </a:path>
            </a:pathLst>
          </a:custGeom>
          <a:blipFill>
            <a:blip r:embed="rId3"/>
            <a:stretch>
              <a:fillRect/>
            </a:stretch>
          </a:blipFill>
        </p:spPr>
      </p:sp>
      <p:grpSp>
        <p:nvGrpSpPr>
          <p:cNvPr id="20" name="Group 20"/>
          <p:cNvGrpSpPr/>
          <p:nvPr/>
        </p:nvGrpSpPr>
        <p:grpSpPr>
          <a:xfrm>
            <a:off x="8122107" y="3172612"/>
            <a:ext cx="2053957" cy="2053957"/>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23" name="Rectangle 22"/>
          <p:cNvSpPr/>
          <p:nvPr/>
        </p:nvSpPr>
        <p:spPr>
          <a:xfrm>
            <a:off x="2362200" y="1714500"/>
            <a:ext cx="13519727" cy="751424"/>
          </a:xfrm>
          <a:prstGeom prst="rect">
            <a:avLst/>
          </a:prstGeom>
        </p:spPr>
        <p:txBody>
          <a:bodyPr wrap="none">
            <a:spAutoFit/>
          </a:bodyPr>
          <a:lstStyle/>
          <a:p>
            <a:pPr algn="just">
              <a:lnSpc>
                <a:spcPct val="130000"/>
              </a:lnSpc>
              <a:spcAft>
                <a:spcPts val="0"/>
              </a:spcAft>
            </a:pPr>
            <a:r>
              <a:rPr lang="en-US" sz="36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Lỗi: Thiếu chủ ngữ do người viết nhầm lẫn giữa chủ ngữ và trạng ngữ.</a:t>
            </a:r>
            <a:endParaRPr lang="en-GB"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8319289" y="3355690"/>
            <a:ext cx="1867819" cy="1389035"/>
          </a:xfrm>
          <a:prstGeom prst="rect">
            <a:avLst/>
          </a:prstGeom>
        </p:spPr>
        <p:txBody>
          <a:bodyPr wrap="none">
            <a:spAutoFit/>
          </a:bodyPr>
          <a:lstStyle/>
          <a:p>
            <a:pPr algn="just">
              <a:lnSpc>
                <a:spcPct val="130000"/>
              </a:lnSpc>
              <a:spcAft>
                <a:spcPts val="0"/>
              </a:spcAft>
            </a:pPr>
            <a:r>
              <a:rPr lang="en-US" sz="7200" b="1" u="sng" smtClean="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480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457200" y="5876323"/>
            <a:ext cx="7929821" cy="3293209"/>
          </a:xfrm>
          <a:prstGeom prst="rect">
            <a:avLst/>
          </a:prstGeom>
        </p:spPr>
        <p:txBody>
          <a:bodyPr wrap="square">
            <a:spAutoFit/>
          </a:bodyPr>
          <a:lstStyle/>
          <a:p>
            <a:pPr algn="just">
              <a:lnSpc>
                <a:spcPct val="130000"/>
              </a:lnSpc>
              <a:spcAft>
                <a:spcPts val="0"/>
              </a:spcAft>
            </a:pPr>
            <a:r>
              <a:rPr lang="en-US" sz="4000" b="1" u="sng">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Cách 1</a:t>
            </a:r>
            <a:r>
              <a:rPr lang="en-US" sz="4000">
                <a:latin typeface="Times New Roman" panose="02020603050405020304" pitchFamily="18" charset="0"/>
                <a:ea typeface="Times New Roman" panose="02020603050405020304" pitchFamily="18" charset="0"/>
                <a:cs typeface="Times New Roman" panose="02020603050405020304" pitchFamily="18" charset="0"/>
              </a:rPr>
              <a:t>: Từ những ví dụ vừa dẫn, ta thấy Hàn Mặc Tử đi vào thơ ca mang theo phong cách trữ tình độc đáo, khác lạ hơn với các thi sĩ cùng thời.</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p:cNvSpPr/>
          <p:nvPr/>
        </p:nvSpPr>
        <p:spPr>
          <a:xfrm>
            <a:off x="9643828" y="5876323"/>
            <a:ext cx="8034572" cy="3293209"/>
          </a:xfrm>
          <a:prstGeom prst="rect">
            <a:avLst/>
          </a:prstGeom>
        </p:spPr>
        <p:txBody>
          <a:bodyPr wrap="square">
            <a:spAutoFit/>
          </a:bodyPr>
          <a:lstStyle/>
          <a:p>
            <a:pPr algn="just">
              <a:lnSpc>
                <a:spcPct val="130000"/>
              </a:lnSpc>
              <a:spcAft>
                <a:spcPts val="0"/>
              </a:spcAft>
              <a:tabLst>
                <a:tab pos="1386840" algn="l"/>
              </a:tabLst>
            </a:pPr>
            <a:r>
              <a:rPr lang="en-US" sz="4000" b="1" u="sng">
                <a:solidFill>
                  <a:schemeClr val="bg1"/>
                </a:solidFill>
                <a:latin typeface="Times New Roman" panose="02020603050405020304" pitchFamily="18" charset="0"/>
                <a:ea typeface="Calibri" panose="020F0502020204030204" pitchFamily="34" charset="0"/>
                <a:cs typeface="Times New Roman" panose="02020603050405020304" pitchFamily="18" charset="0"/>
              </a:rPr>
              <a:t>+ Cách 2</a:t>
            </a:r>
            <a:r>
              <a:rPr lang="en-US" sz="4000">
                <a:latin typeface="Times New Roman" panose="02020603050405020304" pitchFamily="18" charset="0"/>
                <a:ea typeface="Calibri" panose="020F0502020204030204" pitchFamily="34" charset="0"/>
                <a:cs typeface="Times New Roman" panose="02020603050405020304" pitchFamily="18" charset="0"/>
              </a:rPr>
              <a:t>: Những ví dụ vừa dẫn cho ta thấy Hàn Mặc Tử đi vào thơ ca mang theo phong cách trữ tình độc đáo, khác lạ hơn với các thi sĩ cùng thời.</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558172" y="5435183"/>
            <a:ext cx="4276581" cy="4617091"/>
          </a:xfrm>
          <a:custGeom>
            <a:avLst/>
            <a:gdLst/>
            <a:ahLst/>
            <a:cxnLst/>
            <a:rect l="l" t="t" r="r" b="b"/>
            <a:pathLst>
              <a:path w="4276581" h="4617091">
                <a:moveTo>
                  <a:pt x="4276581" y="0"/>
                </a:moveTo>
                <a:lnTo>
                  <a:pt x="0" y="0"/>
                </a:lnTo>
                <a:lnTo>
                  <a:pt x="0" y="4617091"/>
                </a:lnTo>
                <a:lnTo>
                  <a:pt x="4276581" y="4617091"/>
                </a:lnTo>
                <a:lnTo>
                  <a:pt x="4276581" y="0"/>
                </a:lnTo>
                <a:close/>
              </a:path>
            </a:pathLst>
          </a:custGeom>
          <a:blipFill>
            <a:blip r:embed="rId2"/>
            <a:stretch>
              <a:fillRect/>
            </a:stretch>
          </a:blipFill>
        </p:spPr>
      </p:sp>
      <p:sp>
        <p:nvSpPr>
          <p:cNvPr id="3" name="TextBox 3"/>
          <p:cNvSpPr txBox="1"/>
          <p:nvPr/>
        </p:nvSpPr>
        <p:spPr>
          <a:xfrm>
            <a:off x="762001" y="1391728"/>
            <a:ext cx="3907376" cy="101566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r>
              <a:rPr lang="en-US" sz="6600" b="1" smtClean="0"/>
              <a:t> </a:t>
            </a:r>
            <a:r>
              <a:rPr lang="en-US" sz="6600" b="1">
                <a:latin typeface="Times New Roman" panose="02020603050405020304" pitchFamily="18" charset="0"/>
                <a:cs typeface="Times New Roman" panose="02020603050405020304" pitchFamily="18" charset="0"/>
              </a:rPr>
              <a:t>Bài tập </a:t>
            </a:r>
            <a:r>
              <a:rPr lang="en-US" sz="6600" b="1" smtClean="0">
                <a:latin typeface="Times New Roman" panose="02020603050405020304" pitchFamily="18" charset="0"/>
                <a:cs typeface="Times New Roman" panose="02020603050405020304" pitchFamily="18" charset="0"/>
              </a:rPr>
              <a:t>2 </a:t>
            </a:r>
            <a:endParaRPr lang="en-GB" sz="6600">
              <a:latin typeface="Times New Roman" panose="02020603050405020304" pitchFamily="18" charset="0"/>
              <a:cs typeface="Times New Roman" panose="02020603050405020304" pitchFamily="18" charset="0"/>
            </a:endParaRPr>
          </a:p>
        </p:txBody>
      </p:sp>
      <p:grpSp>
        <p:nvGrpSpPr>
          <p:cNvPr id="13" name="Group 13"/>
          <p:cNvGrpSpPr>
            <a:grpSpLocks noChangeAspect="1"/>
          </p:cNvGrpSpPr>
          <p:nvPr/>
        </p:nvGrpSpPr>
        <p:grpSpPr>
          <a:xfrm>
            <a:off x="9708770" y="190499"/>
            <a:ext cx="3309762" cy="4964643"/>
            <a:chOff x="0" y="0"/>
            <a:chExt cx="6350000" cy="9525000"/>
          </a:xfrm>
        </p:grpSpPr>
        <p:sp>
          <p:nvSpPr>
            <p:cNvPr id="14" name="Freeform 14"/>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3"/>
              <a:stretch>
                <a:fillRect l="-73947" t="-6531" r="-65449"/>
              </a:stretch>
            </a:blipFill>
          </p:spPr>
        </p:sp>
      </p:grpSp>
      <p:grpSp>
        <p:nvGrpSpPr>
          <p:cNvPr id="15" name="Group 15"/>
          <p:cNvGrpSpPr>
            <a:grpSpLocks noChangeAspect="1"/>
          </p:cNvGrpSpPr>
          <p:nvPr/>
        </p:nvGrpSpPr>
        <p:grpSpPr>
          <a:xfrm>
            <a:off x="5584119" y="190500"/>
            <a:ext cx="3309762" cy="4964643"/>
            <a:chOff x="0" y="0"/>
            <a:chExt cx="6350000" cy="9525000"/>
          </a:xfrm>
        </p:grpSpPr>
        <p:sp>
          <p:nvSpPr>
            <p:cNvPr id="16" name="Freeform 16"/>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4"/>
              <a:stretch>
                <a:fillRect l="-46200" t="-25399" r="-43253" b="-64055"/>
              </a:stretch>
            </a:blipFill>
          </p:spPr>
        </p:sp>
      </p:grpSp>
      <p:grpSp>
        <p:nvGrpSpPr>
          <p:cNvPr id="17" name="Group 17"/>
          <p:cNvGrpSpPr>
            <a:grpSpLocks noChangeAspect="1"/>
          </p:cNvGrpSpPr>
          <p:nvPr/>
        </p:nvGrpSpPr>
        <p:grpSpPr>
          <a:xfrm>
            <a:off x="13834670" y="184878"/>
            <a:ext cx="3309762" cy="4964643"/>
            <a:chOff x="0" y="0"/>
            <a:chExt cx="6350000" cy="9525000"/>
          </a:xfrm>
        </p:grpSpPr>
        <p:sp>
          <p:nvSpPr>
            <p:cNvPr id="18" name="Freeform 18"/>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5"/>
              <a:stretch>
                <a:fillRect l="-49523" r="-75476"/>
              </a:stretch>
            </a:blipFill>
          </p:spPr>
        </p:sp>
      </p:grpSp>
      <p:sp>
        <p:nvSpPr>
          <p:cNvPr id="19" name="Rectangle 18"/>
          <p:cNvSpPr/>
          <p:nvPr/>
        </p:nvSpPr>
        <p:spPr>
          <a:xfrm>
            <a:off x="1630295" y="3292442"/>
            <a:ext cx="2170787" cy="971100"/>
          </a:xfrm>
          <a:prstGeom prst="rect">
            <a:avLst/>
          </a:prstGeom>
        </p:spPr>
        <p:txBody>
          <a:bodyPr wrap="none">
            <a:spAutoFit/>
          </a:bodyPr>
          <a:lstStyle/>
          <a:p>
            <a:pPr algn="just">
              <a:lnSpc>
                <a:spcPct val="130000"/>
              </a:lnSpc>
              <a:spcAft>
                <a:spcPts val="0"/>
              </a:spcAft>
            </a:pPr>
            <a:r>
              <a:rPr lang="en-US" sz="4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Phần </a:t>
            </a:r>
            <a:r>
              <a:rPr lang="en-US" sz="4800" b="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48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3581400" y="5897070"/>
            <a:ext cx="6629400" cy="4093428"/>
          </a:xfrm>
          <a:prstGeom prst="rect">
            <a:avLst/>
          </a:prstGeom>
        </p:spPr>
        <p:txBody>
          <a:bodyPr wrap="square">
            <a:spAutoFit/>
          </a:bodyPr>
          <a:lstStyle/>
          <a:p>
            <a:pPr algn="just">
              <a:lnSpc>
                <a:spcPct val="130000"/>
              </a:lnSpc>
              <a:spcAft>
                <a:spcPts val="0"/>
              </a:spcAft>
            </a:pP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a:solidFill>
                  <a:srgbClr val="33333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Thiếu cả chủ ngữ và vị ngữ. Nguyên nhân do người viết nói nhầm thành phần trạng ngữ là chủ ngữ của câu, thành phần biệt lập là vị ngữ của câu.</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10896600" y="5915854"/>
            <a:ext cx="6612548" cy="4093428"/>
          </a:xfrm>
          <a:prstGeom prst="rect">
            <a:avLst/>
          </a:prstGeom>
        </p:spPr>
        <p:txBody>
          <a:bodyPr wrap="square">
            <a:spAutoFit/>
          </a:bodyPr>
          <a:lstStyle/>
          <a:p>
            <a:pPr algn="just">
              <a:lnSpc>
                <a:spcPct val="130000"/>
              </a:lnSpc>
              <a:spcAft>
                <a:spcPts val="0"/>
              </a:spcAft>
            </a:pP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a:solidFill>
                  <a:srgbClr val="33333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Trong thời kì văn học 1930 – 1945, nền văn học phát triển rực rỡ với những tên tuổi nổi tiếng như Nam Cao, Ngô Tất Tố, Nguyễn Công Hoan.</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10287000"/>
          </a:xfrm>
          <a:prstGeom prst="rect">
            <a:avLst/>
          </a:prstGeom>
          <a:solidFill>
            <a:srgbClr val="F69444"/>
          </a:solidFill>
        </p:spPr>
      </p:sp>
      <p:sp>
        <p:nvSpPr>
          <p:cNvPr id="3" name="Freeform 3"/>
          <p:cNvSpPr/>
          <p:nvPr/>
        </p:nvSpPr>
        <p:spPr>
          <a:xfrm>
            <a:off x="-473703" y="1551487"/>
            <a:ext cx="3004806" cy="3592013"/>
          </a:xfrm>
          <a:custGeom>
            <a:avLst/>
            <a:gdLst/>
            <a:ahLst/>
            <a:cxnLst/>
            <a:rect l="l" t="t" r="r" b="b"/>
            <a:pathLst>
              <a:path w="3004806" h="3592013">
                <a:moveTo>
                  <a:pt x="0" y="0"/>
                </a:moveTo>
                <a:lnTo>
                  <a:pt x="3004806" y="0"/>
                </a:lnTo>
                <a:lnTo>
                  <a:pt x="3004806" y="3592013"/>
                </a:lnTo>
                <a:lnTo>
                  <a:pt x="0" y="3592013"/>
                </a:lnTo>
                <a:lnTo>
                  <a:pt x="0" y="0"/>
                </a:lnTo>
                <a:close/>
              </a:path>
            </a:pathLst>
          </a:custGeom>
          <a:blipFill>
            <a:blip r:embed="rId2"/>
            <a:stretch>
              <a:fillRect r="-564"/>
            </a:stretch>
          </a:blipFill>
        </p:spPr>
      </p:sp>
      <p:sp>
        <p:nvSpPr>
          <p:cNvPr id="4" name="TextBox 4"/>
          <p:cNvSpPr txBox="1"/>
          <p:nvPr/>
        </p:nvSpPr>
        <p:spPr>
          <a:xfrm>
            <a:off x="1447800" y="338313"/>
            <a:ext cx="6647038" cy="1124090"/>
          </a:xfrm>
          <a:prstGeom prst="rect">
            <a:avLst/>
          </a:prstGeom>
        </p:spPr>
        <p:txBody>
          <a:bodyPr lIns="0" tIns="0" rIns="0" bIns="0" rtlCol="0" anchor="t">
            <a:spAutoFit/>
          </a:bodyPr>
          <a:lstStyle/>
          <a:p>
            <a:pPr algn="ctr">
              <a:lnSpc>
                <a:spcPts val="9637"/>
              </a:lnSpc>
            </a:pPr>
            <a:r>
              <a:rPr lang="en-US" sz="6600" b="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b</a:t>
            </a:r>
            <a:endParaRPr lang="en-US" sz="6425" b="1" u="sng" spc="-64">
              <a:solidFill>
                <a:srgbClr val="FFFF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Freeform 18"/>
          <p:cNvSpPr/>
          <p:nvPr/>
        </p:nvSpPr>
        <p:spPr>
          <a:xfrm>
            <a:off x="16306800" y="-319433"/>
            <a:ext cx="2335900" cy="2439583"/>
          </a:xfrm>
          <a:custGeom>
            <a:avLst/>
            <a:gdLst/>
            <a:ahLst/>
            <a:cxnLst/>
            <a:rect l="l" t="t" r="r" b="b"/>
            <a:pathLst>
              <a:path w="2335900" h="2439583">
                <a:moveTo>
                  <a:pt x="0" y="0"/>
                </a:moveTo>
                <a:lnTo>
                  <a:pt x="2335900" y="0"/>
                </a:lnTo>
                <a:lnTo>
                  <a:pt x="2335900" y="2439582"/>
                </a:lnTo>
                <a:lnTo>
                  <a:pt x="0" y="2439582"/>
                </a:lnTo>
                <a:lnTo>
                  <a:pt x="0" y="0"/>
                </a:lnTo>
                <a:close/>
              </a:path>
            </a:pathLst>
          </a:custGeom>
          <a:blipFill>
            <a:blip r:embed="rId3"/>
            <a:stretch>
              <a:fillRect/>
            </a:stretch>
          </a:blipFill>
        </p:spPr>
      </p:sp>
      <p:sp>
        <p:nvSpPr>
          <p:cNvPr id="19" name="Freeform 19"/>
          <p:cNvSpPr/>
          <p:nvPr/>
        </p:nvSpPr>
        <p:spPr>
          <a:xfrm rot="564047">
            <a:off x="7426693" y="7702004"/>
            <a:ext cx="3180171" cy="3112593"/>
          </a:xfrm>
          <a:custGeom>
            <a:avLst/>
            <a:gdLst/>
            <a:ahLst/>
            <a:cxnLst/>
            <a:rect l="l" t="t" r="r" b="b"/>
            <a:pathLst>
              <a:path w="3180171" h="3112593">
                <a:moveTo>
                  <a:pt x="0" y="0"/>
                </a:moveTo>
                <a:lnTo>
                  <a:pt x="3180171" y="0"/>
                </a:lnTo>
                <a:lnTo>
                  <a:pt x="3180171" y="3112592"/>
                </a:lnTo>
                <a:lnTo>
                  <a:pt x="0" y="3112592"/>
                </a:lnTo>
                <a:lnTo>
                  <a:pt x="0" y="0"/>
                </a:lnTo>
                <a:close/>
              </a:path>
            </a:pathLst>
          </a:custGeom>
          <a:blipFill>
            <a:blip r:embed="rId4"/>
            <a:stretch>
              <a:fillRect/>
            </a:stretch>
          </a:blipFill>
        </p:spPr>
      </p:sp>
      <p:sp>
        <p:nvSpPr>
          <p:cNvPr id="20" name="Rectangle 19"/>
          <p:cNvSpPr/>
          <p:nvPr/>
        </p:nvSpPr>
        <p:spPr>
          <a:xfrm>
            <a:off x="1905000" y="2791169"/>
            <a:ext cx="6602589" cy="3933384"/>
          </a:xfrm>
          <a:prstGeom prst="rect">
            <a:avLst/>
          </a:prstGeom>
        </p:spPr>
        <p:txBody>
          <a:bodyPr wrap="square">
            <a:spAutoFit/>
          </a:bodyPr>
          <a:lstStyle/>
          <a:p>
            <a:pPr algn="just">
              <a:lnSpc>
                <a:spcPct val="130000"/>
              </a:lnSpc>
              <a:spcAft>
                <a:spcPts val="0"/>
              </a:spcAft>
            </a:pP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b="1" u="sng">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48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8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Thiếu vị ngữ do người viết nhầm thành phần biệt lập là vị ngữ của câu.</a:t>
            </a:r>
            <a:endParaRPr lang="en-GB" sz="4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9966960" y="2527620"/>
            <a:ext cx="7648654" cy="4493538"/>
          </a:xfrm>
          <a:prstGeom prst="rect">
            <a:avLst/>
          </a:prstGeom>
        </p:spPr>
        <p:txBody>
          <a:bodyPr wrap="square">
            <a:spAutoFit/>
          </a:bodyPr>
          <a:lstStyle/>
          <a:p>
            <a:pPr algn="just">
              <a:lnSpc>
                <a:spcPct val="130000"/>
              </a:lnSpc>
              <a:spcAft>
                <a:spcPts val="0"/>
              </a:spcAft>
            </a:pPr>
            <a:r>
              <a:rPr lang="en-US" sz="4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b="1" u="sng">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4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Hàn Mặc Tử là người đi vào thơ ca với phong cách trữ tình độc đáo, khác lạ, hoà nhập thần diệu trong thơ các yếu tố lãng mạn, tượng trưng, siêu thực.</a:t>
            </a:r>
            <a:endParaRPr lang="en-GB"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6292" y="0"/>
            <a:ext cx="9144000" cy="4000500"/>
          </a:xfrm>
          <a:prstGeom prst="rect">
            <a:avLst/>
          </a:prstGeom>
          <a:solidFill>
            <a:srgbClr val="F69444"/>
          </a:solidFill>
        </p:spPr>
      </p:sp>
      <p:sp>
        <p:nvSpPr>
          <p:cNvPr id="3" name="AutoShape 3"/>
          <p:cNvSpPr/>
          <p:nvPr/>
        </p:nvSpPr>
        <p:spPr>
          <a:xfrm>
            <a:off x="9159997" y="6011898"/>
            <a:ext cx="9144000" cy="4254011"/>
          </a:xfrm>
          <a:prstGeom prst="rect">
            <a:avLst/>
          </a:prstGeom>
          <a:solidFill>
            <a:srgbClr val="40B861"/>
          </a:solidFill>
        </p:spPr>
      </p:sp>
      <p:sp>
        <p:nvSpPr>
          <p:cNvPr id="20" name="Freeform 20"/>
          <p:cNvSpPr/>
          <p:nvPr/>
        </p:nvSpPr>
        <p:spPr>
          <a:xfrm>
            <a:off x="-152400" y="7491938"/>
            <a:ext cx="2480637" cy="2613657"/>
          </a:xfrm>
          <a:custGeom>
            <a:avLst/>
            <a:gdLst/>
            <a:ahLst/>
            <a:cxnLst/>
            <a:rect l="l" t="t" r="r" b="b"/>
            <a:pathLst>
              <a:path w="2480637" h="2613657">
                <a:moveTo>
                  <a:pt x="0" y="0"/>
                </a:moveTo>
                <a:lnTo>
                  <a:pt x="2480638" y="0"/>
                </a:lnTo>
                <a:lnTo>
                  <a:pt x="2480638" y="2613657"/>
                </a:lnTo>
                <a:lnTo>
                  <a:pt x="0" y="2613657"/>
                </a:lnTo>
                <a:lnTo>
                  <a:pt x="0" y="0"/>
                </a:lnTo>
                <a:close/>
              </a:path>
            </a:pathLst>
          </a:custGeom>
          <a:blipFill>
            <a:blip r:embed="rId2"/>
            <a:stretch>
              <a:fillRect/>
            </a:stretch>
          </a:blipFill>
        </p:spPr>
      </p:sp>
      <p:sp>
        <p:nvSpPr>
          <p:cNvPr id="21" name="Freeform 21"/>
          <p:cNvSpPr/>
          <p:nvPr/>
        </p:nvSpPr>
        <p:spPr>
          <a:xfrm rot="-1319944">
            <a:off x="7130487" y="6762197"/>
            <a:ext cx="1985297" cy="1985297"/>
          </a:xfrm>
          <a:custGeom>
            <a:avLst/>
            <a:gdLst/>
            <a:ahLst/>
            <a:cxnLst/>
            <a:rect l="l" t="t" r="r" b="b"/>
            <a:pathLst>
              <a:path w="1985297" h="1985297">
                <a:moveTo>
                  <a:pt x="0" y="0"/>
                </a:moveTo>
                <a:lnTo>
                  <a:pt x="1985298" y="0"/>
                </a:lnTo>
                <a:lnTo>
                  <a:pt x="1985298" y="1985298"/>
                </a:lnTo>
                <a:lnTo>
                  <a:pt x="0" y="1985298"/>
                </a:lnTo>
                <a:lnTo>
                  <a:pt x="0" y="0"/>
                </a:lnTo>
                <a:close/>
              </a:path>
            </a:pathLst>
          </a:custGeom>
          <a:blipFill>
            <a:blip r:embed="rId3"/>
            <a:stretch>
              <a:fillRect/>
            </a:stretch>
          </a:blipFill>
        </p:spPr>
      </p:sp>
      <p:sp>
        <p:nvSpPr>
          <p:cNvPr id="22" name="Rectangle 21"/>
          <p:cNvSpPr/>
          <p:nvPr/>
        </p:nvSpPr>
        <p:spPr>
          <a:xfrm>
            <a:off x="1981200" y="391205"/>
            <a:ext cx="3177473" cy="1323439"/>
          </a:xfrm>
          <a:prstGeom prst="rect">
            <a:avLst/>
          </a:prstGeom>
        </p:spPr>
        <p:txBody>
          <a:bodyPr wrap="none">
            <a:spAutoFit/>
          </a:bodyPr>
          <a:lstStyle/>
          <a:p>
            <a:r>
              <a:rPr lang="en-US" sz="8000" b="1" u="sng">
                <a:solidFill>
                  <a:srgbClr val="333333"/>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Phần c</a:t>
            </a:r>
            <a:endParaRPr lang="en-GB" sz="8000" b="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3" name="Rectangle 22"/>
          <p:cNvSpPr/>
          <p:nvPr/>
        </p:nvSpPr>
        <p:spPr>
          <a:xfrm>
            <a:off x="533400" y="2019300"/>
            <a:ext cx="8229600" cy="1692771"/>
          </a:xfrm>
          <a:prstGeom prst="rect">
            <a:avLst/>
          </a:prstGeom>
        </p:spPr>
        <p:txBody>
          <a:bodyPr wrap="square">
            <a:spAutoFit/>
          </a:bodyPr>
          <a:lstStyle/>
          <a:p>
            <a:pPr algn="just">
              <a:lnSpc>
                <a:spcPct val="130000"/>
              </a:lnSpc>
              <a:spcAft>
                <a:spcPts val="0"/>
              </a:spcAft>
            </a:pP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Thiếu vị ngữ do người viết nhầm thành phần biệt lập là vị ngữ của câu. </a:t>
            </a:r>
            <a:endParaRPr lang="en-GB"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Rectangle 23"/>
          <p:cNvSpPr/>
          <p:nvPr/>
        </p:nvSpPr>
        <p:spPr>
          <a:xfrm>
            <a:off x="3456512" y="4686300"/>
            <a:ext cx="2226892" cy="1677190"/>
          </a:xfrm>
          <a:prstGeom prst="rect">
            <a:avLst/>
          </a:prstGeom>
        </p:spPr>
        <p:txBody>
          <a:bodyPr wrap="none">
            <a:spAutoFit/>
          </a:bodyPr>
          <a:lstStyle/>
          <a:p>
            <a:pPr algn="just">
              <a:lnSpc>
                <a:spcPct val="130000"/>
              </a:lnSpc>
              <a:spcAft>
                <a:spcPts val="0"/>
              </a:spcAft>
            </a:pPr>
            <a:r>
              <a:rPr lang="en-US" sz="8800" b="1" u="sng"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54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a:off x="9224574" y="239722"/>
            <a:ext cx="8991635" cy="2653034"/>
          </a:xfrm>
          <a:prstGeom prst="rect">
            <a:avLst/>
          </a:prstGeom>
        </p:spPr>
        <p:txBody>
          <a:bodyPr wrap="square">
            <a:spAutoFit/>
          </a:bodyPr>
          <a:lstStyle/>
          <a:p>
            <a:pPr algn="just">
              <a:lnSpc>
                <a:spcPct val="130000"/>
              </a:lnSpc>
              <a:spcAft>
                <a:spcPts val="0"/>
              </a:spcAft>
            </a:pPr>
            <a:r>
              <a:rPr lang="en-US" sz="32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sz="32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Chế Lan Viên là người triết lí bằng thơ và triết lí về thơ, là một trong những người làm thơ tứ tuyệt thành công nhất trong thơ ca Việt Nam hiện đại, kết hợp hài hoà giữa cái đẹp truyền thống và hiện đại.</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AutoShape 2"/>
          <p:cNvSpPr/>
          <p:nvPr/>
        </p:nvSpPr>
        <p:spPr>
          <a:xfrm>
            <a:off x="9143999" y="2857500"/>
            <a:ext cx="9144000" cy="3175489"/>
          </a:xfrm>
          <a:prstGeom prst="rect">
            <a:avLst/>
          </a:prstGeom>
          <a:solidFill>
            <a:srgbClr val="F69444"/>
          </a:solidFill>
        </p:spPr>
      </p:sp>
      <p:sp>
        <p:nvSpPr>
          <p:cNvPr id="28" name="Rectangle 27"/>
          <p:cNvSpPr/>
          <p:nvPr/>
        </p:nvSpPr>
        <p:spPr>
          <a:xfrm>
            <a:off x="9099284" y="3086100"/>
            <a:ext cx="9144000" cy="2653034"/>
          </a:xfrm>
          <a:prstGeom prst="rect">
            <a:avLst/>
          </a:prstGeom>
        </p:spPr>
        <p:txBody>
          <a:bodyPr>
            <a:spAutoFit/>
          </a:bodyPr>
          <a:lstStyle/>
          <a:p>
            <a:pPr algn="just">
              <a:lnSpc>
                <a:spcPct val="130000"/>
              </a:lnSpc>
              <a:spcAft>
                <a:spcPts val="0"/>
              </a:spcAft>
            </a:pPr>
            <a:r>
              <a:rPr lang="en-US" sz="32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 2</a:t>
            </a:r>
            <a:r>
              <a:rPr lang="en-US" sz="32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Chế Lan Viên, người triết lí bằng thơ và triết lí về thơ, là một trong những người làm thơ tứ tuyệt thành công nhất trong thơ ca Việt Nam hiện đại, kết hợp hài hoà giữa cái đẹp truyền thống và hiện đại.</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9224575" y="6172211"/>
            <a:ext cx="8991634" cy="3933384"/>
          </a:xfrm>
          <a:prstGeom prst="rect">
            <a:avLst/>
          </a:prstGeom>
        </p:spPr>
        <p:txBody>
          <a:bodyPr wrap="square">
            <a:spAutoFit/>
          </a:bodyPr>
          <a:lstStyle/>
          <a:p>
            <a:pPr algn="just">
              <a:lnSpc>
                <a:spcPct val="130000"/>
              </a:lnSpc>
              <a:spcAft>
                <a:spcPts val="0"/>
              </a:spcAft>
            </a:pPr>
            <a:r>
              <a:rPr lang="en-US" sz="32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Cách 3</a:t>
            </a:r>
            <a:r>
              <a:rPr lang="en-US" sz="32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Chế Lan Viên, người triết lí bằng thơ và triết lí về thơ, một trong những người làm thơ tứ tuyệt thành công nhất trong thơ ca Việt Nam hiện đại, kết hợp hài hoà giữa cái đẹp truyền thống và hiện đại, đã để lại cho văn học Việt Nam những áng thơ đẹp, đầy màu sắc triết luận.</a:t>
            </a:r>
            <a:endParaRPr lang="en-GB"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anim calcmode="lin" valueType="num">
                                      <p:cBhvr>
                                        <p:cTn id="36" dur="1000" fill="hold"/>
                                        <p:tgtEl>
                                          <p:spTgt spid="28"/>
                                        </p:tgtEl>
                                        <p:attrNameLst>
                                          <p:attrName>ppt_x</p:attrName>
                                        </p:attrNameLst>
                                      </p:cBhvr>
                                      <p:tavLst>
                                        <p:tav tm="0">
                                          <p:val>
                                            <p:strVal val="#ppt_x"/>
                                          </p:val>
                                        </p:tav>
                                        <p:tav tm="100000">
                                          <p:val>
                                            <p:strVal val="#ppt_x"/>
                                          </p:val>
                                        </p:tav>
                                      </p:tavLst>
                                    </p:anim>
                                    <p:anim calcmode="lin" valueType="num">
                                      <p:cBhvr>
                                        <p:cTn id="3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63809" y="6054174"/>
            <a:ext cx="3402635" cy="3402635"/>
            <a:chOff x="0" y="0"/>
            <a:chExt cx="6350000" cy="6350000"/>
          </a:xfrm>
        </p:grpSpPr>
        <p:sp>
          <p:nvSpPr>
            <p:cNvPr id="3" name="Freeform 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2"/>
              <a:stretch>
                <a:fillRect t="-19277" b="-30505"/>
              </a:stretch>
            </a:blipFill>
          </p:spPr>
        </p:sp>
      </p:grpSp>
      <p:sp>
        <p:nvSpPr>
          <p:cNvPr id="4" name="Freeform 4"/>
          <p:cNvSpPr/>
          <p:nvPr/>
        </p:nvSpPr>
        <p:spPr>
          <a:xfrm>
            <a:off x="15908032" y="-138549"/>
            <a:ext cx="3154007" cy="2834664"/>
          </a:xfrm>
          <a:custGeom>
            <a:avLst/>
            <a:gdLst/>
            <a:ahLst/>
            <a:cxnLst/>
            <a:rect l="l" t="t" r="r" b="b"/>
            <a:pathLst>
              <a:path w="3154007" h="2834664">
                <a:moveTo>
                  <a:pt x="0" y="0"/>
                </a:moveTo>
                <a:lnTo>
                  <a:pt x="3154007" y="0"/>
                </a:lnTo>
                <a:lnTo>
                  <a:pt x="3154007" y="2834664"/>
                </a:lnTo>
                <a:lnTo>
                  <a:pt x="0" y="2834664"/>
                </a:lnTo>
                <a:lnTo>
                  <a:pt x="0" y="0"/>
                </a:lnTo>
                <a:close/>
              </a:path>
            </a:pathLst>
          </a:custGeom>
          <a:blipFill>
            <a:blip r:embed="rId3"/>
            <a:stretch>
              <a:fillRect/>
            </a:stretch>
          </a:blipFill>
        </p:spPr>
      </p:sp>
      <p:sp>
        <p:nvSpPr>
          <p:cNvPr id="5" name="Freeform 5"/>
          <p:cNvSpPr/>
          <p:nvPr/>
        </p:nvSpPr>
        <p:spPr>
          <a:xfrm>
            <a:off x="-427794" y="2985652"/>
            <a:ext cx="2638929" cy="3068522"/>
          </a:xfrm>
          <a:custGeom>
            <a:avLst/>
            <a:gdLst/>
            <a:ahLst/>
            <a:cxnLst/>
            <a:rect l="l" t="t" r="r" b="b"/>
            <a:pathLst>
              <a:path w="2638929" h="3068522">
                <a:moveTo>
                  <a:pt x="0" y="0"/>
                </a:moveTo>
                <a:lnTo>
                  <a:pt x="2638929" y="0"/>
                </a:lnTo>
                <a:lnTo>
                  <a:pt x="2638929" y="3068522"/>
                </a:lnTo>
                <a:lnTo>
                  <a:pt x="0" y="3068522"/>
                </a:lnTo>
                <a:lnTo>
                  <a:pt x="0" y="0"/>
                </a:lnTo>
                <a:close/>
              </a:path>
            </a:pathLst>
          </a:custGeom>
          <a:blipFill>
            <a:blip r:embed="rId4"/>
            <a:stretch>
              <a:fillRect/>
            </a:stretch>
          </a:blipFill>
        </p:spPr>
      </p:sp>
      <p:sp>
        <p:nvSpPr>
          <p:cNvPr id="6" name="TextBox 6"/>
          <p:cNvSpPr txBox="1"/>
          <p:nvPr/>
        </p:nvSpPr>
        <p:spPr>
          <a:xfrm>
            <a:off x="1579162" y="314834"/>
            <a:ext cx="5619079" cy="1295226"/>
          </a:xfrm>
          <a:prstGeom prst="rect">
            <a:avLst/>
          </a:prstGeom>
        </p:spPr>
        <p:txBody>
          <a:bodyPr lIns="0" tIns="0" rIns="0" bIns="0" rtlCol="0" anchor="t">
            <a:spAutoFit/>
          </a:bodyPr>
          <a:lstStyle/>
          <a:p>
            <a:pPr>
              <a:lnSpc>
                <a:spcPts val="10120"/>
              </a:lnSpc>
            </a:pPr>
            <a:r>
              <a:rPr lang="en-US" sz="8800" b="1" u="sng">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Phần d</a:t>
            </a:r>
            <a:endParaRPr lang="en-US" sz="8800" b="1" u="sng" spc="-92">
              <a:solidFill>
                <a:srgbClr val="F69444"/>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TextBox 7"/>
          <p:cNvSpPr txBox="1"/>
          <p:nvPr/>
        </p:nvSpPr>
        <p:spPr>
          <a:xfrm>
            <a:off x="6629400" y="1659088"/>
            <a:ext cx="9278632" cy="1231106"/>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 </a:t>
            </a:r>
            <a:r>
              <a:rPr lang="en-US" sz="4000" b="1" u="sng">
                <a:latin typeface="Times New Roman" panose="02020603050405020304" pitchFamily="18" charset="0"/>
                <a:cs typeface="Times New Roman" panose="02020603050405020304" pitchFamily="18" charset="0"/>
              </a:rPr>
              <a:t>Lỗi</a:t>
            </a:r>
            <a:r>
              <a:rPr lang="en-US" sz="4000">
                <a:latin typeface="Times New Roman" panose="02020603050405020304" pitchFamily="18" charset="0"/>
                <a:cs typeface="Times New Roman" panose="02020603050405020304" pitchFamily="18" charset="0"/>
              </a:rPr>
              <a:t>: Thiếu vị ngữ do người viết nhầm thành phần định ngữ là vị ngữ của câu. </a:t>
            </a:r>
            <a:endParaRPr lang="en-GB" sz="4000">
              <a:latin typeface="Times New Roman" panose="02020603050405020304" pitchFamily="18" charset="0"/>
              <a:cs typeface="Times New Roman" panose="02020603050405020304" pitchFamily="18" charset="0"/>
            </a:endParaRPr>
          </a:p>
        </p:txBody>
      </p:sp>
      <p:grpSp>
        <p:nvGrpSpPr>
          <p:cNvPr id="14" name="Group 14"/>
          <p:cNvGrpSpPr>
            <a:grpSpLocks noChangeAspect="1"/>
          </p:cNvGrpSpPr>
          <p:nvPr/>
        </p:nvGrpSpPr>
        <p:grpSpPr>
          <a:xfrm>
            <a:off x="9601200" y="6306869"/>
            <a:ext cx="3402635" cy="3402635"/>
            <a:chOff x="0" y="0"/>
            <a:chExt cx="6350000" cy="6350000"/>
          </a:xfrm>
        </p:grpSpPr>
        <p:sp>
          <p:nvSpPr>
            <p:cNvPr id="15" name="Freeform 15"/>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cubicBezTo>
                    <a:pt x="6350000" y="394970"/>
                    <a:pt x="6350000" y="394970"/>
                    <a:pt x="6350000" y="394970"/>
                  </a:cubicBezTo>
                  <a:lnTo>
                    <a:pt x="6350000" y="5956300"/>
                  </a:lnTo>
                  <a:cubicBezTo>
                    <a:pt x="6350000" y="6174740"/>
                    <a:pt x="6173470" y="6351270"/>
                    <a:pt x="5955030" y="6351270"/>
                  </a:cubicBezTo>
                  <a:lnTo>
                    <a:pt x="5955030" y="6351270"/>
                  </a:lnTo>
                  <a:lnTo>
                    <a:pt x="394970" y="6351270"/>
                  </a:lnTo>
                  <a:cubicBezTo>
                    <a:pt x="176530" y="6350000"/>
                    <a:pt x="0" y="6173470"/>
                    <a:pt x="0" y="5955030"/>
                  </a:cubicBezTo>
                  <a:cubicBezTo>
                    <a:pt x="0" y="5955030"/>
                    <a:pt x="0" y="5955030"/>
                    <a:pt x="0" y="5955030"/>
                  </a:cubicBezTo>
                  <a:close/>
                </a:path>
              </a:pathLst>
            </a:custGeom>
            <a:blipFill>
              <a:blip r:embed="rId5"/>
              <a:stretch>
                <a:fillRect l="-38906" r="-38906"/>
              </a:stretch>
            </a:blipFill>
          </p:spPr>
        </p:sp>
      </p:grpSp>
      <p:sp>
        <p:nvSpPr>
          <p:cNvPr id="16" name="Rectangle 15"/>
          <p:cNvSpPr/>
          <p:nvPr/>
        </p:nvSpPr>
        <p:spPr>
          <a:xfrm>
            <a:off x="10134600" y="3372969"/>
            <a:ext cx="1715534" cy="1412694"/>
          </a:xfrm>
          <a:prstGeom prst="rect">
            <a:avLst/>
          </a:prstGeom>
        </p:spPr>
        <p:txBody>
          <a:bodyPr wrap="none">
            <a:spAutoFit/>
          </a:bodyPr>
          <a:lstStyle/>
          <a:p>
            <a:pPr algn="just">
              <a:lnSpc>
                <a:spcPct val="130000"/>
              </a:lnSpc>
              <a:spcAft>
                <a:spcPts val="0"/>
              </a:spcAft>
            </a:pPr>
            <a:r>
              <a:rPr lang="en-US" sz="6600" b="1" u="sng"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Sửa</a:t>
            </a:r>
            <a:r>
              <a:rPr lang="en-US" sz="400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4023568" y="4600754"/>
            <a:ext cx="5309615" cy="5693866"/>
          </a:xfrm>
          <a:prstGeom prst="rect">
            <a:avLst/>
          </a:prstGeom>
        </p:spPr>
        <p:txBody>
          <a:bodyPr wrap="square">
            <a:spAutoFit/>
          </a:bodyPr>
          <a:lstStyle/>
          <a:p>
            <a:pPr algn="just">
              <a:lnSpc>
                <a:spcPct val="130000"/>
              </a:lnSpc>
              <a:spcAft>
                <a:spcPts val="0"/>
              </a:spcAft>
            </a:pP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 1</a:t>
            </a: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Thứ tiếng Việt mà giới trẻ đang sử dụng trên các phương tiện truyền thông, không gian mạng là thứ tiếng thiếu chuẩn mực, pha tạp, viết tắt tuỳ tiện.</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Rectangle 17"/>
          <p:cNvSpPr/>
          <p:nvPr/>
        </p:nvSpPr>
        <p:spPr>
          <a:xfrm>
            <a:off x="13092942" y="4677150"/>
            <a:ext cx="4837934" cy="4401205"/>
          </a:xfrm>
          <a:prstGeom prst="rect">
            <a:avLst/>
          </a:prstGeom>
        </p:spPr>
        <p:txBody>
          <a:bodyPr wrap="square">
            <a:spAutoFit/>
          </a:bodyPr>
          <a:lstStyle/>
          <a:p>
            <a:pPr algn="just"/>
            <a:r>
              <a:rPr lang="en-US" sz="400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u="sng"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Cách </a:t>
            </a:r>
            <a:r>
              <a:rPr lang="en-US" sz="4000" b="1" u="sng">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400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Giới trẻ đang sử dụng trên các phương tiện truyền thông, không gian mạng là thứ tiếng Việt thiếu chuẩn mực, pha tạp, viết tắt tuỳ tiện.</a:t>
            </a:r>
            <a:endParaRPr lang="en-GB"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sp>
        <p:nvSpPr>
          <p:cNvPr id="3" name="TextBox 3"/>
          <p:cNvSpPr txBox="1"/>
          <p:nvPr/>
        </p:nvSpPr>
        <p:spPr>
          <a:xfrm>
            <a:off x="8382000" y="207664"/>
            <a:ext cx="12877800" cy="1231106"/>
          </a:xfrm>
          <a:prstGeom prst="rect">
            <a:avLst/>
          </a:prstGeom>
        </p:spPr>
        <p:txBody>
          <a:bodyPr wrap="square" lIns="0" tIns="0" rIns="0" bIns="0" rtlCol="0" anchor="t">
            <a:spAutoFit/>
          </a:bodyPr>
          <a:lstStyle/>
          <a:p>
            <a:r>
              <a:rPr lang="vi-VN" sz="8000" b="1" u="sng">
                <a:solidFill>
                  <a:schemeClr val="bg1"/>
                </a:solidFill>
                <a:effectLst>
                  <a:outerShdw blurRad="38100" dist="38100" dir="2700000" algn="tl">
                    <a:srgbClr val="000000">
                      <a:alpha val="43137"/>
                    </a:srgbClr>
                  </a:outerShdw>
                </a:effectLst>
                <a:latin typeface="+mj-lt"/>
              </a:rPr>
              <a:t>3. Bài tập </a:t>
            </a:r>
            <a:r>
              <a:rPr lang="vi-VN" sz="8000" b="1" u="sng" smtClean="0">
                <a:solidFill>
                  <a:schemeClr val="bg1"/>
                </a:solidFill>
                <a:effectLst>
                  <a:outerShdw blurRad="38100" dist="38100" dir="2700000" algn="tl">
                    <a:srgbClr val="000000">
                      <a:alpha val="43137"/>
                    </a:srgbClr>
                  </a:outerShdw>
                </a:effectLst>
                <a:latin typeface="+mj-lt"/>
              </a:rPr>
              <a:t>3</a:t>
            </a:r>
            <a:endParaRPr lang="en-GB" sz="8000" u="sng">
              <a:solidFill>
                <a:schemeClr val="bg1"/>
              </a:solidFill>
              <a:effectLst>
                <a:outerShdw blurRad="38100" dist="38100" dir="2700000" algn="tl">
                  <a:srgbClr val="000000">
                    <a:alpha val="43137"/>
                  </a:srgbClr>
                </a:outerShdw>
              </a:effectLst>
              <a:latin typeface="+mj-lt"/>
            </a:endParaRPr>
          </a:p>
        </p:txBody>
      </p:sp>
      <p:grpSp>
        <p:nvGrpSpPr>
          <p:cNvPr id="7" name="Group 7"/>
          <p:cNvGrpSpPr/>
          <p:nvPr/>
        </p:nvGrpSpPr>
        <p:grpSpPr>
          <a:xfrm>
            <a:off x="-5553928" y="0"/>
            <a:ext cx="11107856" cy="11107856"/>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sp>
        <p:nvSpPr>
          <p:cNvPr id="9" name="Freeform 9"/>
          <p:cNvSpPr/>
          <p:nvPr/>
        </p:nvSpPr>
        <p:spPr>
          <a:xfrm>
            <a:off x="581155" y="1650730"/>
            <a:ext cx="5663469" cy="6189584"/>
          </a:xfrm>
          <a:custGeom>
            <a:avLst/>
            <a:gdLst/>
            <a:ahLst/>
            <a:cxnLst/>
            <a:rect l="l" t="t" r="r" b="b"/>
            <a:pathLst>
              <a:path w="5663469" h="6189584">
                <a:moveTo>
                  <a:pt x="0" y="0"/>
                </a:moveTo>
                <a:lnTo>
                  <a:pt x="5663469" y="0"/>
                </a:lnTo>
                <a:lnTo>
                  <a:pt x="5663469" y="6189584"/>
                </a:lnTo>
                <a:lnTo>
                  <a:pt x="0" y="6189584"/>
                </a:lnTo>
                <a:lnTo>
                  <a:pt x="0" y="0"/>
                </a:lnTo>
                <a:close/>
              </a:path>
            </a:pathLst>
          </a:custGeom>
          <a:blipFill>
            <a:blip r:embed="rId2"/>
            <a:stretch>
              <a:fillRect/>
            </a:stretch>
          </a:blipFill>
        </p:spPr>
      </p:sp>
      <p:sp>
        <p:nvSpPr>
          <p:cNvPr id="10" name="Freeform 10"/>
          <p:cNvSpPr/>
          <p:nvPr/>
        </p:nvSpPr>
        <p:spPr>
          <a:xfrm flipH="1">
            <a:off x="1028700" y="2051862"/>
            <a:ext cx="3157512" cy="3297663"/>
          </a:xfrm>
          <a:custGeom>
            <a:avLst/>
            <a:gdLst/>
            <a:ahLst/>
            <a:cxnLst/>
            <a:rect l="l" t="t" r="r" b="b"/>
            <a:pathLst>
              <a:path w="3157512" h="3297663">
                <a:moveTo>
                  <a:pt x="3157512" y="0"/>
                </a:moveTo>
                <a:lnTo>
                  <a:pt x="0" y="0"/>
                </a:lnTo>
                <a:lnTo>
                  <a:pt x="0" y="3297663"/>
                </a:lnTo>
                <a:lnTo>
                  <a:pt x="3157512" y="3297663"/>
                </a:lnTo>
                <a:lnTo>
                  <a:pt x="3157512" y="0"/>
                </a:lnTo>
                <a:close/>
              </a:path>
            </a:pathLst>
          </a:custGeom>
          <a:blipFill>
            <a:blip r:embed="rId3"/>
            <a:stretch>
              <a:fillRect/>
            </a:stretch>
          </a:blipFill>
        </p:spPr>
      </p:sp>
      <p:sp>
        <p:nvSpPr>
          <p:cNvPr id="11" name="Freeform 11"/>
          <p:cNvSpPr/>
          <p:nvPr/>
        </p:nvSpPr>
        <p:spPr>
          <a:xfrm>
            <a:off x="1816128" y="6035895"/>
            <a:ext cx="3193522" cy="3049813"/>
          </a:xfrm>
          <a:custGeom>
            <a:avLst/>
            <a:gdLst/>
            <a:ahLst/>
            <a:cxnLst/>
            <a:rect l="l" t="t" r="r" b="b"/>
            <a:pathLst>
              <a:path w="3193522" h="3049813">
                <a:moveTo>
                  <a:pt x="0" y="0"/>
                </a:moveTo>
                <a:lnTo>
                  <a:pt x="3193522" y="0"/>
                </a:lnTo>
                <a:lnTo>
                  <a:pt x="3193522" y="3049813"/>
                </a:lnTo>
                <a:lnTo>
                  <a:pt x="0" y="3049813"/>
                </a:lnTo>
                <a:lnTo>
                  <a:pt x="0" y="0"/>
                </a:lnTo>
                <a:close/>
              </a:path>
            </a:pathLst>
          </a:custGeom>
          <a:blipFill>
            <a:blip r:embed="rId4"/>
            <a:stretch>
              <a:fillRect/>
            </a:stretch>
          </a:blipFill>
        </p:spPr>
      </p:sp>
      <p:sp>
        <p:nvSpPr>
          <p:cNvPr id="12" name="Rectangle 11"/>
          <p:cNvSpPr/>
          <p:nvPr/>
        </p:nvSpPr>
        <p:spPr>
          <a:xfrm>
            <a:off x="6244623" y="7353300"/>
            <a:ext cx="3052439" cy="1190839"/>
          </a:xfrm>
          <a:prstGeom prst="rect">
            <a:avLst/>
          </a:prstGeom>
        </p:spPr>
        <p:txBody>
          <a:bodyPr wrap="none">
            <a:spAutoFit/>
          </a:bodyPr>
          <a:lstStyle/>
          <a:p>
            <a:pPr algn="just">
              <a:lnSpc>
                <a:spcPct val="130000"/>
              </a:lnSpc>
            </a:pPr>
            <a:r>
              <a:rPr lang="vi-VN" sz="6000">
                <a:solidFill>
                  <a:schemeClr val="bg1"/>
                </a:solidFill>
                <a:latin typeface="+mj-lt"/>
              </a:rPr>
              <a:t>a</a:t>
            </a:r>
            <a:r>
              <a:rPr lang="vi-VN" sz="6000" baseline="-25000">
                <a:solidFill>
                  <a:schemeClr val="bg1"/>
                </a:solidFill>
                <a:latin typeface="+mj-lt"/>
              </a:rPr>
              <a:t>3</a:t>
            </a:r>
            <a:r>
              <a:rPr lang="vi-VN" sz="6000">
                <a:solidFill>
                  <a:schemeClr val="bg1"/>
                </a:solidFill>
                <a:latin typeface="+mj-lt"/>
              </a:rPr>
              <a:t>. </a:t>
            </a:r>
            <a:r>
              <a:rPr lang="vi-VN" sz="6000" smtClean="0">
                <a:solidFill>
                  <a:schemeClr val="bg1"/>
                </a:solidFill>
                <a:latin typeface="+mj-lt"/>
              </a:rPr>
              <a:t>Đúng</a:t>
            </a:r>
            <a:r>
              <a:rPr lang="en-US" sz="6000" smtClean="0">
                <a:solidFill>
                  <a:schemeClr val="bg1"/>
                </a:solidFill>
                <a:latin typeface="+mj-lt"/>
                <a:ea typeface="Times New Roman" panose="02020603050405020304" pitchFamily="18" charset="0"/>
                <a:cs typeface="Times New Roman" panose="02020603050405020304" pitchFamily="18" charset="0"/>
              </a:rPr>
              <a:t> </a:t>
            </a:r>
            <a:endParaRPr lang="en-GB" sz="6000">
              <a:solidFill>
                <a:schemeClr val="bg1"/>
              </a:solidFill>
              <a:latin typeface="+mj-lt"/>
              <a:ea typeface="Calibri" panose="020F0502020204030204" pitchFamily="34" charset="0"/>
              <a:cs typeface="Times New Roman" panose="02020603050405020304" pitchFamily="18" charset="0"/>
            </a:endParaRPr>
          </a:p>
        </p:txBody>
      </p:sp>
      <p:sp>
        <p:nvSpPr>
          <p:cNvPr id="13" name="TextBox 5"/>
          <p:cNvSpPr txBox="1"/>
          <p:nvPr/>
        </p:nvSpPr>
        <p:spPr>
          <a:xfrm>
            <a:off x="6244623" y="5831236"/>
            <a:ext cx="7112030" cy="923330"/>
          </a:xfrm>
          <a:prstGeom prst="rect">
            <a:avLst/>
          </a:prstGeom>
        </p:spPr>
        <p:txBody>
          <a:bodyPr lIns="0" tIns="0" rIns="0" bIns="0" rtlCol="0" anchor="t">
            <a:spAutoFit/>
          </a:bodyPr>
          <a:lstStyle/>
          <a:p>
            <a:pPr algn="just"/>
            <a:r>
              <a:rPr lang="vi-VN" sz="6000">
                <a:solidFill>
                  <a:schemeClr val="bg1"/>
                </a:solidFill>
                <a:latin typeface="+mj-lt"/>
              </a:rPr>
              <a:t>a</a:t>
            </a:r>
            <a:r>
              <a:rPr lang="vi-VN" sz="6000" baseline="-25000">
                <a:solidFill>
                  <a:schemeClr val="bg1"/>
                </a:solidFill>
                <a:latin typeface="+mj-lt"/>
              </a:rPr>
              <a:t>2</a:t>
            </a:r>
            <a:r>
              <a:rPr lang="vi-VN" sz="6000">
                <a:solidFill>
                  <a:schemeClr val="bg1"/>
                </a:solidFill>
                <a:latin typeface="+mj-lt"/>
              </a:rPr>
              <a:t>. Đúng</a:t>
            </a:r>
            <a:endParaRPr lang="en-GB" sz="6000">
              <a:solidFill>
                <a:schemeClr val="bg1"/>
              </a:solidFill>
              <a:latin typeface="+mj-lt"/>
            </a:endParaRPr>
          </a:p>
        </p:txBody>
      </p:sp>
      <p:sp>
        <p:nvSpPr>
          <p:cNvPr id="14" name="TextBox 4"/>
          <p:cNvSpPr txBox="1"/>
          <p:nvPr/>
        </p:nvSpPr>
        <p:spPr>
          <a:xfrm>
            <a:off x="6368572" y="2345737"/>
            <a:ext cx="9633428" cy="2769989"/>
          </a:xfrm>
          <a:prstGeom prst="rect">
            <a:avLst/>
          </a:prstGeom>
        </p:spPr>
        <p:txBody>
          <a:bodyPr wrap="square" lIns="0" tIns="0" rIns="0" bIns="0" rtlCol="0" anchor="t">
            <a:spAutoFit/>
          </a:bodyPr>
          <a:lstStyle/>
          <a:p>
            <a:pPr algn="just"/>
            <a:r>
              <a:rPr lang="vi-VN" sz="6000">
                <a:solidFill>
                  <a:schemeClr val="bg1"/>
                </a:solidFill>
                <a:latin typeface="+mj-lt"/>
              </a:rPr>
              <a:t>a</a:t>
            </a:r>
            <a:r>
              <a:rPr lang="vi-VN" sz="6000" baseline="-25000">
                <a:solidFill>
                  <a:schemeClr val="bg1"/>
                </a:solidFill>
                <a:latin typeface="+mj-lt"/>
              </a:rPr>
              <a:t>1</a:t>
            </a:r>
            <a:r>
              <a:rPr lang="vi-VN" sz="6000">
                <a:solidFill>
                  <a:schemeClr val="bg1"/>
                </a:solidFill>
                <a:latin typeface="+mj-lt"/>
              </a:rPr>
              <a:t>. Câu thiếu chủ ngữ do người viết nhầm lẫn thành phần trạng ngữ là chủ ngữ của câu.</a:t>
            </a:r>
            <a:endParaRPr lang="en-GB" sz="6000">
              <a:solidFill>
                <a:schemeClr val="bg1"/>
              </a:solidFill>
              <a:latin typeface="+mj-lt"/>
            </a:endParaRPr>
          </a:p>
        </p:txBody>
      </p:sp>
    </p:spTree>
    <p:extLst>
      <p:ext uri="{BB962C8B-B14F-4D97-AF65-F5344CB8AC3E}">
        <p14:creationId xmlns:p14="http://schemas.microsoft.com/office/powerpoint/2010/main" val="174101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sp>
        <p:nvSpPr>
          <p:cNvPr id="2" name="Freeform 2"/>
          <p:cNvSpPr/>
          <p:nvPr/>
        </p:nvSpPr>
        <p:spPr>
          <a:xfrm>
            <a:off x="720076" y="2674061"/>
            <a:ext cx="3892828" cy="3810105"/>
          </a:xfrm>
          <a:custGeom>
            <a:avLst/>
            <a:gdLst/>
            <a:ahLst/>
            <a:cxnLst/>
            <a:rect l="l" t="t" r="r" b="b"/>
            <a:pathLst>
              <a:path w="3892828" h="3810105">
                <a:moveTo>
                  <a:pt x="0" y="0"/>
                </a:moveTo>
                <a:lnTo>
                  <a:pt x="3892828" y="0"/>
                </a:lnTo>
                <a:lnTo>
                  <a:pt x="3892828" y="3810105"/>
                </a:lnTo>
                <a:lnTo>
                  <a:pt x="0" y="3810105"/>
                </a:lnTo>
                <a:lnTo>
                  <a:pt x="0" y="0"/>
                </a:lnTo>
                <a:close/>
              </a:path>
            </a:pathLst>
          </a:custGeom>
          <a:blipFill>
            <a:blip r:embed="rId2"/>
            <a:stretch>
              <a:fillRect/>
            </a:stretch>
          </a:blipFill>
        </p:spPr>
      </p:sp>
      <p:sp>
        <p:nvSpPr>
          <p:cNvPr id="3" name="Freeform 3"/>
          <p:cNvSpPr/>
          <p:nvPr/>
        </p:nvSpPr>
        <p:spPr>
          <a:xfrm flipH="1">
            <a:off x="12945363" y="5589381"/>
            <a:ext cx="3100572" cy="3112243"/>
          </a:xfrm>
          <a:custGeom>
            <a:avLst/>
            <a:gdLst/>
            <a:ahLst/>
            <a:cxnLst/>
            <a:rect l="l" t="t" r="r" b="b"/>
            <a:pathLst>
              <a:path w="3100572" h="3112243">
                <a:moveTo>
                  <a:pt x="3100572" y="0"/>
                </a:moveTo>
                <a:lnTo>
                  <a:pt x="0" y="0"/>
                </a:lnTo>
                <a:lnTo>
                  <a:pt x="0" y="3112243"/>
                </a:lnTo>
                <a:lnTo>
                  <a:pt x="3100572" y="3112243"/>
                </a:lnTo>
                <a:lnTo>
                  <a:pt x="3100572" y="0"/>
                </a:lnTo>
                <a:close/>
              </a:path>
            </a:pathLst>
          </a:custGeom>
          <a:blipFill>
            <a:blip r:embed="rId3"/>
            <a:stretch>
              <a:fillRect/>
            </a:stretch>
          </a:blipFill>
        </p:spPr>
      </p:sp>
      <p:sp>
        <p:nvSpPr>
          <p:cNvPr id="5" name="TextBox 5"/>
          <p:cNvSpPr txBox="1"/>
          <p:nvPr/>
        </p:nvSpPr>
        <p:spPr>
          <a:xfrm>
            <a:off x="3215626" y="2463150"/>
            <a:ext cx="11856748" cy="4231928"/>
          </a:xfrm>
          <a:prstGeom prst="rect">
            <a:avLst/>
          </a:prstGeom>
        </p:spPr>
        <p:txBody>
          <a:bodyPr lIns="0" tIns="0" rIns="0" bIns="0" rtlCol="0" anchor="t">
            <a:spAutoFit/>
          </a:bodyPr>
          <a:lstStyle/>
          <a:p>
            <a:pPr algn="ctr">
              <a:lnSpc>
                <a:spcPts val="33000"/>
              </a:lnSpc>
            </a:pPr>
            <a:endParaRPr lang="en-US" sz="30000" spc="-300">
              <a:solidFill>
                <a:srgbClr val="FFFFFF"/>
              </a:solidFill>
              <a:latin typeface="Repo Ultra-Bold"/>
            </a:endParaRPr>
          </a:p>
        </p:txBody>
      </p:sp>
      <p:sp>
        <p:nvSpPr>
          <p:cNvPr id="7" name="Rectangle 6"/>
          <p:cNvSpPr/>
          <p:nvPr/>
        </p:nvSpPr>
        <p:spPr>
          <a:xfrm>
            <a:off x="4876800" y="2232316"/>
            <a:ext cx="11353800" cy="4693593"/>
          </a:xfrm>
          <a:prstGeom prst="rect">
            <a:avLst/>
          </a:prstGeom>
          <a:scene3d>
            <a:camera prst="perspectiveContrastingRightFacing"/>
            <a:lightRig rig="threePt" dir="t"/>
          </a:scene3d>
        </p:spPr>
        <p:txBody>
          <a:bodyPr wrap="square">
            <a:spAutoFit/>
          </a:bodyPr>
          <a:lstStyle/>
          <a:p>
            <a:pPr algn="ctr">
              <a:lnSpc>
                <a:spcPct val="130000"/>
              </a:lnSpc>
            </a:pPr>
            <a:r>
              <a:rPr lang="en-US" sz="8800" b="1" smtClean="0">
                <a:solidFill>
                  <a:schemeClr val="bg1"/>
                </a:solidFill>
                <a:effectLst>
                  <a:outerShdw blurRad="38100" dist="38100" dir="2700000" algn="tl">
                    <a:srgbClr val="000000">
                      <a:alpha val="43137"/>
                    </a:srgbClr>
                  </a:outerShdw>
                </a:effectLst>
                <a:latin typeface="Algerian" panose="04020705040A02060702" pitchFamily="82" charset="0"/>
                <a:ea typeface="Calibri" panose="020F0502020204030204" pitchFamily="34" charset="0"/>
                <a:cs typeface="Times New Roman" panose="02020603050405020304" pitchFamily="18" charset="0"/>
              </a:rPr>
              <a:t> </a:t>
            </a:r>
            <a:r>
              <a:rPr lang="en-US" sz="11500" b="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HOẠT </a:t>
            </a:r>
            <a:r>
              <a:rPr lang="en-US" sz="11500" b="1"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ĐỘNG 1</a:t>
            </a:r>
            <a:endParaRPr lang="vi-VN" sz="11500" b="1"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pPr>
            <a:r>
              <a:rPr lang="vi-VN" sz="11500" b="1"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KHỞI ĐỘNG</a:t>
            </a:r>
            <a:endParaRPr lang="en-GB" sz="1150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573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8391853" cy="10287000"/>
          </a:xfrm>
          <a:custGeom>
            <a:avLst/>
            <a:gdLst/>
            <a:ahLst/>
            <a:cxnLst/>
            <a:rect l="l" t="t" r="r" b="b"/>
            <a:pathLst>
              <a:path w="8391853" h="10287000">
                <a:moveTo>
                  <a:pt x="0" y="0"/>
                </a:moveTo>
                <a:lnTo>
                  <a:pt x="8391853" y="0"/>
                </a:lnTo>
                <a:lnTo>
                  <a:pt x="8391853" y="10287000"/>
                </a:lnTo>
                <a:lnTo>
                  <a:pt x="0" y="10287000"/>
                </a:lnTo>
                <a:lnTo>
                  <a:pt x="0" y="0"/>
                </a:lnTo>
                <a:close/>
              </a:path>
            </a:pathLst>
          </a:custGeom>
          <a:blipFill>
            <a:blip r:embed="rId2"/>
            <a:stretch>
              <a:fillRect t="-12375" r="-1949" b="-12375"/>
            </a:stretch>
          </a:blipFill>
        </p:spPr>
      </p:sp>
      <p:sp>
        <p:nvSpPr>
          <p:cNvPr id="3" name="Freeform 3"/>
          <p:cNvSpPr/>
          <p:nvPr/>
        </p:nvSpPr>
        <p:spPr>
          <a:xfrm>
            <a:off x="15638393" y="5688506"/>
            <a:ext cx="3156962" cy="3450232"/>
          </a:xfrm>
          <a:custGeom>
            <a:avLst/>
            <a:gdLst/>
            <a:ahLst/>
            <a:cxnLst/>
            <a:rect l="l" t="t" r="r" b="b"/>
            <a:pathLst>
              <a:path w="3156962" h="3450232">
                <a:moveTo>
                  <a:pt x="0" y="0"/>
                </a:moveTo>
                <a:lnTo>
                  <a:pt x="3156962" y="0"/>
                </a:lnTo>
                <a:lnTo>
                  <a:pt x="3156962" y="3450232"/>
                </a:lnTo>
                <a:lnTo>
                  <a:pt x="0" y="3450232"/>
                </a:lnTo>
                <a:lnTo>
                  <a:pt x="0" y="0"/>
                </a:lnTo>
                <a:close/>
              </a:path>
            </a:pathLst>
          </a:custGeom>
          <a:blipFill>
            <a:blip r:embed="rId3"/>
            <a:stretch>
              <a:fillRect/>
            </a:stretch>
          </a:blipFill>
        </p:spPr>
      </p:sp>
      <p:sp>
        <p:nvSpPr>
          <p:cNvPr id="4" name="Freeform 4"/>
          <p:cNvSpPr/>
          <p:nvPr/>
        </p:nvSpPr>
        <p:spPr>
          <a:xfrm>
            <a:off x="7575317" y="1873229"/>
            <a:ext cx="1791672" cy="1885971"/>
          </a:xfrm>
          <a:custGeom>
            <a:avLst/>
            <a:gdLst/>
            <a:ahLst/>
            <a:cxnLst/>
            <a:rect l="l" t="t" r="r" b="b"/>
            <a:pathLst>
              <a:path w="1791672" h="1885971">
                <a:moveTo>
                  <a:pt x="0" y="0"/>
                </a:moveTo>
                <a:lnTo>
                  <a:pt x="1791672" y="0"/>
                </a:lnTo>
                <a:lnTo>
                  <a:pt x="1791672" y="1885971"/>
                </a:lnTo>
                <a:lnTo>
                  <a:pt x="0" y="1885971"/>
                </a:lnTo>
                <a:lnTo>
                  <a:pt x="0" y="0"/>
                </a:lnTo>
                <a:close/>
              </a:path>
            </a:pathLst>
          </a:custGeom>
          <a:blipFill>
            <a:blip r:embed="rId4"/>
            <a:stretch>
              <a:fillRect/>
            </a:stretch>
          </a:blipFill>
        </p:spPr>
      </p:sp>
      <p:sp>
        <p:nvSpPr>
          <p:cNvPr id="5" name="TextBox 5"/>
          <p:cNvSpPr txBox="1"/>
          <p:nvPr/>
        </p:nvSpPr>
        <p:spPr>
          <a:xfrm>
            <a:off x="9366989" y="190500"/>
            <a:ext cx="7807376" cy="830997"/>
          </a:xfrm>
          <a:prstGeom prst="rect">
            <a:avLst/>
          </a:prstGeom>
        </p:spPr>
        <p:txBody>
          <a:bodyPr lIns="0" tIns="0" rIns="0" bIns="0" rtlCol="0" anchor="t">
            <a:spAutoFit/>
          </a:bodyPr>
          <a:lstStyle/>
          <a:p>
            <a:r>
              <a:rPr lang="vi-VN" sz="5400" smtClean="0">
                <a:latin typeface="+mj-lt"/>
              </a:rPr>
              <a:t>b1. </a:t>
            </a:r>
            <a:r>
              <a:rPr lang="vi-VN" sz="5400">
                <a:latin typeface="+mj-lt"/>
              </a:rPr>
              <a:t>Đúng</a:t>
            </a:r>
            <a:endParaRPr lang="en-GB" sz="5400">
              <a:latin typeface="+mj-lt"/>
            </a:endParaRPr>
          </a:p>
        </p:txBody>
      </p:sp>
      <p:sp>
        <p:nvSpPr>
          <p:cNvPr id="6" name="Freeform 6"/>
          <p:cNvSpPr/>
          <p:nvPr/>
        </p:nvSpPr>
        <p:spPr>
          <a:xfrm>
            <a:off x="15638393" y="798649"/>
            <a:ext cx="2061140" cy="1800921"/>
          </a:xfrm>
          <a:custGeom>
            <a:avLst/>
            <a:gdLst/>
            <a:ahLst/>
            <a:cxnLst/>
            <a:rect l="l" t="t" r="r" b="b"/>
            <a:pathLst>
              <a:path w="2061140" h="1800921">
                <a:moveTo>
                  <a:pt x="0" y="0"/>
                </a:moveTo>
                <a:lnTo>
                  <a:pt x="2061140" y="0"/>
                </a:lnTo>
                <a:lnTo>
                  <a:pt x="2061140" y="1800921"/>
                </a:lnTo>
                <a:lnTo>
                  <a:pt x="0" y="1800921"/>
                </a:lnTo>
                <a:lnTo>
                  <a:pt x="0" y="0"/>
                </a:lnTo>
                <a:close/>
              </a:path>
            </a:pathLst>
          </a:custGeom>
          <a:blipFill>
            <a:blip r:embed="rId5"/>
            <a:stretch>
              <a:fillRect/>
            </a:stretch>
          </a:blipFill>
        </p:spPr>
      </p:sp>
      <p:sp>
        <p:nvSpPr>
          <p:cNvPr id="7" name="Rectangle 6"/>
          <p:cNvSpPr/>
          <p:nvPr/>
        </p:nvSpPr>
        <p:spPr>
          <a:xfrm>
            <a:off x="9344504" y="1529313"/>
            <a:ext cx="2646878" cy="1172629"/>
          </a:xfrm>
          <a:prstGeom prst="rect">
            <a:avLst/>
          </a:prstGeom>
        </p:spPr>
        <p:txBody>
          <a:bodyPr wrap="none">
            <a:spAutoFit/>
          </a:bodyPr>
          <a:lstStyle/>
          <a:p>
            <a:pPr algn="just">
              <a:lnSpc>
                <a:spcPct val="130000"/>
              </a:lnSpc>
              <a:spcAft>
                <a:spcPts val="0"/>
              </a:spcAft>
            </a:pPr>
            <a:r>
              <a:rPr lang="vi-VN" sz="5400">
                <a:solidFill>
                  <a:srgbClr val="333333"/>
                </a:solidFill>
                <a:latin typeface="+mj-lt"/>
                <a:ea typeface="Times New Roman" panose="02020603050405020304" pitchFamily="18" charset="0"/>
              </a:rPr>
              <a:t>b</a:t>
            </a:r>
            <a:r>
              <a:rPr lang="vi-VN" sz="5400" baseline="-25000">
                <a:solidFill>
                  <a:srgbClr val="333333"/>
                </a:solidFill>
                <a:latin typeface="+mj-lt"/>
                <a:ea typeface="Times New Roman" panose="02020603050405020304" pitchFamily="18" charset="0"/>
              </a:rPr>
              <a:t>2</a:t>
            </a:r>
            <a:r>
              <a:rPr lang="vi-VN" sz="5400">
                <a:solidFill>
                  <a:srgbClr val="333333"/>
                </a:solidFill>
                <a:latin typeface="+mj-lt"/>
                <a:ea typeface="Times New Roman" panose="02020603050405020304" pitchFamily="18" charset="0"/>
              </a:rPr>
              <a:t>. Đúng</a:t>
            </a:r>
            <a:endParaRPr lang="en-GB" sz="5400">
              <a:effectLst/>
              <a:latin typeface="+mj-lt"/>
              <a:ea typeface="Times New Roman" panose="02020603050405020304" pitchFamily="18" charset="0"/>
            </a:endParaRPr>
          </a:p>
        </p:txBody>
      </p:sp>
      <p:sp>
        <p:nvSpPr>
          <p:cNvPr id="8" name="Rectangle 7"/>
          <p:cNvSpPr/>
          <p:nvPr/>
        </p:nvSpPr>
        <p:spPr>
          <a:xfrm>
            <a:off x="9344504" y="2941600"/>
            <a:ext cx="6809896" cy="4413516"/>
          </a:xfrm>
          <a:prstGeom prst="rect">
            <a:avLst/>
          </a:prstGeom>
        </p:spPr>
        <p:txBody>
          <a:bodyPr wrap="square">
            <a:spAutoFit/>
          </a:bodyPr>
          <a:lstStyle/>
          <a:p>
            <a:pPr algn="just">
              <a:lnSpc>
                <a:spcPct val="130000"/>
              </a:lnSpc>
              <a:spcAft>
                <a:spcPts val="0"/>
              </a:spcAft>
            </a:pPr>
            <a:r>
              <a:rPr lang="vi-VN" sz="5400">
                <a:solidFill>
                  <a:srgbClr val="333333"/>
                </a:solidFill>
                <a:latin typeface="+mj-lt"/>
                <a:ea typeface="Times New Roman" panose="02020603050405020304" pitchFamily="18" charset="0"/>
              </a:rPr>
              <a:t>b</a:t>
            </a:r>
            <a:r>
              <a:rPr lang="vi-VN" sz="5400" baseline="-25000">
                <a:solidFill>
                  <a:srgbClr val="333333"/>
                </a:solidFill>
                <a:latin typeface="+mj-lt"/>
                <a:ea typeface="Times New Roman" panose="02020603050405020304" pitchFamily="18" charset="0"/>
              </a:rPr>
              <a:t>3</a:t>
            </a:r>
            <a:r>
              <a:rPr lang="vi-VN" sz="5400">
                <a:solidFill>
                  <a:srgbClr val="333333"/>
                </a:solidFill>
                <a:latin typeface="+mj-lt"/>
                <a:ea typeface="Times New Roman" panose="02020603050405020304" pitchFamily="18" charset="0"/>
              </a:rPr>
              <a:t>. Câu thiếu chủ ngữ do người viết nhầm lẫn thành phần trạng ngữ là chủ ngữ của câu.</a:t>
            </a:r>
            <a:endParaRPr lang="en-GB" sz="5400">
              <a:effectLst/>
              <a:latin typeface="+mj-lt"/>
              <a:ea typeface="Times New Roman" panose="02020603050405020304" pitchFamily="18" charset="0"/>
            </a:endParaRPr>
          </a:p>
        </p:txBody>
      </p:sp>
      <p:sp>
        <p:nvSpPr>
          <p:cNvPr id="9" name="Rectangle 8"/>
          <p:cNvSpPr/>
          <p:nvPr/>
        </p:nvSpPr>
        <p:spPr>
          <a:xfrm>
            <a:off x="9380730" y="7981724"/>
            <a:ext cx="2646878" cy="1172629"/>
          </a:xfrm>
          <a:prstGeom prst="rect">
            <a:avLst/>
          </a:prstGeom>
        </p:spPr>
        <p:txBody>
          <a:bodyPr wrap="none">
            <a:spAutoFit/>
          </a:bodyPr>
          <a:lstStyle/>
          <a:p>
            <a:pPr algn="just">
              <a:lnSpc>
                <a:spcPct val="130000"/>
              </a:lnSpc>
              <a:spcAft>
                <a:spcPts val="0"/>
              </a:spcAft>
            </a:pPr>
            <a:r>
              <a:rPr lang="vi-VN" sz="5400">
                <a:solidFill>
                  <a:srgbClr val="333333"/>
                </a:solidFill>
                <a:latin typeface="+mj-lt"/>
                <a:ea typeface="Times New Roman" panose="02020603050405020304" pitchFamily="18" charset="0"/>
              </a:rPr>
              <a:t>b</a:t>
            </a:r>
            <a:r>
              <a:rPr lang="vi-VN" sz="5400" baseline="-25000">
                <a:solidFill>
                  <a:srgbClr val="333333"/>
                </a:solidFill>
                <a:latin typeface="+mj-lt"/>
                <a:ea typeface="Times New Roman" panose="02020603050405020304" pitchFamily="18" charset="0"/>
              </a:rPr>
              <a:t>4</a:t>
            </a:r>
            <a:r>
              <a:rPr lang="vi-VN" sz="5400">
                <a:solidFill>
                  <a:srgbClr val="333333"/>
                </a:solidFill>
                <a:latin typeface="+mj-lt"/>
                <a:ea typeface="Times New Roman" panose="02020603050405020304" pitchFamily="18" charset="0"/>
              </a:rPr>
              <a:t>. Đúng</a:t>
            </a:r>
            <a:endParaRPr lang="en-GB" sz="5400">
              <a:effectLst/>
              <a:latin typeface="+mj-lt"/>
              <a:ea typeface="Times New Roman" panose="02020603050405020304" pitchFamily="18" charset="0"/>
            </a:endParaRPr>
          </a:p>
        </p:txBody>
      </p:sp>
    </p:spTree>
    <p:extLst>
      <p:ext uri="{BB962C8B-B14F-4D97-AF65-F5344CB8AC3E}">
        <p14:creationId xmlns:p14="http://schemas.microsoft.com/office/powerpoint/2010/main" val="7059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8391853" cy="10287000"/>
          </a:xfrm>
          <a:custGeom>
            <a:avLst/>
            <a:gdLst/>
            <a:ahLst/>
            <a:cxnLst/>
            <a:rect l="l" t="t" r="r" b="b"/>
            <a:pathLst>
              <a:path w="8391853" h="10287000">
                <a:moveTo>
                  <a:pt x="0" y="0"/>
                </a:moveTo>
                <a:lnTo>
                  <a:pt x="8391853" y="0"/>
                </a:lnTo>
                <a:lnTo>
                  <a:pt x="8391853" y="10287000"/>
                </a:lnTo>
                <a:lnTo>
                  <a:pt x="0" y="10287000"/>
                </a:lnTo>
                <a:lnTo>
                  <a:pt x="0" y="0"/>
                </a:lnTo>
                <a:close/>
              </a:path>
            </a:pathLst>
          </a:custGeom>
          <a:blipFill>
            <a:blip r:embed="rId2"/>
            <a:stretch>
              <a:fillRect t="-12375" r="-1949" b="-12375"/>
            </a:stretch>
          </a:blipFill>
        </p:spPr>
      </p:sp>
      <p:sp>
        <p:nvSpPr>
          <p:cNvPr id="3" name="Freeform 3"/>
          <p:cNvSpPr/>
          <p:nvPr/>
        </p:nvSpPr>
        <p:spPr>
          <a:xfrm>
            <a:off x="15638393" y="5688506"/>
            <a:ext cx="3156962" cy="3450232"/>
          </a:xfrm>
          <a:custGeom>
            <a:avLst/>
            <a:gdLst/>
            <a:ahLst/>
            <a:cxnLst/>
            <a:rect l="l" t="t" r="r" b="b"/>
            <a:pathLst>
              <a:path w="3156962" h="3450232">
                <a:moveTo>
                  <a:pt x="0" y="0"/>
                </a:moveTo>
                <a:lnTo>
                  <a:pt x="3156962" y="0"/>
                </a:lnTo>
                <a:lnTo>
                  <a:pt x="3156962" y="3450232"/>
                </a:lnTo>
                <a:lnTo>
                  <a:pt x="0" y="3450232"/>
                </a:lnTo>
                <a:lnTo>
                  <a:pt x="0" y="0"/>
                </a:lnTo>
                <a:close/>
              </a:path>
            </a:pathLst>
          </a:custGeom>
          <a:blipFill>
            <a:blip r:embed="rId3"/>
            <a:stretch>
              <a:fillRect/>
            </a:stretch>
          </a:blipFill>
        </p:spPr>
      </p:sp>
      <p:sp>
        <p:nvSpPr>
          <p:cNvPr id="4" name="Freeform 4"/>
          <p:cNvSpPr/>
          <p:nvPr/>
        </p:nvSpPr>
        <p:spPr>
          <a:xfrm>
            <a:off x="7575317" y="1873229"/>
            <a:ext cx="1791672" cy="1885971"/>
          </a:xfrm>
          <a:custGeom>
            <a:avLst/>
            <a:gdLst/>
            <a:ahLst/>
            <a:cxnLst/>
            <a:rect l="l" t="t" r="r" b="b"/>
            <a:pathLst>
              <a:path w="1791672" h="1885971">
                <a:moveTo>
                  <a:pt x="0" y="0"/>
                </a:moveTo>
                <a:lnTo>
                  <a:pt x="1791672" y="0"/>
                </a:lnTo>
                <a:lnTo>
                  <a:pt x="1791672" y="1885971"/>
                </a:lnTo>
                <a:lnTo>
                  <a:pt x="0" y="1885971"/>
                </a:lnTo>
                <a:lnTo>
                  <a:pt x="0" y="0"/>
                </a:lnTo>
                <a:close/>
              </a:path>
            </a:pathLst>
          </a:custGeom>
          <a:blipFill>
            <a:blip r:embed="rId4"/>
            <a:stretch>
              <a:fillRect/>
            </a:stretch>
          </a:blipFill>
        </p:spPr>
      </p:sp>
      <p:sp>
        <p:nvSpPr>
          <p:cNvPr id="5" name="TextBox 5"/>
          <p:cNvSpPr txBox="1"/>
          <p:nvPr/>
        </p:nvSpPr>
        <p:spPr>
          <a:xfrm>
            <a:off x="9366989" y="819918"/>
            <a:ext cx="7807376" cy="3323987"/>
          </a:xfrm>
          <a:prstGeom prst="rect">
            <a:avLst/>
          </a:prstGeom>
        </p:spPr>
        <p:txBody>
          <a:bodyPr lIns="0" tIns="0" rIns="0" bIns="0" rtlCol="0" anchor="t">
            <a:spAutoFit/>
          </a:bodyPr>
          <a:lstStyle/>
          <a:p>
            <a:pPr algn="just"/>
            <a:r>
              <a:rPr lang="vi-VN" sz="5400">
                <a:latin typeface="+mj-lt"/>
              </a:rPr>
              <a:t>c</a:t>
            </a:r>
            <a:r>
              <a:rPr lang="vi-VN" sz="5400" baseline="-25000">
                <a:latin typeface="+mj-lt"/>
              </a:rPr>
              <a:t>1</a:t>
            </a:r>
            <a:r>
              <a:rPr lang="vi-VN" sz="5400">
                <a:latin typeface="+mj-lt"/>
              </a:rPr>
              <a:t>. Câu thiếu cả chủ ngữ lẫn vị ngữ do người viết nhầm thành phần biệt lập là vị ngữ của câu.</a:t>
            </a:r>
            <a:endParaRPr lang="en-GB" sz="5400">
              <a:latin typeface="+mj-lt"/>
            </a:endParaRPr>
          </a:p>
        </p:txBody>
      </p:sp>
      <p:sp>
        <p:nvSpPr>
          <p:cNvPr id="6" name="Freeform 6"/>
          <p:cNvSpPr/>
          <p:nvPr/>
        </p:nvSpPr>
        <p:spPr>
          <a:xfrm>
            <a:off x="16734215" y="-216881"/>
            <a:ext cx="2061140" cy="1800921"/>
          </a:xfrm>
          <a:custGeom>
            <a:avLst/>
            <a:gdLst/>
            <a:ahLst/>
            <a:cxnLst/>
            <a:rect l="l" t="t" r="r" b="b"/>
            <a:pathLst>
              <a:path w="2061140" h="1800921">
                <a:moveTo>
                  <a:pt x="0" y="0"/>
                </a:moveTo>
                <a:lnTo>
                  <a:pt x="2061140" y="0"/>
                </a:lnTo>
                <a:lnTo>
                  <a:pt x="2061140" y="1800921"/>
                </a:lnTo>
                <a:lnTo>
                  <a:pt x="0" y="1800921"/>
                </a:lnTo>
                <a:lnTo>
                  <a:pt x="0" y="0"/>
                </a:lnTo>
                <a:close/>
              </a:path>
            </a:pathLst>
          </a:custGeom>
          <a:blipFill>
            <a:blip r:embed="rId5"/>
            <a:stretch>
              <a:fillRect/>
            </a:stretch>
          </a:blipFill>
        </p:spPr>
      </p:sp>
      <p:sp>
        <p:nvSpPr>
          <p:cNvPr id="7" name="Rectangle 6"/>
          <p:cNvSpPr/>
          <p:nvPr/>
        </p:nvSpPr>
        <p:spPr>
          <a:xfrm>
            <a:off x="9366989" y="4546049"/>
            <a:ext cx="2608406" cy="1080937"/>
          </a:xfrm>
          <a:prstGeom prst="rect">
            <a:avLst/>
          </a:prstGeom>
        </p:spPr>
        <p:txBody>
          <a:bodyPr wrap="none">
            <a:spAutoFit/>
          </a:bodyPr>
          <a:lstStyle/>
          <a:p>
            <a:pPr algn="just">
              <a:lnSpc>
                <a:spcPct val="130000"/>
              </a:lnSpc>
              <a:spcAft>
                <a:spcPts val="0"/>
              </a:spcAft>
            </a:pPr>
            <a:r>
              <a:rPr lang="vi-VN" sz="5400">
                <a:solidFill>
                  <a:srgbClr val="333333"/>
                </a:solidFill>
                <a:latin typeface="+mj-lt"/>
                <a:ea typeface="Times New Roman" panose="02020603050405020304" pitchFamily="18" charset="0"/>
              </a:rPr>
              <a:t>c</a:t>
            </a:r>
            <a:r>
              <a:rPr lang="vi-VN" sz="5400" baseline="-25000">
                <a:solidFill>
                  <a:srgbClr val="333333"/>
                </a:solidFill>
                <a:latin typeface="+mj-lt"/>
                <a:ea typeface="Times New Roman" panose="02020603050405020304" pitchFamily="18" charset="0"/>
              </a:rPr>
              <a:t>2</a:t>
            </a:r>
            <a:r>
              <a:rPr lang="vi-VN" sz="5400">
                <a:solidFill>
                  <a:srgbClr val="333333"/>
                </a:solidFill>
                <a:latin typeface="+mj-lt"/>
                <a:ea typeface="Times New Roman" panose="02020603050405020304" pitchFamily="18" charset="0"/>
              </a:rPr>
              <a:t>. Đúng</a:t>
            </a:r>
            <a:endParaRPr lang="en-GB" sz="5400">
              <a:effectLst/>
              <a:latin typeface="+mj-lt"/>
              <a:ea typeface="Times New Roman" panose="02020603050405020304" pitchFamily="18" charset="0"/>
            </a:endParaRPr>
          </a:p>
        </p:txBody>
      </p:sp>
      <p:sp>
        <p:nvSpPr>
          <p:cNvPr id="8" name="Rectangle 7"/>
          <p:cNvSpPr/>
          <p:nvPr/>
        </p:nvSpPr>
        <p:spPr>
          <a:xfrm>
            <a:off x="9341589" y="6210300"/>
            <a:ext cx="2608406" cy="1080937"/>
          </a:xfrm>
          <a:prstGeom prst="rect">
            <a:avLst/>
          </a:prstGeom>
        </p:spPr>
        <p:txBody>
          <a:bodyPr wrap="none">
            <a:spAutoFit/>
          </a:bodyPr>
          <a:lstStyle/>
          <a:p>
            <a:pPr algn="just">
              <a:lnSpc>
                <a:spcPct val="130000"/>
              </a:lnSpc>
              <a:spcAft>
                <a:spcPts val="0"/>
              </a:spcAft>
            </a:pPr>
            <a:r>
              <a:rPr lang="vi-VN" sz="5400">
                <a:solidFill>
                  <a:srgbClr val="333333"/>
                </a:solidFill>
                <a:latin typeface="+mj-lt"/>
                <a:ea typeface="Times New Roman" panose="02020603050405020304" pitchFamily="18" charset="0"/>
              </a:rPr>
              <a:t>c</a:t>
            </a:r>
            <a:r>
              <a:rPr lang="vi-VN" sz="5400" baseline="-25000">
                <a:solidFill>
                  <a:srgbClr val="333333"/>
                </a:solidFill>
                <a:latin typeface="+mj-lt"/>
                <a:ea typeface="Times New Roman" panose="02020603050405020304" pitchFamily="18" charset="0"/>
              </a:rPr>
              <a:t>3</a:t>
            </a:r>
            <a:r>
              <a:rPr lang="vi-VN" sz="5400">
                <a:solidFill>
                  <a:srgbClr val="333333"/>
                </a:solidFill>
                <a:latin typeface="+mj-lt"/>
                <a:ea typeface="Times New Roman" panose="02020603050405020304" pitchFamily="18" charset="0"/>
              </a:rPr>
              <a:t>. Đúng</a:t>
            </a:r>
            <a:endParaRPr lang="en-GB" sz="5400">
              <a:effectLst/>
              <a:latin typeface="+mj-lt"/>
              <a:ea typeface="Times New Roman" panose="02020603050405020304" pitchFamily="18" charset="0"/>
            </a:endParaRPr>
          </a:p>
        </p:txBody>
      </p:sp>
      <p:sp>
        <p:nvSpPr>
          <p:cNvPr id="9" name="Rectangle 8"/>
          <p:cNvSpPr/>
          <p:nvPr/>
        </p:nvSpPr>
        <p:spPr>
          <a:xfrm>
            <a:off x="9365648" y="8065386"/>
            <a:ext cx="2608406" cy="923330"/>
          </a:xfrm>
          <a:prstGeom prst="rect">
            <a:avLst/>
          </a:prstGeom>
        </p:spPr>
        <p:txBody>
          <a:bodyPr wrap="none">
            <a:spAutoFit/>
          </a:bodyPr>
          <a:lstStyle/>
          <a:p>
            <a:pPr algn="just"/>
            <a:r>
              <a:rPr lang="en-US" sz="54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c</a:t>
            </a:r>
            <a:r>
              <a:rPr lang="en-US" sz="5400" baseline="-250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4</a:t>
            </a:r>
            <a:r>
              <a:rPr lang="en-US" sz="5400">
                <a:solidFill>
                  <a:srgbClr val="333333"/>
                </a:solidFill>
                <a:latin typeface="Times New Roman" panose="02020603050405020304" pitchFamily="18" charset="0"/>
                <a:ea typeface="Calibri" panose="020F0502020204030204" pitchFamily="34" charset="0"/>
                <a:cs typeface="Times New Roman" panose="02020603050405020304" pitchFamily="18" charset="0"/>
              </a:rPr>
              <a:t>. Đúng</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73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grpSp>
        <p:nvGrpSpPr>
          <p:cNvPr id="2" name="Group 2"/>
          <p:cNvGrpSpPr/>
          <p:nvPr/>
        </p:nvGrpSpPr>
        <p:grpSpPr>
          <a:xfrm>
            <a:off x="9914672" y="-962878"/>
            <a:ext cx="11107856" cy="11107856"/>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0000">
                <a:alpha val="0"/>
              </a:srgbClr>
            </a:solidFill>
          </p:spPr>
        </p:sp>
      </p:grpSp>
      <p:sp>
        <p:nvSpPr>
          <p:cNvPr id="4" name="Freeform 4"/>
          <p:cNvSpPr/>
          <p:nvPr/>
        </p:nvSpPr>
        <p:spPr>
          <a:xfrm>
            <a:off x="11727870" y="4017109"/>
            <a:ext cx="2815670" cy="3274035"/>
          </a:xfrm>
          <a:custGeom>
            <a:avLst/>
            <a:gdLst/>
            <a:ahLst/>
            <a:cxnLst/>
            <a:rect l="l" t="t" r="r" b="b"/>
            <a:pathLst>
              <a:path w="2815670" h="3274035">
                <a:moveTo>
                  <a:pt x="0" y="0"/>
                </a:moveTo>
                <a:lnTo>
                  <a:pt x="2815670" y="0"/>
                </a:lnTo>
                <a:lnTo>
                  <a:pt x="2815670" y="3274035"/>
                </a:lnTo>
                <a:lnTo>
                  <a:pt x="0" y="3274035"/>
                </a:lnTo>
                <a:lnTo>
                  <a:pt x="0" y="0"/>
                </a:lnTo>
                <a:close/>
              </a:path>
            </a:pathLst>
          </a:custGeom>
          <a:blipFill>
            <a:blip r:embed="rId2"/>
            <a:stretch>
              <a:fillRect/>
            </a:stretch>
          </a:blipFill>
        </p:spPr>
      </p:sp>
      <p:sp>
        <p:nvSpPr>
          <p:cNvPr id="5" name="Freeform 5"/>
          <p:cNvSpPr/>
          <p:nvPr/>
        </p:nvSpPr>
        <p:spPr>
          <a:xfrm>
            <a:off x="14676890" y="6914556"/>
            <a:ext cx="3163472" cy="4198579"/>
          </a:xfrm>
          <a:custGeom>
            <a:avLst/>
            <a:gdLst/>
            <a:ahLst/>
            <a:cxnLst/>
            <a:rect l="l" t="t" r="r" b="b"/>
            <a:pathLst>
              <a:path w="3163472" h="4198579">
                <a:moveTo>
                  <a:pt x="0" y="0"/>
                </a:moveTo>
                <a:lnTo>
                  <a:pt x="3163473" y="0"/>
                </a:lnTo>
                <a:lnTo>
                  <a:pt x="3163473" y="4198579"/>
                </a:lnTo>
                <a:lnTo>
                  <a:pt x="0" y="4198579"/>
                </a:lnTo>
                <a:lnTo>
                  <a:pt x="0" y="0"/>
                </a:lnTo>
                <a:close/>
              </a:path>
            </a:pathLst>
          </a:custGeom>
          <a:blipFill>
            <a:blip r:embed="rId3"/>
            <a:stretch>
              <a:fillRect r="-1199"/>
            </a:stretch>
          </a:blipFill>
        </p:spPr>
      </p:sp>
      <p:sp>
        <p:nvSpPr>
          <p:cNvPr id="6" name="Freeform 6"/>
          <p:cNvSpPr/>
          <p:nvPr/>
        </p:nvSpPr>
        <p:spPr>
          <a:xfrm>
            <a:off x="15468600" y="2907191"/>
            <a:ext cx="3119348" cy="3367717"/>
          </a:xfrm>
          <a:custGeom>
            <a:avLst/>
            <a:gdLst/>
            <a:ahLst/>
            <a:cxnLst/>
            <a:rect l="l" t="t" r="r" b="b"/>
            <a:pathLst>
              <a:path w="3119348" h="3367717">
                <a:moveTo>
                  <a:pt x="0" y="0"/>
                </a:moveTo>
                <a:lnTo>
                  <a:pt x="3119348" y="0"/>
                </a:lnTo>
                <a:lnTo>
                  <a:pt x="3119348" y="3367718"/>
                </a:lnTo>
                <a:lnTo>
                  <a:pt x="0" y="3367718"/>
                </a:lnTo>
                <a:lnTo>
                  <a:pt x="0" y="0"/>
                </a:lnTo>
                <a:close/>
              </a:path>
            </a:pathLst>
          </a:custGeom>
          <a:blipFill>
            <a:blip r:embed="rId4"/>
            <a:stretch>
              <a:fillRect/>
            </a:stretch>
          </a:blipFill>
        </p:spPr>
      </p:sp>
      <p:sp>
        <p:nvSpPr>
          <p:cNvPr id="7" name="Freeform 7"/>
          <p:cNvSpPr/>
          <p:nvPr/>
        </p:nvSpPr>
        <p:spPr>
          <a:xfrm flipH="1">
            <a:off x="12260673" y="-328234"/>
            <a:ext cx="2282868" cy="3018668"/>
          </a:xfrm>
          <a:custGeom>
            <a:avLst/>
            <a:gdLst/>
            <a:ahLst/>
            <a:cxnLst/>
            <a:rect l="l" t="t" r="r" b="b"/>
            <a:pathLst>
              <a:path w="2282868" h="3018668">
                <a:moveTo>
                  <a:pt x="2282867" y="0"/>
                </a:moveTo>
                <a:lnTo>
                  <a:pt x="0" y="0"/>
                </a:lnTo>
                <a:lnTo>
                  <a:pt x="0" y="3018668"/>
                </a:lnTo>
                <a:lnTo>
                  <a:pt x="2282867" y="3018668"/>
                </a:lnTo>
                <a:lnTo>
                  <a:pt x="2282867" y="0"/>
                </a:lnTo>
                <a:close/>
              </a:path>
            </a:pathLst>
          </a:custGeom>
          <a:blipFill>
            <a:blip r:embed="rId5"/>
            <a:stretch>
              <a:fillRect/>
            </a:stretch>
          </a:blipFill>
        </p:spPr>
      </p:sp>
      <p:sp>
        <p:nvSpPr>
          <p:cNvPr id="8" name="Freeform 8"/>
          <p:cNvSpPr/>
          <p:nvPr/>
        </p:nvSpPr>
        <p:spPr>
          <a:xfrm rot="-928301">
            <a:off x="8825287" y="8273891"/>
            <a:ext cx="2586017" cy="2724688"/>
          </a:xfrm>
          <a:custGeom>
            <a:avLst/>
            <a:gdLst/>
            <a:ahLst/>
            <a:cxnLst/>
            <a:rect l="l" t="t" r="r" b="b"/>
            <a:pathLst>
              <a:path w="2586017" h="2724688">
                <a:moveTo>
                  <a:pt x="0" y="0"/>
                </a:moveTo>
                <a:lnTo>
                  <a:pt x="2586017" y="0"/>
                </a:lnTo>
                <a:lnTo>
                  <a:pt x="2586017" y="2724688"/>
                </a:lnTo>
                <a:lnTo>
                  <a:pt x="0" y="2724688"/>
                </a:lnTo>
                <a:lnTo>
                  <a:pt x="0" y="0"/>
                </a:lnTo>
                <a:close/>
              </a:path>
            </a:pathLst>
          </a:custGeom>
          <a:blipFill>
            <a:blip r:embed="rId6"/>
            <a:stretch>
              <a:fillRect/>
            </a:stretch>
          </a:blipFill>
        </p:spPr>
      </p:sp>
      <p:sp>
        <p:nvSpPr>
          <p:cNvPr id="9" name="Freeform 9"/>
          <p:cNvSpPr/>
          <p:nvPr/>
        </p:nvSpPr>
        <p:spPr>
          <a:xfrm>
            <a:off x="16391761" y="-1438092"/>
            <a:ext cx="3129118" cy="3681315"/>
          </a:xfrm>
          <a:custGeom>
            <a:avLst/>
            <a:gdLst/>
            <a:ahLst/>
            <a:cxnLst/>
            <a:rect l="l" t="t" r="r" b="b"/>
            <a:pathLst>
              <a:path w="3129118" h="3681315">
                <a:moveTo>
                  <a:pt x="0" y="0"/>
                </a:moveTo>
                <a:lnTo>
                  <a:pt x="3129118" y="0"/>
                </a:lnTo>
                <a:lnTo>
                  <a:pt x="3129118" y="3681316"/>
                </a:lnTo>
                <a:lnTo>
                  <a:pt x="0" y="3681316"/>
                </a:lnTo>
                <a:lnTo>
                  <a:pt x="0" y="0"/>
                </a:lnTo>
                <a:close/>
              </a:path>
            </a:pathLst>
          </a:custGeom>
          <a:blipFill>
            <a:blip r:embed="rId7"/>
            <a:stretch>
              <a:fillRect/>
            </a:stretch>
          </a:blipFill>
        </p:spPr>
      </p:sp>
      <p:sp>
        <p:nvSpPr>
          <p:cNvPr id="11" name="TextBox 11"/>
          <p:cNvSpPr txBox="1"/>
          <p:nvPr/>
        </p:nvSpPr>
        <p:spPr>
          <a:xfrm>
            <a:off x="1084580" y="3289507"/>
            <a:ext cx="10643289" cy="5339923"/>
          </a:xfrm>
          <a:prstGeom prst="rect">
            <a:avLst/>
          </a:prstGeom>
          <a:ln>
            <a:noFill/>
          </a:ln>
          <a:effectLst>
            <a:outerShdw blurRad="149987" dist="250190" dir="8460000" algn="ctr">
              <a:srgbClr val="000000">
                <a:alpha val="28000"/>
              </a:srgbClr>
            </a:outerShdw>
          </a:effectLst>
          <a:scene3d>
            <a:camera prst="perspectiveContrastingRightFacing"/>
            <a:lightRig rig="contrasting" dir="t">
              <a:rot lat="0" lon="0" rev="1500000"/>
            </a:lightRig>
          </a:scene3d>
          <a:sp3d prstMaterial="metal">
            <a:bevelT w="88900" h="88900"/>
          </a:sp3d>
        </p:spPr>
        <p:txBody>
          <a:bodyPr wrap="square" lIns="0" tIns="0" rIns="0" bIns="0" rtlCol="0" anchor="t">
            <a:spAutoFit/>
          </a:bodyPr>
          <a:lstStyle/>
          <a:p>
            <a:pPr algn="ctr"/>
            <a:r>
              <a:rPr lang="vi-VN" sz="11500" b="1">
                <a:solidFill>
                  <a:schemeClr val="bg1"/>
                </a:solidFill>
                <a:latin typeface="Times New Roman" panose="02020603050405020304" pitchFamily="18" charset="0"/>
                <a:cs typeface="Times New Roman" panose="02020603050405020304" pitchFamily="18" charset="0"/>
              </a:rPr>
              <a:t>HOẠT ĐỘNG </a:t>
            </a:r>
            <a:r>
              <a:rPr lang="vi-VN" sz="11500" b="1" smtClean="0">
                <a:solidFill>
                  <a:schemeClr val="bg1"/>
                </a:solidFill>
                <a:latin typeface="Times New Roman" panose="02020603050405020304" pitchFamily="18" charset="0"/>
                <a:cs typeface="Times New Roman" panose="02020603050405020304" pitchFamily="18" charset="0"/>
              </a:rPr>
              <a:t>4</a:t>
            </a:r>
            <a:endParaRPr lang="en-US" sz="11500" b="1" smtClean="0">
              <a:solidFill>
                <a:schemeClr val="bg1"/>
              </a:solidFill>
              <a:latin typeface="Times New Roman" panose="02020603050405020304" pitchFamily="18" charset="0"/>
              <a:cs typeface="Times New Roman" panose="02020603050405020304" pitchFamily="18" charset="0"/>
            </a:endParaRPr>
          </a:p>
          <a:p>
            <a:pPr algn="ctr"/>
            <a:r>
              <a:rPr lang="vi-VN" sz="11500" b="1" smtClean="0">
                <a:solidFill>
                  <a:schemeClr val="bg1"/>
                </a:solidFill>
                <a:latin typeface="Times New Roman" panose="02020603050405020304" pitchFamily="18" charset="0"/>
                <a:cs typeface="Times New Roman" panose="02020603050405020304" pitchFamily="18" charset="0"/>
              </a:rPr>
              <a:t> </a:t>
            </a:r>
            <a:r>
              <a:rPr lang="vi-VN" sz="11500" b="1">
                <a:solidFill>
                  <a:schemeClr val="bg1"/>
                </a:solidFill>
                <a:latin typeface="Times New Roman" panose="02020603050405020304" pitchFamily="18" charset="0"/>
                <a:cs typeface="Times New Roman" panose="02020603050405020304" pitchFamily="18" charset="0"/>
              </a:rPr>
              <a:t>VẬN DỤNG</a:t>
            </a:r>
            <a:endParaRPr lang="en-US" sz="11800" spc="-97">
              <a:solidFill>
                <a:schemeClr val="bg1"/>
              </a:solidFill>
              <a:latin typeface="Times New Roman" panose="02020603050405020304" pitchFamily="18" charset="0"/>
              <a:cs typeface="Times New Roman" panose="02020603050405020304" pitchFamily="18" charset="0"/>
            </a:endParaRPr>
          </a:p>
          <a:p>
            <a:endParaRPr lang="en-US" sz="11700" spc="-97">
              <a:solidFill>
                <a:srgbClr val="FFFFFF"/>
              </a:solidFill>
              <a:latin typeface="Repo Ultra-Bold"/>
            </a:endParaRPr>
          </a:p>
        </p:txBody>
      </p:sp>
    </p:spTree>
    <p:extLst>
      <p:ext uri="{BB962C8B-B14F-4D97-AF65-F5344CB8AC3E}">
        <p14:creationId xmlns:p14="http://schemas.microsoft.com/office/powerpoint/2010/main" val="2033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9444"/>
        </a:solidFill>
        <a:effectLst/>
      </p:bgPr>
    </p:bg>
    <p:spTree>
      <p:nvGrpSpPr>
        <p:cNvPr id="1" name=""/>
        <p:cNvGrpSpPr/>
        <p:nvPr/>
      </p:nvGrpSpPr>
      <p:grpSpPr>
        <a:xfrm>
          <a:off x="0" y="0"/>
          <a:ext cx="0" cy="0"/>
          <a:chOff x="0" y="0"/>
          <a:chExt cx="0" cy="0"/>
        </a:xfrm>
      </p:grpSpPr>
      <p:grpSp>
        <p:nvGrpSpPr>
          <p:cNvPr id="2" name="Group 2"/>
          <p:cNvGrpSpPr/>
          <p:nvPr/>
        </p:nvGrpSpPr>
        <p:grpSpPr>
          <a:xfrm>
            <a:off x="6622143" y="1333500"/>
            <a:ext cx="9665353" cy="8305800"/>
            <a:chOff x="0" y="0"/>
            <a:chExt cx="1877094" cy="1913890"/>
          </a:xfrm>
        </p:grpSpPr>
        <p:sp>
          <p:nvSpPr>
            <p:cNvPr id="3" name="Freeform 3"/>
            <p:cNvSpPr/>
            <p:nvPr/>
          </p:nvSpPr>
          <p:spPr>
            <a:xfrm>
              <a:off x="0" y="0"/>
              <a:ext cx="1877095" cy="1913890"/>
            </a:xfrm>
            <a:custGeom>
              <a:avLst/>
              <a:gdLst/>
              <a:ahLst/>
              <a:cxnLst/>
              <a:rect l="l" t="t" r="r" b="b"/>
              <a:pathLst>
                <a:path w="1877095" h="1913890">
                  <a:moveTo>
                    <a:pt x="1752634" y="1913890"/>
                  </a:moveTo>
                  <a:lnTo>
                    <a:pt x="124460" y="1913890"/>
                  </a:lnTo>
                  <a:cubicBezTo>
                    <a:pt x="55880" y="1913890"/>
                    <a:pt x="0" y="1858010"/>
                    <a:pt x="0" y="1789430"/>
                  </a:cubicBezTo>
                  <a:lnTo>
                    <a:pt x="0" y="124460"/>
                  </a:lnTo>
                  <a:cubicBezTo>
                    <a:pt x="0" y="55880"/>
                    <a:pt x="55880" y="0"/>
                    <a:pt x="124460" y="0"/>
                  </a:cubicBezTo>
                  <a:lnTo>
                    <a:pt x="1752634" y="0"/>
                  </a:lnTo>
                  <a:cubicBezTo>
                    <a:pt x="1821214" y="0"/>
                    <a:pt x="1877095" y="55880"/>
                    <a:pt x="1877095" y="124460"/>
                  </a:cubicBezTo>
                  <a:lnTo>
                    <a:pt x="1877095" y="1789430"/>
                  </a:lnTo>
                  <a:cubicBezTo>
                    <a:pt x="1877095" y="1858010"/>
                    <a:pt x="1821214" y="1913890"/>
                    <a:pt x="1752634" y="1913890"/>
                  </a:cubicBezTo>
                  <a:close/>
                </a:path>
              </a:pathLst>
            </a:custGeom>
            <a:solidFill>
              <a:srgbClr val="FFFFFF"/>
            </a:solidFill>
          </p:spPr>
        </p:sp>
      </p:grpSp>
      <p:sp>
        <p:nvSpPr>
          <p:cNvPr id="27" name="Freeform 27"/>
          <p:cNvSpPr/>
          <p:nvPr/>
        </p:nvSpPr>
        <p:spPr>
          <a:xfrm>
            <a:off x="15517939" y="7124700"/>
            <a:ext cx="3353409" cy="3357606"/>
          </a:xfrm>
          <a:custGeom>
            <a:avLst/>
            <a:gdLst/>
            <a:ahLst/>
            <a:cxnLst/>
            <a:rect l="l" t="t" r="r" b="b"/>
            <a:pathLst>
              <a:path w="3353409" h="3357606">
                <a:moveTo>
                  <a:pt x="0" y="0"/>
                </a:moveTo>
                <a:lnTo>
                  <a:pt x="3353409" y="0"/>
                </a:lnTo>
                <a:lnTo>
                  <a:pt x="3353409" y="3357606"/>
                </a:lnTo>
                <a:lnTo>
                  <a:pt x="0" y="3357606"/>
                </a:lnTo>
                <a:lnTo>
                  <a:pt x="0" y="0"/>
                </a:lnTo>
                <a:close/>
              </a:path>
            </a:pathLst>
          </a:custGeom>
          <a:blipFill>
            <a:blip r:embed="rId2"/>
            <a:stretch>
              <a:fillRect/>
            </a:stretch>
          </a:blipFill>
        </p:spPr>
      </p:sp>
      <p:sp>
        <p:nvSpPr>
          <p:cNvPr id="30" name="TextBox 30"/>
          <p:cNvSpPr txBox="1"/>
          <p:nvPr/>
        </p:nvSpPr>
        <p:spPr>
          <a:xfrm>
            <a:off x="838200" y="2552700"/>
            <a:ext cx="4876800" cy="4739759"/>
          </a:xfrm>
          <a:prstGeom prst="rect">
            <a:avLst/>
          </a:prstGeom>
        </p:spPr>
        <p:txBody>
          <a:bodyPr wrap="square" lIns="0" tIns="0" rIns="0" bIns="0" rtlCol="0" anchor="t">
            <a:spAutoFit/>
          </a:bodyPr>
          <a:lstStyle/>
          <a:p>
            <a:pPr algn="just"/>
            <a:r>
              <a:rPr lang="en-US" sz="4400" b="1">
                <a:solidFill>
                  <a:schemeClr val="bg1"/>
                </a:solidFill>
                <a:latin typeface="Times New Roman" panose="02020603050405020304" pitchFamily="18" charset="0"/>
                <a:cs typeface="Times New Roman" panose="02020603050405020304" pitchFamily="18" charset="0"/>
              </a:rPr>
              <a:t>Yêu cầu: </a:t>
            </a:r>
            <a:r>
              <a:rPr lang="en-US" sz="4400">
                <a:solidFill>
                  <a:schemeClr val="bg1"/>
                </a:solidFill>
                <a:latin typeface="Times New Roman" panose="02020603050405020304" pitchFamily="18" charset="0"/>
                <a:cs typeface="Times New Roman" panose="02020603050405020304" pitchFamily="18" charset="0"/>
              </a:rPr>
              <a:t>HS lập bảng thống kê các lỗi về thành phần câu trong một bài kiểm tra viết gần nhất của mình và 01 bạn cùng bàn, theo mẫu sau:</a:t>
            </a:r>
            <a:endParaRPr lang="en-GB" sz="4400">
              <a:solidFill>
                <a:schemeClr val="bg1"/>
              </a:solidFill>
              <a:latin typeface="Times New Roman" panose="02020603050405020304" pitchFamily="18" charset="0"/>
              <a:cs typeface="Times New Roman" panose="02020603050405020304" pitchFamily="18" charset="0"/>
            </a:endParaRPr>
          </a:p>
        </p:txBody>
      </p:sp>
      <p:sp>
        <p:nvSpPr>
          <p:cNvPr id="31" name="Freeform 31"/>
          <p:cNvSpPr/>
          <p:nvPr/>
        </p:nvSpPr>
        <p:spPr>
          <a:xfrm>
            <a:off x="16542006" y="1032013"/>
            <a:ext cx="2174446" cy="2270962"/>
          </a:xfrm>
          <a:custGeom>
            <a:avLst/>
            <a:gdLst/>
            <a:ahLst/>
            <a:cxnLst/>
            <a:rect l="l" t="t" r="r" b="b"/>
            <a:pathLst>
              <a:path w="2174446" h="2270962">
                <a:moveTo>
                  <a:pt x="0" y="0"/>
                </a:moveTo>
                <a:lnTo>
                  <a:pt x="2174445" y="0"/>
                </a:lnTo>
                <a:lnTo>
                  <a:pt x="2174445" y="2270962"/>
                </a:lnTo>
                <a:lnTo>
                  <a:pt x="0" y="2270962"/>
                </a:lnTo>
                <a:lnTo>
                  <a:pt x="0" y="0"/>
                </a:lnTo>
                <a:close/>
              </a:path>
            </a:pathLst>
          </a:custGeom>
          <a:blipFill>
            <a:blip r:embed="rId3"/>
            <a:stretch>
              <a:fillRect/>
            </a:stretch>
          </a:blipFill>
        </p:spPr>
      </p:sp>
      <p:graphicFrame>
        <p:nvGraphicFramePr>
          <p:cNvPr id="4" name="Table 3"/>
          <p:cNvGraphicFramePr>
            <a:graphicFrameLocks noGrp="1"/>
          </p:cNvGraphicFramePr>
          <p:nvPr>
            <p:extLst>
              <p:ext uri="{D42A27DB-BD31-4B8C-83A1-F6EECF244321}">
                <p14:modId xmlns:p14="http://schemas.microsoft.com/office/powerpoint/2010/main" val="3717824877"/>
              </p:ext>
            </p:extLst>
          </p:nvPr>
        </p:nvGraphicFramePr>
        <p:xfrm>
          <a:off x="6858000" y="1485900"/>
          <a:ext cx="8991599" cy="7778226"/>
        </p:xfrm>
        <a:graphic>
          <a:graphicData uri="http://schemas.openxmlformats.org/drawingml/2006/table">
            <a:tbl>
              <a:tblPr firstRow="1" firstCol="1" bandRow="1">
                <a:effectLst>
                  <a:outerShdw blurRad="50800" dist="38100" algn="l" rotWithShape="0">
                    <a:prstClr val="black">
                      <a:alpha val="40000"/>
                    </a:prstClr>
                  </a:outerShdw>
                </a:effectLst>
              </a:tblPr>
              <a:tblGrid>
                <a:gridCol w="767140"/>
                <a:gridCol w="756860"/>
                <a:gridCol w="3276600"/>
                <a:gridCol w="2667000"/>
                <a:gridCol w="1523999"/>
              </a:tblGrid>
              <a:tr h="609600">
                <a:tc gridSpan="2">
                  <a:txBody>
                    <a:bodyPr/>
                    <a:lstStyle/>
                    <a:p>
                      <a:pPr algn="ctr">
                        <a:lnSpc>
                          <a:spcPct val="130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 tự</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30000"/>
                        </a:lnSpc>
                        <a:spcAft>
                          <a:spcPts val="0"/>
                        </a:spcAft>
                      </a:pP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Dạng lỗi</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 chứa lỗi</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Sửa lại</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236">
                <a:tc gridSpan="5">
                  <a:txBody>
                    <a:bodyPr/>
                    <a:lstStyle/>
                    <a:p>
                      <a:pPr algn="ctr">
                        <a:lnSpc>
                          <a:spcPct val="130000"/>
                        </a:lnSpc>
                        <a:spcAft>
                          <a:spcPts val="0"/>
                        </a:spcAft>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Lỗi trong bài viết của bản thân:</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852678">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 chủ ngữ</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1540">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 vị ngữ</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1186">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 chủ ngữ, vị ngữ</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702">
                <a:tc gridSpan="5">
                  <a:txBody>
                    <a:bodyPr/>
                    <a:lstStyle/>
                    <a:p>
                      <a:pPr>
                        <a:lnSpc>
                          <a:spcPct val="130000"/>
                        </a:lnSpc>
                        <a:spcAft>
                          <a:spcPts val="0"/>
                        </a:spcAft>
                      </a:pP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Lỗi trong bài viết của bạn:</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918702">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 chủ ngữ</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8702">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 vị ngữ</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8748">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Thiếu chủ ngữ, vị ngữ</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9169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514"/>
            <a:ext cx="7144683" cy="10287000"/>
          </a:xfrm>
          <a:prstGeom prst="rect">
            <a:avLst/>
          </a:prstGeom>
          <a:solidFill>
            <a:srgbClr val="F69444"/>
          </a:solidFill>
        </p:spPr>
      </p:sp>
      <p:sp>
        <p:nvSpPr>
          <p:cNvPr id="3" name="Freeform 3"/>
          <p:cNvSpPr/>
          <p:nvPr/>
        </p:nvSpPr>
        <p:spPr>
          <a:xfrm>
            <a:off x="10468022" y="6456574"/>
            <a:ext cx="735950" cy="735950"/>
          </a:xfrm>
          <a:custGeom>
            <a:avLst/>
            <a:gdLst/>
            <a:ahLst/>
            <a:cxnLst/>
            <a:rect l="l" t="t" r="r" b="b"/>
            <a:pathLst>
              <a:path w="735950" h="735950">
                <a:moveTo>
                  <a:pt x="0" y="0"/>
                </a:moveTo>
                <a:lnTo>
                  <a:pt x="735950" y="0"/>
                </a:lnTo>
                <a:lnTo>
                  <a:pt x="735950" y="735951"/>
                </a:lnTo>
                <a:lnTo>
                  <a:pt x="0" y="73595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12328511" y="6456574"/>
            <a:ext cx="735950" cy="735950"/>
          </a:xfrm>
          <a:custGeom>
            <a:avLst/>
            <a:gdLst/>
            <a:ahLst/>
            <a:cxnLst/>
            <a:rect l="l" t="t" r="r" b="b"/>
            <a:pathLst>
              <a:path w="735950" h="735950">
                <a:moveTo>
                  <a:pt x="0" y="0"/>
                </a:moveTo>
                <a:lnTo>
                  <a:pt x="735951" y="0"/>
                </a:lnTo>
                <a:lnTo>
                  <a:pt x="735951" y="735951"/>
                </a:lnTo>
                <a:lnTo>
                  <a:pt x="0" y="73595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Freeform 5"/>
          <p:cNvSpPr/>
          <p:nvPr/>
        </p:nvSpPr>
        <p:spPr>
          <a:xfrm>
            <a:off x="14168518" y="6441625"/>
            <a:ext cx="793253" cy="765850"/>
          </a:xfrm>
          <a:custGeom>
            <a:avLst/>
            <a:gdLst/>
            <a:ahLst/>
            <a:cxnLst/>
            <a:rect l="l" t="t" r="r" b="b"/>
            <a:pathLst>
              <a:path w="793253" h="765850">
                <a:moveTo>
                  <a:pt x="0" y="0"/>
                </a:moveTo>
                <a:lnTo>
                  <a:pt x="793253" y="0"/>
                </a:lnTo>
                <a:lnTo>
                  <a:pt x="793253" y="765849"/>
                </a:lnTo>
                <a:lnTo>
                  <a:pt x="0" y="76584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15947409" y="6456574"/>
            <a:ext cx="765850" cy="765850"/>
          </a:xfrm>
          <a:custGeom>
            <a:avLst/>
            <a:gdLst/>
            <a:ahLst/>
            <a:cxnLst/>
            <a:rect l="l" t="t" r="r" b="b"/>
            <a:pathLst>
              <a:path w="765850" h="765850">
                <a:moveTo>
                  <a:pt x="0" y="0"/>
                </a:moveTo>
                <a:lnTo>
                  <a:pt x="765850" y="0"/>
                </a:lnTo>
                <a:lnTo>
                  <a:pt x="765850" y="765850"/>
                </a:lnTo>
                <a:lnTo>
                  <a:pt x="0" y="76585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8719724" y="6456574"/>
            <a:ext cx="735950" cy="735950"/>
          </a:xfrm>
          <a:custGeom>
            <a:avLst/>
            <a:gdLst/>
            <a:ahLst/>
            <a:cxnLst/>
            <a:rect l="l" t="t" r="r" b="b"/>
            <a:pathLst>
              <a:path w="735950" h="735950">
                <a:moveTo>
                  <a:pt x="0" y="0"/>
                </a:moveTo>
                <a:lnTo>
                  <a:pt x="735950" y="0"/>
                </a:lnTo>
                <a:lnTo>
                  <a:pt x="735950" y="735951"/>
                </a:lnTo>
                <a:lnTo>
                  <a:pt x="0" y="7359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10526872" y="8057668"/>
            <a:ext cx="612680" cy="765850"/>
          </a:xfrm>
          <a:custGeom>
            <a:avLst/>
            <a:gdLst/>
            <a:ahLst/>
            <a:cxnLst/>
            <a:rect l="l" t="t" r="r" b="b"/>
            <a:pathLst>
              <a:path w="612680" h="765850">
                <a:moveTo>
                  <a:pt x="0" y="0"/>
                </a:moveTo>
                <a:lnTo>
                  <a:pt x="612680" y="0"/>
                </a:lnTo>
                <a:lnTo>
                  <a:pt x="612680" y="765850"/>
                </a:lnTo>
                <a:lnTo>
                  <a:pt x="0" y="76585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a:off x="12207307" y="8057668"/>
            <a:ext cx="972788" cy="765850"/>
          </a:xfrm>
          <a:custGeom>
            <a:avLst/>
            <a:gdLst/>
            <a:ahLst/>
            <a:cxnLst/>
            <a:rect l="l" t="t" r="r" b="b"/>
            <a:pathLst>
              <a:path w="972788" h="765850">
                <a:moveTo>
                  <a:pt x="0" y="0"/>
                </a:moveTo>
                <a:lnTo>
                  <a:pt x="972789" y="0"/>
                </a:lnTo>
                <a:lnTo>
                  <a:pt x="972789" y="765850"/>
                </a:lnTo>
                <a:lnTo>
                  <a:pt x="0" y="7658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a:off x="14225386" y="8057668"/>
            <a:ext cx="673948" cy="765850"/>
          </a:xfrm>
          <a:custGeom>
            <a:avLst/>
            <a:gdLst/>
            <a:ahLst/>
            <a:cxnLst/>
            <a:rect l="l" t="t" r="r" b="b"/>
            <a:pathLst>
              <a:path w="673948" h="765850">
                <a:moveTo>
                  <a:pt x="0" y="0"/>
                </a:moveTo>
                <a:lnTo>
                  <a:pt x="673948" y="0"/>
                </a:lnTo>
                <a:lnTo>
                  <a:pt x="673948" y="765850"/>
                </a:lnTo>
                <a:lnTo>
                  <a:pt x="0" y="76585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a:off x="15966903" y="8072618"/>
            <a:ext cx="721291" cy="765850"/>
          </a:xfrm>
          <a:custGeom>
            <a:avLst/>
            <a:gdLst/>
            <a:ahLst/>
            <a:cxnLst/>
            <a:rect l="l" t="t" r="r" b="b"/>
            <a:pathLst>
              <a:path w="721291" h="765850">
                <a:moveTo>
                  <a:pt x="0" y="0"/>
                </a:moveTo>
                <a:lnTo>
                  <a:pt x="721292" y="0"/>
                </a:lnTo>
                <a:lnTo>
                  <a:pt x="721292" y="765850"/>
                </a:lnTo>
                <a:lnTo>
                  <a:pt x="0" y="76585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2" name="Freeform 12"/>
          <p:cNvSpPr/>
          <p:nvPr/>
        </p:nvSpPr>
        <p:spPr>
          <a:xfrm>
            <a:off x="8869084" y="8057668"/>
            <a:ext cx="431661" cy="765850"/>
          </a:xfrm>
          <a:custGeom>
            <a:avLst/>
            <a:gdLst/>
            <a:ahLst/>
            <a:cxnLst/>
            <a:rect l="l" t="t" r="r" b="b"/>
            <a:pathLst>
              <a:path w="431661" h="765850">
                <a:moveTo>
                  <a:pt x="0" y="0"/>
                </a:moveTo>
                <a:lnTo>
                  <a:pt x="431660" y="0"/>
                </a:lnTo>
                <a:lnTo>
                  <a:pt x="431660" y="765850"/>
                </a:lnTo>
                <a:lnTo>
                  <a:pt x="0" y="765850"/>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3" name="Freeform 13"/>
          <p:cNvSpPr/>
          <p:nvPr/>
        </p:nvSpPr>
        <p:spPr>
          <a:xfrm>
            <a:off x="10447540" y="4840530"/>
            <a:ext cx="776915" cy="735950"/>
          </a:xfrm>
          <a:custGeom>
            <a:avLst/>
            <a:gdLst/>
            <a:ahLst/>
            <a:cxnLst/>
            <a:rect l="l" t="t" r="r" b="b"/>
            <a:pathLst>
              <a:path w="776915" h="735950">
                <a:moveTo>
                  <a:pt x="0" y="0"/>
                </a:moveTo>
                <a:lnTo>
                  <a:pt x="776915" y="0"/>
                </a:lnTo>
                <a:lnTo>
                  <a:pt x="776915" y="735951"/>
                </a:lnTo>
                <a:lnTo>
                  <a:pt x="0" y="735951"/>
                </a:lnTo>
                <a:lnTo>
                  <a:pt x="0" y="0"/>
                </a:lnTo>
                <a:close/>
              </a:path>
            </a:pathLst>
          </a:custGeom>
          <a:blipFill>
            <a:blip r:embed="rId22">
              <a:extLst>
                <a:ext uri="{96DAC541-7B7A-43D3-8B79-37D633B846F1}">
                  <asvg:svgBlip xmlns:asvg="http://schemas.microsoft.com/office/drawing/2016/SVG/main" xmlns="" r:embed="rId23"/>
                </a:ext>
              </a:extLst>
            </a:blip>
            <a:stretch>
              <a:fillRect/>
            </a:stretch>
          </a:blipFill>
        </p:spPr>
      </p:sp>
      <p:sp>
        <p:nvSpPr>
          <p:cNvPr id="14" name="Freeform 14"/>
          <p:cNvSpPr/>
          <p:nvPr/>
        </p:nvSpPr>
        <p:spPr>
          <a:xfrm>
            <a:off x="12402106" y="4840530"/>
            <a:ext cx="588760" cy="735950"/>
          </a:xfrm>
          <a:custGeom>
            <a:avLst/>
            <a:gdLst/>
            <a:ahLst/>
            <a:cxnLst/>
            <a:rect l="l" t="t" r="r" b="b"/>
            <a:pathLst>
              <a:path w="588760" h="735950">
                <a:moveTo>
                  <a:pt x="0" y="0"/>
                </a:moveTo>
                <a:lnTo>
                  <a:pt x="588761" y="0"/>
                </a:lnTo>
                <a:lnTo>
                  <a:pt x="588761" y="735951"/>
                </a:lnTo>
                <a:lnTo>
                  <a:pt x="0" y="73595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5" name="Freeform 15"/>
          <p:cNvSpPr/>
          <p:nvPr/>
        </p:nvSpPr>
        <p:spPr>
          <a:xfrm>
            <a:off x="14197170" y="4840530"/>
            <a:ext cx="735950" cy="735950"/>
          </a:xfrm>
          <a:custGeom>
            <a:avLst/>
            <a:gdLst/>
            <a:ahLst/>
            <a:cxnLst/>
            <a:rect l="l" t="t" r="r" b="b"/>
            <a:pathLst>
              <a:path w="735950" h="735950">
                <a:moveTo>
                  <a:pt x="0" y="0"/>
                </a:moveTo>
                <a:lnTo>
                  <a:pt x="735950" y="0"/>
                </a:lnTo>
                <a:lnTo>
                  <a:pt x="735950" y="735951"/>
                </a:lnTo>
                <a:lnTo>
                  <a:pt x="0" y="735951"/>
                </a:lnTo>
                <a:lnTo>
                  <a:pt x="0" y="0"/>
                </a:lnTo>
                <a:close/>
              </a:path>
            </a:pathLst>
          </a:custGeom>
          <a:blipFill>
            <a:blip r:embed="rId26">
              <a:extLst>
                <a:ext uri="{96DAC541-7B7A-43D3-8B79-37D633B846F1}">
                  <asvg:svgBlip xmlns:asvg="http://schemas.microsoft.com/office/drawing/2016/SVG/main" xmlns="" r:embed="rId27"/>
                </a:ext>
              </a:extLst>
            </a:blip>
            <a:stretch>
              <a:fillRect/>
            </a:stretch>
          </a:blipFill>
        </p:spPr>
      </p:sp>
      <p:sp>
        <p:nvSpPr>
          <p:cNvPr id="16" name="Freeform 16"/>
          <p:cNvSpPr/>
          <p:nvPr/>
        </p:nvSpPr>
        <p:spPr>
          <a:xfrm>
            <a:off x="15972473" y="4840530"/>
            <a:ext cx="715721" cy="765850"/>
          </a:xfrm>
          <a:custGeom>
            <a:avLst/>
            <a:gdLst/>
            <a:ahLst/>
            <a:cxnLst/>
            <a:rect l="l" t="t" r="r" b="b"/>
            <a:pathLst>
              <a:path w="715721" h="765850">
                <a:moveTo>
                  <a:pt x="0" y="0"/>
                </a:moveTo>
                <a:lnTo>
                  <a:pt x="715722" y="0"/>
                </a:lnTo>
                <a:lnTo>
                  <a:pt x="715722" y="765850"/>
                </a:lnTo>
                <a:lnTo>
                  <a:pt x="0" y="765850"/>
                </a:lnTo>
                <a:lnTo>
                  <a:pt x="0" y="0"/>
                </a:lnTo>
                <a:close/>
              </a:path>
            </a:pathLst>
          </a:custGeom>
          <a:blipFill>
            <a:blip r:embed="rId28">
              <a:extLst>
                <a:ext uri="{96DAC541-7B7A-43D3-8B79-37D633B846F1}">
                  <asvg:svgBlip xmlns:asvg="http://schemas.microsoft.com/office/drawing/2016/SVG/main" xmlns="" r:embed="rId29"/>
                </a:ext>
              </a:extLst>
            </a:blip>
            <a:stretch>
              <a:fillRect/>
            </a:stretch>
          </a:blipFill>
        </p:spPr>
      </p:sp>
      <p:sp>
        <p:nvSpPr>
          <p:cNvPr id="17" name="Freeform 17"/>
          <p:cNvSpPr/>
          <p:nvPr/>
        </p:nvSpPr>
        <p:spPr>
          <a:xfrm>
            <a:off x="8714521" y="4825581"/>
            <a:ext cx="746355" cy="765850"/>
          </a:xfrm>
          <a:custGeom>
            <a:avLst/>
            <a:gdLst/>
            <a:ahLst/>
            <a:cxnLst/>
            <a:rect l="l" t="t" r="r" b="b"/>
            <a:pathLst>
              <a:path w="746355" h="765850">
                <a:moveTo>
                  <a:pt x="0" y="0"/>
                </a:moveTo>
                <a:lnTo>
                  <a:pt x="746355" y="0"/>
                </a:lnTo>
                <a:lnTo>
                  <a:pt x="746355" y="765849"/>
                </a:lnTo>
                <a:lnTo>
                  <a:pt x="0" y="765849"/>
                </a:lnTo>
                <a:lnTo>
                  <a:pt x="0" y="0"/>
                </a:lnTo>
                <a:close/>
              </a:path>
            </a:pathLst>
          </a:custGeom>
          <a:blipFill>
            <a:blip r:embed="rId30">
              <a:extLst>
                <a:ext uri="{96DAC541-7B7A-43D3-8B79-37D633B846F1}">
                  <asvg:svgBlip xmlns:asvg="http://schemas.microsoft.com/office/drawing/2016/SVG/main" xmlns="" r:embed="rId31"/>
                </a:ext>
              </a:extLst>
            </a:blip>
            <a:stretch>
              <a:fillRect/>
            </a:stretch>
          </a:blipFill>
        </p:spPr>
      </p:sp>
      <p:sp>
        <p:nvSpPr>
          <p:cNvPr id="18" name="Freeform 18"/>
          <p:cNvSpPr/>
          <p:nvPr/>
        </p:nvSpPr>
        <p:spPr>
          <a:xfrm>
            <a:off x="10516862" y="3224487"/>
            <a:ext cx="638270" cy="735950"/>
          </a:xfrm>
          <a:custGeom>
            <a:avLst/>
            <a:gdLst/>
            <a:ahLst/>
            <a:cxnLst/>
            <a:rect l="l" t="t" r="r" b="b"/>
            <a:pathLst>
              <a:path w="638270" h="735950">
                <a:moveTo>
                  <a:pt x="0" y="0"/>
                </a:moveTo>
                <a:lnTo>
                  <a:pt x="638270" y="0"/>
                </a:lnTo>
                <a:lnTo>
                  <a:pt x="638270" y="735950"/>
                </a:lnTo>
                <a:lnTo>
                  <a:pt x="0" y="735950"/>
                </a:lnTo>
                <a:lnTo>
                  <a:pt x="0" y="0"/>
                </a:lnTo>
                <a:close/>
              </a:path>
            </a:pathLst>
          </a:custGeom>
          <a:blipFill>
            <a:blip r:embed="rId32">
              <a:extLst>
                <a:ext uri="{96DAC541-7B7A-43D3-8B79-37D633B846F1}">
                  <asvg:svgBlip xmlns:asvg="http://schemas.microsoft.com/office/drawing/2016/SVG/main" xmlns="" r:embed="rId33"/>
                </a:ext>
              </a:extLst>
            </a:blip>
            <a:stretch>
              <a:fillRect/>
            </a:stretch>
          </a:blipFill>
        </p:spPr>
      </p:sp>
      <p:sp>
        <p:nvSpPr>
          <p:cNvPr id="19" name="Freeform 19"/>
          <p:cNvSpPr/>
          <p:nvPr/>
        </p:nvSpPr>
        <p:spPr>
          <a:xfrm>
            <a:off x="12373337" y="3224487"/>
            <a:ext cx="646298" cy="735950"/>
          </a:xfrm>
          <a:custGeom>
            <a:avLst/>
            <a:gdLst/>
            <a:ahLst/>
            <a:cxnLst/>
            <a:rect l="l" t="t" r="r" b="b"/>
            <a:pathLst>
              <a:path w="646298" h="735950">
                <a:moveTo>
                  <a:pt x="0" y="0"/>
                </a:moveTo>
                <a:lnTo>
                  <a:pt x="646299" y="0"/>
                </a:lnTo>
                <a:lnTo>
                  <a:pt x="646299" y="735950"/>
                </a:lnTo>
                <a:lnTo>
                  <a:pt x="0" y="735950"/>
                </a:lnTo>
                <a:lnTo>
                  <a:pt x="0" y="0"/>
                </a:lnTo>
                <a:close/>
              </a:path>
            </a:pathLst>
          </a:custGeom>
          <a:blipFill>
            <a:blip r:embed="rId34">
              <a:extLst>
                <a:ext uri="{96DAC541-7B7A-43D3-8B79-37D633B846F1}">
                  <asvg:svgBlip xmlns:asvg="http://schemas.microsoft.com/office/drawing/2016/SVG/main" xmlns="" r:embed="rId35"/>
                </a:ext>
              </a:extLst>
            </a:blip>
            <a:stretch>
              <a:fillRect/>
            </a:stretch>
          </a:blipFill>
        </p:spPr>
      </p:sp>
      <p:sp>
        <p:nvSpPr>
          <p:cNvPr id="20" name="Freeform 20"/>
          <p:cNvSpPr/>
          <p:nvPr/>
        </p:nvSpPr>
        <p:spPr>
          <a:xfrm>
            <a:off x="14197170" y="3224487"/>
            <a:ext cx="735950" cy="735950"/>
          </a:xfrm>
          <a:custGeom>
            <a:avLst/>
            <a:gdLst/>
            <a:ahLst/>
            <a:cxnLst/>
            <a:rect l="l" t="t" r="r" b="b"/>
            <a:pathLst>
              <a:path w="735950" h="735950">
                <a:moveTo>
                  <a:pt x="0" y="0"/>
                </a:moveTo>
                <a:lnTo>
                  <a:pt x="735950" y="0"/>
                </a:lnTo>
                <a:lnTo>
                  <a:pt x="735950" y="735950"/>
                </a:lnTo>
                <a:lnTo>
                  <a:pt x="0" y="735950"/>
                </a:lnTo>
                <a:lnTo>
                  <a:pt x="0" y="0"/>
                </a:lnTo>
                <a:close/>
              </a:path>
            </a:pathLst>
          </a:custGeom>
          <a:blipFill>
            <a:blip r:embed="rId36">
              <a:extLst>
                <a:ext uri="{96DAC541-7B7A-43D3-8B79-37D633B846F1}">
                  <asvg:svgBlip xmlns:asvg="http://schemas.microsoft.com/office/drawing/2016/SVG/main" xmlns="" r:embed="rId37"/>
                </a:ext>
              </a:extLst>
            </a:blip>
            <a:stretch>
              <a:fillRect/>
            </a:stretch>
          </a:blipFill>
        </p:spPr>
      </p:sp>
      <p:sp>
        <p:nvSpPr>
          <p:cNvPr id="21" name="Freeform 21"/>
          <p:cNvSpPr/>
          <p:nvPr/>
        </p:nvSpPr>
        <p:spPr>
          <a:xfrm>
            <a:off x="16027475" y="3224487"/>
            <a:ext cx="605717" cy="765850"/>
          </a:xfrm>
          <a:custGeom>
            <a:avLst/>
            <a:gdLst/>
            <a:ahLst/>
            <a:cxnLst/>
            <a:rect l="l" t="t" r="r" b="b"/>
            <a:pathLst>
              <a:path w="605717" h="765850">
                <a:moveTo>
                  <a:pt x="0" y="0"/>
                </a:moveTo>
                <a:lnTo>
                  <a:pt x="605718" y="0"/>
                </a:lnTo>
                <a:lnTo>
                  <a:pt x="605718" y="765849"/>
                </a:lnTo>
                <a:lnTo>
                  <a:pt x="0" y="765849"/>
                </a:lnTo>
                <a:lnTo>
                  <a:pt x="0" y="0"/>
                </a:lnTo>
                <a:close/>
              </a:path>
            </a:pathLst>
          </a:custGeom>
          <a:blipFill>
            <a:blip r:embed="rId38">
              <a:extLst>
                <a:ext uri="{96DAC541-7B7A-43D3-8B79-37D633B846F1}">
                  <asvg:svgBlip xmlns:asvg="http://schemas.microsoft.com/office/drawing/2016/SVG/main" xmlns="" r:embed="rId39"/>
                </a:ext>
              </a:extLst>
            </a:blip>
            <a:stretch>
              <a:fillRect/>
            </a:stretch>
          </a:blipFill>
        </p:spPr>
      </p:sp>
      <p:sp>
        <p:nvSpPr>
          <p:cNvPr id="22" name="Freeform 22"/>
          <p:cNvSpPr/>
          <p:nvPr/>
        </p:nvSpPr>
        <p:spPr>
          <a:xfrm>
            <a:off x="8714521" y="3219284"/>
            <a:ext cx="746355" cy="746355"/>
          </a:xfrm>
          <a:custGeom>
            <a:avLst/>
            <a:gdLst/>
            <a:ahLst/>
            <a:cxnLst/>
            <a:rect l="l" t="t" r="r" b="b"/>
            <a:pathLst>
              <a:path w="746355" h="746355">
                <a:moveTo>
                  <a:pt x="0" y="0"/>
                </a:moveTo>
                <a:lnTo>
                  <a:pt x="746355" y="0"/>
                </a:lnTo>
                <a:lnTo>
                  <a:pt x="746355" y="746355"/>
                </a:lnTo>
                <a:lnTo>
                  <a:pt x="0" y="746355"/>
                </a:lnTo>
                <a:lnTo>
                  <a:pt x="0" y="0"/>
                </a:lnTo>
                <a:close/>
              </a:path>
            </a:pathLst>
          </a:custGeom>
          <a:blipFill>
            <a:blip r:embed="rId40">
              <a:extLst>
                <a:ext uri="{96DAC541-7B7A-43D3-8B79-37D633B846F1}">
                  <asvg:svgBlip xmlns:asvg="http://schemas.microsoft.com/office/drawing/2016/SVG/main" xmlns="" r:embed="rId41"/>
                </a:ext>
              </a:extLst>
            </a:blip>
            <a:stretch>
              <a:fillRect/>
            </a:stretch>
          </a:blipFill>
        </p:spPr>
      </p:sp>
      <p:sp>
        <p:nvSpPr>
          <p:cNvPr id="23" name="Freeform 23"/>
          <p:cNvSpPr/>
          <p:nvPr/>
        </p:nvSpPr>
        <p:spPr>
          <a:xfrm>
            <a:off x="10622259" y="1548311"/>
            <a:ext cx="429527" cy="735950"/>
          </a:xfrm>
          <a:custGeom>
            <a:avLst/>
            <a:gdLst/>
            <a:ahLst/>
            <a:cxnLst/>
            <a:rect l="l" t="t" r="r" b="b"/>
            <a:pathLst>
              <a:path w="429527" h="735950">
                <a:moveTo>
                  <a:pt x="0" y="0"/>
                </a:moveTo>
                <a:lnTo>
                  <a:pt x="429527" y="0"/>
                </a:lnTo>
                <a:lnTo>
                  <a:pt x="429527" y="735950"/>
                </a:lnTo>
                <a:lnTo>
                  <a:pt x="0" y="735950"/>
                </a:lnTo>
                <a:lnTo>
                  <a:pt x="0" y="0"/>
                </a:lnTo>
                <a:close/>
              </a:path>
            </a:pathLst>
          </a:custGeom>
          <a:blipFill>
            <a:blip r:embed="rId42">
              <a:extLst>
                <a:ext uri="{96DAC541-7B7A-43D3-8B79-37D633B846F1}">
                  <asvg:svgBlip xmlns:asvg="http://schemas.microsoft.com/office/drawing/2016/SVG/main" xmlns="" r:embed="rId43"/>
                </a:ext>
              </a:extLst>
            </a:blip>
            <a:stretch>
              <a:fillRect/>
            </a:stretch>
          </a:blipFill>
        </p:spPr>
      </p:sp>
      <p:sp>
        <p:nvSpPr>
          <p:cNvPr id="24" name="Freeform 24"/>
          <p:cNvSpPr/>
          <p:nvPr/>
        </p:nvSpPr>
        <p:spPr>
          <a:xfrm>
            <a:off x="12406477" y="1548311"/>
            <a:ext cx="582070" cy="735950"/>
          </a:xfrm>
          <a:custGeom>
            <a:avLst/>
            <a:gdLst/>
            <a:ahLst/>
            <a:cxnLst/>
            <a:rect l="l" t="t" r="r" b="b"/>
            <a:pathLst>
              <a:path w="582070" h="735950">
                <a:moveTo>
                  <a:pt x="0" y="0"/>
                </a:moveTo>
                <a:lnTo>
                  <a:pt x="582070" y="0"/>
                </a:lnTo>
                <a:lnTo>
                  <a:pt x="582070" y="735950"/>
                </a:lnTo>
                <a:lnTo>
                  <a:pt x="0" y="735950"/>
                </a:lnTo>
                <a:lnTo>
                  <a:pt x="0" y="0"/>
                </a:lnTo>
                <a:close/>
              </a:path>
            </a:pathLst>
          </a:custGeom>
          <a:blipFill>
            <a:blip r:embed="rId38">
              <a:extLst>
                <a:ext uri="{96DAC541-7B7A-43D3-8B79-37D633B846F1}">
                  <asvg:svgBlip xmlns:asvg="http://schemas.microsoft.com/office/drawing/2016/SVG/main" xmlns="" r:embed="rId39"/>
                </a:ext>
              </a:extLst>
            </a:blip>
            <a:stretch>
              <a:fillRect/>
            </a:stretch>
          </a:blipFill>
        </p:spPr>
      </p:sp>
      <p:sp>
        <p:nvSpPr>
          <p:cNvPr id="25" name="Freeform 25"/>
          <p:cNvSpPr/>
          <p:nvPr/>
        </p:nvSpPr>
        <p:spPr>
          <a:xfrm>
            <a:off x="14271790" y="1548311"/>
            <a:ext cx="588760" cy="735950"/>
          </a:xfrm>
          <a:custGeom>
            <a:avLst/>
            <a:gdLst/>
            <a:ahLst/>
            <a:cxnLst/>
            <a:rect l="l" t="t" r="r" b="b"/>
            <a:pathLst>
              <a:path w="588760" h="735950">
                <a:moveTo>
                  <a:pt x="0" y="0"/>
                </a:moveTo>
                <a:lnTo>
                  <a:pt x="588760" y="0"/>
                </a:lnTo>
                <a:lnTo>
                  <a:pt x="588760" y="735950"/>
                </a:lnTo>
                <a:lnTo>
                  <a:pt x="0" y="735950"/>
                </a:lnTo>
                <a:lnTo>
                  <a:pt x="0" y="0"/>
                </a:lnTo>
                <a:close/>
              </a:path>
            </a:pathLst>
          </a:custGeom>
          <a:blipFill>
            <a:blip r:embed="rId44">
              <a:extLst>
                <a:ext uri="{96DAC541-7B7A-43D3-8B79-37D633B846F1}">
                  <asvg:svgBlip xmlns:asvg="http://schemas.microsoft.com/office/drawing/2016/SVG/main" xmlns="" r:embed="rId45"/>
                </a:ext>
              </a:extLst>
            </a:blip>
            <a:stretch>
              <a:fillRect/>
            </a:stretch>
          </a:blipFill>
        </p:spPr>
      </p:sp>
      <p:sp>
        <p:nvSpPr>
          <p:cNvPr id="26" name="Freeform 26"/>
          <p:cNvSpPr/>
          <p:nvPr/>
        </p:nvSpPr>
        <p:spPr>
          <a:xfrm>
            <a:off x="15951219" y="1548311"/>
            <a:ext cx="760280" cy="765850"/>
          </a:xfrm>
          <a:custGeom>
            <a:avLst/>
            <a:gdLst/>
            <a:ahLst/>
            <a:cxnLst/>
            <a:rect l="l" t="t" r="r" b="b"/>
            <a:pathLst>
              <a:path w="760280" h="765850">
                <a:moveTo>
                  <a:pt x="0" y="0"/>
                </a:moveTo>
                <a:lnTo>
                  <a:pt x="760280" y="0"/>
                </a:lnTo>
                <a:lnTo>
                  <a:pt x="760280" y="765849"/>
                </a:lnTo>
                <a:lnTo>
                  <a:pt x="0" y="765849"/>
                </a:lnTo>
                <a:lnTo>
                  <a:pt x="0" y="0"/>
                </a:lnTo>
                <a:close/>
              </a:path>
            </a:pathLst>
          </a:custGeom>
          <a:blipFill>
            <a:blip r:embed="rId46">
              <a:extLst>
                <a:ext uri="{96DAC541-7B7A-43D3-8B79-37D633B846F1}">
                  <asvg:svgBlip xmlns:asvg="http://schemas.microsoft.com/office/drawing/2016/SVG/main" xmlns="" r:embed="rId47"/>
                </a:ext>
              </a:extLst>
            </a:blip>
            <a:stretch>
              <a:fillRect/>
            </a:stretch>
          </a:blipFill>
        </p:spPr>
      </p:sp>
      <p:sp>
        <p:nvSpPr>
          <p:cNvPr id="27" name="Freeform 27"/>
          <p:cNvSpPr/>
          <p:nvPr/>
        </p:nvSpPr>
        <p:spPr>
          <a:xfrm>
            <a:off x="8714521" y="1448532"/>
            <a:ext cx="748406" cy="935507"/>
          </a:xfrm>
          <a:custGeom>
            <a:avLst/>
            <a:gdLst/>
            <a:ahLst/>
            <a:cxnLst/>
            <a:rect l="l" t="t" r="r" b="b"/>
            <a:pathLst>
              <a:path w="748406" h="935507">
                <a:moveTo>
                  <a:pt x="0" y="0"/>
                </a:moveTo>
                <a:lnTo>
                  <a:pt x="748406" y="0"/>
                </a:lnTo>
                <a:lnTo>
                  <a:pt x="748406" y="935508"/>
                </a:lnTo>
                <a:lnTo>
                  <a:pt x="0" y="935508"/>
                </a:lnTo>
                <a:lnTo>
                  <a:pt x="0" y="0"/>
                </a:lnTo>
                <a:close/>
              </a:path>
            </a:pathLst>
          </a:custGeom>
          <a:blipFill>
            <a:blip r:embed="rId48">
              <a:extLst>
                <a:ext uri="{96DAC541-7B7A-43D3-8B79-37D633B846F1}">
                  <asvg:svgBlip xmlns:asvg="http://schemas.microsoft.com/office/drawing/2016/SVG/main" xmlns="" r:embed="rId49"/>
                </a:ext>
              </a:extLst>
            </a:blip>
            <a:stretch>
              <a:fillRect/>
            </a:stretch>
          </a:blipFill>
        </p:spPr>
      </p:sp>
      <p:grpSp>
        <p:nvGrpSpPr>
          <p:cNvPr id="28" name="Group 28"/>
          <p:cNvGrpSpPr/>
          <p:nvPr/>
        </p:nvGrpSpPr>
        <p:grpSpPr>
          <a:xfrm>
            <a:off x="1243409" y="1469730"/>
            <a:ext cx="4657865" cy="6124754"/>
            <a:chOff x="0" y="-104775"/>
            <a:chExt cx="6210487" cy="8166339"/>
          </a:xfrm>
        </p:grpSpPr>
        <p:sp>
          <p:nvSpPr>
            <p:cNvPr id="29" name="TextBox 29"/>
            <p:cNvSpPr txBox="1"/>
            <p:nvPr/>
          </p:nvSpPr>
          <p:spPr>
            <a:xfrm>
              <a:off x="0" y="-104775"/>
              <a:ext cx="6210487" cy="8166339"/>
            </a:xfrm>
            <a:prstGeom prst="rect">
              <a:avLst/>
            </a:prstGeom>
          </p:spPr>
          <p:txBody>
            <a:bodyPr lIns="0" tIns="0" rIns="0" bIns="0" rtlCol="0" anchor="t">
              <a:spAutoFit/>
            </a:bodyPr>
            <a:lstStyle/>
            <a:p>
              <a:pPr algn="ctr"/>
              <a:r>
                <a:rPr lang="vi-VN" sz="19900" spc="-35" smtClean="0">
                  <a:solidFill>
                    <a:srgbClr val="FFFFFF"/>
                  </a:solidFill>
                  <a:latin typeface="Auther Typeface" panose="02000503000000020002" pitchFamily="50" charset="-93"/>
                </a:rPr>
                <a:t>Thanks you!</a:t>
              </a:r>
              <a:endParaRPr lang="en-US" sz="19900" spc="-35">
                <a:solidFill>
                  <a:srgbClr val="FFFFFF"/>
                </a:solidFill>
                <a:latin typeface="Auther Typeface" panose="02000503000000020002" pitchFamily="50" charset="-93"/>
              </a:endParaRPr>
            </a:p>
          </p:txBody>
        </p:sp>
        <p:sp>
          <p:nvSpPr>
            <p:cNvPr id="30" name="TextBox 30"/>
            <p:cNvSpPr txBox="1"/>
            <p:nvPr/>
          </p:nvSpPr>
          <p:spPr>
            <a:xfrm>
              <a:off x="0" y="3236706"/>
              <a:ext cx="6210487" cy="443711"/>
            </a:xfrm>
            <a:prstGeom prst="rect">
              <a:avLst/>
            </a:prstGeom>
          </p:spPr>
          <p:txBody>
            <a:bodyPr lIns="0" tIns="0" rIns="0" bIns="0" rtlCol="0" anchor="t">
              <a:spAutoFit/>
            </a:bodyPr>
            <a:lstStyle/>
            <a:p>
              <a:pPr>
                <a:lnSpc>
                  <a:spcPts val="2659"/>
                </a:lnSpc>
              </a:pPr>
              <a:endParaRPr lang="en-US" sz="1899">
                <a:solidFill>
                  <a:srgbClr val="FFFFFF"/>
                </a:solidFill>
                <a:latin typeface="Nunito Sans"/>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9444"/>
        </a:solidFill>
        <a:effectLst/>
      </p:bgPr>
    </p:bg>
    <p:spTree>
      <p:nvGrpSpPr>
        <p:cNvPr id="1" name=""/>
        <p:cNvGrpSpPr/>
        <p:nvPr/>
      </p:nvGrpSpPr>
      <p:grpSpPr>
        <a:xfrm>
          <a:off x="0" y="0"/>
          <a:ext cx="0" cy="0"/>
          <a:chOff x="0" y="0"/>
          <a:chExt cx="0" cy="0"/>
        </a:xfrm>
      </p:grpSpPr>
      <p:sp>
        <p:nvSpPr>
          <p:cNvPr id="2" name="AutoShape 2"/>
          <p:cNvSpPr/>
          <p:nvPr/>
        </p:nvSpPr>
        <p:spPr>
          <a:xfrm>
            <a:off x="0" y="0"/>
            <a:ext cx="7891488" cy="10287000"/>
          </a:xfrm>
          <a:prstGeom prst="rect">
            <a:avLst/>
          </a:prstGeom>
          <a:solidFill>
            <a:srgbClr val="FFFFFF"/>
          </a:solidFill>
        </p:spPr>
      </p:sp>
      <p:sp>
        <p:nvSpPr>
          <p:cNvPr id="3" name="AutoShape 3"/>
          <p:cNvSpPr/>
          <p:nvPr/>
        </p:nvSpPr>
        <p:spPr>
          <a:xfrm>
            <a:off x="9367439" y="4111146"/>
            <a:ext cx="8949607" cy="0"/>
          </a:xfrm>
          <a:prstGeom prst="line">
            <a:avLst/>
          </a:prstGeom>
          <a:ln w="9525" cap="rnd">
            <a:solidFill>
              <a:srgbClr val="FFFFFF">
                <a:alpha val="74902"/>
              </a:srgbClr>
            </a:solidFill>
            <a:prstDash val="solid"/>
            <a:headEnd type="none" w="sm" len="sm"/>
            <a:tailEnd type="none" w="sm" len="sm"/>
          </a:ln>
        </p:spPr>
      </p:sp>
      <p:sp>
        <p:nvSpPr>
          <p:cNvPr id="4" name="AutoShape 4"/>
          <p:cNvSpPr/>
          <p:nvPr/>
        </p:nvSpPr>
        <p:spPr>
          <a:xfrm>
            <a:off x="9411735" y="1943100"/>
            <a:ext cx="8949607" cy="0"/>
          </a:xfrm>
          <a:prstGeom prst="line">
            <a:avLst/>
          </a:prstGeom>
          <a:ln w="9525" cap="rnd">
            <a:solidFill>
              <a:srgbClr val="FFFFFF">
                <a:alpha val="74902"/>
              </a:srgbClr>
            </a:solidFill>
            <a:prstDash val="solid"/>
            <a:headEnd type="none" w="sm" len="sm"/>
            <a:tailEnd type="none" w="sm" len="sm"/>
          </a:ln>
        </p:spPr>
      </p:sp>
      <p:sp>
        <p:nvSpPr>
          <p:cNvPr id="7" name="TextBox 7"/>
          <p:cNvSpPr txBox="1"/>
          <p:nvPr/>
        </p:nvSpPr>
        <p:spPr>
          <a:xfrm>
            <a:off x="914400" y="3664539"/>
            <a:ext cx="5932915" cy="2462213"/>
          </a:xfrm>
          <a:prstGeom prst="rect">
            <a:avLst/>
          </a:prstGeom>
        </p:spPr>
        <p:txBody>
          <a:bodyPr wrap="square" lIns="0" tIns="0" rIns="0" bIns="0" rtlCol="0" anchor="t">
            <a:spAutoFit/>
          </a:bodyPr>
          <a:lstStyle/>
          <a:p>
            <a:pPr algn="just"/>
            <a:r>
              <a:rPr lang="vi-VN" sz="4000" b="1" i="1">
                <a:latin typeface="+mj-lt"/>
              </a:rPr>
              <a:t>Yêu cầu: Chỉ ra những câu mắc lỗi trong các câu dưới đây. Chỉ ra lỗi và chữa lại cho đúng:</a:t>
            </a:r>
            <a:endParaRPr lang="en-GB" sz="4000" i="1">
              <a:latin typeface="+mj-lt"/>
            </a:endParaRPr>
          </a:p>
        </p:txBody>
      </p:sp>
      <p:grpSp>
        <p:nvGrpSpPr>
          <p:cNvPr id="8" name="Group 8"/>
          <p:cNvGrpSpPr/>
          <p:nvPr/>
        </p:nvGrpSpPr>
        <p:grpSpPr>
          <a:xfrm>
            <a:off x="8891572" y="2204616"/>
            <a:ext cx="8118877" cy="1846659"/>
            <a:chOff x="0" y="-43648"/>
            <a:chExt cx="9818012" cy="2462212"/>
          </a:xfrm>
        </p:grpSpPr>
        <p:sp>
          <p:nvSpPr>
            <p:cNvPr id="9" name="TextBox 9"/>
            <p:cNvSpPr txBox="1"/>
            <p:nvPr/>
          </p:nvSpPr>
          <p:spPr>
            <a:xfrm>
              <a:off x="1347895" y="-43648"/>
              <a:ext cx="8470117" cy="2462212"/>
            </a:xfrm>
            <a:prstGeom prst="rect">
              <a:avLst/>
            </a:prstGeom>
          </p:spPr>
          <p:txBody>
            <a:bodyPr lIns="0" tIns="0" rIns="0" bIns="0" rtlCol="0" anchor="t">
              <a:spAutoFit/>
            </a:bodyPr>
            <a:lstStyle/>
            <a:p>
              <a:pPr algn="just"/>
              <a:r>
                <a:rPr lang="vi-VN" sz="4000">
                  <a:solidFill>
                    <a:schemeClr val="bg1"/>
                  </a:solidFill>
                  <a:latin typeface="+mj-lt"/>
                </a:rPr>
                <a:t>2. Qua đoạn trích “Trao duyên” đã cho ta thấy bị kịch tình yêu của Thuý Kiều.</a:t>
              </a:r>
              <a:endParaRPr lang="en-GB" sz="4000">
                <a:solidFill>
                  <a:schemeClr val="bg1"/>
                </a:solidFill>
                <a:latin typeface="+mj-lt"/>
              </a:endParaRPr>
            </a:p>
          </p:txBody>
        </p:sp>
        <p:sp>
          <p:nvSpPr>
            <p:cNvPr id="11" name="Freeform 11"/>
            <p:cNvSpPr/>
            <p:nvPr/>
          </p:nvSpPr>
          <p:spPr>
            <a:xfrm>
              <a:off x="0" y="25841"/>
              <a:ext cx="575458" cy="655284"/>
            </a:xfrm>
            <a:custGeom>
              <a:avLst/>
              <a:gdLst/>
              <a:ahLst/>
              <a:cxnLst/>
              <a:rect l="l" t="t" r="r" b="b"/>
              <a:pathLst>
                <a:path w="575458" h="655284">
                  <a:moveTo>
                    <a:pt x="0" y="0"/>
                  </a:moveTo>
                  <a:lnTo>
                    <a:pt x="575458" y="0"/>
                  </a:lnTo>
                  <a:lnTo>
                    <a:pt x="575458" y="655284"/>
                  </a:lnTo>
                  <a:lnTo>
                    <a:pt x="0" y="655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12" name="Group 12"/>
          <p:cNvGrpSpPr/>
          <p:nvPr/>
        </p:nvGrpSpPr>
        <p:grpSpPr>
          <a:xfrm>
            <a:off x="9281969" y="4394644"/>
            <a:ext cx="8452705" cy="1877833"/>
            <a:chOff x="112733" y="-2655468"/>
            <a:chExt cx="9698592" cy="2503775"/>
          </a:xfrm>
        </p:grpSpPr>
        <p:sp>
          <p:nvSpPr>
            <p:cNvPr id="13" name="TextBox 13"/>
            <p:cNvSpPr txBox="1"/>
            <p:nvPr/>
          </p:nvSpPr>
          <p:spPr>
            <a:xfrm>
              <a:off x="1341208" y="-2613903"/>
              <a:ext cx="8470117" cy="2462210"/>
            </a:xfrm>
            <a:prstGeom prst="rect">
              <a:avLst/>
            </a:prstGeom>
          </p:spPr>
          <p:txBody>
            <a:bodyPr lIns="0" tIns="0" rIns="0" bIns="0" rtlCol="0" anchor="t">
              <a:spAutoFit/>
            </a:bodyPr>
            <a:lstStyle/>
            <a:p>
              <a:pPr algn="just"/>
              <a:r>
                <a:rPr lang="vi-VN" sz="4000">
                  <a:solidFill>
                    <a:schemeClr val="bg1"/>
                  </a:solidFill>
                  <a:latin typeface="+mj-lt"/>
                </a:rPr>
                <a:t>3. Hình tượng sóng là hình tượng trung tâm của bài thơ, biểu tượng cho tâm trạng của em khi yêu.</a:t>
              </a:r>
              <a:endParaRPr lang="en-GB" sz="4000">
                <a:solidFill>
                  <a:schemeClr val="bg1"/>
                </a:solidFill>
                <a:latin typeface="+mj-lt"/>
              </a:endParaRPr>
            </a:p>
          </p:txBody>
        </p:sp>
        <p:sp>
          <p:nvSpPr>
            <p:cNvPr id="15" name="Freeform 15"/>
            <p:cNvSpPr/>
            <p:nvPr/>
          </p:nvSpPr>
          <p:spPr>
            <a:xfrm>
              <a:off x="112733" y="-2655468"/>
              <a:ext cx="664548" cy="664548"/>
            </a:xfrm>
            <a:custGeom>
              <a:avLst/>
              <a:gdLst/>
              <a:ahLst/>
              <a:cxnLst/>
              <a:rect l="l" t="t" r="r" b="b"/>
              <a:pathLst>
                <a:path w="664548" h="664548">
                  <a:moveTo>
                    <a:pt x="0" y="0"/>
                  </a:moveTo>
                  <a:lnTo>
                    <a:pt x="664548" y="0"/>
                  </a:lnTo>
                  <a:lnTo>
                    <a:pt x="664548" y="664548"/>
                  </a:lnTo>
                  <a:lnTo>
                    <a:pt x="0" y="6645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grpSp>
        <p:nvGrpSpPr>
          <p:cNvPr id="16" name="Group 16"/>
          <p:cNvGrpSpPr/>
          <p:nvPr/>
        </p:nvGrpSpPr>
        <p:grpSpPr>
          <a:xfrm>
            <a:off x="8848279" y="396676"/>
            <a:ext cx="8568608" cy="2160490"/>
            <a:chOff x="0" y="25841"/>
            <a:chExt cx="9701342" cy="2880653"/>
          </a:xfrm>
        </p:grpSpPr>
        <p:sp>
          <p:nvSpPr>
            <p:cNvPr id="17" name="TextBox 17"/>
            <p:cNvSpPr txBox="1"/>
            <p:nvPr/>
          </p:nvSpPr>
          <p:spPr>
            <a:xfrm>
              <a:off x="1231224" y="239097"/>
              <a:ext cx="8470118" cy="2667397"/>
            </a:xfrm>
            <a:prstGeom prst="rect">
              <a:avLst/>
            </a:prstGeom>
          </p:spPr>
          <p:txBody>
            <a:bodyPr lIns="0" tIns="0" rIns="0" bIns="0" rtlCol="0" anchor="t">
              <a:spAutoFit/>
            </a:bodyPr>
            <a:lstStyle/>
            <a:p>
              <a:pPr algn="just"/>
              <a:r>
                <a:rPr lang="vi-VN" sz="4000">
                  <a:solidFill>
                    <a:schemeClr val="bg1"/>
                  </a:solidFill>
                  <a:latin typeface="+mj-lt"/>
                </a:rPr>
                <a:t>1. Thuý Kiều và Thuý Vân đều là con gái ông bà Vương viên ngoại.</a:t>
              </a:r>
              <a:endParaRPr lang="en-GB" sz="4000">
                <a:solidFill>
                  <a:schemeClr val="bg1"/>
                </a:solidFill>
                <a:latin typeface="+mj-lt"/>
              </a:endParaRPr>
            </a:p>
            <a:p>
              <a:pPr algn="just">
                <a:lnSpc>
                  <a:spcPts val="2974"/>
                </a:lnSpc>
              </a:pPr>
              <a:endParaRPr lang="en-US" sz="4000">
                <a:solidFill>
                  <a:schemeClr val="bg1"/>
                </a:solidFill>
                <a:latin typeface="+mj-lt"/>
              </a:endParaRPr>
            </a:p>
            <a:p>
              <a:pPr algn="just">
                <a:lnSpc>
                  <a:spcPts val="2974"/>
                </a:lnSpc>
              </a:pPr>
              <a:endParaRPr lang="en-US" sz="4000">
                <a:solidFill>
                  <a:schemeClr val="bg1"/>
                </a:solidFill>
                <a:latin typeface="+mj-lt"/>
              </a:endParaRPr>
            </a:p>
          </p:txBody>
        </p:sp>
        <p:sp>
          <p:nvSpPr>
            <p:cNvPr id="19" name="Freeform 19"/>
            <p:cNvSpPr/>
            <p:nvPr/>
          </p:nvSpPr>
          <p:spPr>
            <a:xfrm>
              <a:off x="0" y="25841"/>
              <a:ext cx="524227" cy="655284"/>
            </a:xfrm>
            <a:custGeom>
              <a:avLst/>
              <a:gdLst/>
              <a:ahLst/>
              <a:cxnLst/>
              <a:rect l="l" t="t" r="r" b="b"/>
              <a:pathLst>
                <a:path w="524227" h="655284">
                  <a:moveTo>
                    <a:pt x="0" y="0"/>
                  </a:moveTo>
                  <a:lnTo>
                    <a:pt x="524227" y="0"/>
                  </a:lnTo>
                  <a:lnTo>
                    <a:pt x="524227" y="655284"/>
                  </a:lnTo>
                  <a:lnTo>
                    <a:pt x="0" y="6552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sp>
        <p:nvSpPr>
          <p:cNvPr id="20" name="Freeform 20"/>
          <p:cNvSpPr/>
          <p:nvPr/>
        </p:nvSpPr>
        <p:spPr>
          <a:xfrm>
            <a:off x="4982236" y="6173412"/>
            <a:ext cx="4161764" cy="4493132"/>
          </a:xfrm>
          <a:custGeom>
            <a:avLst/>
            <a:gdLst/>
            <a:ahLst/>
            <a:cxnLst/>
            <a:rect l="l" t="t" r="r" b="b"/>
            <a:pathLst>
              <a:path w="4161764" h="4493132">
                <a:moveTo>
                  <a:pt x="0" y="0"/>
                </a:moveTo>
                <a:lnTo>
                  <a:pt x="4161764" y="0"/>
                </a:lnTo>
                <a:lnTo>
                  <a:pt x="4161764" y="4493133"/>
                </a:lnTo>
                <a:lnTo>
                  <a:pt x="0" y="4493133"/>
                </a:lnTo>
                <a:lnTo>
                  <a:pt x="0" y="0"/>
                </a:lnTo>
                <a:close/>
              </a:path>
            </a:pathLst>
          </a:custGeom>
          <a:blipFill>
            <a:blip r:embed="rId8"/>
            <a:stretch>
              <a:fillRect/>
            </a:stretch>
          </a:blipFill>
        </p:spPr>
      </p:sp>
      <p:sp>
        <p:nvSpPr>
          <p:cNvPr id="21" name="AutoShape 3"/>
          <p:cNvSpPr/>
          <p:nvPr/>
        </p:nvSpPr>
        <p:spPr>
          <a:xfrm>
            <a:off x="9619701" y="8039100"/>
            <a:ext cx="8949607" cy="0"/>
          </a:xfrm>
          <a:prstGeom prst="line">
            <a:avLst/>
          </a:prstGeom>
          <a:ln w="9525" cap="rnd">
            <a:solidFill>
              <a:srgbClr val="FFFFFF">
                <a:alpha val="74902"/>
              </a:srgbClr>
            </a:solidFill>
            <a:prstDash val="solid"/>
            <a:headEnd type="none" w="sm" len="sm"/>
            <a:tailEnd type="none" w="sm" len="sm"/>
          </a:ln>
        </p:spPr>
      </p:sp>
      <p:sp>
        <p:nvSpPr>
          <p:cNvPr id="22" name="AutoShape 3"/>
          <p:cNvSpPr/>
          <p:nvPr/>
        </p:nvSpPr>
        <p:spPr>
          <a:xfrm>
            <a:off x="9568849" y="6438900"/>
            <a:ext cx="8949607" cy="0"/>
          </a:xfrm>
          <a:prstGeom prst="line">
            <a:avLst/>
          </a:prstGeom>
          <a:ln w="9525" cap="rnd">
            <a:solidFill>
              <a:srgbClr val="FFFFFF">
                <a:alpha val="74902"/>
              </a:srgbClr>
            </a:solidFill>
            <a:prstDash val="solid"/>
            <a:headEnd type="none" w="sm" len="sm"/>
            <a:tailEnd type="none" w="sm" len="sm"/>
          </a:ln>
        </p:spPr>
      </p:sp>
      <p:grpSp>
        <p:nvGrpSpPr>
          <p:cNvPr id="23" name="Group 16"/>
          <p:cNvGrpSpPr/>
          <p:nvPr/>
        </p:nvGrpSpPr>
        <p:grpSpPr>
          <a:xfrm>
            <a:off x="9411735" y="6695653"/>
            <a:ext cx="8510477" cy="2039789"/>
            <a:chOff x="0" y="25841"/>
            <a:chExt cx="11347303" cy="2719718"/>
          </a:xfrm>
        </p:grpSpPr>
        <p:sp>
          <p:nvSpPr>
            <p:cNvPr id="24" name="TextBox 17"/>
            <p:cNvSpPr txBox="1"/>
            <p:nvPr/>
          </p:nvSpPr>
          <p:spPr>
            <a:xfrm>
              <a:off x="1296663" y="25841"/>
              <a:ext cx="10050640" cy="2719718"/>
            </a:xfrm>
            <a:prstGeom prst="rect">
              <a:avLst/>
            </a:prstGeom>
          </p:spPr>
          <p:txBody>
            <a:bodyPr wrap="square" lIns="0" tIns="0" rIns="0" bIns="0" rtlCol="0" anchor="t">
              <a:spAutoFit/>
            </a:bodyPr>
            <a:lstStyle/>
            <a:p>
              <a:pPr algn="just"/>
              <a:r>
                <a:rPr lang="vi-VN" sz="4000">
                  <a:solidFill>
                    <a:schemeClr val="bg1"/>
                  </a:solidFill>
                  <a:latin typeface="+mj-lt"/>
                </a:rPr>
                <a:t>4. Bài thơ “Tôi yêu em”, một bài thơ tình xuất sắc của Pu-skin </a:t>
              </a:r>
              <a:endParaRPr lang="en-GB" sz="4000">
                <a:solidFill>
                  <a:schemeClr val="bg1"/>
                </a:solidFill>
                <a:latin typeface="+mj-lt"/>
              </a:endParaRPr>
            </a:p>
            <a:p>
              <a:pPr algn="just">
                <a:lnSpc>
                  <a:spcPts val="2974"/>
                </a:lnSpc>
              </a:pPr>
              <a:endParaRPr lang="en-US" sz="4000">
                <a:solidFill>
                  <a:schemeClr val="bg1"/>
                </a:solidFill>
                <a:latin typeface="+mj-lt"/>
              </a:endParaRPr>
            </a:p>
            <a:p>
              <a:pPr algn="just">
                <a:lnSpc>
                  <a:spcPts val="2974"/>
                </a:lnSpc>
              </a:pPr>
              <a:endParaRPr lang="en-US" sz="4000">
                <a:solidFill>
                  <a:schemeClr val="bg1"/>
                </a:solidFill>
                <a:latin typeface="+mj-lt"/>
              </a:endParaRPr>
            </a:p>
          </p:txBody>
        </p:sp>
        <p:sp>
          <p:nvSpPr>
            <p:cNvPr id="25" name="Freeform 19"/>
            <p:cNvSpPr/>
            <p:nvPr/>
          </p:nvSpPr>
          <p:spPr>
            <a:xfrm>
              <a:off x="0" y="25841"/>
              <a:ext cx="524227" cy="655284"/>
            </a:xfrm>
            <a:custGeom>
              <a:avLst/>
              <a:gdLst/>
              <a:ahLst/>
              <a:cxnLst/>
              <a:rect l="l" t="t" r="r" b="b"/>
              <a:pathLst>
                <a:path w="524227" h="655284">
                  <a:moveTo>
                    <a:pt x="0" y="0"/>
                  </a:moveTo>
                  <a:lnTo>
                    <a:pt x="524227" y="0"/>
                  </a:lnTo>
                  <a:lnTo>
                    <a:pt x="524227" y="655284"/>
                  </a:lnTo>
                  <a:lnTo>
                    <a:pt x="0" y="65528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grpSp>
      <p:grpSp>
        <p:nvGrpSpPr>
          <p:cNvPr id="26" name="Group 8"/>
          <p:cNvGrpSpPr/>
          <p:nvPr/>
        </p:nvGrpSpPr>
        <p:grpSpPr>
          <a:xfrm>
            <a:off x="9411735" y="8238105"/>
            <a:ext cx="8582079" cy="1846659"/>
            <a:chOff x="0" y="-43648"/>
            <a:chExt cx="11442772" cy="2462212"/>
          </a:xfrm>
        </p:grpSpPr>
        <p:sp>
          <p:nvSpPr>
            <p:cNvPr id="27" name="TextBox 9"/>
            <p:cNvSpPr txBox="1"/>
            <p:nvPr/>
          </p:nvSpPr>
          <p:spPr>
            <a:xfrm>
              <a:off x="1347893" y="-43648"/>
              <a:ext cx="10094879" cy="2462212"/>
            </a:xfrm>
            <a:prstGeom prst="rect">
              <a:avLst/>
            </a:prstGeom>
          </p:spPr>
          <p:txBody>
            <a:bodyPr wrap="square" lIns="0" tIns="0" rIns="0" bIns="0" rtlCol="0" anchor="t">
              <a:spAutoFit/>
            </a:bodyPr>
            <a:lstStyle/>
            <a:p>
              <a:pPr algn="just"/>
              <a:r>
                <a:rPr lang="vi-VN" sz="4000">
                  <a:solidFill>
                    <a:schemeClr val="bg1"/>
                  </a:solidFill>
                  <a:latin typeface="+mj-lt"/>
                </a:rPr>
                <a:t>5. Phăng-tin, người mẹ nghèo khổ đã bán tóc, bán răng, bán thân vì tình yêu con bao la.</a:t>
              </a:r>
              <a:endParaRPr lang="en-GB" sz="4000">
                <a:solidFill>
                  <a:schemeClr val="bg1"/>
                </a:solidFill>
                <a:latin typeface="+mj-lt"/>
              </a:endParaRPr>
            </a:p>
          </p:txBody>
        </p:sp>
        <p:sp>
          <p:nvSpPr>
            <p:cNvPr id="28" name="Freeform 11"/>
            <p:cNvSpPr/>
            <p:nvPr/>
          </p:nvSpPr>
          <p:spPr>
            <a:xfrm>
              <a:off x="0" y="25841"/>
              <a:ext cx="575458" cy="655284"/>
            </a:xfrm>
            <a:custGeom>
              <a:avLst/>
              <a:gdLst/>
              <a:ahLst/>
              <a:cxnLst/>
              <a:rect l="l" t="t" r="r" b="b"/>
              <a:pathLst>
                <a:path w="575458" h="655284">
                  <a:moveTo>
                    <a:pt x="0" y="0"/>
                  </a:moveTo>
                  <a:lnTo>
                    <a:pt x="575458" y="0"/>
                  </a:lnTo>
                  <a:lnTo>
                    <a:pt x="575458" y="655284"/>
                  </a:lnTo>
                  <a:lnTo>
                    <a:pt x="0" y="65528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barn(inVertical)">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8600" y="-99555"/>
            <a:ext cx="3200400" cy="3448726"/>
          </a:xfrm>
          <a:custGeom>
            <a:avLst/>
            <a:gdLst/>
            <a:ahLst/>
            <a:cxnLst/>
            <a:rect l="l" t="t" r="r" b="b"/>
            <a:pathLst>
              <a:path w="4379115" h="4785918">
                <a:moveTo>
                  <a:pt x="0" y="0"/>
                </a:moveTo>
                <a:lnTo>
                  <a:pt x="4379115" y="0"/>
                </a:lnTo>
                <a:lnTo>
                  <a:pt x="4379115" y="4785919"/>
                </a:lnTo>
                <a:lnTo>
                  <a:pt x="0" y="4785919"/>
                </a:lnTo>
                <a:lnTo>
                  <a:pt x="0" y="0"/>
                </a:lnTo>
                <a:close/>
              </a:path>
            </a:pathLst>
          </a:custGeom>
          <a:blipFill>
            <a:blip r:embed="rId2"/>
            <a:stretch>
              <a:fillRect/>
            </a:stretch>
          </a:blipFill>
        </p:spPr>
      </p:sp>
      <p:sp>
        <p:nvSpPr>
          <p:cNvPr id="4" name="TextBox 4"/>
          <p:cNvSpPr txBox="1"/>
          <p:nvPr/>
        </p:nvSpPr>
        <p:spPr>
          <a:xfrm>
            <a:off x="2895600" y="1961511"/>
            <a:ext cx="4678316" cy="270073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lIns="0" tIns="0" rIns="0" bIns="0" rtlCol="0" anchor="t">
            <a:spAutoFit/>
          </a:bodyPr>
          <a:lstStyle/>
          <a:p>
            <a:r>
              <a:rPr lang="vi-VN" sz="8800" b="1">
                <a:latin typeface="Times New Roman" panose="02020603050405020304" pitchFamily="18" charset="0"/>
                <a:cs typeface="Times New Roman" panose="02020603050405020304" pitchFamily="18" charset="0"/>
              </a:rPr>
              <a:t>Gợi ý</a:t>
            </a:r>
            <a:endParaRPr lang="en-GB" sz="8800">
              <a:latin typeface="Times New Roman" panose="02020603050405020304" pitchFamily="18" charset="0"/>
              <a:cs typeface="Times New Roman" panose="02020603050405020304" pitchFamily="18" charset="0"/>
            </a:endParaRPr>
          </a:p>
          <a:p>
            <a:pPr>
              <a:lnSpc>
                <a:spcPts val="10450"/>
              </a:lnSpc>
            </a:pPr>
            <a:endParaRPr lang="en-US" sz="9500" spc="-95">
              <a:solidFill>
                <a:srgbClr val="40B861"/>
              </a:solidFill>
              <a:latin typeface="Repo Ultra-Bold"/>
            </a:endParaRPr>
          </a:p>
        </p:txBody>
      </p:sp>
      <p:sp>
        <p:nvSpPr>
          <p:cNvPr id="15" name="TextBox 15"/>
          <p:cNvSpPr txBox="1"/>
          <p:nvPr/>
        </p:nvSpPr>
        <p:spPr>
          <a:xfrm>
            <a:off x="774216" y="4440078"/>
            <a:ext cx="5309568" cy="677108"/>
          </a:xfrm>
          <a:prstGeom prst="rect">
            <a:avLst/>
          </a:prstGeom>
        </p:spPr>
        <p:txBody>
          <a:bodyPr lIns="0" tIns="0" rIns="0" bIns="0" rtlCol="0" anchor="t">
            <a:spAutoFit/>
          </a:bodyPr>
          <a:lstStyle/>
          <a:p>
            <a:r>
              <a:rPr lang="en-US" sz="4400" b="1">
                <a:latin typeface="Times New Roman" panose="02020603050405020304" pitchFamily="18" charset="0"/>
                <a:cs typeface="Times New Roman" panose="02020603050405020304" pitchFamily="18" charset="0"/>
              </a:rPr>
              <a:t>Câu đúng: 1, 3, </a:t>
            </a:r>
            <a:r>
              <a:rPr lang="en-US" sz="4400" b="1" smtClean="0">
                <a:latin typeface="Times New Roman" panose="02020603050405020304" pitchFamily="18" charset="0"/>
                <a:cs typeface="Times New Roman" panose="02020603050405020304" pitchFamily="18" charset="0"/>
              </a:rPr>
              <a:t>5</a:t>
            </a:r>
            <a:endParaRPr lang="en-GB" sz="4400">
              <a:latin typeface="Times New Roman" panose="02020603050405020304" pitchFamily="18" charset="0"/>
              <a:cs typeface="Times New Roman" panose="02020603050405020304" pitchFamily="18" charset="0"/>
            </a:endParaRPr>
          </a:p>
        </p:txBody>
      </p:sp>
      <p:sp>
        <p:nvSpPr>
          <p:cNvPr id="16" name="AutoShape 16"/>
          <p:cNvSpPr/>
          <p:nvPr/>
        </p:nvSpPr>
        <p:spPr>
          <a:xfrm>
            <a:off x="7391400" y="4778632"/>
            <a:ext cx="9354845" cy="0"/>
          </a:xfrm>
          <a:prstGeom prst="line">
            <a:avLst/>
          </a:prstGeom>
          <a:ln w="9525" cap="rnd">
            <a:solidFill>
              <a:srgbClr val="000000">
                <a:alpha val="40000"/>
              </a:srgbClr>
            </a:solidFill>
            <a:prstDash val="solid"/>
            <a:headEnd type="none" w="sm" len="sm"/>
            <a:tailEnd type="none" w="sm" len="sm"/>
          </a:ln>
        </p:spPr>
      </p:sp>
      <p:sp>
        <p:nvSpPr>
          <p:cNvPr id="18" name="Rectangle 17"/>
          <p:cNvSpPr/>
          <p:nvPr/>
        </p:nvSpPr>
        <p:spPr>
          <a:xfrm>
            <a:off x="774216" y="6518354"/>
            <a:ext cx="3163045" cy="972574"/>
          </a:xfrm>
          <a:prstGeom prst="rect">
            <a:avLst/>
          </a:prstGeom>
        </p:spPr>
        <p:txBody>
          <a:bodyPr wrap="none">
            <a:spAutoFit/>
          </a:bodyPr>
          <a:lstStyle/>
          <a:p>
            <a:pPr>
              <a:lnSpc>
                <a:spcPct val="130000"/>
              </a:lnSpc>
              <a:spcAft>
                <a:spcPts val="0"/>
              </a:spcAft>
            </a:pPr>
            <a:r>
              <a:rPr lang="en-US" sz="4400" b="1">
                <a:solidFill>
                  <a:srgbClr val="0D0D0D"/>
                </a:solidFill>
                <a:latin typeface="Times New Roman" panose="02020603050405020304" pitchFamily="18" charset="0"/>
                <a:ea typeface="Calibri" panose="020F0502020204030204" pitchFamily="34" charset="0"/>
                <a:cs typeface="Times New Roman" panose="02020603050405020304" pitchFamily="18" charset="0"/>
              </a:rPr>
              <a:t>Câu sai: 2, 4</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Rectangle 18"/>
          <p:cNvSpPr/>
          <p:nvPr/>
        </p:nvSpPr>
        <p:spPr>
          <a:xfrm>
            <a:off x="6277621" y="932572"/>
            <a:ext cx="11582399" cy="3613297"/>
          </a:xfrm>
          <a:prstGeom prst="rect">
            <a:avLst/>
          </a:prstGeom>
        </p:spPr>
        <p:txBody>
          <a:bodyPr wrap="square">
            <a:spAutoFit/>
          </a:bodyPr>
          <a:lstStyle/>
          <a:p>
            <a:pPr lvl="0" algn="just">
              <a:lnSpc>
                <a:spcPct val="130000"/>
              </a:lnSpc>
              <a:spcAft>
                <a:spcPts val="0"/>
              </a:spcAft>
              <a:buSzPts val="1400"/>
            </a:pPr>
            <a:r>
              <a:rPr lang="en-US" sz="4400" b="1" u="sng">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en-US" sz="4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Thiếu chủ ngữ =&gt; Sửa lại: </a:t>
            </a:r>
            <a:r>
              <a:rPr lang="en-US" sz="44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Qua đoạn trích “Trao duyên”, ta thấy bị kịch tình yêu của Thuý Kiều. </a:t>
            </a:r>
            <a:r>
              <a:rPr lang="en-US" sz="4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a:t>
            </a:r>
            <a:r>
              <a:rPr lang="en-US" sz="44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 Đoạn trích “Trao duyên” đã cho ta thấy bị kịch tình yêu của Thuý Kiều.</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Rectangle 19"/>
          <p:cNvSpPr/>
          <p:nvPr/>
        </p:nvSpPr>
        <p:spPr>
          <a:xfrm>
            <a:off x="6353822" y="5244159"/>
            <a:ext cx="11429999" cy="4493538"/>
          </a:xfrm>
          <a:prstGeom prst="rect">
            <a:avLst/>
          </a:prstGeom>
        </p:spPr>
        <p:txBody>
          <a:bodyPr wrap="square">
            <a:spAutoFit/>
          </a:bodyPr>
          <a:lstStyle/>
          <a:p>
            <a:pPr lvl="0" algn="just">
              <a:lnSpc>
                <a:spcPct val="130000"/>
              </a:lnSpc>
              <a:spcAft>
                <a:spcPts val="0"/>
              </a:spcAft>
              <a:buSzPts val="1400"/>
            </a:pPr>
            <a:r>
              <a:rPr lang="en-US" sz="4400" b="1" u="sng">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4</a:t>
            </a:r>
            <a:r>
              <a:rPr lang="en-US" sz="4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Thiếu vị ngữ =&gt; Sửa lại: </a:t>
            </a:r>
            <a:r>
              <a:rPr lang="en-US" sz="44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Bài thơ “Tôi yêu em” là một bài thơ tình xuất sắc của Pu-skin. </a:t>
            </a:r>
            <a:r>
              <a:rPr lang="en-US" sz="44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4400" i="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Bài thơ “Tôi yêu em”, một bài thơ tình xuất sắc của Pu-skin đã đem đến cho chúng ta một quan niệm tình yêu cao thượng.</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sp>
        <p:nvSpPr>
          <p:cNvPr id="2" name="Freeform 2"/>
          <p:cNvSpPr/>
          <p:nvPr/>
        </p:nvSpPr>
        <p:spPr>
          <a:xfrm>
            <a:off x="685800" y="1032931"/>
            <a:ext cx="3892828" cy="3810105"/>
          </a:xfrm>
          <a:custGeom>
            <a:avLst/>
            <a:gdLst/>
            <a:ahLst/>
            <a:cxnLst/>
            <a:rect l="l" t="t" r="r" b="b"/>
            <a:pathLst>
              <a:path w="3892828" h="3810105">
                <a:moveTo>
                  <a:pt x="0" y="0"/>
                </a:moveTo>
                <a:lnTo>
                  <a:pt x="3892828" y="0"/>
                </a:lnTo>
                <a:lnTo>
                  <a:pt x="3892828" y="3810105"/>
                </a:lnTo>
                <a:lnTo>
                  <a:pt x="0" y="3810105"/>
                </a:lnTo>
                <a:lnTo>
                  <a:pt x="0" y="0"/>
                </a:lnTo>
                <a:close/>
              </a:path>
            </a:pathLst>
          </a:custGeom>
          <a:blipFill>
            <a:blip r:embed="rId2"/>
            <a:stretch>
              <a:fillRect/>
            </a:stretch>
          </a:blipFill>
        </p:spPr>
      </p:sp>
      <p:sp>
        <p:nvSpPr>
          <p:cNvPr id="3" name="Freeform 3"/>
          <p:cNvSpPr/>
          <p:nvPr/>
        </p:nvSpPr>
        <p:spPr>
          <a:xfrm flipH="1">
            <a:off x="14497506" y="6289715"/>
            <a:ext cx="3100572" cy="3112243"/>
          </a:xfrm>
          <a:custGeom>
            <a:avLst/>
            <a:gdLst/>
            <a:ahLst/>
            <a:cxnLst/>
            <a:rect l="l" t="t" r="r" b="b"/>
            <a:pathLst>
              <a:path w="3100572" h="3112243">
                <a:moveTo>
                  <a:pt x="3100572" y="0"/>
                </a:moveTo>
                <a:lnTo>
                  <a:pt x="0" y="0"/>
                </a:lnTo>
                <a:lnTo>
                  <a:pt x="0" y="3112243"/>
                </a:lnTo>
                <a:lnTo>
                  <a:pt x="3100572" y="3112243"/>
                </a:lnTo>
                <a:lnTo>
                  <a:pt x="3100572" y="0"/>
                </a:lnTo>
                <a:close/>
              </a:path>
            </a:pathLst>
          </a:custGeom>
          <a:blipFill>
            <a:blip r:embed="rId3"/>
            <a:stretch>
              <a:fillRect/>
            </a:stretch>
          </a:blipFill>
        </p:spPr>
      </p:sp>
      <p:sp>
        <p:nvSpPr>
          <p:cNvPr id="5" name="TextBox 5"/>
          <p:cNvSpPr txBox="1"/>
          <p:nvPr/>
        </p:nvSpPr>
        <p:spPr>
          <a:xfrm>
            <a:off x="3215626" y="2463150"/>
            <a:ext cx="11856748" cy="4231928"/>
          </a:xfrm>
          <a:prstGeom prst="rect">
            <a:avLst/>
          </a:prstGeom>
        </p:spPr>
        <p:txBody>
          <a:bodyPr lIns="0" tIns="0" rIns="0" bIns="0" rtlCol="0" anchor="t">
            <a:spAutoFit/>
          </a:bodyPr>
          <a:lstStyle/>
          <a:p>
            <a:pPr algn="ctr">
              <a:lnSpc>
                <a:spcPts val="33000"/>
              </a:lnSpc>
            </a:pPr>
            <a:endParaRPr lang="en-US" sz="30000" spc="-300">
              <a:solidFill>
                <a:srgbClr val="FFFFFF"/>
              </a:solidFill>
              <a:latin typeface="Repo Ultra-Bold"/>
            </a:endParaRPr>
          </a:p>
        </p:txBody>
      </p:sp>
      <p:sp>
        <p:nvSpPr>
          <p:cNvPr id="4" name="Rectangle 3"/>
          <p:cNvSpPr/>
          <p:nvPr/>
        </p:nvSpPr>
        <p:spPr>
          <a:xfrm>
            <a:off x="2555629" y="3537675"/>
            <a:ext cx="13333908" cy="3157403"/>
          </a:xfrm>
          <a:prstGeom prst="rect">
            <a:avLst/>
          </a:prstGeom>
          <a:noFill/>
        </p:spPr>
        <p:txBody>
          <a:bodyPr wrap="none" lIns="91440" tIns="45720" rIns="91440" bIns="45720">
            <a:spAutoFit/>
          </a:bodyPr>
          <a:lstStyle/>
          <a:p>
            <a:pPr algn="ctr">
              <a:lnSpc>
                <a:spcPct val="130000"/>
              </a:lnSpc>
              <a:spcAft>
                <a:spcPts val="0"/>
              </a:spcAft>
            </a:pPr>
            <a:r>
              <a:rPr lang="en-US" sz="8000" b="1" cap="none" spc="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HOẠT </a:t>
            </a:r>
            <a:r>
              <a:rPr lang="en-US" sz="8000" b="1" cap="none" spc="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ĐỘNG </a:t>
            </a:r>
            <a:r>
              <a:rPr lang="en-US" sz="8000" b="1" cap="none" spc="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2</a:t>
            </a:r>
            <a:endParaRPr lang="vi-VN" sz="8000" b="1" cap="none" spc="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30000"/>
              </a:lnSpc>
              <a:spcAft>
                <a:spcPts val="0"/>
              </a:spcAft>
            </a:pPr>
            <a:r>
              <a:rPr lang="en-US" sz="8000" b="1" cap="none" spc="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8000" b="1" cap="none" spc="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cs typeface="Times New Roman" panose="02020603050405020304" pitchFamily="18" charset="0"/>
              </a:rPr>
              <a:t>HÌNH THÀNH KIẾN THỨC</a:t>
            </a:r>
            <a:endParaRPr lang="en-GB" sz="8000" b="1" cap="none" spc="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7132644" cy="10287000"/>
          </a:xfrm>
          <a:prstGeom prst="rect">
            <a:avLst/>
          </a:prstGeom>
          <a:solidFill>
            <a:srgbClr val="40B861"/>
          </a:solidFill>
        </p:spPr>
      </p:sp>
      <p:sp>
        <p:nvSpPr>
          <p:cNvPr id="3" name="TextBox 3"/>
          <p:cNvSpPr txBox="1"/>
          <p:nvPr/>
        </p:nvSpPr>
        <p:spPr>
          <a:xfrm>
            <a:off x="1168436" y="2342323"/>
            <a:ext cx="4826534" cy="738664"/>
          </a:xfrm>
          <a:prstGeom prst="rect">
            <a:avLst/>
          </a:prstGeom>
        </p:spPr>
        <p:txBody>
          <a:bodyPr wrap="square" lIns="0" tIns="0" rIns="0" bIns="0" rtlCol="0" anchor="t">
            <a:spAutoFit/>
          </a:bodyPr>
          <a:lstStyle/>
          <a:p>
            <a:r>
              <a:rPr lang="vi-VN" sz="4800" b="1">
                <a:solidFill>
                  <a:schemeClr val="bg1"/>
                </a:solidFill>
                <a:latin typeface="+mj-lt"/>
              </a:rPr>
              <a:t>I. LÝ THUYẾT</a:t>
            </a:r>
            <a:endParaRPr lang="en-GB" sz="4800">
              <a:solidFill>
                <a:schemeClr val="bg1"/>
              </a:solidFill>
              <a:latin typeface="+mj-lt"/>
            </a:endParaRPr>
          </a:p>
        </p:txBody>
      </p:sp>
      <p:sp>
        <p:nvSpPr>
          <p:cNvPr id="4" name="AutoShape 4"/>
          <p:cNvSpPr/>
          <p:nvPr/>
        </p:nvSpPr>
        <p:spPr>
          <a:xfrm>
            <a:off x="7949762" y="7680352"/>
            <a:ext cx="10295608" cy="0"/>
          </a:xfrm>
          <a:prstGeom prst="line">
            <a:avLst/>
          </a:prstGeom>
          <a:ln w="9525" cap="rnd">
            <a:solidFill>
              <a:srgbClr val="000000">
                <a:alpha val="40000"/>
              </a:srgbClr>
            </a:solidFill>
            <a:prstDash val="solid"/>
            <a:headEnd type="none" w="sm" len="sm"/>
            <a:tailEnd type="none" w="sm" len="sm"/>
          </a:ln>
        </p:spPr>
      </p:sp>
      <p:sp>
        <p:nvSpPr>
          <p:cNvPr id="5" name="AutoShape 5"/>
          <p:cNvSpPr/>
          <p:nvPr/>
        </p:nvSpPr>
        <p:spPr>
          <a:xfrm>
            <a:off x="7848600" y="5676900"/>
            <a:ext cx="10295608" cy="0"/>
          </a:xfrm>
          <a:prstGeom prst="line">
            <a:avLst/>
          </a:prstGeom>
          <a:ln w="9525" cap="rnd">
            <a:solidFill>
              <a:srgbClr val="000000">
                <a:alpha val="40000"/>
              </a:srgbClr>
            </a:solidFill>
            <a:prstDash val="solid"/>
            <a:headEnd type="none" w="sm" len="sm"/>
            <a:tailEnd type="none" w="sm" len="sm"/>
          </a:ln>
        </p:spPr>
      </p:sp>
      <p:grpSp>
        <p:nvGrpSpPr>
          <p:cNvPr id="6" name="Group 6"/>
          <p:cNvGrpSpPr/>
          <p:nvPr/>
        </p:nvGrpSpPr>
        <p:grpSpPr>
          <a:xfrm>
            <a:off x="7844971" y="406670"/>
            <a:ext cx="7874917" cy="1077218"/>
            <a:chOff x="-148180" y="-680044"/>
            <a:chExt cx="10499890" cy="1436290"/>
          </a:xfrm>
        </p:grpSpPr>
        <p:sp>
          <p:nvSpPr>
            <p:cNvPr id="8" name="TextBox 8"/>
            <p:cNvSpPr txBox="1"/>
            <p:nvPr/>
          </p:nvSpPr>
          <p:spPr>
            <a:xfrm>
              <a:off x="872659" y="-177528"/>
              <a:ext cx="9479051" cy="684205"/>
            </a:xfrm>
            <a:prstGeom prst="rect">
              <a:avLst/>
            </a:prstGeom>
          </p:spPr>
          <p:txBody>
            <a:bodyPr lIns="0" tIns="0" rIns="0" bIns="0" rtlCol="0" anchor="t">
              <a:spAutoFit/>
            </a:bodyPr>
            <a:lstStyle/>
            <a:p>
              <a:pPr>
                <a:lnSpc>
                  <a:spcPts val="3850"/>
                </a:lnSpc>
              </a:pPr>
              <a:r>
                <a:rPr lang="en-GB" sz="4000" smtClean="0">
                  <a:latin typeface="Times New Roman" panose="02020603050405020304" pitchFamily="18" charset="0"/>
                  <a:cs typeface="Times New Roman" panose="02020603050405020304" pitchFamily="18" charset="0"/>
                </a:rPr>
                <a:t>Lỗi </a:t>
              </a:r>
              <a:r>
                <a:rPr lang="en-GB" sz="4000">
                  <a:latin typeface="Times New Roman" panose="02020603050405020304" pitchFamily="18" charset="0"/>
                  <a:cs typeface="Times New Roman" panose="02020603050405020304" pitchFamily="18" charset="0"/>
                </a:rPr>
                <a:t>về cấu tạo câu: </a:t>
              </a:r>
              <a:endParaRPr lang="en-US" sz="4000" spc="-35">
                <a:solidFill>
                  <a:srgbClr val="F69444"/>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148180" y="-680044"/>
              <a:ext cx="1298501" cy="1436290"/>
            </a:xfrm>
            <a:prstGeom prst="rect">
              <a:avLst/>
            </a:prstGeom>
          </p:spPr>
          <p:txBody>
            <a:bodyPr lIns="0" tIns="0" rIns="0" bIns="0" rtlCol="0" anchor="t">
              <a:spAutoFit/>
            </a:bodyPr>
            <a:lstStyle/>
            <a:p>
              <a:pPr>
                <a:lnSpc>
                  <a:spcPts val="8400"/>
                </a:lnSpc>
                <a:spcBef>
                  <a:spcPct val="0"/>
                </a:spcBef>
              </a:pPr>
              <a:r>
                <a:rPr lang="en-US" sz="4000">
                  <a:solidFill>
                    <a:srgbClr val="F69444"/>
                  </a:solidFill>
                  <a:latin typeface="Times New Roman" panose="02020603050405020304" pitchFamily="18" charset="0"/>
                  <a:cs typeface="Times New Roman" panose="02020603050405020304" pitchFamily="18" charset="0"/>
                </a:rPr>
                <a:t>01</a:t>
              </a:r>
            </a:p>
          </p:txBody>
        </p:sp>
      </p:grpSp>
      <p:grpSp>
        <p:nvGrpSpPr>
          <p:cNvPr id="10" name="Group 10"/>
          <p:cNvGrpSpPr/>
          <p:nvPr/>
        </p:nvGrpSpPr>
        <p:grpSpPr>
          <a:xfrm>
            <a:off x="7992392" y="6208625"/>
            <a:ext cx="8104935" cy="1077218"/>
            <a:chOff x="0" y="-133350"/>
            <a:chExt cx="10806580" cy="1436290"/>
          </a:xfrm>
        </p:grpSpPr>
        <p:sp>
          <p:nvSpPr>
            <p:cNvPr id="12" name="TextBox 12"/>
            <p:cNvSpPr txBox="1"/>
            <p:nvPr/>
          </p:nvSpPr>
          <p:spPr>
            <a:xfrm>
              <a:off x="1327529" y="371587"/>
              <a:ext cx="9479051" cy="684205"/>
            </a:xfrm>
            <a:prstGeom prst="rect">
              <a:avLst/>
            </a:prstGeom>
          </p:spPr>
          <p:txBody>
            <a:bodyPr lIns="0" tIns="0" rIns="0" bIns="0" rtlCol="0" anchor="t">
              <a:spAutoFit/>
            </a:bodyPr>
            <a:lstStyle/>
            <a:p>
              <a:pPr>
                <a:lnSpc>
                  <a:spcPts val="3850"/>
                </a:lnSpc>
              </a:pPr>
              <a:r>
                <a:rPr lang="en-GB" sz="4000" smtClean="0">
                  <a:latin typeface="Times New Roman" panose="02020603050405020304" pitchFamily="18" charset="0"/>
                  <a:cs typeface="Times New Roman" panose="02020603050405020304" pitchFamily="18" charset="0"/>
                </a:rPr>
                <a:t>Lỗi </a:t>
              </a:r>
              <a:r>
                <a:rPr lang="en-GB" sz="4000">
                  <a:latin typeface="Times New Roman" panose="02020603050405020304" pitchFamily="18" charset="0"/>
                  <a:cs typeface="Times New Roman" panose="02020603050405020304" pitchFamily="18" charset="0"/>
                </a:rPr>
                <a:t>về ngữ nghĩa</a:t>
              </a:r>
              <a:endParaRPr lang="en-US" sz="4000" spc="-35">
                <a:solidFill>
                  <a:srgbClr val="F69444"/>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0" y="-133350"/>
              <a:ext cx="1298501" cy="1436290"/>
            </a:xfrm>
            <a:prstGeom prst="rect">
              <a:avLst/>
            </a:prstGeom>
          </p:spPr>
          <p:txBody>
            <a:bodyPr lIns="0" tIns="0" rIns="0" bIns="0" rtlCol="0" anchor="t">
              <a:spAutoFit/>
            </a:bodyPr>
            <a:lstStyle/>
            <a:p>
              <a:pPr>
                <a:lnSpc>
                  <a:spcPts val="8400"/>
                </a:lnSpc>
                <a:spcBef>
                  <a:spcPct val="0"/>
                </a:spcBef>
              </a:pPr>
              <a:r>
                <a:rPr lang="en-US" sz="4000">
                  <a:solidFill>
                    <a:srgbClr val="F69444"/>
                  </a:solidFill>
                  <a:latin typeface="Times New Roman" panose="02020603050405020304" pitchFamily="18" charset="0"/>
                  <a:cs typeface="Times New Roman" panose="02020603050405020304" pitchFamily="18" charset="0"/>
                </a:rPr>
                <a:t>02</a:t>
              </a:r>
            </a:p>
          </p:txBody>
        </p:sp>
      </p:grpSp>
      <p:grpSp>
        <p:nvGrpSpPr>
          <p:cNvPr id="14" name="Group 14"/>
          <p:cNvGrpSpPr/>
          <p:nvPr/>
        </p:nvGrpSpPr>
        <p:grpSpPr>
          <a:xfrm>
            <a:off x="7992392" y="8131635"/>
            <a:ext cx="7935743" cy="1077218"/>
            <a:chOff x="0" y="-133350"/>
            <a:chExt cx="10580991" cy="1436290"/>
          </a:xfrm>
        </p:grpSpPr>
        <p:sp>
          <p:nvSpPr>
            <p:cNvPr id="16" name="TextBox 16"/>
            <p:cNvSpPr txBox="1"/>
            <p:nvPr/>
          </p:nvSpPr>
          <p:spPr>
            <a:xfrm>
              <a:off x="1101940" y="380546"/>
              <a:ext cx="9479051" cy="684205"/>
            </a:xfrm>
            <a:prstGeom prst="rect">
              <a:avLst/>
            </a:prstGeom>
          </p:spPr>
          <p:txBody>
            <a:bodyPr lIns="0" tIns="0" rIns="0" bIns="0" rtlCol="0" anchor="t">
              <a:spAutoFit/>
            </a:bodyPr>
            <a:lstStyle/>
            <a:p>
              <a:pPr>
                <a:lnSpc>
                  <a:spcPts val="3850"/>
                </a:lnSpc>
              </a:pPr>
              <a:r>
                <a:rPr lang="en-GB" sz="4000">
                  <a:latin typeface="Times New Roman" panose="02020603050405020304" pitchFamily="18" charset="0"/>
                  <a:cs typeface="Times New Roman" panose="02020603050405020304" pitchFamily="18" charset="0"/>
                </a:rPr>
                <a:t> </a:t>
              </a:r>
              <a:r>
                <a:rPr lang="en-GB" sz="4000" smtClean="0">
                  <a:latin typeface="Times New Roman" panose="02020603050405020304" pitchFamily="18" charset="0"/>
                  <a:cs typeface="Times New Roman" panose="02020603050405020304" pitchFamily="18" charset="0"/>
                </a:rPr>
                <a:t> </a:t>
              </a:r>
              <a:r>
                <a:rPr lang="en-GB" sz="4000">
                  <a:latin typeface="Times New Roman" panose="02020603050405020304" pitchFamily="18" charset="0"/>
                  <a:cs typeface="Times New Roman" panose="02020603050405020304" pitchFamily="18" charset="0"/>
                </a:rPr>
                <a:t>Lỗi về ngắt câu</a:t>
              </a:r>
              <a:endParaRPr lang="en-US" sz="4000" spc="-35">
                <a:solidFill>
                  <a:srgbClr val="F69444"/>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0" y="-133350"/>
              <a:ext cx="1298501" cy="1436290"/>
            </a:xfrm>
            <a:prstGeom prst="rect">
              <a:avLst/>
            </a:prstGeom>
          </p:spPr>
          <p:txBody>
            <a:bodyPr lIns="0" tIns="0" rIns="0" bIns="0" rtlCol="0" anchor="t">
              <a:spAutoFit/>
            </a:bodyPr>
            <a:lstStyle/>
            <a:p>
              <a:pPr>
                <a:lnSpc>
                  <a:spcPts val="8400"/>
                </a:lnSpc>
                <a:spcBef>
                  <a:spcPct val="0"/>
                </a:spcBef>
              </a:pPr>
              <a:r>
                <a:rPr lang="en-US" sz="4000">
                  <a:solidFill>
                    <a:srgbClr val="F69444"/>
                  </a:solidFill>
                  <a:latin typeface="Times New Roman" panose="02020603050405020304" pitchFamily="18" charset="0"/>
                  <a:cs typeface="Times New Roman" panose="02020603050405020304" pitchFamily="18" charset="0"/>
                </a:rPr>
                <a:t>03</a:t>
              </a:r>
            </a:p>
          </p:txBody>
        </p:sp>
      </p:grpSp>
      <p:sp>
        <p:nvSpPr>
          <p:cNvPr id="18" name="Freeform 18"/>
          <p:cNvSpPr/>
          <p:nvPr/>
        </p:nvSpPr>
        <p:spPr>
          <a:xfrm>
            <a:off x="3581703" y="6317574"/>
            <a:ext cx="3564351" cy="4730628"/>
          </a:xfrm>
          <a:custGeom>
            <a:avLst/>
            <a:gdLst/>
            <a:ahLst/>
            <a:cxnLst/>
            <a:rect l="l" t="t" r="r" b="b"/>
            <a:pathLst>
              <a:path w="3564351" h="4730628">
                <a:moveTo>
                  <a:pt x="0" y="0"/>
                </a:moveTo>
                <a:lnTo>
                  <a:pt x="3564351" y="0"/>
                </a:lnTo>
                <a:lnTo>
                  <a:pt x="3564351" y="4730628"/>
                </a:lnTo>
                <a:lnTo>
                  <a:pt x="0" y="4730628"/>
                </a:lnTo>
                <a:lnTo>
                  <a:pt x="0" y="0"/>
                </a:lnTo>
                <a:close/>
              </a:path>
            </a:pathLst>
          </a:custGeom>
          <a:blipFill>
            <a:blip r:embed="rId2"/>
            <a:stretch>
              <a:fillRect r="-1199"/>
            </a:stretch>
          </a:blipFill>
        </p:spPr>
      </p:sp>
      <p:sp>
        <p:nvSpPr>
          <p:cNvPr id="19" name="Freeform 19"/>
          <p:cNvSpPr/>
          <p:nvPr/>
        </p:nvSpPr>
        <p:spPr>
          <a:xfrm flipH="1">
            <a:off x="-735978" y="6317574"/>
            <a:ext cx="2081644" cy="2725557"/>
          </a:xfrm>
          <a:custGeom>
            <a:avLst/>
            <a:gdLst/>
            <a:ahLst/>
            <a:cxnLst/>
            <a:rect l="l" t="t" r="r" b="b"/>
            <a:pathLst>
              <a:path w="2081644" h="2725557">
                <a:moveTo>
                  <a:pt x="2081644" y="0"/>
                </a:moveTo>
                <a:lnTo>
                  <a:pt x="0" y="0"/>
                </a:lnTo>
                <a:lnTo>
                  <a:pt x="0" y="2725557"/>
                </a:lnTo>
                <a:lnTo>
                  <a:pt x="2081644" y="2725557"/>
                </a:lnTo>
                <a:lnTo>
                  <a:pt x="2081644" y="0"/>
                </a:lnTo>
                <a:close/>
              </a:path>
            </a:pathLst>
          </a:custGeom>
          <a:blipFill>
            <a:blip r:embed="rId3"/>
            <a:stretch>
              <a:fillRect/>
            </a:stretch>
          </a:blipFill>
        </p:spPr>
      </p:sp>
      <p:sp>
        <p:nvSpPr>
          <p:cNvPr id="20" name="Rectangle 19"/>
          <p:cNvSpPr/>
          <p:nvPr/>
        </p:nvSpPr>
        <p:spPr>
          <a:xfrm>
            <a:off x="408309" y="4172982"/>
            <a:ext cx="6688049" cy="956800"/>
          </a:xfrm>
          <a:prstGeom prst="rect">
            <a:avLst/>
          </a:prstGeom>
        </p:spPr>
        <p:txBody>
          <a:bodyPr wrap="none">
            <a:spAutoFit/>
          </a:bodyPr>
          <a:lstStyle/>
          <a:p>
            <a:pPr>
              <a:lnSpc>
                <a:spcPct val="130000"/>
              </a:lnSpc>
              <a:spcAft>
                <a:spcPts val="0"/>
              </a:spcAft>
            </a:pPr>
            <a:r>
              <a:rPr lang="en-GB" sz="4800" b="1">
                <a:solidFill>
                  <a:schemeClr val="bg1"/>
                </a:solidFill>
                <a:latin typeface="Times New Roman" panose="02020603050405020304" pitchFamily="18" charset="0"/>
                <a:ea typeface="Arial" panose="020B0604020202020204" pitchFamily="34" charset="0"/>
                <a:cs typeface="Times New Roman" panose="02020603050405020304" pitchFamily="18" charset="0"/>
              </a:rPr>
              <a:t>1. Lỗi về thành phần câu</a:t>
            </a:r>
            <a:endParaRPr lang="en-GB" sz="4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8568165" y="1865808"/>
            <a:ext cx="4496744" cy="707886"/>
          </a:xfrm>
          <a:prstGeom prst="rect">
            <a:avLst/>
          </a:prstGeom>
        </p:spPr>
        <p:txBody>
          <a:bodyPr wrap="none">
            <a:spAutoFit/>
          </a:bodyPr>
          <a:lstStyle/>
          <a:p>
            <a:r>
              <a:rPr lang="en-GB" sz="4000">
                <a:latin typeface="Times New Roman" panose="02020603050405020304" pitchFamily="18" charset="0"/>
                <a:ea typeface="Arial" panose="020B0604020202020204" pitchFamily="34" charset="0"/>
                <a:cs typeface="Times New Roman" panose="02020603050405020304" pitchFamily="18" charset="0"/>
              </a:rPr>
              <a:t>+ Câu thiếu chủ ngữ </a:t>
            </a:r>
            <a:endParaRPr lang="en-GB" sz="4000">
              <a:latin typeface="Times New Roman" panose="02020603050405020304" pitchFamily="18" charset="0"/>
              <a:cs typeface="Times New Roman" panose="02020603050405020304" pitchFamily="18" charset="0"/>
            </a:endParaRPr>
          </a:p>
        </p:txBody>
      </p:sp>
      <p:sp>
        <p:nvSpPr>
          <p:cNvPr id="22" name="Rectangle 21"/>
          <p:cNvSpPr/>
          <p:nvPr/>
        </p:nvSpPr>
        <p:spPr>
          <a:xfrm>
            <a:off x="8614229" y="3105418"/>
            <a:ext cx="4027064" cy="707886"/>
          </a:xfrm>
          <a:prstGeom prst="rect">
            <a:avLst/>
          </a:prstGeom>
        </p:spPr>
        <p:txBody>
          <a:bodyPr wrap="none">
            <a:spAutoFit/>
          </a:bodyPr>
          <a:lstStyle/>
          <a:p>
            <a:r>
              <a:rPr lang="en-GB" sz="4000">
                <a:latin typeface="Times New Roman" panose="02020603050405020304" pitchFamily="18" charset="0"/>
                <a:ea typeface="Arial" panose="020B0604020202020204" pitchFamily="34" charset="0"/>
                <a:cs typeface="Times New Roman" panose="02020603050405020304" pitchFamily="18" charset="0"/>
              </a:rPr>
              <a:t>+ Câu thiếu vị ngữ</a:t>
            </a:r>
            <a:endParaRPr lang="en-GB" sz="4000">
              <a:latin typeface="Times New Roman" panose="02020603050405020304" pitchFamily="18" charset="0"/>
              <a:cs typeface="Times New Roman" panose="02020603050405020304" pitchFamily="18" charset="0"/>
            </a:endParaRPr>
          </a:p>
        </p:txBody>
      </p:sp>
      <p:sp>
        <p:nvSpPr>
          <p:cNvPr id="23" name="Rectangle 22"/>
          <p:cNvSpPr/>
          <p:nvPr/>
        </p:nvSpPr>
        <p:spPr>
          <a:xfrm>
            <a:off x="8610600" y="4194878"/>
            <a:ext cx="7010252" cy="707886"/>
          </a:xfrm>
          <a:prstGeom prst="rect">
            <a:avLst/>
          </a:prstGeom>
        </p:spPr>
        <p:txBody>
          <a:bodyPr wrap="none">
            <a:spAutoFit/>
          </a:bodyPr>
          <a:lstStyle/>
          <a:p>
            <a:r>
              <a:rPr lang="en-GB" sz="4000">
                <a:latin typeface="Times New Roman" panose="02020603050405020304" pitchFamily="18" charset="0"/>
                <a:ea typeface="Arial" panose="020B0604020202020204" pitchFamily="34" charset="0"/>
                <a:cs typeface="Times New Roman" panose="02020603050405020304" pitchFamily="18" charset="0"/>
              </a:rPr>
              <a:t>+ Câu thiếu cả chủ ngữ và vị ngữ</a:t>
            </a:r>
            <a:endParaRPr lang="en-GB" sz="40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9444"/>
        </a:solidFill>
        <a:effectLst/>
      </p:bgPr>
    </p:bg>
    <p:spTree>
      <p:nvGrpSpPr>
        <p:cNvPr id="1" name=""/>
        <p:cNvGrpSpPr/>
        <p:nvPr/>
      </p:nvGrpSpPr>
      <p:grpSpPr>
        <a:xfrm>
          <a:off x="0" y="0"/>
          <a:ext cx="0" cy="0"/>
          <a:chOff x="0" y="0"/>
          <a:chExt cx="0" cy="0"/>
        </a:xfrm>
      </p:grpSpPr>
      <p:grpSp>
        <p:nvGrpSpPr>
          <p:cNvPr id="2" name="Group 2"/>
          <p:cNvGrpSpPr/>
          <p:nvPr/>
        </p:nvGrpSpPr>
        <p:grpSpPr>
          <a:xfrm>
            <a:off x="6622143" y="647700"/>
            <a:ext cx="10446657" cy="8991600"/>
            <a:chOff x="0" y="0"/>
            <a:chExt cx="1877094" cy="1913890"/>
          </a:xfrm>
        </p:grpSpPr>
        <p:sp>
          <p:nvSpPr>
            <p:cNvPr id="3" name="Freeform 3"/>
            <p:cNvSpPr/>
            <p:nvPr/>
          </p:nvSpPr>
          <p:spPr>
            <a:xfrm>
              <a:off x="0" y="0"/>
              <a:ext cx="1877095" cy="1913890"/>
            </a:xfrm>
            <a:custGeom>
              <a:avLst/>
              <a:gdLst/>
              <a:ahLst/>
              <a:cxnLst/>
              <a:rect l="l" t="t" r="r" b="b"/>
              <a:pathLst>
                <a:path w="1877095" h="1913890">
                  <a:moveTo>
                    <a:pt x="1752634" y="1913890"/>
                  </a:moveTo>
                  <a:lnTo>
                    <a:pt x="124460" y="1913890"/>
                  </a:lnTo>
                  <a:cubicBezTo>
                    <a:pt x="55880" y="1913890"/>
                    <a:pt x="0" y="1858010"/>
                    <a:pt x="0" y="1789430"/>
                  </a:cubicBezTo>
                  <a:lnTo>
                    <a:pt x="0" y="124460"/>
                  </a:lnTo>
                  <a:cubicBezTo>
                    <a:pt x="0" y="55880"/>
                    <a:pt x="55880" y="0"/>
                    <a:pt x="124460" y="0"/>
                  </a:cubicBezTo>
                  <a:lnTo>
                    <a:pt x="1752634" y="0"/>
                  </a:lnTo>
                  <a:cubicBezTo>
                    <a:pt x="1821214" y="0"/>
                    <a:pt x="1877095" y="55880"/>
                    <a:pt x="1877095" y="124460"/>
                  </a:cubicBezTo>
                  <a:lnTo>
                    <a:pt x="1877095" y="1789430"/>
                  </a:lnTo>
                  <a:cubicBezTo>
                    <a:pt x="1877095" y="1858010"/>
                    <a:pt x="1821214" y="1913890"/>
                    <a:pt x="1752634" y="1913890"/>
                  </a:cubicBezTo>
                  <a:close/>
                </a:path>
              </a:pathLst>
            </a:custGeom>
            <a:solidFill>
              <a:srgbClr val="FFFFFF"/>
            </a:solidFill>
          </p:spPr>
        </p:sp>
      </p:grpSp>
      <p:sp>
        <p:nvSpPr>
          <p:cNvPr id="27" name="Freeform 27"/>
          <p:cNvSpPr/>
          <p:nvPr/>
        </p:nvSpPr>
        <p:spPr>
          <a:xfrm>
            <a:off x="15308763" y="7282708"/>
            <a:ext cx="3353409" cy="3357606"/>
          </a:xfrm>
          <a:custGeom>
            <a:avLst/>
            <a:gdLst/>
            <a:ahLst/>
            <a:cxnLst/>
            <a:rect l="l" t="t" r="r" b="b"/>
            <a:pathLst>
              <a:path w="3353409" h="3357606">
                <a:moveTo>
                  <a:pt x="0" y="0"/>
                </a:moveTo>
                <a:lnTo>
                  <a:pt x="3353409" y="0"/>
                </a:lnTo>
                <a:lnTo>
                  <a:pt x="3353409" y="3357606"/>
                </a:lnTo>
                <a:lnTo>
                  <a:pt x="0" y="3357606"/>
                </a:lnTo>
                <a:lnTo>
                  <a:pt x="0" y="0"/>
                </a:lnTo>
                <a:close/>
              </a:path>
            </a:pathLst>
          </a:custGeom>
          <a:blipFill>
            <a:blip r:embed="rId2"/>
            <a:stretch>
              <a:fillRect/>
            </a:stretch>
          </a:blipFill>
        </p:spPr>
      </p:sp>
      <p:sp>
        <p:nvSpPr>
          <p:cNvPr id="30" name="TextBox 30"/>
          <p:cNvSpPr txBox="1"/>
          <p:nvPr/>
        </p:nvSpPr>
        <p:spPr>
          <a:xfrm>
            <a:off x="634903" y="5572198"/>
            <a:ext cx="4165697" cy="1661993"/>
          </a:xfrm>
          <a:prstGeom prst="rect">
            <a:avLst/>
          </a:prstGeom>
        </p:spPr>
        <p:txBody>
          <a:bodyPr wrap="square" lIns="0" tIns="0" rIns="0" bIns="0" rtlCol="0" anchor="t">
            <a:spAutoFit/>
          </a:bodyPr>
          <a:lstStyle/>
          <a:p>
            <a:pPr algn="ctr"/>
            <a:r>
              <a:rPr lang="en-GB" sz="5400" b="1">
                <a:solidFill>
                  <a:schemeClr val="bg1"/>
                </a:solidFill>
                <a:latin typeface="Times New Roman" panose="02020603050405020304" pitchFamily="18" charset="0"/>
                <a:cs typeface="Times New Roman" panose="02020603050405020304" pitchFamily="18" charset="0"/>
              </a:rPr>
              <a:t>Bước 1: Phát hiện lỗi</a:t>
            </a:r>
            <a:endParaRPr lang="en-GB" sz="5400">
              <a:solidFill>
                <a:schemeClr val="bg1"/>
              </a:solidFill>
              <a:latin typeface="Times New Roman" panose="02020603050405020304" pitchFamily="18" charset="0"/>
              <a:cs typeface="Times New Roman" panose="02020603050405020304" pitchFamily="18" charset="0"/>
            </a:endParaRPr>
          </a:p>
        </p:txBody>
      </p:sp>
      <p:sp>
        <p:nvSpPr>
          <p:cNvPr id="31" name="Freeform 31"/>
          <p:cNvSpPr/>
          <p:nvPr/>
        </p:nvSpPr>
        <p:spPr>
          <a:xfrm>
            <a:off x="16542006" y="1032013"/>
            <a:ext cx="2174446" cy="2270962"/>
          </a:xfrm>
          <a:custGeom>
            <a:avLst/>
            <a:gdLst/>
            <a:ahLst/>
            <a:cxnLst/>
            <a:rect l="l" t="t" r="r" b="b"/>
            <a:pathLst>
              <a:path w="2174446" h="2270962">
                <a:moveTo>
                  <a:pt x="0" y="0"/>
                </a:moveTo>
                <a:lnTo>
                  <a:pt x="2174445" y="0"/>
                </a:lnTo>
                <a:lnTo>
                  <a:pt x="2174445" y="2270962"/>
                </a:lnTo>
                <a:lnTo>
                  <a:pt x="0" y="2270962"/>
                </a:lnTo>
                <a:lnTo>
                  <a:pt x="0" y="0"/>
                </a:lnTo>
                <a:close/>
              </a:path>
            </a:pathLst>
          </a:custGeom>
          <a:blipFill>
            <a:blip r:embed="rId3"/>
            <a:stretch>
              <a:fillRect/>
            </a:stretch>
          </a:blipFill>
        </p:spPr>
      </p:sp>
      <p:sp>
        <p:nvSpPr>
          <p:cNvPr id="32" name="TextBox 29"/>
          <p:cNvSpPr txBox="1"/>
          <p:nvPr/>
        </p:nvSpPr>
        <p:spPr>
          <a:xfrm>
            <a:off x="570888" y="2167494"/>
            <a:ext cx="5140483" cy="2492990"/>
          </a:xfrm>
          <a:prstGeom prst="rect">
            <a:avLst/>
          </a:prstGeom>
        </p:spPr>
        <p:txBody>
          <a:bodyPr wrap="square" lIns="0" tIns="0" rIns="0" bIns="0" rtlCol="0" anchor="t">
            <a:spAutoFit/>
          </a:bodyPr>
          <a:lstStyle/>
          <a:p>
            <a:pPr algn="just"/>
            <a:r>
              <a:rPr lang="en-GB" sz="5400" b="1">
                <a:solidFill>
                  <a:schemeClr val="bg1"/>
                </a:solidFill>
                <a:latin typeface="Times New Roman" panose="02020603050405020304" pitchFamily="18" charset="0"/>
                <a:cs typeface="Times New Roman" panose="02020603050405020304" pitchFamily="18" charset="0"/>
              </a:rPr>
              <a:t>2. Cách phát hiện và sửa lỗi về thành phần câu</a:t>
            </a:r>
            <a:endParaRPr lang="en-GB" sz="5400">
              <a:solidFill>
                <a:schemeClr val="bg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7169945" y="1032013"/>
            <a:ext cx="6715300" cy="972574"/>
          </a:xfrm>
          <a:prstGeom prst="rect">
            <a:avLst/>
          </a:prstGeom>
        </p:spPr>
        <p:txBody>
          <a:bodyPr wrap="none">
            <a:spAutoFit/>
          </a:bodyPr>
          <a:lstStyle/>
          <a:p>
            <a:pPr lvl="0">
              <a:lnSpc>
                <a:spcPct val="130000"/>
              </a:lnSpc>
              <a:spcAft>
                <a:spcPts val="0"/>
              </a:spcAft>
              <a:buSzPts val="1400"/>
            </a:pPr>
            <a:r>
              <a:rPr lang="vi-VN" sz="4400" smtClean="0">
                <a:latin typeface="Times New Roman" panose="02020603050405020304" pitchFamily="18" charset="0"/>
                <a:ea typeface="Arial" panose="020B0604020202020204" pitchFamily="34" charset="0"/>
                <a:cs typeface="Times New Roman" panose="02020603050405020304" pitchFamily="18" charset="0"/>
              </a:rPr>
              <a:t>- </a:t>
            </a:r>
            <a:r>
              <a:rPr lang="en-GB" sz="4400" smtClean="0">
                <a:latin typeface="Times New Roman" panose="02020603050405020304" pitchFamily="18" charset="0"/>
                <a:ea typeface="Arial" panose="020B0604020202020204" pitchFamily="34" charset="0"/>
                <a:cs typeface="Times New Roman" panose="02020603050405020304" pitchFamily="18" charset="0"/>
              </a:rPr>
              <a:t>Đọc </a:t>
            </a:r>
            <a:r>
              <a:rPr lang="en-GB" sz="4400">
                <a:latin typeface="Times New Roman" panose="02020603050405020304" pitchFamily="18" charset="0"/>
                <a:ea typeface="Arial" panose="020B0604020202020204" pitchFamily="34" charset="0"/>
                <a:cs typeface="Times New Roman" panose="02020603050405020304" pitchFamily="18" charset="0"/>
              </a:rPr>
              <a:t>kĩ lại các câu trong bài</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4" name="Rectangle 33"/>
          <p:cNvSpPr/>
          <p:nvPr/>
        </p:nvSpPr>
        <p:spPr>
          <a:xfrm>
            <a:off x="7144026" y="2157191"/>
            <a:ext cx="9143476" cy="1852815"/>
          </a:xfrm>
          <a:prstGeom prst="rect">
            <a:avLst/>
          </a:prstGeom>
        </p:spPr>
        <p:txBody>
          <a:bodyPr wrap="square">
            <a:spAutoFit/>
          </a:bodyPr>
          <a:lstStyle/>
          <a:p>
            <a:pPr lvl="0">
              <a:lnSpc>
                <a:spcPct val="130000"/>
              </a:lnSpc>
              <a:spcAft>
                <a:spcPts val="0"/>
              </a:spcAft>
              <a:buSzPts val="1400"/>
            </a:pPr>
            <a:r>
              <a:rPr lang="vi-VN" sz="4400" smtClean="0">
                <a:latin typeface="Times New Roman" panose="02020603050405020304" pitchFamily="18" charset="0"/>
                <a:ea typeface="Arial" panose="020B0604020202020204" pitchFamily="34" charset="0"/>
                <a:cs typeface="Times New Roman" panose="02020603050405020304" pitchFamily="18" charset="0"/>
              </a:rPr>
              <a:t>- </a:t>
            </a:r>
            <a:r>
              <a:rPr lang="en-GB" sz="4400" smtClean="0">
                <a:latin typeface="Times New Roman" panose="02020603050405020304" pitchFamily="18" charset="0"/>
                <a:ea typeface="Arial" panose="020B0604020202020204" pitchFamily="34" charset="0"/>
                <a:cs typeface="Times New Roman" panose="02020603050405020304" pitchFamily="18" charset="0"/>
              </a:rPr>
              <a:t>Nếu </a:t>
            </a:r>
            <a:r>
              <a:rPr lang="en-GB" sz="4400">
                <a:latin typeface="Times New Roman" panose="02020603050405020304" pitchFamily="18" charset="0"/>
                <a:ea typeface="Arial" panose="020B0604020202020204" pitchFamily="34" charset="0"/>
                <a:cs typeface="Times New Roman" panose="02020603050405020304" pitchFamily="18" charset="0"/>
              </a:rPr>
              <a:t>gặp một câu khó hiểu thì nên kiểm tra xem vì sao không hiểu được:</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5" name="Rectangle 34"/>
          <p:cNvSpPr/>
          <p:nvPr/>
        </p:nvSpPr>
        <p:spPr>
          <a:xfrm>
            <a:off x="7119257" y="4282420"/>
            <a:ext cx="9773495" cy="1446550"/>
          </a:xfrm>
          <a:prstGeom prst="rect">
            <a:avLst/>
          </a:prstGeom>
        </p:spPr>
        <p:txBody>
          <a:bodyPr wrap="square">
            <a:spAutoFit/>
          </a:bodyPr>
          <a:lstStyle/>
          <a:p>
            <a:r>
              <a:rPr lang="en-GB" sz="4400">
                <a:latin typeface="Times New Roman" panose="02020603050405020304" pitchFamily="18" charset="0"/>
                <a:ea typeface="Arial" panose="020B0604020202020204" pitchFamily="34" charset="0"/>
                <a:cs typeface="Times New Roman" panose="02020603050405020304" pitchFamily="18" charset="0"/>
              </a:rPr>
              <a:t> </a:t>
            </a:r>
            <a:r>
              <a:rPr lang="en-GB" sz="4400" i="1">
                <a:latin typeface="Times New Roman" panose="02020603050405020304" pitchFamily="18" charset="0"/>
                <a:ea typeface="Arial" panose="020B0604020202020204" pitchFamily="34" charset="0"/>
                <a:cs typeface="Times New Roman" panose="02020603050405020304" pitchFamily="18" charset="0"/>
              </a:rPr>
              <a:t>+ Vì vấn đề khó quá, vượt hiểu biết của bản thân?</a:t>
            </a:r>
            <a:endParaRPr lang="en-GB" sz="4400">
              <a:latin typeface="Times New Roman" panose="02020603050405020304" pitchFamily="18" charset="0"/>
              <a:cs typeface="Times New Roman" panose="02020603050405020304" pitchFamily="18" charset="0"/>
            </a:endParaRPr>
          </a:p>
        </p:txBody>
      </p:sp>
      <p:sp>
        <p:nvSpPr>
          <p:cNvPr id="36" name="Rectangle 35"/>
          <p:cNvSpPr/>
          <p:nvPr/>
        </p:nvSpPr>
        <p:spPr>
          <a:xfrm>
            <a:off x="7050314" y="5965121"/>
            <a:ext cx="9842438" cy="972574"/>
          </a:xfrm>
          <a:prstGeom prst="rect">
            <a:avLst/>
          </a:prstGeom>
        </p:spPr>
        <p:txBody>
          <a:bodyPr wrap="none">
            <a:spAutoFit/>
          </a:bodyPr>
          <a:lstStyle/>
          <a:p>
            <a:pPr marL="191770">
              <a:lnSpc>
                <a:spcPct val="130000"/>
              </a:lnSpc>
              <a:spcAft>
                <a:spcPts val="0"/>
              </a:spcAft>
            </a:pPr>
            <a:r>
              <a:rPr lang="en-GB" sz="4400" i="1">
                <a:latin typeface="Times New Roman" panose="02020603050405020304" pitchFamily="18" charset="0"/>
                <a:ea typeface="Arial" panose="020B0604020202020204" pitchFamily="34" charset="0"/>
                <a:cs typeface="Times New Roman" panose="02020603050405020304" pitchFamily="18" charset="0"/>
              </a:rPr>
              <a:t>+ Vì câu sử dụng những từ ngữ khó hiểu?</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Rectangle 36"/>
          <p:cNvSpPr/>
          <p:nvPr/>
        </p:nvSpPr>
        <p:spPr>
          <a:xfrm>
            <a:off x="7315200" y="7399472"/>
            <a:ext cx="7806945" cy="769441"/>
          </a:xfrm>
          <a:prstGeom prst="rect">
            <a:avLst/>
          </a:prstGeom>
        </p:spPr>
        <p:txBody>
          <a:bodyPr wrap="none">
            <a:spAutoFit/>
          </a:bodyPr>
          <a:lstStyle/>
          <a:p>
            <a:r>
              <a:rPr lang="en-GB" sz="4400" i="1">
                <a:latin typeface="Times New Roman" panose="02020603050405020304" pitchFamily="18" charset="0"/>
                <a:ea typeface="Arial" panose="020B0604020202020204" pitchFamily="34" charset="0"/>
                <a:cs typeface="Times New Roman" panose="02020603050405020304" pitchFamily="18" charset="0"/>
              </a:rPr>
              <a:t>+ Vì câu thiếu thành phần chính?</a:t>
            </a:r>
            <a:endParaRPr lang="en-GB" sz="4400">
              <a:latin typeface="Times New Roman" panose="02020603050405020304" pitchFamily="18" charset="0"/>
              <a:cs typeface="Times New Roman" panose="02020603050405020304" pitchFamily="18" charset="0"/>
            </a:endParaRPr>
          </a:p>
        </p:txBody>
      </p:sp>
      <p:sp>
        <p:nvSpPr>
          <p:cNvPr id="38" name="Rectangle 37"/>
          <p:cNvSpPr/>
          <p:nvPr/>
        </p:nvSpPr>
        <p:spPr>
          <a:xfrm>
            <a:off x="7206231" y="8475224"/>
            <a:ext cx="5602496" cy="972574"/>
          </a:xfrm>
          <a:prstGeom prst="rect">
            <a:avLst/>
          </a:prstGeom>
        </p:spPr>
        <p:txBody>
          <a:bodyPr wrap="none">
            <a:spAutoFit/>
          </a:bodyPr>
          <a:lstStyle/>
          <a:p>
            <a:pPr marL="191770">
              <a:lnSpc>
                <a:spcPct val="130000"/>
              </a:lnSpc>
              <a:spcAft>
                <a:spcPts val="0"/>
              </a:spcAft>
            </a:pPr>
            <a:r>
              <a:rPr lang="en-GB" sz="4400" i="1">
                <a:latin typeface="Times New Roman" panose="02020603050405020304" pitchFamily="18" charset="0"/>
                <a:ea typeface="Arial" panose="020B0604020202020204" pitchFamily="34" charset="0"/>
                <a:cs typeface="Times New Roman" panose="02020603050405020304" pitchFamily="18" charset="0"/>
              </a:rPr>
              <a:t>+ Vì câu thiếu lô gích?</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0B861"/>
        </a:solidFill>
        <a:effectLst/>
      </p:bgPr>
    </p:bg>
    <p:spTree>
      <p:nvGrpSpPr>
        <p:cNvPr id="1" name=""/>
        <p:cNvGrpSpPr/>
        <p:nvPr/>
      </p:nvGrpSpPr>
      <p:grpSpPr>
        <a:xfrm>
          <a:off x="0" y="0"/>
          <a:ext cx="0" cy="0"/>
          <a:chOff x="0" y="0"/>
          <a:chExt cx="0" cy="0"/>
        </a:xfrm>
      </p:grpSpPr>
      <p:sp>
        <p:nvSpPr>
          <p:cNvPr id="2" name="Freeform 2"/>
          <p:cNvSpPr/>
          <p:nvPr/>
        </p:nvSpPr>
        <p:spPr>
          <a:xfrm rot="2110281">
            <a:off x="245328" y="848970"/>
            <a:ext cx="3548111" cy="4031944"/>
          </a:xfrm>
          <a:custGeom>
            <a:avLst/>
            <a:gdLst/>
            <a:ahLst/>
            <a:cxnLst/>
            <a:rect l="l" t="t" r="r" b="b"/>
            <a:pathLst>
              <a:path w="3548111" h="4031944">
                <a:moveTo>
                  <a:pt x="0" y="0"/>
                </a:moveTo>
                <a:lnTo>
                  <a:pt x="3548111" y="0"/>
                </a:lnTo>
                <a:lnTo>
                  <a:pt x="3548111" y="4031945"/>
                </a:lnTo>
                <a:lnTo>
                  <a:pt x="0" y="4031945"/>
                </a:lnTo>
                <a:lnTo>
                  <a:pt x="0" y="0"/>
                </a:lnTo>
                <a:close/>
              </a:path>
            </a:pathLst>
          </a:custGeom>
          <a:blipFill>
            <a:blip r:embed="rId2"/>
            <a:stretch>
              <a:fillRect/>
            </a:stretch>
          </a:blipFill>
        </p:spPr>
      </p:sp>
      <p:sp>
        <p:nvSpPr>
          <p:cNvPr id="3" name="Freeform 3"/>
          <p:cNvSpPr/>
          <p:nvPr/>
        </p:nvSpPr>
        <p:spPr>
          <a:xfrm rot="-4066591">
            <a:off x="15519518" y="-370116"/>
            <a:ext cx="1801813" cy="1836243"/>
          </a:xfrm>
          <a:custGeom>
            <a:avLst/>
            <a:gdLst/>
            <a:ahLst/>
            <a:cxnLst/>
            <a:rect l="l" t="t" r="r" b="b"/>
            <a:pathLst>
              <a:path w="1801813" h="1836243">
                <a:moveTo>
                  <a:pt x="0" y="0"/>
                </a:moveTo>
                <a:lnTo>
                  <a:pt x="1801813" y="0"/>
                </a:lnTo>
                <a:lnTo>
                  <a:pt x="1801813" y="1836243"/>
                </a:lnTo>
                <a:lnTo>
                  <a:pt x="0" y="1836243"/>
                </a:lnTo>
                <a:lnTo>
                  <a:pt x="0" y="0"/>
                </a:lnTo>
                <a:close/>
              </a:path>
            </a:pathLst>
          </a:custGeom>
          <a:blipFill>
            <a:blip r:embed="rId3"/>
            <a:stretch>
              <a:fillRect/>
            </a:stretch>
          </a:blipFill>
        </p:spPr>
      </p:sp>
      <p:sp>
        <p:nvSpPr>
          <p:cNvPr id="4" name="TextBox 4"/>
          <p:cNvSpPr txBox="1"/>
          <p:nvPr/>
        </p:nvSpPr>
        <p:spPr>
          <a:xfrm>
            <a:off x="5562600" y="472356"/>
            <a:ext cx="13636017" cy="830997"/>
          </a:xfrm>
          <a:prstGeom prst="rect">
            <a:avLst/>
          </a:prstGeom>
        </p:spPr>
        <p:txBody>
          <a:bodyPr lIns="0" tIns="0" rIns="0" bIns="0" rtlCol="0" anchor="t">
            <a:spAutoFit/>
          </a:bodyPr>
          <a:lstStyle/>
          <a:p>
            <a:r>
              <a:rPr lang="en-GB" sz="5400" b="1">
                <a:solidFill>
                  <a:schemeClr val="bg1"/>
                </a:solidFill>
                <a:latin typeface="Times New Roman" panose="02020603050405020304" pitchFamily="18" charset="0"/>
                <a:cs typeface="Times New Roman" panose="02020603050405020304" pitchFamily="18" charset="0"/>
              </a:rPr>
              <a:t>Bước 2: Tìm biện pháp sửa lỗi</a:t>
            </a:r>
            <a:endParaRPr lang="en-GB" sz="5400">
              <a:solidFill>
                <a:schemeClr val="bg1"/>
              </a:solidFill>
              <a:latin typeface="Times New Roman" panose="02020603050405020304" pitchFamily="18" charset="0"/>
              <a:cs typeface="Times New Roman" panose="02020603050405020304" pitchFamily="18" charset="0"/>
            </a:endParaRPr>
          </a:p>
        </p:txBody>
      </p:sp>
      <p:sp>
        <p:nvSpPr>
          <p:cNvPr id="6" name="TextBox 6"/>
          <p:cNvSpPr txBox="1"/>
          <p:nvPr/>
        </p:nvSpPr>
        <p:spPr>
          <a:xfrm>
            <a:off x="1600200" y="5993962"/>
            <a:ext cx="3673458" cy="2031325"/>
          </a:xfrm>
          <a:prstGeom prst="rect">
            <a:avLst/>
          </a:prstGeom>
        </p:spPr>
        <p:txBody>
          <a:bodyPr lIns="0" tIns="0" rIns="0" bIns="0" rtlCol="0" anchor="t">
            <a:spAutoFit/>
          </a:bodyPr>
          <a:lstStyle/>
          <a:p>
            <a:pPr algn="just">
              <a:spcBef>
                <a:spcPct val="0"/>
              </a:spcBef>
            </a:pPr>
            <a:r>
              <a:rPr lang="en-GB" sz="4400" smtClean="0">
                <a:solidFill>
                  <a:schemeClr val="bg1"/>
                </a:solidFill>
                <a:latin typeface="Times New Roman" panose="02020603050405020304" pitchFamily="18" charset="0"/>
                <a:cs typeface="Times New Roman" panose="02020603050405020304" pitchFamily="18" charset="0"/>
              </a:rPr>
              <a:t>Bổ </a:t>
            </a:r>
            <a:r>
              <a:rPr lang="en-GB" sz="4400">
                <a:solidFill>
                  <a:schemeClr val="bg1"/>
                </a:solidFill>
                <a:latin typeface="Times New Roman" panose="02020603050405020304" pitchFamily="18" charset="0"/>
                <a:cs typeface="Times New Roman" panose="02020603050405020304" pitchFamily="18" charset="0"/>
              </a:rPr>
              <a:t>sung từ ngữ để làm thành phần bị thiếu;</a:t>
            </a:r>
            <a:endParaRPr lang="en-US" sz="4400">
              <a:solidFill>
                <a:schemeClr val="bg1"/>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6810427" y="5829300"/>
            <a:ext cx="4775201" cy="2708434"/>
          </a:xfrm>
          <a:prstGeom prst="rect">
            <a:avLst/>
          </a:prstGeom>
        </p:spPr>
        <p:txBody>
          <a:bodyPr wrap="square" lIns="0" tIns="0" rIns="0" bIns="0" rtlCol="0" anchor="t">
            <a:spAutoFit/>
          </a:bodyPr>
          <a:lstStyle/>
          <a:p>
            <a:pPr algn="just"/>
            <a:r>
              <a:rPr lang="en-GB" sz="4400" smtClean="0">
                <a:solidFill>
                  <a:schemeClr val="bg1"/>
                </a:solidFill>
                <a:latin typeface="Times New Roman" panose="02020603050405020304" pitchFamily="18" charset="0"/>
                <a:cs typeface="Times New Roman" panose="02020603050405020304" pitchFamily="18" charset="0"/>
              </a:rPr>
              <a:t>Cắt </a:t>
            </a:r>
            <a:r>
              <a:rPr lang="en-GB" sz="4400">
                <a:solidFill>
                  <a:schemeClr val="bg1"/>
                </a:solidFill>
                <a:latin typeface="Times New Roman" panose="02020603050405020304" pitchFamily="18" charset="0"/>
                <a:cs typeface="Times New Roman" panose="02020603050405020304" pitchFamily="18" charset="0"/>
              </a:rPr>
              <a:t>bớt từ ngữ để từ ngữ còn lại đảm nhận vai trò của thành phần bị thiếu;</a:t>
            </a:r>
          </a:p>
        </p:txBody>
      </p:sp>
      <p:sp>
        <p:nvSpPr>
          <p:cNvPr id="12" name="TextBox 12"/>
          <p:cNvSpPr txBox="1"/>
          <p:nvPr/>
        </p:nvSpPr>
        <p:spPr>
          <a:xfrm>
            <a:off x="12604726" y="5829300"/>
            <a:ext cx="5250073" cy="2708434"/>
          </a:xfrm>
          <a:prstGeom prst="rect">
            <a:avLst/>
          </a:prstGeom>
        </p:spPr>
        <p:txBody>
          <a:bodyPr wrap="square" lIns="0" tIns="0" rIns="0" bIns="0" rtlCol="0" anchor="t">
            <a:spAutoFit/>
          </a:bodyPr>
          <a:lstStyle/>
          <a:p>
            <a:pPr algn="just"/>
            <a:r>
              <a:rPr lang="en-GB" sz="4400" smtClean="0">
                <a:solidFill>
                  <a:schemeClr val="bg1"/>
                </a:solidFill>
                <a:latin typeface="Times New Roman" panose="02020603050405020304" pitchFamily="18" charset="0"/>
                <a:cs typeface="Times New Roman" panose="02020603050405020304" pitchFamily="18" charset="0"/>
              </a:rPr>
              <a:t>Thay </a:t>
            </a:r>
            <a:r>
              <a:rPr lang="en-GB" sz="4400">
                <a:solidFill>
                  <a:schemeClr val="bg1"/>
                </a:solidFill>
                <a:latin typeface="Times New Roman" panose="02020603050405020304" pitchFamily="18" charset="0"/>
                <a:cs typeface="Times New Roman" panose="02020603050405020304" pitchFamily="18" charset="0"/>
              </a:rPr>
              <a:t>đổi trật tự từ ngữ để một từ ngữ đảm nhận được vai trò của thành phần bị thiếu.</a:t>
            </a:r>
            <a:endParaRPr lang="en-US" sz="4400">
              <a:solidFill>
                <a:schemeClr val="bg1"/>
              </a:solidFill>
              <a:latin typeface="Times New Roman" panose="02020603050405020304" pitchFamily="18" charset="0"/>
              <a:cs typeface="Times New Roman" panose="02020603050405020304" pitchFamily="18" charset="0"/>
            </a:endParaRPr>
          </a:p>
        </p:txBody>
      </p:sp>
      <p:sp>
        <p:nvSpPr>
          <p:cNvPr id="14" name="AutoShape 14"/>
          <p:cNvSpPr/>
          <p:nvPr/>
        </p:nvSpPr>
        <p:spPr>
          <a:xfrm rot="-5400000" flipV="1">
            <a:off x="4927418" y="7487981"/>
            <a:ext cx="2860165" cy="1"/>
          </a:xfrm>
          <a:prstGeom prst="line">
            <a:avLst/>
          </a:prstGeom>
          <a:ln w="9525" cap="rnd">
            <a:solidFill>
              <a:srgbClr val="FFFFFF"/>
            </a:solidFill>
            <a:prstDash val="solid"/>
            <a:headEnd type="none" w="sm" len="sm"/>
            <a:tailEnd type="none" w="sm" len="sm"/>
          </a:ln>
        </p:spPr>
      </p:sp>
      <p:sp>
        <p:nvSpPr>
          <p:cNvPr id="15" name="AutoShape 15"/>
          <p:cNvSpPr/>
          <p:nvPr/>
        </p:nvSpPr>
        <p:spPr>
          <a:xfrm rot="-5400000">
            <a:off x="10500417" y="7487981"/>
            <a:ext cx="2860166" cy="0"/>
          </a:xfrm>
          <a:prstGeom prst="line">
            <a:avLst/>
          </a:prstGeom>
          <a:ln w="9525" cap="rnd">
            <a:solidFill>
              <a:srgbClr val="FFFFFF"/>
            </a:solidFill>
            <a:prstDash val="solid"/>
            <a:headEnd type="none" w="sm" len="sm"/>
            <a:tailEnd type="none" w="sm" len="sm"/>
          </a:ln>
        </p:spPr>
      </p:sp>
      <p:sp>
        <p:nvSpPr>
          <p:cNvPr id="16" name="Rectangle 15"/>
          <p:cNvSpPr/>
          <p:nvPr/>
        </p:nvSpPr>
        <p:spPr>
          <a:xfrm>
            <a:off x="5105400" y="1821045"/>
            <a:ext cx="11012951" cy="769441"/>
          </a:xfrm>
          <a:prstGeom prst="rect">
            <a:avLst/>
          </a:prstGeom>
        </p:spPr>
        <p:txBody>
          <a:bodyPr wrap="none">
            <a:spAutoFit/>
          </a:bodyPr>
          <a:lstStyle/>
          <a:p>
            <a:r>
              <a:rPr lang="vi-VN" sz="44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GB" sz="44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Đối </a:t>
            </a:r>
            <a:r>
              <a:rPr lang="en-GB" sz="4400">
                <a:solidFill>
                  <a:schemeClr val="bg1"/>
                </a:solidFill>
                <a:latin typeface="Times New Roman" panose="02020603050405020304" pitchFamily="18" charset="0"/>
                <a:ea typeface="Arial" panose="020B0604020202020204" pitchFamily="34" charset="0"/>
                <a:cs typeface="Times New Roman" panose="02020603050405020304" pitchFamily="18" charset="0"/>
              </a:rPr>
              <a:t>với lỗi câu thiếu thành phần chính thì cần:</a:t>
            </a:r>
            <a:endParaRPr lang="en-GB" sz="4400">
              <a:solidFill>
                <a:schemeClr val="bg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4566309" y="2877978"/>
            <a:ext cx="13710805" cy="884794"/>
          </a:xfrm>
          <a:prstGeom prst="rect">
            <a:avLst/>
          </a:prstGeom>
        </p:spPr>
        <p:txBody>
          <a:bodyPr wrap="none">
            <a:spAutoFit/>
          </a:bodyPr>
          <a:lstStyle/>
          <a:p>
            <a:pPr lvl="0">
              <a:lnSpc>
                <a:spcPct val="130000"/>
              </a:lnSpc>
              <a:spcAft>
                <a:spcPts val="0"/>
              </a:spcAft>
              <a:buSzPts val="1400"/>
            </a:pPr>
            <a:r>
              <a:rPr lang="vi-VN" sz="44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GB" sz="44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Xác </a:t>
            </a:r>
            <a:r>
              <a:rPr lang="en-GB" sz="4400">
                <a:solidFill>
                  <a:schemeClr val="bg1"/>
                </a:solidFill>
                <a:latin typeface="Times New Roman" panose="02020603050405020304" pitchFamily="18" charset="0"/>
                <a:ea typeface="Arial" panose="020B0604020202020204" pitchFamily="34" charset="0"/>
                <a:cs typeface="Times New Roman" panose="02020603050405020304" pitchFamily="18" charset="0"/>
              </a:rPr>
              <a:t>định thành phần bị thiếu là thành phần nào trong câu.</a:t>
            </a:r>
            <a:endParaRPr lang="en-GB" sz="4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p:cNvSpPr/>
          <p:nvPr/>
        </p:nvSpPr>
        <p:spPr>
          <a:xfrm>
            <a:off x="4630803" y="4000819"/>
            <a:ext cx="4943982" cy="884794"/>
          </a:xfrm>
          <a:prstGeom prst="rect">
            <a:avLst/>
          </a:prstGeom>
        </p:spPr>
        <p:txBody>
          <a:bodyPr wrap="none">
            <a:spAutoFit/>
          </a:bodyPr>
          <a:lstStyle/>
          <a:p>
            <a:pPr lvl="0">
              <a:lnSpc>
                <a:spcPct val="130000"/>
              </a:lnSpc>
              <a:spcAft>
                <a:spcPts val="0"/>
              </a:spcAft>
              <a:buSzPts val="1400"/>
            </a:pPr>
            <a:r>
              <a:rPr lang="vi-VN" sz="44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 </a:t>
            </a:r>
            <a:r>
              <a:rPr lang="en-GB" sz="4400" smtClean="0">
                <a:solidFill>
                  <a:schemeClr val="bg1"/>
                </a:solidFill>
                <a:latin typeface="Times New Roman" panose="02020603050405020304" pitchFamily="18" charset="0"/>
                <a:ea typeface="Arial" panose="020B0604020202020204" pitchFamily="34" charset="0"/>
                <a:cs typeface="Times New Roman" panose="02020603050405020304" pitchFamily="18" charset="0"/>
              </a:rPr>
              <a:t>Xác </a:t>
            </a:r>
            <a:r>
              <a:rPr lang="en-GB" sz="4400">
                <a:solidFill>
                  <a:schemeClr val="bg1"/>
                </a:solidFill>
                <a:latin typeface="Times New Roman" panose="02020603050405020304" pitchFamily="18" charset="0"/>
                <a:ea typeface="Arial" panose="020B0604020202020204" pitchFamily="34" charset="0"/>
                <a:cs typeface="Times New Roman" panose="02020603050405020304" pitchFamily="18" charset="0"/>
              </a:rPr>
              <a:t>định cách sửa:</a:t>
            </a:r>
            <a:endParaRPr lang="en-GB" sz="44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2"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8391853" cy="10287000"/>
          </a:xfrm>
          <a:custGeom>
            <a:avLst/>
            <a:gdLst/>
            <a:ahLst/>
            <a:cxnLst/>
            <a:rect l="l" t="t" r="r" b="b"/>
            <a:pathLst>
              <a:path w="8391853" h="10287000">
                <a:moveTo>
                  <a:pt x="0" y="0"/>
                </a:moveTo>
                <a:lnTo>
                  <a:pt x="8391853" y="0"/>
                </a:lnTo>
                <a:lnTo>
                  <a:pt x="8391853" y="10287000"/>
                </a:lnTo>
                <a:lnTo>
                  <a:pt x="0" y="10287000"/>
                </a:lnTo>
                <a:lnTo>
                  <a:pt x="0" y="0"/>
                </a:lnTo>
                <a:close/>
              </a:path>
            </a:pathLst>
          </a:custGeom>
          <a:blipFill>
            <a:blip r:embed="rId2"/>
            <a:stretch>
              <a:fillRect t="-12375" r="-1949" b="-12375"/>
            </a:stretch>
          </a:blipFill>
        </p:spPr>
      </p:sp>
      <p:sp>
        <p:nvSpPr>
          <p:cNvPr id="3" name="Freeform 3"/>
          <p:cNvSpPr/>
          <p:nvPr/>
        </p:nvSpPr>
        <p:spPr>
          <a:xfrm>
            <a:off x="15638393" y="5688506"/>
            <a:ext cx="3156962" cy="3450232"/>
          </a:xfrm>
          <a:custGeom>
            <a:avLst/>
            <a:gdLst/>
            <a:ahLst/>
            <a:cxnLst/>
            <a:rect l="l" t="t" r="r" b="b"/>
            <a:pathLst>
              <a:path w="3156962" h="3450232">
                <a:moveTo>
                  <a:pt x="0" y="0"/>
                </a:moveTo>
                <a:lnTo>
                  <a:pt x="3156962" y="0"/>
                </a:lnTo>
                <a:lnTo>
                  <a:pt x="3156962" y="3450232"/>
                </a:lnTo>
                <a:lnTo>
                  <a:pt x="0" y="3450232"/>
                </a:lnTo>
                <a:lnTo>
                  <a:pt x="0" y="0"/>
                </a:lnTo>
                <a:close/>
              </a:path>
            </a:pathLst>
          </a:custGeom>
          <a:blipFill>
            <a:blip r:embed="rId3"/>
            <a:stretch>
              <a:fillRect/>
            </a:stretch>
          </a:blipFill>
        </p:spPr>
      </p:sp>
      <p:sp>
        <p:nvSpPr>
          <p:cNvPr id="4" name="Freeform 4"/>
          <p:cNvSpPr/>
          <p:nvPr/>
        </p:nvSpPr>
        <p:spPr>
          <a:xfrm>
            <a:off x="7575317" y="1873229"/>
            <a:ext cx="1791672" cy="1885971"/>
          </a:xfrm>
          <a:custGeom>
            <a:avLst/>
            <a:gdLst/>
            <a:ahLst/>
            <a:cxnLst/>
            <a:rect l="l" t="t" r="r" b="b"/>
            <a:pathLst>
              <a:path w="1791672" h="1885971">
                <a:moveTo>
                  <a:pt x="0" y="0"/>
                </a:moveTo>
                <a:lnTo>
                  <a:pt x="1791672" y="0"/>
                </a:lnTo>
                <a:lnTo>
                  <a:pt x="1791672" y="1885971"/>
                </a:lnTo>
                <a:lnTo>
                  <a:pt x="0" y="1885971"/>
                </a:lnTo>
                <a:lnTo>
                  <a:pt x="0" y="0"/>
                </a:lnTo>
                <a:close/>
              </a:path>
            </a:pathLst>
          </a:custGeom>
          <a:blipFill>
            <a:blip r:embed="rId4"/>
            <a:stretch>
              <a:fillRect/>
            </a:stretch>
          </a:blipFill>
        </p:spPr>
      </p:sp>
      <p:sp>
        <p:nvSpPr>
          <p:cNvPr id="5" name="TextBox 5"/>
          <p:cNvSpPr txBox="1"/>
          <p:nvPr/>
        </p:nvSpPr>
        <p:spPr>
          <a:xfrm>
            <a:off x="8359196" y="3666172"/>
            <a:ext cx="8466608" cy="2954655"/>
          </a:xfrm>
          <a:prstGeom prst="rect">
            <a:avLst/>
          </a:prstGeom>
          <a:scene3d>
            <a:camera prst="perspectiveContrastingLeftFacing"/>
            <a:lightRig rig="threePt" dir="t"/>
          </a:scene3d>
        </p:spPr>
        <p:txBody>
          <a:bodyPr wrap="square" lIns="0" tIns="0" rIns="0" bIns="0" rtlCol="0" anchor="t">
            <a:spAutoFit/>
          </a:bodyPr>
          <a:lstStyle/>
          <a:p>
            <a:pPr algn="ctr"/>
            <a:r>
              <a:rPr lang="en-GB" sz="9600" b="1" smtClean="0">
                <a:latin typeface="Times New Roman" panose="02020603050405020304" pitchFamily="18" charset="0"/>
                <a:cs typeface="Times New Roman" panose="02020603050405020304" pitchFamily="18" charset="0"/>
              </a:rPr>
              <a:t>HOẠT </a:t>
            </a:r>
            <a:r>
              <a:rPr lang="en-GB" sz="9600" b="1">
                <a:latin typeface="Times New Roman" panose="02020603050405020304" pitchFamily="18" charset="0"/>
                <a:cs typeface="Times New Roman" panose="02020603050405020304" pitchFamily="18" charset="0"/>
              </a:rPr>
              <a:t>ĐỘNG </a:t>
            </a:r>
            <a:r>
              <a:rPr lang="en-GB" sz="9600" b="1" smtClean="0">
                <a:latin typeface="Times New Roman" panose="02020603050405020304" pitchFamily="18" charset="0"/>
                <a:cs typeface="Times New Roman" panose="02020603050405020304" pitchFamily="18" charset="0"/>
              </a:rPr>
              <a:t>3 </a:t>
            </a:r>
            <a:r>
              <a:rPr lang="en-GB" sz="9600" b="1">
                <a:latin typeface="Times New Roman" panose="02020603050405020304" pitchFamily="18" charset="0"/>
                <a:cs typeface="Times New Roman" panose="02020603050405020304" pitchFamily="18" charset="0"/>
              </a:rPr>
              <a:t>LUYỆN TẬP</a:t>
            </a:r>
            <a:endParaRPr lang="en-GB" sz="9600">
              <a:latin typeface="Times New Roman" panose="02020603050405020304" pitchFamily="18" charset="0"/>
              <a:cs typeface="Times New Roman" panose="02020603050405020304" pitchFamily="18" charset="0"/>
            </a:endParaRPr>
          </a:p>
        </p:txBody>
      </p:sp>
      <p:sp>
        <p:nvSpPr>
          <p:cNvPr id="6" name="Freeform 6"/>
          <p:cNvSpPr/>
          <p:nvPr/>
        </p:nvSpPr>
        <p:spPr>
          <a:xfrm>
            <a:off x="15638393" y="798649"/>
            <a:ext cx="2061140" cy="1800921"/>
          </a:xfrm>
          <a:custGeom>
            <a:avLst/>
            <a:gdLst/>
            <a:ahLst/>
            <a:cxnLst/>
            <a:rect l="l" t="t" r="r" b="b"/>
            <a:pathLst>
              <a:path w="2061140" h="1800921">
                <a:moveTo>
                  <a:pt x="0" y="0"/>
                </a:moveTo>
                <a:lnTo>
                  <a:pt x="2061140" y="0"/>
                </a:lnTo>
                <a:lnTo>
                  <a:pt x="2061140" y="1800921"/>
                </a:lnTo>
                <a:lnTo>
                  <a:pt x="0" y="1800921"/>
                </a:lnTo>
                <a:lnTo>
                  <a:pt x="0" y="0"/>
                </a:lnTo>
                <a:close/>
              </a:path>
            </a:pathLst>
          </a:custGeom>
          <a:blipFill>
            <a:blip r:embed="rId5"/>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1574</Words>
  <PresentationFormat>Custom</PresentationFormat>
  <Paragraphs>128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Algerian</vt:lpstr>
      <vt:lpstr>Arial</vt:lpstr>
      <vt:lpstr>Auther Typeface</vt:lpstr>
      <vt:lpstr>Calibri</vt:lpstr>
      <vt:lpstr>Nunito Sans</vt:lpstr>
      <vt:lpstr>Repo Ultra-Bold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2023-08-26T02:58:08Z</dcterms:modified>
  <dc:identifier>DAFsRq4FiCQ</dc:identifier>
</cp:coreProperties>
</file>