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30"/>
  </p:notesMasterIdLst>
  <p:sldIdLst>
    <p:sldId id="256" r:id="rId4"/>
    <p:sldId id="257" r:id="rId5"/>
    <p:sldId id="259" r:id="rId6"/>
    <p:sldId id="284" r:id="rId7"/>
    <p:sldId id="262" r:id="rId8"/>
    <p:sldId id="263" r:id="rId9"/>
    <p:sldId id="285" r:id="rId10"/>
    <p:sldId id="264" r:id="rId11"/>
    <p:sldId id="266" r:id="rId12"/>
    <p:sldId id="267" r:id="rId13"/>
    <p:sldId id="268" r:id="rId14"/>
    <p:sldId id="261" r:id="rId15"/>
    <p:sldId id="273" r:id="rId16"/>
    <p:sldId id="269" r:id="rId17"/>
    <p:sldId id="274" r:id="rId18"/>
    <p:sldId id="275" r:id="rId19"/>
    <p:sldId id="260" r:id="rId20"/>
    <p:sldId id="276" r:id="rId21"/>
    <p:sldId id="271" r:id="rId22"/>
    <p:sldId id="272" r:id="rId23"/>
    <p:sldId id="277" r:id="rId24"/>
    <p:sldId id="278" r:id="rId25"/>
    <p:sldId id="279" r:id="rId26"/>
    <p:sldId id="280" r:id="rId27"/>
    <p:sldId id="283" r:id="rId28"/>
    <p:sldId id="286"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9B10D-43D3-4289-9FA0-D2236E5E3EAB}" type="datetimeFigureOut">
              <a:rPr lang="vi-VN" smtClean="0"/>
              <a:t>20/11/2023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26598-694F-4B49-A4DC-28C78BC6914B}" type="slidenum">
              <a:rPr lang="vi-VN" smtClean="0"/>
              <a:t>‹#›</a:t>
            </a:fld>
            <a:endParaRPr lang="vi-VN"/>
          </a:p>
        </p:txBody>
      </p:sp>
    </p:spTree>
    <p:extLst>
      <p:ext uri="{BB962C8B-B14F-4D97-AF65-F5344CB8AC3E}">
        <p14:creationId xmlns:p14="http://schemas.microsoft.com/office/powerpoint/2010/main" val="34362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p:nvPr>
        </p:nvSpPr>
        <p:spPr>
          <a:ln/>
        </p:spPr>
      </p:sp>
      <p:sp>
        <p:nvSpPr>
          <p:cNvPr id="7168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EB854F-0846-4C6E-B45D-6B62E66EB413}" type="slidenum">
              <a:rPr lang="en-US" altLang="en-US"/>
              <a:pPr/>
              <a:t>5</a:t>
            </a:fld>
            <a:endParaRPr lang="en-US" altLang="en-US"/>
          </a:p>
        </p:txBody>
      </p:sp>
      <p:sp>
        <p:nvSpPr>
          <p:cNvPr id="71685"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148885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ln/>
        </p:spPr>
      </p:sp>
      <p:sp>
        <p:nvSpPr>
          <p:cNvPr id="7373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D89707-7728-41E9-AAD4-942006265BC7}" type="slidenum">
              <a:rPr lang="en-US" altLang="en-US"/>
              <a:pPr/>
              <a:t>6</a:t>
            </a:fld>
            <a:endParaRPr lang="en-US" altLang="en-US"/>
          </a:p>
        </p:txBody>
      </p:sp>
      <p:sp>
        <p:nvSpPr>
          <p:cNvPr id="73733"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37859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9125CD-E65F-444E-BE1B-868B2B7A99B7}" type="slidenum">
              <a:rPr lang="en-US" altLang="en-US"/>
              <a:pPr/>
              <a:t>7</a:t>
            </a:fld>
            <a:endParaRPr lang="en-US" altLang="en-US"/>
          </a:p>
        </p:txBody>
      </p:sp>
      <p:sp>
        <p:nvSpPr>
          <p:cNvPr id="77829"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135720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218D4A-E99C-4A5C-AF95-74423FFF106A}" type="slidenum">
              <a:rPr lang="en-US" altLang="en-US"/>
              <a:pPr/>
              <a:t>8</a:t>
            </a:fld>
            <a:endParaRPr lang="en-US" altLang="en-US"/>
          </a:p>
        </p:txBody>
      </p:sp>
      <p:sp>
        <p:nvSpPr>
          <p:cNvPr id="75781"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23616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p:nvPr>
        </p:nvSpPr>
        <p:spPr>
          <a:ln/>
        </p:spPr>
      </p:sp>
      <p:sp>
        <p:nvSpPr>
          <p:cNvPr id="7987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D33C68-73B6-44A0-BF9F-446CB77D84E5}" type="slidenum">
              <a:rPr lang="en-US" altLang="en-US"/>
              <a:pPr/>
              <a:t>9</a:t>
            </a:fld>
            <a:endParaRPr lang="en-US" altLang="en-US"/>
          </a:p>
        </p:txBody>
      </p:sp>
      <p:sp>
        <p:nvSpPr>
          <p:cNvPr id="79877"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55359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a:ln/>
        </p:spPr>
      </p:sp>
      <p:sp>
        <p:nvSpPr>
          <p:cNvPr id="8192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C044BE-7917-4638-BCFC-76C2322D7954}" type="slidenum">
              <a:rPr lang="en-US" altLang="en-US"/>
              <a:pPr/>
              <a:t>10</a:t>
            </a:fld>
            <a:endParaRPr lang="en-US" altLang="en-US"/>
          </a:p>
        </p:txBody>
      </p:sp>
      <p:sp>
        <p:nvSpPr>
          <p:cNvPr id="81925"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302561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a:ln/>
        </p:spPr>
      </p:sp>
      <p:sp>
        <p:nvSpPr>
          <p:cNvPr id="8601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2B3197-3848-4936-8487-8EB5DF8C735D}" type="slidenum">
              <a:rPr lang="en-US" altLang="en-US"/>
              <a:pPr/>
              <a:t>11</a:t>
            </a:fld>
            <a:endParaRPr lang="en-US" altLang="en-US"/>
          </a:p>
        </p:txBody>
      </p:sp>
      <p:sp>
        <p:nvSpPr>
          <p:cNvPr id="86021"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71813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a:ln/>
        </p:spPr>
      </p:sp>
      <p:sp>
        <p:nvSpPr>
          <p:cNvPr id="8806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47B099-0E9B-4EF9-A39F-B6706D7B9C3C}" type="slidenum">
              <a:rPr lang="en-US" altLang="en-US"/>
              <a:pPr/>
              <a:t>13</a:t>
            </a:fld>
            <a:endParaRPr lang="en-US" altLang="en-US"/>
          </a:p>
        </p:txBody>
      </p:sp>
      <p:sp>
        <p:nvSpPr>
          <p:cNvPr id="88069"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256662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a:ln/>
        </p:spPr>
      </p:sp>
      <p:sp>
        <p:nvSpPr>
          <p:cNvPr id="8806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47B099-0E9B-4EF9-A39F-B6706D7B9C3C}" type="slidenum">
              <a:rPr lang="en-US" altLang="en-US"/>
              <a:pPr/>
              <a:t>14</a:t>
            </a:fld>
            <a:endParaRPr lang="en-US" altLang="en-US"/>
          </a:p>
        </p:txBody>
      </p:sp>
      <p:sp>
        <p:nvSpPr>
          <p:cNvPr id="88069" name="Date Placeholder 4"/>
          <p:cNvSpPr>
            <a:spLocks noGrp="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mtClean="0"/>
          </a:p>
        </p:txBody>
      </p:sp>
    </p:spTree>
    <p:extLst>
      <p:ext uri="{BB962C8B-B14F-4D97-AF65-F5344CB8AC3E}">
        <p14:creationId xmlns:p14="http://schemas.microsoft.com/office/powerpoint/2010/main" val="217169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81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01118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02305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07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7586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93280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12056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98487A-2D14-4F8A-8230-EF9FF77A5838}" type="datetimeFigureOut">
              <a:rPr lang="vi-VN" smtClean="0"/>
              <a:t>20/11/2023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11750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98487A-2D14-4F8A-8230-EF9FF77A5838}" type="datetimeFigureOut">
              <a:rPr lang="vi-VN" smtClean="0"/>
              <a:t>20/11/2023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58457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8487A-2D14-4F8A-8230-EF9FF77A5838}" type="datetimeFigureOut">
              <a:rPr lang="vi-VN" smtClean="0"/>
              <a:t>20/11/2023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640467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60259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03494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72720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098487A-2D14-4F8A-8230-EF9FF77A5838}" type="datetimeFigureOut">
              <a:rPr lang="vi-VN" smtClean="0"/>
              <a:t>20/11/2023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77629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237277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3740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462866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6433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15187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71929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728675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18879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565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988245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195579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16113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98487A-2D14-4F8A-8230-EF9FF77A5838}" type="datetimeFigureOut">
              <a:rPr lang="vi-VN" smtClean="0"/>
              <a:t>20/11/2023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372919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98487A-2D14-4F8A-8230-EF9FF77A5838}" type="datetimeFigureOut">
              <a:rPr lang="vi-VN" smtClean="0"/>
              <a:t>20/11/2023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5212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8487A-2D14-4F8A-8230-EF9FF77A5838}" type="datetimeFigureOut">
              <a:rPr lang="vi-VN" smtClean="0"/>
              <a:t>20/11/2023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545985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023816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770146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172471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8487A-2D14-4F8A-8230-EF9FF77A5838}" type="datetimeFigureOut">
              <a:rPr lang="vi-VN" smtClean="0"/>
              <a:t>20/11/2023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29924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50047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0218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98487A-2D14-4F8A-8230-EF9FF77A5838}" type="datetimeFigureOut">
              <a:rPr lang="vi-VN" smtClean="0"/>
              <a:t>20/11/2023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34392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98487A-2D14-4F8A-8230-EF9FF77A5838}" type="datetimeFigureOut">
              <a:rPr lang="vi-VN" smtClean="0"/>
              <a:t>20/11/2023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390324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98487A-2D14-4F8A-8230-EF9FF77A5838}" type="datetimeFigureOut">
              <a:rPr lang="vi-VN" smtClean="0"/>
              <a:t>20/11/2023</a:t>
            </a:fld>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289428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3E3D9-DF94-43F3-8ED9-CAD96A68899D}" type="slidenum">
              <a:rPr lang="vi-VN" smtClean="0"/>
              <a:t>‹#›</a:t>
            </a:fld>
            <a:endParaRPr lang="vi-VN"/>
          </a:p>
        </p:txBody>
      </p:sp>
    </p:spTree>
    <p:extLst>
      <p:ext uri="{BB962C8B-B14F-4D97-AF65-F5344CB8AC3E}">
        <p14:creationId xmlns:p14="http://schemas.microsoft.com/office/powerpoint/2010/main" val="339082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87A-2D14-4F8A-8230-EF9FF77A5838}" type="datetimeFigureOut">
              <a:rPr lang="vi-VN" smtClean="0"/>
              <a:t>20/11/2023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13E3D9-DF94-43F3-8ED9-CAD96A68899D}" type="slidenum">
              <a:rPr lang="vi-VN" smtClean="0"/>
              <a:t>‹#›</a:t>
            </a:fld>
            <a:endParaRPr lang="vi-VN"/>
          </a:p>
        </p:txBody>
      </p:sp>
    </p:spTree>
    <p:extLst>
      <p:ext uri="{BB962C8B-B14F-4D97-AF65-F5344CB8AC3E}">
        <p14:creationId xmlns:p14="http://schemas.microsoft.com/office/powerpoint/2010/main" val="14479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98487A-2D14-4F8A-8230-EF9FF77A5838}" type="datetimeFigureOut">
              <a:rPr lang="vi-VN" smtClean="0"/>
              <a:t>20/11/2023</a:t>
            </a:fld>
            <a:endParaRPr lang="vi-V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vi-V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13E3D9-DF94-43F3-8ED9-CAD96A68899D}" type="slidenum">
              <a:rPr lang="vi-VN" smtClean="0"/>
              <a:t>‹#›</a:t>
            </a:fld>
            <a:endParaRPr lang="vi-V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410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098487A-2D14-4F8A-8230-EF9FF77A5838}" type="datetimeFigureOut">
              <a:rPr lang="vi-VN" smtClean="0"/>
              <a:t>20/11/2023</a:t>
            </a:fld>
            <a:endParaRPr lang="vi-V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vi-V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113E3D9-DF94-43F3-8ED9-CAD96A68899D}" type="slidenum">
              <a:rPr lang="vi-VN" smtClean="0"/>
              <a:t>‹#›</a:t>
            </a:fld>
            <a:endParaRPr lang="vi-VN"/>
          </a:p>
        </p:txBody>
      </p:sp>
    </p:spTree>
    <p:extLst>
      <p:ext uri="{BB962C8B-B14F-4D97-AF65-F5344CB8AC3E}">
        <p14:creationId xmlns:p14="http://schemas.microsoft.com/office/powerpoint/2010/main" val="26058829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8487A-2D14-4F8A-8230-EF9FF77A5838}" type="datetimeFigureOut">
              <a:rPr lang="vi-VN" smtClean="0"/>
              <a:t>20/11/2023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3E3D9-DF94-43F3-8ED9-CAD96A68899D}" type="slidenum">
              <a:rPr lang="vi-VN" smtClean="0"/>
              <a:t>‹#›</a:t>
            </a:fld>
            <a:endParaRPr lang="vi-VN"/>
          </a:p>
        </p:txBody>
      </p:sp>
    </p:spTree>
    <p:extLst>
      <p:ext uri="{BB962C8B-B14F-4D97-AF65-F5344CB8AC3E}">
        <p14:creationId xmlns:p14="http://schemas.microsoft.com/office/powerpoint/2010/main" val="32238696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500"/>
            <a:ext cx="12192000" cy="6794500"/>
          </a:xfrm>
          <a:prstGeom prst="rect">
            <a:avLst/>
          </a:prstGeom>
        </p:spPr>
      </p:pic>
      <p:sp>
        <p:nvSpPr>
          <p:cNvPr id="5" name="Rectangle 4"/>
          <p:cNvSpPr/>
          <p:nvPr/>
        </p:nvSpPr>
        <p:spPr>
          <a:xfrm>
            <a:off x="4148418" y="1775752"/>
            <a:ext cx="5183470" cy="1107996"/>
          </a:xfrm>
          <a:prstGeom prst="rect">
            <a:avLst/>
          </a:prstGeom>
        </p:spPr>
        <p:txBody>
          <a:bodyPr wrap="none">
            <a:spAutoFit/>
          </a:bodyPr>
          <a:lstStyle/>
          <a:p>
            <a:r>
              <a:rPr lang="en-US" sz="6600" dirty="0">
                <a:latin typeface="Times New Roman" panose="02020603050405020304" pitchFamily="18" charset="0"/>
                <a:cs typeface="Times New Roman" panose="02020603050405020304" pitchFamily="18" charset="0"/>
              </a:rPr>
              <a:t>SINH HỌC 11</a:t>
            </a:r>
            <a:endParaRPr lang="vi-VN"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2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8"/>
          <p:cNvSpPr txBox="1">
            <a:spLocks noChangeArrowheads="1"/>
          </p:cNvSpPr>
          <p:nvPr/>
        </p:nvSpPr>
        <p:spPr bwMode="auto">
          <a:xfrm>
            <a:off x="188913" y="57945"/>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80899" name="Group 14"/>
          <p:cNvGrpSpPr>
            <a:grpSpLocks/>
          </p:cNvGrpSpPr>
          <p:nvPr/>
        </p:nvGrpSpPr>
        <p:grpSpPr bwMode="auto">
          <a:xfrm>
            <a:off x="0" y="0"/>
            <a:ext cx="12189841" cy="6861175"/>
            <a:chOff x="-9684" y="341994"/>
            <a:chExt cx="9153684" cy="6519054"/>
          </a:xfrm>
        </p:grpSpPr>
        <p:sp>
          <p:nvSpPr>
            <p:cNvPr id="80922"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0924"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0925"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3753221901"/>
              </p:ext>
            </p:extLst>
          </p:nvPr>
        </p:nvGraphicFramePr>
        <p:xfrm>
          <a:off x="133350" y="618836"/>
          <a:ext cx="11917363" cy="6204239"/>
        </p:xfrm>
        <a:graphic>
          <a:graphicData uri="http://schemas.openxmlformats.org/drawingml/2006/table">
            <a:tbl>
              <a:tblPr firstRow="1" firstCol="1" bandRow="1">
                <a:tableStyleId>{68D230F3-CF80-4859-8CE7-A43EE81993B5}</a:tableStyleId>
              </a:tblPr>
              <a:tblGrid>
                <a:gridCol w="1401523"/>
                <a:gridCol w="2316602"/>
                <a:gridCol w="3743267"/>
                <a:gridCol w="4455971"/>
              </a:tblGrid>
              <a:tr h="674758">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Bệnh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Nguyên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Triệu chứng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Cách phòng tránh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529481">
                <a:tc>
                  <a:txBody>
                    <a:bodyPr/>
                    <a:lstStyle/>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r>
                        <a:rPr lang="vi-VN" sz="2800" dirty="0" smtClean="0">
                          <a:effectLst/>
                          <a:latin typeface="Times New Roman" panose="02020603050405020304" pitchFamily="18" charset="0"/>
                          <a:cs typeface="Times New Roman" panose="02020603050405020304" pitchFamily="18" charset="0"/>
                        </a:rPr>
                        <a:t>Viêm </a:t>
                      </a:r>
                      <a:r>
                        <a:rPr lang="vi-VN" sz="2800" dirty="0">
                          <a:effectLst/>
                          <a:latin typeface="Times New Roman" panose="02020603050405020304" pitchFamily="18" charset="0"/>
                          <a:cs typeface="Times New Roman" panose="02020603050405020304" pitchFamily="18" charset="0"/>
                        </a:rPr>
                        <a:t>phổi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600200" y="1366867"/>
            <a:ext cx="2133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Có nhiều tác nhân gây ra tình trạng viêm phổi, nhưng thường do vi khuẩn, virus và nấm.</a:t>
            </a:r>
            <a:endParaRPr lang="en-US" altLang="vi-VN"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829555" y="1316832"/>
            <a:ext cx="375285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smtClean="0">
                <a:latin typeface="Times New Roman" panose="02020603050405020304" pitchFamily="18" charset="0"/>
                <a:cs typeface="Times New Roman" panose="02020603050405020304" pitchFamily="18" charset="0"/>
              </a:rPr>
              <a:t>- Đau </a:t>
            </a:r>
            <a:r>
              <a:rPr lang="vi-VN" altLang="vi-VN" dirty="0">
                <a:latin typeface="Times New Roman" panose="02020603050405020304" pitchFamily="18" charset="0"/>
                <a:cs typeface="Times New Roman" panose="02020603050405020304" pitchFamily="18" charset="0"/>
              </a:rPr>
              <a:t>ngực khi thở hoặc ho;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ho</a:t>
            </a:r>
            <a:r>
              <a:rPr lang="vi-VN" altLang="vi-VN" dirty="0">
                <a:latin typeface="Times New Roman" panose="02020603050405020304" pitchFamily="18" charset="0"/>
                <a:cs typeface="Times New Roman" panose="02020603050405020304" pitchFamily="18" charset="0"/>
              </a:rPr>
              <a:t>, ho có đờm; mệt mỏi;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sốt</a:t>
            </a:r>
            <a:r>
              <a:rPr lang="vi-VN" altLang="vi-VN" dirty="0">
                <a:latin typeface="Times New Roman" panose="02020603050405020304" pitchFamily="18" charset="0"/>
                <a:cs typeface="Times New Roman" panose="02020603050405020304" pitchFamily="18" charset="0"/>
              </a:rPr>
              <a:t>, đổ mồ hôi và ớn lạnh;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ở </a:t>
            </a:r>
            <a:r>
              <a:rPr lang="vi-VN" altLang="vi-VN" dirty="0">
                <a:latin typeface="Times New Roman" panose="02020603050405020304" pitchFamily="18" charset="0"/>
                <a:cs typeface="Times New Roman" panose="02020603050405020304" pitchFamily="18" charset="0"/>
              </a:rPr>
              <a:t>người già hoặc người suy giảm miễn </a:t>
            </a:r>
            <a:r>
              <a:rPr lang="vi-VN" altLang="vi-VN" dirty="0" smtClean="0">
                <a:latin typeface="Times New Roman" panose="02020603050405020304" pitchFamily="18" charset="0"/>
                <a:cs typeface="Times New Roman" panose="02020603050405020304" pitchFamily="18" charset="0"/>
              </a:rPr>
              <a:t>dịch: </a:t>
            </a:r>
            <a:r>
              <a:rPr lang="vi-VN" altLang="vi-VN" dirty="0">
                <a:latin typeface="Times New Roman" panose="02020603050405020304" pitchFamily="18" charset="0"/>
                <a:cs typeface="Times New Roman" panose="02020603050405020304" pitchFamily="18" charset="0"/>
              </a:rPr>
              <a:t>buồn nôn, nôn mửa hoặc tiêu chảy;…</a:t>
            </a:r>
            <a:endParaRPr lang="en-US" altLang="vi-VN"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573421" y="1320570"/>
            <a:ext cx="4449763" cy="554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smtClean="0">
                <a:latin typeface="Times New Roman" panose="02020603050405020304" pitchFamily="18" charset="0"/>
                <a:cs typeface="Times New Roman" panose="02020603050405020304" pitchFamily="18" charset="0"/>
              </a:rPr>
              <a:t>-Tiêm </a:t>
            </a:r>
            <a:r>
              <a:rPr lang="vi-VN" altLang="vi-VN" dirty="0">
                <a:latin typeface="Times New Roman" panose="02020603050405020304" pitchFamily="18" charset="0"/>
                <a:cs typeface="Times New Roman" panose="02020603050405020304" pitchFamily="18" charset="0"/>
              </a:rPr>
              <a:t>phòng;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tăng </a:t>
            </a:r>
            <a:r>
              <a:rPr lang="vi-VN" altLang="vi-VN" dirty="0">
                <a:latin typeface="Times New Roman" panose="02020603050405020304" pitchFamily="18" charset="0"/>
                <a:cs typeface="Times New Roman" panose="02020603050405020304" pitchFamily="18" charset="0"/>
              </a:rPr>
              <a:t>cường vệ sinh cá nhân như thường xuyên vệ sinh tay, đeo khẩu trang, súc miệng bằng nước muối hoặc dung dịch sát khuẩn;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không </a:t>
            </a:r>
            <a:r>
              <a:rPr lang="vi-VN" altLang="vi-VN" dirty="0">
                <a:latin typeface="Times New Roman" panose="02020603050405020304" pitchFamily="18" charset="0"/>
                <a:cs typeface="Times New Roman" panose="02020603050405020304" pitchFamily="18" charset="0"/>
              </a:rPr>
              <a:t>hút thuốc lá;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None/>
            </a:pPr>
            <a:r>
              <a:rPr lang="vi-VN" altLang="vi-VN" dirty="0" smtClean="0">
                <a:latin typeface="Times New Roman" panose="02020603050405020304" pitchFamily="18" charset="0"/>
                <a:cs typeface="Times New Roman" panose="02020603050405020304" pitchFamily="18" charset="0"/>
              </a:rPr>
              <a:t>- tăng </a:t>
            </a:r>
            <a:r>
              <a:rPr lang="vi-VN" altLang="vi-VN" dirty="0">
                <a:latin typeface="Times New Roman" panose="02020603050405020304" pitchFamily="18" charset="0"/>
                <a:cs typeface="Times New Roman" panose="02020603050405020304" pitchFamily="18" charset="0"/>
              </a:rPr>
              <a:t>cường hệ miễn dịch bằng cách ngủ đủ giấc, tập thể dục thường xuyên, ăn uống lành mạnh;…</a:t>
            </a:r>
            <a:endParaRPr lang="en-US" alt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3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8"/>
          <p:cNvSpPr txBox="1">
            <a:spLocks noChangeArrowheads="1"/>
          </p:cNvSpPr>
          <p:nvPr/>
        </p:nvSpPr>
        <p:spPr bwMode="auto">
          <a:xfrm>
            <a:off x="77692" y="69028"/>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84995" name="Group 14"/>
          <p:cNvGrpSpPr>
            <a:grpSpLocks/>
          </p:cNvGrpSpPr>
          <p:nvPr/>
        </p:nvGrpSpPr>
        <p:grpSpPr bwMode="auto">
          <a:xfrm>
            <a:off x="0" y="0"/>
            <a:ext cx="12189841" cy="6861175"/>
            <a:chOff x="-9684" y="341994"/>
            <a:chExt cx="9153684" cy="6519054"/>
          </a:xfrm>
        </p:grpSpPr>
        <p:sp>
          <p:nvSpPr>
            <p:cNvPr id="85018"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5020"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5021"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1284959356"/>
              </p:ext>
            </p:extLst>
          </p:nvPr>
        </p:nvGraphicFramePr>
        <p:xfrm>
          <a:off x="133350" y="766618"/>
          <a:ext cx="11917363" cy="6129482"/>
        </p:xfrm>
        <a:graphic>
          <a:graphicData uri="http://schemas.openxmlformats.org/drawingml/2006/table">
            <a:tbl>
              <a:tblPr firstRow="1" firstCol="1" bandRow="1">
                <a:tableStyleId>{68D230F3-CF80-4859-8CE7-A43EE81993B5}</a:tableStyleId>
              </a:tblPr>
              <a:tblGrid>
                <a:gridCol w="1086194"/>
                <a:gridCol w="2209730"/>
                <a:gridCol w="4024471"/>
                <a:gridCol w="4596968"/>
              </a:tblGrid>
              <a:tr h="483731">
                <a:tc>
                  <a:txBody>
                    <a:bodyPr/>
                    <a:lstStyle/>
                    <a:p>
                      <a:pPr algn="ctr">
                        <a:lnSpc>
                          <a:spcPct val="115000"/>
                        </a:lnSpc>
                        <a:tabLst>
                          <a:tab pos="90170" algn="l"/>
                        </a:tabLst>
                      </a:pPr>
                      <a:r>
                        <a:rPr lang="vi-VN" sz="2400" dirty="0">
                          <a:effectLst/>
                          <a:latin typeface="Times New Roman" panose="02020603050405020304" pitchFamily="18" charset="0"/>
                          <a:cs typeface="Times New Roman" panose="02020603050405020304" pitchFamily="18" charset="0"/>
                        </a:rPr>
                        <a:t>Bệnh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400">
                          <a:effectLst/>
                          <a:latin typeface="Times New Roman" panose="02020603050405020304" pitchFamily="18" charset="0"/>
                          <a:cs typeface="Times New Roman" panose="02020603050405020304" pitchFamily="18" charset="0"/>
                        </a:rPr>
                        <a:t>Nguyên nhân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400">
                          <a:effectLst/>
                          <a:latin typeface="Times New Roman" panose="02020603050405020304" pitchFamily="18" charset="0"/>
                          <a:cs typeface="Times New Roman" panose="02020603050405020304" pitchFamily="18" charset="0"/>
                        </a:rPr>
                        <a:t>Triệu chứng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400">
                          <a:effectLst/>
                          <a:latin typeface="Times New Roman" panose="02020603050405020304" pitchFamily="18" charset="0"/>
                          <a:cs typeface="Times New Roman" panose="02020603050405020304" pitchFamily="18" charset="0"/>
                        </a:rPr>
                        <a:t>Cách phòng tránh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645751">
                <a:tc>
                  <a:txBody>
                    <a:bodyPr/>
                    <a:lstStyle/>
                    <a:p>
                      <a:pPr algn="ctr">
                        <a:lnSpc>
                          <a:spcPct val="115000"/>
                        </a:lnSpc>
                        <a:tabLst>
                          <a:tab pos="90170" algn="l"/>
                        </a:tabLst>
                      </a:pPr>
                      <a:endParaRPr lang="vi-VN" sz="24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4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4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r>
                        <a:rPr lang="vi-VN" sz="2400" dirty="0" smtClean="0">
                          <a:effectLst/>
                          <a:latin typeface="Times New Roman" panose="02020603050405020304" pitchFamily="18" charset="0"/>
                          <a:cs typeface="Times New Roman" panose="02020603050405020304" pitchFamily="18" charset="0"/>
                        </a:rPr>
                        <a:t>Ung </a:t>
                      </a:r>
                      <a:r>
                        <a:rPr lang="vi-VN" sz="2400" dirty="0">
                          <a:effectLst/>
                          <a:latin typeface="Times New Roman" panose="02020603050405020304" pitchFamily="18" charset="0"/>
                          <a:cs typeface="Times New Roman" panose="02020603050405020304" pitchFamily="18" charset="0"/>
                        </a:rPr>
                        <a:t>thư phổi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01" marB="11101">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262063" y="1388106"/>
            <a:ext cx="21336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400" dirty="0">
                <a:latin typeface="Times New Roman" panose="02020603050405020304" pitchFamily="18" charset="0"/>
                <a:cs typeface="Times New Roman" panose="02020603050405020304" pitchFamily="18" charset="0"/>
              </a:rPr>
              <a:t>Bất kì ai cũng có thể mắc bệnh ung thư phổi và tỉ  lệ này sẽ gia tăng nếu người đó gặp phải các yếu tố sau: hút thuốc lá, tiếp xúc với các khí độc, xạ trị.</a:t>
            </a:r>
            <a:endParaRPr lang="en-US" altLang="vi-VN" sz="24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405460" y="1388106"/>
            <a:ext cx="3946686" cy="538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300" dirty="0" smtClean="0">
                <a:latin typeface="Times New Roman" panose="02020603050405020304" pitchFamily="18" charset="0"/>
                <a:cs typeface="Times New Roman" panose="02020603050405020304" pitchFamily="18" charset="0"/>
              </a:rPr>
              <a:t>- Các </a:t>
            </a:r>
            <a:r>
              <a:rPr lang="vi-VN" altLang="vi-VN" sz="2300" dirty="0">
                <a:latin typeface="Times New Roman" panose="02020603050405020304" pitchFamily="18" charset="0"/>
                <a:cs typeface="Times New Roman" panose="02020603050405020304" pitchFamily="18" charset="0"/>
              </a:rPr>
              <a:t>triệu chứng ở giai đoạn đầu: ho lâu kéo dài, ho lẫn đờm hoặc máu; thở khò khè, hụt hơi; đau ngực, cơn đau tăng nặng khi cười, thở sâu hoặc ho; mệt mỏi và suy nhược cơ thể; khàn tiếng; chán ăn, sụt cân. </a:t>
            </a:r>
            <a:endParaRPr lang="vi-VN" altLang="vi-VN" sz="23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300" dirty="0" smtClean="0">
                <a:latin typeface="Times New Roman" panose="02020603050405020304" pitchFamily="18" charset="0"/>
                <a:cs typeface="Times New Roman" panose="02020603050405020304" pitchFamily="18" charset="0"/>
              </a:rPr>
              <a:t>- Các </a:t>
            </a:r>
            <a:r>
              <a:rPr lang="vi-VN" altLang="vi-VN" sz="2300" dirty="0">
                <a:latin typeface="Times New Roman" panose="02020603050405020304" pitchFamily="18" charset="0"/>
                <a:cs typeface="Times New Roman" panose="02020603050405020304" pitchFamily="18" charset="0"/>
              </a:rPr>
              <a:t>triệu chứng khi khối u lan rộng: nổi hạch bạch huyết ở xương đòn hoặc ở cổ; chóng mặt, nhức đầu, tê dại tay chân, dễ mất thăng bằng; vàng mắt, vàng da;…</a:t>
            </a:r>
            <a:endParaRPr lang="en-US" altLang="vi-VN" sz="2300"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391960" y="1175670"/>
            <a:ext cx="4638658" cy="579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Không </a:t>
            </a:r>
            <a:r>
              <a:rPr lang="vi-VN" altLang="vi-VN" sz="2300" dirty="0">
                <a:latin typeface="Times New Roman" panose="02020603050405020304" pitchFamily="18" charset="0"/>
                <a:cs typeface="Times New Roman" panose="02020603050405020304" pitchFamily="18" charset="0"/>
              </a:rPr>
              <a:t>hút thuốc lá và hút thuốc thụ động; </a:t>
            </a:r>
            <a:endParaRPr lang="vi-VN" altLang="vi-VN" sz="2300" dirty="0" smtClean="0">
              <a:latin typeface="Times New Roman" panose="02020603050405020304" pitchFamily="18" charset="0"/>
              <a:cs typeface="Times New Roman" panose="02020603050405020304" pitchFamily="18" charset="0"/>
            </a:endParaRPr>
          </a:p>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giảm </a:t>
            </a:r>
            <a:r>
              <a:rPr lang="vi-VN" altLang="vi-VN" sz="2300" dirty="0">
                <a:latin typeface="Times New Roman" panose="02020603050405020304" pitchFamily="18" charset="0"/>
                <a:cs typeface="Times New Roman" panose="02020603050405020304" pitchFamily="18" charset="0"/>
              </a:rPr>
              <a:t>lượng </a:t>
            </a:r>
            <a:r>
              <a:rPr lang="vi-VN" altLang="vi-VN" sz="2300" dirty="0" smtClean="0">
                <a:latin typeface="Times New Roman" panose="02020603050405020304" pitchFamily="18" charset="0"/>
                <a:cs typeface="Times New Roman" panose="02020603050405020304" pitchFamily="18" charset="0"/>
              </a:rPr>
              <a:t>khí radon </a:t>
            </a:r>
            <a:r>
              <a:rPr lang="vi-VN" altLang="vi-VN" sz="2300" dirty="0">
                <a:latin typeface="Times New Roman" panose="02020603050405020304" pitchFamily="18" charset="0"/>
                <a:cs typeface="Times New Roman" panose="02020603050405020304" pitchFamily="18" charset="0"/>
              </a:rPr>
              <a:t>trong nhà bằng cách tăng cường thông gió, sử dụng máy lọc không khí</a:t>
            </a:r>
            <a:r>
              <a:rPr lang="vi-VN" altLang="vi-VN" sz="2300" dirty="0" smtClean="0">
                <a:latin typeface="Times New Roman" panose="02020603050405020304" pitchFamily="18" charset="0"/>
                <a:cs typeface="Times New Roman" panose="02020603050405020304" pitchFamily="18" charset="0"/>
              </a:rPr>
              <a:t>,…;phòng </a:t>
            </a:r>
            <a:r>
              <a:rPr lang="vi-VN" altLang="vi-VN" sz="2300" dirty="0">
                <a:latin typeface="Times New Roman" panose="02020603050405020304" pitchFamily="18" charset="0"/>
                <a:cs typeface="Times New Roman" panose="02020603050405020304" pitchFamily="18" charset="0"/>
              </a:rPr>
              <a:t>chống phơi nhiễm phóng xạ; </a:t>
            </a:r>
            <a:endParaRPr lang="vi-VN" altLang="vi-VN" sz="2300" dirty="0" smtClean="0">
              <a:latin typeface="Times New Roman" panose="02020603050405020304" pitchFamily="18" charset="0"/>
              <a:cs typeface="Times New Roman" panose="02020603050405020304" pitchFamily="18" charset="0"/>
            </a:endParaRPr>
          </a:p>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phòng </a:t>
            </a:r>
            <a:r>
              <a:rPr lang="vi-VN" altLang="vi-VN" sz="2300" dirty="0">
                <a:latin typeface="Times New Roman" panose="02020603050405020304" pitchFamily="18" charset="0"/>
                <a:cs typeface="Times New Roman" panose="02020603050405020304" pitchFamily="18" charset="0"/>
              </a:rPr>
              <a:t>chống ô nhiễm không khí; </a:t>
            </a:r>
            <a:endParaRPr lang="vi-VN" altLang="vi-VN" sz="2300" dirty="0" smtClean="0">
              <a:latin typeface="Times New Roman" panose="02020603050405020304" pitchFamily="18" charset="0"/>
              <a:cs typeface="Times New Roman" panose="02020603050405020304" pitchFamily="18" charset="0"/>
            </a:endParaRPr>
          </a:p>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tăng </a:t>
            </a:r>
            <a:r>
              <a:rPr lang="vi-VN" altLang="vi-VN" sz="2300" dirty="0">
                <a:latin typeface="Times New Roman" panose="02020603050405020304" pitchFamily="18" charset="0"/>
                <a:cs typeface="Times New Roman" panose="02020603050405020304" pitchFamily="18" charset="0"/>
              </a:rPr>
              <a:t>cường đề kháng bằng cách ăn uống lành mạnh, </a:t>
            </a:r>
            <a:endParaRPr lang="vi-VN" altLang="vi-VN" sz="2300" dirty="0" smtClean="0">
              <a:latin typeface="Times New Roman" panose="02020603050405020304" pitchFamily="18" charset="0"/>
              <a:cs typeface="Times New Roman" panose="02020603050405020304" pitchFamily="18" charset="0"/>
            </a:endParaRPr>
          </a:p>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tăng </a:t>
            </a:r>
            <a:r>
              <a:rPr lang="vi-VN" altLang="vi-VN" sz="2300" dirty="0">
                <a:latin typeface="Times New Roman" panose="02020603050405020304" pitchFamily="18" charset="0"/>
                <a:cs typeface="Times New Roman" panose="02020603050405020304" pitchFamily="18" charset="0"/>
              </a:rPr>
              <a:t>cường tập luyện thể dục thể </a:t>
            </a:r>
            <a:r>
              <a:rPr lang="vi-VN" altLang="vi-VN" sz="2300" dirty="0" smtClean="0">
                <a:latin typeface="Times New Roman" panose="02020603050405020304" pitchFamily="18" charset="0"/>
                <a:cs typeface="Times New Roman" panose="02020603050405020304" pitchFamily="18" charset="0"/>
              </a:rPr>
              <a:t>thao;</a:t>
            </a:r>
          </a:p>
          <a:p>
            <a:pPr marL="342900" indent="-342900" algn="just">
              <a:lnSpc>
                <a:spcPct val="115000"/>
              </a:lnSpc>
              <a:spcBef>
                <a:spcPct val="0"/>
              </a:spcBef>
              <a:buFontTx/>
              <a:buChar char="-"/>
            </a:pPr>
            <a:r>
              <a:rPr lang="vi-VN" altLang="vi-VN" sz="2300" dirty="0" smtClean="0">
                <a:latin typeface="Times New Roman" panose="02020603050405020304" pitchFamily="18" charset="0"/>
                <a:cs typeface="Times New Roman" panose="02020603050405020304" pitchFamily="18" charset="0"/>
              </a:rPr>
              <a:t>tầm </a:t>
            </a:r>
            <a:r>
              <a:rPr lang="vi-VN" altLang="vi-VN" sz="2300" dirty="0">
                <a:latin typeface="Times New Roman" panose="02020603050405020304" pitchFamily="18" charset="0"/>
                <a:cs typeface="Times New Roman" panose="02020603050405020304" pitchFamily="18" charset="0"/>
              </a:rPr>
              <a:t>soát ung thư định kì để được can thiệp sớm</a:t>
            </a:r>
            <a:r>
              <a:rPr lang="vi-VN" altLang="vi-VN" sz="2300" dirty="0" smtClean="0">
                <a:latin typeface="Times New Roman" panose="02020603050405020304" pitchFamily="18" charset="0"/>
                <a:cs typeface="Times New Roman" panose="02020603050405020304" pitchFamily="18" charset="0"/>
              </a:rPr>
              <a:t>,;…</a:t>
            </a:r>
            <a:endParaRPr lang="en-US" alt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074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5" y="503021"/>
            <a:ext cx="9947564" cy="826510"/>
          </a:xfrm>
        </p:spPr>
        <p:txBody>
          <a:bodyPr>
            <a:normAutofit/>
          </a:bodyPr>
          <a:lstStyle/>
          <a:p>
            <a:r>
              <a:rPr lang="vi-VN" sz="3600" b="1" dirty="0" smtClean="0"/>
              <a:t>CÂU HỎI THẢO LUẬN NHANH</a:t>
            </a:r>
            <a:endParaRPr lang="vi-VN" sz="3600" b="1" dirty="0"/>
          </a:p>
        </p:txBody>
      </p:sp>
      <p:sp>
        <p:nvSpPr>
          <p:cNvPr id="4" name="Text Box 8"/>
          <p:cNvSpPr txBox="1">
            <a:spLocks noChangeArrowheads="1"/>
          </p:cNvSpPr>
          <p:nvPr/>
        </p:nvSpPr>
        <p:spPr bwMode="auto">
          <a:xfrm>
            <a:off x="276225" y="1848427"/>
            <a:ext cx="11864975" cy="179126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Arial" panose="020B0604020202020204" pitchFamily="34" charset="0"/>
              <a:buNone/>
              <a:defRPr/>
            </a:pPr>
            <a:r>
              <a:rPr lang="en-US" altLang="en-US" sz="3200" b="1" dirty="0" err="1">
                <a:solidFill>
                  <a:srgbClr val="C00000"/>
                </a:solidFill>
                <a:latin typeface="Times New Roman" panose="02020603050405020304" pitchFamily="18" charset="0"/>
                <a:cs typeface="Times New Roman" panose="02020603050405020304" pitchFamily="18" charset="0"/>
              </a:rPr>
              <a:t>Câu</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smtClean="0">
                <a:solidFill>
                  <a:srgbClr val="C00000"/>
                </a:solidFill>
                <a:latin typeface="Times New Roman" panose="02020603050405020304" pitchFamily="18" charset="0"/>
                <a:cs typeface="Times New Roman" panose="02020603050405020304" pitchFamily="18" charset="0"/>
              </a:rPr>
              <a:t>1: </a:t>
            </a:r>
            <a:r>
              <a:rPr lang="vi-VN" sz="3200" b="1" dirty="0">
                <a:solidFill>
                  <a:srgbClr val="002060"/>
                </a:solidFill>
                <a:latin typeface="+mj-lt"/>
              </a:rPr>
              <a:t>Hãy lập một bảng kế hoạch và thực hiện việc tập thể dục, thể thao đều </a:t>
            </a:r>
            <a:r>
              <a:rPr lang="vi-VN" sz="3200" b="1" dirty="0" smtClean="0">
                <a:solidFill>
                  <a:srgbClr val="002060"/>
                </a:solidFill>
                <a:latin typeface="+mj-lt"/>
              </a:rPr>
              <a:t>đặn?</a:t>
            </a:r>
            <a:r>
              <a:rPr lang="en-US" sz="3200" b="1" dirty="0" smtClean="0">
                <a:solidFill>
                  <a:srgbClr val="002060"/>
                </a:solidFill>
                <a:latin typeface="+mj-lt"/>
              </a:rPr>
              <a:t> </a:t>
            </a:r>
            <a:r>
              <a:rPr lang="en-US" sz="3200" b="1" dirty="0">
                <a:solidFill>
                  <a:srgbClr val="002060"/>
                </a:solidFill>
                <a:latin typeface="+mj-lt"/>
              </a:rPr>
              <a:t> </a:t>
            </a:r>
            <a:r>
              <a:rPr lang="en-US" sz="3200" b="1" dirty="0" err="1" smtClean="0">
                <a:solidFill>
                  <a:srgbClr val="002060"/>
                </a:solidFill>
                <a:latin typeface="Times New Roman" panose="02020603050405020304" pitchFamily="18" charset="0"/>
                <a:cs typeface="Times New Roman" panose="02020603050405020304" pitchFamily="18" charset="0"/>
              </a:rPr>
              <a:t>Nêu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lợi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việc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tập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luyện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thể</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dục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thể</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thao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đối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động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hô</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hấp</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76225" y="3743108"/>
            <a:ext cx="11626850" cy="122495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Arial" panose="020B0604020202020204" pitchFamily="34" charset="0"/>
              <a:buNone/>
              <a:defRPr/>
            </a:pPr>
            <a:r>
              <a:rPr lang="en-US" altLang="en-US" b="1" dirty="0" err="1">
                <a:solidFill>
                  <a:srgbClr val="C00000"/>
                </a:solidFill>
                <a:latin typeface="Times New Roman" panose="02020603050405020304" pitchFamily="18" charset="0"/>
                <a:cs typeface="Times New Roman" panose="02020603050405020304" pitchFamily="18" charset="0"/>
              </a:rPr>
              <a:t>Câu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smtClean="0">
                <a:solidFill>
                  <a:srgbClr val="C00000"/>
                </a:solidFill>
                <a:latin typeface="Times New Roman" panose="02020603050405020304" pitchFamily="18" charset="0"/>
                <a:cs typeface="Times New Roman" panose="02020603050405020304" pitchFamily="18" charset="0"/>
              </a:rPr>
              <a:t>2: </a:t>
            </a:r>
            <a:r>
              <a:rPr lang="vi-VN" sz="3200" b="1" dirty="0">
                <a:solidFill>
                  <a:srgbClr val="002060"/>
                </a:solidFill>
                <a:latin typeface="+mj-lt"/>
              </a:rPr>
              <a:t>Nêu ý nghĩa của việc cấm hút thuốc lá nơi công cộng và cấm trẻ em dưới 16 tuổi hút thuốc lá.</a:t>
            </a:r>
            <a:endParaRPr lang="en-US" altLang="en-US" sz="3200" b="1" dirty="0">
              <a:solidFill>
                <a:srgbClr val="002060"/>
              </a:solidFill>
              <a:latin typeface="+mj-lt"/>
            </a:endParaRPr>
          </a:p>
        </p:txBody>
      </p:sp>
    </p:spTree>
    <p:extLst>
      <p:ext uri="{BB962C8B-B14F-4D97-AF65-F5344CB8AC3E}">
        <p14:creationId xmlns:p14="http://schemas.microsoft.com/office/powerpoint/2010/main" val="10840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8"/>
          <p:cNvSpPr txBox="1">
            <a:spLocks noChangeArrowheads="1"/>
          </p:cNvSpPr>
          <p:nvPr/>
        </p:nvSpPr>
        <p:spPr bwMode="auto">
          <a:xfrm>
            <a:off x="96838" y="49011"/>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87043" name="Group 14"/>
          <p:cNvGrpSpPr>
            <a:grpSpLocks/>
          </p:cNvGrpSpPr>
          <p:nvPr/>
        </p:nvGrpSpPr>
        <p:grpSpPr bwMode="auto">
          <a:xfrm>
            <a:off x="0" y="0"/>
            <a:ext cx="12189841" cy="6861175"/>
            <a:chOff x="-9684" y="341994"/>
            <a:chExt cx="9153684" cy="6519054"/>
          </a:xfrm>
        </p:grpSpPr>
        <p:sp>
          <p:nvSpPr>
            <p:cNvPr id="87049"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7051"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7052"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sp>
        <p:nvSpPr>
          <p:cNvPr id="8" name="TextBox 7"/>
          <p:cNvSpPr txBox="1"/>
          <p:nvPr/>
        </p:nvSpPr>
        <p:spPr>
          <a:xfrm>
            <a:off x="141288" y="3137564"/>
            <a:ext cx="11817350" cy="2923877"/>
          </a:xfrm>
          <a:prstGeom prst="rect">
            <a:avLst/>
          </a:prstGeom>
          <a:noFill/>
        </p:spPr>
        <p:txBody>
          <a:bodyPr>
            <a:spAutoFit/>
          </a:bodyPr>
          <a:lstStyle/>
          <a:p>
            <a:pPr algn="just">
              <a:defRPr/>
            </a:pPr>
            <a:r>
              <a:rPr lang="en-US" sz="2800" b="1" dirty="0" err="1">
                <a:solidFill>
                  <a:srgbClr val="002060"/>
                </a:solidFill>
                <a:latin typeface="Times New Roman" panose="02020603050405020304" pitchFamily="18" charset="0"/>
                <a:cs typeface="Times New Roman" panose="02020603050405020304" pitchFamily="18" charset="0"/>
              </a:rPr>
              <a:t>Nêu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dục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hô</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hấp</a:t>
            </a:r>
            <a:r>
              <a:rPr lang="en-US" sz="2800"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just">
              <a:defRPr/>
            </a:pPr>
            <a:r>
              <a:rPr lang="vi-VN" sz="2600" dirty="0" smtClean="0">
                <a:latin typeface="+mj-lt"/>
              </a:rPr>
              <a:t>Chức </a:t>
            </a:r>
            <a:r>
              <a:rPr lang="vi-VN" sz="2600" dirty="0">
                <a:latin typeface="+mj-lt"/>
              </a:rPr>
              <a:t>năng của hệ thống hô hấp mạnh hay yếu phụ thuộc bởi năng lực </a:t>
            </a:r>
            <a:r>
              <a:rPr lang="vi-VN" sz="2600" dirty="0" smtClean="0">
                <a:latin typeface="+mj-lt"/>
              </a:rPr>
              <a:t>thải CO</a:t>
            </a:r>
            <a:r>
              <a:rPr lang="vi-VN" sz="2600" baseline="-25000" dirty="0" smtClean="0">
                <a:latin typeface="+mj-lt"/>
              </a:rPr>
              <a:t>2</a:t>
            </a:r>
            <a:r>
              <a:rPr lang="vi-VN" sz="2600" dirty="0">
                <a:latin typeface="+mj-lt"/>
              </a:rPr>
              <a:t> của cơ thể, khi tập luyện thể dục thể thao (TDTT) cơ thể đòi hỏi nhiều hơn về O</a:t>
            </a:r>
            <a:r>
              <a:rPr lang="vi-VN" sz="2600" baseline="-25000" dirty="0">
                <a:latin typeface="+mj-lt"/>
              </a:rPr>
              <a:t>2</a:t>
            </a:r>
            <a:r>
              <a:rPr lang="vi-VN" sz="2600" dirty="0">
                <a:latin typeface="+mj-lt"/>
              </a:rPr>
              <a:t>, chính vì vậy mà tần số hô hấp tăng lên. Để đáp ứng nhu cầu trên, các cơ quan của hệ thống hô hấp bắt buộc phải cải thiện năng lực làm việc. Do vậy, tiến hành tập luyện TDTT trong thời gian dài có thể nâng cao năng lực hấp thụ O</a:t>
            </a:r>
            <a:r>
              <a:rPr lang="vi-VN" sz="2600" baseline="-25000" dirty="0">
                <a:latin typeface="+mj-lt"/>
              </a:rPr>
              <a:t>2</a:t>
            </a:r>
            <a:r>
              <a:rPr lang="vi-VN" sz="2600" dirty="0">
                <a:latin typeface="+mj-lt"/>
              </a:rPr>
              <a:t>, từ đó nâng cao được chức năng của các cơ quan trong hệ thống hô hấp, cải thiện cơ năng hệ thống hô hấp.</a:t>
            </a:r>
            <a:endParaRPr lang="en-US" sz="2600" dirty="0">
              <a:solidFill>
                <a:schemeClr val="accent6">
                  <a:lumMod val="50000"/>
                </a:schemeClr>
              </a:solidFill>
              <a:latin typeface="+mj-lt"/>
            </a:endParaRPr>
          </a:p>
        </p:txBody>
      </p:sp>
      <p:sp>
        <p:nvSpPr>
          <p:cNvPr id="9" name="Text Box 8"/>
          <p:cNvSpPr txBox="1">
            <a:spLocks noChangeArrowheads="1"/>
          </p:cNvSpPr>
          <p:nvPr/>
        </p:nvSpPr>
        <p:spPr bwMode="auto">
          <a:xfrm>
            <a:off x="93663" y="583304"/>
            <a:ext cx="11864975" cy="10525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Arial" panose="020B0604020202020204" pitchFamily="34" charset="0"/>
              <a:buNone/>
              <a:defRPr/>
            </a:pPr>
            <a:r>
              <a:rPr lang="en-US" altLang="en-US" b="1" dirty="0" err="1">
                <a:solidFill>
                  <a:srgbClr val="C00000"/>
                </a:solidFill>
                <a:latin typeface="Times New Roman" panose="02020603050405020304" pitchFamily="18" charset="0"/>
                <a:cs typeface="Times New Roman" panose="02020603050405020304" pitchFamily="18" charset="0"/>
              </a:rPr>
              <a:t>Câu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smtClean="0">
                <a:solidFill>
                  <a:srgbClr val="C00000"/>
                </a:solidFill>
                <a:latin typeface="Times New Roman" panose="02020603050405020304" pitchFamily="18" charset="0"/>
                <a:cs typeface="Times New Roman" panose="02020603050405020304" pitchFamily="18" charset="0"/>
              </a:rPr>
              <a:t>1: </a:t>
            </a:r>
            <a:r>
              <a:rPr lang="vi-VN" b="1" dirty="0">
                <a:solidFill>
                  <a:srgbClr val="002060"/>
                </a:solidFill>
                <a:latin typeface="+mj-lt"/>
              </a:rPr>
              <a:t>Hãy lập một bảng kế hoạch và thực hiện việc tập thể dục, thể thao đều đặn</a:t>
            </a:r>
            <a:endParaRPr lang="en-US" altLang="en-US" b="1" dirty="0">
              <a:solidFill>
                <a:srgbClr val="00206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352525220"/>
              </p:ext>
            </p:extLst>
          </p:nvPr>
        </p:nvGraphicFramePr>
        <p:xfrm>
          <a:off x="189706" y="1563731"/>
          <a:ext cx="11672888" cy="1463040"/>
        </p:xfrm>
        <a:graphic>
          <a:graphicData uri="http://schemas.openxmlformats.org/drawingml/2006/table">
            <a:tbl>
              <a:tblPr/>
              <a:tblGrid>
                <a:gridCol w="3292403"/>
                <a:gridCol w="8380485"/>
              </a:tblGrid>
              <a:tr h="0">
                <a:tc>
                  <a:txBody>
                    <a:bodyPr/>
                    <a:lstStyle/>
                    <a:p>
                      <a:pPr algn="ctr" fontAlgn="t"/>
                      <a:r>
                        <a:rPr lang="en-US" sz="2600" dirty="0" err="1" smtClean="0">
                          <a:effectLst/>
                          <a:latin typeface="Times New Roman" panose="02020603050405020304" pitchFamily="18" charset="0"/>
                          <a:cs typeface="Times New Roman" panose="02020603050405020304" pitchFamily="18" charset="0"/>
                        </a:rPr>
                        <a:t>Th</a:t>
                      </a:r>
                      <a:r>
                        <a:rPr lang="vi-VN" sz="2600" dirty="0" smtClean="0">
                          <a:effectLst/>
                          <a:latin typeface="Times New Roman" panose="02020603050405020304" pitchFamily="18" charset="0"/>
                          <a:cs typeface="Times New Roman" panose="02020603050405020304" pitchFamily="18" charset="0"/>
                        </a:rPr>
                        <a:t>ời </a:t>
                      </a:r>
                      <a:r>
                        <a:rPr lang="vi-VN" sz="2600" dirty="0">
                          <a:effectLst/>
                          <a:latin typeface="Times New Roman" panose="02020603050405020304" pitchFamily="18" charset="0"/>
                          <a:cs typeface="Times New Roman" panose="02020603050405020304" pitchFamily="18" charset="0"/>
                        </a:rPr>
                        <a:t>gian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t"/>
                      <a:r>
                        <a:rPr lang="vi-VN" sz="2600" dirty="0">
                          <a:effectLst/>
                          <a:latin typeface="Times New Roman" panose="02020603050405020304" pitchFamily="18" charset="0"/>
                          <a:cs typeface="Times New Roman" panose="02020603050405020304" pitchFamily="18" charset="0"/>
                        </a:rPr>
                        <a:t> Hoạt động tập luyện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r>
              <a:tr h="0">
                <a:tc>
                  <a:txBody>
                    <a:bodyPr/>
                    <a:lstStyle/>
                    <a:p>
                      <a:pPr algn="l" fontAlgn="t"/>
                      <a:r>
                        <a:rPr lang="pt-BR" sz="2600" dirty="0">
                          <a:effectLst/>
                          <a:latin typeface="Times New Roman" panose="02020603050405020304" pitchFamily="18" charset="0"/>
                          <a:cs typeface="Times New Roman" panose="02020603050405020304" pitchFamily="18" charset="0"/>
                        </a:rPr>
                        <a:t> Buổi sáng </a:t>
                      </a:r>
                      <a:r>
                        <a:rPr lang="pt-BR" sz="2600" b="0" i="0" dirty="0" smtClean="0">
                          <a:effectLst/>
                          <a:latin typeface="Times New Roman" panose="02020603050405020304" pitchFamily="18" charset="0"/>
                          <a:cs typeface="Times New Roman" panose="02020603050405020304" pitchFamily="18" charset="0"/>
                        </a:rPr>
                        <a:t>(</a:t>
                      </a:r>
                      <a:r>
                        <a:rPr lang="vi-VN" sz="2600" b="0" i="0" dirty="0" smtClean="0">
                          <a:effectLst/>
                          <a:latin typeface="Times New Roman" panose="02020603050405020304" pitchFamily="18" charset="0"/>
                          <a:cs typeface="Times New Roman" panose="02020603050405020304" pitchFamily="18" charset="0"/>
                        </a:rPr>
                        <a:t>5h</a:t>
                      </a:r>
                      <a:r>
                        <a:rPr lang="pt-BR" sz="2600" b="0" i="0" dirty="0" smtClean="0">
                          <a:effectLst/>
                          <a:latin typeface="Times New Roman" panose="02020603050405020304" pitchFamily="18" charset="0"/>
                          <a:cs typeface="Times New Roman" panose="02020603050405020304" pitchFamily="18" charset="0"/>
                        </a:rPr>
                        <a:t>−</a:t>
                      </a:r>
                      <a:r>
                        <a:rPr lang="vi-VN" sz="2600" b="0" i="0" dirty="0" smtClean="0">
                          <a:effectLst/>
                          <a:latin typeface="Times New Roman" panose="02020603050405020304" pitchFamily="18" charset="0"/>
                          <a:cs typeface="Times New Roman" panose="02020603050405020304" pitchFamily="18" charset="0"/>
                        </a:rPr>
                        <a:t>6h30</a:t>
                      </a:r>
                      <a:r>
                        <a:rPr lang="pt-BR" sz="2600" b="0" i="0" dirty="0" smtClean="0">
                          <a:effectLst/>
                          <a:latin typeface="Times New Roman" panose="02020603050405020304" pitchFamily="18" charset="0"/>
                          <a:cs typeface="Times New Roman" panose="02020603050405020304" pitchFamily="18" charset="0"/>
                        </a:rPr>
                        <a:t>)</a:t>
                      </a:r>
                      <a:r>
                        <a:rPr lang="pt-BR" sz="2600" dirty="0">
                          <a:effectLst/>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l" fontAlgn="t"/>
                      <a:r>
                        <a:rPr lang="vi-VN" sz="2600" dirty="0">
                          <a:effectLst/>
                          <a:latin typeface="Times New Roman" panose="02020603050405020304" pitchFamily="18" charset="0"/>
                          <a:cs typeface="Times New Roman" panose="02020603050405020304" pitchFamily="18" charset="0"/>
                        </a:rPr>
                        <a:t> Tập các bài thể dục buổi sáng, chạy quanh sân nhà.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r>
              <a:tr h="0">
                <a:tc>
                  <a:txBody>
                    <a:bodyPr/>
                    <a:lstStyle/>
                    <a:p>
                      <a:pPr algn="l" fontAlgn="t"/>
                      <a:r>
                        <a:rPr lang="pt-BR" sz="2600" dirty="0">
                          <a:effectLst/>
                          <a:latin typeface="Times New Roman" panose="02020603050405020304" pitchFamily="18" charset="0"/>
                          <a:cs typeface="Times New Roman" panose="02020603050405020304" pitchFamily="18" charset="0"/>
                        </a:rPr>
                        <a:t> Buổi chiều </a:t>
                      </a:r>
                      <a:r>
                        <a:rPr lang="pt-BR" sz="2600" b="0" i="0" dirty="0" smtClean="0">
                          <a:effectLst/>
                          <a:latin typeface="Times New Roman" panose="02020603050405020304" pitchFamily="18" charset="0"/>
                          <a:cs typeface="Times New Roman" panose="02020603050405020304" pitchFamily="18" charset="0"/>
                        </a:rPr>
                        <a:t>(</a:t>
                      </a:r>
                      <a:r>
                        <a:rPr lang="vi-VN" sz="2600" b="0" i="0" dirty="0" smtClean="0">
                          <a:effectLst/>
                          <a:latin typeface="Times New Roman" panose="02020603050405020304" pitchFamily="18" charset="0"/>
                          <a:cs typeface="Times New Roman" panose="02020603050405020304" pitchFamily="18" charset="0"/>
                        </a:rPr>
                        <a:t>5</a:t>
                      </a:r>
                      <a:r>
                        <a:rPr lang="pt-BR" sz="2600" b="0" i="0" dirty="0" smtClean="0">
                          <a:effectLst/>
                          <a:latin typeface="Times New Roman" panose="02020603050405020304" pitchFamily="18" charset="0"/>
                          <a:cs typeface="Times New Roman" panose="02020603050405020304" pitchFamily="18" charset="0"/>
                        </a:rPr>
                        <a:t>h30−</a:t>
                      </a:r>
                      <a:r>
                        <a:rPr lang="vi-VN" sz="2600" b="0" i="0" dirty="0" smtClean="0">
                          <a:effectLst/>
                          <a:latin typeface="Times New Roman" panose="02020603050405020304" pitchFamily="18" charset="0"/>
                          <a:cs typeface="Times New Roman" panose="02020603050405020304" pitchFamily="18" charset="0"/>
                        </a:rPr>
                        <a:t>7</a:t>
                      </a:r>
                      <a:r>
                        <a:rPr lang="pt-BR" sz="2600" b="0" i="0" dirty="0" smtClean="0">
                          <a:effectLst/>
                          <a:latin typeface="Times New Roman" panose="02020603050405020304" pitchFamily="18" charset="0"/>
                          <a:cs typeface="Times New Roman" panose="02020603050405020304" pitchFamily="18" charset="0"/>
                        </a:rPr>
                        <a:t>h)</a:t>
                      </a:r>
                      <a:endParaRPr lang="pt-BR" sz="2600" dirty="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l" fontAlgn="t"/>
                      <a:r>
                        <a:rPr lang="vi-VN" sz="2600" dirty="0">
                          <a:effectLst/>
                          <a:latin typeface="Times New Roman" panose="02020603050405020304" pitchFamily="18" charset="0"/>
                          <a:cs typeface="Times New Roman" panose="02020603050405020304" pitchFamily="18" charset="0"/>
                        </a:rPr>
                        <a:t> Đạp xe đạp </a:t>
                      </a:r>
                      <a:r>
                        <a:rPr lang="vi-VN" sz="2600" b="0" i="0" dirty="0" smtClean="0">
                          <a:effectLst/>
                          <a:latin typeface="Times New Roman" panose="02020603050405020304" pitchFamily="18" charset="0"/>
                          <a:cs typeface="Times New Roman" panose="02020603050405020304" pitchFamily="18" charset="0"/>
                        </a:rPr>
                        <a:t>5(km)</a:t>
                      </a:r>
                      <a:r>
                        <a:rPr lang="vi-VN" sz="2600" dirty="0" smtClean="0">
                          <a:effectLst/>
                          <a:latin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cs typeface="Times New Roman" panose="02020603050405020304" pitchFamily="18" charset="0"/>
                        </a:rPr>
                        <a:t>chơi đá </a:t>
                      </a:r>
                      <a:r>
                        <a:rPr lang="vi-VN" sz="2600" dirty="0" smtClean="0">
                          <a:effectLst/>
                          <a:latin typeface="Times New Roman" panose="02020603050405020304" pitchFamily="18" charset="0"/>
                          <a:cs typeface="Times New Roman" panose="02020603050405020304" pitchFamily="18" charset="0"/>
                        </a:rPr>
                        <a:t>bóng, bóng chuyền, cầu</a:t>
                      </a:r>
                      <a:r>
                        <a:rPr lang="vi-VN" sz="2600" baseline="0" dirty="0" smtClean="0">
                          <a:effectLst/>
                          <a:latin typeface="Times New Roman" panose="02020603050405020304" pitchFamily="18" charset="0"/>
                          <a:cs typeface="Times New Roman" panose="02020603050405020304" pitchFamily="18" charset="0"/>
                        </a:rPr>
                        <a:t> </a:t>
                      </a:r>
                      <a:r>
                        <a:rPr lang="vi-VN" sz="2600" dirty="0" smtClean="0">
                          <a:effectLst/>
                          <a:latin typeface="Times New Roman" panose="02020603050405020304" pitchFamily="18" charset="0"/>
                          <a:cs typeface="Times New Roman" panose="02020603050405020304" pitchFamily="18" charset="0"/>
                        </a:rPr>
                        <a:t>lông…</a:t>
                      </a:r>
                      <a:endParaRPr lang="vi-VN" sz="2600" dirty="0">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r>
            </a:tbl>
          </a:graphicData>
        </a:graphic>
      </p:graphicFrame>
    </p:spTree>
    <p:extLst>
      <p:ext uri="{BB962C8B-B14F-4D97-AF65-F5344CB8AC3E}">
        <p14:creationId xmlns:p14="http://schemas.microsoft.com/office/powerpoint/2010/main" val="19946041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8"/>
          <p:cNvSpPr txBox="1">
            <a:spLocks noChangeArrowheads="1"/>
          </p:cNvSpPr>
          <p:nvPr/>
        </p:nvSpPr>
        <p:spPr bwMode="auto">
          <a:xfrm>
            <a:off x="96838" y="49011"/>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87043" name="Group 14"/>
          <p:cNvGrpSpPr>
            <a:grpSpLocks/>
          </p:cNvGrpSpPr>
          <p:nvPr/>
        </p:nvGrpSpPr>
        <p:grpSpPr bwMode="auto">
          <a:xfrm>
            <a:off x="0" y="0"/>
            <a:ext cx="12189841" cy="6861175"/>
            <a:chOff x="-9684" y="341994"/>
            <a:chExt cx="9153684" cy="6519054"/>
          </a:xfrm>
        </p:grpSpPr>
        <p:sp>
          <p:nvSpPr>
            <p:cNvPr id="87049"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7051"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87052"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sp>
        <p:nvSpPr>
          <p:cNvPr id="8" name="TextBox 7"/>
          <p:cNvSpPr txBox="1"/>
          <p:nvPr/>
        </p:nvSpPr>
        <p:spPr>
          <a:xfrm>
            <a:off x="205392" y="1833005"/>
            <a:ext cx="11817350" cy="5324535"/>
          </a:xfrm>
          <a:prstGeom prst="rect">
            <a:avLst/>
          </a:prstGeom>
          <a:noFill/>
        </p:spPr>
        <p:txBody>
          <a:bodyPr>
            <a:spAutoFit/>
          </a:bodyPr>
          <a:lstStyle/>
          <a:p>
            <a:pPr algn="just">
              <a:defRPr/>
            </a:pPr>
            <a:r>
              <a:rPr lang="vi-VN" sz="2400" dirty="0">
                <a:latin typeface="Times New Roman" panose="02020603050405020304" pitchFamily="18" charset="0"/>
              </a:rPr>
              <a:t>Ý nghĩa của việc cấm hút thuốc lá nơi công cộng và cấm trẻ em dưới 16 tuổi hút thuốc lá</a:t>
            </a:r>
            <a:r>
              <a:rPr lang="vi-VN" sz="2400" dirty="0" smtClean="0">
                <a:latin typeface="Times New Roman" panose="02020603050405020304" pitchFamily="18" charset="0"/>
              </a:rPr>
              <a:t>:</a:t>
            </a:r>
          </a:p>
          <a:p>
            <a:pPr algn="just">
              <a:defRPr/>
            </a:pPr>
            <a:r>
              <a:rPr lang="vi-VN" sz="2400" dirty="0" smtClean="0">
                <a:latin typeface="Times New Roman" panose="02020603050405020304" pitchFamily="18" charset="0"/>
              </a:rPr>
              <a:t>  - Trong </a:t>
            </a:r>
            <a:r>
              <a:rPr lang="vi-VN" sz="2400" dirty="0">
                <a:latin typeface="Times New Roman" panose="02020603050405020304" pitchFamily="18" charset="0"/>
              </a:rPr>
              <a:t>khói thuốc lá có đến 7000 hóa chất độc hại, trong đó, có gần 70 chất gây ung thư. </a:t>
            </a:r>
            <a:r>
              <a:rPr lang="vi-VN" sz="2400" dirty="0">
                <a:latin typeface="Times New Roman" panose="02020603050405020304" pitchFamily="18" charset="0"/>
              </a:rPr>
              <a:t>Khi hút thuốc, các chất độc tích tụ, phá hủy dần các tế bào trong cơ thể, gây nên những bệnh nguy hiểm không chỉ cho bản thân mà cả những người xung quanh. </a:t>
            </a:r>
            <a:r>
              <a:rPr lang="vi-VN" sz="2400" dirty="0">
                <a:latin typeface="Times New Roman" panose="02020603050405020304" pitchFamily="18" charset="0"/>
              </a:rPr>
              <a:t>Bởi vậy, việc cấm hút thuốc lá nơi công cộng và cấm trẻ em dưới 16 tuổi hút thuốc lá là việc làm cần thiết để bảo vệ </a:t>
            </a:r>
            <a:r>
              <a:rPr lang="vi-VN" sz="2400" dirty="0">
                <a:latin typeface="Times New Roman" panose="02020603050405020304" pitchFamily="18" charset="0"/>
              </a:rPr>
              <a:t>sức khỏe</a:t>
            </a:r>
            <a:r>
              <a:rPr lang="vi-VN" sz="2400" dirty="0" smtClean="0">
                <a:latin typeface="Times New Roman" panose="02020603050405020304" pitchFamily="18" charset="0"/>
              </a:rPr>
              <a:t>.</a:t>
            </a:r>
          </a:p>
          <a:p>
            <a:pPr algn="just"/>
            <a:r>
              <a:rPr lang="vi-VN" sz="2400" dirty="0" smtClean="0">
                <a:latin typeface="Times New Roman" panose="02020603050405020304" pitchFamily="18" charset="0"/>
              </a:rPr>
              <a:t>- Ngoài ra, </a:t>
            </a:r>
            <a:r>
              <a:rPr lang="vi-VN" sz="2400" dirty="0">
                <a:latin typeface="+mj-lt"/>
              </a:rPr>
              <a:t>t</a:t>
            </a:r>
            <a:r>
              <a:rPr lang="vi-VN" sz="2400" dirty="0" smtClean="0">
                <a:latin typeface="+mj-lt"/>
              </a:rPr>
              <a:t>rong </a:t>
            </a:r>
            <a:r>
              <a:rPr lang="vi-VN" sz="2400" dirty="0">
                <a:latin typeface="+mj-lt"/>
              </a:rPr>
              <a:t>khói thuốc lá có chứa 1 chất gọi là: Nicotine khi vào cơ thể sẽ gây nên các thay đổi cấu trúc của niêm mạc phế quản dẫn đến tăng sinh các tuyến phế quản, các tế bào tiết nhầy và làm tê liệt lớp lông rung trong khí quản. Do đó ảnh hưởng nghiêm trọng đến hệ hô hấp.</a:t>
            </a:r>
          </a:p>
          <a:p>
            <a:pPr algn="just"/>
            <a:r>
              <a:rPr lang="vi-VN" sz="2400" dirty="0" smtClean="0">
                <a:latin typeface="+mj-lt"/>
              </a:rPr>
              <a:t>+ Khí </a:t>
            </a:r>
            <a:r>
              <a:rPr lang="vi-VN" sz="2400" dirty="0">
                <a:latin typeface="+mj-lt"/>
              </a:rPr>
              <a:t>CO trong khói thuốc chiếm chỗ của Oxi trong máu (hồng cầu) làm giảm hiệu quả hô hấp, nặng hơn có thể dẫn đến tử vong.</a:t>
            </a:r>
          </a:p>
          <a:p>
            <a:pPr algn="just"/>
            <a:r>
              <a:rPr lang="vi-VN" sz="2400" dirty="0" smtClean="0">
                <a:latin typeface="+mj-lt"/>
              </a:rPr>
              <a:t>+ Trong </a:t>
            </a:r>
            <a:r>
              <a:rPr lang="vi-VN" sz="2400" dirty="0">
                <a:latin typeface="+mj-lt"/>
              </a:rPr>
              <a:t>khói thuốc lá có nito oxit gây nên viêm xương khớp niêm mạc, cản trở trao đổi khí có thể gây chết ở liều cao.</a:t>
            </a:r>
          </a:p>
          <a:p>
            <a:pPr algn="just">
              <a:defRPr/>
            </a:pPr>
            <a:endParaRPr lang="en-US" sz="2800" dirty="0">
              <a:latin typeface="Times New Roman" panose="02020603050405020304" pitchFamily="18" charset="0"/>
            </a:endParaRPr>
          </a:p>
        </p:txBody>
      </p:sp>
      <p:sp>
        <p:nvSpPr>
          <p:cNvPr id="10" name="Text Box 8"/>
          <p:cNvSpPr txBox="1">
            <a:spLocks noChangeArrowheads="1"/>
          </p:cNvSpPr>
          <p:nvPr/>
        </p:nvSpPr>
        <p:spPr bwMode="auto">
          <a:xfrm>
            <a:off x="93158" y="678454"/>
            <a:ext cx="11861800" cy="105251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Arial" panose="020B0604020202020204" pitchFamily="34" charset="0"/>
              <a:buNone/>
              <a:defRPr/>
            </a:pPr>
            <a:r>
              <a:rPr lang="en-US" altLang="en-US" b="1" dirty="0" err="1">
                <a:solidFill>
                  <a:srgbClr val="C00000"/>
                </a:solidFill>
                <a:latin typeface="Times New Roman" panose="02020603050405020304" pitchFamily="18" charset="0"/>
                <a:cs typeface="Times New Roman" panose="02020603050405020304" pitchFamily="18" charset="0"/>
              </a:rPr>
              <a:t>Câu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smtClean="0">
                <a:solidFill>
                  <a:srgbClr val="C00000"/>
                </a:solidFill>
                <a:latin typeface="Times New Roman" panose="02020603050405020304" pitchFamily="18" charset="0"/>
                <a:cs typeface="Times New Roman" panose="02020603050405020304" pitchFamily="18" charset="0"/>
              </a:rPr>
              <a:t>2: </a:t>
            </a:r>
            <a:r>
              <a:rPr lang="vi-VN" b="1" dirty="0">
                <a:solidFill>
                  <a:srgbClr val="002060"/>
                </a:solidFill>
                <a:latin typeface="+mj-lt"/>
              </a:rPr>
              <a:t>Nêu ý nghĩa của việc cấm hút thuốc lá nơi công cộng và cấm trẻ em dưới 16 tuổi hút thuốc lá.</a:t>
            </a:r>
            <a:endParaRPr lang="en-US" altLang="en-US" b="1" dirty="0">
              <a:solidFill>
                <a:srgbClr val="002060"/>
              </a:solidFill>
              <a:latin typeface="+mj-lt"/>
            </a:endParaRPr>
          </a:p>
        </p:txBody>
      </p:sp>
    </p:spTree>
    <p:extLst>
      <p:ext uri="{BB962C8B-B14F-4D97-AF65-F5344CB8AC3E}">
        <p14:creationId xmlns:p14="http://schemas.microsoft.com/office/powerpoint/2010/main" val="34206522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p:bldP spid="10" grpId="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4163" y="650280"/>
            <a:ext cx="1127990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800" b="1" u="sng" dirty="0" err="1">
                <a:solidFill>
                  <a:schemeClr val="bg1"/>
                </a:solidFill>
                <a:latin typeface="Times New Roman" panose="02020603050405020304" pitchFamily="18" charset="0"/>
                <a:cs typeface="Times New Roman" panose="02020603050405020304" pitchFamily="18" charset="0"/>
              </a:rPr>
              <a:t>Câu</a:t>
            </a:r>
            <a:r>
              <a:rPr lang="en-US" altLang="en-US" sz="2800" b="1" u="sng" dirty="0">
                <a:solidFill>
                  <a:schemeClr val="bg1"/>
                </a:solidFill>
                <a:latin typeface="Times New Roman" panose="02020603050405020304" pitchFamily="18" charset="0"/>
                <a:cs typeface="Times New Roman" panose="02020603050405020304" pitchFamily="18" charset="0"/>
              </a:rPr>
              <a:t> </a:t>
            </a:r>
            <a:r>
              <a:rPr lang="en-US" altLang="en-US" sz="2800" b="1" u="sng" dirty="0" err="1">
                <a:solidFill>
                  <a:schemeClr val="bg1"/>
                </a:solidFill>
                <a:latin typeface="Times New Roman" panose="02020603050405020304" pitchFamily="18" charset="0"/>
                <a:cs typeface="Times New Roman" panose="02020603050405020304" pitchFamily="18" charset="0"/>
              </a:rPr>
              <a:t>hỏi</a:t>
            </a:r>
            <a:r>
              <a:rPr lang="en-US" altLang="en-US" sz="2800" b="1" u="sng" dirty="0">
                <a:solidFill>
                  <a:schemeClr val="bg1"/>
                </a:solidFill>
                <a:latin typeface="Times New Roman" panose="02020603050405020304" pitchFamily="18" charset="0"/>
                <a:cs typeface="Times New Roman" panose="02020603050405020304" pitchFamily="18" charset="0"/>
              </a:rPr>
              <a:t> </a:t>
            </a:r>
            <a:r>
              <a:rPr lang="en-US" altLang="en-US" sz="2800" b="1" u="sng" dirty="0" smtClean="0">
                <a:solidFill>
                  <a:schemeClr val="bg1"/>
                </a:solidFill>
                <a:latin typeface="Times New Roman" panose="02020603050405020304" pitchFamily="18" charset="0"/>
                <a:cs typeface="Times New Roman" panose="02020603050405020304" pitchFamily="18" charset="0"/>
              </a:rPr>
              <a:t>1:</a:t>
            </a:r>
            <a:endParaRPr lang="en-US" altLang="en-US" sz="2800" b="1" u="sng" dirty="0">
              <a:solidFill>
                <a:schemeClr val="bg1"/>
              </a:solidFill>
              <a:latin typeface="Times New Roman" panose="02020603050405020304" pitchFamily="18" charset="0"/>
              <a:cs typeface="Times New Roman" panose="02020603050405020304" pitchFamily="18" charset="0"/>
            </a:endParaRPr>
          </a:p>
          <a:p>
            <a:pPr algn="just">
              <a:spcBef>
                <a:spcPts val="1200"/>
              </a:spcBef>
              <a:spcAft>
                <a:spcPts val="1200"/>
              </a:spcAft>
              <a:buClrTx/>
              <a:buSzTx/>
              <a:buFont typeface="Wingdings 3" panose="05040102010807070707" pitchFamily="18" charset="2"/>
              <a:buNone/>
            </a:pPr>
            <a:r>
              <a:rPr lang="en-US" altLang="en-US" sz="2800" b="1" dirty="0" err="1">
                <a:solidFill>
                  <a:schemeClr val="bg1"/>
                </a:solidFill>
                <a:latin typeface="Times New Roman" panose="02020603050405020304" pitchFamily="18" charset="0"/>
                <a:cs typeface="Times New Roman" panose="02020603050405020304" pitchFamily="18" charset="0"/>
              </a:rPr>
              <a:t>Một</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học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sinh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khi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tìm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hiểu</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về</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bệnh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Viêm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phế</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quản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cấp</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đã</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đưa</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ra</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cách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phòng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chống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smtClean="0">
                <a:solidFill>
                  <a:schemeClr val="bg1"/>
                </a:solidFill>
                <a:latin typeface="Times New Roman" panose="02020603050405020304" pitchFamily="18" charset="0"/>
                <a:cs typeface="Times New Roman" panose="02020603050405020304" pitchFamily="18" charset="0"/>
              </a:rPr>
              <a:t>bệnh</a:t>
            </a:r>
            <a:r>
              <a:rPr lang="en-US" altLang="en-US" sz="2800" b="1" dirty="0" smtClean="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này</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có</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bao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nhiêu</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cách</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sau</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đúng</a:t>
            </a:r>
            <a:r>
              <a:rPr lang="en-US" altLang="en-US" sz="2800" b="1"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1331913" y="2216914"/>
            <a:ext cx="103774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I.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Có</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thể</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do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nhiễm</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khuẩn</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hô</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hấp</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trên</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do vi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khuẩn</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virus.</a:t>
            </a:r>
          </a:p>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II.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Có</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thể</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do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bụi</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khói</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thuốc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lá</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hóa</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chất</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trong</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không</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khí</a:t>
            </a:r>
            <a:endPar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III.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Có</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thể</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do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bệnh</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lý</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trào</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ngược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dạ</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dày</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thực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quản</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p>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IV.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Có</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thể</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do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xúc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cảm</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mạnh</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stress,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mạt</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nhà</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A. 1. 	B. 2. 	C. 3. 	D. 4.</a:t>
            </a:r>
          </a:p>
        </p:txBody>
      </p:sp>
      <p:sp>
        <p:nvSpPr>
          <p:cNvPr id="4" name="Freeform: Shape 3"/>
          <p:cNvSpPr/>
          <p:nvPr/>
        </p:nvSpPr>
        <p:spPr>
          <a:xfrm>
            <a:off x="862013" y="2379663"/>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6" name="Freeform: Shape 5"/>
          <p:cNvSpPr/>
          <p:nvPr/>
        </p:nvSpPr>
        <p:spPr>
          <a:xfrm>
            <a:off x="862013" y="296862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7" name="Freeform: Shape 6"/>
          <p:cNvSpPr/>
          <p:nvPr/>
        </p:nvSpPr>
        <p:spPr>
          <a:xfrm>
            <a:off x="862013" y="349567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8" name="Freeform: Shape 7"/>
          <p:cNvSpPr/>
          <p:nvPr/>
        </p:nvSpPr>
        <p:spPr>
          <a:xfrm>
            <a:off x="862013" y="3990975"/>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11" name="Freeform: Shape 10"/>
          <p:cNvSpPr/>
          <p:nvPr/>
        </p:nvSpPr>
        <p:spPr>
          <a:xfrm>
            <a:off x="4082040" y="4556413"/>
            <a:ext cx="33337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10" name="TextBox 3"/>
          <p:cNvSpPr txBox="1">
            <a:spLocks noChangeArrowheads="1"/>
          </p:cNvSpPr>
          <p:nvPr/>
        </p:nvSpPr>
        <p:spPr bwMode="auto">
          <a:xfrm>
            <a:off x="3795713" y="0"/>
            <a:ext cx="5160963"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smtClean="0">
                <a:solidFill>
                  <a:srgbClr val="0000FF"/>
                </a:solidFill>
                <a:latin typeface="Times New Roman" panose="02020603050405020304" pitchFamily="18" charset="0"/>
                <a:cs typeface="Times New Roman" panose="02020603050405020304" pitchFamily="18" charset="0"/>
              </a:rPr>
              <a:t>LUYỆN TẬP</a:t>
            </a:r>
            <a:endParaRPr lang="en-US"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165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8163" y="187325"/>
            <a:ext cx="1103471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800" b="1" u="sng" dirty="0" err="1">
                <a:solidFill>
                  <a:schemeClr val="bg1">
                    <a:lumMod val="95000"/>
                    <a:lumOff val="5000"/>
                  </a:schemeClr>
                </a:solidFill>
                <a:latin typeface="Times New Roman" panose="02020603050405020304" pitchFamily="18" charset="0"/>
                <a:cs typeface="Times New Roman" panose="02020603050405020304" pitchFamily="18" charset="0"/>
              </a:rPr>
              <a:t>Câu</a:t>
            </a:r>
            <a:r>
              <a:rPr lang="en-US" altLang="en-US" sz="2800" b="1" u="sng"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u="sng" dirty="0" err="1">
                <a:solidFill>
                  <a:schemeClr val="bg1">
                    <a:lumMod val="95000"/>
                    <a:lumOff val="5000"/>
                  </a:schemeClr>
                </a:solidFill>
                <a:latin typeface="Times New Roman" panose="02020603050405020304" pitchFamily="18" charset="0"/>
                <a:cs typeface="Times New Roman" panose="02020603050405020304" pitchFamily="18" charset="0"/>
              </a:rPr>
              <a:t>hỏi</a:t>
            </a:r>
            <a:r>
              <a:rPr lang="en-US" altLang="en-US" sz="2800" b="1" u="sng"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u="sng" dirty="0" smtClean="0">
                <a:solidFill>
                  <a:schemeClr val="bg1">
                    <a:lumMod val="95000"/>
                    <a:lumOff val="5000"/>
                  </a:schemeClr>
                </a:solidFill>
                <a:latin typeface="Times New Roman" panose="02020603050405020304" pitchFamily="18" charset="0"/>
                <a:cs typeface="Times New Roman" panose="02020603050405020304" pitchFamily="18" charset="0"/>
              </a:rPr>
              <a:t>2:</a:t>
            </a:r>
            <a:endParaRPr lang="en-US" altLang="en-US" sz="2800" b="1" u="sng" dirty="0">
              <a:solidFill>
                <a:schemeClr val="bg1">
                  <a:lumMod val="95000"/>
                  <a:lumOff val="5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buClrTx/>
              <a:buSzTx/>
              <a:buFont typeface="Wingdings 3" panose="05040102010807070707" pitchFamily="18" charset="2"/>
              <a:buNone/>
            </a:pP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Ô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nhiễm</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không</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khí</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khói</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thuốc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sẽ</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ảnh</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hưởng</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đến</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hô</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hấp</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sức</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khoẻ</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con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Có</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bao</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nhiêu</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giải</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thích</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sau</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đây</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95000"/>
                    <a:lumOff val="5000"/>
                  </a:schemeClr>
                </a:solidFill>
                <a:latin typeface="Times New Roman" panose="02020603050405020304" pitchFamily="18" charset="0"/>
                <a:cs typeface="Times New Roman" panose="02020603050405020304" pitchFamily="18" charset="0"/>
              </a:rPr>
              <a:t>đúng</a:t>
            </a:r>
            <a:r>
              <a:rPr lang="en-US" altLang="en-US" sz="2800" b="1" dirty="0">
                <a:solidFill>
                  <a:schemeClr val="bg1">
                    <a:lumMod val="95000"/>
                    <a:lumOff val="5000"/>
                  </a:schemeClr>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1012825" y="1713775"/>
            <a:ext cx="10591800" cy="4524315"/>
          </a:xfrm>
          <a:prstGeom prst="rect">
            <a:avLst/>
          </a:prstGeom>
          <a:noFill/>
          <a:ln>
            <a:noFill/>
          </a:ln>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358775" indent="-358775" algn="just">
              <a:spcBef>
                <a:spcPts val="600"/>
              </a:spcBef>
              <a:spcAft>
                <a:spcPts val="600"/>
              </a:spcAft>
              <a:buClrTx/>
              <a:buSzTx/>
              <a:buFont typeface="Wingdings 3" panose="05040102010807070707" pitchFamily="18" charset="2"/>
              <a:buNone/>
              <a:defRPr/>
            </a:pP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I.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Hoạt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quang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cây</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xanh</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thải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lượng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CO</a:t>
            </a:r>
            <a:r>
              <a:rPr lang="en-US" sz="2800" baseline="-25000" dirty="0">
                <a:solidFill>
                  <a:schemeClr val="bg1">
                    <a:lumMod val="95000"/>
                    <a:lumOff val="5000"/>
                  </a:schemeClr>
                </a:solidFill>
                <a:latin typeface="Times New Roman" panose="02020603050405020304" pitchFamily="18" charset="0"/>
                <a:cs typeface="Times New Roman" panose="02020603050405020304" pitchFamily="18" charset="0"/>
              </a:rPr>
              <a:t>2</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gây</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hiệu</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ứng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kính</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trái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nóng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lên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gây</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hại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a:t>
            </a:r>
          </a:p>
          <a:p>
            <a:pPr marL="358775" indent="-358775" algn="just">
              <a:spcBef>
                <a:spcPts val="600"/>
              </a:spcBef>
              <a:spcAft>
                <a:spcPts val="600"/>
              </a:spcAft>
              <a:buClrTx/>
              <a:buSzTx/>
              <a:buFont typeface="Wingdings 3" panose="05040102010807070707" pitchFamily="18" charset="2"/>
              <a:buNone/>
              <a:defRPr/>
            </a:pP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II.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Thuốc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lá</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7.000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chất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hóa</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khi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thuốc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a:t>
            </a:r>
          </a:p>
          <a:p>
            <a:pPr marL="358775" indent="-358775" algn="just">
              <a:spcBef>
                <a:spcPts val="600"/>
              </a:spcBef>
              <a:spcAft>
                <a:spcPts val="600"/>
              </a:spcAft>
              <a:buClrTx/>
              <a:buSzTx/>
              <a:buFont typeface="Wingdings 3" panose="05040102010807070707" pitchFamily="18" charset="2"/>
              <a:buNone/>
              <a:defRPr/>
            </a:pP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III.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thuốc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nhân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gây</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nên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ô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nhiễm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khí</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nơi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việc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trường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khu</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vực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công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cộng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a:t>
            </a:r>
          </a:p>
          <a:p>
            <a:pPr marL="358775" indent="-358775" algn="just">
              <a:spcBef>
                <a:spcPts val="600"/>
              </a:spcBef>
              <a:spcAft>
                <a:spcPts val="600"/>
              </a:spcAft>
              <a:buClrTx/>
              <a:buSzTx/>
              <a:buFont typeface="Wingdings 3" panose="05040102010807070707" pitchFamily="18" charset="2"/>
              <a:buNone/>
              <a:defRPr/>
            </a:pP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IV.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bụi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mịn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gây</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a:t>
            </a:r>
            <a:r>
              <a:rPr lang="en-US" sz="2800" dirty="0" err="1" smtClean="0">
                <a:solidFill>
                  <a:schemeClr val="bg1">
                    <a:lumMod val="95000"/>
                    <a:lumOff val="5000"/>
                  </a:schemeClr>
                </a:solidFill>
                <a:latin typeface="Times New Roman" panose="02020603050405020304" pitchFamily="18" charset="0"/>
                <a:cs typeface="Times New Roman" panose="02020603050405020304" pitchFamily="18" charset="0"/>
              </a:rPr>
              <a:t>ề</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bệnh</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đường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hô</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nghiêm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phản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ứng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viêm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đường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hô</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trên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viêm</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đường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hô</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dưới</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tấn</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công</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mạch</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máu</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quả</a:t>
            </a:r>
            <a:r>
              <a:rPr lang="en-US" sz="28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lumOff val="5000"/>
                  </a:schemeClr>
                </a:solidFill>
                <a:latin typeface="Times New Roman" panose="02020603050405020304" pitchFamily="18" charset="0"/>
                <a:cs typeface="Times New Roman" panose="02020603050405020304" pitchFamily="18" charset="0"/>
              </a:rPr>
              <a:t>tim.</a:t>
            </a:r>
            <a:endParaRPr lang="en-US" sz="2800" dirty="0">
              <a:solidFill>
                <a:schemeClr val="bg1">
                  <a:lumMod val="95000"/>
                  <a:lumOff val="5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buClrTx/>
              <a:buSzTx/>
              <a:buFont typeface="Wingdings 3" panose="05040102010807070707" pitchFamily="18" charset="2"/>
              <a:buNone/>
              <a:defRPr/>
            </a:pPr>
            <a:r>
              <a:rPr lang="en-US" sz="2400" dirty="0">
                <a:solidFill>
                  <a:schemeClr val="bg1">
                    <a:lumMod val="95000"/>
                    <a:lumOff val="5000"/>
                  </a:schemeClr>
                </a:solidFill>
                <a:latin typeface="Times New Roman" panose="02020603050405020304" pitchFamily="18" charset="0"/>
                <a:cs typeface="Times New Roman" panose="02020603050405020304" pitchFamily="18" charset="0"/>
              </a:rPr>
              <a:t>A. 1. 	B. 2. 	C. 3. 	D. 4.</a:t>
            </a:r>
          </a:p>
        </p:txBody>
      </p:sp>
      <p:sp>
        <p:nvSpPr>
          <p:cNvPr id="7" name="Freeform: Shape 6"/>
          <p:cNvSpPr/>
          <p:nvPr/>
        </p:nvSpPr>
        <p:spPr>
          <a:xfrm>
            <a:off x="671513" y="2842202"/>
            <a:ext cx="341312"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8" name="Freeform: Shape 7"/>
          <p:cNvSpPr/>
          <p:nvPr/>
        </p:nvSpPr>
        <p:spPr>
          <a:xfrm>
            <a:off x="689624" y="3413413"/>
            <a:ext cx="3413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9" name="Freeform: Shape 8"/>
          <p:cNvSpPr/>
          <p:nvPr/>
        </p:nvSpPr>
        <p:spPr>
          <a:xfrm>
            <a:off x="709757" y="4505541"/>
            <a:ext cx="341313"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10" name="Freeform: Shape 9"/>
          <p:cNvSpPr/>
          <p:nvPr/>
        </p:nvSpPr>
        <p:spPr>
          <a:xfrm>
            <a:off x="2690091" y="5703888"/>
            <a:ext cx="339725"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5485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694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3"/>
          <p:cNvSpPr txBox="1">
            <a:spLocks noChangeArrowheads="1"/>
          </p:cNvSpPr>
          <p:nvPr/>
        </p:nvSpPr>
        <p:spPr bwMode="auto">
          <a:xfrm>
            <a:off x="3565237" y="2235221"/>
            <a:ext cx="7804728" cy="1015663"/>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0000FF"/>
                </a:solidFill>
                <a:latin typeface="Times New Roman" panose="02020603050405020304" pitchFamily="18" charset="0"/>
                <a:cs typeface="Times New Roman" panose="02020603050405020304" pitchFamily="18" charset="0"/>
              </a:rPr>
              <a:t>BÀI TẬP VẬN DỤNG</a:t>
            </a:r>
            <a:endParaRPr lang="en-US" altLang="en-US"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025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543" y="297090"/>
            <a:ext cx="8414329" cy="962324"/>
          </a:xfrm>
        </p:spPr>
        <p:txBody>
          <a:bodyPr>
            <a:normAutofit/>
          </a:bodyPr>
          <a:lstStyle/>
          <a:p>
            <a:r>
              <a:rPr lang="vi-VN" sz="2800" b="1" u="sng" dirty="0"/>
              <a:t>Câu 1</a:t>
            </a:r>
            <a:r>
              <a:rPr lang="vi-VN" sz="2800" dirty="0"/>
              <a:t>: </a:t>
            </a:r>
            <a:r>
              <a:rPr lang="vi-VN" sz="2800" b="1" dirty="0" smtClean="0">
                <a:latin typeface="Times New Roman" panose="02020603050405020304" pitchFamily="18" charset="0"/>
                <a:cs typeface="Times New Roman" panose="02020603050405020304" pitchFamily="18" charset="0"/>
              </a:rPr>
              <a:t>Câu trả lời nào đúng cho vai trò của h</a:t>
            </a:r>
            <a:r>
              <a:rPr lang="nl-NL" sz="2800" b="1" dirty="0" smtClean="0">
                <a:latin typeface="Times New Roman" panose="02020603050405020304" pitchFamily="18" charset="0"/>
                <a:cs typeface="Times New Roman" panose="02020603050405020304" pitchFamily="18" charset="0"/>
              </a:rPr>
              <a:t>ô hấp?</a:t>
            </a:r>
            <a:endParaRPr lang="vi-VN"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2583" y="1439109"/>
            <a:ext cx="11231419" cy="916164"/>
          </a:xfrm>
        </p:spPr>
        <p:txBody>
          <a:bodyPr>
            <a:normAutofit/>
          </a:bodyPr>
          <a:lstStyle/>
          <a:p>
            <a:pPr algn="l"/>
            <a:r>
              <a:rPr lang="nl-NL" sz="2800" dirty="0" smtClean="0">
                <a:latin typeface="Times New Roman" panose="02020603050405020304" pitchFamily="18" charset="0"/>
                <a:cs typeface="Times New Roman" panose="02020603050405020304" pitchFamily="18" charset="0"/>
              </a:rPr>
              <a:t>A. </a:t>
            </a:r>
            <a:r>
              <a:rPr lang="it-IT" sz="2800" dirty="0" smtClean="0">
                <a:latin typeface="Times New Roman" panose="02020603050405020304" pitchFamily="18" charset="0"/>
                <a:cs typeface="Times New Roman" panose="02020603050405020304" pitchFamily="18" charset="0"/>
              </a:rPr>
              <a:t>Lấy O</a:t>
            </a:r>
            <a:r>
              <a:rPr lang="it-IT" sz="2800" baseline="-25000" dirty="0" smtClean="0">
                <a:latin typeface="Times New Roman" panose="02020603050405020304" pitchFamily="18" charset="0"/>
                <a:cs typeface="Times New Roman" panose="02020603050405020304" pitchFamily="18" charset="0"/>
              </a:rPr>
              <a:t>2</a:t>
            </a:r>
            <a:r>
              <a:rPr lang="it-IT" sz="2800" dirty="0" smtClean="0">
                <a:latin typeface="Times New Roman" panose="02020603050405020304" pitchFamily="18" charset="0"/>
                <a:cs typeface="Times New Roman" panose="02020603050405020304" pitchFamily="18" charset="0"/>
              </a:rPr>
              <a:t> từ môi trường sống cung cấp cho hô hấp tế bào để tổng hợp chất hữu cơ phức tạp từ chất đơn giản.</a:t>
            </a:r>
            <a:endParaRPr lang="vi-VN"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52582" y="2584418"/>
            <a:ext cx="11231419" cy="954107"/>
          </a:xfrm>
          <a:prstGeom prst="rect">
            <a:avLst/>
          </a:prstGeom>
        </p:spPr>
        <p:txBody>
          <a:bodyPr wrap="square">
            <a:spAutoFit/>
          </a:bodyPr>
          <a:lstStyle/>
          <a:p>
            <a:r>
              <a:rPr lang="nl-NL" sz="2800" dirty="0">
                <a:latin typeface="Times New Roman" panose="02020603050405020304" pitchFamily="18" charset="0"/>
                <a:cs typeface="Times New Roman" panose="02020603050405020304" pitchFamily="18" charset="0"/>
              </a:rPr>
              <a:t>B. </a:t>
            </a:r>
            <a:r>
              <a:rPr lang="it-IT" sz="2800" dirty="0">
                <a:latin typeface="Times New Roman" panose="02020603050405020304" pitchFamily="18" charset="0"/>
                <a:cs typeface="Times New Roman" panose="02020603050405020304" pitchFamily="18" charset="0"/>
              </a:rPr>
              <a:t>Thải CO</a:t>
            </a:r>
            <a:r>
              <a:rPr lang="it-IT" sz="2800" baseline="-25000" dirty="0">
                <a:latin typeface="Times New Roman" panose="02020603050405020304" pitchFamily="18" charset="0"/>
                <a:cs typeface="Times New Roman" panose="02020603050405020304" pitchFamily="18" charset="0"/>
              </a:rPr>
              <a:t>2</a:t>
            </a:r>
            <a:r>
              <a:rPr lang="it-IT" sz="2800" dirty="0">
                <a:latin typeface="Times New Roman" panose="02020603050405020304" pitchFamily="18" charset="0"/>
                <a:cs typeface="Times New Roman" panose="02020603050405020304" pitchFamily="18" charset="0"/>
              </a:rPr>
              <a:t> sinh ra từ hô hấp tế bào vào môi trường, đảm bảo cân bằng môi trường trong cơ thể</a:t>
            </a:r>
            <a:r>
              <a:rPr lang="it-IT"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452581" y="3942632"/>
            <a:ext cx="11102109" cy="954107"/>
          </a:xfrm>
          <a:prstGeom prst="rect">
            <a:avLst/>
          </a:prstGeom>
        </p:spPr>
        <p:txBody>
          <a:bodyPr wrap="square">
            <a:spAutoFit/>
          </a:bodyPr>
          <a:lstStyle/>
          <a:p>
            <a:r>
              <a:rPr lang="nl-NL" sz="2800" dirty="0">
                <a:latin typeface="Times New Roman" panose="02020603050405020304" pitchFamily="18" charset="0"/>
                <a:cs typeface="Times New Roman" panose="02020603050405020304" pitchFamily="18" charset="0"/>
              </a:rPr>
              <a:t>C. </a:t>
            </a:r>
            <a:r>
              <a:rPr lang="it-IT" sz="2800" dirty="0">
                <a:latin typeface="Times New Roman" panose="02020603050405020304" pitchFamily="18" charset="0"/>
                <a:cs typeface="Times New Roman" panose="02020603050405020304" pitchFamily="18" charset="0"/>
              </a:rPr>
              <a:t>Lấy CO</a:t>
            </a:r>
            <a:r>
              <a:rPr lang="it-IT" sz="2800" baseline="-25000" dirty="0">
                <a:latin typeface="Times New Roman" panose="02020603050405020304" pitchFamily="18" charset="0"/>
                <a:cs typeface="Times New Roman" panose="02020603050405020304" pitchFamily="18" charset="0"/>
              </a:rPr>
              <a:t>2</a:t>
            </a:r>
            <a:r>
              <a:rPr lang="it-IT" sz="2800" dirty="0">
                <a:latin typeface="Times New Roman" panose="02020603050405020304" pitchFamily="18" charset="0"/>
                <a:cs typeface="Times New Roman" panose="02020603050405020304" pitchFamily="18" charset="0"/>
              </a:rPr>
              <a:t> từ môi trường sống cung cấp cho hô hấp tế bào để tổng hợp chất hữu cơ phức tạp từ chất đơn giản</a:t>
            </a:r>
            <a:r>
              <a:rPr lang="it-IT"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452581" y="5256130"/>
            <a:ext cx="11102109" cy="954107"/>
          </a:xfrm>
          <a:prstGeom prst="rect">
            <a:avLst/>
          </a:prstGeom>
        </p:spPr>
        <p:txBody>
          <a:bodyPr wrap="square">
            <a:spAutoFit/>
          </a:bodyPr>
          <a:lstStyle/>
          <a:p>
            <a:r>
              <a:rPr lang="nl-NL" sz="2800" dirty="0">
                <a:latin typeface="Times New Roman" panose="02020603050405020304" pitchFamily="18" charset="0"/>
                <a:cs typeface="Times New Roman" panose="02020603050405020304" pitchFamily="18" charset="0"/>
              </a:rPr>
              <a:t>D. </a:t>
            </a:r>
            <a:r>
              <a:rPr lang="it-IT" sz="2800" dirty="0">
                <a:latin typeface="Times New Roman" panose="02020603050405020304" pitchFamily="18" charset="0"/>
                <a:cs typeface="Times New Roman" panose="02020603050405020304" pitchFamily="18" charset="0"/>
              </a:rPr>
              <a:t>Thải CO</a:t>
            </a:r>
            <a:r>
              <a:rPr lang="it-IT" sz="2800" baseline="-25000" dirty="0">
                <a:latin typeface="Times New Roman" panose="02020603050405020304" pitchFamily="18" charset="0"/>
                <a:cs typeface="Times New Roman" panose="02020603050405020304" pitchFamily="18" charset="0"/>
              </a:rPr>
              <a:t>2</a:t>
            </a:r>
            <a:r>
              <a:rPr lang="it-IT" sz="2800" dirty="0">
                <a:latin typeface="Times New Roman" panose="02020603050405020304" pitchFamily="18" charset="0"/>
                <a:cs typeface="Times New Roman" panose="02020603050405020304" pitchFamily="18" charset="0"/>
              </a:rPr>
              <a:t> sinh ra từ quá trình tổng </a:t>
            </a:r>
            <a:r>
              <a:rPr lang="vi-VN" sz="2800" dirty="0" smtClean="0">
                <a:latin typeface="Times New Roman" panose="02020603050405020304" pitchFamily="18" charset="0"/>
                <a:cs typeface="Times New Roman" panose="02020603050405020304" pitchFamily="18" charset="0"/>
              </a:rPr>
              <a:t>hợ</a:t>
            </a:r>
            <a:r>
              <a:rPr lang="it-IT" sz="2800" dirty="0" smtClean="0">
                <a:latin typeface="Times New Roman" panose="02020603050405020304" pitchFamily="18" charset="0"/>
                <a:cs typeface="Times New Roman" panose="02020603050405020304" pitchFamily="18" charset="0"/>
              </a:rPr>
              <a:t>p </a:t>
            </a:r>
            <a:r>
              <a:rPr lang="it-IT" sz="2800" dirty="0">
                <a:latin typeface="Times New Roman" panose="02020603050405020304" pitchFamily="18" charset="0"/>
                <a:cs typeface="Times New Roman" panose="02020603050405020304" pitchFamily="18" charset="0"/>
              </a:rPr>
              <a:t>chất trong tế bào vào môi trường, đảm bảo cân bằng môi trường trong cơ thể.</a:t>
            </a:r>
            <a:endParaRPr lang="vi-VN" sz="2800" dirty="0">
              <a:latin typeface="Times New Roman" panose="02020603050405020304" pitchFamily="18" charset="0"/>
              <a:cs typeface="Times New Roman" panose="02020603050405020304" pitchFamily="18" charset="0"/>
            </a:endParaRPr>
          </a:p>
        </p:txBody>
      </p:sp>
      <p:sp>
        <p:nvSpPr>
          <p:cNvPr id="7" name="Freeform: Shape 10"/>
          <p:cNvSpPr/>
          <p:nvPr/>
        </p:nvSpPr>
        <p:spPr>
          <a:xfrm>
            <a:off x="185880" y="2574427"/>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8" name="TextBox 3"/>
          <p:cNvSpPr txBox="1">
            <a:spLocks noChangeArrowheads="1"/>
          </p:cNvSpPr>
          <p:nvPr/>
        </p:nvSpPr>
        <p:spPr bwMode="auto">
          <a:xfrm>
            <a:off x="3038331" y="18495"/>
            <a:ext cx="5160963"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smtClean="0">
                <a:solidFill>
                  <a:srgbClr val="0000FF"/>
                </a:solidFill>
                <a:latin typeface="Times New Roman" panose="02020603050405020304" pitchFamily="18" charset="0"/>
                <a:cs typeface="Times New Roman" panose="02020603050405020304" pitchFamily="18" charset="0"/>
              </a:rPr>
              <a:t>VẬN DỤNG</a:t>
            </a:r>
            <a:endParaRPr lang="en-US"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6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8911" y="471055"/>
            <a:ext cx="7006070" cy="1884218"/>
          </a:xfrm>
        </p:spPr>
        <p:txBody>
          <a:bodyPr>
            <a:noAutofit/>
          </a:bodyPr>
          <a:lstStyle/>
          <a:p>
            <a:pPr algn="ctr">
              <a:lnSpc>
                <a:spcPct val="150000"/>
              </a:lnSpc>
            </a:pPr>
            <a:r>
              <a:rPr lang="en-US" sz="2800" u="sng" dirty="0" smtClean="0">
                <a:latin typeface="Times New Roman" panose="02020603050405020304" pitchFamily="18" charset="0"/>
                <a:cs typeface="Times New Roman" panose="02020603050405020304" pitchFamily="18" charset="0"/>
              </a:rPr>
              <a:t>CHỦ ĐỀ 1</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TRAO ĐỔI CHẤT VÀ CHUYỂN HÓA NĂNG LƯỢNG Ở SINH VẬT</a:t>
            </a:r>
            <a:endParaRPr lang="vi-VN"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3710" y="3625272"/>
            <a:ext cx="10538690" cy="2752437"/>
          </a:xfrm>
        </p:spPr>
        <p:txBody>
          <a:bodyPr>
            <a:normAutofit/>
          </a:bodyPr>
          <a:lstStyle/>
          <a:p>
            <a:pPr algn="ctr"/>
            <a:r>
              <a:rPr lang="en-US" sz="4400" u="sng" dirty="0" smtClean="0"/>
              <a:t>BÀI 7</a:t>
            </a:r>
          </a:p>
          <a:p>
            <a:r>
              <a:rPr lang="en-US" sz="8000" b="1" dirty="0" smtClean="0">
                <a:solidFill>
                  <a:schemeClr val="accent5">
                    <a:lumMod val="75000"/>
                  </a:schemeClr>
                </a:solidFill>
              </a:rPr>
              <a:t>HÔ HẤP Ở ĐỘNG VẬT</a:t>
            </a:r>
            <a:r>
              <a:rPr lang="en-US" sz="8000" dirty="0" smtClean="0">
                <a:solidFill>
                  <a:schemeClr val="accent5">
                    <a:lumMod val="75000"/>
                  </a:schemeClr>
                </a:solidFill>
              </a:rPr>
              <a:t> </a:t>
            </a:r>
            <a:r>
              <a:rPr lang="en-US" sz="4400" dirty="0" smtClean="0"/>
              <a:t>(</a:t>
            </a:r>
            <a:r>
              <a:rPr lang="en-US" sz="4400" dirty="0" err="1" smtClean="0"/>
              <a:t>tt</a:t>
            </a:r>
            <a:r>
              <a:rPr lang="en-US" sz="4400" dirty="0" smtClean="0"/>
              <a:t>)</a:t>
            </a:r>
            <a:endParaRPr lang="vi-VN" sz="4400" dirty="0"/>
          </a:p>
        </p:txBody>
      </p:sp>
      <p:pic>
        <p:nvPicPr>
          <p:cNvPr id="4" name="Picture 13" descr="Tìm thấy tế bào chưa từng biết đến tro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27"/>
            <a:ext cx="4714875" cy="405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422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14" y="294795"/>
            <a:ext cx="10515600" cy="711200"/>
          </a:xfrm>
        </p:spPr>
        <p:txBody>
          <a:bodyPr>
            <a:normAutofit/>
          </a:bodyPr>
          <a:lstStyle/>
          <a:p>
            <a:r>
              <a:rPr lang="vi-VN" sz="2800" b="1" u="sng" dirty="0" smtClean="0"/>
              <a:t>Câu 2</a:t>
            </a:r>
            <a:r>
              <a:rPr lang="vi-VN" sz="2800" b="1" dirty="0" smtClean="0"/>
              <a:t>: </a:t>
            </a:r>
            <a:r>
              <a:rPr lang="nl-NL" sz="2800" b="1" dirty="0" smtClean="0">
                <a:latin typeface="Times New Roman" panose="02020603050405020304" pitchFamily="18" charset="0"/>
                <a:cs typeface="Times New Roman" panose="02020603050405020304" pitchFamily="18" charset="0"/>
              </a:rPr>
              <a:t>Khi </a:t>
            </a:r>
            <a:r>
              <a:rPr lang="nl-NL" sz="2800" b="1" dirty="0">
                <a:latin typeface="Times New Roman" panose="02020603050405020304" pitchFamily="18" charset="0"/>
                <a:cs typeface="Times New Roman" panose="02020603050405020304" pitchFamily="18" charset="0"/>
              </a:rPr>
              <a:t>tìm hiểu về bệnh hô hấp, phát biểu nào sau đây là sai</a:t>
            </a:r>
            <a:r>
              <a:rPr lang="nl-NL" sz="2800" b="1"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647122" y="1486549"/>
            <a:ext cx="5541242" cy="656287"/>
          </a:xfrm>
        </p:spPr>
        <p:txBody>
          <a:bodyPr>
            <a:noAutofit/>
          </a:bodyPr>
          <a:lstStyle/>
          <a:p>
            <a:r>
              <a:rPr lang="nl-NL" sz="2800" dirty="0">
                <a:solidFill>
                  <a:schemeClr val="tx1"/>
                </a:solidFill>
                <a:latin typeface="Times New Roman" panose="02020603050405020304" pitchFamily="18" charset="0"/>
                <a:cs typeface="Times New Roman" panose="02020603050405020304" pitchFamily="18" charset="0"/>
              </a:rPr>
              <a:t>A. Bệnh có thể ở đường dẫn khí.</a:t>
            </a:r>
            <a:r>
              <a:rPr lang="vi-VN" sz="2800" dirty="0">
                <a:solidFill>
                  <a:schemeClr val="tx1"/>
                </a:solidFill>
                <a:latin typeface="Times New Roman" panose="02020603050405020304" pitchFamily="18" charset="0"/>
                <a:cs typeface="Times New Roman" panose="02020603050405020304" pitchFamily="18" charset="0"/>
              </a:rPr>
              <a:t/>
            </a:r>
            <a:br>
              <a:rPr lang="vi-VN" sz="2800" dirty="0">
                <a:solidFill>
                  <a:schemeClr val="tx1"/>
                </a:solidFill>
                <a:latin typeface="Times New Roman" panose="02020603050405020304" pitchFamily="18" charset="0"/>
                <a:cs typeface="Times New Roman" panose="02020603050405020304" pitchFamily="18" charset="0"/>
              </a:rPr>
            </a:b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47122" y="3115541"/>
            <a:ext cx="10515601" cy="954107"/>
          </a:xfrm>
          <a:prstGeom prst="rect">
            <a:avLst/>
          </a:prstGeom>
        </p:spPr>
        <p:txBody>
          <a:bodyPr wrap="square">
            <a:spAutoFit/>
          </a:bodyPr>
          <a:lstStyle/>
          <a:p>
            <a:r>
              <a:rPr lang="nl-NL" sz="2800" dirty="0" smtClean="0">
                <a:latin typeface="Times New Roman" panose="02020603050405020304" pitchFamily="18" charset="0"/>
                <a:cs typeface="Times New Roman" panose="02020603050405020304" pitchFamily="18" charset="0"/>
              </a:rPr>
              <a:t>C</a:t>
            </a:r>
            <a:r>
              <a:rPr lang="nl-NL" sz="2800" dirty="0">
                <a:latin typeface="Times New Roman" panose="02020603050405020304" pitchFamily="18" charset="0"/>
                <a:cs typeface="Times New Roman" panose="02020603050405020304" pitchFamily="18" charset="0"/>
              </a:rPr>
              <a:t>. Nguyên nhân gây bệnh về hô hấp có thể do không khí bị ô nhiễm.</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647123" y="2265185"/>
            <a:ext cx="6096000" cy="523220"/>
          </a:xfrm>
          <a:prstGeom prst="rect">
            <a:avLst/>
          </a:prstGeom>
        </p:spPr>
        <p:txBody>
          <a:bodyPr>
            <a:spAutoFit/>
          </a:bodyPr>
          <a:lstStyle/>
          <a:p>
            <a:r>
              <a:rPr lang="nl-NL" sz="2800" dirty="0">
                <a:latin typeface="Times New Roman" panose="02020603050405020304" pitchFamily="18" charset="0"/>
                <a:cs typeface="Times New Roman" panose="02020603050405020304" pitchFamily="18" charset="0"/>
              </a:rPr>
              <a:t>B. Bệnh có thể ở đường dẫn khí ở phổi</a:t>
            </a:r>
            <a:r>
              <a:rPr lang="nl-NL"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647123" y="4026982"/>
            <a:ext cx="6096000" cy="523220"/>
          </a:xfrm>
          <a:prstGeom prst="rect">
            <a:avLst/>
          </a:prstGeom>
        </p:spPr>
        <p:txBody>
          <a:bodyPr>
            <a:spAutoFit/>
          </a:bodyPr>
          <a:lstStyle/>
          <a:p>
            <a:r>
              <a:rPr lang="nl-NL" sz="2800" dirty="0" smtClean="0">
                <a:latin typeface="Times New Roman" panose="02020603050405020304" pitchFamily="18" charset="0"/>
                <a:cs typeface="Times New Roman" panose="02020603050405020304" pitchFamily="18" charset="0"/>
              </a:rPr>
              <a:t>D</a:t>
            </a:r>
            <a:r>
              <a:rPr lang="nl-NL" sz="2800" dirty="0">
                <a:latin typeface="Times New Roman" panose="02020603050405020304" pitchFamily="18" charset="0"/>
                <a:cs typeface="Times New Roman" panose="02020603050405020304" pitchFamily="18" charset="0"/>
              </a:rPr>
              <a:t>. Bệnh về hô hấp chỉ do virus gây nên.</a:t>
            </a:r>
            <a:endParaRPr lang="vi-VN" sz="2800" dirty="0">
              <a:latin typeface="Times New Roman" panose="02020603050405020304" pitchFamily="18" charset="0"/>
              <a:cs typeface="Times New Roman" panose="02020603050405020304" pitchFamily="18" charset="0"/>
            </a:endParaRPr>
          </a:p>
        </p:txBody>
      </p:sp>
      <p:sp>
        <p:nvSpPr>
          <p:cNvPr id="7" name="Freeform: Shape 10"/>
          <p:cNvSpPr/>
          <p:nvPr/>
        </p:nvSpPr>
        <p:spPr>
          <a:xfrm>
            <a:off x="380422" y="4136192"/>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427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203200"/>
            <a:ext cx="11305309" cy="1714905"/>
          </a:xfrm>
        </p:spPr>
        <p:txBody>
          <a:bodyPr>
            <a:normAutofit/>
          </a:bodyPr>
          <a:lstStyle/>
          <a:p>
            <a:pPr>
              <a:lnSpc>
                <a:spcPct val="150000"/>
              </a:lnSpc>
            </a:pPr>
            <a:r>
              <a:rPr lang="vi-VN" sz="2800" b="1" u="sng" dirty="0"/>
              <a:t>Câu 3</a:t>
            </a:r>
            <a:r>
              <a:rPr lang="vi-VN" sz="2800" b="1" dirty="0"/>
              <a:t>: </a:t>
            </a:r>
            <a:r>
              <a:rPr lang="it-IT" sz="2800" b="1" dirty="0" smtClean="0">
                <a:latin typeface="Times New Roman" panose="02020603050405020304" pitchFamily="18" charset="0"/>
                <a:cs typeface="Times New Roman" panose="02020603050405020304" pitchFamily="18" charset="0"/>
              </a:rPr>
              <a:t>Cơ </a:t>
            </a:r>
            <a:r>
              <a:rPr lang="it-IT" sz="2800" b="1" dirty="0">
                <a:latin typeface="Times New Roman" panose="02020603050405020304" pitchFamily="18" charset="0"/>
                <a:cs typeface="Times New Roman" panose="02020603050405020304" pitchFamily="18" charset="0"/>
              </a:rPr>
              <a:t>quan hô hấp của động vật trên cạn nào sau đây trao đổi </a:t>
            </a:r>
            <a:r>
              <a:rPr lang="vi-VN" sz="2800" b="1" dirty="0" smtClean="0">
                <a:latin typeface="Times New Roman" panose="02020603050405020304" pitchFamily="18" charset="0"/>
                <a:cs typeface="Times New Roman" panose="02020603050405020304" pitchFamily="18" charset="0"/>
              </a:rPr>
              <a:t>khí</a:t>
            </a:r>
            <a:r>
              <a:rPr lang="it-IT" sz="2800" b="1" dirty="0" smtClean="0">
                <a:latin typeface="Times New Roman" panose="02020603050405020304" pitchFamily="18" charset="0"/>
                <a:cs typeface="Times New Roman" panose="02020603050405020304" pitchFamily="18" charset="0"/>
              </a:rPr>
              <a:t> </a:t>
            </a:r>
            <a:r>
              <a:rPr lang="it-IT" sz="2800" b="1" dirty="0">
                <a:latin typeface="Times New Roman" panose="02020603050405020304" pitchFamily="18" charset="0"/>
                <a:cs typeface="Times New Roman" panose="02020603050405020304" pitchFamily="18" charset="0"/>
              </a:rPr>
              <a:t>hiệu quả nhất</a:t>
            </a:r>
            <a:r>
              <a:rPr lang="it-IT" sz="2800" b="1" dirty="0" smtClean="0">
                <a:latin typeface="Times New Roman" panose="02020603050405020304" pitchFamily="18" charset="0"/>
                <a:cs typeface="Times New Roman" panose="02020603050405020304" pitchFamily="18" charset="0"/>
              </a:rPr>
              <a:t>?</a:t>
            </a:r>
            <a:r>
              <a:rPr lang="it-IT" sz="2800" dirty="0">
                <a:latin typeface="Times New Roman" panose="02020603050405020304" pitchFamily="18" charset="0"/>
                <a:cs typeface="Times New Roman" panose="02020603050405020304" pitchFamily="18" charset="0"/>
              </a:rPr>
              <a:t>	</a:t>
            </a:r>
            <a:r>
              <a:rPr lang="it-IT" dirty="0"/>
              <a:t> 	</a:t>
            </a:r>
            <a:endParaRPr lang="vi-VN" dirty="0"/>
          </a:p>
        </p:txBody>
      </p:sp>
      <p:sp>
        <p:nvSpPr>
          <p:cNvPr id="3" name="Text Placeholder 2"/>
          <p:cNvSpPr>
            <a:spLocks noGrp="1"/>
          </p:cNvSpPr>
          <p:nvPr>
            <p:ph type="body" sz="half" idx="2"/>
          </p:nvPr>
        </p:nvSpPr>
        <p:spPr>
          <a:xfrm>
            <a:off x="1255517" y="2198676"/>
            <a:ext cx="3593571" cy="561142"/>
          </a:xfrm>
        </p:spPr>
        <p:txBody>
          <a:bodyPr>
            <a:noAutofit/>
          </a:bodyPr>
          <a:lstStyle/>
          <a:p>
            <a:r>
              <a:rPr lang="it-IT" sz="2800" dirty="0">
                <a:latin typeface="Times New Roman" panose="02020603050405020304" pitchFamily="18" charset="0"/>
                <a:cs typeface="Times New Roman" panose="02020603050405020304" pitchFamily="18" charset="0"/>
              </a:rPr>
              <a:t>A. phổi của bò sát.</a:t>
            </a:r>
            <a:endParaRPr lang="vi-VN" sz="2800" dirty="0">
              <a:latin typeface="Times New Roman" panose="02020603050405020304" pitchFamily="18" charset="0"/>
              <a:cs typeface="Times New Roman" panose="02020603050405020304" pitchFamily="18" charset="0"/>
            </a:endParaRPr>
          </a:p>
        </p:txBody>
      </p:sp>
      <p:sp>
        <p:nvSpPr>
          <p:cNvPr id="4" name="Text Placeholder 2"/>
          <p:cNvSpPr txBox="1">
            <a:spLocks/>
          </p:cNvSpPr>
          <p:nvPr/>
        </p:nvSpPr>
        <p:spPr>
          <a:xfrm>
            <a:off x="1255517" y="3040389"/>
            <a:ext cx="3362662" cy="56114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2800" dirty="0">
                <a:latin typeface="Times New Roman" panose="02020603050405020304" pitchFamily="18" charset="0"/>
                <a:cs typeface="Times New Roman" panose="02020603050405020304" pitchFamily="18" charset="0"/>
              </a:rPr>
              <a:t>B. phổi của chim.</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5" name="Text Placeholder 2"/>
          <p:cNvSpPr txBox="1">
            <a:spLocks/>
          </p:cNvSpPr>
          <p:nvPr/>
        </p:nvSpPr>
        <p:spPr>
          <a:xfrm>
            <a:off x="1421774" y="3601531"/>
            <a:ext cx="4314008" cy="56114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2800" dirty="0">
                <a:latin typeface="Times New Roman" panose="02020603050405020304" pitchFamily="18" charset="0"/>
                <a:cs typeface="Times New Roman" panose="02020603050405020304" pitchFamily="18" charset="0"/>
              </a:rPr>
              <a:t>C. phổi và da của ếch nhái.</a:t>
            </a:r>
            <a:endParaRPr lang="vi-VN" sz="2800" dirty="0">
              <a:latin typeface="Times New Roman" panose="02020603050405020304" pitchFamily="18" charset="0"/>
              <a:cs typeface="Times New Roman" panose="02020603050405020304" pitchFamily="18" charset="0"/>
            </a:endParaRPr>
          </a:p>
        </p:txBody>
      </p:sp>
      <p:sp>
        <p:nvSpPr>
          <p:cNvPr id="6" name="Text Placeholder 2"/>
          <p:cNvSpPr txBox="1">
            <a:spLocks/>
          </p:cNvSpPr>
          <p:nvPr/>
        </p:nvSpPr>
        <p:spPr>
          <a:xfrm>
            <a:off x="1089576" y="4342131"/>
            <a:ext cx="3925455" cy="56114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2800" dirty="0">
                <a:latin typeface="Times New Roman" panose="02020603050405020304" pitchFamily="18" charset="0"/>
                <a:cs typeface="Times New Roman" panose="02020603050405020304" pitchFamily="18" charset="0"/>
              </a:rPr>
              <a:t>D. da của giun đất.</a:t>
            </a:r>
            <a:endParaRPr lang="vi-VN" sz="2800" dirty="0">
              <a:latin typeface="Times New Roman" panose="02020603050405020304" pitchFamily="18" charset="0"/>
              <a:cs typeface="Times New Roman" panose="02020603050405020304" pitchFamily="18" charset="0"/>
            </a:endParaRPr>
          </a:p>
        </p:txBody>
      </p:sp>
      <p:sp>
        <p:nvSpPr>
          <p:cNvPr id="7" name="Freeform: Shape 10"/>
          <p:cNvSpPr/>
          <p:nvPr/>
        </p:nvSpPr>
        <p:spPr>
          <a:xfrm>
            <a:off x="1288424" y="2973294"/>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0160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28" y="370243"/>
            <a:ext cx="11314546" cy="992764"/>
          </a:xfrm>
        </p:spPr>
        <p:txBody>
          <a:bodyPr>
            <a:normAutofit/>
          </a:bodyPr>
          <a:lstStyle/>
          <a:p>
            <a:r>
              <a:rPr lang="nl-NL" sz="2800" b="1" u="sng" dirty="0">
                <a:latin typeface="Times New Roman" panose="02020603050405020304" pitchFamily="18" charset="0"/>
                <a:cs typeface="Times New Roman" panose="02020603050405020304" pitchFamily="18" charset="0"/>
              </a:rPr>
              <a:t>Câu 4</a:t>
            </a:r>
            <a:r>
              <a:rPr lang="nl-NL" sz="2800" b="1" dirty="0">
                <a:latin typeface="Times New Roman" panose="02020603050405020304" pitchFamily="18" charset="0"/>
                <a:cs typeface="Times New Roman" panose="02020603050405020304" pitchFamily="18" charset="0"/>
              </a:rPr>
              <a:t>: </a:t>
            </a:r>
            <a:r>
              <a:rPr lang="nl-NL" sz="2800" b="1" dirty="0" smtClean="0">
                <a:latin typeface="Times New Roman" panose="02020603050405020304" pitchFamily="18" charset="0"/>
                <a:cs typeface="Times New Roman" panose="02020603050405020304" pitchFamily="18" charset="0"/>
              </a:rPr>
              <a:t>Tìm </a:t>
            </a:r>
            <a:r>
              <a:rPr lang="nl-NL" sz="2800" b="1" dirty="0">
                <a:latin typeface="Times New Roman" panose="02020603050405020304" pitchFamily="18" charset="0"/>
                <a:cs typeface="Times New Roman" panose="02020603050405020304" pitchFamily="18" charset="0"/>
              </a:rPr>
              <a:t>hiểu quá trình hô hấp và mối liên quan của các giai đoạn trong quá trình hô hấp. Có bao nhiêu phát biểu sau đây là đúng</a:t>
            </a:r>
            <a:r>
              <a:rPr lang="nl-NL" sz="2800" b="1"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33782" y="5188035"/>
            <a:ext cx="5333999" cy="624457"/>
          </a:xfrm>
        </p:spPr>
        <p:txBody>
          <a:bodyPr>
            <a:normAutofit/>
          </a:bodyPr>
          <a:lstStyle/>
          <a:p>
            <a:r>
              <a:rPr lang="vi-VN" dirty="0" smtClean="0"/>
              <a:t>A</a:t>
            </a:r>
            <a:r>
              <a:rPr lang="vi-VN" dirty="0"/>
              <a:t>. 1. 	B. 2. 	C. 3. 	D. 4.</a:t>
            </a:r>
          </a:p>
        </p:txBody>
      </p:sp>
      <p:sp>
        <p:nvSpPr>
          <p:cNvPr id="4" name="Subtitle 2"/>
          <p:cNvSpPr txBox="1">
            <a:spLocks/>
          </p:cNvSpPr>
          <p:nvPr/>
        </p:nvSpPr>
        <p:spPr>
          <a:xfrm>
            <a:off x="706582" y="3442721"/>
            <a:ext cx="10746509" cy="8280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smtClean="0">
                <a:latin typeface="Times New Roman" panose="02020603050405020304" pitchFamily="18" charset="0"/>
                <a:cs typeface="Times New Roman" panose="02020603050405020304" pitchFamily="18" charset="0"/>
              </a:rPr>
              <a:t>IV. Sự hít và và thở ra tạo điều kiện cho trao đổi khí diễn ra liên tục ở phổi và tế bào.</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721015" y="2816947"/>
            <a:ext cx="10524838" cy="5752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smtClean="0">
                <a:latin typeface="Times New Roman" panose="02020603050405020304" pitchFamily="18" charset="0"/>
                <a:cs typeface="Times New Roman" panose="02020603050405020304" pitchFamily="18" charset="0"/>
              </a:rPr>
              <a:t>III. Là quá trình vận chuyển khí O</a:t>
            </a:r>
            <a:r>
              <a:rPr lang="nl-NL" sz="2800" baseline="-25000" dirty="0" smtClean="0">
                <a:latin typeface="Times New Roman" panose="02020603050405020304" pitchFamily="18" charset="0"/>
                <a:cs typeface="Times New Roman" panose="02020603050405020304" pitchFamily="18" charset="0"/>
              </a:rPr>
              <a:t>2</a:t>
            </a:r>
            <a:r>
              <a:rPr lang="nl-NL" sz="2800" dirty="0" smtClean="0">
                <a:latin typeface="Times New Roman" panose="02020603050405020304" pitchFamily="18" charset="0"/>
                <a:cs typeface="Times New Roman" panose="02020603050405020304" pitchFamily="18" charset="0"/>
              </a:rPr>
              <a:t> đến phổi và CO</a:t>
            </a:r>
            <a:r>
              <a:rPr lang="nl-NL" sz="2800" baseline="-25000" dirty="0" smtClean="0">
                <a:latin typeface="Times New Roman" panose="02020603050405020304" pitchFamily="18" charset="0"/>
                <a:cs typeface="Times New Roman" panose="02020603050405020304" pitchFamily="18" charset="0"/>
              </a:rPr>
              <a:t>2</a:t>
            </a:r>
            <a:r>
              <a:rPr lang="nl-NL" sz="2800" dirty="0" smtClean="0">
                <a:latin typeface="Times New Roman" panose="02020603050405020304" pitchFamily="18" charset="0"/>
                <a:cs typeface="Times New Roman" panose="02020603050405020304" pitchFamily="18" charset="0"/>
              </a:rPr>
              <a:t> đến mô, tế bào.</a:t>
            </a:r>
            <a:endParaRPr lang="vi-VN" sz="28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872837" y="2095181"/>
            <a:ext cx="6026727" cy="5637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smtClean="0">
                <a:latin typeface="Times New Roman" panose="02020603050405020304" pitchFamily="18" charset="0"/>
                <a:cs typeface="Times New Roman" panose="02020603050405020304" pitchFamily="18" charset="0"/>
              </a:rPr>
              <a:t>II. Từ lớp cá đến lưỡng thú đã có phổi.</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794328" y="1519612"/>
            <a:ext cx="5703454" cy="489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smtClean="0">
                <a:latin typeface="Times New Roman" panose="02020603050405020304" pitchFamily="18" charset="0"/>
                <a:cs typeface="Times New Roman" panose="02020603050405020304" pitchFamily="18" charset="0"/>
              </a:rPr>
              <a:t>I. Hô hấp là hoạt động trao đổi khí.</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8" name="Freeform: Shape 10"/>
          <p:cNvSpPr/>
          <p:nvPr/>
        </p:nvSpPr>
        <p:spPr>
          <a:xfrm>
            <a:off x="439882" y="1519612"/>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9" name="Freeform: Shape 10"/>
          <p:cNvSpPr/>
          <p:nvPr/>
        </p:nvSpPr>
        <p:spPr>
          <a:xfrm>
            <a:off x="554182" y="3463080"/>
            <a:ext cx="240146" cy="313892"/>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10" name="Freeform: Shape 10"/>
          <p:cNvSpPr/>
          <p:nvPr/>
        </p:nvSpPr>
        <p:spPr>
          <a:xfrm>
            <a:off x="4151697" y="5043706"/>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45363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73" y="365125"/>
            <a:ext cx="10695709" cy="1373621"/>
          </a:xfrm>
        </p:spPr>
        <p:txBody>
          <a:bodyPr>
            <a:normAutofit fontScale="90000"/>
          </a:bodyPr>
          <a:lstStyle/>
          <a:p>
            <a:pPr>
              <a:lnSpc>
                <a:spcPct val="150000"/>
              </a:lnSpc>
            </a:pPr>
            <a:r>
              <a:rPr lang="nl-NL" sz="3100" b="1" u="sng" dirty="0">
                <a:latin typeface="Times New Roman" panose="02020603050405020304" pitchFamily="18" charset="0"/>
                <a:cs typeface="Times New Roman" panose="02020603050405020304" pitchFamily="18" charset="0"/>
              </a:rPr>
              <a:t>Câu 5</a:t>
            </a:r>
            <a:r>
              <a:rPr lang="nl-NL" sz="3100" b="1" dirty="0">
                <a:latin typeface="Times New Roman" panose="02020603050405020304" pitchFamily="18" charset="0"/>
                <a:cs typeface="Times New Roman" panose="02020603050405020304" pitchFamily="18" charset="0"/>
              </a:rPr>
              <a:t>: </a:t>
            </a:r>
            <a:r>
              <a:rPr lang="nl-NL" sz="3100" b="1" dirty="0" smtClean="0">
                <a:latin typeface="Times New Roman" panose="02020603050405020304" pitchFamily="18" charset="0"/>
                <a:cs typeface="Times New Roman" panose="02020603050405020304" pitchFamily="18" charset="0"/>
              </a:rPr>
              <a:t>Luyện </a:t>
            </a:r>
            <a:r>
              <a:rPr lang="nl-NL" sz="3100" b="1" dirty="0">
                <a:latin typeface="Times New Roman" panose="02020603050405020304" pitchFamily="18" charset="0"/>
                <a:cs typeface="Times New Roman" panose="02020603050405020304" pitchFamily="18" charset="0"/>
              </a:rPr>
              <a:t>tập thể dục và thể thao thường xuyên có tác dụng gì đối với cơ hô hấp</a:t>
            </a:r>
            <a:r>
              <a:rPr lang="nl-NL" sz="3100" b="1" dirty="0" smtClean="0">
                <a:latin typeface="Times New Roman" panose="02020603050405020304" pitchFamily="18" charset="0"/>
                <a:cs typeface="Times New Roman" panose="02020603050405020304" pitchFamily="18" charset="0"/>
              </a:rPr>
              <a:t>?</a:t>
            </a:r>
            <a:endParaRPr lang="vi-VN" dirty="0"/>
          </a:p>
        </p:txBody>
      </p:sp>
      <p:sp>
        <p:nvSpPr>
          <p:cNvPr id="3" name="Content Placeholder 2"/>
          <p:cNvSpPr>
            <a:spLocks noGrp="1"/>
          </p:cNvSpPr>
          <p:nvPr>
            <p:ph idx="1"/>
          </p:nvPr>
        </p:nvSpPr>
        <p:spPr>
          <a:xfrm>
            <a:off x="1237673" y="1825625"/>
            <a:ext cx="5156200" cy="585066"/>
          </a:xfrm>
        </p:spPr>
        <p:txBody>
          <a:bodyPr>
            <a:normAutofit/>
          </a:bodyPr>
          <a:lstStyle/>
          <a:p>
            <a:pPr marL="0" indent="0">
              <a:buNone/>
            </a:pPr>
            <a:r>
              <a:rPr lang="nl-NL" dirty="0">
                <a:latin typeface="Times New Roman" panose="02020603050405020304" pitchFamily="18" charset="0"/>
                <a:cs typeface="Times New Roman" panose="02020603050405020304" pitchFamily="18" charset="0"/>
              </a:rPr>
              <a:t>A. Giảm thể tích khí lưu thông.	</a:t>
            </a:r>
            <a:endParaRPr lang="vi-VN"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237673" y="2584449"/>
            <a:ext cx="5156200" cy="585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latin typeface="Times New Roman" panose="02020603050405020304" pitchFamily="18" charset="0"/>
                <a:cs typeface="Times New Roman" panose="02020603050405020304" pitchFamily="18" charset="0"/>
              </a:rPr>
              <a:t>B. Tăng thể tích khí lưu thông.</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vi-VN"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237673" y="3230274"/>
            <a:ext cx="5156200" cy="58506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t/>
            </a:r>
            <a:br>
              <a:rPr lang="vi-VN" dirty="0"/>
            </a:br>
            <a:r>
              <a:rPr lang="nl-NL" sz="4500" dirty="0">
                <a:latin typeface="Times New Roman" panose="02020603050405020304" pitchFamily="18" charset="0"/>
                <a:cs typeface="Times New Roman" panose="02020603050405020304" pitchFamily="18" charset="0"/>
              </a:rPr>
              <a:t>C. Giảm thông khí phổi/phút.</a:t>
            </a:r>
            <a:r>
              <a:rPr lang="nl-NL" dirty="0"/>
              <a:t>	</a:t>
            </a:r>
            <a:endParaRPr lang="vi-VN" dirty="0"/>
          </a:p>
        </p:txBody>
      </p:sp>
      <p:sp>
        <p:nvSpPr>
          <p:cNvPr id="6" name="Content Placeholder 2"/>
          <p:cNvSpPr txBox="1">
            <a:spLocks/>
          </p:cNvSpPr>
          <p:nvPr/>
        </p:nvSpPr>
        <p:spPr>
          <a:xfrm>
            <a:off x="1237673" y="4102388"/>
            <a:ext cx="5156200" cy="585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smtClean="0">
                <a:latin typeface="+mj-lt"/>
              </a:rPr>
              <a:t>D</a:t>
            </a:r>
            <a:r>
              <a:rPr lang="vi-VN" dirty="0">
                <a:latin typeface="+mj-lt"/>
              </a:rPr>
              <a:t>. Tăng nhịp thở.</a:t>
            </a:r>
          </a:p>
        </p:txBody>
      </p:sp>
      <p:sp>
        <p:nvSpPr>
          <p:cNvPr id="7" name="Freeform: Shape 10"/>
          <p:cNvSpPr/>
          <p:nvPr/>
        </p:nvSpPr>
        <p:spPr>
          <a:xfrm>
            <a:off x="707736" y="2584449"/>
            <a:ext cx="266700" cy="304800"/>
          </a:xfrm>
          <a:custGeom>
            <a:avLst/>
            <a:gdLst>
              <a:gd name="connsiteX0" fmla="*/ 0 w 487680"/>
              <a:gd name="connsiteY0" fmla="*/ 406400 h 731520"/>
              <a:gd name="connsiteX1" fmla="*/ 213360 w 487680"/>
              <a:gd name="connsiteY1" fmla="*/ 731520 h 731520"/>
              <a:gd name="connsiteX2" fmla="*/ 487680 w 487680"/>
              <a:gd name="connsiteY2" fmla="*/ 0 h 731520"/>
            </a:gdLst>
            <a:ahLst/>
            <a:cxnLst>
              <a:cxn ang="0">
                <a:pos x="connsiteX0" y="connsiteY0"/>
              </a:cxn>
              <a:cxn ang="0">
                <a:pos x="connsiteX1" y="connsiteY1"/>
              </a:cxn>
              <a:cxn ang="0">
                <a:pos x="connsiteX2" y="connsiteY2"/>
              </a:cxn>
            </a:cxnLst>
            <a:rect l="l" t="t" r="r" b="b"/>
            <a:pathLst>
              <a:path w="487680" h="731520">
                <a:moveTo>
                  <a:pt x="0" y="406400"/>
                </a:moveTo>
                <a:lnTo>
                  <a:pt x="213360" y="731520"/>
                </a:lnTo>
                <a:lnTo>
                  <a:pt x="487680" y="0"/>
                </a:lnTo>
              </a:path>
            </a:pathLst>
          </a:custGeom>
          <a:ln w="38100">
            <a:solidFill>
              <a:srgbClr val="FF0000"/>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23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4255" y="655073"/>
            <a:ext cx="10668000" cy="1014380"/>
          </a:xfrm>
          <a:prstGeom prst="rect">
            <a:avLst/>
          </a:prstGeom>
        </p:spPr>
        <p:txBody>
          <a:bodyPr wrap="square">
            <a:spAutoFit/>
          </a:bodyPr>
          <a:lstStyle/>
          <a:p>
            <a:pPr>
              <a:lnSpc>
                <a:spcPct val="107000"/>
              </a:lnSpc>
              <a:spcAft>
                <a:spcPts val="800"/>
              </a:spcAft>
            </a:pPr>
            <a:r>
              <a:rPr lang="vi-VN" sz="2800" b="1" u="sng" dirty="0">
                <a:latin typeface="Times New Roman" panose="02020603050405020304" pitchFamily="18" charset="0"/>
                <a:ea typeface="Arial" panose="020B0604020202020204" pitchFamily="34" charset="0"/>
                <a:cs typeface="Times New Roman" panose="02020603050405020304" pitchFamily="18" charset="0"/>
              </a:rPr>
              <a:t>Câu 6</a:t>
            </a:r>
            <a:r>
              <a:rPr lang="vi-VN" sz="2800" b="1" dirty="0">
                <a:latin typeface="Times New Roman" panose="02020603050405020304" pitchFamily="18" charset="0"/>
                <a:ea typeface="Arial" panose="020B0604020202020204" pitchFamily="34" charset="0"/>
                <a:cs typeface="Times New Roman" panose="02020603050405020304" pitchFamily="18" charset="0"/>
              </a:rPr>
              <a:t>: </a:t>
            </a:r>
            <a:r>
              <a:rPr lang="nl-NL" sz="2800" b="1"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Tại </a:t>
            </a:r>
            <a:r>
              <a:rPr lang="nl-NL" sz="28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sao ở động vật, quá trình trao đổi O</a:t>
            </a:r>
            <a:r>
              <a:rPr lang="nl-NL" sz="2800" b="1"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nl-NL" sz="28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và CO</a:t>
            </a:r>
            <a:r>
              <a:rPr lang="nl-NL" sz="2800" b="1"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nl-NL" sz="28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giữa cơ thể và môi trường </a:t>
            </a:r>
            <a:r>
              <a:rPr lang="vi-VN" sz="2800" b="1"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vẫn </a:t>
            </a:r>
            <a:r>
              <a:rPr lang="nl-NL" sz="2800" b="1"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luôn </a:t>
            </a:r>
            <a:r>
              <a:rPr lang="nl-NL" sz="28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diễn ra</a:t>
            </a:r>
            <a:r>
              <a:rPr lang="nl-NL" sz="2800" b="1"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a:t>
            </a:r>
            <a:endParaRPr lang="vi-VN" sz="2800" b="1" dirty="0">
              <a:ea typeface="Arial" panose="020B0604020202020204" pitchFamily="34" charset="0"/>
              <a:cs typeface="Times New Roman" panose="02020603050405020304" pitchFamily="18" charset="0"/>
            </a:endParaRPr>
          </a:p>
        </p:txBody>
      </p:sp>
      <p:sp>
        <p:nvSpPr>
          <p:cNvPr id="5" name="Rectangle 4"/>
          <p:cNvSpPr/>
          <p:nvPr/>
        </p:nvSpPr>
        <p:spPr>
          <a:xfrm>
            <a:off x="674255" y="2811763"/>
            <a:ext cx="11083636" cy="1815882"/>
          </a:xfrm>
          <a:prstGeom prst="rect">
            <a:avLst/>
          </a:prstGeom>
        </p:spPr>
        <p:txBody>
          <a:bodyPr wrap="square">
            <a:spAutoFit/>
          </a:bodyPr>
          <a:lstStyle/>
          <a:p>
            <a:pPr algn="just"/>
            <a:r>
              <a:rPr lang="vi-VN" sz="2800" dirty="0" smtClean="0">
                <a:solidFill>
                  <a:srgbClr val="333333"/>
                </a:solidFill>
                <a:latin typeface="Times New Roman" panose="02020603050405020304" pitchFamily="18" charset="0"/>
                <a:ea typeface="Arial" panose="020B0604020202020204" pitchFamily="34" charset="0"/>
              </a:rPr>
              <a:t>       Hoạt động sống của cơ thể cần có năng lượng; Việc </a:t>
            </a:r>
            <a:r>
              <a:rPr lang="nl-NL"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trao đổi O</a:t>
            </a:r>
            <a:r>
              <a:rPr lang="nl-NL" sz="2800"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nl-NL"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và CO</a:t>
            </a:r>
            <a:r>
              <a:rPr lang="nl-NL" sz="2800"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nl-NL"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giữa cơ thể và môi trường </a:t>
            </a:r>
            <a:r>
              <a:rPr lang="vi-VN" sz="2800"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nhằm</a:t>
            </a:r>
            <a:r>
              <a:rPr lang="vi-VN" sz="2800" b="1" dirty="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333333"/>
                </a:solidFill>
                <a:latin typeface="Times New Roman" panose="02020603050405020304" pitchFamily="18" charset="0"/>
                <a:ea typeface="Arial" panose="020B0604020202020204" pitchFamily="34" charset="0"/>
              </a:rPr>
              <a:t>c</a:t>
            </a:r>
            <a:r>
              <a:rPr lang="vi-VN" sz="2800" dirty="0" smtClean="0">
                <a:solidFill>
                  <a:srgbClr val="333333"/>
                </a:solidFill>
                <a:latin typeface="Times New Roman" panose="02020603050405020304" pitchFamily="18" charset="0"/>
                <a:ea typeface="Arial" panose="020B0604020202020204" pitchFamily="34" charset="0"/>
              </a:rPr>
              <a:t>ung </a:t>
            </a:r>
            <a:r>
              <a:rPr lang="vi-VN" sz="2800" dirty="0">
                <a:solidFill>
                  <a:srgbClr val="333333"/>
                </a:solidFill>
                <a:latin typeface="Times New Roman" panose="02020603050405020304" pitchFamily="18" charset="0"/>
                <a:ea typeface="Arial" panose="020B0604020202020204" pitchFamily="34" charset="0"/>
              </a:rPr>
              <a:t>cấp </a:t>
            </a:r>
            <a:r>
              <a:rPr lang="nl-NL"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O</a:t>
            </a:r>
            <a:r>
              <a:rPr lang="nl-NL" sz="2800"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vi-VN" sz="2800" dirty="0" smtClean="0">
                <a:solidFill>
                  <a:srgbClr val="333333"/>
                </a:solidFill>
                <a:latin typeface="Times New Roman" panose="02020603050405020304" pitchFamily="18" charset="0"/>
                <a:ea typeface="Arial" panose="020B0604020202020204" pitchFamily="34" charset="0"/>
              </a:rPr>
              <a:t> </a:t>
            </a:r>
            <a:r>
              <a:rPr lang="vi-VN" sz="2800" dirty="0">
                <a:solidFill>
                  <a:srgbClr val="333333"/>
                </a:solidFill>
                <a:latin typeface="Times New Roman" panose="02020603050405020304" pitchFamily="18" charset="0"/>
                <a:ea typeface="Arial" panose="020B0604020202020204" pitchFamily="34" charset="0"/>
              </a:rPr>
              <a:t>cho các tế bào để tạo ATP cho hoạt động sống của tế bào cũng như cơ thể, đồng thời thải </a:t>
            </a:r>
            <a:r>
              <a:rPr lang="nl-NL"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CO</a:t>
            </a:r>
            <a:r>
              <a:rPr lang="nl-NL" sz="2800" baseline="-250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2</a:t>
            </a:r>
            <a:r>
              <a:rPr lang="vi-VN" sz="2800" dirty="0" smtClean="0">
                <a:solidFill>
                  <a:srgbClr val="333333"/>
                </a:solidFill>
                <a:latin typeface="Times New Roman" panose="02020603050405020304" pitchFamily="18" charset="0"/>
                <a:ea typeface="Arial" panose="020B0604020202020204" pitchFamily="34" charset="0"/>
              </a:rPr>
              <a:t> </a:t>
            </a:r>
            <a:r>
              <a:rPr lang="vi-VN" sz="2800" dirty="0">
                <a:solidFill>
                  <a:srgbClr val="333333"/>
                </a:solidFill>
                <a:latin typeface="Times New Roman" panose="02020603050405020304" pitchFamily="18" charset="0"/>
                <a:ea typeface="Arial" panose="020B0604020202020204" pitchFamily="34" charset="0"/>
              </a:rPr>
              <a:t>độc hại ra khỏi cơ </a:t>
            </a:r>
            <a:r>
              <a:rPr lang="vi-VN" sz="2800" dirty="0" smtClean="0">
                <a:solidFill>
                  <a:srgbClr val="333333"/>
                </a:solidFill>
                <a:latin typeface="Times New Roman" panose="02020603050405020304" pitchFamily="18" charset="0"/>
                <a:ea typeface="Arial" panose="020B0604020202020204" pitchFamily="34" charset="0"/>
              </a:rPr>
              <a:t>thể.</a:t>
            </a:r>
            <a:endParaRPr lang="vi-VN" sz="2800" dirty="0"/>
          </a:p>
        </p:txBody>
      </p:sp>
    </p:spTree>
    <p:extLst>
      <p:ext uri="{BB962C8B-B14F-4D97-AF65-F5344CB8AC3E}">
        <p14:creationId xmlns:p14="http://schemas.microsoft.com/office/powerpoint/2010/main" val="21152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60762"/>
            <a:ext cx="10515600" cy="1325563"/>
          </a:xfrm>
        </p:spPr>
        <p:txBody>
          <a:bodyPr>
            <a:normAutofit/>
          </a:bodyPr>
          <a:lstStyle/>
          <a:p>
            <a:r>
              <a:rPr lang="vi-VN" altLang="vi-VN" sz="2800" b="1" u="sng" dirty="0">
                <a:ea typeface="Times New Roman" panose="02020603050405020304" pitchFamily="18" charset="0"/>
                <a:cs typeface="Times New Roman" panose="02020603050405020304" pitchFamily="18" charset="0"/>
              </a:rPr>
              <a:t>Câu 7</a:t>
            </a:r>
            <a:r>
              <a:rPr lang="vi-VN" altLang="vi-VN" sz="2800" b="1" dirty="0">
                <a:ea typeface="Times New Roman" panose="02020603050405020304" pitchFamily="18" charset="0"/>
                <a:cs typeface="Times New Roman" panose="02020603050405020304" pitchFamily="18" charset="0"/>
              </a:rPr>
              <a:t>: </a:t>
            </a:r>
            <a:r>
              <a:rPr lang="nl-NL" altLang="vi-VN" sz="28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 </a:t>
            </a:r>
            <a:r>
              <a:rPr lang="nl-NL" altLang="vi-VN"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sát </a:t>
            </a:r>
            <a:r>
              <a:rPr lang="nl-NL" altLang="vi-VN" sz="28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nl-NL" altLang="vi-VN" sz="2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nêu mối liên hệ giữa các giai đoạn trong quá trình hô </a:t>
            </a:r>
            <a:r>
              <a:rPr lang="nl-NL" altLang="vi-VN" sz="28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altLang="vi-VN" sz="28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784272" y="1199144"/>
            <a:ext cx="5788892" cy="4952274"/>
          </a:xfrm>
        </p:spPr>
        <p:txBody>
          <a:bodyPr>
            <a:normAutofit/>
          </a:bodyPr>
          <a:lstStyle/>
          <a:p>
            <a:pPr algn="just"/>
            <a:r>
              <a:rPr lang="vi-VN" sz="3000" dirty="0" smtClean="0">
                <a:latin typeface="+mj-lt"/>
              </a:rPr>
              <a:t> </a:t>
            </a:r>
            <a:r>
              <a:rPr lang="vi-VN" dirty="0">
                <a:latin typeface="+mj-lt"/>
              </a:rPr>
              <a:t>Thông khí ở phổi, duy trì nồng độ O</a:t>
            </a:r>
            <a:r>
              <a:rPr lang="vi-VN" baseline="-25000" dirty="0">
                <a:latin typeface="+mj-lt"/>
              </a:rPr>
              <a:t>2 </a:t>
            </a:r>
            <a:r>
              <a:rPr lang="vi-VN" dirty="0">
                <a:latin typeface="+mj-lt"/>
              </a:rPr>
              <a:t>và CO</a:t>
            </a:r>
            <a:r>
              <a:rPr lang="vi-VN" baseline="-25000" dirty="0">
                <a:latin typeface="+mj-lt"/>
              </a:rPr>
              <a:t>2</a:t>
            </a:r>
            <a:r>
              <a:rPr lang="vi-VN" dirty="0">
                <a:latin typeface="+mj-lt"/>
              </a:rPr>
              <a:t> trong không khí phế nang ở mức thích hợp cho sự trao đổi khí ở phổi.</a:t>
            </a:r>
          </a:p>
          <a:p>
            <a:pPr algn="just"/>
            <a:r>
              <a:rPr lang="vi-VN" dirty="0" smtClean="0">
                <a:latin typeface="+mj-lt"/>
              </a:rPr>
              <a:t> </a:t>
            </a:r>
            <a:r>
              <a:rPr lang="vi-VN" dirty="0">
                <a:latin typeface="+mj-lt"/>
              </a:rPr>
              <a:t>Sự trao đổi khí ở </a:t>
            </a:r>
            <a:r>
              <a:rPr lang="vi-VN" dirty="0" smtClean="0">
                <a:latin typeface="+mj-lt"/>
              </a:rPr>
              <a:t>phổi: </a:t>
            </a:r>
            <a:r>
              <a:rPr lang="vi-VN" dirty="0">
                <a:latin typeface="+mj-lt"/>
              </a:rPr>
              <a:t>giúp cho O</a:t>
            </a:r>
            <a:r>
              <a:rPr lang="vi-VN" baseline="-25000" dirty="0">
                <a:latin typeface="+mj-lt"/>
              </a:rPr>
              <a:t>2 </a:t>
            </a:r>
            <a:r>
              <a:rPr lang="vi-VN" dirty="0">
                <a:latin typeface="+mj-lt"/>
              </a:rPr>
              <a:t>trong không khí phế nang khuếch tán vào trong máu và </a:t>
            </a:r>
            <a:r>
              <a:rPr lang="vi-VN" dirty="0" smtClean="0">
                <a:latin typeface="+mj-lt"/>
              </a:rPr>
              <a:t>khí CO</a:t>
            </a:r>
            <a:r>
              <a:rPr lang="vi-VN" baseline="-25000" dirty="0" smtClean="0">
                <a:latin typeface="+mj-lt"/>
              </a:rPr>
              <a:t>2</a:t>
            </a:r>
            <a:r>
              <a:rPr lang="vi-VN" baseline="-25000" dirty="0">
                <a:latin typeface="+mj-lt"/>
              </a:rPr>
              <a:t> </a:t>
            </a:r>
            <a:r>
              <a:rPr lang="vi-VN" i="1" dirty="0"/>
              <a:t> </a:t>
            </a:r>
            <a:r>
              <a:rPr lang="vi-VN" dirty="0">
                <a:latin typeface="+mj-lt"/>
              </a:rPr>
              <a:t>đi </a:t>
            </a:r>
            <a:r>
              <a:rPr lang="vi-VN" dirty="0" smtClean="0">
                <a:latin typeface="+mj-lt"/>
              </a:rPr>
              <a:t>theo </a:t>
            </a:r>
            <a:r>
              <a:rPr lang="vi-VN" dirty="0">
                <a:latin typeface="+mj-lt"/>
              </a:rPr>
              <a:t>chiều ngược lại, làm cho máu sau khi ra khỏi phổi về tim mang nhiều O</a:t>
            </a:r>
            <a:r>
              <a:rPr lang="vi-VN" baseline="-25000" dirty="0">
                <a:latin typeface="+mj-lt"/>
              </a:rPr>
              <a:t>2 </a:t>
            </a:r>
            <a:r>
              <a:rPr lang="vi-VN" dirty="0">
                <a:latin typeface="+mj-lt"/>
              </a:rPr>
              <a:t>hơn và ít CO</a:t>
            </a:r>
            <a:r>
              <a:rPr lang="vi-VN" baseline="-25000" dirty="0">
                <a:latin typeface="+mj-lt"/>
              </a:rPr>
              <a:t>2 </a:t>
            </a:r>
            <a:r>
              <a:rPr lang="vi-VN" dirty="0">
                <a:latin typeface="+mj-lt"/>
              </a:rPr>
              <a:t>hơn tạo điều kiện thuận lợi cho sự trao đổi khí ở tế bào.</a:t>
            </a:r>
          </a:p>
          <a:p>
            <a:endParaRPr lang="vi-VN" dirty="0"/>
          </a:p>
        </p:txBody>
      </p:sp>
      <p:pic>
        <p:nvPicPr>
          <p:cNvPr id="5" name="Picture 3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6453" y="1199144"/>
            <a:ext cx="4851402" cy="565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half" idx="1"/>
          </p:nvPr>
        </p:nvSpPr>
        <p:spPr/>
        <p:txBody>
          <a:bodyPr/>
          <a:lstStyle/>
          <a:p>
            <a:endParaRPr lang="vi-VN"/>
          </a:p>
        </p:txBody>
      </p:sp>
      <p:sp>
        <p:nvSpPr>
          <p:cNvPr id="4" name="Content Placeholder 3"/>
          <p:cNvSpPr>
            <a:spLocks noGrp="1"/>
          </p:cNvSpPr>
          <p:nvPr>
            <p:ph sz="half" idx="2"/>
          </p:nvPr>
        </p:nvSpPr>
        <p:spPr/>
        <p:txBody>
          <a:bodyPr/>
          <a:lstStyle/>
          <a:p>
            <a:endParaRPr lang="vi-VN"/>
          </a:p>
        </p:txBody>
      </p:sp>
      <p:pic>
        <p:nvPicPr>
          <p:cNvPr id="5" name="Picture 4"/>
          <p:cNvPicPr>
            <a:picLocks noChangeAspect="1"/>
          </p:cNvPicPr>
          <p:nvPr/>
        </p:nvPicPr>
        <p:blipFill>
          <a:blip r:embed="rId2"/>
          <a:stretch>
            <a:fillRect/>
          </a:stretch>
        </p:blipFill>
        <p:spPr>
          <a:xfrm>
            <a:off x="-101600" y="0"/>
            <a:ext cx="12293600" cy="6858000"/>
          </a:xfrm>
          <a:prstGeom prst="rect">
            <a:avLst/>
          </a:prstGeom>
        </p:spPr>
      </p:pic>
      <p:sp>
        <p:nvSpPr>
          <p:cNvPr id="6" name="TextBox 3"/>
          <p:cNvSpPr txBox="1">
            <a:spLocks noChangeArrowheads="1"/>
          </p:cNvSpPr>
          <p:nvPr/>
        </p:nvSpPr>
        <p:spPr bwMode="auto">
          <a:xfrm>
            <a:off x="1235364" y="2641621"/>
            <a:ext cx="9873672" cy="1015663"/>
          </a:xfrm>
          <a:prstGeom prst="rect">
            <a:avLst/>
          </a:prstGeom>
          <a:no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0000FF"/>
                </a:solidFill>
                <a:latin typeface="Times New Roman" panose="02020603050405020304" pitchFamily="18" charset="0"/>
                <a:cs typeface="Times New Roman" panose="02020603050405020304" pitchFamily="18" charset="0"/>
              </a:rPr>
              <a:t>CẢM ƠN QUÝ THẦY CÔ!</a:t>
            </a:r>
            <a:endParaRPr lang="en-US" altLang="en-US"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613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8028E6-AB97-4320-AE87-147E3FBBC2F6}" type="slidenum">
              <a:rPr lang="en-US" altLang="en-US"/>
              <a:pPr/>
              <a:t>3</a:t>
            </a:fld>
            <a:endParaRPr lang="en-US" altLang="en-US"/>
          </a:p>
        </p:txBody>
      </p:sp>
      <p:pic>
        <p:nvPicPr>
          <p:cNvPr id="2" name="Picture 1"/>
          <p:cNvPicPr>
            <a:picLocks noChangeAspect="1"/>
          </p:cNvPicPr>
          <p:nvPr/>
        </p:nvPicPr>
        <p:blipFill>
          <a:blip r:embed="rId2"/>
          <a:stretch>
            <a:fillRect/>
          </a:stretch>
        </p:blipFill>
        <p:spPr>
          <a:xfrm>
            <a:off x="0" y="-1"/>
            <a:ext cx="12192000" cy="6858000"/>
          </a:xfrm>
          <a:prstGeom prst="rect">
            <a:avLst/>
          </a:prstGeom>
        </p:spPr>
      </p:pic>
      <p:pic>
        <p:nvPicPr>
          <p:cNvPr id="6" name="Picture 2" descr="Phòng bệnh đường hô hấp cho ngươi cao tuổi trong mùa đ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5160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5202238" y="2306637"/>
            <a:ext cx="5160963" cy="2041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p>
          <a:p>
            <a:pPr algn="ctr" eaLnBrk="1" hangingPunct="1">
              <a:lnSpc>
                <a:spcPct val="115000"/>
              </a:lnSpc>
              <a:spcBef>
                <a:spcPct val="50000"/>
              </a:spcBef>
            </a:pPr>
            <a:r>
              <a:rPr lang="en-US" altLang="en-US" sz="3200" b="1" dirty="0">
                <a:solidFill>
                  <a:srgbClr val="C00000"/>
                </a:solidFill>
                <a:latin typeface="Times New Roman" panose="02020603050405020304" pitchFamily="18" charset="0"/>
                <a:cs typeface="Times New Roman" panose="02020603050405020304" pitchFamily="18" charset="0"/>
              </a:rPr>
              <a:t>III. BỆNH HÔ HẤP VÀ PHÒNG  BỆNH HÔ HẤP</a:t>
            </a:r>
          </a:p>
        </p:txBody>
      </p:sp>
    </p:spTree>
    <p:extLst>
      <p:ext uri="{BB962C8B-B14F-4D97-AF65-F5344CB8AC3E}">
        <p14:creationId xmlns:p14="http://schemas.microsoft.com/office/powerpoint/2010/main" val="148685689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0" y="-3175"/>
            <a:ext cx="12192000" cy="6861175"/>
            <a:chOff x="-9684" y="-27337"/>
            <a:chExt cx="9155305" cy="6888385"/>
          </a:xfrm>
        </p:grpSpPr>
        <p:sp>
          <p:nvSpPr>
            <p:cNvPr id="3"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4" name="TextBox 3"/>
            <p:cNvSpPr txBox="1"/>
            <p:nvPr/>
          </p:nvSpPr>
          <p:spPr>
            <a:xfrm>
              <a:off x="-147" y="-27337"/>
              <a:ext cx="9145768" cy="400064"/>
            </a:xfrm>
            <a:prstGeom prst="rect">
              <a:avLst/>
            </a:prstGeom>
            <a:solidFill>
              <a:srgbClr val="00660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6"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sp>
        <p:nvSpPr>
          <p:cNvPr id="12" name="Text Box 8"/>
          <p:cNvSpPr txBox="1">
            <a:spLocks noChangeArrowheads="1"/>
          </p:cNvSpPr>
          <p:nvPr/>
        </p:nvSpPr>
        <p:spPr bwMode="auto">
          <a:xfrm>
            <a:off x="188913" y="532356"/>
            <a:ext cx="8457767"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a:t>
            </a:r>
            <a:r>
              <a:rPr lang="en-US" altLang="en-US" b="1" dirty="0" smtClean="0">
                <a:solidFill>
                  <a:srgbClr val="C00000"/>
                </a:solidFill>
                <a:latin typeface="Times New Roman" panose="02020603050405020304" pitchFamily="18" charset="0"/>
                <a:cs typeface="Times New Roman" panose="02020603050405020304" pitchFamily="18" charset="0"/>
              </a:rPr>
              <a:t>PHÒNG </a:t>
            </a:r>
            <a:r>
              <a:rPr lang="en-US" altLang="en-US" b="1" dirty="0">
                <a:solidFill>
                  <a:srgbClr val="C00000"/>
                </a:solidFill>
                <a:latin typeface="Times New Roman" panose="02020603050405020304" pitchFamily="18" charset="0"/>
                <a:cs typeface="Times New Roman" panose="02020603050405020304" pitchFamily="18" charset="0"/>
              </a:rPr>
              <a:t>BỆNH HÔ HẤP</a:t>
            </a:r>
          </a:p>
        </p:txBody>
      </p:sp>
      <p:sp>
        <p:nvSpPr>
          <p:cNvPr id="13" name="Text Box 8"/>
          <p:cNvSpPr txBox="1">
            <a:spLocks noChangeArrowheads="1"/>
          </p:cNvSpPr>
          <p:nvPr/>
        </p:nvSpPr>
        <p:spPr bwMode="auto">
          <a:xfrm>
            <a:off x="186316" y="1257256"/>
            <a:ext cx="11864975" cy="588366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Arial" panose="020B0604020202020204" pitchFamily="34" charset="0"/>
              <a:buNone/>
              <a:defRPr/>
            </a:pPr>
            <a:r>
              <a:rPr lang="en-US" altLang="en-US" sz="3200" b="1" dirty="0" smtClean="0">
                <a:solidFill>
                  <a:srgbClr val="C00000"/>
                </a:solidFill>
                <a:latin typeface="Times New Roman" panose="02020603050405020304" pitchFamily="18" charset="0"/>
                <a:cs typeface="Times New Roman" panose="02020603050405020304" pitchFamily="18" charset="0"/>
              </a:rPr>
              <a:t>HS </a:t>
            </a:r>
            <a:r>
              <a:rPr lang="en-US" altLang="en-US" sz="3200" b="1" dirty="0" err="1" smtClean="0">
                <a:solidFill>
                  <a:srgbClr val="C00000"/>
                </a:solidFill>
                <a:latin typeface="Times New Roman" panose="02020603050405020304" pitchFamily="18" charset="0"/>
                <a:cs typeface="Times New Roman" panose="02020603050405020304" pitchFamily="18" charset="0"/>
              </a:rPr>
              <a:t>tìm</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hiểu</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nội</a:t>
            </a:r>
            <a:r>
              <a:rPr lang="en-US" altLang="en-US" sz="3200" b="1" dirty="0" smtClean="0">
                <a:solidFill>
                  <a:srgbClr val="C00000"/>
                </a:solidFill>
                <a:latin typeface="Times New Roman" panose="02020603050405020304" pitchFamily="18" charset="0"/>
                <a:cs typeface="Times New Roman" panose="02020603050405020304" pitchFamily="18" charset="0"/>
              </a:rPr>
              <a:t> dung </a:t>
            </a:r>
            <a:r>
              <a:rPr lang="en-US" altLang="en-US" sz="3200" b="1" dirty="0" err="1" smtClean="0">
                <a:solidFill>
                  <a:srgbClr val="C00000"/>
                </a:solidFill>
                <a:latin typeface="Times New Roman" panose="02020603050405020304" pitchFamily="18" charset="0"/>
                <a:cs typeface="Times New Roman" panose="02020603050405020304" pitchFamily="18" charset="0"/>
              </a:rPr>
              <a:t>theo</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các</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nhóm</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đã</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phân</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công</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để</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hoàn</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thành</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nội</a:t>
            </a:r>
            <a:r>
              <a:rPr lang="en-US" altLang="en-US" sz="3200" b="1" dirty="0" smtClean="0">
                <a:solidFill>
                  <a:srgbClr val="C00000"/>
                </a:solidFill>
                <a:latin typeface="Times New Roman" panose="02020603050405020304" pitchFamily="18" charset="0"/>
                <a:cs typeface="Times New Roman" panose="02020603050405020304" pitchFamily="18" charset="0"/>
              </a:rPr>
              <a:t> dung </a:t>
            </a:r>
            <a:r>
              <a:rPr lang="en-US" altLang="en-US" sz="3200" b="1" dirty="0" err="1" smtClean="0">
                <a:solidFill>
                  <a:srgbClr val="C00000"/>
                </a:solidFill>
                <a:latin typeface="Times New Roman" panose="02020603050405020304" pitchFamily="18" charset="0"/>
                <a:cs typeface="Times New Roman" panose="02020603050405020304" pitchFamily="18" charset="0"/>
              </a:rPr>
              <a:t>bài</a:t>
            </a:r>
            <a:r>
              <a:rPr lang="en-US" altLang="en-US" sz="3200" b="1" dirty="0" smtClean="0">
                <a:solidFill>
                  <a:srgbClr val="C00000"/>
                </a:solidFill>
                <a:latin typeface="Times New Roman" panose="02020603050405020304" pitchFamily="18" charset="0"/>
                <a:cs typeface="Times New Roman" panose="02020603050405020304" pitchFamily="18" charset="0"/>
              </a:rPr>
              <a:t> </a:t>
            </a:r>
            <a:r>
              <a:rPr lang="en-US" altLang="en-US" sz="3200" b="1" dirty="0" err="1" smtClean="0">
                <a:solidFill>
                  <a:srgbClr val="C00000"/>
                </a:solidFill>
                <a:latin typeface="Times New Roman" panose="02020603050405020304" pitchFamily="18" charset="0"/>
                <a:cs typeface="Times New Roman" panose="02020603050405020304" pitchFamily="18" charset="0"/>
              </a:rPr>
              <a:t>học</a:t>
            </a:r>
            <a:r>
              <a:rPr lang="en-US" altLang="en-US" sz="3200" b="1" dirty="0" smtClean="0">
                <a:solidFill>
                  <a:srgbClr val="C00000"/>
                </a:solidFill>
                <a:latin typeface="Times New Roman" panose="02020603050405020304" pitchFamily="18" charset="0"/>
                <a:cs typeface="Times New Roman" panose="02020603050405020304" pitchFamily="18" charset="0"/>
              </a:rPr>
              <a:t>:</a:t>
            </a:r>
          </a:p>
          <a:p>
            <a:pPr algn="just">
              <a:lnSpc>
                <a:spcPct val="115000"/>
              </a:lnSpc>
              <a:spcBef>
                <a:spcPct val="0"/>
              </a:spcBef>
              <a:buNone/>
              <a:defRPr/>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Nhóm</a:t>
            </a:r>
            <a:r>
              <a:rPr lang="en-US" altLang="en-US" sz="3200" dirty="0" smtClean="0">
                <a:latin typeface="Times New Roman" panose="02020603050405020304" pitchFamily="18" charset="0"/>
                <a:cs typeface="Times New Roman" panose="02020603050405020304" pitchFamily="18" charset="0"/>
              </a:rPr>
              <a:t> 1: </a:t>
            </a:r>
            <a:r>
              <a:rPr lang="en-US" altLang="en-US" sz="3200" dirty="0" err="1" smtClean="0">
                <a:latin typeface="Times New Roman" panose="02020603050405020304" pitchFamily="18" charset="0"/>
                <a:cs typeface="Times New Roman" panose="02020603050405020304" pitchFamily="18" charset="0"/>
              </a:rPr>
              <a:t>Tìm</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hiểu</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về</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bệnh</a:t>
            </a:r>
            <a:r>
              <a:rPr lang="en-US" alt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Viêm đường hô hấp cấp do </a:t>
            </a:r>
            <a:r>
              <a:rPr lang="vi-VN" sz="3200" dirty="0" smtClean="0">
                <a:latin typeface="Times New Roman" panose="02020603050405020304" pitchFamily="18" charset="0"/>
                <a:cs typeface="Times New Roman" panose="02020603050405020304" pitchFamily="18" charset="0"/>
              </a:rPr>
              <a:t>virus, </a:t>
            </a:r>
            <a:r>
              <a:rPr lang="vi-VN" sz="3200" dirty="0">
                <a:latin typeface="Times New Roman" panose="02020603050405020304" pitchFamily="18" charset="0"/>
                <a:cs typeface="Times New Roman" panose="02020603050405020304" pitchFamily="18" charset="0"/>
              </a:rPr>
              <a:t>Viêm họng cấp</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None/>
              <a:defRPr/>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Nhóm</a:t>
            </a:r>
            <a:r>
              <a:rPr lang="en-US" altLang="en-US" sz="3200" dirty="0" smtClean="0">
                <a:latin typeface="Times New Roman" panose="02020603050405020304" pitchFamily="18" charset="0"/>
                <a:cs typeface="Times New Roman" panose="02020603050405020304" pitchFamily="18" charset="0"/>
              </a:rPr>
              <a:t> 2: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hiểu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bệnh</a:t>
            </a:r>
            <a:r>
              <a:rPr lang="en-US" alt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Viêm </a:t>
            </a:r>
            <a:r>
              <a:rPr lang="vi-VN" sz="3200" dirty="0" smtClean="0">
                <a:latin typeface="Times New Roman" panose="02020603050405020304" pitchFamily="18" charset="0"/>
                <a:cs typeface="Times New Roman" panose="02020603050405020304" pitchFamily="18" charset="0"/>
              </a:rPr>
              <a:t>mũi, </a:t>
            </a:r>
            <a:r>
              <a:rPr lang="vi-VN" sz="3200" dirty="0">
                <a:latin typeface="Times New Roman" panose="02020603050405020304" pitchFamily="18" charset="0"/>
                <a:cs typeface="Times New Roman" panose="02020603050405020304" pitchFamily="18" charset="0"/>
              </a:rPr>
              <a:t>Viêm phế quản cấp</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None/>
              <a:defRP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Nhóm</a:t>
            </a:r>
            <a:r>
              <a:rPr lang="en-US" altLang="en-US" sz="3200" dirty="0">
                <a:latin typeface="Times New Roman" panose="02020603050405020304" pitchFamily="18" charset="0"/>
                <a:cs typeface="Times New Roman" panose="02020603050405020304" pitchFamily="18" charset="0"/>
              </a:rPr>
              <a:t> 2: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hiểu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bệnh</a:t>
            </a:r>
            <a:r>
              <a:rPr lang="en-US" altLang="en-US"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Viêm </a:t>
            </a:r>
            <a:r>
              <a:rPr lang="vi-VN" sz="3200" dirty="0" smtClean="0">
                <a:latin typeface="Times New Roman" panose="02020603050405020304" pitchFamily="18" charset="0"/>
                <a:cs typeface="Times New Roman" panose="02020603050405020304" pitchFamily="18" charset="0"/>
              </a:rPr>
              <a:t>phổi, </a:t>
            </a:r>
            <a:r>
              <a:rPr lang="vi-VN" sz="3200" dirty="0">
                <a:latin typeface="Times New Roman" panose="02020603050405020304" pitchFamily="18" charset="0"/>
                <a:cs typeface="Times New Roman" panose="02020603050405020304" pitchFamily="18" charset="0"/>
              </a:rPr>
              <a:t>Ung thư phổi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None/>
              <a:defRPr/>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None/>
              <a:defRPr/>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None/>
              <a:defRPr/>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ct val="0"/>
              </a:spcBef>
              <a:buFont typeface="Arial" panose="020B0604020202020204" pitchFamily="34" charset="0"/>
              <a:buNone/>
              <a:defRPr/>
            </a:pP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4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8"/>
          <p:cNvSpPr txBox="1">
            <a:spLocks noChangeArrowheads="1"/>
          </p:cNvSpPr>
          <p:nvPr/>
        </p:nvSpPr>
        <p:spPr bwMode="auto">
          <a:xfrm>
            <a:off x="188913" y="329156"/>
            <a:ext cx="8457767"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a:t>
            </a:r>
            <a:r>
              <a:rPr lang="en-US" altLang="en-US" b="1" dirty="0" smtClean="0">
                <a:solidFill>
                  <a:srgbClr val="C00000"/>
                </a:solidFill>
                <a:latin typeface="Times New Roman" panose="02020603050405020304" pitchFamily="18" charset="0"/>
                <a:cs typeface="Times New Roman" panose="02020603050405020304" pitchFamily="18" charset="0"/>
              </a:rPr>
              <a:t>PHÒNG </a:t>
            </a:r>
            <a:r>
              <a:rPr lang="en-US" altLang="en-US" b="1" dirty="0">
                <a:solidFill>
                  <a:srgbClr val="C00000"/>
                </a:solidFill>
                <a:latin typeface="Times New Roman" panose="02020603050405020304" pitchFamily="18" charset="0"/>
                <a:cs typeface="Times New Roman" panose="02020603050405020304" pitchFamily="18" charset="0"/>
              </a:rPr>
              <a:t>BỆNH HÔ HẤP</a:t>
            </a:r>
          </a:p>
        </p:txBody>
      </p:sp>
      <p:grpSp>
        <p:nvGrpSpPr>
          <p:cNvPr id="70659" name="Group 14"/>
          <p:cNvGrpSpPr>
            <a:grpSpLocks/>
          </p:cNvGrpSpPr>
          <p:nvPr/>
        </p:nvGrpSpPr>
        <p:grpSpPr bwMode="auto">
          <a:xfrm>
            <a:off x="0" y="0"/>
            <a:ext cx="12192000" cy="6861175"/>
            <a:chOff x="-9684" y="-27337"/>
            <a:chExt cx="9155305" cy="6888385"/>
          </a:xfrm>
        </p:grpSpPr>
        <p:sp>
          <p:nvSpPr>
            <p:cNvPr id="70709"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12" name="TextBox 11"/>
            <p:cNvSpPr txBox="1"/>
            <p:nvPr/>
          </p:nvSpPr>
          <p:spPr>
            <a:xfrm>
              <a:off x="-147" y="-27337"/>
              <a:ext cx="9145768" cy="400064"/>
            </a:xfrm>
            <a:prstGeom prst="rect">
              <a:avLst/>
            </a:prstGeom>
            <a:solidFill>
              <a:srgbClr val="00660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0711"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0712"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sp>
        <p:nvSpPr>
          <p:cNvPr id="8" name="TextBox 7"/>
          <p:cNvSpPr txBox="1">
            <a:spLocks noChangeArrowheads="1"/>
          </p:cNvSpPr>
          <p:nvPr/>
        </p:nvSpPr>
        <p:spPr bwMode="auto">
          <a:xfrm>
            <a:off x="724404" y="1100853"/>
            <a:ext cx="7386783" cy="49244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vi-VN" sz="2600" b="1" dirty="0">
                <a:solidFill>
                  <a:srgbClr val="002060"/>
                </a:solidFill>
                <a:latin typeface="+mj-lt"/>
              </a:rPr>
              <a:t>H</a:t>
            </a:r>
            <a:r>
              <a:rPr lang="vi-VN" sz="2600" b="1" dirty="0" smtClean="0">
                <a:solidFill>
                  <a:srgbClr val="002060"/>
                </a:solidFill>
                <a:latin typeface="+mj-lt"/>
              </a:rPr>
              <a:t>ãy tìm </a:t>
            </a:r>
            <a:r>
              <a:rPr lang="vi-VN" sz="2600" b="1" dirty="0">
                <a:solidFill>
                  <a:srgbClr val="002060"/>
                </a:solidFill>
                <a:latin typeface="+mj-lt"/>
              </a:rPr>
              <a:t>hiểu thông tin và hoàn thành </a:t>
            </a:r>
            <a:r>
              <a:rPr lang="vi-VN" sz="2600" b="1" dirty="0" smtClean="0">
                <a:solidFill>
                  <a:srgbClr val="002060"/>
                </a:solidFill>
                <a:latin typeface="+mj-lt"/>
              </a:rPr>
              <a:t>bảng sau</a:t>
            </a:r>
            <a:endParaRPr lang="en-US" sz="2600" b="1" dirty="0">
              <a:solidFill>
                <a:srgbClr val="002060"/>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144024288"/>
              </p:ext>
            </p:extLst>
          </p:nvPr>
        </p:nvGraphicFramePr>
        <p:xfrm>
          <a:off x="188913" y="1865600"/>
          <a:ext cx="11893299" cy="4815822"/>
        </p:xfrm>
        <a:graphic>
          <a:graphicData uri="http://schemas.openxmlformats.org/drawingml/2006/table">
            <a:tbl>
              <a:tblPr firstRow="1" firstCol="1" bandRow="1">
                <a:tableStyleId>{5C22544A-7EE6-4342-B048-85BDC9FD1C3A}</a:tableStyleId>
              </a:tblPr>
              <a:tblGrid>
                <a:gridCol w="3677745"/>
                <a:gridCol w="2581696"/>
                <a:gridCol w="2309445"/>
                <a:gridCol w="3324413"/>
              </a:tblGrid>
              <a:tr h="588171">
                <a:tc>
                  <a:txBody>
                    <a:bodyPr/>
                    <a:lstStyle/>
                    <a:p>
                      <a:pPr algn="ctr">
                        <a:lnSpc>
                          <a:spcPct val="115000"/>
                        </a:lnSpc>
                        <a:spcAft>
                          <a:spcPts val="1000"/>
                        </a:spcAft>
                      </a:pPr>
                      <a:r>
                        <a:rPr lang="vi-VN" sz="2300" dirty="0">
                          <a:effectLst/>
                          <a:latin typeface="+mj-lt"/>
                        </a:rPr>
                        <a:t>Bệnh đường hô hấp</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300" dirty="0">
                          <a:effectLst/>
                          <a:latin typeface="+mj-lt"/>
                        </a:rPr>
                        <a:t>Nguyên nhân</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300" dirty="0">
                          <a:effectLst/>
                          <a:latin typeface="+mj-lt"/>
                        </a:rPr>
                        <a:t>Triệu chứng</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300" dirty="0" err="1" smtClean="0">
                          <a:effectLst/>
                          <a:latin typeface="Times New Roman" panose="02020603050405020304" pitchFamily="18" charset="0"/>
                          <a:cs typeface="Times New Roman" panose="02020603050405020304" pitchFamily="18" charset="0"/>
                        </a:rPr>
                        <a:t>Cách</a:t>
                      </a:r>
                      <a:r>
                        <a:rPr lang="en-US" sz="2300" dirty="0" smtClean="0">
                          <a:effectLst/>
                          <a:latin typeface="Times New Roman" panose="02020603050405020304" pitchFamily="18" charset="0"/>
                          <a:cs typeface="Times New Roman" panose="02020603050405020304" pitchFamily="18" charset="0"/>
                        </a:rPr>
                        <a:t> </a:t>
                      </a:r>
                      <a:r>
                        <a:rPr lang="vi-VN" sz="2300" dirty="0">
                          <a:effectLst/>
                          <a:latin typeface="Times New Roman" panose="02020603050405020304" pitchFamily="18" charset="0"/>
                          <a:cs typeface="Times New Roman" panose="02020603050405020304" pitchFamily="18" charset="0"/>
                        </a:rPr>
                        <a:t>p</a:t>
                      </a:r>
                      <a:r>
                        <a:rPr lang="vi-VN" sz="2300" dirty="0">
                          <a:effectLst/>
                          <a:latin typeface="+mj-lt"/>
                        </a:rPr>
                        <a:t>hòng tránh</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664">
                <a:tc>
                  <a:txBody>
                    <a:bodyPr/>
                    <a:lstStyle/>
                    <a:p>
                      <a:pPr marL="0" algn="just" defTabSz="914400" rtl="0" eaLnBrk="1" latinLnBrk="0" hangingPunct="1">
                        <a:lnSpc>
                          <a:spcPct val="115000"/>
                        </a:lnSpc>
                        <a:spcAft>
                          <a:spcPts val="1000"/>
                        </a:spcAft>
                      </a:pPr>
                      <a:r>
                        <a:rPr lang="vi-VN" sz="2400" b="1" kern="1200" dirty="0">
                          <a:solidFill>
                            <a:schemeClr val="lt1"/>
                          </a:solidFill>
                          <a:effectLst/>
                          <a:latin typeface="+mj-lt"/>
                          <a:ea typeface="+mn-ea"/>
                          <a:cs typeface="+mn-cs"/>
                        </a:rPr>
                        <a:t>Viêm đường hô hấp cấp do virus</a:t>
                      </a:r>
                      <a:endParaRPr lang="en-US" sz="2400" b="1" kern="1200" dirty="0">
                        <a:solidFill>
                          <a:schemeClr val="lt1"/>
                        </a:solidFill>
                        <a:effectLst/>
                        <a:latin typeface="+mj-lt"/>
                        <a:ea typeface="+mn-ea"/>
                        <a:cs typeface="+mn-cs"/>
                      </a:endParaRP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dirty="0">
                          <a:effectLst/>
                          <a:latin typeface="+mj-lt"/>
                        </a:rPr>
                        <a:t> </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dirty="0">
                          <a:effectLst/>
                          <a:latin typeface="+mj-lt"/>
                        </a:rPr>
                        <a:t> </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a:effectLst/>
                          <a:latin typeface="+mj-lt"/>
                        </a:rPr>
                        <a:t> </a:t>
                      </a: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171">
                <a:tc>
                  <a:txBody>
                    <a:bodyPr/>
                    <a:lstStyle/>
                    <a:p>
                      <a:r>
                        <a:rPr lang="vi-VN" sz="2600" b="1" kern="1200" dirty="0" smtClean="0">
                          <a:solidFill>
                            <a:schemeClr val="lt1"/>
                          </a:solidFill>
                          <a:effectLst/>
                          <a:latin typeface="+mj-lt"/>
                          <a:ea typeface="+mn-ea"/>
                          <a:cs typeface="+mn-cs"/>
                        </a:rPr>
                        <a:t>Viêm họng cấp</a:t>
                      </a:r>
                      <a:endParaRPr lang="vi-VN" sz="2600" dirty="0">
                        <a:latin typeface="+mj-lt"/>
                      </a:endParaRP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dirty="0">
                          <a:effectLst/>
                          <a:latin typeface="+mj-lt"/>
                        </a:rPr>
                        <a:t> </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dirty="0">
                          <a:effectLst/>
                          <a:latin typeface="+mj-lt"/>
                        </a:rPr>
                        <a:t> </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300" dirty="0">
                          <a:effectLst/>
                          <a:latin typeface="+mj-lt"/>
                        </a:rPr>
                        <a:t> </a:t>
                      </a: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485">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vi-VN" sz="2600" b="1" kern="1200" dirty="0" smtClean="0">
                          <a:solidFill>
                            <a:schemeClr val="lt1"/>
                          </a:solidFill>
                          <a:latin typeface="+mj-lt"/>
                          <a:ea typeface="+mn-ea"/>
                          <a:cs typeface="+mn-cs"/>
                        </a:rPr>
                        <a:t>Viêm mũi</a:t>
                      </a: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989">
                <a:tc>
                  <a:txBody>
                    <a:bodyPr/>
                    <a:lstStyle/>
                    <a:p>
                      <a:pPr marL="0" algn="just" defTabSz="914400" rtl="0" eaLnBrk="1" latinLnBrk="0" hangingPunct="1">
                        <a:lnSpc>
                          <a:spcPct val="115000"/>
                        </a:lnSpc>
                        <a:spcAft>
                          <a:spcPts val="1000"/>
                        </a:spcAft>
                      </a:pPr>
                      <a:r>
                        <a:rPr lang="vi-VN" sz="2400" b="1" kern="1200" dirty="0" smtClean="0">
                          <a:solidFill>
                            <a:schemeClr val="lt1"/>
                          </a:solidFill>
                          <a:effectLst/>
                          <a:latin typeface="+mj-lt"/>
                          <a:ea typeface="+mn-ea"/>
                          <a:cs typeface="+mn-cs"/>
                        </a:rPr>
                        <a:t>Viêm phế</a:t>
                      </a:r>
                      <a:r>
                        <a:rPr lang="vi-VN" sz="2400" b="1" kern="1200" baseline="0" dirty="0" smtClean="0">
                          <a:solidFill>
                            <a:schemeClr val="lt1"/>
                          </a:solidFill>
                          <a:effectLst/>
                          <a:latin typeface="+mj-lt"/>
                          <a:ea typeface="+mn-ea"/>
                          <a:cs typeface="+mn-cs"/>
                        </a:rPr>
                        <a:t> quản cấp</a:t>
                      </a:r>
                      <a:endParaRPr lang="en-US" sz="2400" b="1" kern="1200" dirty="0">
                        <a:solidFill>
                          <a:schemeClr val="lt1"/>
                        </a:solidFill>
                        <a:effectLst/>
                        <a:latin typeface="+mj-lt"/>
                        <a:ea typeface="+mn-ea"/>
                        <a:cs typeface="+mn-cs"/>
                      </a:endParaRP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171">
                <a:tc>
                  <a:txBody>
                    <a:bodyPr/>
                    <a:lstStyle/>
                    <a:p>
                      <a:pPr marL="0" algn="just" defTabSz="914400" rtl="0" eaLnBrk="1" latinLnBrk="0" hangingPunct="1">
                        <a:lnSpc>
                          <a:spcPct val="115000"/>
                        </a:lnSpc>
                        <a:spcAft>
                          <a:spcPts val="1000"/>
                        </a:spcAft>
                      </a:pPr>
                      <a:r>
                        <a:rPr lang="vi-VN" sz="2400" b="1" kern="1200" dirty="0" smtClean="0">
                          <a:solidFill>
                            <a:schemeClr val="lt1"/>
                          </a:solidFill>
                          <a:effectLst/>
                          <a:latin typeface="+mj-lt"/>
                          <a:ea typeface="+mn-ea"/>
                          <a:cs typeface="+mn-cs"/>
                        </a:rPr>
                        <a:t>Viêm phổi</a:t>
                      </a:r>
                      <a:endParaRPr lang="en-US" sz="2400" b="1" kern="1200" dirty="0">
                        <a:solidFill>
                          <a:schemeClr val="lt1"/>
                        </a:solidFill>
                        <a:effectLst/>
                        <a:latin typeface="+mj-lt"/>
                        <a:ea typeface="+mn-ea"/>
                        <a:cs typeface="+mn-cs"/>
                      </a:endParaRP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171">
                <a:tc>
                  <a:txBody>
                    <a:bodyPr/>
                    <a:lstStyle/>
                    <a:p>
                      <a:pPr marL="0" algn="just" defTabSz="914400" rtl="0" eaLnBrk="1" latinLnBrk="0" hangingPunct="1">
                        <a:lnSpc>
                          <a:spcPct val="115000"/>
                        </a:lnSpc>
                        <a:spcAft>
                          <a:spcPts val="1000"/>
                        </a:spcAft>
                      </a:pPr>
                      <a:r>
                        <a:rPr lang="vi-VN" sz="2400" b="1" kern="1200" dirty="0">
                          <a:solidFill>
                            <a:schemeClr val="lt1"/>
                          </a:solidFill>
                          <a:effectLst/>
                          <a:latin typeface="+mj-lt"/>
                          <a:ea typeface="+mn-ea"/>
                          <a:cs typeface="+mn-cs"/>
                        </a:rPr>
                        <a:t>Ung thư phổi</a:t>
                      </a:r>
                      <a:endParaRPr lang="en-US" sz="2400" b="1" kern="1200" dirty="0">
                        <a:solidFill>
                          <a:schemeClr val="lt1"/>
                        </a:solidFill>
                        <a:effectLst/>
                        <a:latin typeface="+mj-lt"/>
                        <a:ea typeface="+mn-ea"/>
                        <a:cs typeface="+mn-cs"/>
                      </a:endParaRPr>
                    </a:p>
                  </a:txBody>
                  <a:tcPr marL="47623" marR="47623" marT="45902" marB="459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300" dirty="0">
                        <a:effectLst/>
                        <a:latin typeface="+mj-lt"/>
                        <a:ea typeface="Arial" panose="020B0604020202020204" pitchFamily="34" charset="0"/>
                        <a:cs typeface="Times New Roman" panose="02020603050405020304" pitchFamily="18" charset="0"/>
                      </a:endParaRPr>
                    </a:p>
                  </a:txBody>
                  <a:tcPr marL="47623" marR="47623" marT="45922" marB="459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48204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8"/>
          <p:cNvSpPr txBox="1">
            <a:spLocks noChangeArrowheads="1"/>
          </p:cNvSpPr>
          <p:nvPr/>
        </p:nvSpPr>
        <p:spPr bwMode="auto">
          <a:xfrm>
            <a:off x="166688" y="58679"/>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72707" name="Group 14"/>
          <p:cNvGrpSpPr>
            <a:grpSpLocks/>
          </p:cNvGrpSpPr>
          <p:nvPr/>
        </p:nvGrpSpPr>
        <p:grpSpPr bwMode="auto">
          <a:xfrm>
            <a:off x="0" y="0"/>
            <a:ext cx="12189842" cy="6861175"/>
            <a:chOff x="-9684" y="341994"/>
            <a:chExt cx="9153684" cy="6519054"/>
          </a:xfrm>
        </p:grpSpPr>
        <p:sp>
          <p:nvSpPr>
            <p:cNvPr id="72730"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2732"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2733"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2929346303"/>
              </p:ext>
            </p:extLst>
          </p:nvPr>
        </p:nvGraphicFramePr>
        <p:xfrm>
          <a:off x="133350" y="721821"/>
          <a:ext cx="11917363" cy="5891415"/>
        </p:xfrm>
        <a:graphic>
          <a:graphicData uri="http://schemas.openxmlformats.org/drawingml/2006/table">
            <a:tbl>
              <a:tblPr firstRow="1" firstCol="1" bandRow="1">
                <a:tableStyleId>{68D230F3-CF80-4859-8CE7-A43EE81993B5}</a:tableStyleId>
              </a:tblPr>
              <a:tblGrid>
                <a:gridCol w="1401523"/>
                <a:gridCol w="2316602"/>
                <a:gridCol w="3743267"/>
                <a:gridCol w="4455971"/>
              </a:tblGrid>
              <a:tr h="640735">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Bệnh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Nguyên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Triệu chứng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Cách phòng tránh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250680">
                <a:tc>
                  <a:txBody>
                    <a:bodyPr/>
                    <a:lstStyle/>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r>
                        <a:rPr lang="vi-VN" sz="2800" dirty="0" smtClean="0">
                          <a:effectLst/>
                          <a:latin typeface="Times New Roman" panose="02020603050405020304" pitchFamily="18" charset="0"/>
                          <a:cs typeface="Times New Roman" panose="02020603050405020304" pitchFamily="18" charset="0"/>
                        </a:rPr>
                        <a:t>Viêm </a:t>
                      </a:r>
                      <a:r>
                        <a:rPr lang="vi-VN" sz="2800" dirty="0">
                          <a:effectLst/>
                          <a:latin typeface="Times New Roman" panose="02020603050405020304" pitchFamily="18" charset="0"/>
                          <a:cs typeface="Times New Roman" panose="02020603050405020304" pitchFamily="18" charset="0"/>
                        </a:rPr>
                        <a:t>đường hô hấp cấp do virus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534319" y="1515283"/>
            <a:ext cx="2362200" cy="37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Do nhiều loại virus gây nên như virus SARS-CoV-2, virus MERS-CoV, Rhinovirus, Adenovirus,…</a:t>
            </a:r>
            <a:endParaRPr lang="en-US" altLang="vi-VN" sz="26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840163" y="1400952"/>
            <a:ext cx="3810000" cy="515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Một số triệu chứng phổ biến: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tắc </a:t>
            </a:r>
            <a:r>
              <a:rPr lang="vi-VN" altLang="vi-VN" sz="2600" dirty="0">
                <a:latin typeface="Times New Roman" panose="02020603050405020304" pitchFamily="18" charset="0"/>
                <a:cs typeface="Times New Roman" panose="02020603050405020304" pitchFamily="18" charset="0"/>
              </a:rPr>
              <a:t>nghẽn ở các xoang mũi hoặc ở phổi,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chảy </a:t>
            </a:r>
            <a:r>
              <a:rPr lang="vi-VN" altLang="vi-VN" sz="2600" dirty="0">
                <a:latin typeface="Times New Roman" panose="02020603050405020304" pitchFamily="18" charset="0"/>
                <a:cs typeface="Times New Roman" panose="02020603050405020304" pitchFamily="18" charset="0"/>
              </a:rPr>
              <a:t>nước mũi, </a:t>
            </a:r>
            <a:r>
              <a:rPr lang="vi-VN" altLang="vi-VN" sz="2600" dirty="0" smtClean="0">
                <a:latin typeface="Times New Roman" panose="02020603050405020304" pitchFamily="18" charset="0"/>
                <a:cs typeface="Times New Roman" panose="02020603050405020304" pitchFamily="18" charset="0"/>
              </a:rPr>
              <a:t>ho</a:t>
            </a:r>
            <a:r>
              <a:rPr lang="vi-VN" altLang="vi-VN" sz="2600" dirty="0">
                <a:latin typeface="Times New Roman" panose="02020603050405020304" pitchFamily="18" charset="0"/>
                <a:cs typeface="Times New Roman" panose="02020603050405020304" pitchFamily="18" charset="0"/>
              </a:rPr>
              <a:t>,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đau </a:t>
            </a:r>
            <a:r>
              <a:rPr lang="vi-VN" altLang="vi-VN" sz="2600" dirty="0">
                <a:latin typeface="Times New Roman" panose="02020603050405020304" pitchFamily="18" charset="0"/>
                <a:cs typeface="Times New Roman" panose="02020603050405020304" pitchFamily="18" charset="0"/>
              </a:rPr>
              <a:t>cổ họng,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đau </a:t>
            </a:r>
            <a:r>
              <a:rPr lang="vi-VN" altLang="vi-VN" sz="2600" dirty="0">
                <a:latin typeface="Times New Roman" panose="02020603050405020304" pitchFamily="18" charset="0"/>
                <a:cs typeface="Times New Roman" panose="02020603050405020304" pitchFamily="18" charset="0"/>
              </a:rPr>
              <a:t>nhức toàn thân, mệt mỏi,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sốt </a:t>
            </a:r>
            <a:r>
              <a:rPr lang="vi-VN" altLang="vi-VN" sz="2600" dirty="0">
                <a:latin typeface="Times New Roman" panose="02020603050405020304" pitchFamily="18" charset="0"/>
                <a:cs typeface="Times New Roman" panose="02020603050405020304" pitchFamily="18" charset="0"/>
              </a:rPr>
              <a:t>cao trên 39</a:t>
            </a:r>
            <a:r>
              <a:rPr lang="vi-VN" altLang="vi-VN" sz="2600" baseline="30000" dirty="0">
                <a:latin typeface="Times New Roman" panose="02020603050405020304" pitchFamily="18" charset="0"/>
                <a:cs typeface="Times New Roman" panose="02020603050405020304" pitchFamily="18" charset="0"/>
              </a:rPr>
              <a:t>o</a:t>
            </a:r>
            <a:r>
              <a:rPr lang="vi-VN" altLang="vi-VN" sz="2600" dirty="0">
                <a:latin typeface="Times New Roman" panose="02020603050405020304" pitchFamily="18" charset="0"/>
                <a:cs typeface="Times New Roman" panose="02020603050405020304" pitchFamily="18" charset="0"/>
              </a:rPr>
              <a:t>C và ớn lạnh,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chóng </a:t>
            </a:r>
            <a:r>
              <a:rPr lang="vi-VN" altLang="vi-VN" sz="2600" dirty="0">
                <a:latin typeface="Times New Roman" panose="02020603050405020304" pitchFamily="18" charset="0"/>
                <a:cs typeface="Times New Roman" panose="02020603050405020304" pitchFamily="18" charset="0"/>
              </a:rPr>
              <a:t>mặt, khó thở.</a:t>
            </a:r>
            <a:endParaRPr lang="en-US" altLang="vi-VN" sz="2600"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603332" y="1290376"/>
            <a:ext cx="4391025" cy="465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600" dirty="0" smtClean="0">
                <a:latin typeface="Times New Roman" panose="02020603050405020304" pitchFamily="18" charset="0"/>
                <a:cs typeface="Times New Roman" panose="02020603050405020304" pitchFamily="18" charset="0"/>
              </a:rPr>
              <a:t>-Hạn </a:t>
            </a:r>
            <a:r>
              <a:rPr lang="vi-VN" altLang="vi-VN" sz="2600" dirty="0">
                <a:latin typeface="Times New Roman" panose="02020603050405020304" pitchFamily="18" charset="0"/>
                <a:cs typeface="Times New Roman" panose="02020603050405020304" pitchFamily="18" charset="0"/>
              </a:rPr>
              <a:t>chế tiếp xúc với người bệnh viêm đường hô hấp cấp;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rửa </a:t>
            </a:r>
            <a:r>
              <a:rPr lang="vi-VN" altLang="vi-VN" sz="2600" dirty="0">
                <a:latin typeface="Times New Roman" panose="02020603050405020304" pitchFamily="18" charset="0"/>
                <a:cs typeface="Times New Roman" panose="02020603050405020304" pitchFamily="18" charset="0"/>
              </a:rPr>
              <a:t>tay thường xuyên với nước rửa tay khô hoặc xà phòng;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súc </a:t>
            </a:r>
            <a:r>
              <a:rPr lang="vi-VN" altLang="vi-VN" sz="2600" dirty="0">
                <a:latin typeface="Times New Roman" panose="02020603050405020304" pitchFamily="18" charset="0"/>
                <a:cs typeface="Times New Roman" panose="02020603050405020304" pitchFamily="18" charset="0"/>
              </a:rPr>
              <a:t>miệng bằng nước muối hoặc nước súc miệng;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tránh </a:t>
            </a:r>
            <a:r>
              <a:rPr lang="vi-VN" altLang="vi-VN" sz="2600" dirty="0">
                <a:latin typeface="Times New Roman" panose="02020603050405020304" pitchFamily="18" charset="0"/>
                <a:cs typeface="Times New Roman" panose="02020603050405020304" pitchFamily="18" charset="0"/>
              </a:rPr>
              <a:t>đưa tay lên mắt mũi miệng;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báo </a:t>
            </a:r>
            <a:r>
              <a:rPr lang="vi-VN" altLang="vi-VN" sz="2600" dirty="0">
                <a:latin typeface="Times New Roman" panose="02020603050405020304" pitchFamily="18" charset="0"/>
                <a:cs typeface="Times New Roman" panose="02020603050405020304" pitchFamily="18" charset="0"/>
              </a:rPr>
              <a:t>ngay cho cơ quan y tế nếu có triệu chứng;…</a:t>
            </a:r>
            <a:endParaRPr lang="en-US" alt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9609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8"/>
          <p:cNvSpPr txBox="1">
            <a:spLocks noChangeArrowheads="1"/>
          </p:cNvSpPr>
          <p:nvPr/>
        </p:nvSpPr>
        <p:spPr bwMode="auto">
          <a:xfrm>
            <a:off x="136525" y="94428"/>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76803" name="Group 14"/>
          <p:cNvGrpSpPr>
            <a:grpSpLocks/>
          </p:cNvGrpSpPr>
          <p:nvPr/>
        </p:nvGrpSpPr>
        <p:grpSpPr bwMode="auto">
          <a:xfrm>
            <a:off x="0" y="0"/>
            <a:ext cx="12189841" cy="6861175"/>
            <a:chOff x="-9684" y="341994"/>
            <a:chExt cx="9153684" cy="6519054"/>
          </a:xfrm>
        </p:grpSpPr>
        <p:sp>
          <p:nvSpPr>
            <p:cNvPr id="76826"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6828"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6829"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nvGraphicFramePr>
        <p:xfrm>
          <a:off x="133350" y="738909"/>
          <a:ext cx="11917363" cy="6049299"/>
        </p:xfrm>
        <a:graphic>
          <a:graphicData uri="http://schemas.openxmlformats.org/drawingml/2006/table">
            <a:tbl>
              <a:tblPr firstRow="1" firstCol="1" bandRow="1">
                <a:tableStyleId>{68D230F3-CF80-4859-8CE7-A43EE81993B5}</a:tableStyleId>
              </a:tblPr>
              <a:tblGrid>
                <a:gridCol w="1401523"/>
                <a:gridCol w="2316602"/>
                <a:gridCol w="3743267"/>
                <a:gridCol w="4455971"/>
              </a:tblGrid>
              <a:tr h="740706">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Bệnh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Nguyên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Triệu chứng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Cách phòng tránh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308593">
                <a:tc>
                  <a:txBody>
                    <a:bodyPr/>
                    <a:lstStyle/>
                    <a:p>
                      <a:pPr algn="just">
                        <a:lnSpc>
                          <a:spcPct val="115000"/>
                        </a:lnSpc>
                        <a:tabLst>
                          <a:tab pos="90170" algn="l"/>
                        </a:tabLst>
                      </a:pPr>
                      <a:endParaRPr lang="en-US" sz="2800" dirty="0" smtClean="0">
                        <a:effectLst/>
                        <a:latin typeface="Times New Roman" panose="02020603050405020304" pitchFamily="18" charset="0"/>
                        <a:cs typeface="Times New Roman" panose="02020603050405020304" pitchFamily="18" charset="0"/>
                      </a:endParaRPr>
                    </a:p>
                    <a:p>
                      <a:pPr algn="just">
                        <a:lnSpc>
                          <a:spcPct val="115000"/>
                        </a:lnSpc>
                        <a:tabLst>
                          <a:tab pos="90170" algn="l"/>
                        </a:tabLst>
                      </a:pPr>
                      <a:endParaRPr lang="en-US" sz="2800" dirty="0" smtClean="0">
                        <a:effectLst/>
                        <a:latin typeface="Times New Roman" panose="02020603050405020304" pitchFamily="18" charset="0"/>
                        <a:cs typeface="Times New Roman" panose="02020603050405020304" pitchFamily="18" charset="0"/>
                      </a:endParaRPr>
                    </a:p>
                    <a:p>
                      <a:pPr algn="just">
                        <a:lnSpc>
                          <a:spcPct val="115000"/>
                        </a:lnSpc>
                        <a:tabLst>
                          <a:tab pos="90170" algn="l"/>
                        </a:tabLst>
                      </a:pPr>
                      <a:r>
                        <a:rPr lang="vi-VN" sz="2800" dirty="0" smtClean="0">
                          <a:effectLst/>
                          <a:latin typeface="Times New Roman" panose="02020603050405020304" pitchFamily="18" charset="0"/>
                          <a:cs typeface="Times New Roman" panose="02020603050405020304" pitchFamily="18" charset="0"/>
                        </a:rPr>
                        <a:t>Viêm </a:t>
                      </a:r>
                      <a:r>
                        <a:rPr lang="vi-VN" sz="2800" dirty="0">
                          <a:effectLst/>
                          <a:latin typeface="Times New Roman" panose="02020603050405020304" pitchFamily="18" charset="0"/>
                          <a:cs typeface="Times New Roman" panose="02020603050405020304" pitchFamily="18" charset="0"/>
                        </a:rPr>
                        <a:t>họng cấp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557531" y="1508414"/>
            <a:ext cx="2246312"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Có thể do các loại virus hoặc các chủng vi khuẩn gây ra nhưng virus là nguyên nhân thường xuyên hơn.</a:t>
            </a:r>
            <a:endParaRPr lang="en-US" altLang="vi-VN"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810000" y="1547698"/>
            <a:ext cx="3810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Các triệu chứng chung thường bao gồm họng sưng, đỏ, ngứa, rát, đau, có thể ho, khàn giọng, sốt, khó nuốt, mệt mỏi. </a:t>
            </a:r>
            <a:endParaRPr lang="en-US" altLang="vi-VN"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620000" y="1563088"/>
            <a:ext cx="44148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Đeo khẩu trang khi ra khỏi nhà; tránh tụ tập nơi đông người; tránh tiếp xúc với người bệnh; giữ ấm cơ thể tránh uống nước đá, hút thuốc, uống rượu gây kích ứng niêm mạc họng; xúc miệng bằng nước muối;…</a:t>
            </a:r>
            <a:endParaRPr lang="en-US" alt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689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8"/>
          <p:cNvSpPr txBox="1">
            <a:spLocks noChangeArrowheads="1"/>
          </p:cNvSpPr>
          <p:nvPr/>
        </p:nvSpPr>
        <p:spPr bwMode="auto">
          <a:xfrm>
            <a:off x="188913" y="19713"/>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74755" name="Group 14"/>
          <p:cNvGrpSpPr>
            <a:grpSpLocks/>
          </p:cNvGrpSpPr>
          <p:nvPr/>
        </p:nvGrpSpPr>
        <p:grpSpPr bwMode="auto">
          <a:xfrm>
            <a:off x="0" y="0"/>
            <a:ext cx="12189841" cy="6861175"/>
            <a:chOff x="-9684" y="341994"/>
            <a:chExt cx="9153684" cy="6519054"/>
          </a:xfrm>
        </p:grpSpPr>
        <p:sp>
          <p:nvSpPr>
            <p:cNvPr id="74778"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4780"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4781"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3168623832"/>
              </p:ext>
            </p:extLst>
          </p:nvPr>
        </p:nvGraphicFramePr>
        <p:xfrm>
          <a:off x="133160" y="614694"/>
          <a:ext cx="11917363" cy="6243272"/>
        </p:xfrm>
        <a:graphic>
          <a:graphicData uri="http://schemas.openxmlformats.org/drawingml/2006/table">
            <a:tbl>
              <a:tblPr firstRow="1" firstCol="1" bandRow="1">
                <a:tableStyleId>{68D230F3-CF80-4859-8CE7-A43EE81993B5}</a:tableStyleId>
              </a:tblPr>
              <a:tblGrid>
                <a:gridCol w="1252295"/>
                <a:gridCol w="2735505"/>
                <a:gridCol w="3473592"/>
                <a:gridCol w="4455971"/>
              </a:tblGrid>
              <a:tr h="577204">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Bệnh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Nguyên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Triệu chứng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Cách phòng tránh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666068">
                <a:tc>
                  <a:txBody>
                    <a:bodyPr/>
                    <a:lstStyle/>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r>
                        <a:rPr lang="vi-VN" sz="2800" dirty="0" smtClean="0">
                          <a:effectLst/>
                          <a:latin typeface="Times New Roman" panose="02020603050405020304" pitchFamily="18" charset="0"/>
                          <a:cs typeface="Times New Roman" panose="02020603050405020304" pitchFamily="18" charset="0"/>
                        </a:rPr>
                        <a:t>Viêm </a:t>
                      </a:r>
                      <a:r>
                        <a:rPr lang="vi-VN" sz="2800" dirty="0">
                          <a:effectLst/>
                          <a:latin typeface="Times New Roman" panose="02020603050405020304" pitchFamily="18" charset="0"/>
                          <a:cs typeface="Times New Roman" panose="02020603050405020304" pitchFamily="18" charset="0"/>
                        </a:rPr>
                        <a:t>mũi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marL="95250" indent="0"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4" marB="11164">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459922" y="1177458"/>
            <a:ext cx="25971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Viêm mũi cấp tính thường là do nhiễm virus, vi khuẩn hoặc dị ứng,… Viêm mũi mạn tính thường đi kèm với các bệnh lí viêm xoang – họng mạn tính.</a:t>
            </a:r>
            <a:endParaRPr lang="en-US" altLang="vi-VN"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4176710" y="1112345"/>
            <a:ext cx="3346450" cy="557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Một số triệu chứng phổ biến: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nghẹt </a:t>
            </a:r>
            <a:r>
              <a:rPr lang="vi-VN" altLang="vi-VN" sz="2600" dirty="0">
                <a:latin typeface="Times New Roman" panose="02020603050405020304" pitchFamily="18" charset="0"/>
                <a:cs typeface="Times New Roman" panose="02020603050405020304" pitchFamily="18" charset="0"/>
              </a:rPr>
              <a:t>mũi;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smtClean="0">
                <a:latin typeface="Times New Roman" panose="02020603050405020304" pitchFamily="18" charset="0"/>
                <a:cs typeface="Times New Roman" panose="02020603050405020304" pitchFamily="18" charset="0"/>
              </a:rPr>
              <a:t>-sổ </a:t>
            </a:r>
            <a:r>
              <a:rPr lang="vi-VN" altLang="vi-VN" sz="2600" dirty="0">
                <a:latin typeface="Times New Roman" panose="02020603050405020304" pitchFamily="18" charset="0"/>
                <a:cs typeface="Times New Roman" panose="02020603050405020304" pitchFamily="18" charset="0"/>
              </a:rPr>
              <a:t>mũi;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ngứa </a:t>
            </a:r>
            <a:r>
              <a:rPr lang="vi-VN" altLang="vi-VN" sz="2600" dirty="0">
                <a:latin typeface="Times New Roman" panose="02020603050405020304" pitchFamily="18" charset="0"/>
                <a:cs typeface="Times New Roman" panose="02020603050405020304" pitchFamily="18" charset="0"/>
              </a:rPr>
              <a:t>mũi, họng, mắt và tai;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chảy </a:t>
            </a:r>
            <a:r>
              <a:rPr lang="vi-VN" altLang="vi-VN" sz="2600" dirty="0">
                <a:latin typeface="Times New Roman" panose="02020603050405020304" pitchFamily="18" charset="0"/>
                <a:cs typeface="Times New Roman" panose="02020603050405020304" pitchFamily="18" charset="0"/>
              </a:rPr>
              <a:t>dịch mũi sau; hắt hơi;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ho</a:t>
            </a:r>
            <a:r>
              <a:rPr lang="vi-VN" altLang="vi-VN" sz="2600" dirty="0">
                <a:latin typeface="Times New Roman" panose="02020603050405020304" pitchFamily="18" charset="0"/>
                <a:cs typeface="Times New Roman" panose="02020603050405020304" pitchFamily="18" charset="0"/>
              </a:rPr>
              <a:t>;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đau </a:t>
            </a:r>
            <a:r>
              <a:rPr lang="vi-VN" altLang="vi-VN" sz="2600" dirty="0">
                <a:latin typeface="Times New Roman" panose="02020603050405020304" pitchFamily="18" charset="0"/>
                <a:cs typeface="Times New Roman" panose="02020603050405020304" pitchFamily="18" charset="0"/>
              </a:rPr>
              <a:t>đầu;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đau </a:t>
            </a:r>
            <a:r>
              <a:rPr lang="vi-VN" altLang="vi-VN" sz="2600" dirty="0">
                <a:latin typeface="Times New Roman" panose="02020603050405020304" pitchFamily="18" charset="0"/>
                <a:cs typeface="Times New Roman" panose="02020603050405020304" pitchFamily="18" charset="0"/>
              </a:rPr>
              <a:t>mặt;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giảm </a:t>
            </a:r>
            <a:r>
              <a:rPr lang="vi-VN" altLang="vi-VN" sz="2600" dirty="0">
                <a:latin typeface="Times New Roman" panose="02020603050405020304" pitchFamily="18" charset="0"/>
                <a:cs typeface="Times New Roman" panose="02020603050405020304" pitchFamily="18" charset="0"/>
              </a:rPr>
              <a:t>khứu giác;…</a:t>
            </a:r>
            <a:endParaRPr lang="en-US" altLang="vi-VN" sz="2600"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642798" y="1278600"/>
            <a:ext cx="4370387" cy="50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smtClean="0">
                <a:latin typeface="Times New Roman" panose="02020603050405020304" pitchFamily="18" charset="0"/>
                <a:cs typeface="Times New Roman" panose="02020603050405020304" pitchFamily="18" charset="0"/>
              </a:rPr>
              <a:t>-Đối </a:t>
            </a:r>
            <a:r>
              <a:rPr lang="vi-VN" altLang="vi-VN" dirty="0">
                <a:latin typeface="Times New Roman" panose="02020603050405020304" pitchFamily="18" charset="0"/>
                <a:cs typeface="Times New Roman" panose="02020603050405020304" pitchFamily="18" charset="0"/>
              </a:rPr>
              <a:t>với viêm mũi dị ứng, tìm cách hạn chế tối đa việc tiếp xúc với các chất gây dị ứng và dùng thuốc theo chỉ dẫn của bác sĩ.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smtClean="0">
                <a:latin typeface="Times New Roman" panose="02020603050405020304" pitchFamily="18" charset="0"/>
                <a:cs typeface="Times New Roman" panose="02020603050405020304" pitchFamily="18" charset="0"/>
              </a:rPr>
              <a:t>-Đối </a:t>
            </a:r>
            <a:r>
              <a:rPr lang="vi-VN" altLang="vi-VN" dirty="0">
                <a:latin typeface="Times New Roman" panose="02020603050405020304" pitchFamily="18" charset="0"/>
                <a:cs typeface="Times New Roman" panose="02020603050405020304" pitchFamily="18" charset="0"/>
              </a:rPr>
              <a:t>với viêm mũi không dị ứng, cần tránh xa tác nhân gây bệnh, không lạm dụng thuốc thông mũi, vệ sinh mũi đúng cách,…</a:t>
            </a:r>
            <a:endParaRPr lang="en-US" alt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59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8"/>
          <p:cNvSpPr txBox="1">
            <a:spLocks noChangeArrowheads="1"/>
          </p:cNvSpPr>
          <p:nvPr/>
        </p:nvSpPr>
        <p:spPr bwMode="auto">
          <a:xfrm>
            <a:off x="198059" y="34131"/>
            <a:ext cx="111569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50000"/>
              </a:spcBef>
              <a:buFont typeface="Arial" panose="020B0604020202020204" pitchFamily="34" charset="0"/>
              <a:buNone/>
            </a:pPr>
            <a:r>
              <a:rPr lang="vi-VN" altLang="en-US" b="1" dirty="0">
                <a:solidFill>
                  <a:srgbClr val="C00000"/>
                </a:solidFill>
                <a:latin typeface="Times New Roman" panose="02020603050405020304" pitchFamily="18" charset="0"/>
                <a:cs typeface="Times New Roman" panose="02020603050405020304" pitchFamily="18" charset="0"/>
              </a:rPr>
              <a:t>III. </a:t>
            </a:r>
            <a:r>
              <a:rPr lang="en-US" altLang="en-US" b="1" dirty="0">
                <a:solidFill>
                  <a:srgbClr val="C00000"/>
                </a:solidFill>
                <a:latin typeface="Times New Roman" panose="02020603050405020304" pitchFamily="18" charset="0"/>
                <a:cs typeface="Times New Roman" panose="02020603050405020304" pitchFamily="18" charset="0"/>
              </a:rPr>
              <a:t>BỆNH HÔ HẤP VÀ PHÒNG  BỆNH HÔ HẤP</a:t>
            </a:r>
          </a:p>
          <a:p>
            <a:pPr eaLnBrk="1" hangingPunct="1">
              <a:lnSpc>
                <a:spcPct val="115000"/>
              </a:lnSpc>
              <a:spcBef>
                <a:spcPct val="50000"/>
              </a:spcBef>
              <a:buFont typeface="Arial" panose="020B0604020202020204" pitchFamily="34" charset="0"/>
              <a:buNone/>
            </a:pPr>
            <a:endParaRPr lang="en-US" altLang="en-US" b="1" dirty="0">
              <a:solidFill>
                <a:srgbClr val="C00000"/>
              </a:solidFill>
              <a:latin typeface="Times New Roman" panose="02020603050405020304" pitchFamily="18" charset="0"/>
              <a:cs typeface="Times New Roman" panose="02020603050405020304" pitchFamily="18" charset="0"/>
            </a:endParaRPr>
          </a:p>
        </p:txBody>
      </p:sp>
      <p:grpSp>
        <p:nvGrpSpPr>
          <p:cNvPr id="78851" name="Group 14"/>
          <p:cNvGrpSpPr>
            <a:grpSpLocks/>
          </p:cNvGrpSpPr>
          <p:nvPr/>
        </p:nvGrpSpPr>
        <p:grpSpPr bwMode="auto">
          <a:xfrm>
            <a:off x="0" y="0"/>
            <a:ext cx="12189841" cy="6861175"/>
            <a:chOff x="-9684" y="341994"/>
            <a:chExt cx="9153684" cy="6519054"/>
          </a:xfrm>
        </p:grpSpPr>
        <p:sp>
          <p:nvSpPr>
            <p:cNvPr id="78874" name="Rectangle 9"/>
            <p:cNvSpPr>
              <a:spLocks noChangeArrowheads="1"/>
            </p:cNvSpPr>
            <p:nvPr/>
          </p:nvSpPr>
          <p:spPr bwMode="auto">
            <a:xfrm flipV="1">
              <a:off x="60271" y="6793229"/>
              <a:ext cx="9083729" cy="66309"/>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8876" name="Rectangle 9"/>
            <p:cNvSpPr>
              <a:spLocks noChangeArrowheads="1"/>
            </p:cNvSpPr>
            <p:nvPr/>
          </p:nvSpPr>
          <p:spPr bwMode="auto">
            <a:xfrm>
              <a:off x="9069422" y="341994"/>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sp>
          <p:nvSpPr>
            <p:cNvPr id="78877" name="Rectangle 9"/>
            <p:cNvSpPr>
              <a:spLocks noChangeArrowheads="1"/>
            </p:cNvSpPr>
            <p:nvPr/>
          </p:nvSpPr>
          <p:spPr bwMode="auto">
            <a:xfrm>
              <a:off x="-9684" y="345043"/>
              <a:ext cx="69955" cy="6516005"/>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8000"/>
                </a:solidFill>
                <a:latin typeface="Arial" panose="020B0604020202020204" pitchFamily="34"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72783274"/>
              </p:ext>
            </p:extLst>
          </p:nvPr>
        </p:nvGraphicFramePr>
        <p:xfrm>
          <a:off x="133350" y="628074"/>
          <a:ext cx="11917363" cy="6164840"/>
        </p:xfrm>
        <a:graphic>
          <a:graphicData uri="http://schemas.openxmlformats.org/drawingml/2006/table">
            <a:tbl>
              <a:tblPr firstRow="1" firstCol="1" bandRow="1">
                <a:tableStyleId>{68D230F3-CF80-4859-8CE7-A43EE81993B5}</a:tableStyleId>
              </a:tblPr>
              <a:tblGrid>
                <a:gridCol w="1401523"/>
                <a:gridCol w="2808527"/>
                <a:gridCol w="2895600"/>
                <a:gridCol w="4811713"/>
              </a:tblGrid>
              <a:tr h="559826">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Bệnh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Nguyên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Triệu chứng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ctr">
                        <a:lnSpc>
                          <a:spcPct val="115000"/>
                        </a:lnSpc>
                        <a:tabLst>
                          <a:tab pos="90170" algn="l"/>
                        </a:tabLst>
                      </a:pPr>
                      <a:r>
                        <a:rPr lang="vi-VN" sz="2800" dirty="0">
                          <a:effectLst/>
                          <a:latin typeface="Times New Roman" panose="02020603050405020304" pitchFamily="18" charset="0"/>
                          <a:cs typeface="Times New Roman" panose="02020603050405020304" pitchFamily="18" charset="0"/>
                        </a:rPr>
                        <a:t>Cách phòng tránh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r h="5605014">
                <a:tc>
                  <a:txBody>
                    <a:bodyPr/>
                    <a:lstStyle/>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endParaRPr lang="vi-VN" sz="2800" dirty="0" smtClean="0">
                        <a:effectLst/>
                        <a:latin typeface="Times New Roman" panose="02020603050405020304" pitchFamily="18" charset="0"/>
                        <a:cs typeface="Times New Roman" panose="02020603050405020304" pitchFamily="18" charset="0"/>
                      </a:endParaRPr>
                    </a:p>
                    <a:p>
                      <a:pPr algn="ctr">
                        <a:lnSpc>
                          <a:spcPct val="115000"/>
                        </a:lnSpc>
                        <a:tabLst>
                          <a:tab pos="90170" algn="l"/>
                        </a:tabLst>
                      </a:pPr>
                      <a:r>
                        <a:rPr lang="vi-VN" sz="2800" dirty="0" smtClean="0">
                          <a:effectLst/>
                          <a:latin typeface="Times New Roman" panose="02020603050405020304" pitchFamily="18" charset="0"/>
                          <a:cs typeface="Times New Roman" panose="02020603050405020304" pitchFamily="18" charset="0"/>
                        </a:rPr>
                        <a:t>Viêm </a:t>
                      </a:r>
                      <a:r>
                        <a:rPr lang="vi-VN" sz="2800" dirty="0">
                          <a:effectLst/>
                          <a:latin typeface="Times New Roman" panose="02020603050405020304" pitchFamily="18" charset="0"/>
                          <a:cs typeface="Times New Roman" panose="02020603050405020304" pitchFamily="18" charset="0"/>
                        </a:rPr>
                        <a:t>phế quản cấp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c>
                  <a:txBody>
                    <a:bodyPr/>
                    <a:lstStyle/>
                    <a:p>
                      <a:pPr algn="just">
                        <a:lnSpc>
                          <a:spcPct val="115000"/>
                        </a:lnSpc>
                        <a:tabLst>
                          <a:tab pos="9017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166" marR="11166" marT="11163" marB="11163">
                    <a:lnL w="19050" cap="flat" cmpd="sng" algn="ctr">
                      <a:solidFill>
                        <a:schemeClr val="accent6">
                          <a:lumMod val="50000"/>
                        </a:schemeClr>
                      </a:solidFill>
                      <a:prstDash val="solid"/>
                      <a:round/>
                      <a:headEnd type="none" w="med" len="med"/>
                      <a:tailEnd type="none" w="med" len="med"/>
                    </a:lnL>
                    <a:lnR w="19050" cap="flat" cmpd="sng" algn="ctr">
                      <a:solidFill>
                        <a:schemeClr val="accent6">
                          <a:lumMod val="50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1524000" y="1293018"/>
            <a:ext cx="2743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Thường là do virus, bệnh còn có thể xảy ra do nhiễm trùng vi khuẩn hoặc tiếp xúc nhiều với các chất gây kích thích phổi như khói thuốc, bụi, ô nhiễm không khí</a:t>
            </a:r>
            <a:r>
              <a:rPr lang="vi-VN" altLang="vi-VN" sz="2400" dirty="0">
                <a:latin typeface="Times New Roman" panose="02020603050405020304" pitchFamily="18" charset="0"/>
                <a:cs typeface="Times New Roman" panose="02020603050405020304" pitchFamily="18" charset="0"/>
              </a:rPr>
              <a:t>.</a:t>
            </a:r>
            <a:endParaRPr lang="en-US" altLang="vi-VN" sz="24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4337243" y="1317150"/>
            <a:ext cx="2895600" cy="40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Các triệu chứng thường gặp: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a:t>
            </a:r>
            <a:r>
              <a:rPr lang="vi-VN" altLang="vi-VN" dirty="0" smtClean="0">
                <a:latin typeface="Times New Roman" panose="02020603050405020304" pitchFamily="18" charset="0"/>
                <a:cs typeface="Times New Roman" panose="02020603050405020304" pitchFamily="18" charset="0"/>
              </a:rPr>
              <a:t>ho </a:t>
            </a:r>
            <a:r>
              <a:rPr lang="vi-VN" altLang="vi-VN" dirty="0">
                <a:latin typeface="Times New Roman" panose="02020603050405020304" pitchFamily="18" charset="0"/>
                <a:cs typeface="Times New Roman" panose="02020603050405020304" pitchFamily="18" charset="0"/>
              </a:rPr>
              <a:t>dai dẳng,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a:t>
            </a:r>
            <a:r>
              <a:rPr lang="vi-VN" altLang="vi-VN" dirty="0" smtClean="0">
                <a:latin typeface="Times New Roman" panose="02020603050405020304" pitchFamily="18" charset="0"/>
                <a:cs typeface="Times New Roman" panose="02020603050405020304" pitchFamily="18" charset="0"/>
              </a:rPr>
              <a:t>khạc </a:t>
            </a:r>
            <a:r>
              <a:rPr lang="vi-VN" altLang="vi-VN" dirty="0">
                <a:latin typeface="Times New Roman" panose="02020603050405020304" pitchFamily="18" charset="0"/>
                <a:cs typeface="Times New Roman" panose="02020603050405020304" pitchFamily="18" charset="0"/>
              </a:rPr>
              <a:t>đờm,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a:t>
            </a:r>
            <a:r>
              <a:rPr lang="vi-VN" altLang="vi-VN" dirty="0" smtClean="0">
                <a:latin typeface="Times New Roman" panose="02020603050405020304" pitchFamily="18" charset="0"/>
                <a:cs typeface="Times New Roman" panose="02020603050405020304" pitchFamily="18" charset="0"/>
              </a:rPr>
              <a:t>mệt </a:t>
            </a:r>
            <a:r>
              <a:rPr lang="vi-VN" altLang="vi-VN" dirty="0">
                <a:latin typeface="Times New Roman" panose="02020603050405020304" pitchFamily="18" charset="0"/>
                <a:cs typeface="Times New Roman" panose="02020603050405020304" pitchFamily="18" charset="0"/>
              </a:rPr>
              <a:t>mỏi,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a:t>
            </a:r>
            <a:r>
              <a:rPr lang="vi-VN" altLang="vi-VN" dirty="0" smtClean="0">
                <a:latin typeface="Times New Roman" panose="02020603050405020304" pitchFamily="18" charset="0"/>
                <a:cs typeface="Times New Roman" panose="02020603050405020304" pitchFamily="18" charset="0"/>
              </a:rPr>
              <a:t>sốt</a:t>
            </a:r>
            <a:r>
              <a:rPr lang="vi-VN" altLang="vi-VN" dirty="0">
                <a:latin typeface="Times New Roman" panose="02020603050405020304" pitchFamily="18" charset="0"/>
                <a:cs typeface="Times New Roman" panose="02020603050405020304" pitchFamily="18" charset="0"/>
              </a:rPr>
              <a:t>, ớn lạnh, </a:t>
            </a:r>
            <a:endParaRPr lang="vi-VN" altLang="vi-VN"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dirty="0">
                <a:latin typeface="Times New Roman" panose="02020603050405020304" pitchFamily="18" charset="0"/>
                <a:cs typeface="Times New Roman" panose="02020603050405020304" pitchFamily="18" charset="0"/>
              </a:rPr>
              <a:t>-</a:t>
            </a:r>
            <a:r>
              <a:rPr lang="vi-VN" altLang="vi-VN" dirty="0" smtClean="0">
                <a:latin typeface="Times New Roman" panose="02020603050405020304" pitchFamily="18" charset="0"/>
                <a:cs typeface="Times New Roman" panose="02020603050405020304" pitchFamily="18" charset="0"/>
              </a:rPr>
              <a:t>khó </a:t>
            </a:r>
            <a:r>
              <a:rPr lang="vi-VN" altLang="vi-VN" dirty="0">
                <a:latin typeface="Times New Roman" panose="02020603050405020304" pitchFamily="18" charset="0"/>
                <a:cs typeface="Times New Roman" panose="02020603050405020304" pitchFamily="18" charset="0"/>
              </a:rPr>
              <a:t>thở hoặc tức ngực,…</a:t>
            </a:r>
            <a:endParaRPr lang="en-US" altLang="vi-VN" dirty="0">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7232843" y="1132422"/>
            <a:ext cx="4746625" cy="561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88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88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88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889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88900" algn="l"/>
              </a:tabLst>
              <a:defRPr>
                <a:solidFill>
                  <a:schemeClr val="tx1"/>
                </a:solidFill>
                <a:latin typeface="Calibri" panose="020F0502020204030204" pitchFamily="34" charset="0"/>
              </a:defRPr>
            </a:lvl9pPr>
          </a:lstStyle>
          <a:p>
            <a:pPr algn="just">
              <a:lnSpc>
                <a:spcPct val="115000"/>
              </a:lnSpc>
              <a:spcBef>
                <a:spcPct val="0"/>
              </a:spcBef>
              <a:buFontTx/>
              <a:buNone/>
            </a:pPr>
            <a:r>
              <a:rPr lang="vi-VN" altLang="vi-VN" dirty="0" smtClean="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Hạn </a:t>
            </a:r>
            <a:r>
              <a:rPr lang="vi-VN" altLang="vi-VN" sz="2600" dirty="0">
                <a:latin typeface="Times New Roman" panose="02020603050405020304" pitchFamily="18" charset="0"/>
                <a:cs typeface="Times New Roman" panose="02020603050405020304" pitchFamily="18" charset="0"/>
              </a:rPr>
              <a:t>chế tiếp xúc với các chất kích thích, hóa chất gây hại, khói bụi;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giữ </a:t>
            </a:r>
            <a:r>
              <a:rPr lang="vi-VN" altLang="vi-VN" sz="2600" dirty="0">
                <a:latin typeface="Times New Roman" panose="02020603050405020304" pitchFamily="18" charset="0"/>
                <a:cs typeface="Times New Roman" panose="02020603050405020304" pitchFamily="18" charset="0"/>
              </a:rPr>
              <a:t>ấm cơ thể;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duy </a:t>
            </a:r>
            <a:r>
              <a:rPr lang="vi-VN" altLang="vi-VN" sz="2600" dirty="0">
                <a:latin typeface="Times New Roman" panose="02020603050405020304" pitchFamily="18" charset="0"/>
                <a:cs typeface="Times New Roman" panose="02020603050405020304" pitchFamily="18" charset="0"/>
              </a:rPr>
              <a:t>trì thói quen mang khẩu trang;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tăng </a:t>
            </a:r>
            <a:r>
              <a:rPr lang="vi-VN" altLang="vi-VN" sz="2600" dirty="0">
                <a:latin typeface="Times New Roman" panose="02020603050405020304" pitchFamily="18" charset="0"/>
                <a:cs typeface="Times New Roman" panose="02020603050405020304" pitchFamily="18" charset="0"/>
              </a:rPr>
              <a:t>cường sức đề kháng cá nhân bằng chế độ dinh dưỡng hợp lí và thể dục thể thao thường xuyên;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điều </a:t>
            </a:r>
            <a:r>
              <a:rPr lang="vi-VN" altLang="vi-VN" sz="2600" dirty="0">
                <a:latin typeface="Times New Roman" panose="02020603050405020304" pitchFamily="18" charset="0"/>
                <a:cs typeface="Times New Roman" panose="02020603050405020304" pitchFamily="18" charset="0"/>
              </a:rPr>
              <a:t>trị các bệnh lí nhiễm trùng tai, mũi, họng triệt để; </a:t>
            </a:r>
            <a:endParaRPr lang="vi-VN" altLang="vi-VN" sz="2600" dirty="0" smtClean="0">
              <a:latin typeface="Times New Roman" panose="02020603050405020304" pitchFamily="18" charset="0"/>
              <a:cs typeface="Times New Roman" panose="02020603050405020304" pitchFamily="18" charset="0"/>
            </a:endParaRPr>
          </a:p>
          <a:p>
            <a:pPr algn="just">
              <a:lnSpc>
                <a:spcPct val="115000"/>
              </a:lnSpc>
              <a:spcBef>
                <a:spcPct val="0"/>
              </a:spcBef>
              <a:buFontTx/>
              <a:buNone/>
            </a:pPr>
            <a:r>
              <a:rPr lang="vi-VN" altLang="vi-VN" sz="2600" dirty="0">
                <a:latin typeface="Times New Roman" panose="02020603050405020304" pitchFamily="18" charset="0"/>
                <a:cs typeface="Times New Roman" panose="02020603050405020304" pitchFamily="18" charset="0"/>
              </a:rPr>
              <a:t>-</a:t>
            </a:r>
            <a:r>
              <a:rPr lang="vi-VN" altLang="vi-VN" sz="2600" dirty="0" smtClean="0">
                <a:latin typeface="Times New Roman" panose="02020603050405020304" pitchFamily="18" charset="0"/>
                <a:cs typeface="Times New Roman" panose="02020603050405020304" pitchFamily="18" charset="0"/>
              </a:rPr>
              <a:t>tiêm </a:t>
            </a:r>
            <a:r>
              <a:rPr lang="vi-VN" altLang="vi-VN" sz="2600" dirty="0">
                <a:latin typeface="Times New Roman" panose="02020603050405020304" pitchFamily="18" charset="0"/>
                <a:cs typeface="Times New Roman" panose="02020603050405020304" pitchFamily="18" charset="0"/>
              </a:rPr>
              <a:t>phòng vaccine cúm;…</a:t>
            </a:r>
            <a:endParaRPr lang="en-US" alt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8200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800</TotalTime>
  <Words>2093</Words>
  <Application>Microsoft Office PowerPoint</Application>
  <PresentationFormat>Widescreen</PresentationFormat>
  <Paragraphs>221</Paragraphs>
  <Slides>26</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Calibri Light</vt:lpstr>
      <vt:lpstr>Century Gothic</vt:lpstr>
      <vt:lpstr>Tahoma</vt:lpstr>
      <vt:lpstr>Times New Roman</vt:lpstr>
      <vt:lpstr>Wingdings 3</vt:lpstr>
      <vt:lpstr>Retrospect</vt:lpstr>
      <vt:lpstr>Slice</vt:lpstr>
      <vt:lpstr>Office Theme</vt:lpstr>
      <vt:lpstr>PowerPoint Presentation</vt:lpstr>
      <vt:lpstr>CHỦ ĐỀ 1: TRAO ĐỔI CHẤT VÀ CHUYỂN HÓA NĂNG LƯỢNG Ở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THẢO LUẬN NHANH</vt:lpstr>
      <vt:lpstr>PowerPoint Presentation</vt:lpstr>
      <vt:lpstr>PowerPoint Presentation</vt:lpstr>
      <vt:lpstr>PowerPoint Presentation</vt:lpstr>
      <vt:lpstr>PowerPoint Presentation</vt:lpstr>
      <vt:lpstr>PowerPoint Presentation</vt:lpstr>
      <vt:lpstr>PowerPoint Presentation</vt:lpstr>
      <vt:lpstr>Câu 1: Câu trả lời nào đúng cho vai trò của hô hấp?</vt:lpstr>
      <vt:lpstr>Câu 2: Khi tìm hiểu về bệnh hô hấp, phát biểu nào sau đây là sai?</vt:lpstr>
      <vt:lpstr>Câu 3: Cơ quan hô hấp của động vật trên cạn nào sau đây trao đổi khí hiệu quả nhất?   </vt:lpstr>
      <vt:lpstr>Câu 4: Tìm hiểu quá trình hô hấp và mối liên quan của các giai đoạn trong quá trình hô hấp. Có bao nhiêu phát biểu sau đây là đúng?</vt:lpstr>
      <vt:lpstr>Câu 5: Luyện tập thể dục và thể thao thường xuyên có tác dụng gì đối với cơ hô hấp?</vt:lpstr>
      <vt:lpstr>PowerPoint Presentation</vt:lpstr>
      <vt:lpstr>Câu 7: Quan sát hình, hãy nêu mối liên hệ giữa các giai đoạn trong quá trình hô hấp?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HỌC 11</dc:title>
  <dc:creator>ASUS</dc:creator>
  <cp:lastModifiedBy>ASUS</cp:lastModifiedBy>
  <cp:revision>63</cp:revision>
  <dcterms:created xsi:type="dcterms:W3CDTF">2023-11-20T04:00:28Z</dcterms:created>
  <dcterms:modified xsi:type="dcterms:W3CDTF">2023-11-20T17:35:36Z</dcterms:modified>
</cp:coreProperties>
</file>