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64" r:id="rId5"/>
    <p:sldId id="259" r:id="rId6"/>
    <p:sldId id="262" r:id="rId7"/>
    <p:sldId id="263" r:id="rId8"/>
    <p:sldId id="265" r:id="rId9"/>
    <p:sldId id="260" r:id="rId10"/>
    <p:sldId id="266" r:id="rId11"/>
    <p:sldId id="267" r:id="rId12"/>
    <p:sldId id="268" r:id="rId13"/>
    <p:sldId id="269" r:id="rId14"/>
    <p:sldId id="270" r:id="rId15"/>
    <p:sldId id="271" r:id="rId16"/>
    <p:sldId id="272" r:id="rId17"/>
    <p:sldId id="274" r:id="rId18"/>
    <p:sldId id="283" r:id="rId19"/>
    <p:sldId id="275" r:id="rId20"/>
    <p:sldId id="284" r:id="rId21"/>
    <p:sldId id="287" r:id="rId22"/>
    <p:sldId id="285" r:id="rId23"/>
    <p:sldId id="286" r:id="rId24"/>
    <p:sldId id="273" r:id="rId25"/>
    <p:sldId id="288" r:id="rId26"/>
    <p:sldId id="289" r:id="rId27"/>
    <p:sldId id="290" r:id="rId28"/>
    <p:sldId id="291"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 Id="rId9"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FAD22-9CFB-48B2-B7AF-5CF8518F5556}"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CDFF3-50C1-4BD8-8FA3-90FE187474A2}" type="slidenum">
              <a:rPr lang="en-US" smtClean="0"/>
              <a:t>‹#›</a:t>
            </a:fld>
            <a:endParaRPr lang="en-US"/>
          </a:p>
        </p:txBody>
      </p:sp>
    </p:spTree>
    <p:extLst>
      <p:ext uri="{BB962C8B-B14F-4D97-AF65-F5344CB8AC3E}">
        <p14:creationId xmlns:p14="http://schemas.microsoft.com/office/powerpoint/2010/main" val="364614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2CDFF3-50C1-4BD8-8FA3-90FE187474A2}" type="slidenum">
              <a:rPr lang="en-US" smtClean="0"/>
              <a:t>6</a:t>
            </a:fld>
            <a:endParaRPr lang="en-US"/>
          </a:p>
        </p:txBody>
      </p:sp>
    </p:spTree>
    <p:extLst>
      <p:ext uri="{BB962C8B-B14F-4D97-AF65-F5344CB8AC3E}">
        <p14:creationId xmlns:p14="http://schemas.microsoft.com/office/powerpoint/2010/main" val="194494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2CDFF3-50C1-4BD8-8FA3-90FE187474A2}" type="slidenum">
              <a:rPr lang="en-US" smtClean="0"/>
              <a:t>25</a:t>
            </a:fld>
            <a:endParaRPr lang="en-US"/>
          </a:p>
        </p:txBody>
      </p:sp>
    </p:spTree>
    <p:extLst>
      <p:ext uri="{BB962C8B-B14F-4D97-AF65-F5344CB8AC3E}">
        <p14:creationId xmlns:p14="http://schemas.microsoft.com/office/powerpoint/2010/main" val="392472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2CDFF3-50C1-4BD8-8FA3-90FE187474A2}" type="slidenum">
              <a:rPr lang="en-US" smtClean="0"/>
              <a:t>26</a:t>
            </a:fld>
            <a:endParaRPr lang="en-US"/>
          </a:p>
        </p:txBody>
      </p:sp>
    </p:spTree>
    <p:extLst>
      <p:ext uri="{BB962C8B-B14F-4D97-AF65-F5344CB8AC3E}">
        <p14:creationId xmlns:p14="http://schemas.microsoft.com/office/powerpoint/2010/main" val="353176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2CDFF3-50C1-4BD8-8FA3-90FE187474A2}" type="slidenum">
              <a:rPr lang="en-US" smtClean="0"/>
              <a:t>27</a:t>
            </a:fld>
            <a:endParaRPr lang="en-US"/>
          </a:p>
        </p:txBody>
      </p:sp>
    </p:spTree>
    <p:extLst>
      <p:ext uri="{BB962C8B-B14F-4D97-AF65-F5344CB8AC3E}">
        <p14:creationId xmlns:p14="http://schemas.microsoft.com/office/powerpoint/2010/main" val="360038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2CDFF3-50C1-4BD8-8FA3-90FE187474A2}" type="slidenum">
              <a:rPr lang="en-US" smtClean="0"/>
              <a:t>28</a:t>
            </a:fld>
            <a:endParaRPr lang="en-US"/>
          </a:p>
        </p:txBody>
      </p:sp>
    </p:spTree>
    <p:extLst>
      <p:ext uri="{BB962C8B-B14F-4D97-AF65-F5344CB8AC3E}">
        <p14:creationId xmlns:p14="http://schemas.microsoft.com/office/powerpoint/2010/main" val="114917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FA12C7-D21F-46D3-A30C-1720043C6B0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B6644-36C0-4E73-94EB-9864A65B4A70}" type="slidenum">
              <a:rPr lang="en-US" smtClean="0"/>
              <a:t>‹#›</a:t>
            </a:fld>
            <a:endParaRPr lang="en-US"/>
          </a:p>
        </p:txBody>
      </p:sp>
    </p:spTree>
    <p:extLst>
      <p:ext uri="{BB962C8B-B14F-4D97-AF65-F5344CB8AC3E}">
        <p14:creationId xmlns:p14="http://schemas.microsoft.com/office/powerpoint/2010/main" val="399630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A12C7-D21F-46D3-A30C-1720043C6B0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B6644-36C0-4E73-94EB-9864A65B4A70}" type="slidenum">
              <a:rPr lang="en-US" smtClean="0"/>
              <a:t>‹#›</a:t>
            </a:fld>
            <a:endParaRPr lang="en-US"/>
          </a:p>
        </p:txBody>
      </p:sp>
    </p:spTree>
    <p:extLst>
      <p:ext uri="{BB962C8B-B14F-4D97-AF65-F5344CB8AC3E}">
        <p14:creationId xmlns:p14="http://schemas.microsoft.com/office/powerpoint/2010/main" val="424045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A12C7-D21F-46D3-A30C-1720043C6B0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B6644-36C0-4E73-94EB-9864A65B4A70}" type="slidenum">
              <a:rPr lang="en-US" smtClean="0"/>
              <a:t>‹#›</a:t>
            </a:fld>
            <a:endParaRPr lang="en-US"/>
          </a:p>
        </p:txBody>
      </p:sp>
    </p:spTree>
    <p:extLst>
      <p:ext uri="{BB962C8B-B14F-4D97-AF65-F5344CB8AC3E}">
        <p14:creationId xmlns:p14="http://schemas.microsoft.com/office/powerpoint/2010/main" val="402574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A12C7-D21F-46D3-A30C-1720043C6B0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B6644-36C0-4E73-94EB-9864A65B4A70}" type="slidenum">
              <a:rPr lang="en-US" smtClean="0"/>
              <a:t>‹#›</a:t>
            </a:fld>
            <a:endParaRPr lang="en-US"/>
          </a:p>
        </p:txBody>
      </p:sp>
    </p:spTree>
    <p:extLst>
      <p:ext uri="{BB962C8B-B14F-4D97-AF65-F5344CB8AC3E}">
        <p14:creationId xmlns:p14="http://schemas.microsoft.com/office/powerpoint/2010/main" val="233265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FA12C7-D21F-46D3-A30C-1720043C6B0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B6644-36C0-4E73-94EB-9864A65B4A70}" type="slidenum">
              <a:rPr lang="en-US" smtClean="0"/>
              <a:t>‹#›</a:t>
            </a:fld>
            <a:endParaRPr lang="en-US"/>
          </a:p>
        </p:txBody>
      </p:sp>
    </p:spTree>
    <p:extLst>
      <p:ext uri="{BB962C8B-B14F-4D97-AF65-F5344CB8AC3E}">
        <p14:creationId xmlns:p14="http://schemas.microsoft.com/office/powerpoint/2010/main" val="119155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A12C7-D21F-46D3-A30C-1720043C6B0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B6644-36C0-4E73-94EB-9864A65B4A70}" type="slidenum">
              <a:rPr lang="en-US" smtClean="0"/>
              <a:t>‹#›</a:t>
            </a:fld>
            <a:endParaRPr lang="en-US"/>
          </a:p>
        </p:txBody>
      </p:sp>
    </p:spTree>
    <p:extLst>
      <p:ext uri="{BB962C8B-B14F-4D97-AF65-F5344CB8AC3E}">
        <p14:creationId xmlns:p14="http://schemas.microsoft.com/office/powerpoint/2010/main" val="72800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FA12C7-D21F-46D3-A30C-1720043C6B0F}"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B6644-36C0-4E73-94EB-9864A65B4A70}" type="slidenum">
              <a:rPr lang="en-US" smtClean="0"/>
              <a:t>‹#›</a:t>
            </a:fld>
            <a:endParaRPr lang="en-US"/>
          </a:p>
        </p:txBody>
      </p:sp>
    </p:spTree>
    <p:extLst>
      <p:ext uri="{BB962C8B-B14F-4D97-AF65-F5344CB8AC3E}">
        <p14:creationId xmlns:p14="http://schemas.microsoft.com/office/powerpoint/2010/main" val="24875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FA12C7-D21F-46D3-A30C-1720043C6B0F}"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B6644-36C0-4E73-94EB-9864A65B4A70}" type="slidenum">
              <a:rPr lang="en-US" smtClean="0"/>
              <a:t>‹#›</a:t>
            </a:fld>
            <a:endParaRPr lang="en-US"/>
          </a:p>
        </p:txBody>
      </p:sp>
    </p:spTree>
    <p:extLst>
      <p:ext uri="{BB962C8B-B14F-4D97-AF65-F5344CB8AC3E}">
        <p14:creationId xmlns:p14="http://schemas.microsoft.com/office/powerpoint/2010/main" val="91460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A12C7-D21F-46D3-A30C-1720043C6B0F}"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B6644-36C0-4E73-94EB-9864A65B4A70}" type="slidenum">
              <a:rPr lang="en-US" smtClean="0"/>
              <a:t>‹#›</a:t>
            </a:fld>
            <a:endParaRPr lang="en-US"/>
          </a:p>
        </p:txBody>
      </p:sp>
    </p:spTree>
    <p:extLst>
      <p:ext uri="{BB962C8B-B14F-4D97-AF65-F5344CB8AC3E}">
        <p14:creationId xmlns:p14="http://schemas.microsoft.com/office/powerpoint/2010/main" val="301466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FA12C7-D21F-46D3-A30C-1720043C6B0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B6644-36C0-4E73-94EB-9864A65B4A70}" type="slidenum">
              <a:rPr lang="en-US" smtClean="0"/>
              <a:t>‹#›</a:t>
            </a:fld>
            <a:endParaRPr lang="en-US"/>
          </a:p>
        </p:txBody>
      </p:sp>
    </p:spTree>
    <p:extLst>
      <p:ext uri="{BB962C8B-B14F-4D97-AF65-F5344CB8AC3E}">
        <p14:creationId xmlns:p14="http://schemas.microsoft.com/office/powerpoint/2010/main" val="400028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FA12C7-D21F-46D3-A30C-1720043C6B0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B6644-36C0-4E73-94EB-9864A65B4A70}" type="slidenum">
              <a:rPr lang="en-US" smtClean="0"/>
              <a:t>‹#›</a:t>
            </a:fld>
            <a:endParaRPr lang="en-US"/>
          </a:p>
        </p:txBody>
      </p:sp>
    </p:spTree>
    <p:extLst>
      <p:ext uri="{BB962C8B-B14F-4D97-AF65-F5344CB8AC3E}">
        <p14:creationId xmlns:p14="http://schemas.microsoft.com/office/powerpoint/2010/main" val="194860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A12C7-D21F-46D3-A30C-1720043C6B0F}"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B6644-36C0-4E73-94EB-9864A65B4A70}" type="slidenum">
              <a:rPr lang="en-US" smtClean="0"/>
              <a:t>‹#›</a:t>
            </a:fld>
            <a:endParaRPr lang="en-US"/>
          </a:p>
        </p:txBody>
      </p:sp>
    </p:spTree>
    <p:extLst>
      <p:ext uri="{BB962C8B-B14F-4D97-AF65-F5344CB8AC3E}">
        <p14:creationId xmlns:p14="http://schemas.microsoft.com/office/powerpoint/2010/main" val="2479258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ndDeShrWMZQ" TargetMode="Externa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6.bin"/><Relationship Id="rId4" Type="http://schemas.openxmlformats.org/officeDocument/2006/relationships/hyperlink" Target="https://www.youtube.com/watch?v=GKBkJGiB9_Y"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6.png"/><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sYpc0uWGAl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youtube.com/watch?v=XLdFhfo117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KKz08y67Ae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2.emf"/><Relationship Id="rId4" Type="http://schemas.openxmlformats.org/officeDocument/2006/relationships/image" Target="../media/image51.wmf"/></Relationships>
</file>

<file path=ppt/slides/_rels/slide34.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14.bin"/><Relationship Id="rId18" Type="http://schemas.openxmlformats.org/officeDocument/2006/relationships/image" Target="../media/image60.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57.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59.wmf"/><Relationship Id="rId20" Type="http://schemas.openxmlformats.org/officeDocument/2006/relationships/image" Target="../media/image61.wmf"/><Relationship Id="rId1" Type="http://schemas.openxmlformats.org/officeDocument/2006/relationships/vmlDrawing" Target="../drawings/vmlDrawing7.vml"/><Relationship Id="rId6" Type="http://schemas.openxmlformats.org/officeDocument/2006/relationships/image" Target="../media/image54.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56.wmf"/><Relationship Id="rId19" Type="http://schemas.openxmlformats.org/officeDocument/2006/relationships/oleObject" Target="../embeddings/oleObject17.bin"/><Relationship Id="rId4" Type="http://schemas.openxmlformats.org/officeDocument/2006/relationships/image" Target="../media/image53.wmf"/><Relationship Id="rId9" Type="http://schemas.openxmlformats.org/officeDocument/2006/relationships/oleObject" Target="../embeddings/oleObject12.bin"/><Relationship Id="rId14" Type="http://schemas.openxmlformats.org/officeDocument/2006/relationships/image" Target="../media/image58.wmf"/></Relationships>
</file>

<file path=ppt/slides/_rels/slide3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8511" y="1854727"/>
            <a:ext cx="8788400" cy="1748666"/>
          </a:xfrm>
        </p:spPr>
        <p:txBody>
          <a:bodyPr anchor="ctr">
            <a:normAutofit fontScale="90000"/>
          </a:bodyPr>
          <a:lstStyle/>
          <a:p>
            <a:r>
              <a:rPr lang="en-US" sz="5300" b="1" smtClean="0">
                <a:solidFill>
                  <a:srgbClr val="FF0000"/>
                </a:solidFill>
              </a:rPr>
              <a:t>BÀI 13: </a:t>
            </a:r>
            <a:r>
              <a:rPr lang="en-US" sz="5300" b="1" dirty="0" smtClean="0">
                <a:solidFill>
                  <a:srgbClr val="FF0000"/>
                </a:solidFill>
              </a:rPr>
              <a:t/>
            </a:r>
            <a:br>
              <a:rPr lang="en-US" sz="5300" b="1" dirty="0" smtClean="0">
                <a:solidFill>
                  <a:srgbClr val="FF0000"/>
                </a:solidFill>
              </a:rPr>
            </a:br>
            <a:r>
              <a:rPr lang="en-US" sz="5300" b="1" dirty="0" smtClean="0">
                <a:solidFill>
                  <a:srgbClr val="FF0000"/>
                </a:solidFill>
              </a:rPr>
              <a:t>HYDROCACBON KHÔNG NO</a:t>
            </a:r>
            <a:endParaRPr lang="en-US" b="1" dirty="0">
              <a:solidFill>
                <a:srgbClr val="FF0000"/>
              </a:solidFill>
            </a:endParaRPr>
          </a:p>
        </p:txBody>
      </p:sp>
      <p:sp>
        <p:nvSpPr>
          <p:cNvPr id="3" name="Subtitle 2"/>
          <p:cNvSpPr>
            <a:spLocks noGrp="1"/>
          </p:cNvSpPr>
          <p:nvPr>
            <p:ph type="subTitle" idx="1"/>
          </p:nvPr>
        </p:nvSpPr>
        <p:spPr>
          <a:xfrm>
            <a:off x="1523411" y="4625595"/>
            <a:ext cx="9144000" cy="1617662"/>
          </a:xfrm>
        </p:spPr>
        <p:txBody>
          <a:bodyPr>
            <a:normAutofit/>
          </a:bodyPr>
          <a:lstStyle/>
          <a:p>
            <a:r>
              <a:rPr lang="en-US" sz="2800" dirty="0" err="1" smtClean="0">
                <a:solidFill>
                  <a:srgbClr val="002060"/>
                </a:solidFill>
              </a:rPr>
              <a:t>Môn</a:t>
            </a:r>
            <a:r>
              <a:rPr lang="en-US" sz="2800" smtClean="0">
                <a:solidFill>
                  <a:srgbClr val="002060"/>
                </a:solidFill>
              </a:rPr>
              <a:t>: Hóa học 11</a:t>
            </a:r>
          </a:p>
          <a:p>
            <a:r>
              <a:rPr lang="en-US" sz="2800" smtClean="0">
                <a:solidFill>
                  <a:srgbClr val="002060"/>
                </a:solidFill>
              </a:rPr>
              <a:t>GV: Trà Quý Trị</a:t>
            </a:r>
          </a:p>
        </p:txBody>
      </p:sp>
      <p:sp>
        <p:nvSpPr>
          <p:cNvPr id="4" name="Rectangle 3"/>
          <p:cNvSpPr/>
          <p:nvPr/>
        </p:nvSpPr>
        <p:spPr>
          <a:xfrm>
            <a:off x="2184690" y="717783"/>
            <a:ext cx="7796043" cy="707886"/>
          </a:xfrm>
          <a:prstGeom prst="rect">
            <a:avLst/>
          </a:prstGeom>
        </p:spPr>
        <p:txBody>
          <a:bodyPr wrap="square">
            <a:spAutoFit/>
          </a:bodyPr>
          <a:lstStyle/>
          <a:p>
            <a:pPr algn="ctr"/>
            <a:r>
              <a:rPr lang="en-US" sz="4000" b="1">
                <a:solidFill>
                  <a:srgbClr val="0070C0"/>
                </a:solidFill>
              </a:rPr>
              <a:t>CHƯƠNG 4: </a:t>
            </a:r>
            <a:r>
              <a:rPr lang="en-US" sz="4000" b="1" smtClean="0">
                <a:solidFill>
                  <a:srgbClr val="0070C0"/>
                </a:solidFill>
              </a:rPr>
              <a:t>HYDROCACBON</a:t>
            </a:r>
            <a:endParaRPr lang="en-US" sz="4000" b="1">
              <a:solidFill>
                <a:srgbClr val="0070C0"/>
              </a:solidFill>
            </a:endParaRPr>
          </a:p>
        </p:txBody>
      </p:sp>
      <p:sp>
        <p:nvSpPr>
          <p:cNvPr id="5" name="TextBox 4"/>
          <p:cNvSpPr txBox="1"/>
          <p:nvPr/>
        </p:nvSpPr>
        <p:spPr>
          <a:xfrm>
            <a:off x="4825796" y="3413744"/>
            <a:ext cx="2513830" cy="461665"/>
          </a:xfrm>
          <a:prstGeom prst="rect">
            <a:avLst/>
          </a:prstGeom>
          <a:noFill/>
        </p:spPr>
        <p:txBody>
          <a:bodyPr wrap="none" rtlCol="0">
            <a:spAutoFit/>
          </a:bodyPr>
          <a:lstStyle/>
          <a:p>
            <a:r>
              <a:rPr lang="en-US" sz="2400" smtClean="0"/>
              <a:t>(4 tiết: tiết 37 - 40)</a:t>
            </a:r>
            <a:endParaRPr lang="en-US" sz="2400"/>
          </a:p>
        </p:txBody>
      </p:sp>
    </p:spTree>
    <p:extLst>
      <p:ext uri="{BB962C8B-B14F-4D97-AF65-F5344CB8AC3E}">
        <p14:creationId xmlns:p14="http://schemas.microsoft.com/office/powerpoint/2010/main" val="406658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9799" y="314066"/>
            <a:ext cx="3950120" cy="461665"/>
          </a:xfrm>
          <a:prstGeom prst="rect">
            <a:avLst/>
          </a:prstGeom>
        </p:spPr>
        <p:txBody>
          <a:bodyPr wrap="none">
            <a:spAutoFit/>
          </a:bodyPr>
          <a:lstStyle/>
          <a:p>
            <a:r>
              <a:rPr lang="en-US" sz="2400" b="1" smtClean="0">
                <a:latin typeface="Times New Roman" panose="02020603050405020304" pitchFamily="18" charset="0"/>
                <a:ea typeface="Times New Roman" panose="02020603050405020304" pitchFamily="18" charset="0"/>
              </a:rPr>
              <a:t>HĐ2.3: Đồng phân hình học.</a:t>
            </a:r>
            <a:endParaRPr lang="en-US" sz="2400"/>
          </a:p>
        </p:txBody>
      </p:sp>
      <p:pic>
        <p:nvPicPr>
          <p:cNvPr id="2" name="Picture 1"/>
          <p:cNvPicPr>
            <a:picLocks noChangeAspect="1"/>
          </p:cNvPicPr>
          <p:nvPr/>
        </p:nvPicPr>
        <p:blipFill>
          <a:blip r:embed="rId2"/>
          <a:stretch>
            <a:fillRect/>
          </a:stretch>
        </p:blipFill>
        <p:spPr>
          <a:xfrm>
            <a:off x="505655" y="984328"/>
            <a:ext cx="5824888" cy="1799670"/>
          </a:xfrm>
          <a:prstGeom prst="rect">
            <a:avLst/>
          </a:prstGeom>
        </p:spPr>
      </p:pic>
      <p:pic>
        <p:nvPicPr>
          <p:cNvPr id="3" name="Picture 2"/>
          <p:cNvPicPr>
            <a:picLocks noChangeAspect="1"/>
          </p:cNvPicPr>
          <p:nvPr/>
        </p:nvPicPr>
        <p:blipFill>
          <a:blip r:embed="rId3"/>
          <a:stretch>
            <a:fillRect/>
          </a:stretch>
        </p:blipFill>
        <p:spPr>
          <a:xfrm>
            <a:off x="6638644" y="880030"/>
            <a:ext cx="5007256" cy="205273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490462564"/>
              </p:ext>
            </p:extLst>
          </p:nvPr>
        </p:nvGraphicFramePr>
        <p:xfrm>
          <a:off x="505655" y="3141365"/>
          <a:ext cx="11183816" cy="2662535"/>
        </p:xfrm>
        <a:graphic>
          <a:graphicData uri="http://schemas.openxmlformats.org/drawingml/2006/table">
            <a:tbl>
              <a:tblPr firstRow="1" firstCol="1" bandRow="1">
                <a:tableStyleId>{5C22544A-7EE6-4342-B048-85BDC9FD1C3A}</a:tableStyleId>
              </a:tblPr>
              <a:tblGrid>
                <a:gridCol w="11183816">
                  <a:extLst>
                    <a:ext uri="{9D8B030D-6E8A-4147-A177-3AD203B41FA5}">
                      <a16:colId xmlns:a16="http://schemas.microsoft.com/office/drawing/2014/main" val="1855388563"/>
                    </a:ext>
                  </a:extLst>
                </a:gridCol>
              </a:tblGrid>
              <a:tr h="2662535">
                <a:tc>
                  <a:txBody>
                    <a:bodyPr/>
                    <a:lstStyle/>
                    <a:p>
                      <a:pPr marL="0" marR="0" algn="ctr">
                        <a:lnSpc>
                          <a:spcPct val="107000"/>
                        </a:lnSpc>
                        <a:spcBef>
                          <a:spcPts val="600"/>
                        </a:spcBef>
                        <a:spcAft>
                          <a:spcPts val="0"/>
                        </a:spcAft>
                        <a:tabLst>
                          <a:tab pos="228600" algn="l"/>
                          <a:tab pos="1828800" algn="l"/>
                          <a:tab pos="3429000" algn="l"/>
                          <a:tab pos="5029200" algn="l"/>
                        </a:tabLst>
                      </a:pPr>
                      <a:r>
                        <a:rPr lang="en-US" sz="2400" b="1" smtClean="0">
                          <a:solidFill>
                            <a:schemeClr val="tx1"/>
                          </a:solidFill>
                          <a:effectLst/>
                        </a:rPr>
                        <a:t>PHIẾU HỌC TẬP SỐ 3</a:t>
                      </a:r>
                    </a:p>
                    <a:p>
                      <a:pPr marL="0" marR="0" indent="0" algn="just">
                        <a:spcBef>
                          <a:spcPts val="0"/>
                        </a:spcBef>
                        <a:spcAft>
                          <a:spcPts val="0"/>
                        </a:spcAft>
                        <a:buNone/>
                        <a:tabLst>
                          <a:tab pos="228600" algn="l"/>
                          <a:tab pos="1828800" algn="l"/>
                          <a:tab pos="3429000" algn="l"/>
                          <a:tab pos="5029200" algn="l"/>
                        </a:tabLst>
                      </a:pPr>
                      <a:r>
                        <a:rPr lang="en-US" sz="2400" b="1" smtClean="0">
                          <a:solidFill>
                            <a:schemeClr val="bg2">
                              <a:lumMod val="10000"/>
                            </a:schemeClr>
                          </a:solidFill>
                          <a:effectLst/>
                        </a:rPr>
                        <a:t>1. </a:t>
                      </a:r>
                      <a:r>
                        <a:rPr lang="vi-VN" sz="2400" b="0" smtClean="0">
                          <a:solidFill>
                            <a:schemeClr val="bg2">
                              <a:lumMod val="10000"/>
                            </a:schemeClr>
                          </a:solidFill>
                          <a:effectLst/>
                        </a:rPr>
                        <a:t>Cho nhận xét về mạch carbon so với vị trí của liên kết đôi C=C? Cho biết có mấy loại đồng phân hình học? </a:t>
                      </a:r>
                    </a:p>
                    <a:p>
                      <a:pPr marL="0" marR="0" indent="0" algn="just">
                        <a:spcBef>
                          <a:spcPts val="0"/>
                        </a:spcBef>
                        <a:spcAft>
                          <a:spcPts val="0"/>
                        </a:spcAft>
                        <a:buNone/>
                        <a:tabLst>
                          <a:tab pos="228600" algn="l"/>
                          <a:tab pos="1828800" algn="l"/>
                          <a:tab pos="3429000" algn="l"/>
                          <a:tab pos="5029200" algn="l"/>
                        </a:tabLst>
                      </a:pPr>
                      <a:r>
                        <a:rPr lang="vi-VN" sz="2400" b="1" smtClean="0">
                          <a:solidFill>
                            <a:schemeClr val="bg2">
                              <a:lumMod val="10000"/>
                            </a:schemeClr>
                          </a:solidFill>
                          <a:effectLst/>
                        </a:rPr>
                        <a:t>2. </a:t>
                      </a:r>
                      <a:r>
                        <a:rPr lang="vi-VN" sz="2400" b="0" smtClean="0">
                          <a:solidFill>
                            <a:schemeClr val="bg2">
                              <a:lumMod val="10000"/>
                            </a:schemeClr>
                          </a:solidFill>
                          <a:effectLst/>
                        </a:rPr>
                        <a:t>Vì sao các alkyne không có đồng phân hình học?</a:t>
                      </a:r>
                    </a:p>
                    <a:p>
                      <a:pPr marL="0" marR="0" indent="0" algn="just">
                        <a:spcBef>
                          <a:spcPts val="0"/>
                        </a:spcBef>
                        <a:spcAft>
                          <a:spcPts val="0"/>
                        </a:spcAft>
                        <a:buNone/>
                        <a:tabLst>
                          <a:tab pos="228600" algn="l"/>
                          <a:tab pos="1828800" algn="l"/>
                          <a:tab pos="3429000" algn="l"/>
                          <a:tab pos="5029200" algn="l"/>
                        </a:tabLst>
                      </a:pPr>
                      <a:r>
                        <a:rPr lang="vi-VN" sz="2400" b="1" smtClean="0">
                          <a:solidFill>
                            <a:schemeClr val="bg2">
                              <a:lumMod val="10000"/>
                            </a:schemeClr>
                          </a:solidFill>
                          <a:effectLst/>
                        </a:rPr>
                        <a:t>3. </a:t>
                      </a:r>
                      <a:r>
                        <a:rPr lang="vi-VN" sz="2400" b="0" smtClean="0">
                          <a:solidFill>
                            <a:schemeClr val="bg2">
                              <a:lumMod val="10000"/>
                            </a:schemeClr>
                          </a:solidFill>
                          <a:effectLst/>
                        </a:rPr>
                        <a:t>Nêu đ/kiện để một alkene có đồng phân hình học.</a:t>
                      </a:r>
                    </a:p>
                    <a:p>
                      <a:pPr marL="0" marR="0" indent="0" algn="just">
                        <a:spcBef>
                          <a:spcPts val="0"/>
                        </a:spcBef>
                        <a:spcAft>
                          <a:spcPts val="0"/>
                        </a:spcAft>
                        <a:buNone/>
                        <a:tabLst>
                          <a:tab pos="228600" algn="l"/>
                          <a:tab pos="1828800" algn="l"/>
                          <a:tab pos="3429000" algn="l"/>
                          <a:tab pos="5029200" algn="l"/>
                        </a:tabLst>
                      </a:pPr>
                      <a:r>
                        <a:rPr lang="vi-VN" sz="2400" b="1" smtClean="0">
                          <a:solidFill>
                            <a:schemeClr val="bg2">
                              <a:lumMod val="10000"/>
                            </a:schemeClr>
                          </a:solidFill>
                          <a:effectLst/>
                        </a:rPr>
                        <a:t>4. </a:t>
                      </a:r>
                      <a:r>
                        <a:rPr lang="vi-VN" sz="2400" b="0" smtClean="0">
                          <a:solidFill>
                            <a:schemeClr val="bg2">
                              <a:lumMod val="10000"/>
                            </a:schemeClr>
                          </a:solidFill>
                          <a:effectLst/>
                        </a:rPr>
                        <a:t>Viết công thức các đồng phân hình học của pent – 2 – ene và gọi tên các đồng phân hình học trên.</a:t>
                      </a:r>
                    </a:p>
                  </a:txBody>
                  <a:tcPr marL="68580" marR="68580" marT="0" marB="0">
                    <a:solidFill>
                      <a:schemeClr val="tx1">
                        <a:lumMod val="40000"/>
                        <a:lumOff val="60000"/>
                        <a:alpha val="11000"/>
                      </a:schemeClr>
                    </a:solidFill>
                  </a:tcPr>
                </a:tc>
                <a:extLst>
                  <a:ext uri="{0D108BD9-81ED-4DB2-BD59-A6C34878D82A}">
                    <a16:rowId xmlns:a16="http://schemas.microsoft.com/office/drawing/2014/main" val="2673723315"/>
                  </a:ext>
                </a:extLst>
              </a:tr>
            </a:tbl>
          </a:graphicData>
        </a:graphic>
      </p:graphicFrame>
    </p:spTree>
    <p:extLst>
      <p:ext uri="{BB962C8B-B14F-4D97-AF65-F5344CB8AC3E}">
        <p14:creationId xmlns:p14="http://schemas.microsoft.com/office/powerpoint/2010/main" val="140474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41300" y="5461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26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779" y="453498"/>
            <a:ext cx="4622009" cy="11721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60794" y="431800"/>
            <a:ext cx="6069073" cy="1569660"/>
          </a:xfrm>
          <a:prstGeom prst="rect">
            <a:avLst/>
          </a:prstGeom>
        </p:spPr>
        <p:txBody>
          <a:bodyPr wrap="square">
            <a:spAutoFit/>
          </a:bodyPr>
          <a:lstStyle/>
          <a:p>
            <a:pPr algn="just"/>
            <a:r>
              <a:rPr lang="vi-VN" altLang="en-US" sz="2400" b="1">
                <a:solidFill>
                  <a:schemeClr val="bg2">
                    <a:lumMod val="10000"/>
                  </a:schemeClr>
                </a:solidFill>
                <a:latin typeface="Times New Roman" panose="02020603050405020304" pitchFamily="18" charset="0"/>
                <a:ea typeface="Arial" panose="020B0604020202020204" pitchFamily="34" charset="0"/>
              </a:rPr>
              <a:t>1. </a:t>
            </a:r>
            <a:r>
              <a:rPr lang="vi-VN" altLang="en-US" sz="2400">
                <a:solidFill>
                  <a:schemeClr val="bg2">
                    <a:lumMod val="10000"/>
                  </a:schemeClr>
                </a:solidFill>
                <a:latin typeface="Times New Roman" panose="02020603050405020304" pitchFamily="18" charset="0"/>
                <a:ea typeface="Arial" panose="020B0604020202020204" pitchFamily="34" charset="0"/>
              </a:rPr>
              <a:t>- Hình (a) mạch carbon nằm về cùng 1 phía so với liên kết đôi, hình (b) mạch carbon nằm về 2 phía so với liên kết đôi.</a:t>
            </a:r>
          </a:p>
          <a:p>
            <a:pPr algn="just"/>
            <a:r>
              <a:rPr lang="vi-VN" altLang="en-US" sz="2400">
                <a:solidFill>
                  <a:schemeClr val="bg2">
                    <a:lumMod val="10000"/>
                  </a:schemeClr>
                </a:solidFill>
                <a:latin typeface="Times New Roman" panose="02020603050405020304" pitchFamily="18" charset="0"/>
                <a:ea typeface="Arial" panose="020B0604020202020204" pitchFamily="34" charset="0"/>
              </a:rPr>
              <a:t>- Có 2 loại đồng phân hình học : Cis-, trans-. </a:t>
            </a:r>
          </a:p>
        </p:txBody>
      </p:sp>
      <p:sp>
        <p:nvSpPr>
          <p:cNvPr id="8" name="Rectangle 7"/>
          <p:cNvSpPr/>
          <p:nvPr/>
        </p:nvSpPr>
        <p:spPr>
          <a:xfrm>
            <a:off x="660794" y="2023158"/>
            <a:ext cx="10846993" cy="830997"/>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2. </a:t>
            </a:r>
            <a:r>
              <a:rPr lang="vi-VN" sz="2400">
                <a:solidFill>
                  <a:schemeClr val="bg2">
                    <a:lumMod val="10000"/>
                  </a:schemeClr>
                </a:solidFill>
                <a:latin typeface="Times New Roman" panose="02020603050405020304" pitchFamily="18" charset="0"/>
                <a:ea typeface="Arial" panose="020B0604020202020204" pitchFamily="34" charset="0"/>
              </a:rPr>
              <a:t>Các alkyne không có đồng phân hình học do trong phân tử alkyne, hai nguyên tử C liên kết ba ở trạng thái lai hoá sp (lai hoá đường thẳng).</a:t>
            </a:r>
            <a:endParaRPr lang="en-US" sz="2400">
              <a:solidFill>
                <a:schemeClr val="bg2">
                  <a:lumMod val="10000"/>
                </a:schemeClr>
              </a:solidFill>
              <a:latin typeface="Times New Roman" panose="02020603050405020304" pitchFamily="18" charset="0"/>
              <a:ea typeface="Arial" panose="020B0604020202020204" pitchFamily="34" charset="0"/>
            </a:endParaRPr>
          </a:p>
        </p:txBody>
      </p:sp>
      <p:sp>
        <p:nvSpPr>
          <p:cNvPr id="11" name="Rectangle 10"/>
          <p:cNvSpPr/>
          <p:nvPr/>
        </p:nvSpPr>
        <p:spPr>
          <a:xfrm>
            <a:off x="660794" y="2854155"/>
            <a:ext cx="8342374" cy="1200329"/>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3. </a:t>
            </a:r>
            <a:r>
              <a:rPr lang="vi-VN" sz="2400">
                <a:solidFill>
                  <a:schemeClr val="bg2">
                    <a:lumMod val="10000"/>
                  </a:schemeClr>
                </a:solidFill>
                <a:latin typeface="Times New Roman" panose="02020603050405020304" pitchFamily="18" charset="0"/>
                <a:ea typeface="Arial" panose="020B0604020202020204" pitchFamily="34" charset="0"/>
              </a:rPr>
              <a:t>Trong </a:t>
            </a:r>
            <a:r>
              <a:rPr lang="vi-VN" sz="2400" smtClean="0">
                <a:solidFill>
                  <a:schemeClr val="bg2">
                    <a:lumMod val="10000"/>
                  </a:schemeClr>
                </a:solidFill>
                <a:latin typeface="Times New Roman" panose="02020603050405020304" pitchFamily="18" charset="0"/>
                <a:ea typeface="Arial" panose="020B0604020202020204" pitchFamily="34" charset="0"/>
              </a:rPr>
              <a:t>ptử alkene</a:t>
            </a:r>
            <a:r>
              <a:rPr lang="en-US" sz="2400">
                <a:solidFill>
                  <a:schemeClr val="bg2">
                    <a:lumMod val="10000"/>
                  </a:schemeClr>
                </a:solidFill>
                <a:latin typeface="Times New Roman" panose="02020603050405020304" pitchFamily="18" charset="0"/>
                <a:ea typeface="Arial" panose="020B0604020202020204" pitchFamily="34" charset="0"/>
              </a:rPr>
              <a:t>,</a:t>
            </a:r>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nếu mỗi </a:t>
            </a:r>
            <a:r>
              <a:rPr lang="vi-VN" sz="2400" smtClean="0">
                <a:solidFill>
                  <a:schemeClr val="bg2">
                    <a:lumMod val="10000"/>
                  </a:schemeClr>
                </a:solidFill>
                <a:latin typeface="Times New Roman" panose="02020603050405020304" pitchFamily="18" charset="0"/>
                <a:ea typeface="Arial" panose="020B0604020202020204" pitchFamily="34" charset="0"/>
              </a:rPr>
              <a:t>ngtử </a:t>
            </a:r>
            <a:r>
              <a:rPr lang="en-US" sz="2400">
                <a:solidFill>
                  <a:schemeClr val="bg2">
                    <a:lumMod val="10000"/>
                  </a:schemeClr>
                </a:solidFill>
                <a:latin typeface="Times New Roman" panose="02020603050405020304" pitchFamily="18" charset="0"/>
                <a:ea typeface="Arial" panose="020B0604020202020204" pitchFamily="34" charset="0"/>
              </a:rPr>
              <a:t>C</a:t>
            </a:r>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của liên kết đôi liên kết với </a:t>
            </a:r>
            <a:r>
              <a:rPr lang="en-US" sz="2400" smtClean="0">
                <a:solidFill>
                  <a:schemeClr val="bg2">
                    <a:lumMod val="10000"/>
                  </a:schemeClr>
                </a:solidFill>
                <a:latin typeface="Times New Roman" panose="02020603050405020304" pitchFamily="18" charset="0"/>
                <a:ea typeface="Arial" panose="020B0604020202020204" pitchFamily="34" charset="0"/>
              </a:rPr>
              <a:t>2</a:t>
            </a:r>
            <a:r>
              <a:rPr lang="vi-VN" sz="2400" smtClean="0">
                <a:solidFill>
                  <a:schemeClr val="bg2">
                    <a:lumMod val="10000"/>
                  </a:schemeClr>
                </a:solidFill>
                <a:latin typeface="Times New Roman" panose="02020603050405020304" pitchFamily="18" charset="0"/>
                <a:ea typeface="Arial" panose="020B0604020202020204" pitchFamily="34" charset="0"/>
              </a:rPr>
              <a:t> ngtử </a:t>
            </a:r>
            <a:r>
              <a:rPr lang="vi-VN" sz="2400">
                <a:solidFill>
                  <a:schemeClr val="bg2">
                    <a:lumMod val="10000"/>
                  </a:schemeClr>
                </a:solidFill>
                <a:latin typeface="Times New Roman" panose="02020603050405020304" pitchFamily="18" charset="0"/>
                <a:ea typeface="Arial" panose="020B0604020202020204" pitchFamily="34" charset="0"/>
              </a:rPr>
              <a:t>hoặc </a:t>
            </a:r>
            <a:r>
              <a:rPr lang="en-US" sz="2400" smtClean="0">
                <a:solidFill>
                  <a:schemeClr val="bg2">
                    <a:lumMod val="10000"/>
                  </a:schemeClr>
                </a:solidFill>
                <a:latin typeface="Times New Roman" panose="02020603050405020304" pitchFamily="18" charset="0"/>
                <a:ea typeface="Arial" panose="020B0604020202020204" pitchFamily="34" charset="0"/>
              </a:rPr>
              <a:t>2</a:t>
            </a:r>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nhóm </a:t>
            </a:r>
            <a:r>
              <a:rPr lang="vi-VN" sz="2400" smtClean="0">
                <a:solidFill>
                  <a:schemeClr val="bg2">
                    <a:lumMod val="10000"/>
                  </a:schemeClr>
                </a:solidFill>
                <a:latin typeface="Times New Roman" panose="02020603050405020304" pitchFamily="18" charset="0"/>
                <a:ea typeface="Arial" panose="020B0604020202020204" pitchFamily="34" charset="0"/>
              </a:rPr>
              <a:t>ngtử </a:t>
            </a:r>
            <a:r>
              <a:rPr lang="vi-VN" sz="2400">
                <a:solidFill>
                  <a:schemeClr val="bg2">
                    <a:lumMod val="10000"/>
                  </a:schemeClr>
                </a:solidFill>
                <a:latin typeface="Times New Roman" panose="02020603050405020304" pitchFamily="18" charset="0"/>
                <a:ea typeface="Arial" panose="020B0604020202020204" pitchFamily="34" charset="0"/>
              </a:rPr>
              <a:t>khác nhau thì sẽ có đồng phân hình học.</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vi-VN" sz="2400">
                <a:solidFill>
                  <a:schemeClr val="bg2">
                    <a:lumMod val="10000"/>
                  </a:schemeClr>
                </a:solidFill>
                <a:latin typeface="Times New Roman" panose="02020603050405020304" pitchFamily="18" charset="0"/>
                <a:ea typeface="Arial" panose="020B0604020202020204" pitchFamily="34" charset="0"/>
              </a:rPr>
              <a:t>Vậy đ/kiện để có đồng phân hình học của alkene là: a ≠ b và c ≠ d.</a:t>
            </a:r>
            <a:endParaRPr lang="en-US" sz="2400">
              <a:solidFill>
                <a:schemeClr val="bg2">
                  <a:lumMod val="10000"/>
                </a:schemeClr>
              </a:solidFill>
              <a:latin typeface="Times New Roman" panose="02020603050405020304" pitchFamily="18" charset="0"/>
              <a:ea typeface="Arial" panose="020B0604020202020204" pitchFamily="34" charset="0"/>
            </a:endParaRPr>
          </a:p>
        </p:txBody>
      </p:sp>
      <p:pic>
        <p:nvPicPr>
          <p:cNvPr id="13" name="Picture 12"/>
          <p:cNvPicPr/>
          <p:nvPr/>
        </p:nvPicPr>
        <p:blipFill>
          <a:blip r:embed="rId3"/>
          <a:stretch>
            <a:fillRect/>
          </a:stretch>
        </p:blipFill>
        <p:spPr>
          <a:xfrm>
            <a:off x="9215120" y="2854155"/>
            <a:ext cx="2292667" cy="1398282"/>
          </a:xfrm>
          <a:prstGeom prst="rect">
            <a:avLst/>
          </a:prstGeom>
        </p:spPr>
      </p:pic>
      <p:sp>
        <p:nvSpPr>
          <p:cNvPr id="18" name="Rectangle 17"/>
          <p:cNvSpPr/>
          <p:nvPr/>
        </p:nvSpPr>
        <p:spPr>
          <a:xfrm>
            <a:off x="660794" y="4252437"/>
            <a:ext cx="10489806" cy="830997"/>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4. </a:t>
            </a:r>
            <a:r>
              <a:rPr lang="vi-VN" sz="2400">
                <a:solidFill>
                  <a:schemeClr val="bg2">
                    <a:lumMod val="10000"/>
                  </a:schemeClr>
                </a:solidFill>
                <a:latin typeface="Times New Roman" panose="02020603050405020304" pitchFamily="18" charset="0"/>
                <a:ea typeface="Arial" panose="020B0604020202020204" pitchFamily="34" charset="0"/>
              </a:rPr>
              <a:t>Đồng phân hình học của pent – 2 – ene:</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vi-VN" sz="2400">
                <a:solidFill>
                  <a:schemeClr val="bg2">
                    <a:lumMod val="10000"/>
                  </a:schemeClr>
                </a:solidFill>
                <a:latin typeface="Times New Roman" panose="02020603050405020304" pitchFamily="18" charset="0"/>
                <a:ea typeface="Arial" panose="020B0604020202020204" pitchFamily="34" charset="0"/>
              </a:rPr>
              <a:t>	</a:t>
            </a:r>
            <a:r>
              <a:rPr lang="vi-VN" sz="2400">
                <a:solidFill>
                  <a:srgbClr val="FF0000"/>
                </a:solidFill>
                <a:latin typeface="Times New Roman" panose="02020603050405020304" pitchFamily="18" charset="0"/>
                <a:ea typeface="Arial" panose="020B0604020202020204" pitchFamily="34" charset="0"/>
              </a:rPr>
              <a:t>Đồng phân cis – pent – 2 – ene: </a:t>
            </a:r>
            <a:r>
              <a:rPr lang="vi-VN" sz="2400">
                <a:solidFill>
                  <a:schemeClr val="bg2">
                    <a:lumMod val="10000"/>
                  </a:schemeClr>
                </a:solidFill>
                <a:latin typeface="Times New Roman" panose="02020603050405020304" pitchFamily="18" charset="0"/>
                <a:ea typeface="Arial" panose="020B0604020202020204" pitchFamily="34" charset="0"/>
              </a:rPr>
              <a:t>	</a:t>
            </a:r>
            <a:r>
              <a:rPr lang="vi-VN" sz="2400">
                <a:solidFill>
                  <a:srgbClr val="FF0000"/>
                </a:solidFill>
                <a:latin typeface="Times New Roman" panose="02020603050405020304" pitchFamily="18" charset="0"/>
                <a:ea typeface="Arial" panose="020B0604020202020204" pitchFamily="34" charset="0"/>
              </a:rPr>
              <a:t>Đồng phân trans – pent – 2 – ene:</a:t>
            </a:r>
            <a:endParaRPr lang="en-US" sz="2400">
              <a:solidFill>
                <a:srgbClr val="FF0000"/>
              </a:solidFill>
              <a:latin typeface="Times New Roman" panose="02020603050405020304" pitchFamily="18" charset="0"/>
              <a:ea typeface="Arial" panose="020B0604020202020204" pitchFamily="34" charset="0"/>
            </a:endParaRPr>
          </a:p>
        </p:txBody>
      </p:sp>
      <p:pic>
        <p:nvPicPr>
          <p:cNvPr id="22" name="Picture 21" descr="Viết công thức các đồng phân hình học của pent – 2 – ene và gọi tên các đồng phân"/>
          <p:cNvPicPr/>
          <p:nvPr/>
        </p:nvPicPr>
        <p:blipFill>
          <a:blip r:embed="rId4">
            <a:extLst>
              <a:ext uri="{28A0092B-C50C-407E-A947-70E740481C1C}">
                <a14:useLocalDpi xmlns:a14="http://schemas.microsoft.com/office/drawing/2010/main" val="0"/>
              </a:ext>
            </a:extLst>
          </a:blip>
          <a:srcRect/>
          <a:stretch>
            <a:fillRect/>
          </a:stretch>
        </p:blipFill>
        <p:spPr bwMode="auto">
          <a:xfrm>
            <a:off x="2116243" y="5083435"/>
            <a:ext cx="3158173" cy="1037966"/>
          </a:xfrm>
          <a:prstGeom prst="rect">
            <a:avLst/>
          </a:prstGeom>
          <a:noFill/>
          <a:ln>
            <a:noFill/>
          </a:ln>
        </p:spPr>
      </p:pic>
      <p:pic>
        <p:nvPicPr>
          <p:cNvPr id="23" name="Picture 22" descr="Viết công thức các đồng phân hình học của pent – 2 – ene và gọi tên các đồng phân"/>
          <p:cNvPicPr/>
          <p:nvPr/>
        </p:nvPicPr>
        <p:blipFill>
          <a:blip r:embed="rId5">
            <a:extLst>
              <a:ext uri="{28A0092B-C50C-407E-A947-70E740481C1C}">
                <a14:useLocalDpi xmlns:a14="http://schemas.microsoft.com/office/drawing/2010/main" val="0"/>
              </a:ext>
            </a:extLst>
          </a:blip>
          <a:srcRect/>
          <a:stretch>
            <a:fillRect/>
          </a:stretch>
        </p:blipFill>
        <p:spPr bwMode="auto">
          <a:xfrm>
            <a:off x="7052362" y="5083434"/>
            <a:ext cx="2777438" cy="1177666"/>
          </a:xfrm>
          <a:prstGeom prst="rect">
            <a:avLst/>
          </a:prstGeom>
          <a:noFill/>
          <a:ln>
            <a:noFill/>
          </a:ln>
        </p:spPr>
      </p:pic>
    </p:spTree>
    <p:extLst>
      <p:ext uri="{BB962C8B-B14F-4D97-AF65-F5344CB8AC3E}">
        <p14:creationId xmlns:p14="http://schemas.microsoft.com/office/powerpoint/2010/main" val="26688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5"/>
                                        </p:tgtEl>
                                        <p:attrNameLst>
                                          <p:attrName>style.visibility</p:attrName>
                                        </p:attrNameLst>
                                      </p:cBhvr>
                                      <p:to>
                                        <p:strVal val="visible"/>
                                      </p:to>
                                    </p:set>
                                    <p:animEffect transition="in" filter="fade">
                                      <p:cBhvr>
                                        <p:cTn id="12" dur="500"/>
                                        <p:tgtEl>
                                          <p:spTgt spid="11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8630" y="938767"/>
            <a:ext cx="10931869" cy="4154984"/>
          </a:xfrm>
          <a:prstGeom prst="rect">
            <a:avLst/>
          </a:prstGeom>
          <a:ln>
            <a:solidFill>
              <a:srgbClr val="00B050"/>
            </a:solidFill>
          </a:ln>
        </p:spPr>
        <p:txBody>
          <a:bodyPr wrap="square">
            <a:spAutoFit/>
          </a:bodyPr>
          <a:lstStyle/>
          <a:p>
            <a:pPr algn="ctr"/>
            <a:r>
              <a:rPr lang="vi-VN" sz="2400" b="1">
                <a:latin typeface="Times New Roman" panose="02020603050405020304" pitchFamily="18" charset="0"/>
                <a:ea typeface="Arial" panose="020B0604020202020204" pitchFamily="34" charset="0"/>
              </a:rPr>
              <a:t>Kiến thức trọng tâm:</a:t>
            </a:r>
            <a:endParaRPr lang="en-US" sz="2400" b="1">
              <a:latin typeface="Times New Roman" panose="02020603050405020304" pitchFamily="18" charset="0"/>
              <a:ea typeface="Arial" panose="020B0604020202020204" pitchFamily="34" charset="0"/>
            </a:endParaRPr>
          </a:p>
          <a:p>
            <a:pPr algn="just"/>
            <a:r>
              <a:rPr lang="en-US" sz="2400" b="1">
                <a:solidFill>
                  <a:schemeClr val="bg1"/>
                </a:solidFill>
                <a:latin typeface="Times New Roman" panose="02020603050405020304" pitchFamily="18" charset="0"/>
                <a:ea typeface="Arial" panose="020B0604020202020204" pitchFamily="34" charset="0"/>
              </a:rPr>
              <a:t>3. Đồng phân hình học:</a:t>
            </a:r>
          </a:p>
          <a:p>
            <a:pPr algn="just"/>
            <a:r>
              <a:rPr lang="en-US" sz="2400">
                <a:solidFill>
                  <a:schemeClr val="bg2">
                    <a:lumMod val="10000"/>
                  </a:schemeClr>
                </a:solidFill>
                <a:latin typeface="Times New Roman" panose="02020603050405020304" pitchFamily="18" charset="0"/>
                <a:ea typeface="Arial" panose="020B0604020202020204" pitchFamily="34" charset="0"/>
              </a:rPr>
              <a:t>- Điều kiện có đồng phân hình học:</a:t>
            </a:r>
          </a:p>
          <a:p>
            <a:pPr algn="just"/>
            <a:r>
              <a:rPr lang="en-US" sz="2400">
                <a:solidFill>
                  <a:schemeClr val="bg2">
                    <a:lumMod val="10000"/>
                  </a:schemeClr>
                </a:solidFill>
                <a:latin typeface="Times New Roman" panose="02020603050405020304" pitchFamily="18" charset="0"/>
                <a:ea typeface="Arial" panose="020B0604020202020204" pitchFamily="34" charset="0"/>
              </a:rPr>
              <a:t>+) Trong phân tử chứa liên kết đôi </a:t>
            </a:r>
            <a:r>
              <a:rPr lang="en-US" sz="2400" smtClean="0">
                <a:solidFill>
                  <a:schemeClr val="bg2">
                    <a:lumMod val="10000"/>
                  </a:schemeClr>
                </a:solidFill>
                <a:latin typeface="Times New Roman" panose="02020603050405020304" pitchFamily="18" charset="0"/>
                <a:ea typeface="Arial" panose="020B0604020202020204" pitchFamily="34" charset="0"/>
              </a:rPr>
              <a:t>C=C.</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en-US" sz="2400">
                <a:solidFill>
                  <a:schemeClr val="bg2">
                    <a:lumMod val="10000"/>
                  </a:schemeClr>
                </a:solidFill>
                <a:latin typeface="Times New Roman" panose="02020603050405020304" pitchFamily="18" charset="0"/>
                <a:ea typeface="Arial" panose="020B0604020202020204" pitchFamily="34" charset="0"/>
              </a:rPr>
              <a:t>+) Mỗi </a:t>
            </a:r>
            <a:r>
              <a:rPr lang="en-US" sz="2400" smtClean="0">
                <a:solidFill>
                  <a:schemeClr val="bg2">
                    <a:lumMod val="10000"/>
                  </a:schemeClr>
                </a:solidFill>
                <a:latin typeface="Times New Roman" panose="02020603050405020304" pitchFamily="18" charset="0"/>
                <a:ea typeface="Arial" panose="020B0604020202020204" pitchFamily="34" charset="0"/>
              </a:rPr>
              <a:t>ngtử </a:t>
            </a:r>
            <a:r>
              <a:rPr lang="en-US" sz="2400">
                <a:solidFill>
                  <a:schemeClr val="bg2">
                    <a:lumMod val="10000"/>
                  </a:schemeClr>
                </a:solidFill>
                <a:latin typeface="Times New Roman" panose="02020603050405020304" pitchFamily="18" charset="0"/>
                <a:ea typeface="Arial" panose="020B0604020202020204" pitchFamily="34" charset="0"/>
              </a:rPr>
              <a:t>C chứa liên kết đôi liên kết với hai </a:t>
            </a:r>
            <a:r>
              <a:rPr lang="en-US" sz="2400" smtClean="0">
                <a:solidFill>
                  <a:schemeClr val="bg2">
                    <a:lumMod val="10000"/>
                  </a:schemeClr>
                </a:solidFill>
                <a:latin typeface="Times New Roman" panose="02020603050405020304" pitchFamily="18" charset="0"/>
                <a:ea typeface="Arial" panose="020B0604020202020204" pitchFamily="34" charset="0"/>
              </a:rPr>
              <a:t>ngtử</a:t>
            </a:r>
            <a:r>
              <a:rPr lang="en-US" sz="2400">
                <a:solidFill>
                  <a:schemeClr val="bg2">
                    <a:lumMod val="10000"/>
                  </a:schemeClr>
                </a:solidFill>
                <a:latin typeface="Times New Roman" panose="02020603050405020304" pitchFamily="18" charset="0"/>
                <a:ea typeface="Arial" panose="020B0604020202020204" pitchFamily="34" charset="0"/>
              </a:rPr>
              <a:t>, nhóm </a:t>
            </a:r>
            <a:r>
              <a:rPr lang="en-US" sz="2400" smtClean="0">
                <a:solidFill>
                  <a:schemeClr val="bg2">
                    <a:lumMod val="10000"/>
                  </a:schemeClr>
                </a:solidFill>
                <a:latin typeface="Times New Roman" panose="02020603050405020304" pitchFamily="18" charset="0"/>
                <a:ea typeface="Arial" panose="020B0604020202020204" pitchFamily="34" charset="0"/>
              </a:rPr>
              <a:t>ngtử </a:t>
            </a:r>
            <a:r>
              <a:rPr lang="en-US" sz="2400">
                <a:solidFill>
                  <a:schemeClr val="bg2">
                    <a:lumMod val="10000"/>
                  </a:schemeClr>
                </a:solidFill>
                <a:latin typeface="Times New Roman" panose="02020603050405020304" pitchFamily="18" charset="0"/>
                <a:ea typeface="Arial" panose="020B0604020202020204" pitchFamily="34" charset="0"/>
              </a:rPr>
              <a:t>khác nhau.</a:t>
            </a:r>
          </a:p>
          <a:p>
            <a:pPr algn="just"/>
            <a:r>
              <a:rPr lang="en-US" sz="2400">
                <a:solidFill>
                  <a:schemeClr val="bg2">
                    <a:lumMod val="10000"/>
                  </a:schemeClr>
                </a:solidFill>
                <a:latin typeface="Times New Roman" panose="02020603050405020304" pitchFamily="18" charset="0"/>
                <a:ea typeface="Arial" panose="020B0604020202020204" pitchFamily="34" charset="0"/>
              </a:rPr>
              <a:t>+) Có 2 cách phân bố nguyên tử, nhóm nguyên tử trong không gian: Cis-, </a:t>
            </a:r>
            <a:r>
              <a:rPr lang="en-US" sz="2400" smtClean="0">
                <a:solidFill>
                  <a:schemeClr val="bg2">
                    <a:lumMod val="10000"/>
                  </a:schemeClr>
                </a:solidFill>
                <a:latin typeface="Times New Roman" panose="02020603050405020304" pitchFamily="18" charset="0"/>
                <a:ea typeface="Arial" panose="020B0604020202020204" pitchFamily="34" charset="0"/>
              </a:rPr>
              <a:t>trans-.</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en-US" sz="2400">
                <a:solidFill>
                  <a:schemeClr val="bg2">
                    <a:lumMod val="10000"/>
                  </a:schemeClr>
                </a:solidFill>
                <a:latin typeface="Times New Roman" panose="02020603050405020304" pitchFamily="18" charset="0"/>
                <a:ea typeface="Arial" panose="020B0604020202020204" pitchFamily="34" charset="0"/>
              </a:rPr>
              <a:t> </a:t>
            </a:r>
          </a:p>
          <a:p>
            <a:pPr algn="just"/>
            <a:endParaRPr lang="en-US" sz="2400" smtClean="0">
              <a:solidFill>
                <a:schemeClr val="bg2">
                  <a:lumMod val="10000"/>
                </a:schemeClr>
              </a:solidFill>
              <a:latin typeface="Times New Roman" panose="02020603050405020304" pitchFamily="18" charset="0"/>
              <a:ea typeface="Arial" panose="020B0604020202020204" pitchFamily="34" charset="0"/>
            </a:endParaRPr>
          </a:p>
          <a:p>
            <a:pPr marL="342900" indent="-342900" algn="just">
              <a:buFontTx/>
              <a:buChar char="-"/>
            </a:pP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en-US" sz="2400">
                <a:solidFill>
                  <a:schemeClr val="bg2">
                    <a:lumMod val="10000"/>
                  </a:schemeClr>
                </a:solidFill>
                <a:latin typeface="Times New Roman" panose="02020603050405020304" pitchFamily="18" charset="0"/>
                <a:ea typeface="Arial" panose="020B0604020202020204" pitchFamily="34" charset="0"/>
              </a:rPr>
              <a:t> </a:t>
            </a:r>
          </a:p>
          <a:p>
            <a:pPr algn="just"/>
            <a:endParaRPr lang="en-US" sz="2400">
              <a:solidFill>
                <a:schemeClr val="bg2">
                  <a:lumMod val="10000"/>
                </a:schemeClr>
              </a:solidFill>
              <a:latin typeface="Times New Roman" panose="02020603050405020304" pitchFamily="18" charset="0"/>
              <a:ea typeface="Arial" panose="020B0604020202020204" pitchFamily="34" charset="0"/>
            </a:endParaRPr>
          </a:p>
        </p:txBody>
      </p:sp>
      <p:pic>
        <p:nvPicPr>
          <p:cNvPr id="10" name="Picture 9"/>
          <p:cNvPicPr/>
          <p:nvPr/>
        </p:nvPicPr>
        <p:blipFill>
          <a:blip r:embed="rId2">
            <a:extLst>
              <a:ext uri="{28A0092B-C50C-407E-A947-70E740481C1C}">
                <a14:useLocalDpi xmlns:a14="http://schemas.microsoft.com/office/drawing/2010/main" val="0"/>
              </a:ext>
            </a:extLst>
          </a:blip>
          <a:srcRect b="50272"/>
          <a:stretch>
            <a:fillRect/>
          </a:stretch>
        </p:blipFill>
        <p:spPr bwMode="auto">
          <a:xfrm>
            <a:off x="3445495" y="3377564"/>
            <a:ext cx="5418138" cy="1588135"/>
          </a:xfrm>
          <a:prstGeom prst="rect">
            <a:avLst/>
          </a:prstGeom>
          <a:noFill/>
          <a:ln>
            <a:noFill/>
          </a:ln>
        </p:spPr>
      </p:pic>
    </p:spTree>
    <p:extLst>
      <p:ext uri="{BB962C8B-B14F-4D97-AF65-F5344CB8AC3E}">
        <p14:creationId xmlns:p14="http://schemas.microsoft.com/office/powerpoint/2010/main" val="357807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9799" y="314066"/>
            <a:ext cx="3359446" cy="461665"/>
          </a:xfrm>
          <a:prstGeom prst="rect">
            <a:avLst/>
          </a:prstGeom>
        </p:spPr>
        <p:txBody>
          <a:bodyPr wrap="none">
            <a:spAutoFit/>
          </a:bodyPr>
          <a:lstStyle/>
          <a:p>
            <a:r>
              <a:rPr lang="en-US" sz="2400" b="1" smtClean="0">
                <a:latin typeface="Times New Roman" panose="02020603050405020304" pitchFamily="18" charset="0"/>
                <a:ea typeface="Times New Roman" panose="02020603050405020304" pitchFamily="18" charset="0"/>
              </a:rPr>
              <a:t>HĐ2.4: Tính chất vật lý.</a:t>
            </a:r>
            <a:endParaRPr lang="en-US" sz="2400"/>
          </a:p>
        </p:txBody>
      </p:sp>
      <p:pic>
        <p:nvPicPr>
          <p:cNvPr id="6" name="Picture 5"/>
          <p:cNvPicPr>
            <a:picLocks noChangeAspect="1"/>
          </p:cNvPicPr>
          <p:nvPr/>
        </p:nvPicPr>
        <p:blipFill>
          <a:blip r:embed="rId2"/>
          <a:stretch>
            <a:fillRect/>
          </a:stretch>
        </p:blipFill>
        <p:spPr>
          <a:xfrm>
            <a:off x="469899" y="845580"/>
            <a:ext cx="5511801" cy="3186669"/>
          </a:xfrm>
          <a:prstGeom prst="rect">
            <a:avLst/>
          </a:prstGeom>
        </p:spPr>
      </p:pic>
      <p:pic>
        <p:nvPicPr>
          <p:cNvPr id="7" name="Picture 6"/>
          <p:cNvPicPr>
            <a:picLocks noChangeAspect="1"/>
          </p:cNvPicPr>
          <p:nvPr/>
        </p:nvPicPr>
        <p:blipFill>
          <a:blip r:embed="rId3"/>
          <a:stretch>
            <a:fillRect/>
          </a:stretch>
        </p:blipFill>
        <p:spPr>
          <a:xfrm>
            <a:off x="6391422" y="845580"/>
            <a:ext cx="5410955" cy="318666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173561953"/>
              </p:ext>
            </p:extLst>
          </p:nvPr>
        </p:nvGraphicFramePr>
        <p:xfrm>
          <a:off x="469899" y="4298949"/>
          <a:ext cx="11183816" cy="2345035"/>
        </p:xfrm>
        <a:graphic>
          <a:graphicData uri="http://schemas.openxmlformats.org/drawingml/2006/table">
            <a:tbl>
              <a:tblPr firstRow="1" firstCol="1" bandRow="1">
                <a:tableStyleId>{5C22544A-7EE6-4342-B048-85BDC9FD1C3A}</a:tableStyleId>
              </a:tblPr>
              <a:tblGrid>
                <a:gridCol w="11183816">
                  <a:extLst>
                    <a:ext uri="{9D8B030D-6E8A-4147-A177-3AD203B41FA5}">
                      <a16:colId xmlns:a16="http://schemas.microsoft.com/office/drawing/2014/main" val="1855388563"/>
                    </a:ext>
                  </a:extLst>
                </a:gridCol>
              </a:tblGrid>
              <a:tr h="2345035">
                <a:tc>
                  <a:txBody>
                    <a:bodyPr/>
                    <a:lstStyle/>
                    <a:p>
                      <a:pPr marL="0" marR="0" algn="ctr">
                        <a:lnSpc>
                          <a:spcPct val="107000"/>
                        </a:lnSpc>
                        <a:spcBef>
                          <a:spcPts val="600"/>
                        </a:spcBef>
                        <a:spcAft>
                          <a:spcPts val="0"/>
                        </a:spcAft>
                        <a:tabLst>
                          <a:tab pos="228600" algn="l"/>
                          <a:tab pos="1828800" algn="l"/>
                          <a:tab pos="3429000" algn="l"/>
                          <a:tab pos="5029200" algn="l"/>
                        </a:tabLst>
                      </a:pPr>
                      <a:r>
                        <a:rPr lang="en-US" sz="2400" b="1" smtClean="0">
                          <a:solidFill>
                            <a:schemeClr val="tx1"/>
                          </a:solidFill>
                          <a:effectLst/>
                        </a:rPr>
                        <a:t>PHIẾU HỌC TẬP SỐ 4</a:t>
                      </a:r>
                    </a:p>
                    <a:p>
                      <a:pPr marL="0" marR="0" indent="0" algn="just">
                        <a:spcBef>
                          <a:spcPts val="0"/>
                        </a:spcBef>
                        <a:spcAft>
                          <a:spcPts val="0"/>
                        </a:spcAft>
                        <a:buNone/>
                        <a:tabLst>
                          <a:tab pos="228600" algn="l"/>
                          <a:tab pos="1828800" algn="l"/>
                          <a:tab pos="3429000" algn="l"/>
                          <a:tab pos="5029200" algn="l"/>
                        </a:tabLst>
                      </a:pPr>
                      <a:r>
                        <a:rPr lang="en-US" sz="2400" b="1" smtClean="0">
                          <a:solidFill>
                            <a:schemeClr val="bg2">
                              <a:lumMod val="10000"/>
                            </a:schemeClr>
                          </a:solidFill>
                          <a:effectLst/>
                        </a:rPr>
                        <a:t>1. </a:t>
                      </a:r>
                      <a:r>
                        <a:rPr lang="vi-VN" sz="2400" b="0" smtClean="0">
                          <a:solidFill>
                            <a:schemeClr val="bg2">
                              <a:lumMod val="10000"/>
                            </a:schemeClr>
                          </a:solidFill>
                          <a:effectLst/>
                        </a:rPr>
                        <a:t>Cho biết quy luật biến đổi về nhiệt độ nóng chảy, nhiệt độ sôi và khối lượng riêng khi số nguyên tử carbon tăng dần?</a:t>
                      </a:r>
                    </a:p>
                    <a:p>
                      <a:pPr marL="0" marR="0" indent="0" algn="just">
                        <a:spcBef>
                          <a:spcPts val="0"/>
                        </a:spcBef>
                        <a:spcAft>
                          <a:spcPts val="0"/>
                        </a:spcAft>
                        <a:buNone/>
                        <a:tabLst>
                          <a:tab pos="228600" algn="l"/>
                          <a:tab pos="1828800" algn="l"/>
                          <a:tab pos="3429000" algn="l"/>
                          <a:tab pos="5029200" algn="l"/>
                        </a:tabLst>
                      </a:pPr>
                      <a:r>
                        <a:rPr lang="vi-VN" sz="2400" b="1" smtClean="0">
                          <a:solidFill>
                            <a:schemeClr val="bg2">
                              <a:lumMod val="10000"/>
                            </a:schemeClr>
                          </a:solidFill>
                          <a:effectLst/>
                        </a:rPr>
                        <a:t>2. </a:t>
                      </a:r>
                      <a:r>
                        <a:rPr lang="vi-VN" sz="2400" b="0" smtClean="0">
                          <a:solidFill>
                            <a:schemeClr val="bg2">
                              <a:lumMod val="10000"/>
                            </a:schemeClr>
                          </a:solidFill>
                          <a:effectLst/>
                        </a:rPr>
                        <a:t>Vì sao nhiệt độ nóng chảy và nhiệt độ sôi của các alkene, alkyne tăng dần khi số nguyên tử carbon trong phân tử tăng?</a:t>
                      </a:r>
                    </a:p>
                    <a:p>
                      <a:pPr marL="0" marR="0" indent="0" algn="just">
                        <a:spcBef>
                          <a:spcPts val="0"/>
                        </a:spcBef>
                        <a:spcAft>
                          <a:spcPts val="0"/>
                        </a:spcAft>
                        <a:buNone/>
                        <a:tabLst>
                          <a:tab pos="228600" algn="l"/>
                          <a:tab pos="1828800" algn="l"/>
                          <a:tab pos="3429000" algn="l"/>
                          <a:tab pos="5029200" algn="l"/>
                        </a:tabLst>
                      </a:pPr>
                      <a:r>
                        <a:rPr lang="vi-VN" sz="2400" b="1" smtClean="0">
                          <a:solidFill>
                            <a:schemeClr val="bg2">
                              <a:lumMod val="10000"/>
                            </a:schemeClr>
                          </a:solidFill>
                          <a:effectLst/>
                        </a:rPr>
                        <a:t>3. </a:t>
                      </a:r>
                      <a:r>
                        <a:rPr lang="vi-VN" sz="2400" b="0" smtClean="0">
                          <a:solidFill>
                            <a:schemeClr val="bg2">
                              <a:lumMod val="10000"/>
                            </a:schemeClr>
                          </a:solidFill>
                          <a:effectLst/>
                        </a:rPr>
                        <a:t>Rút ra tính chất vật lí chung của các alkene và alkyne?</a:t>
                      </a:r>
                    </a:p>
                  </a:txBody>
                  <a:tcPr marL="68580" marR="68580" marT="0" marB="0">
                    <a:solidFill>
                      <a:schemeClr val="tx1">
                        <a:lumMod val="40000"/>
                        <a:lumOff val="60000"/>
                        <a:alpha val="11000"/>
                      </a:schemeClr>
                    </a:solidFill>
                  </a:tcPr>
                </a:tc>
                <a:extLst>
                  <a:ext uri="{0D108BD9-81ED-4DB2-BD59-A6C34878D82A}">
                    <a16:rowId xmlns:a16="http://schemas.microsoft.com/office/drawing/2014/main" val="2673723315"/>
                  </a:ext>
                </a:extLst>
              </a:tr>
            </a:tbl>
          </a:graphicData>
        </a:graphic>
      </p:graphicFrame>
    </p:spTree>
    <p:extLst>
      <p:ext uri="{BB962C8B-B14F-4D97-AF65-F5344CB8AC3E}">
        <p14:creationId xmlns:p14="http://schemas.microsoft.com/office/powerpoint/2010/main" val="358913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5000" y="570637"/>
            <a:ext cx="10896600" cy="1569660"/>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1. </a:t>
            </a:r>
            <a:r>
              <a:rPr lang="vi-VN" sz="2400">
                <a:solidFill>
                  <a:schemeClr val="bg2">
                    <a:lumMod val="10000"/>
                  </a:schemeClr>
                </a:solidFill>
                <a:latin typeface="Times New Roman" panose="02020603050405020304" pitchFamily="18" charset="0"/>
                <a:ea typeface="Arial" panose="020B0604020202020204" pitchFamily="34" charset="0"/>
              </a:rPr>
              <a:t>- Nhiệt độ nóng chảy, nhiệt độ sôi và khối lượng riêng của alkene, alkyne tăng dần khi số nguyên tử carbon trong phân tử tăng dần.</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vi-VN" sz="2400">
                <a:solidFill>
                  <a:schemeClr val="bg2">
                    <a:lumMod val="10000"/>
                  </a:schemeClr>
                </a:solidFill>
                <a:latin typeface="Times New Roman" panose="02020603050405020304" pitchFamily="18" charset="0"/>
                <a:ea typeface="Arial" panose="020B0604020202020204" pitchFamily="34" charset="0"/>
              </a:rPr>
              <a:t>- Ở điều kiện thường các alkene, alkyne từ C2-C4 ở thể khí, đều nhẹ hơn nước, không tan hoặc ít tan trong nước, nhưng tan trong một số dung môi không phân cực, …</a:t>
            </a:r>
            <a:endParaRPr lang="en-US" sz="2400">
              <a:solidFill>
                <a:schemeClr val="bg2">
                  <a:lumMod val="10000"/>
                </a:schemeClr>
              </a:solidFill>
              <a:latin typeface="Times New Roman" panose="02020603050405020304" pitchFamily="18" charset="0"/>
              <a:ea typeface="Arial" panose="020B0604020202020204" pitchFamily="34" charset="0"/>
            </a:endParaRPr>
          </a:p>
        </p:txBody>
      </p:sp>
      <p:sp>
        <p:nvSpPr>
          <p:cNvPr id="10" name="Rectangle 9"/>
          <p:cNvSpPr/>
          <p:nvPr/>
        </p:nvSpPr>
        <p:spPr>
          <a:xfrm>
            <a:off x="635000" y="2281535"/>
            <a:ext cx="10896600" cy="830997"/>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2. </a:t>
            </a:r>
            <a:r>
              <a:rPr lang="vi-VN" sz="2400">
                <a:solidFill>
                  <a:schemeClr val="bg2">
                    <a:lumMod val="10000"/>
                  </a:schemeClr>
                </a:solidFill>
                <a:latin typeface="Times New Roman" panose="02020603050405020304" pitchFamily="18" charset="0"/>
                <a:ea typeface="Arial" panose="020B0604020202020204" pitchFamily="34" charset="0"/>
              </a:rPr>
              <a:t>Khi số nguyên tử carbon tăng, tương tác </a:t>
            </a:r>
            <a:r>
              <a:rPr lang="en-US" sz="2400" smtClean="0">
                <a:solidFill>
                  <a:schemeClr val="bg2">
                    <a:lumMod val="10000"/>
                  </a:schemeClr>
                </a:solidFill>
                <a:latin typeface="Times New Roman" panose="02020603050405020304" pitchFamily="18" charset="0"/>
                <a:ea typeface="Arial" panose="020B0604020202020204" pitchFamily="34" charset="0"/>
              </a:rPr>
              <a:t>V</a:t>
            </a:r>
            <a:r>
              <a:rPr lang="vi-VN" sz="2400" smtClean="0">
                <a:solidFill>
                  <a:schemeClr val="bg2">
                    <a:lumMod val="10000"/>
                  </a:schemeClr>
                </a:solidFill>
                <a:latin typeface="Times New Roman" panose="02020603050405020304" pitchFamily="18" charset="0"/>
                <a:ea typeface="Arial" panose="020B0604020202020204" pitchFamily="34" charset="0"/>
              </a:rPr>
              <a:t>an </a:t>
            </a:r>
            <a:r>
              <a:rPr lang="vi-VN" sz="2400">
                <a:solidFill>
                  <a:schemeClr val="bg2">
                    <a:lumMod val="10000"/>
                  </a:schemeClr>
                </a:solidFill>
                <a:latin typeface="Times New Roman" panose="02020603050405020304" pitchFamily="18" charset="0"/>
                <a:ea typeface="Arial" panose="020B0604020202020204" pitchFamily="34" charset="0"/>
              </a:rPr>
              <a:t>der Waals giữa các phân tử tăng, dẫn đến nhiệt độ nóng chảy và nhiệt độ sôi của các alkene, alkyne nói chung cũng tăng.</a:t>
            </a:r>
            <a:endParaRPr lang="en-US" sz="2400">
              <a:solidFill>
                <a:schemeClr val="bg2">
                  <a:lumMod val="10000"/>
                </a:schemeClr>
              </a:solidFill>
              <a:latin typeface="Times New Roman" panose="02020603050405020304" pitchFamily="18" charset="0"/>
              <a:ea typeface="Arial" panose="020B0604020202020204" pitchFamily="34" charset="0"/>
            </a:endParaRPr>
          </a:p>
        </p:txBody>
      </p:sp>
      <p:sp>
        <p:nvSpPr>
          <p:cNvPr id="12" name="Rectangle 11"/>
          <p:cNvSpPr/>
          <p:nvPr/>
        </p:nvSpPr>
        <p:spPr>
          <a:xfrm>
            <a:off x="635000" y="3253770"/>
            <a:ext cx="10896600" cy="1938992"/>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3. </a:t>
            </a:r>
            <a:r>
              <a:rPr lang="vi-VN" sz="2400">
                <a:solidFill>
                  <a:schemeClr val="bg2">
                    <a:lumMod val="10000"/>
                  </a:schemeClr>
                </a:solidFill>
                <a:latin typeface="Times New Roman" panose="02020603050405020304" pitchFamily="18" charset="0"/>
                <a:ea typeface="Arial" panose="020B0604020202020204" pitchFamily="34" charset="0"/>
              </a:rPr>
              <a:t>- Ở điều kiện thường các alkene, alkyne từ C2-C4 ở thể khí (trừ but-2-yne ở thể lỏng), đều nhẹ hơn nước, không tan hoặc ít tan trong nước, nhưng tan trong một số dung môi không phân cực, …</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vi-VN" sz="2400">
                <a:solidFill>
                  <a:schemeClr val="bg2">
                    <a:lumMod val="10000"/>
                  </a:schemeClr>
                </a:solidFill>
                <a:latin typeface="Times New Roman" panose="02020603050405020304" pitchFamily="18" charset="0"/>
                <a:ea typeface="Arial" panose="020B0604020202020204" pitchFamily="34" charset="0"/>
              </a:rPr>
              <a:t>- Nhiệt độ nóng chảy, nhiệt độ sôi và khối lượng riêng của alkene, alkyne tăng dần khi số nguyên tử carbon trong phân tử tăng dần.</a:t>
            </a:r>
            <a:endParaRPr lang="en-US" sz="2400">
              <a:solidFill>
                <a:schemeClr val="bg2">
                  <a:lumMod val="10000"/>
                </a:schemeClr>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115826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8630" y="938767"/>
            <a:ext cx="10931869" cy="2677656"/>
          </a:xfrm>
          <a:prstGeom prst="rect">
            <a:avLst/>
          </a:prstGeom>
          <a:ln>
            <a:solidFill>
              <a:srgbClr val="00B050"/>
            </a:solidFill>
          </a:ln>
        </p:spPr>
        <p:txBody>
          <a:bodyPr wrap="square">
            <a:spAutoFit/>
          </a:bodyPr>
          <a:lstStyle/>
          <a:p>
            <a:pPr algn="ctr"/>
            <a:r>
              <a:rPr lang="vi-VN" sz="2400" b="1">
                <a:latin typeface="Times New Roman" panose="02020603050405020304" pitchFamily="18" charset="0"/>
                <a:ea typeface="Arial" panose="020B0604020202020204" pitchFamily="34" charset="0"/>
              </a:rPr>
              <a:t>Kiến thức trọng tâm:</a:t>
            </a:r>
            <a:endParaRPr lang="en-US" sz="2400" b="1">
              <a:latin typeface="Times New Roman" panose="02020603050405020304" pitchFamily="18" charset="0"/>
              <a:ea typeface="Arial" panose="020B0604020202020204" pitchFamily="34" charset="0"/>
            </a:endParaRPr>
          </a:p>
          <a:p>
            <a:pPr algn="just"/>
            <a:r>
              <a:rPr lang="vi-VN" sz="2400" b="1" smtClean="0">
                <a:solidFill>
                  <a:schemeClr val="bg1"/>
                </a:solidFill>
                <a:latin typeface="Times New Roman" panose="02020603050405020304" pitchFamily="18" charset="0"/>
                <a:ea typeface="Arial" panose="020B0604020202020204" pitchFamily="34" charset="0"/>
              </a:rPr>
              <a:t>4</a:t>
            </a:r>
            <a:r>
              <a:rPr lang="vi-VN" sz="2400" b="1">
                <a:solidFill>
                  <a:schemeClr val="bg1"/>
                </a:solidFill>
                <a:latin typeface="Times New Roman" panose="02020603050405020304" pitchFamily="18" charset="0"/>
                <a:ea typeface="Arial" panose="020B0604020202020204" pitchFamily="34" charset="0"/>
              </a:rPr>
              <a:t>. Tính chất vật lý:</a:t>
            </a:r>
          </a:p>
          <a:p>
            <a:pPr algn="just"/>
            <a:r>
              <a:rPr lang="vi-VN" sz="2400">
                <a:solidFill>
                  <a:schemeClr val="bg2">
                    <a:lumMod val="10000"/>
                  </a:schemeClr>
                </a:solidFill>
                <a:latin typeface="Times New Roman" panose="02020603050405020304" pitchFamily="18" charset="0"/>
                <a:ea typeface="Arial" panose="020B0604020202020204" pitchFamily="34" charset="0"/>
              </a:rPr>
              <a:t>- Ở điều kiện thường các alkene, alkyne từ C2-C4 ở thể khí (trừ but-2-yne ở thể lỏng), đều nhẹ hơn nước, không tan hoặc ít tan trong nước, nhưng tan trong một số dung môi không phân cực, …</a:t>
            </a:r>
          </a:p>
          <a:p>
            <a:pPr algn="just"/>
            <a:r>
              <a:rPr lang="vi-VN" sz="2400">
                <a:solidFill>
                  <a:schemeClr val="bg2">
                    <a:lumMod val="10000"/>
                  </a:schemeClr>
                </a:solidFill>
                <a:latin typeface="Times New Roman" panose="02020603050405020304" pitchFamily="18" charset="0"/>
                <a:ea typeface="Arial" panose="020B0604020202020204" pitchFamily="34" charset="0"/>
              </a:rPr>
              <a:t>- Nhiệt độ nóng chảy, nhiệt độ sôi và khối lượng riêng của alkene, alkyne tăng dần khi số nguyên tử carbon trong phân tử tăng dần</a:t>
            </a:r>
            <a:r>
              <a:rPr lang="vi-VN" sz="2400" smtClean="0">
                <a:solidFill>
                  <a:schemeClr val="bg2">
                    <a:lumMod val="10000"/>
                  </a:schemeClr>
                </a:solidFill>
                <a:latin typeface="Times New Roman" panose="02020603050405020304" pitchFamily="18" charset="0"/>
                <a:ea typeface="Arial" panose="020B0604020202020204" pitchFamily="34" charset="0"/>
              </a:rPr>
              <a:t>.</a:t>
            </a:r>
            <a:endParaRPr lang="en-US" sz="2400">
              <a:solidFill>
                <a:schemeClr val="bg2">
                  <a:lumMod val="10000"/>
                </a:schemeClr>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39739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12799" y="356912"/>
            <a:ext cx="3651192" cy="461665"/>
          </a:xfrm>
          <a:prstGeom prst="rect">
            <a:avLst/>
          </a:prstGeom>
        </p:spPr>
        <p:txBody>
          <a:bodyPr wrap="none">
            <a:spAutoFit/>
          </a:bodyPr>
          <a:lstStyle/>
          <a:p>
            <a:r>
              <a:rPr lang="en-US" sz="2400" b="1" smtClean="0">
                <a:latin typeface="Times New Roman" panose="02020603050405020304" pitchFamily="18" charset="0"/>
                <a:ea typeface="Times New Roman" panose="02020603050405020304" pitchFamily="18" charset="0"/>
              </a:rPr>
              <a:t>HĐ2.5: Tính chất hóa học.</a:t>
            </a:r>
            <a:endParaRPr lang="en-US" sz="2400"/>
          </a:p>
        </p:txBody>
      </p:sp>
      <p:sp>
        <p:nvSpPr>
          <p:cNvPr id="2" name="Rectangle 1"/>
          <p:cNvSpPr/>
          <p:nvPr/>
        </p:nvSpPr>
        <p:spPr>
          <a:xfrm>
            <a:off x="507996" y="1548936"/>
            <a:ext cx="11183816" cy="954107"/>
          </a:xfrm>
          <a:prstGeom prst="rect">
            <a:avLst/>
          </a:prstGeom>
          <a:ln>
            <a:solidFill>
              <a:srgbClr val="00B050"/>
            </a:solidFill>
          </a:ln>
        </p:spPr>
        <p:txBody>
          <a:bodyPr wrap="square">
            <a:spAutoFit/>
          </a:bodyPr>
          <a:lstStyle/>
          <a:p>
            <a:pPr algn="just"/>
            <a:r>
              <a:rPr lang="en-US" sz="2800" b="1" smtClean="0">
                <a:latin typeface="Times New Roman" panose="02020603050405020304" pitchFamily="18" charset="0"/>
                <a:ea typeface="Arial" panose="020B0604020202020204" pitchFamily="34" charset="0"/>
              </a:rPr>
              <a:t>? </a:t>
            </a:r>
            <a:r>
              <a:rPr lang="en-US" sz="2800" smtClean="0">
                <a:solidFill>
                  <a:schemeClr val="bg2">
                    <a:lumMod val="10000"/>
                  </a:schemeClr>
                </a:solidFill>
                <a:latin typeface="Times New Roman" panose="02020603050405020304" pitchFamily="18" charset="0"/>
                <a:ea typeface="Arial" panose="020B0604020202020204" pitchFamily="34" charset="0"/>
              </a:rPr>
              <a:t>Từ </a:t>
            </a:r>
            <a:r>
              <a:rPr lang="en-US" sz="2800">
                <a:solidFill>
                  <a:schemeClr val="bg2">
                    <a:lumMod val="10000"/>
                  </a:schemeClr>
                </a:solidFill>
                <a:latin typeface="Times New Roman" panose="02020603050405020304" pitchFamily="18" charset="0"/>
                <a:ea typeface="Arial" panose="020B0604020202020204" pitchFamily="34" charset="0"/>
              </a:rPr>
              <a:t>đặc điểm cấu tạo của alkene, alkyne kết hợp với các kiến thức đã học, dự đoán tính chất hóa học chung của hydrocarbon không no?</a:t>
            </a:r>
          </a:p>
        </p:txBody>
      </p:sp>
      <p:sp>
        <p:nvSpPr>
          <p:cNvPr id="30" name="Rectangle 29"/>
          <p:cNvSpPr/>
          <p:nvPr/>
        </p:nvSpPr>
        <p:spPr>
          <a:xfrm>
            <a:off x="507996" y="3149260"/>
            <a:ext cx="11183815" cy="954107"/>
          </a:xfrm>
          <a:prstGeom prst="rect">
            <a:avLst/>
          </a:prstGeom>
        </p:spPr>
        <p:txBody>
          <a:bodyPr wrap="square">
            <a:spAutoFit/>
          </a:bodyPr>
          <a:lstStyle/>
          <a:p>
            <a:pPr algn="just"/>
            <a:r>
              <a:rPr lang="en-US" sz="2800" b="1">
                <a:solidFill>
                  <a:schemeClr val="bg1"/>
                </a:solidFill>
                <a:latin typeface="Times New Roman" panose="02020603050405020304" pitchFamily="18" charset="0"/>
                <a:ea typeface="Arial" panose="020B0604020202020204" pitchFamily="34" charset="0"/>
              </a:rPr>
              <a:t>→ </a:t>
            </a:r>
            <a:r>
              <a:rPr lang="pt-BR" sz="2800" smtClean="0">
                <a:solidFill>
                  <a:schemeClr val="bg1"/>
                </a:solidFill>
                <a:latin typeface="Times New Roman" panose="02020603050405020304" pitchFamily="18" charset="0"/>
                <a:ea typeface="Arial" panose="020B0604020202020204" pitchFamily="34" charset="0"/>
              </a:rPr>
              <a:t>Dự </a:t>
            </a:r>
            <a:r>
              <a:rPr lang="pt-BR" sz="2800">
                <a:solidFill>
                  <a:schemeClr val="bg1"/>
                </a:solidFill>
                <a:latin typeface="Times New Roman" panose="02020603050405020304" pitchFamily="18" charset="0"/>
                <a:ea typeface="Arial" panose="020B0604020202020204" pitchFamily="34" charset="0"/>
              </a:rPr>
              <a:t>đoán </a:t>
            </a:r>
            <a:r>
              <a:rPr lang="pt-BR" sz="2800" smtClean="0">
                <a:solidFill>
                  <a:schemeClr val="bg1"/>
                </a:solidFill>
                <a:latin typeface="Times New Roman" panose="02020603050405020304" pitchFamily="18" charset="0"/>
                <a:ea typeface="Arial" panose="020B0604020202020204" pitchFamily="34" charset="0"/>
              </a:rPr>
              <a:t>TCHH: </a:t>
            </a:r>
            <a:r>
              <a:rPr lang="pt-BR" sz="2800">
                <a:solidFill>
                  <a:schemeClr val="bg1"/>
                </a:solidFill>
                <a:latin typeface="Times New Roman" panose="02020603050405020304" pitchFamily="18" charset="0"/>
                <a:ea typeface="Arial" panose="020B0604020202020204" pitchFamily="34" charset="0"/>
              </a:rPr>
              <a:t>Có chứa </a:t>
            </a:r>
            <a:r>
              <a:rPr lang="pt-BR" sz="2800" b="1">
                <a:latin typeface="Times New Roman" panose="02020603050405020304" pitchFamily="18" charset="0"/>
                <a:ea typeface="Arial" panose="020B0604020202020204" pitchFamily="34" charset="0"/>
              </a:rPr>
              <a:t>liên kết π </a:t>
            </a:r>
            <a:r>
              <a:rPr lang="pt-BR" sz="2800">
                <a:solidFill>
                  <a:schemeClr val="bg1"/>
                </a:solidFill>
                <a:latin typeface="Times New Roman" panose="02020603050405020304" pitchFamily="18" charset="0"/>
                <a:ea typeface="Arial" panose="020B0604020202020204" pitchFamily="34" charset="0"/>
              </a:rPr>
              <a:t>– liên kết kém bền nên alkene, alkyne </a:t>
            </a:r>
            <a:r>
              <a:rPr lang="pt-BR" sz="2800" smtClean="0">
                <a:solidFill>
                  <a:schemeClr val="bg1"/>
                </a:solidFill>
                <a:latin typeface="Times New Roman" panose="02020603050405020304" pitchFamily="18" charset="0"/>
                <a:ea typeface="Arial" panose="020B0604020202020204" pitchFamily="34" charset="0"/>
              </a:rPr>
              <a:t>có thể tham </a:t>
            </a:r>
            <a:r>
              <a:rPr lang="pt-BR" sz="2800">
                <a:solidFill>
                  <a:schemeClr val="bg1"/>
                </a:solidFill>
                <a:latin typeface="Times New Roman" panose="02020603050405020304" pitchFamily="18" charset="0"/>
                <a:ea typeface="Arial" panose="020B0604020202020204" pitchFamily="34" charset="0"/>
              </a:rPr>
              <a:t>gia </a:t>
            </a:r>
            <a:r>
              <a:rPr lang="pt-BR" sz="2800" b="1">
                <a:latin typeface="Times New Roman" panose="02020603050405020304" pitchFamily="18" charset="0"/>
                <a:ea typeface="Arial" panose="020B0604020202020204" pitchFamily="34" charset="0"/>
              </a:rPr>
              <a:t>phản ứng cộng, trùng hợp, oxi hóa.</a:t>
            </a:r>
            <a:endParaRPr lang="en-US" sz="2800" b="1">
              <a:latin typeface="Times New Roman" panose="02020603050405020304" pitchFamily="18" charset="0"/>
              <a:ea typeface="Arial" panose="020B0604020202020204"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3316510269"/>
              </p:ext>
            </p:extLst>
          </p:nvPr>
        </p:nvGraphicFramePr>
        <p:xfrm>
          <a:off x="4794250" y="2498725"/>
          <a:ext cx="114300" cy="177800"/>
        </p:xfrm>
        <a:graphic>
          <a:graphicData uri="http://schemas.openxmlformats.org/presentationml/2006/ole">
            <mc:AlternateContent xmlns:mc="http://schemas.openxmlformats.org/markup-compatibility/2006">
              <mc:Choice xmlns:v="urn:schemas-microsoft-com:vml" Requires="v">
                <p:oleObj spid="_x0000_s26656"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794250" y="2498725"/>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37732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7998" y="396501"/>
            <a:ext cx="2558714"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solidFill>
                  <a:srgbClr val="002060"/>
                </a:solidFill>
              </a:rPr>
              <a:t>1. Phản ứng cộng:</a:t>
            </a:r>
          </a:p>
        </p:txBody>
      </p:sp>
      <p:sp>
        <p:nvSpPr>
          <p:cNvPr id="12" name="TextBox 11"/>
          <p:cNvSpPr txBox="1"/>
          <p:nvPr/>
        </p:nvSpPr>
        <p:spPr>
          <a:xfrm>
            <a:off x="580993" y="938513"/>
            <a:ext cx="2708307"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smtClean="0">
                <a:solidFill>
                  <a:srgbClr val="002060"/>
                </a:solidFill>
              </a:rPr>
              <a:t>a. Cộng hydrogen:</a:t>
            </a:r>
            <a:endParaRPr lang="en-US">
              <a:solidFill>
                <a:srgbClr val="002060"/>
              </a:solidFill>
            </a:endParaRPr>
          </a:p>
        </p:txBody>
      </p:sp>
      <p:sp>
        <p:nvSpPr>
          <p:cNvPr id="4" name="Rectangle 3"/>
          <p:cNvSpPr/>
          <p:nvPr/>
        </p:nvSpPr>
        <p:spPr>
          <a:xfrm>
            <a:off x="415893" y="4424986"/>
            <a:ext cx="11001407" cy="830997"/>
          </a:xfrm>
          <a:prstGeom prst="rect">
            <a:avLst/>
          </a:prstGeom>
          <a:ln>
            <a:solidFill>
              <a:srgbClr val="00B050"/>
            </a:solidFill>
          </a:ln>
        </p:spPr>
        <p:txBody>
          <a:bodyPr wrap="square">
            <a:spAutoFit/>
          </a:bodyPr>
          <a:lstStyle/>
          <a:p>
            <a:pPr algn="just"/>
            <a:r>
              <a:rPr lang="en-US" sz="2400" b="1" smtClean="0">
                <a:latin typeface="Times New Roman" panose="02020603050405020304" pitchFamily="18" charset="0"/>
                <a:ea typeface="Arial" panose="020B0604020202020204" pitchFamily="34" charset="0"/>
              </a:rPr>
              <a:t>?</a:t>
            </a:r>
            <a:r>
              <a:rPr lang="en-US" sz="2400" b="1" smtClean="0">
                <a:solidFill>
                  <a:schemeClr val="bg2">
                    <a:lumMod val="10000"/>
                  </a:schemeClr>
                </a:solidFill>
                <a:latin typeface="Times New Roman" panose="02020603050405020304" pitchFamily="18" charset="0"/>
                <a:ea typeface="Arial" panose="020B0604020202020204" pitchFamily="34" charset="0"/>
              </a:rPr>
              <a:t> </a:t>
            </a:r>
            <a:r>
              <a:rPr lang="en-US" sz="2400">
                <a:solidFill>
                  <a:schemeClr val="bg2">
                    <a:lumMod val="10000"/>
                  </a:schemeClr>
                </a:solidFill>
                <a:latin typeface="Times New Roman" panose="02020603050405020304" pitchFamily="18" charset="0"/>
                <a:ea typeface="Arial" panose="020B0604020202020204" pitchFamily="34" charset="0"/>
              </a:rPr>
              <a:t>Khi tham gia p/ứ cộng hydrogen, liên kết nào trong phân tử alkene, alkyne bị phá vỡ? Giải thích.</a:t>
            </a:r>
          </a:p>
        </p:txBody>
      </p:sp>
      <p:sp>
        <p:nvSpPr>
          <p:cNvPr id="5" name="TextBox 4"/>
          <p:cNvSpPr txBox="1"/>
          <p:nvPr/>
        </p:nvSpPr>
        <p:spPr>
          <a:xfrm>
            <a:off x="824887" y="1384605"/>
            <a:ext cx="2880917"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t>+ Xúc tác Ni, Pt, Pd:</a:t>
            </a:r>
          </a:p>
        </p:txBody>
      </p:sp>
      <p:graphicFrame>
        <p:nvGraphicFramePr>
          <p:cNvPr id="13" name="Object 12"/>
          <p:cNvGraphicFramePr>
            <a:graphicFrameLocks noChangeAspect="1"/>
          </p:cNvGraphicFramePr>
          <p:nvPr>
            <p:extLst>
              <p:ext uri="{D42A27DB-BD31-4B8C-83A1-F6EECF244321}">
                <p14:modId xmlns:p14="http://schemas.microsoft.com/office/powerpoint/2010/main" val="1238091814"/>
              </p:ext>
            </p:extLst>
          </p:nvPr>
        </p:nvGraphicFramePr>
        <p:xfrm>
          <a:off x="2603904" y="1861733"/>
          <a:ext cx="6625384" cy="655637"/>
        </p:xfrm>
        <a:graphic>
          <a:graphicData uri="http://schemas.openxmlformats.org/presentationml/2006/ole">
            <mc:AlternateContent xmlns:mc="http://schemas.openxmlformats.org/markup-compatibility/2006">
              <mc:Choice xmlns:v="urn:schemas-microsoft-com:vml" Requires="v">
                <p:oleObj spid="_x0000_s27692" name="Equation" r:id="rId3" imgW="2438280" imgH="241200" progId="Equation.DSMT4">
                  <p:embed/>
                </p:oleObj>
              </mc:Choice>
              <mc:Fallback>
                <p:oleObj name="Equation" r:id="rId3" imgW="2438280" imgH="241200" progId="Equation.DSMT4">
                  <p:embed/>
                  <p:pic>
                    <p:nvPicPr>
                      <p:cNvPr id="0" name=""/>
                      <p:cNvPicPr/>
                      <p:nvPr/>
                    </p:nvPicPr>
                    <p:blipFill>
                      <a:blip r:embed="rId4"/>
                      <a:stretch>
                        <a:fillRect/>
                      </a:stretch>
                    </p:blipFill>
                    <p:spPr>
                      <a:xfrm>
                        <a:off x="2603904" y="1861733"/>
                        <a:ext cx="6625384" cy="655637"/>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52391515"/>
              </p:ext>
            </p:extLst>
          </p:nvPr>
        </p:nvGraphicFramePr>
        <p:xfrm>
          <a:off x="1935146" y="2532833"/>
          <a:ext cx="8464108" cy="661803"/>
        </p:xfrm>
        <a:graphic>
          <a:graphicData uri="http://schemas.openxmlformats.org/presentationml/2006/ole">
            <mc:AlternateContent xmlns:mc="http://schemas.openxmlformats.org/markup-compatibility/2006">
              <mc:Choice xmlns:v="urn:schemas-microsoft-com:vml" Requires="v">
                <p:oleObj spid="_x0000_s27693" name="Equation" r:id="rId5" imgW="3085920" imgH="241200" progId="Equation.DSMT4">
                  <p:embed/>
                </p:oleObj>
              </mc:Choice>
              <mc:Fallback>
                <p:oleObj name="Equation" r:id="rId5" imgW="3085920" imgH="241200" progId="Equation.DSMT4">
                  <p:embed/>
                  <p:pic>
                    <p:nvPicPr>
                      <p:cNvPr id="0" name=""/>
                      <p:cNvPicPr/>
                      <p:nvPr/>
                    </p:nvPicPr>
                    <p:blipFill>
                      <a:blip r:embed="rId6"/>
                      <a:stretch>
                        <a:fillRect/>
                      </a:stretch>
                    </p:blipFill>
                    <p:spPr>
                      <a:xfrm>
                        <a:off x="1935146" y="2532833"/>
                        <a:ext cx="8464108" cy="661803"/>
                      </a:xfrm>
                      <a:prstGeom prst="rect">
                        <a:avLst/>
                      </a:prstGeom>
                    </p:spPr>
                  </p:pic>
                </p:oleObj>
              </mc:Fallback>
            </mc:AlternateContent>
          </a:graphicData>
        </a:graphic>
      </p:graphicFrame>
      <p:sp>
        <p:nvSpPr>
          <p:cNvPr id="15" name="TextBox 14"/>
          <p:cNvSpPr txBox="1"/>
          <p:nvPr/>
        </p:nvSpPr>
        <p:spPr>
          <a:xfrm>
            <a:off x="824886" y="3139046"/>
            <a:ext cx="2880917"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t>+ Xúc tác </a:t>
            </a:r>
            <a:r>
              <a:rPr lang="en-US" smtClean="0"/>
              <a:t>Lindlar:</a:t>
            </a:r>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1397136211"/>
              </p:ext>
            </p:extLst>
          </p:nvPr>
        </p:nvGraphicFramePr>
        <p:xfrm>
          <a:off x="2883040" y="3600711"/>
          <a:ext cx="6346248" cy="640982"/>
        </p:xfrm>
        <a:graphic>
          <a:graphicData uri="http://schemas.openxmlformats.org/presentationml/2006/ole">
            <mc:AlternateContent xmlns:mc="http://schemas.openxmlformats.org/markup-compatibility/2006">
              <mc:Choice xmlns:v="urn:schemas-microsoft-com:vml" Requires="v">
                <p:oleObj spid="_x0000_s27694" name="Equation" r:id="rId7" imgW="2349360" imgH="241200" progId="Equation.DSMT4">
                  <p:embed/>
                </p:oleObj>
              </mc:Choice>
              <mc:Fallback>
                <p:oleObj name="Equation" r:id="rId7" imgW="2349360" imgH="241200" progId="Equation.DSMT4">
                  <p:embed/>
                  <p:pic>
                    <p:nvPicPr>
                      <p:cNvPr id="0" name=""/>
                      <p:cNvPicPr/>
                      <p:nvPr/>
                    </p:nvPicPr>
                    <p:blipFill>
                      <a:blip r:embed="rId8"/>
                      <a:stretch>
                        <a:fillRect/>
                      </a:stretch>
                    </p:blipFill>
                    <p:spPr>
                      <a:xfrm>
                        <a:off x="2883040" y="3600711"/>
                        <a:ext cx="6346248" cy="640982"/>
                      </a:xfrm>
                      <a:prstGeom prst="rect">
                        <a:avLst/>
                      </a:prstGeom>
                    </p:spPr>
                  </p:pic>
                </p:oleObj>
              </mc:Fallback>
            </mc:AlternateContent>
          </a:graphicData>
        </a:graphic>
      </p:graphicFrame>
      <p:sp>
        <p:nvSpPr>
          <p:cNvPr id="18" name="Rectangle 17"/>
          <p:cNvSpPr/>
          <p:nvPr/>
        </p:nvSpPr>
        <p:spPr>
          <a:xfrm>
            <a:off x="507998" y="5472043"/>
            <a:ext cx="10909302" cy="830997"/>
          </a:xfrm>
          <a:prstGeom prst="rect">
            <a:avLst/>
          </a:prstGeom>
        </p:spPr>
        <p:txBody>
          <a:bodyPr wrap="square">
            <a:spAutoFit/>
          </a:bodyPr>
          <a:lstStyle/>
          <a:p>
            <a:pPr algn="just"/>
            <a:r>
              <a:rPr lang="en-US" sz="2400" smtClean="0">
                <a:solidFill>
                  <a:schemeClr val="bg1"/>
                </a:solidFill>
                <a:latin typeface="Times New Roman" panose="02020603050405020304" pitchFamily="18" charset="0"/>
                <a:ea typeface="Arial" panose="020B0604020202020204" pitchFamily="34" charset="0"/>
              </a:rPr>
              <a:t>→ </a:t>
            </a:r>
            <a:r>
              <a:rPr lang="vi-VN" sz="2400" smtClean="0">
                <a:solidFill>
                  <a:schemeClr val="bg1"/>
                </a:solidFill>
                <a:latin typeface="Times New Roman" panose="02020603050405020304" pitchFamily="18" charset="0"/>
                <a:ea typeface="Arial" panose="020B0604020202020204" pitchFamily="34" charset="0"/>
              </a:rPr>
              <a:t>Khi </a:t>
            </a:r>
            <a:r>
              <a:rPr lang="vi-VN" sz="2400">
                <a:solidFill>
                  <a:schemeClr val="bg1"/>
                </a:solidFill>
                <a:latin typeface="Times New Roman" panose="02020603050405020304" pitchFamily="18" charset="0"/>
                <a:ea typeface="Arial" panose="020B0604020202020204" pitchFamily="34" charset="0"/>
              </a:rPr>
              <a:t>tham gia p/ứ cộng hydrogen, liên kết π trong phân tử alkene, alkyne bị phá vỡ do liên kết π trong phân tử alkene, alkyne kém bền</a:t>
            </a:r>
            <a:r>
              <a:rPr lang="pt-BR" sz="2400">
                <a:solidFill>
                  <a:schemeClr val="bg1"/>
                </a:solidFill>
                <a:latin typeface="Times New Roman" panose="02020603050405020304" pitchFamily="18" charset="0"/>
                <a:ea typeface="Arial" panose="020B0604020202020204" pitchFamily="34" charset="0"/>
              </a:rPr>
              <a:t>.</a:t>
            </a:r>
            <a:endParaRPr lang="en-US" sz="2400">
              <a:solidFill>
                <a:schemeClr val="bg1"/>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86434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 grpId="0" animBg="1"/>
      <p:bldP spid="5" grpId="0"/>
      <p:bldP spid="15"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7998" y="396501"/>
            <a:ext cx="2558714"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solidFill>
                  <a:srgbClr val="002060"/>
                </a:solidFill>
              </a:rPr>
              <a:t>1. Phản ứng cộng:</a:t>
            </a:r>
          </a:p>
        </p:txBody>
      </p:sp>
      <p:sp>
        <p:nvSpPr>
          <p:cNvPr id="12" name="TextBox 11"/>
          <p:cNvSpPr txBox="1"/>
          <p:nvPr/>
        </p:nvSpPr>
        <p:spPr>
          <a:xfrm>
            <a:off x="580992" y="822871"/>
            <a:ext cx="2708307"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solidFill>
                  <a:srgbClr val="002060"/>
                </a:solidFill>
              </a:rPr>
              <a:t>b</a:t>
            </a:r>
            <a:r>
              <a:rPr lang="en-US" smtClean="0">
                <a:solidFill>
                  <a:srgbClr val="002060"/>
                </a:solidFill>
              </a:rPr>
              <a:t>. Cộng halogen:</a:t>
            </a:r>
            <a:endParaRPr lang="en-US">
              <a:solidFill>
                <a:srgbClr val="002060"/>
              </a:solidFill>
            </a:endParaRPr>
          </a:p>
        </p:txBody>
      </p:sp>
      <p:sp>
        <p:nvSpPr>
          <p:cNvPr id="17" name="Rectangle 16"/>
          <p:cNvSpPr/>
          <p:nvPr/>
        </p:nvSpPr>
        <p:spPr>
          <a:xfrm>
            <a:off x="507998" y="1284536"/>
            <a:ext cx="11001407" cy="1569660"/>
          </a:xfrm>
          <a:prstGeom prst="rect">
            <a:avLst/>
          </a:prstGeom>
          <a:ln>
            <a:solidFill>
              <a:srgbClr val="00B050"/>
            </a:solidFill>
          </a:ln>
        </p:spPr>
        <p:txBody>
          <a:bodyPr wrap="square">
            <a:spAutoFit/>
          </a:bodyPr>
          <a:lstStyle/>
          <a:p>
            <a:pPr algn="just"/>
            <a:r>
              <a:rPr lang="en-US" sz="2400" smtClean="0">
                <a:solidFill>
                  <a:schemeClr val="bg2">
                    <a:lumMod val="10000"/>
                  </a:schemeClr>
                </a:solidFill>
                <a:latin typeface="Times New Roman" panose="02020603050405020304" pitchFamily="18" charset="0"/>
                <a:ea typeface="Arial" panose="020B0604020202020204" pitchFamily="34" charset="0"/>
              </a:rPr>
              <a:t>- Quan sát video:</a:t>
            </a:r>
          </a:p>
          <a:p>
            <a:pPr algn="just"/>
            <a:r>
              <a:rPr lang="en-US" sz="2400">
                <a:solidFill>
                  <a:schemeClr val="bg2">
                    <a:lumMod val="10000"/>
                  </a:schemeClr>
                </a:solidFill>
                <a:latin typeface="Times New Roman" panose="02020603050405020304" pitchFamily="18" charset="0"/>
                <a:ea typeface="Arial" panose="020B0604020202020204" pitchFamily="34" charset="0"/>
              </a:rPr>
              <a:t> </a:t>
            </a:r>
            <a:r>
              <a:rPr lang="en-US" sz="2400" smtClean="0">
                <a:solidFill>
                  <a:schemeClr val="bg2">
                    <a:lumMod val="10000"/>
                  </a:schemeClr>
                </a:solidFill>
                <a:latin typeface="Times New Roman" panose="02020603050405020304" pitchFamily="18" charset="0"/>
                <a:ea typeface="Arial" panose="020B0604020202020204" pitchFamily="34" charset="0"/>
              </a:rPr>
              <a:t>  + </a:t>
            </a:r>
            <a:r>
              <a:rPr lang="en-US" sz="2400">
                <a:solidFill>
                  <a:schemeClr val="bg2">
                    <a:lumMod val="10000"/>
                  </a:schemeClr>
                </a:solidFill>
                <a:latin typeface="Times New Roman" panose="02020603050405020304" pitchFamily="18" charset="0"/>
                <a:ea typeface="Arial" panose="020B0604020202020204" pitchFamily="34" charset="0"/>
                <a:hlinkClick r:id="rId3"/>
              </a:rPr>
              <a:t>Điều chế và thử tính chất của </a:t>
            </a:r>
            <a:r>
              <a:rPr lang="en-US" sz="2400" smtClean="0">
                <a:solidFill>
                  <a:schemeClr val="bg2">
                    <a:lumMod val="10000"/>
                  </a:schemeClr>
                </a:solidFill>
                <a:latin typeface="Times New Roman" panose="02020603050405020304" pitchFamily="18" charset="0"/>
                <a:ea typeface="Arial" panose="020B0604020202020204" pitchFamily="34" charset="0"/>
                <a:hlinkClick r:id="rId3"/>
              </a:rPr>
              <a:t>ethylene</a:t>
            </a:r>
            <a:r>
              <a:rPr lang="en-US" sz="2400" smtClean="0">
                <a:solidFill>
                  <a:schemeClr val="bg2">
                    <a:lumMod val="10000"/>
                  </a:schemeClr>
                </a:solidFill>
                <a:latin typeface="Times New Roman" panose="02020603050405020304" pitchFamily="18" charset="0"/>
                <a:ea typeface="Arial" panose="020B0604020202020204" pitchFamily="34" charset="0"/>
              </a:rPr>
              <a:t>.   + </a:t>
            </a:r>
            <a:r>
              <a:rPr lang="en-US" sz="2400">
                <a:solidFill>
                  <a:schemeClr val="bg2">
                    <a:lumMod val="10000"/>
                  </a:schemeClr>
                </a:solidFill>
                <a:latin typeface="Times New Roman" panose="02020603050405020304" pitchFamily="18" charset="0"/>
                <a:ea typeface="Arial" panose="020B0604020202020204" pitchFamily="34" charset="0"/>
                <a:hlinkClick r:id="rId4"/>
              </a:rPr>
              <a:t>Điều chế và thử tính chất của </a:t>
            </a:r>
            <a:r>
              <a:rPr lang="en-US" sz="2400" smtClean="0">
                <a:solidFill>
                  <a:schemeClr val="bg2">
                    <a:lumMod val="10000"/>
                  </a:schemeClr>
                </a:solidFill>
                <a:latin typeface="Times New Roman" panose="02020603050405020304" pitchFamily="18" charset="0"/>
                <a:ea typeface="Arial" panose="020B0604020202020204" pitchFamily="34" charset="0"/>
                <a:hlinkClick r:id="rId4"/>
              </a:rPr>
              <a:t>acetylene</a:t>
            </a:r>
            <a:r>
              <a:rPr lang="en-US" sz="2400" smtClean="0">
                <a:solidFill>
                  <a:schemeClr val="bg2">
                    <a:lumMod val="10000"/>
                  </a:schemeClr>
                </a:solidFill>
                <a:latin typeface="Times New Roman" panose="02020603050405020304" pitchFamily="18" charset="0"/>
                <a:ea typeface="Arial" panose="020B0604020202020204" pitchFamily="34" charset="0"/>
              </a:rPr>
              <a:t>.</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en-US" sz="2400" smtClean="0">
                <a:solidFill>
                  <a:schemeClr val="bg2">
                    <a:lumMod val="10000"/>
                  </a:schemeClr>
                </a:solidFill>
                <a:latin typeface="Times New Roman" panose="02020603050405020304" pitchFamily="18" charset="0"/>
                <a:ea typeface="Arial" panose="020B0604020202020204" pitchFamily="34" charset="0"/>
              </a:rPr>
              <a:t>- </a:t>
            </a:r>
            <a:r>
              <a:rPr lang="vi-VN" sz="2400" smtClean="0">
                <a:solidFill>
                  <a:schemeClr val="bg2">
                    <a:lumMod val="10000"/>
                  </a:schemeClr>
                </a:solidFill>
                <a:latin typeface="Times New Roman" panose="02020603050405020304" pitchFamily="18" charset="0"/>
                <a:ea typeface="Arial" panose="020B0604020202020204" pitchFamily="34" charset="0"/>
              </a:rPr>
              <a:t>Thực </a:t>
            </a:r>
            <a:r>
              <a:rPr lang="vi-VN" sz="2400">
                <a:solidFill>
                  <a:schemeClr val="bg2">
                    <a:lumMod val="10000"/>
                  </a:schemeClr>
                </a:solidFill>
                <a:latin typeface="Times New Roman" panose="02020603050405020304" pitchFamily="18" charset="0"/>
                <a:ea typeface="Arial" panose="020B0604020202020204" pitchFamily="34" charset="0"/>
              </a:rPr>
              <a:t>hành thí nghiệm: Điều chế và thử tính chất của ethylene và acetylene (</a:t>
            </a:r>
            <a:r>
              <a:rPr lang="vi-VN" sz="2400" b="1">
                <a:solidFill>
                  <a:schemeClr val="bg2">
                    <a:lumMod val="10000"/>
                  </a:schemeClr>
                </a:solidFill>
                <a:latin typeface="Times New Roman" panose="02020603050405020304" pitchFamily="18" charset="0"/>
                <a:ea typeface="Arial" panose="020B0604020202020204" pitchFamily="34" charset="0"/>
              </a:rPr>
              <a:t>Thí nghiệm 1, 2 tr79 SGK</a:t>
            </a:r>
            <a:r>
              <a:rPr lang="vi-VN" sz="2400">
                <a:solidFill>
                  <a:schemeClr val="bg2">
                    <a:lumMod val="10000"/>
                  </a:schemeClr>
                </a:solidFill>
                <a:latin typeface="Times New Roman" panose="02020603050405020304" pitchFamily="18" charset="0"/>
                <a:ea typeface="Arial" panose="020B0604020202020204" pitchFamily="34" charset="0"/>
              </a:rPr>
              <a:t>). Quan sát hiện tượng, giải thích, viết </a:t>
            </a:r>
            <a:r>
              <a:rPr lang="en-US" sz="2400" smtClean="0">
                <a:solidFill>
                  <a:schemeClr val="bg2">
                    <a:lumMod val="10000"/>
                  </a:schemeClr>
                </a:solidFill>
                <a:latin typeface="Times New Roman" panose="02020603050405020304" pitchFamily="18" charset="0"/>
                <a:ea typeface="Arial" panose="020B0604020202020204" pitchFamily="34" charset="0"/>
              </a:rPr>
              <a:t>PTHH</a:t>
            </a:r>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xảy ra</a:t>
            </a:r>
            <a:r>
              <a:rPr lang="vi-VN" sz="2400" smtClean="0">
                <a:solidFill>
                  <a:schemeClr val="bg2">
                    <a:lumMod val="10000"/>
                  </a:schemeClr>
                </a:solidFill>
                <a:latin typeface="Times New Roman" panose="02020603050405020304" pitchFamily="18" charset="0"/>
                <a:ea typeface="Arial" panose="020B0604020202020204" pitchFamily="34" charset="0"/>
              </a:rPr>
              <a:t>.</a:t>
            </a:r>
          </a:p>
        </p:txBody>
      </p:sp>
      <p:sp>
        <p:nvSpPr>
          <p:cNvPr id="10" name="Rectangle 9"/>
          <p:cNvSpPr/>
          <p:nvPr/>
        </p:nvSpPr>
        <p:spPr>
          <a:xfrm>
            <a:off x="507998" y="3006461"/>
            <a:ext cx="10928413" cy="461665"/>
          </a:xfrm>
          <a:prstGeom prst="rect">
            <a:avLst/>
          </a:prstGeom>
        </p:spPr>
        <p:txBody>
          <a:bodyPr wrap="square">
            <a:spAutoFit/>
          </a:bodyPr>
          <a:lstStyle/>
          <a:p>
            <a:pPr algn="just"/>
            <a:r>
              <a:rPr lang="pt-BR" sz="2400" b="1" smtClean="0">
                <a:latin typeface="Times New Roman" panose="02020603050405020304" pitchFamily="18" charset="0"/>
                <a:ea typeface="Arial" panose="020B0604020202020204" pitchFamily="34" charset="0"/>
              </a:rPr>
              <a:t>- Hiện </a:t>
            </a:r>
            <a:r>
              <a:rPr lang="pt-BR" sz="2400" b="1">
                <a:latin typeface="Times New Roman" panose="02020603050405020304" pitchFamily="18" charset="0"/>
                <a:ea typeface="Arial" panose="020B0604020202020204" pitchFamily="34" charset="0"/>
              </a:rPr>
              <a:t>tượng: </a:t>
            </a:r>
            <a:r>
              <a:rPr lang="pt-BR" sz="2400">
                <a:solidFill>
                  <a:schemeClr val="bg1"/>
                </a:solidFill>
                <a:latin typeface="Times New Roman" panose="02020603050405020304" pitchFamily="18" charset="0"/>
                <a:ea typeface="Arial" panose="020B0604020202020204" pitchFamily="34" charset="0"/>
              </a:rPr>
              <a:t>dung dịch nước bromine nhạt màu dần rồi mất màu.</a:t>
            </a:r>
            <a:endParaRPr lang="en-US" sz="2400">
              <a:solidFill>
                <a:schemeClr val="bg1"/>
              </a:solidFill>
              <a:latin typeface="Times New Roman" panose="02020603050405020304" pitchFamily="18" charset="0"/>
              <a:ea typeface="Arial" panose="020B0604020202020204" pitchFamily="34" charset="0"/>
            </a:endParaRPr>
          </a:p>
        </p:txBody>
      </p:sp>
      <p:sp>
        <p:nvSpPr>
          <p:cNvPr id="30" name="Rectangle 29"/>
          <p:cNvSpPr/>
          <p:nvPr/>
        </p:nvSpPr>
        <p:spPr>
          <a:xfrm>
            <a:off x="507998" y="3490136"/>
            <a:ext cx="11001407" cy="461665"/>
          </a:xfrm>
          <a:prstGeom prst="rect">
            <a:avLst/>
          </a:prstGeom>
        </p:spPr>
        <p:txBody>
          <a:bodyPr wrap="square">
            <a:spAutoFit/>
          </a:bodyPr>
          <a:lstStyle/>
          <a:p>
            <a:pPr algn="just"/>
            <a:r>
              <a:rPr lang="pt-BR" sz="2400" b="1" smtClean="0">
                <a:latin typeface="Times New Roman" panose="02020603050405020304" pitchFamily="18" charset="0"/>
                <a:ea typeface="Arial" panose="020B0604020202020204" pitchFamily="34" charset="0"/>
              </a:rPr>
              <a:t>- PTHH: </a:t>
            </a:r>
          </a:p>
        </p:txBody>
      </p:sp>
      <p:graphicFrame>
        <p:nvGraphicFramePr>
          <p:cNvPr id="31" name="Object 30"/>
          <p:cNvGraphicFramePr>
            <a:graphicFrameLocks noChangeAspect="1"/>
          </p:cNvGraphicFramePr>
          <p:nvPr>
            <p:extLst>
              <p:ext uri="{D42A27DB-BD31-4B8C-83A1-F6EECF244321}">
                <p14:modId xmlns:p14="http://schemas.microsoft.com/office/powerpoint/2010/main" val="750302894"/>
              </p:ext>
            </p:extLst>
          </p:nvPr>
        </p:nvGraphicFramePr>
        <p:xfrm>
          <a:off x="4787480" y="3962157"/>
          <a:ext cx="4795877" cy="472133"/>
        </p:xfrm>
        <a:graphic>
          <a:graphicData uri="http://schemas.openxmlformats.org/presentationml/2006/ole">
            <mc:AlternateContent xmlns:mc="http://schemas.openxmlformats.org/markup-compatibility/2006">
              <mc:Choice xmlns:v="urn:schemas-microsoft-com:vml" Requires="v">
                <p:oleObj spid="_x0000_s28695" name="Equation" r:id="rId5" imgW="2450880" imgH="241200" progId="Equation.DSMT4">
                  <p:embed/>
                </p:oleObj>
              </mc:Choice>
              <mc:Fallback>
                <p:oleObj name="Equation" r:id="rId5" imgW="2450880" imgH="241200" progId="Equation.DSMT4">
                  <p:embed/>
                  <p:pic>
                    <p:nvPicPr>
                      <p:cNvPr id="0" name=""/>
                      <p:cNvPicPr/>
                      <p:nvPr/>
                    </p:nvPicPr>
                    <p:blipFill>
                      <a:blip r:embed="rId6"/>
                      <a:stretch>
                        <a:fillRect/>
                      </a:stretch>
                    </p:blipFill>
                    <p:spPr>
                      <a:xfrm>
                        <a:off x="4787480" y="3962157"/>
                        <a:ext cx="4795877" cy="472133"/>
                      </a:xfrm>
                      <a:prstGeom prst="rect">
                        <a:avLst/>
                      </a:prstGeom>
                    </p:spPr>
                  </p:pic>
                </p:oleObj>
              </mc:Fallback>
            </mc:AlternateContent>
          </a:graphicData>
        </a:graphic>
      </p:graphicFrame>
      <p:sp>
        <p:nvSpPr>
          <p:cNvPr id="32" name="Rectangle 31"/>
          <p:cNvSpPr/>
          <p:nvPr/>
        </p:nvSpPr>
        <p:spPr>
          <a:xfrm>
            <a:off x="935385" y="3962157"/>
            <a:ext cx="2845651" cy="461665"/>
          </a:xfrm>
          <a:prstGeom prst="rect">
            <a:avLst/>
          </a:prstGeom>
        </p:spPr>
        <p:txBody>
          <a:bodyPr wrap="square">
            <a:spAutoFit/>
          </a:bodyPr>
          <a:lstStyle/>
          <a:p>
            <a:pPr algn="just"/>
            <a:r>
              <a:rPr lang="pt-BR" sz="2400" smtClean="0">
                <a:solidFill>
                  <a:schemeClr val="bg1"/>
                </a:solidFill>
                <a:latin typeface="Times New Roman" panose="02020603050405020304" pitchFamily="18" charset="0"/>
                <a:ea typeface="Arial" panose="020B0604020202020204" pitchFamily="34" charset="0"/>
              </a:rPr>
              <a:t>+ </a:t>
            </a:r>
            <a:r>
              <a:rPr lang="pt-BR" sz="2400">
                <a:solidFill>
                  <a:schemeClr val="bg1"/>
                </a:solidFill>
                <a:latin typeface="Times New Roman" panose="02020603050405020304" pitchFamily="18" charset="0"/>
                <a:ea typeface="Arial" panose="020B0604020202020204" pitchFamily="34" charset="0"/>
              </a:rPr>
              <a:t>Điều chế ethylene:</a:t>
            </a:r>
          </a:p>
        </p:txBody>
      </p:sp>
      <p:sp>
        <p:nvSpPr>
          <p:cNvPr id="34" name="Rectangle 33"/>
          <p:cNvSpPr/>
          <p:nvPr/>
        </p:nvSpPr>
        <p:spPr>
          <a:xfrm>
            <a:off x="935385" y="4599287"/>
            <a:ext cx="3953694" cy="461665"/>
          </a:xfrm>
          <a:prstGeom prst="rect">
            <a:avLst/>
          </a:prstGeom>
        </p:spPr>
        <p:txBody>
          <a:bodyPr wrap="square">
            <a:spAutoFit/>
          </a:bodyPr>
          <a:lstStyle/>
          <a:p>
            <a:pPr algn="just"/>
            <a:r>
              <a:rPr lang="pt-BR" sz="2400">
                <a:solidFill>
                  <a:schemeClr val="bg1"/>
                </a:solidFill>
                <a:latin typeface="Times New Roman" panose="02020603050405020304" pitchFamily="18" charset="0"/>
                <a:ea typeface="Arial" panose="020B0604020202020204" pitchFamily="34" charset="0"/>
              </a:rPr>
              <a:t>+ </a:t>
            </a:r>
            <a:r>
              <a:rPr lang="pt-BR" sz="2400" smtClean="0">
                <a:solidFill>
                  <a:schemeClr val="bg1"/>
                </a:solidFill>
                <a:latin typeface="Times New Roman" panose="02020603050405020304" pitchFamily="18" charset="0"/>
                <a:ea typeface="Arial" panose="020B0604020202020204" pitchFamily="34" charset="0"/>
              </a:rPr>
              <a:t>Ethylene + nước bromine:</a:t>
            </a:r>
            <a:endParaRPr lang="pt-BR" sz="2400">
              <a:solidFill>
                <a:schemeClr val="bg1"/>
              </a:solidFill>
              <a:latin typeface="Times New Roman" panose="02020603050405020304" pitchFamily="18" charset="0"/>
              <a:ea typeface="Arial" panose="020B0604020202020204" pitchFamily="34" charset="0"/>
            </a:endParaRPr>
          </a:p>
        </p:txBody>
      </p:sp>
      <p:pic>
        <p:nvPicPr>
          <p:cNvPr id="39" name="Picture 38"/>
          <p:cNvPicPr>
            <a:picLocks noChangeAspect="1"/>
          </p:cNvPicPr>
          <p:nvPr/>
        </p:nvPicPr>
        <p:blipFill>
          <a:blip r:embed="rId7"/>
          <a:stretch>
            <a:fillRect/>
          </a:stretch>
        </p:blipFill>
        <p:spPr>
          <a:xfrm>
            <a:off x="4889079" y="4609755"/>
            <a:ext cx="4681534" cy="1132630"/>
          </a:xfrm>
          <a:prstGeom prst="rect">
            <a:avLst/>
          </a:prstGeom>
        </p:spPr>
      </p:pic>
    </p:spTree>
    <p:extLst>
      <p:ext uri="{BB962C8B-B14F-4D97-AF65-F5344CB8AC3E}">
        <p14:creationId xmlns:p14="http://schemas.microsoft.com/office/powerpoint/2010/main" val="102846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P spid="10" grpId="0"/>
      <p:bldP spid="30" grpId="0"/>
      <p:bldP spid="32"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4237422866"/>
              </p:ext>
            </p:extLst>
          </p:nvPr>
        </p:nvGraphicFramePr>
        <p:xfrm>
          <a:off x="4710113" y="463550"/>
          <a:ext cx="4721225" cy="496888"/>
        </p:xfrm>
        <a:graphic>
          <a:graphicData uri="http://schemas.openxmlformats.org/presentationml/2006/ole">
            <mc:AlternateContent xmlns:mc="http://schemas.openxmlformats.org/markup-compatibility/2006">
              <mc:Choice xmlns:v="urn:schemas-microsoft-com:vml" Requires="v">
                <p:oleObj spid="_x0000_s29712" name="Equation" r:id="rId3" imgW="2412720" imgH="253800" progId="Equation.DSMT4">
                  <p:embed/>
                </p:oleObj>
              </mc:Choice>
              <mc:Fallback>
                <p:oleObj name="Equation" r:id="rId3" imgW="2412720" imgH="253800" progId="Equation.DSMT4">
                  <p:embed/>
                  <p:pic>
                    <p:nvPicPr>
                      <p:cNvPr id="35" name="Object 34"/>
                      <p:cNvPicPr/>
                      <p:nvPr/>
                    </p:nvPicPr>
                    <p:blipFill>
                      <a:blip r:embed="rId4"/>
                      <a:stretch>
                        <a:fillRect/>
                      </a:stretch>
                    </p:blipFill>
                    <p:spPr>
                      <a:xfrm>
                        <a:off x="4710113" y="463550"/>
                        <a:ext cx="4721225" cy="496888"/>
                      </a:xfrm>
                      <a:prstGeom prst="rect">
                        <a:avLst/>
                      </a:prstGeom>
                    </p:spPr>
                  </p:pic>
                </p:oleObj>
              </mc:Fallback>
            </mc:AlternateContent>
          </a:graphicData>
        </a:graphic>
      </p:graphicFrame>
      <p:sp>
        <p:nvSpPr>
          <p:cNvPr id="11" name="Rectangle 10"/>
          <p:cNvSpPr/>
          <p:nvPr/>
        </p:nvSpPr>
        <p:spPr>
          <a:xfrm>
            <a:off x="808806" y="430748"/>
            <a:ext cx="4194994" cy="461665"/>
          </a:xfrm>
          <a:prstGeom prst="rect">
            <a:avLst/>
          </a:prstGeom>
        </p:spPr>
        <p:txBody>
          <a:bodyPr wrap="square">
            <a:spAutoFit/>
          </a:bodyPr>
          <a:lstStyle/>
          <a:p>
            <a:pPr algn="just"/>
            <a:r>
              <a:rPr lang="pt-BR" sz="2400">
                <a:solidFill>
                  <a:schemeClr val="bg1"/>
                </a:solidFill>
                <a:latin typeface="Times New Roman" panose="02020603050405020304" pitchFamily="18" charset="0"/>
                <a:ea typeface="Arial" panose="020B0604020202020204" pitchFamily="34" charset="0"/>
              </a:rPr>
              <a:t>+ Điều chế </a:t>
            </a:r>
            <a:r>
              <a:rPr lang="pt-BR" sz="2400" smtClean="0">
                <a:solidFill>
                  <a:schemeClr val="bg1"/>
                </a:solidFill>
                <a:latin typeface="Times New Roman" panose="02020603050405020304" pitchFamily="18" charset="0"/>
                <a:ea typeface="Arial" panose="020B0604020202020204" pitchFamily="34" charset="0"/>
              </a:rPr>
              <a:t>acetylene</a:t>
            </a:r>
            <a:r>
              <a:rPr lang="pt-BR" sz="2400">
                <a:solidFill>
                  <a:schemeClr val="bg1"/>
                </a:solidFill>
                <a:latin typeface="Times New Roman" panose="02020603050405020304" pitchFamily="18" charset="0"/>
                <a:ea typeface="Arial" panose="020B0604020202020204" pitchFamily="34" charset="0"/>
              </a:rPr>
              <a:t>:</a:t>
            </a:r>
          </a:p>
        </p:txBody>
      </p:sp>
      <p:sp>
        <p:nvSpPr>
          <p:cNvPr id="12" name="Rectangle 11"/>
          <p:cNvSpPr/>
          <p:nvPr/>
        </p:nvSpPr>
        <p:spPr>
          <a:xfrm>
            <a:off x="808806" y="925215"/>
            <a:ext cx="3953694" cy="461665"/>
          </a:xfrm>
          <a:prstGeom prst="rect">
            <a:avLst/>
          </a:prstGeom>
        </p:spPr>
        <p:txBody>
          <a:bodyPr wrap="square">
            <a:spAutoFit/>
          </a:bodyPr>
          <a:lstStyle/>
          <a:p>
            <a:pPr algn="just"/>
            <a:r>
              <a:rPr lang="pt-BR" sz="2400">
                <a:solidFill>
                  <a:schemeClr val="bg1"/>
                </a:solidFill>
                <a:latin typeface="Times New Roman" panose="02020603050405020304" pitchFamily="18" charset="0"/>
                <a:ea typeface="Arial" panose="020B0604020202020204" pitchFamily="34" charset="0"/>
              </a:rPr>
              <a:t>+ </a:t>
            </a:r>
            <a:r>
              <a:rPr lang="pt-BR" sz="2400" smtClean="0">
                <a:solidFill>
                  <a:schemeClr val="bg1"/>
                </a:solidFill>
                <a:latin typeface="Times New Roman" panose="02020603050405020304" pitchFamily="18" charset="0"/>
                <a:ea typeface="Arial" panose="020B0604020202020204" pitchFamily="34" charset="0"/>
              </a:rPr>
              <a:t>Acetylene + nước bromine:</a:t>
            </a:r>
            <a:endParaRPr lang="pt-BR" sz="2400">
              <a:solidFill>
                <a:schemeClr val="bg1"/>
              </a:solidFill>
              <a:latin typeface="Times New Roman" panose="02020603050405020304" pitchFamily="18" charset="0"/>
              <a:ea typeface="Arial" panose="020B0604020202020204" pitchFamily="34" charset="0"/>
            </a:endParaRPr>
          </a:p>
        </p:txBody>
      </p:sp>
      <p:pic>
        <p:nvPicPr>
          <p:cNvPr id="2" name="Picture 1"/>
          <p:cNvPicPr>
            <a:picLocks noChangeAspect="1"/>
          </p:cNvPicPr>
          <p:nvPr/>
        </p:nvPicPr>
        <p:blipFill>
          <a:blip r:embed="rId5"/>
          <a:stretch>
            <a:fillRect/>
          </a:stretch>
        </p:blipFill>
        <p:spPr>
          <a:xfrm>
            <a:off x="3024846" y="1419682"/>
            <a:ext cx="5306354" cy="1695445"/>
          </a:xfrm>
          <a:prstGeom prst="rect">
            <a:avLst/>
          </a:prstGeom>
        </p:spPr>
      </p:pic>
      <p:sp>
        <p:nvSpPr>
          <p:cNvPr id="13" name="Rectangle 12"/>
          <p:cNvSpPr/>
          <p:nvPr/>
        </p:nvSpPr>
        <p:spPr>
          <a:xfrm>
            <a:off x="392094" y="4004791"/>
            <a:ext cx="11001407" cy="1938992"/>
          </a:xfrm>
          <a:prstGeom prst="rect">
            <a:avLst/>
          </a:prstGeom>
        </p:spPr>
        <p:txBody>
          <a:bodyPr wrap="square">
            <a:spAutoFit/>
          </a:bodyPr>
          <a:lstStyle/>
          <a:p>
            <a:pPr algn="just"/>
            <a:r>
              <a:rPr lang="pt-BR" sz="2400" smtClean="0">
                <a:solidFill>
                  <a:schemeClr val="bg1"/>
                </a:solidFill>
                <a:latin typeface="Times New Roman" panose="02020603050405020304" pitchFamily="18" charset="0"/>
                <a:ea typeface="Arial" panose="020B0604020202020204" pitchFamily="34" charset="0"/>
              </a:rPr>
              <a:t>- Đun </a:t>
            </a:r>
            <a:r>
              <a:rPr lang="pt-BR" sz="2400">
                <a:solidFill>
                  <a:schemeClr val="bg1"/>
                </a:solidFill>
                <a:latin typeface="Times New Roman" panose="02020603050405020304" pitchFamily="18" charset="0"/>
                <a:ea typeface="Arial" panose="020B0604020202020204" pitchFamily="34" charset="0"/>
              </a:rPr>
              <a:t>cồn 90</a:t>
            </a:r>
            <a:r>
              <a:rPr lang="pt-BR" sz="2400" baseline="30000">
                <a:solidFill>
                  <a:schemeClr val="bg1"/>
                </a:solidFill>
                <a:latin typeface="Times New Roman" panose="02020603050405020304" pitchFamily="18" charset="0"/>
                <a:ea typeface="Arial" panose="020B0604020202020204" pitchFamily="34" charset="0"/>
              </a:rPr>
              <a:t>o</a:t>
            </a:r>
            <a:r>
              <a:rPr lang="pt-BR" sz="2400">
                <a:solidFill>
                  <a:schemeClr val="bg1"/>
                </a:solidFill>
                <a:latin typeface="Times New Roman" panose="02020603050405020304" pitchFamily="18" charset="0"/>
                <a:ea typeface="Arial" panose="020B0604020202020204" pitchFamily="34" charset="0"/>
              </a:rPr>
              <a:t> với </a:t>
            </a:r>
            <a:r>
              <a:rPr lang="pt-BR" sz="2400" smtClean="0">
                <a:solidFill>
                  <a:schemeClr val="bg1"/>
                </a:solidFill>
                <a:latin typeface="Times New Roman" panose="02020603050405020304" pitchFamily="18" charset="0"/>
                <a:ea typeface="Arial" panose="020B0604020202020204" pitchFamily="34" charset="0"/>
              </a:rPr>
              <a:t>H</a:t>
            </a:r>
            <a:r>
              <a:rPr lang="pt-BR" sz="2400" baseline="-25000" smtClean="0">
                <a:solidFill>
                  <a:schemeClr val="bg1"/>
                </a:solidFill>
                <a:latin typeface="Times New Roman" panose="02020603050405020304" pitchFamily="18" charset="0"/>
                <a:ea typeface="Arial" panose="020B0604020202020204" pitchFamily="34" charset="0"/>
              </a:rPr>
              <a:t>2</a:t>
            </a:r>
            <a:r>
              <a:rPr lang="pt-BR" sz="2400" smtClean="0">
                <a:solidFill>
                  <a:schemeClr val="bg1"/>
                </a:solidFill>
                <a:latin typeface="Times New Roman" panose="02020603050405020304" pitchFamily="18" charset="0"/>
                <a:ea typeface="Arial" panose="020B0604020202020204" pitchFamily="34" charset="0"/>
              </a:rPr>
              <a:t>SO</a:t>
            </a:r>
            <a:r>
              <a:rPr lang="pt-BR" sz="2400" baseline="-25000" smtClean="0">
                <a:solidFill>
                  <a:schemeClr val="bg1"/>
                </a:solidFill>
                <a:latin typeface="Times New Roman" panose="02020603050405020304" pitchFamily="18" charset="0"/>
                <a:ea typeface="Arial" panose="020B0604020202020204" pitchFamily="34" charset="0"/>
              </a:rPr>
              <a:t>4</a:t>
            </a:r>
            <a:r>
              <a:rPr lang="pt-BR" sz="2400" smtClean="0">
                <a:solidFill>
                  <a:schemeClr val="bg1"/>
                </a:solidFill>
                <a:latin typeface="Times New Roman" panose="02020603050405020304" pitchFamily="18" charset="0"/>
                <a:ea typeface="Arial" panose="020B0604020202020204" pitchFamily="34" charset="0"/>
              </a:rPr>
              <a:t> </a:t>
            </a:r>
            <a:r>
              <a:rPr lang="pt-BR" sz="2400">
                <a:solidFill>
                  <a:schemeClr val="bg1"/>
                </a:solidFill>
                <a:latin typeface="Times New Roman" panose="02020603050405020304" pitchFamily="18" charset="0"/>
                <a:ea typeface="Arial" panose="020B0604020202020204" pitchFamily="34" charset="0"/>
              </a:rPr>
              <a:t>đặc sinh ra khí ethylene (có lẫn tạp chất như CO</a:t>
            </a:r>
            <a:r>
              <a:rPr lang="pt-BR" sz="2400" baseline="-25000">
                <a:solidFill>
                  <a:schemeClr val="bg1"/>
                </a:solidFill>
                <a:latin typeface="Times New Roman" panose="02020603050405020304" pitchFamily="18" charset="0"/>
                <a:ea typeface="Arial" panose="020B0604020202020204" pitchFamily="34" charset="0"/>
              </a:rPr>
              <a:t>2</a:t>
            </a:r>
            <a:r>
              <a:rPr lang="pt-BR" sz="2400">
                <a:solidFill>
                  <a:schemeClr val="bg1"/>
                </a:solidFill>
                <a:latin typeface="Times New Roman" panose="02020603050405020304" pitchFamily="18" charset="0"/>
                <a:ea typeface="Arial" panose="020B0604020202020204" pitchFamily="34" charset="0"/>
              </a:rPr>
              <a:t>, SO</a:t>
            </a:r>
            <a:r>
              <a:rPr lang="pt-BR" sz="2400" baseline="-25000">
                <a:solidFill>
                  <a:schemeClr val="bg1"/>
                </a:solidFill>
                <a:latin typeface="Times New Roman" panose="02020603050405020304" pitchFamily="18" charset="0"/>
                <a:ea typeface="Arial" panose="020B0604020202020204" pitchFamily="34" charset="0"/>
              </a:rPr>
              <a:t>2</a:t>
            </a:r>
            <a:r>
              <a:rPr lang="pt-BR" sz="2400">
                <a:solidFill>
                  <a:schemeClr val="bg1"/>
                </a:solidFill>
                <a:latin typeface="Times New Roman" panose="02020603050405020304" pitchFamily="18" charset="0"/>
                <a:ea typeface="Arial" panose="020B0604020202020204" pitchFamily="34" charset="0"/>
              </a:rPr>
              <a:t>…).</a:t>
            </a:r>
            <a:endParaRPr lang="en-US" sz="2400">
              <a:solidFill>
                <a:schemeClr val="bg1"/>
              </a:solidFill>
              <a:latin typeface="Times New Roman" panose="02020603050405020304" pitchFamily="18" charset="0"/>
              <a:ea typeface="Arial" panose="020B0604020202020204" pitchFamily="34" charset="0"/>
            </a:endParaRPr>
          </a:p>
          <a:p>
            <a:pPr algn="just"/>
            <a:r>
              <a:rPr lang="pt-BR" sz="2400" smtClean="0">
                <a:solidFill>
                  <a:schemeClr val="bg1"/>
                </a:solidFill>
                <a:latin typeface="Times New Roman" panose="02020603050405020304" pitchFamily="18" charset="0"/>
                <a:ea typeface="Arial" panose="020B0604020202020204" pitchFamily="34" charset="0"/>
              </a:rPr>
              <a:t>- Dẫn </a:t>
            </a:r>
            <a:r>
              <a:rPr lang="pt-BR" sz="2400">
                <a:solidFill>
                  <a:schemeClr val="bg1"/>
                </a:solidFill>
                <a:latin typeface="Times New Roman" panose="02020603050405020304" pitchFamily="18" charset="0"/>
                <a:ea typeface="Arial" panose="020B0604020202020204" pitchFamily="34" charset="0"/>
              </a:rPr>
              <a:t>khí đi qua ống nghiệm có nhánh đựng dd NaOH để loại bỏ các tạp chất, thu ethylene tinh khiết hơn.</a:t>
            </a:r>
            <a:endParaRPr lang="en-US" sz="2400">
              <a:solidFill>
                <a:schemeClr val="bg1"/>
              </a:solidFill>
              <a:latin typeface="Times New Roman" panose="02020603050405020304" pitchFamily="18" charset="0"/>
              <a:ea typeface="Arial" panose="020B0604020202020204" pitchFamily="34" charset="0"/>
            </a:endParaRPr>
          </a:p>
          <a:p>
            <a:pPr algn="ctr"/>
            <a:r>
              <a:rPr lang="pt-BR" sz="2400">
                <a:solidFill>
                  <a:schemeClr val="bg1"/>
                </a:solidFill>
                <a:latin typeface="Times New Roman" panose="02020603050405020304" pitchFamily="18" charset="0"/>
                <a:ea typeface="Arial" panose="020B0604020202020204" pitchFamily="34" charset="0"/>
              </a:rPr>
              <a:t>CO</a:t>
            </a:r>
            <a:r>
              <a:rPr lang="pt-BR" sz="2400" baseline="-25000">
                <a:solidFill>
                  <a:schemeClr val="bg1"/>
                </a:solidFill>
                <a:latin typeface="Times New Roman" panose="02020603050405020304" pitchFamily="18" charset="0"/>
                <a:ea typeface="Arial" panose="020B0604020202020204" pitchFamily="34" charset="0"/>
              </a:rPr>
              <a:t>2</a:t>
            </a:r>
            <a:r>
              <a:rPr lang="pt-BR" sz="2400">
                <a:solidFill>
                  <a:schemeClr val="bg1"/>
                </a:solidFill>
                <a:latin typeface="Times New Roman" panose="02020603050405020304" pitchFamily="18" charset="0"/>
                <a:ea typeface="Arial" panose="020B0604020202020204" pitchFamily="34" charset="0"/>
              </a:rPr>
              <a:t> + 2NaOH → Na</a:t>
            </a:r>
            <a:r>
              <a:rPr lang="pt-BR" sz="2400" baseline="-25000">
                <a:solidFill>
                  <a:schemeClr val="bg1"/>
                </a:solidFill>
                <a:latin typeface="Times New Roman" panose="02020603050405020304" pitchFamily="18" charset="0"/>
                <a:ea typeface="Arial" panose="020B0604020202020204" pitchFamily="34" charset="0"/>
              </a:rPr>
              <a:t>2</a:t>
            </a:r>
            <a:r>
              <a:rPr lang="pt-BR" sz="2400">
                <a:solidFill>
                  <a:schemeClr val="bg1"/>
                </a:solidFill>
                <a:latin typeface="Times New Roman" panose="02020603050405020304" pitchFamily="18" charset="0"/>
                <a:ea typeface="Arial" panose="020B0604020202020204" pitchFamily="34" charset="0"/>
              </a:rPr>
              <a:t>CO</a:t>
            </a:r>
            <a:r>
              <a:rPr lang="pt-BR" sz="2400" baseline="-25000">
                <a:solidFill>
                  <a:schemeClr val="bg1"/>
                </a:solidFill>
                <a:latin typeface="Times New Roman" panose="02020603050405020304" pitchFamily="18" charset="0"/>
                <a:ea typeface="Arial" panose="020B0604020202020204" pitchFamily="34" charset="0"/>
              </a:rPr>
              <a:t>3</a:t>
            </a:r>
            <a:r>
              <a:rPr lang="pt-BR" sz="2400">
                <a:solidFill>
                  <a:schemeClr val="bg1"/>
                </a:solidFill>
                <a:latin typeface="Times New Roman" panose="02020603050405020304" pitchFamily="18" charset="0"/>
                <a:ea typeface="Arial" panose="020B0604020202020204" pitchFamily="34" charset="0"/>
              </a:rPr>
              <a:t> + </a:t>
            </a:r>
            <a:r>
              <a:rPr lang="pt-BR" sz="2400" smtClean="0">
                <a:solidFill>
                  <a:schemeClr val="bg1"/>
                </a:solidFill>
                <a:latin typeface="Times New Roman" panose="02020603050405020304" pitchFamily="18" charset="0"/>
                <a:ea typeface="Arial" panose="020B0604020202020204" pitchFamily="34" charset="0"/>
              </a:rPr>
              <a:t>H</a:t>
            </a:r>
            <a:r>
              <a:rPr lang="pt-BR" sz="2400" baseline="-25000" smtClean="0">
                <a:solidFill>
                  <a:schemeClr val="bg1"/>
                </a:solidFill>
                <a:latin typeface="Times New Roman" panose="02020603050405020304" pitchFamily="18" charset="0"/>
                <a:ea typeface="Arial" panose="020B0604020202020204" pitchFamily="34" charset="0"/>
              </a:rPr>
              <a:t>2</a:t>
            </a:r>
            <a:r>
              <a:rPr lang="pt-BR" sz="2400" smtClean="0">
                <a:solidFill>
                  <a:schemeClr val="bg1"/>
                </a:solidFill>
                <a:latin typeface="Times New Roman" panose="02020603050405020304" pitchFamily="18" charset="0"/>
                <a:ea typeface="Arial" panose="020B0604020202020204" pitchFamily="34" charset="0"/>
              </a:rPr>
              <a:t>O</a:t>
            </a:r>
            <a:endParaRPr lang="en-US" sz="2400">
              <a:solidFill>
                <a:schemeClr val="bg1"/>
              </a:solidFill>
              <a:latin typeface="Times New Roman" panose="02020603050405020304" pitchFamily="18" charset="0"/>
              <a:ea typeface="Arial" panose="020B0604020202020204" pitchFamily="34" charset="0"/>
            </a:endParaRPr>
          </a:p>
          <a:p>
            <a:pPr algn="ctr"/>
            <a:r>
              <a:rPr lang="pt-BR" sz="2400">
                <a:solidFill>
                  <a:schemeClr val="bg1"/>
                </a:solidFill>
                <a:latin typeface="Times New Roman" panose="02020603050405020304" pitchFamily="18" charset="0"/>
                <a:ea typeface="Arial" panose="020B0604020202020204" pitchFamily="34" charset="0"/>
              </a:rPr>
              <a:t>SO</a:t>
            </a:r>
            <a:r>
              <a:rPr lang="pt-BR" sz="2400" baseline="-25000">
                <a:solidFill>
                  <a:schemeClr val="bg1"/>
                </a:solidFill>
                <a:latin typeface="Times New Roman" panose="02020603050405020304" pitchFamily="18" charset="0"/>
                <a:ea typeface="Arial" panose="020B0604020202020204" pitchFamily="34" charset="0"/>
              </a:rPr>
              <a:t>2</a:t>
            </a:r>
            <a:r>
              <a:rPr lang="pt-BR" sz="2400">
                <a:solidFill>
                  <a:schemeClr val="bg1"/>
                </a:solidFill>
                <a:latin typeface="Times New Roman" panose="02020603050405020304" pitchFamily="18" charset="0"/>
                <a:ea typeface="Arial" panose="020B0604020202020204" pitchFamily="34" charset="0"/>
              </a:rPr>
              <a:t> + 2NaOH → Na</a:t>
            </a:r>
            <a:r>
              <a:rPr lang="pt-BR" sz="2400" baseline="-25000">
                <a:solidFill>
                  <a:schemeClr val="bg1"/>
                </a:solidFill>
                <a:latin typeface="Times New Roman" panose="02020603050405020304" pitchFamily="18" charset="0"/>
                <a:ea typeface="Arial" panose="020B0604020202020204" pitchFamily="34" charset="0"/>
              </a:rPr>
              <a:t>2</a:t>
            </a:r>
            <a:r>
              <a:rPr lang="pt-BR" sz="2400">
                <a:solidFill>
                  <a:schemeClr val="bg1"/>
                </a:solidFill>
                <a:latin typeface="Times New Roman" panose="02020603050405020304" pitchFamily="18" charset="0"/>
                <a:ea typeface="Arial" panose="020B0604020202020204" pitchFamily="34" charset="0"/>
              </a:rPr>
              <a:t>SO</a:t>
            </a:r>
            <a:r>
              <a:rPr lang="pt-BR" sz="2400" baseline="-25000">
                <a:solidFill>
                  <a:schemeClr val="bg1"/>
                </a:solidFill>
                <a:latin typeface="Times New Roman" panose="02020603050405020304" pitchFamily="18" charset="0"/>
                <a:ea typeface="Arial" panose="020B0604020202020204" pitchFamily="34" charset="0"/>
              </a:rPr>
              <a:t>3</a:t>
            </a:r>
            <a:r>
              <a:rPr lang="pt-BR" sz="2400">
                <a:solidFill>
                  <a:schemeClr val="bg1"/>
                </a:solidFill>
                <a:latin typeface="Times New Roman" panose="02020603050405020304" pitchFamily="18" charset="0"/>
                <a:ea typeface="Arial" panose="020B0604020202020204" pitchFamily="34" charset="0"/>
              </a:rPr>
              <a:t> + H</a:t>
            </a:r>
            <a:r>
              <a:rPr lang="pt-BR" sz="2400" baseline="-25000">
                <a:solidFill>
                  <a:schemeClr val="bg1"/>
                </a:solidFill>
                <a:latin typeface="Times New Roman" panose="02020603050405020304" pitchFamily="18" charset="0"/>
                <a:ea typeface="Arial" panose="020B0604020202020204" pitchFamily="34" charset="0"/>
              </a:rPr>
              <a:t>2</a:t>
            </a:r>
            <a:r>
              <a:rPr lang="pt-BR" sz="2400">
                <a:solidFill>
                  <a:schemeClr val="bg1"/>
                </a:solidFill>
                <a:latin typeface="Times New Roman" panose="02020603050405020304" pitchFamily="18" charset="0"/>
                <a:ea typeface="Arial" panose="020B0604020202020204" pitchFamily="34" charset="0"/>
              </a:rPr>
              <a:t>O.</a:t>
            </a:r>
            <a:endParaRPr lang="en-US" sz="2400">
              <a:solidFill>
                <a:schemeClr val="bg1"/>
              </a:solidFill>
              <a:latin typeface="Times New Roman" panose="02020603050405020304" pitchFamily="18" charset="0"/>
              <a:ea typeface="Arial" panose="020B0604020202020204" pitchFamily="34" charset="0"/>
            </a:endParaRPr>
          </a:p>
        </p:txBody>
      </p:sp>
      <p:sp>
        <p:nvSpPr>
          <p:cNvPr id="3" name="Rectangle 2"/>
          <p:cNvSpPr/>
          <p:nvPr/>
        </p:nvSpPr>
        <p:spPr>
          <a:xfrm>
            <a:off x="496898" y="3434499"/>
            <a:ext cx="10896603" cy="461665"/>
          </a:xfrm>
          <a:prstGeom prst="rect">
            <a:avLst/>
          </a:prstGeom>
          <a:ln>
            <a:solidFill>
              <a:srgbClr val="00B050"/>
            </a:solidFill>
          </a:ln>
        </p:spPr>
        <p:txBody>
          <a:bodyPr wrap="square">
            <a:spAutoFit/>
          </a:bodyPr>
          <a:lstStyle/>
          <a:p>
            <a:pPr algn="just"/>
            <a:r>
              <a:rPr lang="en-US" sz="2400" b="1" smtClean="0">
                <a:latin typeface="Times New Roman" panose="02020603050405020304" pitchFamily="18" charset="0"/>
                <a:ea typeface="Arial" panose="020B0604020202020204" pitchFamily="34" charset="0"/>
              </a:rPr>
              <a:t>? </a:t>
            </a:r>
            <a:r>
              <a:rPr lang="en-US" sz="2400" smtClean="0">
                <a:solidFill>
                  <a:schemeClr val="bg2">
                    <a:lumMod val="10000"/>
                  </a:schemeClr>
                </a:solidFill>
                <a:latin typeface="Times New Roman" panose="02020603050405020304" pitchFamily="18" charset="0"/>
                <a:ea typeface="Arial" panose="020B0604020202020204" pitchFamily="34" charset="0"/>
              </a:rPr>
              <a:t>Tại </a:t>
            </a:r>
            <a:r>
              <a:rPr lang="en-US" sz="2400">
                <a:solidFill>
                  <a:schemeClr val="bg2">
                    <a:lumMod val="10000"/>
                  </a:schemeClr>
                </a:solidFill>
                <a:latin typeface="Times New Roman" panose="02020603050405020304" pitchFamily="18" charset="0"/>
                <a:ea typeface="Arial" panose="020B0604020202020204" pitchFamily="34" charset="0"/>
              </a:rPr>
              <a:t>sao phải dẫn khí đi qua ống nghiệm có nhánh đựng dd NaOH trong TN1?</a:t>
            </a:r>
          </a:p>
        </p:txBody>
      </p:sp>
    </p:spTree>
    <p:extLst>
      <p:ext uri="{BB962C8B-B14F-4D97-AF65-F5344CB8AC3E}">
        <p14:creationId xmlns:p14="http://schemas.microsoft.com/office/powerpoint/2010/main" val="123580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1"/>
            <a:ext cx="2730500" cy="673100"/>
          </a:xfrm>
        </p:spPr>
        <p:txBody>
          <a:bodyPr>
            <a:normAutofit/>
          </a:bodyPr>
          <a:lstStyle/>
          <a:p>
            <a:r>
              <a:rPr lang="en-US" sz="3200" b="1" smtClean="0"/>
              <a:t>1. Khởi động.</a:t>
            </a:r>
            <a:endParaRPr lang="en-US" sz="3200" b="1"/>
          </a:p>
        </p:txBody>
      </p:sp>
      <p:sp>
        <p:nvSpPr>
          <p:cNvPr id="5" name="Rectangle 4"/>
          <p:cNvSpPr/>
          <p:nvPr/>
        </p:nvSpPr>
        <p:spPr>
          <a:xfrm>
            <a:off x="5691991" y="977901"/>
            <a:ext cx="5816600" cy="3046988"/>
          </a:xfrm>
          <a:prstGeom prst="rect">
            <a:avLst/>
          </a:prstGeom>
        </p:spPr>
        <p:txBody>
          <a:bodyPr wrap="square">
            <a:spAutoFit/>
          </a:bodyPr>
          <a:lstStyle/>
          <a:p>
            <a:pPr algn="just"/>
            <a:r>
              <a:rPr lang="it-IT" sz="2400">
                <a:solidFill>
                  <a:schemeClr val="bg2">
                    <a:lumMod val="10000"/>
                  </a:schemeClr>
                </a:solidFill>
                <a:latin typeface="Times New Roman" panose="02020603050405020304" pitchFamily="18" charset="0"/>
                <a:ea typeface="Arial" panose="020B0604020202020204" pitchFamily="34" charset="0"/>
              </a:rPr>
              <a:t>Trái cây chín sinh ra ethylene và ethylene sinh ra tiếp tục kích thích các trái cây xung quanh nhanh chín. Do vậy, để trái xanh bên cạnh các trái chín là cách để các trái xanh chín nhanh hơn. Ethylene là một hydrocarbon không no. Vậy hydrocarbon không no là gì? Chúng có cấu tạo, tính chất và ứng dụng trong những lĩnh vực nào?</a:t>
            </a:r>
            <a:endParaRPr lang="en-US" sz="2400">
              <a:solidFill>
                <a:schemeClr val="bg2">
                  <a:lumMod val="10000"/>
                </a:schemeClr>
              </a:solidFill>
              <a:latin typeface="Times New Roman" panose="02020603050405020304" pitchFamily="18" charset="0"/>
              <a:ea typeface="Arial" panose="020B0604020202020204" pitchFamily="34" charset="0"/>
            </a:endParaRPr>
          </a:p>
        </p:txBody>
      </p:sp>
      <p:pic>
        <p:nvPicPr>
          <p:cNvPr id="4100" name="Picture 4" descr="Etilen Làm Chín Trái Cây được Không? Mẹo Làm Chín Trái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09" y="977901"/>
            <a:ext cx="4853791" cy="30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7998" y="396501"/>
            <a:ext cx="2558714"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solidFill>
                  <a:srgbClr val="002060"/>
                </a:solidFill>
              </a:rPr>
              <a:t>1. Phản ứng cộng:</a:t>
            </a:r>
          </a:p>
        </p:txBody>
      </p:sp>
      <p:sp>
        <p:nvSpPr>
          <p:cNvPr id="12" name="TextBox 11"/>
          <p:cNvSpPr txBox="1"/>
          <p:nvPr/>
        </p:nvSpPr>
        <p:spPr>
          <a:xfrm>
            <a:off x="580992" y="822871"/>
            <a:ext cx="3902108"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smtClean="0">
                <a:solidFill>
                  <a:srgbClr val="002060"/>
                </a:solidFill>
              </a:rPr>
              <a:t>c. Cộng hydrogen halide:</a:t>
            </a:r>
            <a:endParaRPr lang="en-US">
              <a:solidFill>
                <a:srgbClr val="002060"/>
              </a:solidFill>
            </a:endParaRPr>
          </a:p>
        </p:txBody>
      </p:sp>
      <p:sp>
        <p:nvSpPr>
          <p:cNvPr id="4" name="TextBox 3"/>
          <p:cNvSpPr txBox="1"/>
          <p:nvPr/>
        </p:nvSpPr>
        <p:spPr>
          <a:xfrm>
            <a:off x="676915" y="1284536"/>
            <a:ext cx="886781"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b="0"/>
              <a:t>VD5:</a:t>
            </a:r>
          </a:p>
        </p:txBody>
      </p:sp>
      <p:pic>
        <p:nvPicPr>
          <p:cNvPr id="6" name="Picture 5"/>
          <p:cNvPicPr>
            <a:picLocks noChangeAspect="1"/>
          </p:cNvPicPr>
          <p:nvPr/>
        </p:nvPicPr>
        <p:blipFill>
          <a:blip r:embed="rId2"/>
          <a:stretch>
            <a:fillRect/>
          </a:stretch>
        </p:blipFill>
        <p:spPr>
          <a:xfrm>
            <a:off x="2346155" y="1328109"/>
            <a:ext cx="6619196" cy="765594"/>
          </a:xfrm>
          <a:prstGeom prst="rect">
            <a:avLst/>
          </a:prstGeom>
        </p:spPr>
      </p:pic>
      <p:pic>
        <p:nvPicPr>
          <p:cNvPr id="7" name="Picture 6"/>
          <p:cNvPicPr>
            <a:picLocks noChangeAspect="1"/>
          </p:cNvPicPr>
          <p:nvPr/>
        </p:nvPicPr>
        <p:blipFill>
          <a:blip r:embed="rId3"/>
          <a:stretch>
            <a:fillRect/>
          </a:stretch>
        </p:blipFill>
        <p:spPr>
          <a:xfrm>
            <a:off x="2346155" y="2353090"/>
            <a:ext cx="6619196" cy="967036"/>
          </a:xfrm>
          <a:prstGeom prst="rect">
            <a:avLst/>
          </a:prstGeom>
        </p:spPr>
      </p:pic>
      <p:pic>
        <p:nvPicPr>
          <p:cNvPr id="8" name="Picture 7"/>
          <p:cNvPicPr>
            <a:picLocks noChangeAspect="1"/>
          </p:cNvPicPr>
          <p:nvPr/>
        </p:nvPicPr>
        <p:blipFill>
          <a:blip r:embed="rId4"/>
          <a:stretch>
            <a:fillRect/>
          </a:stretch>
        </p:blipFill>
        <p:spPr>
          <a:xfrm>
            <a:off x="2346155" y="3579513"/>
            <a:ext cx="6619196" cy="1056430"/>
          </a:xfrm>
          <a:prstGeom prst="rect">
            <a:avLst/>
          </a:prstGeom>
        </p:spPr>
      </p:pic>
    </p:spTree>
    <p:extLst>
      <p:ext uri="{BB962C8B-B14F-4D97-AF65-F5344CB8AC3E}">
        <p14:creationId xmlns:p14="http://schemas.microsoft.com/office/powerpoint/2010/main" val="354913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7998" y="396501"/>
            <a:ext cx="2558714"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solidFill>
                  <a:srgbClr val="002060"/>
                </a:solidFill>
              </a:rPr>
              <a:t>1. Phản ứng cộng:</a:t>
            </a:r>
          </a:p>
        </p:txBody>
      </p:sp>
      <p:sp>
        <p:nvSpPr>
          <p:cNvPr id="12" name="TextBox 11"/>
          <p:cNvSpPr txBox="1"/>
          <p:nvPr/>
        </p:nvSpPr>
        <p:spPr>
          <a:xfrm>
            <a:off x="580992" y="822871"/>
            <a:ext cx="3902108"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smtClean="0">
                <a:solidFill>
                  <a:srgbClr val="002060"/>
                </a:solidFill>
              </a:rPr>
              <a:t>c. Cộng hydrogen halide:</a:t>
            </a:r>
            <a:endParaRPr lang="en-US">
              <a:solidFill>
                <a:srgbClr val="002060"/>
              </a:solidFill>
            </a:endParaRPr>
          </a:p>
        </p:txBody>
      </p:sp>
      <p:sp>
        <p:nvSpPr>
          <p:cNvPr id="4" name="TextBox 3"/>
          <p:cNvSpPr txBox="1"/>
          <p:nvPr/>
        </p:nvSpPr>
        <p:spPr>
          <a:xfrm>
            <a:off x="507998" y="1160294"/>
            <a:ext cx="886781"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b="0" smtClean="0"/>
              <a:t>VD6:</a:t>
            </a:r>
            <a:endParaRPr lang="en-US" b="0"/>
          </a:p>
        </p:txBody>
      </p:sp>
      <p:pic>
        <p:nvPicPr>
          <p:cNvPr id="2" name="Picture 1"/>
          <p:cNvPicPr>
            <a:picLocks noChangeAspect="1"/>
          </p:cNvPicPr>
          <p:nvPr/>
        </p:nvPicPr>
        <p:blipFill>
          <a:blip r:embed="rId2"/>
          <a:stretch>
            <a:fillRect/>
          </a:stretch>
        </p:blipFill>
        <p:spPr>
          <a:xfrm>
            <a:off x="580992" y="1586664"/>
            <a:ext cx="6354081" cy="2173452"/>
          </a:xfrm>
          <a:prstGeom prst="rect">
            <a:avLst/>
          </a:prstGeom>
        </p:spPr>
      </p:pic>
      <p:pic>
        <p:nvPicPr>
          <p:cNvPr id="3" name="Picture 2"/>
          <p:cNvPicPr>
            <a:picLocks noChangeAspect="1"/>
          </p:cNvPicPr>
          <p:nvPr/>
        </p:nvPicPr>
        <p:blipFill>
          <a:blip r:embed="rId3"/>
          <a:stretch>
            <a:fillRect/>
          </a:stretch>
        </p:blipFill>
        <p:spPr>
          <a:xfrm>
            <a:off x="580992" y="3943214"/>
            <a:ext cx="6354081" cy="2306463"/>
          </a:xfrm>
          <a:prstGeom prst="rect">
            <a:avLst/>
          </a:prstGeom>
        </p:spPr>
      </p:pic>
      <p:sp>
        <p:nvSpPr>
          <p:cNvPr id="5" name="TextBox 4"/>
          <p:cNvSpPr txBox="1"/>
          <p:nvPr/>
        </p:nvSpPr>
        <p:spPr>
          <a:xfrm>
            <a:off x="7114040" y="1519228"/>
            <a:ext cx="4531860" cy="2308324"/>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solidFill>
                  <a:schemeClr val="tx1"/>
                </a:solidFill>
              </a:rPr>
              <a:t>Quy tắc Markovnikov</a:t>
            </a:r>
            <a:r>
              <a:rPr lang="en-US" smtClean="0">
                <a:solidFill>
                  <a:schemeClr val="tx1"/>
                </a:solidFill>
              </a:rPr>
              <a:t>:</a:t>
            </a:r>
            <a:r>
              <a:rPr lang="en-US" b="0" smtClean="0">
                <a:solidFill>
                  <a:schemeClr val="tx1"/>
                </a:solidFill>
              </a:rPr>
              <a:t> </a:t>
            </a:r>
            <a:r>
              <a:rPr lang="en-US" b="0" smtClean="0">
                <a:solidFill>
                  <a:schemeClr val="bg1"/>
                </a:solidFill>
              </a:rPr>
              <a:t>“</a:t>
            </a:r>
            <a:r>
              <a:rPr lang="vi-VN" b="0">
                <a:solidFill>
                  <a:schemeClr val="bg1"/>
                </a:solidFill>
              </a:rPr>
              <a:t>Khi cộng </a:t>
            </a:r>
            <a:r>
              <a:rPr lang="vi-VN" b="0">
                <a:solidFill>
                  <a:schemeClr val="tx1"/>
                </a:solidFill>
              </a:rPr>
              <a:t>H-A</a:t>
            </a:r>
            <a:r>
              <a:rPr lang="vi-VN" b="0">
                <a:solidFill>
                  <a:schemeClr val="bg1"/>
                </a:solidFill>
              </a:rPr>
              <a:t> vào alkene, alkyne không đối xứng, </a:t>
            </a:r>
            <a:r>
              <a:rPr lang="vi-VN" b="0" smtClean="0">
                <a:solidFill>
                  <a:schemeClr val="bg1"/>
                </a:solidFill>
              </a:rPr>
              <a:t>ngtử </a:t>
            </a:r>
            <a:r>
              <a:rPr lang="en-US" b="0" smtClean="0">
                <a:solidFill>
                  <a:schemeClr val="tx1"/>
                </a:solidFill>
              </a:rPr>
              <a:t>H</a:t>
            </a:r>
            <a:r>
              <a:rPr lang="vi-VN" b="0" smtClean="0">
                <a:solidFill>
                  <a:schemeClr val="bg1"/>
                </a:solidFill>
              </a:rPr>
              <a:t> </a:t>
            </a:r>
            <a:r>
              <a:rPr lang="vi-VN" b="0">
                <a:solidFill>
                  <a:schemeClr val="bg1"/>
                </a:solidFill>
              </a:rPr>
              <a:t>ưu tiên cộng vào </a:t>
            </a:r>
            <a:r>
              <a:rPr lang="vi-VN" b="0" smtClean="0">
                <a:solidFill>
                  <a:schemeClr val="bg1"/>
                </a:solidFill>
              </a:rPr>
              <a:t>ngtử </a:t>
            </a:r>
            <a:r>
              <a:rPr lang="en-US" b="0" smtClean="0">
                <a:solidFill>
                  <a:schemeClr val="tx1"/>
                </a:solidFill>
              </a:rPr>
              <a:t>C</a:t>
            </a:r>
            <a:r>
              <a:rPr lang="vi-VN" b="0" smtClean="0">
                <a:solidFill>
                  <a:schemeClr val="bg1"/>
                </a:solidFill>
              </a:rPr>
              <a:t> </a:t>
            </a:r>
            <a:r>
              <a:rPr lang="vi-VN" b="0">
                <a:solidFill>
                  <a:schemeClr val="bg1"/>
                </a:solidFill>
              </a:rPr>
              <a:t>chưa no </a:t>
            </a:r>
            <a:r>
              <a:rPr lang="vi-VN" b="0">
                <a:solidFill>
                  <a:schemeClr val="tx1"/>
                </a:solidFill>
              </a:rPr>
              <a:t>có nhiều hydrogen hơn</a:t>
            </a:r>
            <a:r>
              <a:rPr lang="vi-VN" b="0">
                <a:solidFill>
                  <a:schemeClr val="bg1"/>
                </a:solidFill>
              </a:rPr>
              <a:t>, còn </a:t>
            </a:r>
            <a:r>
              <a:rPr lang="vi-VN" b="0">
                <a:solidFill>
                  <a:schemeClr val="tx1"/>
                </a:solidFill>
              </a:rPr>
              <a:t>A</a:t>
            </a:r>
            <a:r>
              <a:rPr lang="vi-VN" b="0">
                <a:solidFill>
                  <a:schemeClr val="bg1"/>
                </a:solidFill>
              </a:rPr>
              <a:t> ưu tiên cộng vào </a:t>
            </a:r>
            <a:r>
              <a:rPr lang="vi-VN" b="0" smtClean="0">
                <a:solidFill>
                  <a:schemeClr val="bg1"/>
                </a:solidFill>
              </a:rPr>
              <a:t>ngtử </a:t>
            </a:r>
            <a:r>
              <a:rPr lang="en-US" b="0" smtClean="0">
                <a:solidFill>
                  <a:schemeClr val="tx1"/>
                </a:solidFill>
              </a:rPr>
              <a:t>C</a:t>
            </a:r>
            <a:r>
              <a:rPr lang="vi-VN" b="0" smtClean="0">
                <a:solidFill>
                  <a:schemeClr val="bg1"/>
                </a:solidFill>
              </a:rPr>
              <a:t> </a:t>
            </a:r>
            <a:r>
              <a:rPr lang="vi-VN" b="0">
                <a:solidFill>
                  <a:schemeClr val="bg1"/>
                </a:solidFill>
              </a:rPr>
              <a:t>chưa no </a:t>
            </a:r>
            <a:r>
              <a:rPr lang="vi-VN" b="0">
                <a:solidFill>
                  <a:schemeClr val="tx1"/>
                </a:solidFill>
              </a:rPr>
              <a:t>có ít hydrogen </a:t>
            </a:r>
            <a:r>
              <a:rPr lang="vi-VN" b="0" smtClean="0">
                <a:solidFill>
                  <a:schemeClr val="tx1"/>
                </a:solidFill>
              </a:rPr>
              <a:t>hơn</a:t>
            </a:r>
            <a:r>
              <a:rPr lang="en-US" b="0" smtClean="0">
                <a:solidFill>
                  <a:schemeClr val="bg1"/>
                </a:solidFill>
              </a:rPr>
              <a:t>”.</a:t>
            </a:r>
            <a:endParaRPr lang="en-US">
              <a:solidFill>
                <a:schemeClr val="bg1"/>
              </a:solidFill>
            </a:endParaRPr>
          </a:p>
        </p:txBody>
      </p:sp>
    </p:spTree>
    <p:extLst>
      <p:ext uri="{BB962C8B-B14F-4D97-AF65-F5344CB8AC3E}">
        <p14:creationId xmlns:p14="http://schemas.microsoft.com/office/powerpoint/2010/main" val="25024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7998" y="396501"/>
            <a:ext cx="2558714"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solidFill>
                  <a:srgbClr val="002060"/>
                </a:solidFill>
              </a:rPr>
              <a:t>1. Phản ứng cộng:</a:t>
            </a:r>
          </a:p>
        </p:txBody>
      </p:sp>
      <p:sp>
        <p:nvSpPr>
          <p:cNvPr id="12" name="TextBox 11"/>
          <p:cNvSpPr txBox="1"/>
          <p:nvPr/>
        </p:nvSpPr>
        <p:spPr>
          <a:xfrm>
            <a:off x="580992" y="822871"/>
            <a:ext cx="3902108"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smtClean="0">
                <a:solidFill>
                  <a:srgbClr val="002060"/>
                </a:solidFill>
              </a:rPr>
              <a:t>c. Cộng hydrogen halide:</a:t>
            </a:r>
            <a:endParaRPr lang="en-US">
              <a:solidFill>
                <a:srgbClr val="002060"/>
              </a:solidFill>
            </a:endParaRPr>
          </a:p>
        </p:txBody>
      </p:sp>
      <p:sp>
        <p:nvSpPr>
          <p:cNvPr id="15" name="Rectangle 14"/>
          <p:cNvSpPr/>
          <p:nvPr/>
        </p:nvSpPr>
        <p:spPr>
          <a:xfrm>
            <a:off x="762000" y="1539438"/>
            <a:ext cx="10223500" cy="830997"/>
          </a:xfrm>
          <a:prstGeom prst="rect">
            <a:avLst/>
          </a:prstGeom>
          <a:ln>
            <a:solidFill>
              <a:srgbClr val="00B050"/>
            </a:solidFill>
          </a:ln>
        </p:spPr>
        <p:txBody>
          <a:bodyPr wrap="square">
            <a:spAutoFit/>
          </a:bodyPr>
          <a:lstStyle/>
          <a:p>
            <a:pPr algn="just"/>
            <a:r>
              <a:rPr lang="en-US" sz="2400" b="1" smtClean="0">
                <a:latin typeface="Times New Roman" panose="02020603050405020304" pitchFamily="18" charset="0"/>
                <a:ea typeface="Arial" panose="020B0604020202020204" pitchFamily="34" charset="0"/>
              </a:rPr>
              <a:t>? </a:t>
            </a:r>
            <a:r>
              <a:rPr lang="vi-VN" sz="2400" smtClean="0">
                <a:solidFill>
                  <a:schemeClr val="bg2">
                    <a:lumMod val="10000"/>
                  </a:schemeClr>
                </a:solidFill>
                <a:latin typeface="Times New Roman" panose="02020603050405020304" pitchFamily="18" charset="0"/>
                <a:ea typeface="Arial" panose="020B0604020202020204" pitchFamily="34" charset="0"/>
              </a:rPr>
              <a:t>Bên </a:t>
            </a:r>
            <a:r>
              <a:rPr lang="vi-VN" sz="2400">
                <a:solidFill>
                  <a:schemeClr val="bg2">
                    <a:lumMod val="10000"/>
                  </a:schemeClr>
                </a:solidFill>
                <a:latin typeface="Times New Roman" panose="02020603050405020304" pitchFamily="18" charset="0"/>
                <a:ea typeface="Arial" panose="020B0604020202020204" pitchFamily="34" charset="0"/>
              </a:rPr>
              <a:t>cạnh </a:t>
            </a:r>
            <a:r>
              <a:rPr lang="vi-VN" sz="2400" smtClean="0">
                <a:solidFill>
                  <a:schemeClr val="bg2">
                    <a:lumMod val="10000"/>
                  </a:schemeClr>
                </a:solidFill>
                <a:latin typeface="Times New Roman" panose="02020603050405020304" pitchFamily="18" charset="0"/>
                <a:ea typeface="Arial" panose="020B0604020202020204" pitchFamily="34" charset="0"/>
              </a:rPr>
              <a:t>s</a:t>
            </a:r>
            <a:r>
              <a:rPr lang="en-US" sz="2400" smtClean="0">
                <a:solidFill>
                  <a:schemeClr val="bg2">
                    <a:lumMod val="10000"/>
                  </a:schemeClr>
                </a:solidFill>
                <a:latin typeface="Times New Roman" panose="02020603050405020304" pitchFamily="18" charset="0"/>
                <a:ea typeface="Arial" panose="020B0604020202020204" pitchFamily="34" charset="0"/>
              </a:rPr>
              <a:t>ản phẩm</a:t>
            </a:r>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chính 1,1 – dibromoethane, p/ứ giữa bromoethene và HBr còn tạo ra </a:t>
            </a:r>
            <a:r>
              <a:rPr lang="vi-VN" sz="2400" smtClean="0">
                <a:solidFill>
                  <a:schemeClr val="bg2">
                    <a:lumMod val="10000"/>
                  </a:schemeClr>
                </a:solidFill>
                <a:latin typeface="Times New Roman" panose="02020603050405020304" pitchFamily="18" charset="0"/>
                <a:ea typeface="Arial" panose="020B0604020202020204" pitchFamily="34" charset="0"/>
              </a:rPr>
              <a:t>s</a:t>
            </a:r>
            <a:r>
              <a:rPr lang="en-US" sz="2400" smtClean="0">
                <a:solidFill>
                  <a:schemeClr val="bg2">
                    <a:lumMod val="10000"/>
                  </a:schemeClr>
                </a:solidFill>
                <a:latin typeface="Times New Roman" panose="02020603050405020304" pitchFamily="18" charset="0"/>
                <a:ea typeface="Arial" panose="020B0604020202020204" pitchFamily="34" charset="0"/>
              </a:rPr>
              <a:t>ản phẩm</a:t>
            </a:r>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phụ nào?</a:t>
            </a:r>
            <a:endParaRPr lang="en-US" sz="2400">
              <a:solidFill>
                <a:schemeClr val="bg2">
                  <a:lumMod val="10000"/>
                </a:schemeClr>
              </a:solidFill>
              <a:latin typeface="Times New Roman" panose="02020603050405020304" pitchFamily="18" charset="0"/>
              <a:ea typeface="Arial" panose="020B0604020202020204" pitchFamily="34" charset="0"/>
            </a:endParaRPr>
          </a:p>
        </p:txBody>
      </p:sp>
      <p:sp>
        <p:nvSpPr>
          <p:cNvPr id="16" name="Rectangle 15"/>
          <p:cNvSpPr/>
          <p:nvPr/>
        </p:nvSpPr>
        <p:spPr>
          <a:xfrm>
            <a:off x="762000" y="2625337"/>
            <a:ext cx="10223500" cy="830997"/>
          </a:xfrm>
          <a:prstGeom prst="rect">
            <a:avLst/>
          </a:prstGeom>
        </p:spPr>
        <p:txBody>
          <a:bodyPr wrap="square">
            <a:spAutoFit/>
          </a:bodyPr>
          <a:lstStyle/>
          <a:p>
            <a:pPr algn="just"/>
            <a:r>
              <a:rPr lang="en-US" sz="2400">
                <a:solidFill>
                  <a:schemeClr val="bg1"/>
                </a:solidFill>
                <a:latin typeface="Times New Roman" panose="02020603050405020304" pitchFamily="18" charset="0"/>
                <a:ea typeface="Arial" panose="020B0604020202020204" pitchFamily="34" charset="0"/>
              </a:rPr>
              <a:t>Bên cạnh </a:t>
            </a:r>
            <a:r>
              <a:rPr lang="en-US" sz="2400" smtClean="0">
                <a:solidFill>
                  <a:schemeClr val="bg1"/>
                </a:solidFill>
                <a:latin typeface="Times New Roman" panose="02020603050405020304" pitchFamily="18" charset="0"/>
                <a:ea typeface="Arial" panose="020B0604020202020204" pitchFamily="34" charset="0"/>
              </a:rPr>
              <a:t>spc 1,1 </a:t>
            </a:r>
            <a:r>
              <a:rPr lang="en-US" sz="2400">
                <a:solidFill>
                  <a:schemeClr val="bg1"/>
                </a:solidFill>
                <a:latin typeface="Times New Roman" panose="02020603050405020304" pitchFamily="18" charset="0"/>
                <a:ea typeface="Arial" panose="020B0604020202020204" pitchFamily="34" charset="0"/>
              </a:rPr>
              <a:t>- dibromoethane </a:t>
            </a:r>
            <a:r>
              <a:rPr lang="en-US" sz="2400" smtClean="0">
                <a:solidFill>
                  <a:schemeClr val="bg1"/>
                </a:solidFill>
                <a:latin typeface="Times New Roman" panose="02020603050405020304" pitchFamily="18" charset="0"/>
                <a:ea typeface="Arial" panose="020B0604020202020204" pitchFamily="34" charset="0"/>
              </a:rPr>
              <a:t>(CHBr</a:t>
            </a:r>
            <a:r>
              <a:rPr lang="en-US" sz="2400" baseline="-25000" smtClean="0">
                <a:solidFill>
                  <a:schemeClr val="bg1"/>
                </a:solidFill>
                <a:latin typeface="Times New Roman" panose="02020603050405020304" pitchFamily="18" charset="0"/>
                <a:ea typeface="Arial" panose="020B0604020202020204" pitchFamily="34" charset="0"/>
              </a:rPr>
              <a:t>2</a:t>
            </a:r>
            <a:r>
              <a:rPr lang="en-US" sz="2400" smtClean="0">
                <a:solidFill>
                  <a:schemeClr val="bg1"/>
                </a:solidFill>
                <a:latin typeface="Times New Roman" panose="02020603050405020304" pitchFamily="18" charset="0"/>
                <a:ea typeface="Arial" panose="020B0604020202020204" pitchFamily="34" charset="0"/>
              </a:rPr>
              <a:t>-CH</a:t>
            </a:r>
            <a:r>
              <a:rPr lang="en-US" sz="2400" baseline="-25000" smtClean="0">
                <a:solidFill>
                  <a:schemeClr val="bg1"/>
                </a:solidFill>
                <a:latin typeface="Times New Roman" panose="02020603050405020304" pitchFamily="18" charset="0"/>
                <a:ea typeface="Arial" panose="020B0604020202020204" pitchFamily="34" charset="0"/>
              </a:rPr>
              <a:t>3</a:t>
            </a:r>
            <a:r>
              <a:rPr lang="en-US" sz="2400" smtClean="0">
                <a:solidFill>
                  <a:schemeClr val="bg1"/>
                </a:solidFill>
                <a:latin typeface="Times New Roman" panose="02020603050405020304" pitchFamily="18" charset="0"/>
                <a:ea typeface="Arial" panose="020B0604020202020204" pitchFamily="34" charset="0"/>
              </a:rPr>
              <a:t>), p/ứ </a:t>
            </a:r>
            <a:r>
              <a:rPr lang="en-US" sz="2400">
                <a:solidFill>
                  <a:schemeClr val="bg1"/>
                </a:solidFill>
                <a:latin typeface="Times New Roman" panose="02020603050405020304" pitchFamily="18" charset="0"/>
                <a:ea typeface="Arial" panose="020B0604020202020204" pitchFamily="34" charset="0"/>
              </a:rPr>
              <a:t>giữa bromoethane và HBr còn tạo </a:t>
            </a:r>
            <a:r>
              <a:rPr lang="en-US" sz="2400" smtClean="0">
                <a:solidFill>
                  <a:schemeClr val="bg1"/>
                </a:solidFill>
                <a:latin typeface="Times New Roman" panose="02020603050405020304" pitchFamily="18" charset="0"/>
                <a:ea typeface="Arial" panose="020B0604020202020204" pitchFamily="34" charset="0"/>
              </a:rPr>
              <a:t>spp 1,2 – dibromoethane (</a:t>
            </a:r>
            <a:r>
              <a:rPr lang="en-US" sz="2400">
                <a:solidFill>
                  <a:schemeClr val="bg1"/>
                </a:solidFill>
                <a:latin typeface="Times New Roman" panose="02020603050405020304" pitchFamily="18" charset="0"/>
                <a:ea typeface="Arial" panose="020B0604020202020204" pitchFamily="34" charset="0"/>
              </a:rPr>
              <a:t>CH</a:t>
            </a:r>
            <a:r>
              <a:rPr lang="en-US" sz="2400" baseline="-25000">
                <a:solidFill>
                  <a:schemeClr val="bg1"/>
                </a:solidFill>
                <a:latin typeface="Times New Roman" panose="02020603050405020304" pitchFamily="18" charset="0"/>
                <a:ea typeface="Arial" panose="020B0604020202020204" pitchFamily="34" charset="0"/>
              </a:rPr>
              <a:t>2</a:t>
            </a:r>
            <a:r>
              <a:rPr lang="en-US" sz="2400">
                <a:solidFill>
                  <a:schemeClr val="bg1"/>
                </a:solidFill>
                <a:latin typeface="Times New Roman" panose="02020603050405020304" pitchFamily="18" charset="0"/>
                <a:ea typeface="Arial" panose="020B0604020202020204" pitchFamily="34" charset="0"/>
              </a:rPr>
              <a:t>Br </a:t>
            </a:r>
            <a:r>
              <a:rPr lang="en-US" sz="2400" smtClean="0">
                <a:solidFill>
                  <a:schemeClr val="bg1"/>
                </a:solidFill>
                <a:latin typeface="Times New Roman" panose="02020603050405020304" pitchFamily="18" charset="0"/>
                <a:ea typeface="Arial" panose="020B0604020202020204" pitchFamily="34" charset="0"/>
              </a:rPr>
              <a:t>– CHBr).</a:t>
            </a:r>
            <a:endParaRPr lang="en-US" sz="2400">
              <a:solidFill>
                <a:schemeClr val="bg1"/>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32951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7998" y="396501"/>
            <a:ext cx="2558714"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solidFill>
                  <a:srgbClr val="002060"/>
                </a:solidFill>
              </a:rPr>
              <a:t>1. Phản ứng cộng:</a:t>
            </a:r>
          </a:p>
        </p:txBody>
      </p:sp>
      <p:sp>
        <p:nvSpPr>
          <p:cNvPr id="12" name="TextBox 11"/>
          <p:cNvSpPr txBox="1"/>
          <p:nvPr/>
        </p:nvSpPr>
        <p:spPr>
          <a:xfrm>
            <a:off x="580992" y="822871"/>
            <a:ext cx="3902108"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solidFill>
                  <a:srgbClr val="002060"/>
                </a:solidFill>
              </a:rPr>
              <a:t>d</a:t>
            </a:r>
            <a:r>
              <a:rPr lang="en-US" smtClean="0">
                <a:solidFill>
                  <a:srgbClr val="002060"/>
                </a:solidFill>
              </a:rPr>
              <a:t>. Cộng nước (hydrat hóa):</a:t>
            </a:r>
            <a:endParaRPr lang="en-US">
              <a:solidFill>
                <a:srgbClr val="002060"/>
              </a:solidFill>
            </a:endParaRPr>
          </a:p>
        </p:txBody>
      </p:sp>
      <p:pic>
        <p:nvPicPr>
          <p:cNvPr id="6" name="Picture 5"/>
          <p:cNvPicPr>
            <a:picLocks noChangeAspect="1"/>
          </p:cNvPicPr>
          <p:nvPr/>
        </p:nvPicPr>
        <p:blipFill>
          <a:blip r:embed="rId2"/>
          <a:stretch>
            <a:fillRect/>
          </a:stretch>
        </p:blipFill>
        <p:spPr>
          <a:xfrm>
            <a:off x="3231955" y="1284536"/>
            <a:ext cx="5327988" cy="838664"/>
          </a:xfrm>
          <a:prstGeom prst="rect">
            <a:avLst/>
          </a:prstGeom>
        </p:spPr>
      </p:pic>
      <p:sp>
        <p:nvSpPr>
          <p:cNvPr id="9" name="TextBox 8"/>
          <p:cNvSpPr txBox="1"/>
          <p:nvPr/>
        </p:nvSpPr>
        <p:spPr>
          <a:xfrm>
            <a:off x="676915" y="1284536"/>
            <a:ext cx="886781"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b="0" smtClean="0"/>
              <a:t>VD7:</a:t>
            </a:r>
            <a:endParaRPr lang="en-US" b="0"/>
          </a:p>
        </p:txBody>
      </p:sp>
      <p:sp>
        <p:nvSpPr>
          <p:cNvPr id="10" name="TextBox 9"/>
          <p:cNvSpPr txBox="1"/>
          <p:nvPr/>
        </p:nvSpPr>
        <p:spPr>
          <a:xfrm>
            <a:off x="676915" y="2930878"/>
            <a:ext cx="886781"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b="0" smtClean="0"/>
              <a:t>VD8:</a:t>
            </a:r>
            <a:endParaRPr lang="en-US" b="0"/>
          </a:p>
        </p:txBody>
      </p:sp>
      <p:pic>
        <p:nvPicPr>
          <p:cNvPr id="7" name="Picture 6"/>
          <p:cNvPicPr>
            <a:picLocks noChangeAspect="1"/>
          </p:cNvPicPr>
          <p:nvPr/>
        </p:nvPicPr>
        <p:blipFill>
          <a:blip r:embed="rId3"/>
          <a:stretch>
            <a:fillRect/>
          </a:stretch>
        </p:blipFill>
        <p:spPr>
          <a:xfrm>
            <a:off x="2303049" y="2974005"/>
            <a:ext cx="7185800" cy="927200"/>
          </a:xfrm>
          <a:prstGeom prst="rect">
            <a:avLst/>
          </a:prstGeom>
        </p:spPr>
      </p:pic>
      <p:sp>
        <p:nvSpPr>
          <p:cNvPr id="8" name="TextBox 7"/>
          <p:cNvSpPr txBox="1"/>
          <p:nvPr/>
        </p:nvSpPr>
        <p:spPr>
          <a:xfrm>
            <a:off x="580990" y="2273676"/>
            <a:ext cx="9890849"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b="0" smtClean="0">
                <a:solidFill>
                  <a:schemeClr val="bg1"/>
                </a:solidFill>
              </a:rPr>
              <a:t>→ </a:t>
            </a:r>
            <a:r>
              <a:rPr lang="en-US" b="0">
                <a:solidFill>
                  <a:schemeClr val="bg1"/>
                </a:solidFill>
              </a:rPr>
              <a:t>Ở nhiệt độ thích hợp và xúc tác acid, alkene cộng nước tạo thành </a:t>
            </a:r>
            <a:r>
              <a:rPr lang="en-US" b="0" smtClean="0">
                <a:solidFill>
                  <a:schemeClr val="tx1"/>
                </a:solidFill>
              </a:rPr>
              <a:t>alcohol</a:t>
            </a:r>
            <a:r>
              <a:rPr lang="en-US" b="0" smtClean="0">
                <a:solidFill>
                  <a:schemeClr val="bg1"/>
                </a:solidFill>
              </a:rPr>
              <a:t>.</a:t>
            </a:r>
            <a:endParaRPr lang="en-US" b="0">
              <a:solidFill>
                <a:schemeClr val="bg1"/>
              </a:solidFill>
            </a:endParaRPr>
          </a:p>
        </p:txBody>
      </p:sp>
      <p:sp>
        <p:nvSpPr>
          <p:cNvPr id="15" name="Rectangle 14"/>
          <p:cNvSpPr/>
          <p:nvPr/>
        </p:nvSpPr>
        <p:spPr>
          <a:xfrm>
            <a:off x="580990" y="4186145"/>
            <a:ext cx="10823607" cy="830997"/>
          </a:xfrm>
          <a:prstGeom prst="rect">
            <a:avLst/>
          </a:prstGeom>
          <a:ln>
            <a:solidFill>
              <a:srgbClr val="00B050"/>
            </a:solidFill>
          </a:ln>
        </p:spPr>
        <p:txBody>
          <a:bodyPr wrap="square">
            <a:spAutoFit/>
          </a:bodyPr>
          <a:lstStyle/>
          <a:p>
            <a:pPr algn="just"/>
            <a:r>
              <a:rPr lang="en-US" sz="2400" b="1" smtClean="0">
                <a:latin typeface="Times New Roman" panose="02020603050405020304" pitchFamily="18" charset="0"/>
                <a:ea typeface="Arial" panose="020B0604020202020204" pitchFamily="34" charset="0"/>
              </a:rPr>
              <a:t>?</a:t>
            </a:r>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Propyne p/ứ với nước trong đ/kiện tương tự như acetylene. Viết phương trình p/ứ minh hoạ.</a:t>
            </a:r>
            <a:endParaRPr lang="en-US" sz="2400">
              <a:solidFill>
                <a:schemeClr val="bg2">
                  <a:lumMod val="10000"/>
                </a:schemeClr>
              </a:solidFill>
              <a:latin typeface="Times New Roman" panose="02020603050405020304" pitchFamily="18" charset="0"/>
              <a:ea typeface="Arial" panose="020B0604020202020204" pitchFamily="34" charset="0"/>
            </a:endParaRPr>
          </a:p>
        </p:txBody>
      </p:sp>
      <p:pic>
        <p:nvPicPr>
          <p:cNvPr id="16" name="Picture 15"/>
          <p:cNvPicPr/>
          <p:nvPr/>
        </p:nvPicPr>
        <p:blipFill>
          <a:blip r:embed="rId4">
            <a:extLst>
              <a:ext uri="{28A0092B-C50C-407E-A947-70E740481C1C}">
                <a14:useLocalDpi xmlns:a14="http://schemas.microsoft.com/office/drawing/2010/main" val="0"/>
              </a:ext>
            </a:extLst>
          </a:blip>
          <a:stretch>
            <a:fillRect/>
          </a:stretch>
        </p:blipFill>
        <p:spPr>
          <a:xfrm>
            <a:off x="2652500" y="5169542"/>
            <a:ext cx="6440699" cy="1155058"/>
          </a:xfrm>
          <a:prstGeom prst="rect">
            <a:avLst/>
          </a:prstGeom>
        </p:spPr>
      </p:pic>
    </p:spTree>
    <p:extLst>
      <p:ext uri="{BB962C8B-B14F-4D97-AF65-F5344CB8AC3E}">
        <p14:creationId xmlns:p14="http://schemas.microsoft.com/office/powerpoint/2010/main" val="248218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8"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398" y="945041"/>
            <a:ext cx="11036302" cy="2308324"/>
          </a:xfrm>
          <a:prstGeom prst="rect">
            <a:avLst/>
          </a:prstGeom>
          <a:ln>
            <a:solidFill>
              <a:srgbClr val="00B050"/>
            </a:solidFill>
          </a:ln>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solidFill>
                  <a:schemeClr val="tx1"/>
                </a:solidFill>
              </a:rPr>
              <a:t>KL: </a:t>
            </a:r>
            <a:endParaRPr lang="en-US" smtClean="0">
              <a:solidFill>
                <a:schemeClr val="tx1"/>
              </a:solidFill>
            </a:endParaRPr>
          </a:p>
          <a:p>
            <a:r>
              <a:rPr lang="en-US" b="0" smtClean="0"/>
              <a:t>- </a:t>
            </a:r>
            <a:r>
              <a:rPr lang="vi-VN" b="0" smtClean="0"/>
              <a:t>Phản </a:t>
            </a:r>
            <a:r>
              <a:rPr lang="vi-VN" b="0"/>
              <a:t>ứng cộng: phản ứng của chất hữu cơ, trong đó hai (hay nhiều hơn) phân tử kết hợp với nhau để tạo thành một phân tử lớn hơn</a:t>
            </a:r>
            <a:r>
              <a:rPr lang="vi-VN" b="0" smtClean="0"/>
              <a:t>.</a:t>
            </a:r>
            <a:endParaRPr lang="en-US" b="0" smtClean="0"/>
          </a:p>
          <a:p>
            <a:r>
              <a:rPr lang="en-US" b="0" smtClean="0"/>
              <a:t>- Alkene</a:t>
            </a:r>
            <a:r>
              <a:rPr lang="en-US" b="0"/>
              <a:t>, alkyne đều có khả năng tham gia phản ứng cộng với H</a:t>
            </a:r>
            <a:r>
              <a:rPr lang="en-US" b="0" baseline="-25000"/>
              <a:t>2</a:t>
            </a:r>
            <a:r>
              <a:rPr lang="en-US" b="0"/>
              <a:t>, X</a:t>
            </a:r>
            <a:r>
              <a:rPr lang="en-US" b="0" baseline="-25000"/>
              <a:t>2</a:t>
            </a:r>
            <a:r>
              <a:rPr lang="en-US" b="0"/>
              <a:t>, HX, H</a:t>
            </a:r>
            <a:r>
              <a:rPr lang="en-US" b="0" baseline="-25000"/>
              <a:t>2</a:t>
            </a:r>
            <a:r>
              <a:rPr lang="en-US" b="0"/>
              <a:t>O,… (X là Cl, Br</a:t>
            </a:r>
            <a:r>
              <a:rPr lang="en-US" b="0" smtClean="0"/>
              <a:t>).</a:t>
            </a:r>
          </a:p>
          <a:p>
            <a:r>
              <a:rPr lang="en-US" b="0" smtClean="0"/>
              <a:t>- Sản phẩm chính của phản ứng cộng với HX, H</a:t>
            </a:r>
            <a:r>
              <a:rPr lang="en-US" b="0" baseline="-25000" smtClean="0"/>
              <a:t>2</a:t>
            </a:r>
            <a:r>
              <a:rPr lang="en-US" b="0" smtClean="0"/>
              <a:t>O tuân theo quy tắc Markovnikov.</a:t>
            </a:r>
          </a:p>
        </p:txBody>
      </p:sp>
    </p:spTree>
    <p:extLst>
      <p:ext uri="{BB962C8B-B14F-4D97-AF65-F5344CB8AC3E}">
        <p14:creationId xmlns:p14="http://schemas.microsoft.com/office/powerpoint/2010/main" val="319769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7998" y="396501"/>
            <a:ext cx="5600702"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smtClean="0">
                <a:solidFill>
                  <a:srgbClr val="002060"/>
                </a:solidFill>
              </a:rPr>
              <a:t>2. </a:t>
            </a:r>
            <a:r>
              <a:rPr lang="en-US">
                <a:solidFill>
                  <a:srgbClr val="002060"/>
                </a:solidFill>
              </a:rPr>
              <a:t>Phản ứng </a:t>
            </a:r>
            <a:r>
              <a:rPr lang="en-US" smtClean="0">
                <a:solidFill>
                  <a:srgbClr val="002060"/>
                </a:solidFill>
              </a:rPr>
              <a:t>trùng hợp:</a:t>
            </a:r>
            <a:endParaRPr lang="en-US">
              <a:solidFill>
                <a:srgbClr val="002060"/>
              </a:solidFill>
            </a:endParaRPr>
          </a:p>
        </p:txBody>
      </p:sp>
      <p:sp>
        <p:nvSpPr>
          <p:cNvPr id="3" name="Rectangle 2"/>
          <p:cNvSpPr/>
          <p:nvPr/>
        </p:nvSpPr>
        <p:spPr>
          <a:xfrm>
            <a:off x="634998" y="2790363"/>
            <a:ext cx="10814052" cy="461665"/>
          </a:xfrm>
          <a:prstGeom prst="rect">
            <a:avLst/>
          </a:prstGeom>
          <a:ln>
            <a:solidFill>
              <a:srgbClr val="00B050"/>
            </a:solidFill>
          </a:ln>
        </p:spPr>
        <p:txBody>
          <a:bodyPr wrap="square">
            <a:spAutoFit/>
          </a:bodyPr>
          <a:lstStyle/>
          <a:p>
            <a:pPr algn="just"/>
            <a:r>
              <a:rPr lang="pt-BR" sz="2400" b="1" smtClean="0">
                <a:latin typeface="Times New Roman" panose="02020603050405020304" pitchFamily="18" charset="0"/>
                <a:ea typeface="Arial" panose="020B0604020202020204" pitchFamily="34" charset="0"/>
              </a:rPr>
              <a:t>?</a:t>
            </a:r>
            <a:r>
              <a:rPr lang="pt-BR" sz="2400" b="1" smtClean="0">
                <a:solidFill>
                  <a:schemeClr val="bg2">
                    <a:lumMod val="10000"/>
                  </a:schemeClr>
                </a:solidFill>
                <a:latin typeface="Times New Roman" panose="02020603050405020304" pitchFamily="18" charset="0"/>
                <a:ea typeface="Arial" panose="020B0604020202020204" pitchFamily="34" charset="0"/>
              </a:rPr>
              <a:t> </a:t>
            </a:r>
            <a:r>
              <a:rPr lang="pt-BR" sz="2400" smtClean="0">
                <a:solidFill>
                  <a:schemeClr val="bg2">
                    <a:lumMod val="10000"/>
                  </a:schemeClr>
                </a:solidFill>
                <a:latin typeface="Times New Roman" panose="02020603050405020304" pitchFamily="18" charset="0"/>
                <a:ea typeface="Arial" panose="020B0604020202020204" pitchFamily="34" charset="0"/>
              </a:rPr>
              <a:t>Phản </a:t>
            </a:r>
            <a:r>
              <a:rPr lang="pt-BR" sz="2400">
                <a:solidFill>
                  <a:schemeClr val="bg2">
                    <a:lumMod val="10000"/>
                  </a:schemeClr>
                </a:solidFill>
                <a:latin typeface="Times New Roman" panose="02020603050405020304" pitchFamily="18" charset="0"/>
                <a:ea typeface="Arial" panose="020B0604020202020204" pitchFamily="34" charset="0"/>
              </a:rPr>
              <a:t>ứng trùng hợp là gì? </a:t>
            </a:r>
            <a:r>
              <a:rPr lang="vi-VN" sz="2400">
                <a:solidFill>
                  <a:schemeClr val="bg2">
                    <a:lumMod val="10000"/>
                  </a:schemeClr>
                </a:solidFill>
                <a:latin typeface="Times New Roman" panose="02020603050405020304" pitchFamily="18" charset="0"/>
                <a:ea typeface="Arial" panose="020B0604020202020204" pitchFamily="34" charset="0"/>
              </a:rPr>
              <a:t>Viết phản ứng trùng hợp của </a:t>
            </a:r>
            <a:r>
              <a:rPr lang="en-US" sz="2400" smtClean="0">
                <a:solidFill>
                  <a:schemeClr val="bg2">
                    <a:lumMod val="10000"/>
                  </a:schemeClr>
                </a:solidFill>
                <a:latin typeface="Times New Roman" panose="02020603050405020304" pitchFamily="18" charset="0"/>
                <a:ea typeface="Arial" panose="020B0604020202020204" pitchFamily="34" charset="0"/>
              </a:rPr>
              <a:t>but-1-en.</a:t>
            </a:r>
            <a:endParaRPr lang="en-US" sz="2400" baseline="-25000">
              <a:solidFill>
                <a:schemeClr val="bg2">
                  <a:lumMod val="10000"/>
                </a:schemeClr>
              </a:solidFill>
              <a:latin typeface="Times New Roman" panose="02020603050405020304" pitchFamily="18" charset="0"/>
              <a:ea typeface="Arial" panose="020B0604020202020204" pitchFamily="34" charset="0"/>
            </a:endParaRPr>
          </a:p>
        </p:txBody>
      </p:sp>
      <p:pic>
        <p:nvPicPr>
          <p:cNvPr id="31746" name="Picture 2" descr="Viết phương trình hóa học của phản ứng xảy ra khi: Trùng hợp but-1-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676" y="4424468"/>
            <a:ext cx="7790161" cy="14477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07998" y="1087745"/>
            <a:ext cx="5910555" cy="1087174"/>
          </a:xfrm>
          <a:prstGeom prst="rect">
            <a:avLst/>
          </a:prstGeom>
        </p:spPr>
      </p:pic>
      <p:pic>
        <p:nvPicPr>
          <p:cNvPr id="14" name="Picture 13"/>
          <p:cNvPicPr>
            <a:picLocks noChangeAspect="1"/>
          </p:cNvPicPr>
          <p:nvPr/>
        </p:nvPicPr>
        <p:blipFill>
          <a:blip r:embed="rId5"/>
          <a:stretch>
            <a:fillRect/>
          </a:stretch>
        </p:blipFill>
        <p:spPr>
          <a:xfrm>
            <a:off x="6908551" y="1039780"/>
            <a:ext cx="4669365" cy="1198271"/>
          </a:xfrm>
          <a:prstGeom prst="rect">
            <a:avLst/>
          </a:prstGeom>
        </p:spPr>
      </p:pic>
      <p:sp>
        <p:nvSpPr>
          <p:cNvPr id="19" name="Rectangle 18"/>
          <p:cNvSpPr/>
          <p:nvPr/>
        </p:nvSpPr>
        <p:spPr>
          <a:xfrm>
            <a:off x="634998" y="3395742"/>
            <a:ext cx="10814052" cy="830997"/>
          </a:xfrm>
          <a:prstGeom prst="rect">
            <a:avLst/>
          </a:prstGeom>
        </p:spPr>
        <p:txBody>
          <a:bodyPr wrap="square">
            <a:spAutoFit/>
          </a:bodyPr>
          <a:lstStyle/>
          <a:p>
            <a:pPr algn="just"/>
            <a:r>
              <a:rPr lang="pt-BR" sz="2400" b="1">
                <a:solidFill>
                  <a:schemeClr val="bg1"/>
                </a:solidFill>
                <a:latin typeface="Times New Roman" panose="02020603050405020304" pitchFamily="18" charset="0"/>
                <a:ea typeface="Arial" panose="020B0604020202020204" pitchFamily="34" charset="0"/>
              </a:rPr>
              <a:t>Phản ứng trùng hợp: </a:t>
            </a:r>
            <a:r>
              <a:rPr lang="pt-BR" sz="2400">
                <a:solidFill>
                  <a:schemeClr val="bg1"/>
                </a:solidFill>
                <a:latin typeface="Times New Roman" panose="02020603050405020304" pitchFamily="18" charset="0"/>
                <a:ea typeface="Arial" panose="020B0604020202020204" pitchFamily="34" charset="0"/>
              </a:rPr>
              <a:t>là quá trình cộng hợp liên tiếp nhiều phân tử nhỏ giống nhau hoặc tương tự nhau tạo thành phân tử lớn gọi là </a:t>
            </a:r>
            <a:r>
              <a:rPr lang="pt-BR" sz="2400" b="1">
                <a:solidFill>
                  <a:schemeClr val="bg1"/>
                </a:solidFill>
                <a:latin typeface="Times New Roman" panose="02020603050405020304" pitchFamily="18" charset="0"/>
                <a:ea typeface="Arial" panose="020B0604020202020204" pitchFamily="34" charset="0"/>
              </a:rPr>
              <a:t>polime</a:t>
            </a:r>
            <a:r>
              <a:rPr lang="pt-BR" sz="2400">
                <a:solidFill>
                  <a:schemeClr val="bg1"/>
                </a:solidFill>
                <a:latin typeface="Times New Roman" panose="02020603050405020304" pitchFamily="18" charset="0"/>
                <a:ea typeface="Arial" panose="020B0604020202020204" pitchFamily="34" charset="0"/>
              </a:rPr>
              <a:t>.</a:t>
            </a:r>
            <a:endParaRPr lang="en-US" sz="2400">
              <a:solidFill>
                <a:schemeClr val="bg1"/>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220955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746"/>
                                        </p:tgtEl>
                                        <p:attrNameLst>
                                          <p:attrName>style.visibility</p:attrName>
                                        </p:attrNameLst>
                                      </p:cBhvr>
                                      <p:to>
                                        <p:strVal val="visible"/>
                                      </p:to>
                                    </p:set>
                                    <p:animEffect transition="in" filter="fade">
                                      <p:cBhvr>
                                        <p:cTn id="30"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4998" y="396502"/>
            <a:ext cx="5473702" cy="461664"/>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solidFill>
                  <a:srgbClr val="002060"/>
                </a:solidFill>
              </a:rPr>
              <a:t>3</a:t>
            </a:r>
            <a:r>
              <a:rPr lang="en-US" smtClean="0">
                <a:solidFill>
                  <a:srgbClr val="002060"/>
                </a:solidFill>
              </a:rPr>
              <a:t>. </a:t>
            </a:r>
            <a:r>
              <a:rPr lang="en-US">
                <a:solidFill>
                  <a:srgbClr val="002060"/>
                </a:solidFill>
              </a:rPr>
              <a:t>Phản ứng </a:t>
            </a:r>
            <a:r>
              <a:rPr lang="en-US" smtClean="0">
                <a:solidFill>
                  <a:srgbClr val="002060"/>
                </a:solidFill>
              </a:rPr>
              <a:t>oxi hóa:</a:t>
            </a:r>
            <a:endParaRPr lang="en-US">
              <a:solidFill>
                <a:srgbClr val="002060"/>
              </a:solidFill>
            </a:endParaRPr>
          </a:p>
        </p:txBody>
      </p:sp>
      <p:sp>
        <p:nvSpPr>
          <p:cNvPr id="9" name="Rectangle 8"/>
          <p:cNvSpPr/>
          <p:nvPr/>
        </p:nvSpPr>
        <p:spPr>
          <a:xfrm>
            <a:off x="541320" y="1344234"/>
            <a:ext cx="11001407" cy="1569660"/>
          </a:xfrm>
          <a:prstGeom prst="rect">
            <a:avLst/>
          </a:prstGeom>
          <a:ln>
            <a:solidFill>
              <a:srgbClr val="00B050"/>
            </a:solidFill>
          </a:ln>
        </p:spPr>
        <p:txBody>
          <a:bodyPr wrap="square">
            <a:spAutoFit/>
          </a:bodyPr>
          <a:lstStyle/>
          <a:p>
            <a:pPr algn="just"/>
            <a:r>
              <a:rPr lang="en-US" sz="2400" smtClean="0">
                <a:solidFill>
                  <a:schemeClr val="bg2">
                    <a:lumMod val="10000"/>
                  </a:schemeClr>
                </a:solidFill>
                <a:latin typeface="Times New Roman" panose="02020603050405020304" pitchFamily="18" charset="0"/>
                <a:ea typeface="Arial" panose="020B0604020202020204" pitchFamily="34" charset="0"/>
              </a:rPr>
              <a:t>- Quan sát video:</a:t>
            </a:r>
          </a:p>
          <a:p>
            <a:pPr algn="just"/>
            <a:r>
              <a:rPr lang="en-US" sz="2400">
                <a:solidFill>
                  <a:schemeClr val="bg2">
                    <a:lumMod val="10000"/>
                  </a:schemeClr>
                </a:solidFill>
                <a:latin typeface="Times New Roman" panose="02020603050405020304" pitchFamily="18" charset="0"/>
                <a:ea typeface="Arial" panose="020B0604020202020204" pitchFamily="34" charset="0"/>
              </a:rPr>
              <a:t> </a:t>
            </a:r>
            <a:r>
              <a:rPr lang="en-US" sz="2400" smtClean="0">
                <a:solidFill>
                  <a:schemeClr val="bg2">
                    <a:lumMod val="10000"/>
                  </a:schemeClr>
                </a:solidFill>
                <a:latin typeface="Times New Roman" panose="02020603050405020304" pitchFamily="18" charset="0"/>
                <a:ea typeface="Arial" panose="020B0604020202020204" pitchFamily="34" charset="0"/>
              </a:rPr>
              <a:t>  + </a:t>
            </a:r>
            <a:r>
              <a:rPr lang="en-US" sz="2400" smtClean="0">
                <a:solidFill>
                  <a:schemeClr val="bg2">
                    <a:lumMod val="10000"/>
                  </a:schemeClr>
                </a:solidFill>
                <a:latin typeface="Times New Roman" panose="02020603050405020304" pitchFamily="18" charset="0"/>
                <a:ea typeface="Arial" panose="020B0604020202020204" pitchFamily="34" charset="0"/>
                <a:hlinkClick r:id="rId3"/>
              </a:rPr>
              <a:t>Oxi hóa ethylene.</a:t>
            </a:r>
            <a:r>
              <a:rPr lang="en-US" sz="2400" smtClean="0">
                <a:solidFill>
                  <a:schemeClr val="bg2">
                    <a:lumMod val="10000"/>
                  </a:schemeClr>
                </a:solidFill>
                <a:latin typeface="Times New Roman" panose="02020603050405020304" pitchFamily="18" charset="0"/>
                <a:ea typeface="Arial" panose="020B0604020202020204" pitchFamily="34" charset="0"/>
              </a:rPr>
              <a:t>     + </a:t>
            </a:r>
            <a:r>
              <a:rPr lang="en-US" sz="2400" smtClean="0">
                <a:solidFill>
                  <a:schemeClr val="bg2">
                    <a:lumMod val="10000"/>
                  </a:schemeClr>
                </a:solidFill>
                <a:latin typeface="Times New Roman" panose="02020603050405020304" pitchFamily="18" charset="0"/>
                <a:ea typeface="Arial" panose="020B0604020202020204" pitchFamily="34" charset="0"/>
                <a:hlinkClick r:id="rId4"/>
              </a:rPr>
              <a:t>Oxi hóa acetylene</a:t>
            </a:r>
            <a:r>
              <a:rPr lang="en-US" sz="2400" smtClean="0">
                <a:solidFill>
                  <a:schemeClr val="bg2">
                    <a:lumMod val="10000"/>
                  </a:schemeClr>
                </a:solidFill>
                <a:latin typeface="Times New Roman" panose="02020603050405020304" pitchFamily="18" charset="0"/>
                <a:ea typeface="Arial" panose="020B0604020202020204" pitchFamily="34" charset="0"/>
              </a:rPr>
              <a:t>.</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en-US" sz="2400" smtClean="0">
                <a:solidFill>
                  <a:schemeClr val="bg2">
                    <a:lumMod val="10000"/>
                  </a:schemeClr>
                </a:solidFill>
                <a:latin typeface="Times New Roman" panose="02020603050405020304" pitchFamily="18" charset="0"/>
                <a:ea typeface="Arial" panose="020B0604020202020204" pitchFamily="34" charset="0"/>
              </a:rPr>
              <a:t>- </a:t>
            </a:r>
            <a:r>
              <a:rPr lang="vi-VN" sz="2400" smtClean="0">
                <a:solidFill>
                  <a:schemeClr val="bg2">
                    <a:lumMod val="10000"/>
                  </a:schemeClr>
                </a:solidFill>
                <a:latin typeface="Times New Roman" panose="02020603050405020304" pitchFamily="18" charset="0"/>
                <a:ea typeface="Arial" panose="020B0604020202020204" pitchFamily="34" charset="0"/>
              </a:rPr>
              <a:t>Thực </a:t>
            </a:r>
            <a:r>
              <a:rPr lang="vi-VN" sz="2400">
                <a:solidFill>
                  <a:schemeClr val="bg2">
                    <a:lumMod val="10000"/>
                  </a:schemeClr>
                </a:solidFill>
                <a:latin typeface="Times New Roman" panose="02020603050405020304" pitchFamily="18" charset="0"/>
                <a:ea typeface="Arial" panose="020B0604020202020204" pitchFamily="34" charset="0"/>
              </a:rPr>
              <a:t>hành thí nghiệm: </a:t>
            </a:r>
            <a:r>
              <a:rPr lang="en-US" sz="2400" smtClean="0">
                <a:solidFill>
                  <a:schemeClr val="bg2">
                    <a:lumMod val="10000"/>
                  </a:schemeClr>
                </a:solidFill>
                <a:latin typeface="Times New Roman" panose="02020603050405020304" pitchFamily="18" charset="0"/>
                <a:ea typeface="Arial" panose="020B0604020202020204" pitchFamily="34" charset="0"/>
              </a:rPr>
              <a:t>Oxi hóa </a:t>
            </a:r>
            <a:r>
              <a:rPr lang="vi-VN" sz="2400" smtClean="0">
                <a:solidFill>
                  <a:schemeClr val="bg2">
                    <a:lumMod val="10000"/>
                  </a:schemeClr>
                </a:solidFill>
                <a:latin typeface="Times New Roman" panose="02020603050405020304" pitchFamily="18" charset="0"/>
                <a:ea typeface="Arial" panose="020B0604020202020204" pitchFamily="34" charset="0"/>
              </a:rPr>
              <a:t>ethylene </a:t>
            </a:r>
            <a:r>
              <a:rPr lang="vi-VN" sz="2400">
                <a:solidFill>
                  <a:schemeClr val="bg2">
                    <a:lumMod val="10000"/>
                  </a:schemeClr>
                </a:solidFill>
                <a:latin typeface="Times New Roman" panose="02020603050405020304" pitchFamily="18" charset="0"/>
                <a:ea typeface="Arial" panose="020B0604020202020204" pitchFamily="34" charset="0"/>
              </a:rPr>
              <a:t>và acetylene </a:t>
            </a:r>
            <a:r>
              <a:rPr lang="en-US" sz="2400" smtClean="0">
                <a:solidFill>
                  <a:schemeClr val="bg2">
                    <a:lumMod val="10000"/>
                  </a:schemeClr>
                </a:solidFill>
                <a:latin typeface="Times New Roman" panose="02020603050405020304" pitchFamily="18" charset="0"/>
                <a:ea typeface="Arial" panose="020B0604020202020204" pitchFamily="34" charset="0"/>
              </a:rPr>
              <a:t>bằng thuốc tím </a:t>
            </a:r>
            <a:r>
              <a:rPr lang="vi-VN" sz="2400" smtClean="0">
                <a:solidFill>
                  <a:schemeClr val="bg2">
                    <a:lumMod val="10000"/>
                  </a:schemeClr>
                </a:solidFill>
                <a:latin typeface="Times New Roman" panose="02020603050405020304" pitchFamily="18" charset="0"/>
                <a:ea typeface="Arial" panose="020B0604020202020204" pitchFamily="34" charset="0"/>
              </a:rPr>
              <a:t>(</a:t>
            </a:r>
            <a:r>
              <a:rPr lang="vi-VN" sz="2400" b="1" smtClean="0">
                <a:solidFill>
                  <a:schemeClr val="bg2">
                    <a:lumMod val="10000"/>
                  </a:schemeClr>
                </a:solidFill>
                <a:latin typeface="Times New Roman" panose="02020603050405020304" pitchFamily="18" charset="0"/>
                <a:ea typeface="Arial" panose="020B0604020202020204" pitchFamily="34" charset="0"/>
              </a:rPr>
              <a:t>Thí </a:t>
            </a:r>
            <a:r>
              <a:rPr lang="vi-VN" sz="2400" b="1">
                <a:solidFill>
                  <a:schemeClr val="bg2">
                    <a:lumMod val="10000"/>
                  </a:schemeClr>
                </a:solidFill>
                <a:latin typeface="Times New Roman" panose="02020603050405020304" pitchFamily="18" charset="0"/>
                <a:ea typeface="Arial" panose="020B0604020202020204" pitchFamily="34" charset="0"/>
              </a:rPr>
              <a:t>nghiệm </a:t>
            </a:r>
            <a:r>
              <a:rPr lang="en-US" sz="2400" b="1" smtClean="0">
                <a:solidFill>
                  <a:schemeClr val="bg2">
                    <a:lumMod val="10000"/>
                  </a:schemeClr>
                </a:solidFill>
                <a:latin typeface="Times New Roman" panose="02020603050405020304" pitchFamily="18" charset="0"/>
                <a:ea typeface="Arial" panose="020B0604020202020204" pitchFamily="34" charset="0"/>
              </a:rPr>
              <a:t>3</a:t>
            </a:r>
            <a:r>
              <a:rPr lang="vi-VN" sz="2400" b="1" smtClean="0">
                <a:solidFill>
                  <a:schemeClr val="bg2">
                    <a:lumMod val="10000"/>
                  </a:schemeClr>
                </a:solidFill>
                <a:latin typeface="Times New Roman" panose="02020603050405020304" pitchFamily="18" charset="0"/>
                <a:ea typeface="Arial" panose="020B0604020202020204" pitchFamily="34" charset="0"/>
              </a:rPr>
              <a:t>, </a:t>
            </a:r>
            <a:r>
              <a:rPr lang="en-US" sz="2400" b="1" smtClean="0">
                <a:solidFill>
                  <a:schemeClr val="bg2">
                    <a:lumMod val="10000"/>
                  </a:schemeClr>
                </a:solidFill>
                <a:latin typeface="Times New Roman" panose="02020603050405020304" pitchFamily="18" charset="0"/>
                <a:ea typeface="Arial" panose="020B0604020202020204" pitchFamily="34" charset="0"/>
              </a:rPr>
              <a:t>4</a:t>
            </a:r>
            <a:r>
              <a:rPr lang="vi-VN" sz="2400" b="1" smtClean="0">
                <a:solidFill>
                  <a:schemeClr val="bg2">
                    <a:lumMod val="10000"/>
                  </a:schemeClr>
                </a:solidFill>
                <a:latin typeface="Times New Roman" panose="02020603050405020304" pitchFamily="18" charset="0"/>
                <a:ea typeface="Arial" panose="020B0604020202020204" pitchFamily="34" charset="0"/>
              </a:rPr>
              <a:t> tr</a:t>
            </a:r>
            <a:r>
              <a:rPr lang="en-US" sz="2400" b="1" smtClean="0">
                <a:solidFill>
                  <a:schemeClr val="bg2">
                    <a:lumMod val="10000"/>
                  </a:schemeClr>
                </a:solidFill>
                <a:latin typeface="Times New Roman" panose="02020603050405020304" pitchFamily="18" charset="0"/>
                <a:ea typeface="Arial" panose="020B0604020202020204" pitchFamily="34" charset="0"/>
              </a:rPr>
              <a:t>82</a:t>
            </a:r>
            <a:r>
              <a:rPr lang="vi-VN" sz="2400" b="1" smtClean="0">
                <a:solidFill>
                  <a:schemeClr val="bg2">
                    <a:lumMod val="10000"/>
                  </a:schemeClr>
                </a:solidFill>
                <a:latin typeface="Times New Roman" panose="02020603050405020304" pitchFamily="18" charset="0"/>
                <a:ea typeface="Arial" panose="020B0604020202020204" pitchFamily="34" charset="0"/>
              </a:rPr>
              <a:t> </a:t>
            </a:r>
            <a:r>
              <a:rPr lang="vi-VN" sz="2400" b="1">
                <a:solidFill>
                  <a:schemeClr val="bg2">
                    <a:lumMod val="10000"/>
                  </a:schemeClr>
                </a:solidFill>
                <a:latin typeface="Times New Roman" panose="02020603050405020304" pitchFamily="18" charset="0"/>
                <a:ea typeface="Arial" panose="020B0604020202020204" pitchFamily="34" charset="0"/>
              </a:rPr>
              <a:t>SGK</a:t>
            </a:r>
            <a:r>
              <a:rPr lang="vi-VN" sz="2400">
                <a:solidFill>
                  <a:schemeClr val="bg2">
                    <a:lumMod val="10000"/>
                  </a:schemeClr>
                </a:solidFill>
                <a:latin typeface="Times New Roman" panose="02020603050405020304" pitchFamily="18" charset="0"/>
                <a:ea typeface="Arial" panose="020B0604020202020204" pitchFamily="34" charset="0"/>
              </a:rPr>
              <a:t>). Quan sát hiện tượng, giải thích, viết </a:t>
            </a:r>
            <a:r>
              <a:rPr lang="en-US" sz="2400" smtClean="0">
                <a:solidFill>
                  <a:schemeClr val="bg2">
                    <a:lumMod val="10000"/>
                  </a:schemeClr>
                </a:solidFill>
                <a:latin typeface="Times New Roman" panose="02020603050405020304" pitchFamily="18" charset="0"/>
                <a:ea typeface="Arial" panose="020B0604020202020204" pitchFamily="34" charset="0"/>
              </a:rPr>
              <a:t>PTHH</a:t>
            </a:r>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xảy ra</a:t>
            </a:r>
            <a:r>
              <a:rPr lang="vi-VN" sz="2400" smtClean="0">
                <a:solidFill>
                  <a:schemeClr val="bg2">
                    <a:lumMod val="10000"/>
                  </a:schemeClr>
                </a:solidFill>
                <a:latin typeface="Times New Roman" panose="02020603050405020304" pitchFamily="18" charset="0"/>
                <a:ea typeface="Arial" panose="020B0604020202020204" pitchFamily="34" charset="0"/>
              </a:rPr>
              <a:t>.</a:t>
            </a:r>
          </a:p>
        </p:txBody>
      </p:sp>
      <p:sp>
        <p:nvSpPr>
          <p:cNvPr id="4" name="Rectangle 3"/>
          <p:cNvSpPr/>
          <p:nvPr/>
        </p:nvSpPr>
        <p:spPr>
          <a:xfrm>
            <a:off x="541319" y="3095162"/>
            <a:ext cx="11001407" cy="830997"/>
          </a:xfrm>
          <a:prstGeom prst="rect">
            <a:avLst/>
          </a:prstGeom>
        </p:spPr>
        <p:txBody>
          <a:bodyPr wrap="square">
            <a:spAutoFit/>
          </a:bodyPr>
          <a:lstStyle/>
          <a:p>
            <a:pPr algn="just"/>
            <a:r>
              <a:rPr lang="en-US" sz="2400" b="1" smtClean="0">
                <a:latin typeface="Times New Roman" panose="02020603050405020304" pitchFamily="18" charset="0"/>
                <a:ea typeface="Arial" panose="020B0604020202020204" pitchFamily="34" charset="0"/>
              </a:rPr>
              <a:t>- Hiện tượng: </a:t>
            </a:r>
            <a:r>
              <a:rPr lang="vi-VN" sz="2400" smtClean="0">
                <a:solidFill>
                  <a:schemeClr val="bg1"/>
                </a:solidFill>
                <a:latin typeface="Times New Roman" panose="02020603050405020304" pitchFamily="18" charset="0"/>
                <a:ea typeface="Arial" panose="020B0604020202020204" pitchFamily="34" charset="0"/>
              </a:rPr>
              <a:t>Cả </a:t>
            </a:r>
            <a:r>
              <a:rPr lang="vi-VN" sz="2400">
                <a:solidFill>
                  <a:schemeClr val="bg1"/>
                </a:solidFill>
                <a:latin typeface="Times New Roman" panose="02020603050405020304" pitchFamily="18" charset="0"/>
                <a:ea typeface="Arial" panose="020B0604020202020204" pitchFamily="34" charset="0"/>
              </a:rPr>
              <a:t>hai TN dd thuốc tím đều nhạt màu dần đến mất </a:t>
            </a:r>
            <a:r>
              <a:rPr lang="vi-VN" sz="2400" smtClean="0">
                <a:solidFill>
                  <a:schemeClr val="bg1"/>
                </a:solidFill>
                <a:latin typeface="Times New Roman" panose="02020603050405020304" pitchFamily="18" charset="0"/>
                <a:ea typeface="Arial" panose="020B0604020202020204" pitchFamily="34" charset="0"/>
              </a:rPr>
              <a:t>màu</a:t>
            </a:r>
            <a:r>
              <a:rPr lang="en-US" sz="2400" smtClean="0">
                <a:solidFill>
                  <a:schemeClr val="bg1"/>
                </a:solidFill>
                <a:latin typeface="Times New Roman" panose="02020603050405020304" pitchFamily="18" charset="0"/>
                <a:ea typeface="Arial" panose="020B0604020202020204" pitchFamily="34" charset="0"/>
              </a:rPr>
              <a:t>. </a:t>
            </a:r>
            <a:r>
              <a:rPr lang="vi-VN" sz="2400" smtClean="0">
                <a:solidFill>
                  <a:schemeClr val="bg1"/>
                </a:solidFill>
                <a:latin typeface="Times New Roman" panose="02020603050405020304" pitchFamily="18" charset="0"/>
                <a:ea typeface="Arial" panose="020B0604020202020204" pitchFamily="34" charset="0"/>
              </a:rPr>
              <a:t>Cả </a:t>
            </a:r>
            <a:r>
              <a:rPr lang="vi-VN" sz="2400">
                <a:solidFill>
                  <a:schemeClr val="bg1"/>
                </a:solidFill>
                <a:latin typeface="Times New Roman" panose="02020603050405020304" pitchFamily="18" charset="0"/>
                <a:ea typeface="Arial" panose="020B0604020202020204" pitchFamily="34" charset="0"/>
              </a:rPr>
              <a:t>hai ống nghiệm đều không thu được dd trong suốt sau TN vì đều sinh ra vẩn đục MnO</a:t>
            </a:r>
            <a:r>
              <a:rPr lang="vi-VN" sz="2400" baseline="-25000">
                <a:solidFill>
                  <a:schemeClr val="bg1"/>
                </a:solidFill>
                <a:latin typeface="Times New Roman" panose="02020603050405020304" pitchFamily="18" charset="0"/>
                <a:ea typeface="Arial" panose="020B0604020202020204" pitchFamily="34" charset="0"/>
              </a:rPr>
              <a:t>2</a:t>
            </a:r>
            <a:r>
              <a:rPr lang="vi-VN" sz="2400" smtClean="0">
                <a:solidFill>
                  <a:schemeClr val="bg1"/>
                </a:solidFill>
                <a:latin typeface="Times New Roman" panose="02020603050405020304" pitchFamily="18" charset="0"/>
                <a:ea typeface="Arial" panose="020B0604020202020204" pitchFamily="34" charset="0"/>
              </a:rPr>
              <a:t>.</a:t>
            </a:r>
            <a:endParaRPr lang="en-US" sz="2400">
              <a:solidFill>
                <a:schemeClr val="bg1"/>
              </a:solidFill>
              <a:latin typeface="Times New Roman" panose="02020603050405020304" pitchFamily="18" charset="0"/>
              <a:ea typeface="Arial" panose="020B0604020202020204" pitchFamily="34" charset="0"/>
            </a:endParaRPr>
          </a:p>
        </p:txBody>
      </p:sp>
      <p:pic>
        <p:nvPicPr>
          <p:cNvPr id="10" name="Picture 9"/>
          <p:cNvPicPr>
            <a:picLocks noChangeAspect="1"/>
          </p:cNvPicPr>
          <p:nvPr/>
        </p:nvPicPr>
        <p:blipFill>
          <a:blip r:embed="rId5"/>
          <a:stretch>
            <a:fillRect/>
          </a:stretch>
        </p:blipFill>
        <p:spPr>
          <a:xfrm>
            <a:off x="2205101" y="4080860"/>
            <a:ext cx="7594330" cy="419577"/>
          </a:xfrm>
          <a:prstGeom prst="rect">
            <a:avLst/>
          </a:prstGeom>
        </p:spPr>
      </p:pic>
      <p:sp>
        <p:nvSpPr>
          <p:cNvPr id="12" name="Rectangle 11"/>
          <p:cNvSpPr/>
          <p:nvPr/>
        </p:nvSpPr>
        <p:spPr>
          <a:xfrm>
            <a:off x="634998" y="3948658"/>
            <a:ext cx="1854995" cy="461665"/>
          </a:xfrm>
          <a:prstGeom prst="rect">
            <a:avLst/>
          </a:prstGeom>
        </p:spPr>
        <p:txBody>
          <a:bodyPr wrap="square">
            <a:spAutoFit/>
          </a:bodyPr>
          <a:lstStyle/>
          <a:p>
            <a:pPr algn="just"/>
            <a:r>
              <a:rPr lang="en-US" sz="2400" b="1" smtClean="0">
                <a:latin typeface="Times New Roman" panose="02020603050405020304" pitchFamily="18" charset="0"/>
                <a:ea typeface="Arial" panose="020B0604020202020204" pitchFamily="34" charset="0"/>
              </a:rPr>
              <a:t>- PTHH: </a:t>
            </a:r>
            <a:endParaRPr lang="en-US" sz="2400" b="1">
              <a:latin typeface="Times New Roman" panose="02020603050405020304" pitchFamily="18" charset="0"/>
              <a:ea typeface="Arial" panose="020B0604020202020204" pitchFamily="34" charset="0"/>
            </a:endParaRPr>
          </a:p>
        </p:txBody>
      </p:sp>
      <p:pic>
        <p:nvPicPr>
          <p:cNvPr id="13" name="Picture 12"/>
          <p:cNvPicPr>
            <a:picLocks noChangeAspect="1"/>
          </p:cNvPicPr>
          <p:nvPr/>
        </p:nvPicPr>
        <p:blipFill>
          <a:blip r:embed="rId6"/>
          <a:stretch>
            <a:fillRect/>
          </a:stretch>
        </p:blipFill>
        <p:spPr>
          <a:xfrm>
            <a:off x="1978636" y="4708272"/>
            <a:ext cx="8126772" cy="420609"/>
          </a:xfrm>
          <a:prstGeom prst="rect">
            <a:avLst/>
          </a:prstGeom>
        </p:spPr>
      </p:pic>
      <p:sp>
        <p:nvSpPr>
          <p:cNvPr id="18" name="Rectangle 17"/>
          <p:cNvSpPr/>
          <p:nvPr/>
        </p:nvSpPr>
        <p:spPr>
          <a:xfrm>
            <a:off x="541319" y="5426830"/>
            <a:ext cx="10814052" cy="461665"/>
          </a:xfrm>
          <a:prstGeom prst="rect">
            <a:avLst/>
          </a:prstGeom>
          <a:ln>
            <a:solidFill>
              <a:srgbClr val="00B050"/>
            </a:solidFill>
          </a:ln>
        </p:spPr>
        <p:txBody>
          <a:bodyPr wrap="square">
            <a:spAutoFit/>
          </a:bodyPr>
          <a:lstStyle/>
          <a:p>
            <a:pPr algn="just"/>
            <a:r>
              <a:rPr lang="pt-BR" sz="2400" b="1" smtClean="0">
                <a:latin typeface="Times New Roman" panose="02020603050405020304" pitchFamily="18" charset="0"/>
                <a:ea typeface="Arial" panose="020B0604020202020204" pitchFamily="34" charset="0"/>
              </a:rPr>
              <a:t>KL:</a:t>
            </a:r>
            <a:r>
              <a:rPr lang="pt-BR" sz="2400" b="1" smtClean="0">
                <a:solidFill>
                  <a:schemeClr val="bg2">
                    <a:lumMod val="10000"/>
                  </a:schemeClr>
                </a:solidFill>
                <a:latin typeface="Times New Roman" panose="02020603050405020304" pitchFamily="18" charset="0"/>
                <a:ea typeface="Arial" panose="020B0604020202020204" pitchFamily="34" charset="0"/>
              </a:rPr>
              <a:t> </a:t>
            </a:r>
            <a:r>
              <a:rPr lang="en-US" sz="2400" smtClean="0">
                <a:solidFill>
                  <a:schemeClr val="bg2">
                    <a:lumMod val="10000"/>
                  </a:schemeClr>
                </a:solidFill>
                <a:latin typeface="Times New Roman" panose="02020603050405020304" pitchFamily="18" charset="0"/>
                <a:ea typeface="Arial" panose="020B0604020202020204" pitchFamily="34" charset="0"/>
              </a:rPr>
              <a:t>Các alkene và alkyne đều bị oxi hóa bởi dd KMnO</a:t>
            </a:r>
            <a:r>
              <a:rPr lang="en-US" sz="2400" baseline="-25000" smtClean="0">
                <a:solidFill>
                  <a:schemeClr val="bg2">
                    <a:lumMod val="10000"/>
                  </a:schemeClr>
                </a:solidFill>
                <a:latin typeface="Times New Roman" panose="02020603050405020304" pitchFamily="18" charset="0"/>
                <a:ea typeface="Arial" panose="020B0604020202020204" pitchFamily="34" charset="0"/>
              </a:rPr>
              <a:t>4</a:t>
            </a:r>
            <a:r>
              <a:rPr lang="en-US" sz="2400" smtClean="0">
                <a:solidFill>
                  <a:schemeClr val="bg2">
                    <a:lumMod val="10000"/>
                  </a:schemeClr>
                </a:solidFill>
                <a:latin typeface="Times New Roman" panose="02020603050405020304" pitchFamily="18" charset="0"/>
                <a:ea typeface="Arial" panose="020B0604020202020204" pitchFamily="34" charset="0"/>
              </a:rPr>
              <a:t> ở điều kiện thường. </a:t>
            </a:r>
            <a:endParaRPr lang="en-US" sz="2400" baseline="-25000">
              <a:solidFill>
                <a:schemeClr val="bg2">
                  <a:lumMod val="10000"/>
                </a:schemeClr>
              </a:solidFill>
              <a:latin typeface="Times New Roman" panose="02020603050405020304" pitchFamily="18" charset="0"/>
              <a:ea typeface="Arial" panose="020B0604020202020204" pitchFamily="34" charset="0"/>
            </a:endParaRPr>
          </a:p>
        </p:txBody>
      </p:sp>
      <p:sp>
        <p:nvSpPr>
          <p:cNvPr id="20" name="TextBox 19"/>
          <p:cNvSpPr txBox="1"/>
          <p:nvPr/>
        </p:nvSpPr>
        <p:spPr>
          <a:xfrm>
            <a:off x="580992" y="822871"/>
            <a:ext cx="3902108"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smtClean="0">
                <a:solidFill>
                  <a:srgbClr val="002060"/>
                </a:solidFill>
              </a:rPr>
              <a:t>a. Oxi hóa bằng thuốc tím:</a:t>
            </a:r>
            <a:endParaRPr lang="en-US">
              <a:solidFill>
                <a:srgbClr val="002060"/>
              </a:solidFill>
            </a:endParaRPr>
          </a:p>
        </p:txBody>
      </p:sp>
    </p:spTree>
    <p:extLst>
      <p:ext uri="{BB962C8B-B14F-4D97-AF65-F5344CB8AC3E}">
        <p14:creationId xmlns:p14="http://schemas.microsoft.com/office/powerpoint/2010/main" val="281444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P spid="4" grpId="0"/>
      <p:bldP spid="12" grpId="0"/>
      <p:bldP spid="18"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80992" y="271179"/>
            <a:ext cx="5473702" cy="461664"/>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solidFill>
                  <a:srgbClr val="002060"/>
                </a:solidFill>
              </a:rPr>
              <a:t>3</a:t>
            </a:r>
            <a:r>
              <a:rPr lang="en-US" smtClean="0">
                <a:solidFill>
                  <a:srgbClr val="002060"/>
                </a:solidFill>
              </a:rPr>
              <a:t>. </a:t>
            </a:r>
            <a:r>
              <a:rPr lang="en-US">
                <a:solidFill>
                  <a:srgbClr val="002060"/>
                </a:solidFill>
              </a:rPr>
              <a:t>Phản ứng </a:t>
            </a:r>
            <a:r>
              <a:rPr lang="en-US" smtClean="0">
                <a:solidFill>
                  <a:srgbClr val="002060"/>
                </a:solidFill>
              </a:rPr>
              <a:t>oxi hóa:</a:t>
            </a:r>
            <a:endParaRPr lang="en-US">
              <a:solidFill>
                <a:srgbClr val="002060"/>
              </a:solidFill>
            </a:endParaRPr>
          </a:p>
        </p:txBody>
      </p:sp>
      <p:sp>
        <p:nvSpPr>
          <p:cNvPr id="20" name="TextBox 19"/>
          <p:cNvSpPr txBox="1"/>
          <p:nvPr/>
        </p:nvSpPr>
        <p:spPr>
          <a:xfrm>
            <a:off x="580992" y="822871"/>
            <a:ext cx="3902108"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solidFill>
                  <a:srgbClr val="002060"/>
                </a:solidFill>
              </a:rPr>
              <a:t>b</a:t>
            </a:r>
            <a:r>
              <a:rPr lang="en-US" smtClean="0">
                <a:solidFill>
                  <a:srgbClr val="002060"/>
                </a:solidFill>
              </a:rPr>
              <a:t>. Phản ứng đốt cháy:</a:t>
            </a:r>
            <a:endParaRPr lang="en-US">
              <a:solidFill>
                <a:srgbClr val="002060"/>
              </a:solidFill>
            </a:endParaRPr>
          </a:p>
        </p:txBody>
      </p:sp>
      <p:pic>
        <p:nvPicPr>
          <p:cNvPr id="2" name="Picture 1"/>
          <p:cNvPicPr>
            <a:picLocks noChangeAspect="1"/>
          </p:cNvPicPr>
          <p:nvPr/>
        </p:nvPicPr>
        <p:blipFill>
          <a:blip r:embed="rId3"/>
          <a:stretch>
            <a:fillRect/>
          </a:stretch>
        </p:blipFill>
        <p:spPr>
          <a:xfrm>
            <a:off x="2264234" y="1365329"/>
            <a:ext cx="7688929" cy="959352"/>
          </a:xfrm>
          <a:prstGeom prst="rect">
            <a:avLst/>
          </a:prstGeom>
        </p:spPr>
      </p:pic>
      <p:sp>
        <p:nvSpPr>
          <p:cNvPr id="14" name="Rectangle 13"/>
          <p:cNvSpPr/>
          <p:nvPr/>
        </p:nvSpPr>
        <p:spPr>
          <a:xfrm>
            <a:off x="710100" y="2430271"/>
            <a:ext cx="10814052" cy="1200329"/>
          </a:xfrm>
          <a:prstGeom prst="rect">
            <a:avLst/>
          </a:prstGeom>
          <a:ln>
            <a:solidFill>
              <a:srgbClr val="00B050"/>
            </a:solidFill>
          </a:ln>
        </p:spPr>
        <p:txBody>
          <a:bodyPr wrap="square">
            <a:spAutoFit/>
          </a:bodyPr>
          <a:lstStyle/>
          <a:p>
            <a:pPr algn="just"/>
            <a:r>
              <a:rPr lang="pt-BR" sz="2400" b="1" smtClean="0">
                <a:latin typeface="Times New Roman" panose="02020603050405020304" pitchFamily="18" charset="0"/>
                <a:ea typeface="Arial" panose="020B0604020202020204" pitchFamily="34" charset="0"/>
              </a:rPr>
              <a:t>?</a:t>
            </a:r>
            <a:r>
              <a:rPr lang="vi-VN" sz="2400" b="1">
                <a:latin typeface="Times New Roman" panose="02020603050405020304" pitchFamily="18" charset="0"/>
                <a:ea typeface="Arial" panose="020B0604020202020204" pitchFamily="34" charset="0"/>
              </a:rPr>
              <a:t> </a:t>
            </a:r>
            <a:r>
              <a:rPr lang="vi-VN" sz="2400" smtClean="0">
                <a:solidFill>
                  <a:schemeClr val="bg2">
                    <a:lumMod val="10000"/>
                  </a:schemeClr>
                </a:solidFill>
                <a:latin typeface="Times New Roman" panose="02020603050405020304" pitchFamily="18" charset="0"/>
                <a:ea typeface="Arial" panose="020B0604020202020204" pitchFamily="34" charset="0"/>
              </a:rPr>
              <a:t>a) Hãy </a:t>
            </a:r>
            <a:r>
              <a:rPr lang="vi-VN" sz="2400">
                <a:solidFill>
                  <a:schemeClr val="bg2">
                    <a:lumMod val="10000"/>
                  </a:schemeClr>
                </a:solidFill>
                <a:latin typeface="Times New Roman" panose="02020603050405020304" pitchFamily="18" charset="0"/>
                <a:ea typeface="Arial" panose="020B0604020202020204" pitchFamily="34" charset="0"/>
              </a:rPr>
              <a:t>so sánh lượng nhiệt toả ra nếu đốt cháy C</a:t>
            </a:r>
            <a:r>
              <a:rPr lang="vi-VN" sz="2400" baseline="-25000">
                <a:solidFill>
                  <a:schemeClr val="bg2">
                    <a:lumMod val="10000"/>
                  </a:schemeClr>
                </a:solidFill>
                <a:latin typeface="Times New Roman" panose="02020603050405020304" pitchFamily="18" charset="0"/>
                <a:ea typeface="Arial" panose="020B0604020202020204" pitchFamily="34" charset="0"/>
              </a:rPr>
              <a:t>2</a:t>
            </a:r>
            <a:r>
              <a:rPr lang="vi-VN" sz="2400">
                <a:solidFill>
                  <a:schemeClr val="bg2">
                    <a:lumMod val="10000"/>
                  </a:schemeClr>
                </a:solidFill>
                <a:latin typeface="Times New Roman" panose="02020603050405020304" pitchFamily="18" charset="0"/>
                <a:ea typeface="Arial" panose="020B0604020202020204" pitchFamily="34" charset="0"/>
              </a:rPr>
              <a:t>H</a:t>
            </a:r>
            <a:r>
              <a:rPr lang="vi-VN" sz="2400" baseline="-25000">
                <a:solidFill>
                  <a:schemeClr val="bg2">
                    <a:lumMod val="10000"/>
                  </a:schemeClr>
                </a:solidFill>
                <a:latin typeface="Times New Roman" panose="02020603050405020304" pitchFamily="18" charset="0"/>
                <a:ea typeface="Arial" panose="020B0604020202020204" pitchFamily="34" charset="0"/>
              </a:rPr>
              <a:t>4</a:t>
            </a:r>
            <a:r>
              <a:rPr lang="vi-VN" sz="2400">
                <a:solidFill>
                  <a:schemeClr val="bg2">
                    <a:lumMod val="10000"/>
                  </a:schemeClr>
                </a:solidFill>
                <a:latin typeface="Times New Roman" panose="02020603050405020304" pitchFamily="18" charset="0"/>
                <a:ea typeface="Arial" panose="020B0604020202020204" pitchFamily="34" charset="0"/>
              </a:rPr>
              <a:t> và C</a:t>
            </a:r>
            <a:r>
              <a:rPr lang="vi-VN" sz="2400" baseline="-25000">
                <a:solidFill>
                  <a:schemeClr val="bg2">
                    <a:lumMod val="10000"/>
                  </a:schemeClr>
                </a:solidFill>
                <a:latin typeface="Times New Roman" panose="02020603050405020304" pitchFamily="18" charset="0"/>
                <a:ea typeface="Arial" panose="020B0604020202020204" pitchFamily="34" charset="0"/>
              </a:rPr>
              <a:t>2</a:t>
            </a:r>
            <a:r>
              <a:rPr lang="vi-VN" sz="2400">
                <a:solidFill>
                  <a:schemeClr val="bg2">
                    <a:lumMod val="10000"/>
                  </a:schemeClr>
                </a:solidFill>
                <a:latin typeface="Times New Roman" panose="02020603050405020304" pitchFamily="18" charset="0"/>
                <a:ea typeface="Arial" panose="020B0604020202020204" pitchFamily="34" charset="0"/>
              </a:rPr>
              <a:t>H</a:t>
            </a:r>
            <a:r>
              <a:rPr lang="vi-VN" sz="2400" baseline="-25000">
                <a:solidFill>
                  <a:schemeClr val="bg2">
                    <a:lumMod val="10000"/>
                  </a:schemeClr>
                </a:solidFill>
                <a:latin typeface="Times New Roman" panose="02020603050405020304" pitchFamily="18" charset="0"/>
                <a:ea typeface="Arial" panose="020B0604020202020204" pitchFamily="34" charset="0"/>
              </a:rPr>
              <a:t>2</a:t>
            </a:r>
            <a:r>
              <a:rPr lang="vi-VN" sz="2400">
                <a:solidFill>
                  <a:schemeClr val="bg2">
                    <a:lumMod val="10000"/>
                  </a:schemeClr>
                </a:solidFill>
                <a:latin typeface="Times New Roman" panose="02020603050405020304" pitchFamily="18" charset="0"/>
                <a:ea typeface="Arial" panose="020B0604020202020204" pitchFamily="34" charset="0"/>
              </a:rPr>
              <a:t> với số mol bằng nhau.</a:t>
            </a:r>
          </a:p>
          <a:p>
            <a:pPr algn="just"/>
            <a:r>
              <a:rPr lang="vi-VN" sz="2400">
                <a:solidFill>
                  <a:schemeClr val="bg2">
                    <a:lumMod val="10000"/>
                  </a:schemeClr>
                </a:solidFill>
                <a:latin typeface="Times New Roman" panose="02020603050405020304" pitchFamily="18" charset="0"/>
                <a:ea typeface="Arial" panose="020B0604020202020204" pitchFamily="34" charset="0"/>
              </a:rPr>
              <a:t>b) Viết phương trình tổng quát của phản ứng đốt cháy alkene, alkyne tạo thành sản phẩm là CO</a:t>
            </a:r>
            <a:r>
              <a:rPr lang="vi-VN" sz="2400" baseline="-25000">
                <a:solidFill>
                  <a:schemeClr val="bg2">
                    <a:lumMod val="10000"/>
                  </a:schemeClr>
                </a:solidFill>
                <a:latin typeface="Times New Roman" panose="02020603050405020304" pitchFamily="18" charset="0"/>
                <a:ea typeface="Arial" panose="020B0604020202020204" pitchFamily="34" charset="0"/>
              </a:rPr>
              <a:t>2</a:t>
            </a:r>
            <a:r>
              <a:rPr lang="vi-VN" sz="2400">
                <a:solidFill>
                  <a:schemeClr val="bg2">
                    <a:lumMod val="10000"/>
                  </a:schemeClr>
                </a:solidFill>
                <a:latin typeface="Times New Roman" panose="02020603050405020304" pitchFamily="18" charset="0"/>
                <a:ea typeface="Arial" panose="020B0604020202020204" pitchFamily="34" charset="0"/>
              </a:rPr>
              <a:t> và H</a:t>
            </a:r>
            <a:r>
              <a:rPr lang="vi-VN" sz="2400" baseline="-25000">
                <a:solidFill>
                  <a:schemeClr val="bg2">
                    <a:lumMod val="10000"/>
                  </a:schemeClr>
                </a:solidFill>
                <a:latin typeface="Times New Roman" panose="02020603050405020304" pitchFamily="18" charset="0"/>
                <a:ea typeface="Arial" panose="020B0604020202020204" pitchFamily="34" charset="0"/>
              </a:rPr>
              <a:t>2</a:t>
            </a:r>
            <a:r>
              <a:rPr lang="vi-VN" sz="2400">
                <a:solidFill>
                  <a:schemeClr val="bg2">
                    <a:lumMod val="10000"/>
                  </a:schemeClr>
                </a:solidFill>
                <a:latin typeface="Times New Roman" panose="02020603050405020304" pitchFamily="18" charset="0"/>
                <a:ea typeface="Arial" panose="020B0604020202020204" pitchFamily="34" charset="0"/>
              </a:rPr>
              <a:t>O? So sánh số mol của CO</a:t>
            </a:r>
            <a:r>
              <a:rPr lang="vi-VN" sz="2400" baseline="-25000">
                <a:solidFill>
                  <a:schemeClr val="bg2">
                    <a:lumMod val="10000"/>
                  </a:schemeClr>
                </a:solidFill>
                <a:latin typeface="Times New Roman" panose="02020603050405020304" pitchFamily="18" charset="0"/>
                <a:ea typeface="Arial" panose="020B0604020202020204" pitchFamily="34" charset="0"/>
              </a:rPr>
              <a:t>2</a:t>
            </a:r>
            <a:r>
              <a:rPr lang="vi-VN" sz="2400">
                <a:solidFill>
                  <a:schemeClr val="bg2">
                    <a:lumMod val="10000"/>
                  </a:schemeClr>
                </a:solidFill>
                <a:latin typeface="Times New Roman" panose="02020603050405020304" pitchFamily="18" charset="0"/>
                <a:ea typeface="Arial" panose="020B0604020202020204" pitchFamily="34" charset="0"/>
              </a:rPr>
              <a:t> và H</a:t>
            </a:r>
            <a:r>
              <a:rPr lang="vi-VN" sz="2400" baseline="-25000">
                <a:solidFill>
                  <a:schemeClr val="bg2">
                    <a:lumMod val="10000"/>
                  </a:schemeClr>
                </a:solidFill>
                <a:latin typeface="Times New Roman" panose="02020603050405020304" pitchFamily="18" charset="0"/>
                <a:ea typeface="Arial" panose="020B0604020202020204" pitchFamily="34" charset="0"/>
              </a:rPr>
              <a:t>2</a:t>
            </a:r>
            <a:r>
              <a:rPr lang="vi-VN" sz="2400">
                <a:solidFill>
                  <a:schemeClr val="bg2">
                    <a:lumMod val="10000"/>
                  </a:schemeClr>
                </a:solidFill>
                <a:latin typeface="Times New Roman" panose="02020603050405020304" pitchFamily="18" charset="0"/>
                <a:ea typeface="Arial" panose="020B0604020202020204" pitchFamily="34" charset="0"/>
              </a:rPr>
              <a:t>O.</a:t>
            </a:r>
            <a:r>
              <a:rPr lang="pt-BR" sz="2400" smtClean="0">
                <a:solidFill>
                  <a:schemeClr val="bg2">
                    <a:lumMod val="10000"/>
                  </a:schemeClr>
                </a:solidFill>
                <a:latin typeface="Times New Roman" panose="02020603050405020304" pitchFamily="18" charset="0"/>
                <a:ea typeface="Arial" panose="020B0604020202020204" pitchFamily="34" charset="0"/>
              </a:rPr>
              <a:t> </a:t>
            </a:r>
            <a:r>
              <a:rPr lang="en-US" sz="2400" smtClean="0">
                <a:solidFill>
                  <a:schemeClr val="bg2">
                    <a:lumMod val="10000"/>
                  </a:schemeClr>
                </a:solidFill>
                <a:latin typeface="Times New Roman" panose="02020603050405020304" pitchFamily="18" charset="0"/>
                <a:ea typeface="Arial" panose="020B0604020202020204" pitchFamily="34" charset="0"/>
              </a:rPr>
              <a:t> </a:t>
            </a:r>
            <a:endParaRPr lang="en-US" sz="2400" baseline="-25000">
              <a:solidFill>
                <a:schemeClr val="bg2">
                  <a:lumMod val="10000"/>
                </a:schemeClr>
              </a:solidFill>
              <a:latin typeface="Times New Roman" panose="02020603050405020304" pitchFamily="18" charset="0"/>
              <a:ea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474644" y="3706231"/>
                <a:ext cx="11268107" cy="614655"/>
              </a:xfrm>
              <a:prstGeom prst="rect">
                <a:avLst/>
              </a:prstGeom>
            </p:spPr>
            <p:txBody>
              <a:bodyPr wrap="square">
                <a:spAutoFit/>
              </a:bodyPr>
              <a:lstStyle/>
              <a:p>
                <a:pPr algn="just"/>
                <a:r>
                  <a:rPr lang="en-US" sz="2400" smtClean="0">
                    <a:solidFill>
                      <a:schemeClr val="bg1"/>
                    </a:solidFill>
                    <a:latin typeface="Times New Roman" panose="02020603050405020304" pitchFamily="18" charset="0"/>
                    <a:ea typeface="Arial" panose="020B0604020202020204" pitchFamily="34" charset="0"/>
                  </a:rPr>
                  <a:t> a) </a:t>
                </a:r>
                <a:r>
                  <a:rPr lang="vi-VN" sz="2400" smtClean="0">
                    <a:solidFill>
                      <a:schemeClr val="bg1"/>
                    </a:solidFill>
                    <a:latin typeface="Times New Roman" panose="02020603050405020304" pitchFamily="18" charset="0"/>
                    <a:ea typeface="Arial" panose="020B0604020202020204" pitchFamily="34" charset="0"/>
                  </a:rPr>
                  <a:t>Nếu </a:t>
                </a:r>
                <a:r>
                  <a:rPr lang="vi-VN" sz="2400">
                    <a:solidFill>
                      <a:schemeClr val="bg1"/>
                    </a:solidFill>
                    <a:latin typeface="Times New Roman" panose="02020603050405020304" pitchFamily="18" charset="0"/>
                    <a:ea typeface="Arial" panose="020B0604020202020204" pitchFamily="34" charset="0"/>
                  </a:rPr>
                  <a:t>đốt cháy cùng số mol, C</a:t>
                </a:r>
                <a:r>
                  <a:rPr lang="vi-VN" sz="2400" baseline="-25000">
                    <a:solidFill>
                      <a:schemeClr val="bg1"/>
                    </a:solidFill>
                    <a:latin typeface="Times New Roman" panose="02020603050405020304" pitchFamily="18" charset="0"/>
                    <a:ea typeface="Arial" panose="020B0604020202020204" pitchFamily="34" charset="0"/>
                  </a:rPr>
                  <a:t>2</a:t>
                </a:r>
                <a:r>
                  <a:rPr lang="vi-VN" sz="2400">
                    <a:solidFill>
                      <a:schemeClr val="bg1"/>
                    </a:solidFill>
                    <a:latin typeface="Times New Roman" panose="02020603050405020304" pitchFamily="18" charset="0"/>
                    <a:ea typeface="Arial" panose="020B0604020202020204" pitchFamily="34" charset="0"/>
                  </a:rPr>
                  <a:t>H</a:t>
                </a:r>
                <a:r>
                  <a:rPr lang="vi-VN" sz="2400" baseline="-25000">
                    <a:solidFill>
                      <a:schemeClr val="bg1"/>
                    </a:solidFill>
                    <a:latin typeface="Times New Roman" panose="02020603050405020304" pitchFamily="18" charset="0"/>
                    <a:ea typeface="Arial" panose="020B0604020202020204" pitchFamily="34" charset="0"/>
                  </a:rPr>
                  <a:t>4</a:t>
                </a:r>
                <a:r>
                  <a:rPr lang="vi-VN" sz="2400">
                    <a:solidFill>
                      <a:schemeClr val="bg1"/>
                    </a:solidFill>
                    <a:latin typeface="Times New Roman" panose="02020603050405020304" pitchFamily="18" charset="0"/>
                    <a:ea typeface="Arial" panose="020B0604020202020204" pitchFamily="34" charset="0"/>
                  </a:rPr>
                  <a:t> toả ra nhiều nhiệt lượng </a:t>
                </a:r>
                <a:r>
                  <a:rPr lang="vi-VN" sz="2400" smtClean="0">
                    <a:solidFill>
                      <a:schemeClr val="bg1"/>
                    </a:solidFill>
                    <a:latin typeface="Times New Roman" panose="02020603050405020304" pitchFamily="18" charset="0"/>
                    <a:ea typeface="Arial" panose="020B0604020202020204" pitchFamily="34" charset="0"/>
                  </a:rPr>
                  <a:t>hơn</a:t>
                </a:r>
                <a:r>
                  <a:rPr lang="en-US" sz="2400" smtClean="0">
                    <a:solidFill>
                      <a:schemeClr val="bg1"/>
                    </a:solidFill>
                    <a:latin typeface="Times New Roman" panose="02020603050405020304" pitchFamily="18" charset="0"/>
                    <a:ea typeface="Arial" panose="020B0604020202020204" pitchFamily="34" charset="0"/>
                  </a:rPr>
                  <a:t>, vì</a:t>
                </a:r>
                <a14:m>
                  <m:oMath xmlns:m="http://schemas.openxmlformats.org/officeDocument/2006/math">
                    <m:r>
                      <a:rPr lang="en-US" sz="2400" b="0" i="0" smtClean="0">
                        <a:solidFill>
                          <a:schemeClr val="bg1"/>
                        </a:solidFill>
                        <a:latin typeface="Cambria Math" panose="02040503050406030204" pitchFamily="18" charset="0"/>
                      </a:rPr>
                      <m:t> </m:t>
                    </m:r>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2602</m:t>
                        </m:r>
                      </m:num>
                      <m:den>
                        <m:r>
                          <a:rPr lang="en-US" sz="2400" b="0" i="1" smtClean="0">
                            <a:solidFill>
                              <a:schemeClr val="bg1"/>
                            </a:solidFill>
                            <a:latin typeface="Cambria Math" panose="02040503050406030204" pitchFamily="18" charset="0"/>
                          </a:rPr>
                          <m:t>2</m:t>
                        </m:r>
                      </m:den>
                    </m:f>
                    <m:r>
                      <a:rPr lang="en-US" sz="2400" b="0" i="1" smtClean="0">
                        <a:solidFill>
                          <a:schemeClr val="bg1"/>
                        </a:solidFill>
                        <a:latin typeface="Cambria Math" panose="02040503050406030204" pitchFamily="18" charset="0"/>
                      </a:rPr>
                      <m:t>=1301&lt;1411.</m:t>
                    </m:r>
                  </m:oMath>
                </a14:m>
                <a:endParaRPr lang="en-US" sz="2400">
                  <a:solidFill>
                    <a:schemeClr val="bg1"/>
                  </a:solidFill>
                  <a:latin typeface="Times New Roman" panose="02020603050405020304" pitchFamily="18" charset="0"/>
                  <a:ea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74644" y="3706231"/>
                <a:ext cx="11268107" cy="614655"/>
              </a:xfrm>
              <a:prstGeom prst="rect">
                <a:avLst/>
              </a:prstGeom>
              <a:blipFill>
                <a:blip r:embed="rId4"/>
                <a:stretch>
                  <a:fillRect l="-216" b="-8911"/>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625600" y="4410914"/>
            <a:ext cx="4911606" cy="544419"/>
          </a:xfrm>
          <a:prstGeom prst="rect">
            <a:avLst/>
          </a:prstGeom>
        </p:spPr>
      </p:pic>
      <p:sp>
        <p:nvSpPr>
          <p:cNvPr id="15" name="Rectangle 14"/>
          <p:cNvSpPr/>
          <p:nvPr/>
        </p:nvSpPr>
        <p:spPr>
          <a:xfrm>
            <a:off x="6932918" y="4466698"/>
            <a:ext cx="4232394" cy="461665"/>
          </a:xfrm>
          <a:prstGeom prst="rect">
            <a:avLst/>
          </a:prstGeom>
        </p:spPr>
        <p:txBody>
          <a:bodyPr wrap="square">
            <a:spAutoFit/>
          </a:bodyPr>
          <a:lstStyle/>
          <a:p>
            <a:pPr algn="just"/>
            <a:r>
              <a:rPr lang="pt-BR" sz="2400">
                <a:latin typeface="Times New Roman" panose="02020603050405020304" pitchFamily="18" charset="0"/>
                <a:ea typeface="Arial" panose="020B0604020202020204" pitchFamily="34" charset="0"/>
                <a:sym typeface="Symbol" panose="05050102010706020507" pitchFamily="18" charset="2"/>
              </a:rPr>
              <a:t> </a:t>
            </a:r>
            <a:r>
              <a:rPr lang="pt-BR" sz="2400" smtClean="0">
                <a:latin typeface="Times New Roman" panose="02020603050405020304" pitchFamily="18" charset="0"/>
                <a:ea typeface="Arial" panose="020B0604020202020204" pitchFamily="34" charset="0"/>
              </a:rPr>
              <a:t>Số </a:t>
            </a:r>
            <a:r>
              <a:rPr lang="pt-BR" sz="2400">
                <a:latin typeface="Times New Roman" panose="02020603050405020304" pitchFamily="18" charset="0"/>
                <a:ea typeface="Arial" panose="020B0604020202020204" pitchFamily="34" charset="0"/>
              </a:rPr>
              <a:t>mol H</a:t>
            </a:r>
            <a:r>
              <a:rPr lang="pt-BR" sz="2400" baseline="-25000">
                <a:latin typeface="Times New Roman" panose="02020603050405020304" pitchFamily="18" charset="0"/>
                <a:ea typeface="Arial" panose="020B0604020202020204" pitchFamily="34" charset="0"/>
              </a:rPr>
              <a:t>2</a:t>
            </a:r>
            <a:r>
              <a:rPr lang="pt-BR" sz="2400">
                <a:latin typeface="Times New Roman" panose="02020603050405020304" pitchFamily="18" charset="0"/>
                <a:ea typeface="Arial" panose="020B0604020202020204" pitchFamily="34" charset="0"/>
              </a:rPr>
              <a:t>O  = số mol CO</a:t>
            </a:r>
            <a:r>
              <a:rPr lang="pt-BR" sz="2400" baseline="-25000">
                <a:latin typeface="Times New Roman" panose="02020603050405020304" pitchFamily="18" charset="0"/>
                <a:ea typeface="Arial" panose="020B0604020202020204" pitchFamily="34" charset="0"/>
              </a:rPr>
              <a:t>2</a:t>
            </a:r>
            <a:r>
              <a:rPr lang="pt-BR" sz="2400">
                <a:latin typeface="Times New Roman" panose="02020603050405020304" pitchFamily="18" charset="0"/>
                <a:ea typeface="Arial" panose="020B0604020202020204" pitchFamily="34" charset="0"/>
              </a:rPr>
              <a:t>.</a:t>
            </a:r>
            <a:endParaRPr lang="en-US" sz="2400">
              <a:latin typeface="Times New Roman" panose="02020603050405020304" pitchFamily="18" charset="0"/>
              <a:ea typeface="Arial" panose="020B0604020202020204" pitchFamily="34" charset="0"/>
            </a:endParaRPr>
          </a:p>
        </p:txBody>
      </p:sp>
      <p:pic>
        <p:nvPicPr>
          <p:cNvPr id="16" name="Picture 15"/>
          <p:cNvPicPr>
            <a:picLocks noChangeAspect="1"/>
          </p:cNvPicPr>
          <p:nvPr/>
        </p:nvPicPr>
        <p:blipFill>
          <a:blip r:embed="rId6"/>
          <a:stretch>
            <a:fillRect/>
          </a:stretch>
        </p:blipFill>
        <p:spPr>
          <a:xfrm>
            <a:off x="1388453" y="5052420"/>
            <a:ext cx="5385899" cy="523967"/>
          </a:xfrm>
          <a:prstGeom prst="rect">
            <a:avLst/>
          </a:prstGeom>
        </p:spPr>
      </p:pic>
      <p:sp>
        <p:nvSpPr>
          <p:cNvPr id="19" name="Rectangle 18"/>
          <p:cNvSpPr/>
          <p:nvPr/>
        </p:nvSpPr>
        <p:spPr>
          <a:xfrm>
            <a:off x="6932918" y="5052420"/>
            <a:ext cx="4255783" cy="461665"/>
          </a:xfrm>
          <a:prstGeom prst="rect">
            <a:avLst/>
          </a:prstGeom>
        </p:spPr>
        <p:txBody>
          <a:bodyPr wrap="square">
            <a:spAutoFit/>
          </a:bodyPr>
          <a:lstStyle/>
          <a:p>
            <a:pPr algn="just"/>
            <a:r>
              <a:rPr lang="pt-BR" sz="2400" smtClean="0">
                <a:latin typeface="Times New Roman" panose="02020603050405020304" pitchFamily="18" charset="0"/>
                <a:ea typeface="Arial" panose="020B0604020202020204" pitchFamily="34" charset="0"/>
                <a:sym typeface="Symbol" panose="05050102010706020507" pitchFamily="18" charset="2"/>
              </a:rPr>
              <a:t></a:t>
            </a:r>
            <a:r>
              <a:rPr lang="pt-BR" sz="2400" smtClean="0">
                <a:latin typeface="Times New Roman" panose="02020603050405020304" pitchFamily="18" charset="0"/>
                <a:ea typeface="Arial" panose="020B0604020202020204" pitchFamily="34" charset="0"/>
              </a:rPr>
              <a:t> Số </a:t>
            </a:r>
            <a:r>
              <a:rPr lang="pt-BR" sz="2400">
                <a:latin typeface="Times New Roman" panose="02020603050405020304" pitchFamily="18" charset="0"/>
                <a:ea typeface="Arial" panose="020B0604020202020204" pitchFamily="34" charset="0"/>
              </a:rPr>
              <a:t>mol H</a:t>
            </a:r>
            <a:r>
              <a:rPr lang="pt-BR" sz="2400" baseline="-25000">
                <a:latin typeface="Times New Roman" panose="02020603050405020304" pitchFamily="18" charset="0"/>
                <a:ea typeface="Arial" panose="020B0604020202020204" pitchFamily="34" charset="0"/>
              </a:rPr>
              <a:t>2</a:t>
            </a:r>
            <a:r>
              <a:rPr lang="pt-BR" sz="2400">
                <a:latin typeface="Times New Roman" panose="02020603050405020304" pitchFamily="18" charset="0"/>
                <a:ea typeface="Arial" panose="020B0604020202020204" pitchFamily="34" charset="0"/>
              </a:rPr>
              <a:t>O  </a:t>
            </a:r>
            <a:r>
              <a:rPr lang="pt-BR" sz="2400" smtClean="0">
                <a:latin typeface="Times New Roman" panose="02020603050405020304" pitchFamily="18" charset="0"/>
                <a:ea typeface="Arial" panose="020B0604020202020204" pitchFamily="34" charset="0"/>
              </a:rPr>
              <a:t>&lt; </a:t>
            </a:r>
            <a:r>
              <a:rPr lang="pt-BR" sz="2400">
                <a:latin typeface="Times New Roman" panose="02020603050405020304" pitchFamily="18" charset="0"/>
                <a:ea typeface="Arial" panose="020B0604020202020204" pitchFamily="34" charset="0"/>
              </a:rPr>
              <a:t>số mol CO</a:t>
            </a:r>
            <a:r>
              <a:rPr lang="pt-BR" sz="2400" baseline="-25000">
                <a:latin typeface="Times New Roman" panose="02020603050405020304" pitchFamily="18" charset="0"/>
                <a:ea typeface="Arial" panose="020B0604020202020204" pitchFamily="34" charset="0"/>
              </a:rPr>
              <a:t>2</a:t>
            </a:r>
            <a:r>
              <a:rPr lang="pt-BR" sz="2400">
                <a:latin typeface="Times New Roman" panose="02020603050405020304" pitchFamily="18" charset="0"/>
                <a:ea typeface="Arial" panose="020B0604020202020204" pitchFamily="34" charset="0"/>
              </a:rPr>
              <a:t>.</a:t>
            </a:r>
            <a:endParaRPr lang="en-US" sz="2400">
              <a:latin typeface="Times New Roman" panose="02020603050405020304" pitchFamily="18" charset="0"/>
              <a:ea typeface="Arial" panose="020B0604020202020204" pitchFamily="34" charset="0"/>
            </a:endParaRPr>
          </a:p>
        </p:txBody>
      </p:sp>
      <p:sp>
        <p:nvSpPr>
          <p:cNvPr id="17" name="Rectangle 16"/>
          <p:cNvSpPr/>
          <p:nvPr/>
        </p:nvSpPr>
        <p:spPr>
          <a:xfrm>
            <a:off x="560336" y="4320886"/>
            <a:ext cx="458780" cy="461665"/>
          </a:xfrm>
          <a:prstGeom prst="rect">
            <a:avLst/>
          </a:prstGeom>
        </p:spPr>
        <p:txBody>
          <a:bodyPr wrap="square">
            <a:spAutoFit/>
          </a:bodyPr>
          <a:lstStyle/>
          <a:p>
            <a:pPr algn="just"/>
            <a:r>
              <a:rPr lang="en-US" sz="2400">
                <a:solidFill>
                  <a:schemeClr val="bg1"/>
                </a:solidFill>
                <a:latin typeface="Times New Roman" panose="02020603050405020304" pitchFamily="18" charset="0"/>
                <a:ea typeface="Arial" panose="020B0604020202020204" pitchFamily="34" charset="0"/>
              </a:rPr>
              <a:t>b)</a:t>
            </a:r>
          </a:p>
        </p:txBody>
      </p:sp>
      <p:sp>
        <p:nvSpPr>
          <p:cNvPr id="21" name="Rectangle 20"/>
          <p:cNvSpPr/>
          <p:nvPr/>
        </p:nvSpPr>
        <p:spPr>
          <a:xfrm>
            <a:off x="580992" y="5786330"/>
            <a:ext cx="10814052" cy="461665"/>
          </a:xfrm>
          <a:prstGeom prst="rect">
            <a:avLst/>
          </a:prstGeom>
          <a:ln>
            <a:solidFill>
              <a:srgbClr val="00B050"/>
            </a:solidFill>
          </a:ln>
        </p:spPr>
        <p:txBody>
          <a:bodyPr wrap="square">
            <a:spAutoFit/>
          </a:bodyPr>
          <a:lstStyle/>
          <a:p>
            <a:pPr algn="just"/>
            <a:r>
              <a:rPr lang="pt-BR" sz="2400" b="1" smtClean="0">
                <a:latin typeface="Times New Roman" panose="02020603050405020304" pitchFamily="18" charset="0"/>
                <a:ea typeface="Arial" panose="020B0604020202020204" pitchFamily="34" charset="0"/>
              </a:rPr>
              <a:t>KL:</a:t>
            </a:r>
            <a:r>
              <a:rPr lang="pt-BR" sz="2400" b="1" smtClean="0">
                <a:solidFill>
                  <a:schemeClr val="bg2">
                    <a:lumMod val="10000"/>
                  </a:schemeClr>
                </a:solidFill>
                <a:latin typeface="Times New Roman" panose="02020603050405020304" pitchFamily="18" charset="0"/>
                <a:ea typeface="Arial" panose="020B0604020202020204" pitchFamily="34" charset="0"/>
              </a:rPr>
              <a:t> </a:t>
            </a:r>
            <a:r>
              <a:rPr lang="en-US" sz="2400" smtClean="0">
                <a:solidFill>
                  <a:schemeClr val="bg2">
                    <a:lumMod val="10000"/>
                  </a:schemeClr>
                </a:solidFill>
                <a:latin typeface="Times New Roman" panose="02020603050405020304" pitchFamily="18" charset="0"/>
                <a:ea typeface="Arial" panose="020B0604020202020204" pitchFamily="34" charset="0"/>
              </a:rPr>
              <a:t>Các alkene và alkyne cháy tỏa nhiều nhiệt. </a:t>
            </a:r>
            <a:endParaRPr lang="en-US" sz="2400" baseline="-25000">
              <a:solidFill>
                <a:schemeClr val="bg2">
                  <a:lumMod val="10000"/>
                </a:schemeClr>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245861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animBg="1"/>
      <p:bldP spid="6" grpId="0"/>
      <p:bldP spid="15" grpId="0"/>
      <p:bldP spid="19" grpId="0"/>
      <p:bldP spid="17" grpId="0"/>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43567" y="353640"/>
            <a:ext cx="5473702" cy="461664"/>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smtClean="0">
                <a:solidFill>
                  <a:srgbClr val="002060"/>
                </a:solidFill>
              </a:rPr>
              <a:t>4. </a:t>
            </a:r>
            <a:r>
              <a:rPr lang="en-US">
                <a:solidFill>
                  <a:srgbClr val="002060"/>
                </a:solidFill>
              </a:rPr>
              <a:t>Phản ứng </a:t>
            </a:r>
            <a:r>
              <a:rPr lang="en-US" smtClean="0">
                <a:solidFill>
                  <a:srgbClr val="002060"/>
                </a:solidFill>
              </a:rPr>
              <a:t>với riêng của alk-1-yne:</a:t>
            </a:r>
            <a:endParaRPr lang="en-US">
              <a:solidFill>
                <a:srgbClr val="002060"/>
              </a:solidFill>
            </a:endParaRPr>
          </a:p>
        </p:txBody>
      </p:sp>
      <p:sp>
        <p:nvSpPr>
          <p:cNvPr id="21" name="Rectangle 20"/>
          <p:cNvSpPr/>
          <p:nvPr/>
        </p:nvSpPr>
        <p:spPr>
          <a:xfrm>
            <a:off x="580990" y="5464969"/>
            <a:ext cx="11001408" cy="830997"/>
          </a:xfrm>
          <a:prstGeom prst="rect">
            <a:avLst/>
          </a:prstGeom>
          <a:ln>
            <a:solidFill>
              <a:srgbClr val="00B050"/>
            </a:solidFill>
          </a:ln>
        </p:spPr>
        <p:txBody>
          <a:bodyPr wrap="square">
            <a:spAutoFit/>
          </a:bodyPr>
          <a:lstStyle/>
          <a:p>
            <a:pPr algn="just"/>
            <a:r>
              <a:rPr lang="pt-BR" sz="2400" b="1" smtClean="0">
                <a:latin typeface="Times New Roman" panose="02020603050405020304" pitchFamily="18" charset="0"/>
                <a:ea typeface="Arial" panose="020B0604020202020204" pitchFamily="34" charset="0"/>
              </a:rPr>
              <a:t>KL:</a:t>
            </a:r>
            <a:r>
              <a:rPr lang="pt-BR" sz="2400" b="1" smtClean="0">
                <a:solidFill>
                  <a:schemeClr val="bg2">
                    <a:lumMod val="10000"/>
                  </a:schemeClr>
                </a:solidFill>
                <a:latin typeface="Times New Roman" panose="02020603050405020304" pitchFamily="18" charset="0"/>
                <a:ea typeface="Arial" panose="020B0604020202020204" pitchFamily="34" charset="0"/>
              </a:rPr>
              <a:t> </a:t>
            </a:r>
            <a:r>
              <a:rPr lang="en-US" sz="2400" smtClean="0">
                <a:solidFill>
                  <a:schemeClr val="bg2">
                    <a:lumMod val="10000"/>
                  </a:schemeClr>
                </a:solidFill>
                <a:latin typeface="Times New Roman" panose="02020603050405020304" pitchFamily="18" charset="0"/>
                <a:ea typeface="Arial" panose="020B0604020202020204" pitchFamily="34" charset="0"/>
              </a:rPr>
              <a:t>Các alk-1-yne như ethyne, propyne,… có p/ứ tạo kết tủa với dd AgNO</a:t>
            </a:r>
            <a:r>
              <a:rPr lang="en-US" sz="2400" baseline="-25000" smtClean="0">
                <a:solidFill>
                  <a:schemeClr val="bg2">
                    <a:lumMod val="10000"/>
                  </a:schemeClr>
                </a:solidFill>
                <a:latin typeface="Times New Roman" panose="02020603050405020304" pitchFamily="18" charset="0"/>
                <a:ea typeface="Arial" panose="020B0604020202020204" pitchFamily="34" charset="0"/>
              </a:rPr>
              <a:t>3</a:t>
            </a:r>
            <a:r>
              <a:rPr lang="en-US" sz="2400" smtClean="0">
                <a:solidFill>
                  <a:schemeClr val="bg2">
                    <a:lumMod val="10000"/>
                  </a:schemeClr>
                </a:solidFill>
                <a:latin typeface="Times New Roman" panose="02020603050405020304" pitchFamily="18" charset="0"/>
                <a:ea typeface="Arial" panose="020B0604020202020204" pitchFamily="34" charset="0"/>
              </a:rPr>
              <a:t>/NH</a:t>
            </a:r>
            <a:r>
              <a:rPr lang="en-US" sz="2400" baseline="-25000" smtClean="0">
                <a:solidFill>
                  <a:schemeClr val="bg2">
                    <a:lumMod val="10000"/>
                  </a:schemeClr>
                </a:solidFill>
                <a:latin typeface="Times New Roman" panose="02020603050405020304" pitchFamily="18" charset="0"/>
                <a:ea typeface="Arial" panose="020B0604020202020204" pitchFamily="34" charset="0"/>
              </a:rPr>
              <a:t>3</a:t>
            </a:r>
            <a:r>
              <a:rPr lang="en-US" sz="2400" smtClean="0">
                <a:solidFill>
                  <a:schemeClr val="bg2">
                    <a:lumMod val="10000"/>
                  </a:schemeClr>
                </a:solidFill>
                <a:latin typeface="Times New Roman" panose="02020603050405020304" pitchFamily="18" charset="0"/>
                <a:ea typeface="Arial" panose="020B0604020202020204" pitchFamily="34" charset="0"/>
              </a:rPr>
              <a:t>. Đây là p/ứ thường dung để nhận biết alk-1-yne.</a:t>
            </a:r>
            <a:endParaRPr lang="en-US" sz="2400" baseline="-25000">
              <a:solidFill>
                <a:schemeClr val="bg2">
                  <a:lumMod val="10000"/>
                </a:schemeClr>
              </a:solidFill>
              <a:latin typeface="Times New Roman" panose="02020603050405020304" pitchFamily="18" charset="0"/>
              <a:ea typeface="Arial" panose="020B0604020202020204" pitchFamily="34" charset="0"/>
            </a:endParaRPr>
          </a:p>
        </p:txBody>
      </p:sp>
      <p:sp>
        <p:nvSpPr>
          <p:cNvPr id="22" name="Rectangle 21"/>
          <p:cNvSpPr/>
          <p:nvPr/>
        </p:nvSpPr>
        <p:spPr>
          <a:xfrm>
            <a:off x="580991" y="773059"/>
            <a:ext cx="11001408" cy="1569660"/>
          </a:xfrm>
          <a:prstGeom prst="rect">
            <a:avLst/>
          </a:prstGeom>
          <a:ln>
            <a:solidFill>
              <a:srgbClr val="00B050"/>
            </a:solidFill>
          </a:ln>
        </p:spPr>
        <p:txBody>
          <a:bodyPr wrap="square">
            <a:spAutoFit/>
          </a:bodyPr>
          <a:lstStyle/>
          <a:p>
            <a:pPr algn="just"/>
            <a:r>
              <a:rPr lang="en-US" sz="2400" smtClean="0">
                <a:solidFill>
                  <a:schemeClr val="bg2">
                    <a:lumMod val="10000"/>
                  </a:schemeClr>
                </a:solidFill>
                <a:latin typeface="Times New Roman" panose="02020603050405020304" pitchFamily="18" charset="0"/>
                <a:ea typeface="Arial" panose="020B0604020202020204" pitchFamily="34" charset="0"/>
              </a:rPr>
              <a:t>- Quan sát video: </a:t>
            </a:r>
            <a:r>
              <a:rPr lang="en-US" sz="2400" smtClean="0">
                <a:solidFill>
                  <a:schemeClr val="bg2">
                    <a:lumMod val="10000"/>
                  </a:schemeClr>
                </a:solidFill>
                <a:latin typeface="Times New Roman" panose="02020603050405020304" pitchFamily="18" charset="0"/>
                <a:ea typeface="Arial" panose="020B0604020202020204" pitchFamily="34" charset="0"/>
                <a:hlinkClick r:id="rId3"/>
              </a:rPr>
              <a:t>alk-1-yne phản ứng với AgNO</a:t>
            </a:r>
            <a:r>
              <a:rPr lang="en-US" sz="2400" baseline="-25000" smtClean="0">
                <a:solidFill>
                  <a:schemeClr val="bg2">
                    <a:lumMod val="10000"/>
                  </a:schemeClr>
                </a:solidFill>
                <a:latin typeface="Times New Roman" panose="02020603050405020304" pitchFamily="18" charset="0"/>
                <a:ea typeface="Arial" panose="020B0604020202020204" pitchFamily="34" charset="0"/>
                <a:hlinkClick r:id="rId3"/>
              </a:rPr>
              <a:t>3</a:t>
            </a:r>
            <a:r>
              <a:rPr lang="en-US" sz="2400" smtClean="0">
                <a:solidFill>
                  <a:schemeClr val="bg2">
                    <a:lumMod val="10000"/>
                  </a:schemeClr>
                </a:solidFill>
                <a:latin typeface="Times New Roman" panose="02020603050405020304" pitchFamily="18" charset="0"/>
                <a:ea typeface="Arial" panose="020B0604020202020204" pitchFamily="34" charset="0"/>
                <a:hlinkClick r:id="rId3"/>
              </a:rPr>
              <a:t>/NH</a:t>
            </a:r>
            <a:r>
              <a:rPr lang="en-US" sz="2400" baseline="-25000" smtClean="0">
                <a:solidFill>
                  <a:schemeClr val="bg2">
                    <a:lumMod val="10000"/>
                  </a:schemeClr>
                </a:solidFill>
                <a:latin typeface="Times New Roman" panose="02020603050405020304" pitchFamily="18" charset="0"/>
                <a:ea typeface="Arial" panose="020B0604020202020204" pitchFamily="34" charset="0"/>
                <a:hlinkClick r:id="rId3"/>
              </a:rPr>
              <a:t>3</a:t>
            </a:r>
            <a:r>
              <a:rPr lang="en-US" sz="2400" smtClean="0">
                <a:solidFill>
                  <a:schemeClr val="bg2">
                    <a:lumMod val="10000"/>
                  </a:schemeClr>
                </a:solidFill>
                <a:latin typeface="Times New Roman" panose="02020603050405020304" pitchFamily="18" charset="0"/>
                <a:ea typeface="Arial" panose="020B0604020202020204" pitchFamily="34" charset="0"/>
              </a:rPr>
              <a:t>. </a:t>
            </a:r>
            <a:r>
              <a:rPr lang="vi-VN" sz="2400" smtClean="0">
                <a:solidFill>
                  <a:schemeClr val="bg2">
                    <a:lumMod val="10000"/>
                  </a:schemeClr>
                </a:solidFill>
                <a:latin typeface="Times New Roman" panose="02020603050405020304" pitchFamily="18" charset="0"/>
                <a:ea typeface="Arial" panose="020B0604020202020204" pitchFamily="34" charset="0"/>
              </a:rPr>
              <a:t>Quan </a:t>
            </a:r>
            <a:r>
              <a:rPr lang="vi-VN" sz="2400">
                <a:solidFill>
                  <a:schemeClr val="bg2">
                    <a:lumMod val="10000"/>
                  </a:schemeClr>
                </a:solidFill>
                <a:latin typeface="Times New Roman" panose="02020603050405020304" pitchFamily="18" charset="0"/>
                <a:ea typeface="Arial" panose="020B0604020202020204" pitchFamily="34" charset="0"/>
              </a:rPr>
              <a:t>sát hiện tượng, giải thích, viết </a:t>
            </a:r>
            <a:r>
              <a:rPr lang="en-US" sz="2400" smtClean="0">
                <a:solidFill>
                  <a:schemeClr val="bg2">
                    <a:lumMod val="10000"/>
                  </a:schemeClr>
                </a:solidFill>
                <a:latin typeface="Times New Roman" panose="02020603050405020304" pitchFamily="18" charset="0"/>
                <a:ea typeface="Arial" panose="020B0604020202020204" pitchFamily="34" charset="0"/>
              </a:rPr>
              <a:t>PTHH</a:t>
            </a:r>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xảy ra</a:t>
            </a:r>
            <a:r>
              <a:rPr lang="vi-VN" sz="2400" smtClean="0">
                <a:solidFill>
                  <a:schemeClr val="bg2">
                    <a:lumMod val="10000"/>
                  </a:schemeClr>
                </a:solidFill>
                <a:latin typeface="Times New Roman" panose="02020603050405020304" pitchFamily="18" charset="0"/>
                <a:ea typeface="Arial" panose="020B0604020202020204" pitchFamily="34" charset="0"/>
              </a:rPr>
              <a:t>.</a:t>
            </a:r>
            <a:endParaRPr lang="en-US" sz="2400" smtClean="0">
              <a:solidFill>
                <a:schemeClr val="bg2">
                  <a:lumMod val="10000"/>
                </a:schemeClr>
              </a:solidFill>
              <a:latin typeface="Times New Roman" panose="02020603050405020304" pitchFamily="18" charset="0"/>
              <a:ea typeface="Arial" panose="020B0604020202020204" pitchFamily="34" charset="0"/>
            </a:endParaRPr>
          </a:p>
          <a:p>
            <a:pPr algn="just"/>
            <a:r>
              <a:rPr lang="en-US" sz="2400" smtClean="0">
                <a:solidFill>
                  <a:schemeClr val="bg2">
                    <a:lumMod val="10000"/>
                  </a:schemeClr>
                </a:solidFill>
                <a:latin typeface="Times New Roman" panose="02020603050405020304" pitchFamily="18" charset="0"/>
                <a:ea typeface="Arial" panose="020B0604020202020204" pitchFamily="34" charset="0"/>
              </a:rPr>
              <a:t>- Điều </a:t>
            </a:r>
            <a:r>
              <a:rPr lang="en-US" sz="2400">
                <a:solidFill>
                  <a:schemeClr val="bg2">
                    <a:lumMod val="10000"/>
                  </a:schemeClr>
                </a:solidFill>
                <a:latin typeface="Times New Roman" panose="02020603050405020304" pitchFamily="18" charset="0"/>
                <a:ea typeface="Arial" panose="020B0604020202020204" pitchFamily="34" charset="0"/>
              </a:rPr>
              <a:t>kiện phản ứng thế ion kim loại của alkyne</a:t>
            </a:r>
            <a:r>
              <a:rPr lang="en-US" sz="2400" smtClean="0">
                <a:solidFill>
                  <a:schemeClr val="bg2">
                    <a:lumMod val="10000"/>
                  </a:schemeClr>
                </a:solidFill>
                <a:latin typeface="Times New Roman" panose="02020603050405020304" pitchFamily="18" charset="0"/>
                <a:ea typeface="Arial" panose="020B0604020202020204" pitchFamily="34" charset="0"/>
              </a:rPr>
              <a:t>?</a:t>
            </a:r>
          </a:p>
          <a:p>
            <a:pPr algn="just"/>
            <a:r>
              <a:rPr lang="en-US"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Trình bày phương pháp hoá học để phân biệt but – 1 – yne và but – 2 – yne.</a:t>
            </a:r>
          </a:p>
        </p:txBody>
      </p:sp>
      <p:sp>
        <p:nvSpPr>
          <p:cNvPr id="26" name="Rectangle 25"/>
          <p:cNvSpPr/>
          <p:nvPr/>
        </p:nvSpPr>
        <p:spPr>
          <a:xfrm>
            <a:off x="487313" y="2342719"/>
            <a:ext cx="11001407" cy="461665"/>
          </a:xfrm>
          <a:prstGeom prst="rect">
            <a:avLst/>
          </a:prstGeom>
        </p:spPr>
        <p:txBody>
          <a:bodyPr wrap="square">
            <a:spAutoFit/>
          </a:bodyPr>
          <a:lstStyle/>
          <a:p>
            <a:pPr algn="just"/>
            <a:r>
              <a:rPr lang="en-US" sz="2400" b="1" smtClean="0">
                <a:latin typeface="Times New Roman" panose="02020603050405020304" pitchFamily="18" charset="0"/>
                <a:ea typeface="Arial" panose="020B0604020202020204" pitchFamily="34" charset="0"/>
              </a:rPr>
              <a:t>- Hiện tượng:</a:t>
            </a:r>
            <a:r>
              <a:rPr lang="en-US" sz="2400" smtClean="0">
                <a:latin typeface="Times New Roman" panose="02020603050405020304" pitchFamily="18" charset="0"/>
                <a:ea typeface="Arial" panose="020B0604020202020204" pitchFamily="34" charset="0"/>
              </a:rPr>
              <a:t> </a:t>
            </a:r>
            <a:r>
              <a:rPr lang="en-US" sz="2400" smtClean="0">
                <a:solidFill>
                  <a:schemeClr val="bg1"/>
                </a:solidFill>
                <a:latin typeface="Times New Roman" panose="02020603050405020304" pitchFamily="18" charset="0"/>
                <a:ea typeface="Arial" panose="020B0604020202020204" pitchFamily="34" charset="0"/>
              </a:rPr>
              <a:t>Xuất hiện kết tủa vàng nhạt</a:t>
            </a:r>
            <a:r>
              <a:rPr lang="vi-VN" sz="2400" smtClean="0">
                <a:solidFill>
                  <a:schemeClr val="bg1"/>
                </a:solidFill>
                <a:latin typeface="Times New Roman" panose="02020603050405020304" pitchFamily="18" charset="0"/>
                <a:ea typeface="Arial" panose="020B0604020202020204" pitchFamily="34" charset="0"/>
              </a:rPr>
              <a:t>.</a:t>
            </a:r>
            <a:endParaRPr lang="en-US" sz="2400">
              <a:solidFill>
                <a:schemeClr val="bg1"/>
              </a:solidFill>
              <a:latin typeface="Times New Roman" panose="02020603050405020304" pitchFamily="18" charset="0"/>
              <a:ea typeface="Arial" panose="020B0604020202020204" pitchFamily="34" charset="0"/>
            </a:endParaRPr>
          </a:p>
        </p:txBody>
      </p:sp>
      <p:sp>
        <p:nvSpPr>
          <p:cNvPr id="23" name="Rectangle 22"/>
          <p:cNvSpPr/>
          <p:nvPr/>
        </p:nvSpPr>
        <p:spPr>
          <a:xfrm>
            <a:off x="487313" y="2804384"/>
            <a:ext cx="1455786" cy="461665"/>
          </a:xfrm>
          <a:prstGeom prst="rect">
            <a:avLst/>
          </a:prstGeom>
        </p:spPr>
        <p:txBody>
          <a:bodyPr wrap="square">
            <a:spAutoFit/>
          </a:bodyPr>
          <a:lstStyle/>
          <a:p>
            <a:pPr algn="just"/>
            <a:r>
              <a:rPr lang="en-US" sz="2400" b="1">
                <a:latin typeface="Times New Roman" panose="02020603050405020304" pitchFamily="18" charset="0"/>
                <a:ea typeface="Arial" panose="020B0604020202020204" pitchFamily="34" charset="0"/>
              </a:rPr>
              <a:t>- </a:t>
            </a:r>
            <a:r>
              <a:rPr lang="en-US" sz="2400" b="1" smtClean="0">
                <a:latin typeface="Times New Roman" panose="02020603050405020304" pitchFamily="18" charset="0"/>
                <a:ea typeface="Arial" panose="020B0604020202020204" pitchFamily="34" charset="0"/>
              </a:rPr>
              <a:t>PTHH:</a:t>
            </a:r>
            <a:endParaRPr lang="en-US" sz="2400" b="1">
              <a:latin typeface="Times New Roman" panose="02020603050405020304" pitchFamily="18" charset="0"/>
              <a:ea typeface="Arial" panose="020B0604020202020204" pitchFamily="34" charset="0"/>
            </a:endParaRPr>
          </a:p>
        </p:txBody>
      </p:sp>
      <p:pic>
        <p:nvPicPr>
          <p:cNvPr id="24" name="Picture 23"/>
          <p:cNvPicPr>
            <a:picLocks noChangeAspect="1"/>
          </p:cNvPicPr>
          <p:nvPr/>
        </p:nvPicPr>
        <p:blipFill>
          <a:blip r:embed="rId4"/>
          <a:stretch>
            <a:fillRect/>
          </a:stretch>
        </p:blipFill>
        <p:spPr>
          <a:xfrm>
            <a:off x="2477737" y="2752102"/>
            <a:ext cx="7479062" cy="441620"/>
          </a:xfrm>
          <a:prstGeom prst="rect">
            <a:avLst/>
          </a:prstGeom>
        </p:spPr>
      </p:pic>
      <p:sp>
        <p:nvSpPr>
          <p:cNvPr id="27" name="Rectangle 26"/>
          <p:cNvSpPr/>
          <p:nvPr/>
        </p:nvSpPr>
        <p:spPr>
          <a:xfrm>
            <a:off x="487313" y="3251136"/>
            <a:ext cx="11095086" cy="461665"/>
          </a:xfrm>
          <a:prstGeom prst="rect">
            <a:avLst/>
          </a:prstGeom>
        </p:spPr>
        <p:txBody>
          <a:bodyPr wrap="square">
            <a:spAutoFit/>
          </a:bodyPr>
          <a:lstStyle/>
          <a:p>
            <a:pPr algn="just"/>
            <a:r>
              <a:rPr lang="en-US" sz="2400" smtClean="0">
                <a:solidFill>
                  <a:schemeClr val="bg1"/>
                </a:solidFill>
                <a:latin typeface="Times New Roman" panose="02020603050405020304" pitchFamily="18" charset="0"/>
                <a:ea typeface="Arial" panose="020B0604020202020204" pitchFamily="34" charset="0"/>
              </a:rPr>
              <a:t>- ĐK p/ứ </a:t>
            </a:r>
            <a:r>
              <a:rPr lang="en-US" sz="2400">
                <a:solidFill>
                  <a:schemeClr val="bg1"/>
                </a:solidFill>
                <a:latin typeface="Times New Roman" panose="02020603050405020304" pitchFamily="18" charset="0"/>
                <a:ea typeface="Arial" panose="020B0604020202020204" pitchFamily="34" charset="0"/>
              </a:rPr>
              <a:t>thế ion kim loại: </a:t>
            </a:r>
            <a:r>
              <a:rPr lang="en-US" sz="2400" smtClean="0">
                <a:solidFill>
                  <a:schemeClr val="bg1"/>
                </a:solidFill>
                <a:latin typeface="Times New Roman" panose="02020603050405020304" pitchFamily="18" charset="0"/>
                <a:ea typeface="Arial" panose="020B0604020202020204" pitchFamily="34" charset="0"/>
              </a:rPr>
              <a:t>Ngtử </a:t>
            </a:r>
            <a:r>
              <a:rPr lang="en-US" sz="2400" smtClean="0">
                <a:latin typeface="Times New Roman" panose="02020603050405020304" pitchFamily="18" charset="0"/>
                <a:ea typeface="Arial" panose="020B0604020202020204" pitchFamily="34" charset="0"/>
              </a:rPr>
              <a:t>H</a:t>
            </a:r>
            <a:r>
              <a:rPr lang="en-US" sz="2400" smtClean="0">
                <a:solidFill>
                  <a:schemeClr val="bg1"/>
                </a:solidFill>
                <a:latin typeface="Times New Roman" panose="02020603050405020304" pitchFamily="18" charset="0"/>
                <a:ea typeface="Arial" panose="020B0604020202020204" pitchFamily="34" charset="0"/>
              </a:rPr>
              <a:t> </a:t>
            </a:r>
            <a:r>
              <a:rPr lang="en-US" sz="2400">
                <a:solidFill>
                  <a:schemeClr val="bg1"/>
                </a:solidFill>
                <a:latin typeface="Times New Roman" panose="02020603050405020304" pitchFamily="18" charset="0"/>
                <a:ea typeface="Arial" panose="020B0604020202020204" pitchFamily="34" charset="0"/>
              </a:rPr>
              <a:t>liên kết trực tiếp với </a:t>
            </a:r>
            <a:r>
              <a:rPr lang="en-US" sz="2400" smtClean="0">
                <a:solidFill>
                  <a:schemeClr val="bg1"/>
                </a:solidFill>
                <a:latin typeface="Times New Roman" panose="02020603050405020304" pitchFamily="18" charset="0"/>
                <a:ea typeface="Arial" panose="020B0604020202020204" pitchFamily="34" charset="0"/>
              </a:rPr>
              <a:t>ngtử </a:t>
            </a:r>
            <a:r>
              <a:rPr lang="en-US" sz="2400" smtClean="0">
                <a:latin typeface="Times New Roman" panose="02020603050405020304" pitchFamily="18" charset="0"/>
                <a:ea typeface="Arial" panose="020B0604020202020204" pitchFamily="34" charset="0"/>
              </a:rPr>
              <a:t>C</a:t>
            </a:r>
            <a:r>
              <a:rPr lang="en-US" sz="2400" smtClean="0">
                <a:solidFill>
                  <a:schemeClr val="bg1"/>
                </a:solidFill>
                <a:latin typeface="Times New Roman" panose="02020603050405020304" pitchFamily="18" charset="0"/>
                <a:ea typeface="Arial" panose="020B0604020202020204" pitchFamily="34" charset="0"/>
              </a:rPr>
              <a:t> </a:t>
            </a:r>
            <a:r>
              <a:rPr lang="en-US" sz="2400">
                <a:solidFill>
                  <a:schemeClr val="bg1"/>
                </a:solidFill>
                <a:latin typeface="Times New Roman" panose="02020603050405020304" pitchFamily="18" charset="0"/>
                <a:ea typeface="Arial" panose="020B0604020202020204" pitchFamily="34" charset="0"/>
              </a:rPr>
              <a:t>có </a:t>
            </a:r>
            <a:r>
              <a:rPr lang="en-US" sz="2400">
                <a:latin typeface="Times New Roman" panose="02020603050405020304" pitchFamily="18" charset="0"/>
                <a:ea typeface="Arial" panose="020B0604020202020204" pitchFamily="34" charset="0"/>
              </a:rPr>
              <a:t>liên kết ba đầu mạch</a:t>
            </a:r>
            <a:r>
              <a:rPr lang="en-US" sz="2400">
                <a:solidFill>
                  <a:schemeClr val="bg1"/>
                </a:solidFill>
                <a:latin typeface="Times New Roman" panose="02020603050405020304" pitchFamily="18" charset="0"/>
                <a:ea typeface="Arial" panose="020B0604020202020204" pitchFamily="34" charset="0"/>
              </a:rPr>
              <a:t>.</a:t>
            </a:r>
          </a:p>
        </p:txBody>
      </p:sp>
      <p:sp>
        <p:nvSpPr>
          <p:cNvPr id="28" name="Rectangle 27"/>
          <p:cNvSpPr/>
          <p:nvPr/>
        </p:nvSpPr>
        <p:spPr>
          <a:xfrm>
            <a:off x="487313" y="3697916"/>
            <a:ext cx="11095085" cy="1200329"/>
          </a:xfrm>
          <a:prstGeom prst="rect">
            <a:avLst/>
          </a:prstGeom>
        </p:spPr>
        <p:txBody>
          <a:bodyPr wrap="square">
            <a:spAutoFit/>
          </a:bodyPr>
          <a:lstStyle/>
          <a:p>
            <a:pPr algn="just"/>
            <a:r>
              <a:rPr lang="vi-VN" sz="2400">
                <a:solidFill>
                  <a:schemeClr val="bg1"/>
                </a:solidFill>
                <a:latin typeface="Times New Roman" panose="02020603050405020304" pitchFamily="18" charset="0"/>
                <a:ea typeface="Arial" panose="020B0604020202020204" pitchFamily="34" charset="0"/>
              </a:rPr>
              <a:t>- Trích mẫu thử. Dùng dd AgNO</a:t>
            </a:r>
            <a:r>
              <a:rPr lang="vi-VN" sz="2400" baseline="-25000">
                <a:solidFill>
                  <a:schemeClr val="bg1"/>
                </a:solidFill>
                <a:latin typeface="Times New Roman" panose="02020603050405020304" pitchFamily="18" charset="0"/>
                <a:ea typeface="Arial" panose="020B0604020202020204" pitchFamily="34" charset="0"/>
              </a:rPr>
              <a:t>3</a:t>
            </a:r>
            <a:r>
              <a:rPr lang="vi-VN" sz="2400">
                <a:solidFill>
                  <a:schemeClr val="bg1"/>
                </a:solidFill>
                <a:latin typeface="Times New Roman" panose="02020603050405020304" pitchFamily="18" charset="0"/>
                <a:ea typeface="Arial" panose="020B0604020202020204" pitchFamily="34" charset="0"/>
              </a:rPr>
              <a:t> trong ammonia làm thuốc thử:</a:t>
            </a:r>
          </a:p>
          <a:p>
            <a:pPr algn="just"/>
            <a:r>
              <a:rPr lang="en-US" sz="2400" smtClean="0">
                <a:solidFill>
                  <a:schemeClr val="bg1"/>
                </a:solidFill>
                <a:latin typeface="Times New Roman" panose="02020603050405020304" pitchFamily="18" charset="0"/>
                <a:ea typeface="Arial" panose="020B0604020202020204" pitchFamily="34" charset="0"/>
              </a:rPr>
              <a:t>   </a:t>
            </a:r>
            <a:r>
              <a:rPr lang="vi-VN" sz="2400" smtClean="0">
                <a:solidFill>
                  <a:schemeClr val="bg1"/>
                </a:solidFill>
                <a:latin typeface="Times New Roman" panose="02020603050405020304" pitchFamily="18" charset="0"/>
                <a:ea typeface="Arial" panose="020B0604020202020204" pitchFamily="34" charset="0"/>
              </a:rPr>
              <a:t>+ </a:t>
            </a:r>
            <a:r>
              <a:rPr lang="vi-VN" sz="2400">
                <a:solidFill>
                  <a:schemeClr val="bg1"/>
                </a:solidFill>
                <a:latin typeface="Times New Roman" panose="02020603050405020304" pitchFamily="18" charset="0"/>
                <a:ea typeface="Arial" panose="020B0604020202020204" pitchFamily="34" charset="0"/>
              </a:rPr>
              <a:t>Không hiện tượng → mẫu thử là but – 2 – yne</a:t>
            </a:r>
            <a:r>
              <a:rPr lang="vi-VN" sz="2400" smtClean="0">
                <a:solidFill>
                  <a:schemeClr val="bg1"/>
                </a:solidFill>
                <a:latin typeface="Times New Roman" panose="02020603050405020304" pitchFamily="18" charset="0"/>
                <a:ea typeface="Arial" panose="020B0604020202020204" pitchFamily="34" charset="0"/>
              </a:rPr>
              <a:t>.</a:t>
            </a:r>
            <a:endParaRPr lang="en-US" sz="2400" smtClean="0">
              <a:solidFill>
                <a:schemeClr val="bg1"/>
              </a:solidFill>
              <a:latin typeface="Times New Roman" panose="02020603050405020304" pitchFamily="18" charset="0"/>
              <a:ea typeface="Arial" panose="020B0604020202020204" pitchFamily="34" charset="0"/>
            </a:endParaRPr>
          </a:p>
          <a:p>
            <a:pPr algn="just"/>
            <a:r>
              <a:rPr lang="en-US" sz="2400">
                <a:solidFill>
                  <a:schemeClr val="bg1"/>
                </a:solidFill>
                <a:latin typeface="Times New Roman" panose="02020603050405020304" pitchFamily="18" charset="0"/>
                <a:ea typeface="Arial" panose="020B0604020202020204" pitchFamily="34" charset="0"/>
              </a:rPr>
              <a:t> </a:t>
            </a:r>
            <a:r>
              <a:rPr lang="en-US" sz="2400" smtClean="0">
                <a:solidFill>
                  <a:schemeClr val="bg1"/>
                </a:solidFill>
                <a:latin typeface="Times New Roman" panose="02020603050405020304" pitchFamily="18" charset="0"/>
                <a:ea typeface="Arial" panose="020B0604020202020204" pitchFamily="34" charset="0"/>
              </a:rPr>
              <a:t>  </a:t>
            </a:r>
            <a:r>
              <a:rPr lang="vi-VN" sz="2400" smtClean="0">
                <a:solidFill>
                  <a:schemeClr val="bg1"/>
                </a:solidFill>
                <a:latin typeface="Times New Roman" panose="02020603050405020304" pitchFamily="18" charset="0"/>
                <a:ea typeface="Arial" panose="020B0604020202020204" pitchFamily="34" charset="0"/>
              </a:rPr>
              <a:t>+ </a:t>
            </a:r>
            <a:r>
              <a:rPr lang="vi-VN" sz="2400">
                <a:solidFill>
                  <a:schemeClr val="bg1"/>
                </a:solidFill>
                <a:latin typeface="Times New Roman" panose="02020603050405020304" pitchFamily="18" charset="0"/>
                <a:ea typeface="Arial" panose="020B0604020202020204" pitchFamily="34" charset="0"/>
              </a:rPr>
              <a:t>Xuất hiện kết tủa vàng → mẫu thử là but – 1 – yne.</a:t>
            </a:r>
          </a:p>
        </p:txBody>
      </p:sp>
      <p:pic>
        <p:nvPicPr>
          <p:cNvPr id="29" name="Picture 28"/>
          <p:cNvPicPr>
            <a:picLocks noChangeAspect="1"/>
          </p:cNvPicPr>
          <p:nvPr/>
        </p:nvPicPr>
        <p:blipFill>
          <a:blip r:embed="rId5"/>
          <a:stretch>
            <a:fillRect/>
          </a:stretch>
        </p:blipFill>
        <p:spPr>
          <a:xfrm>
            <a:off x="1351027" y="4898245"/>
            <a:ext cx="9461333" cy="339420"/>
          </a:xfrm>
          <a:prstGeom prst="rect">
            <a:avLst/>
          </a:prstGeom>
        </p:spPr>
      </p:pic>
    </p:spTree>
    <p:extLst>
      <p:ext uri="{BB962C8B-B14F-4D97-AF65-F5344CB8AC3E}">
        <p14:creationId xmlns:p14="http://schemas.microsoft.com/office/powerpoint/2010/main" val="253977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6" grpId="0"/>
      <p:bldP spid="23"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9799" y="314066"/>
            <a:ext cx="6782626" cy="461665"/>
          </a:xfrm>
          <a:prstGeom prst="rect">
            <a:avLst/>
          </a:prstGeom>
        </p:spPr>
        <p:txBody>
          <a:bodyPr wrap="none">
            <a:spAutoFit/>
          </a:bodyPr>
          <a:lstStyle/>
          <a:p>
            <a:r>
              <a:rPr lang="en-US" sz="2400" b="1" smtClean="0">
                <a:latin typeface="Times New Roman" panose="02020603050405020304" pitchFamily="18" charset="0"/>
                <a:ea typeface="Times New Roman" panose="02020603050405020304" pitchFamily="18" charset="0"/>
              </a:rPr>
              <a:t>HĐ2.4: Ứng dụng và cách điều chế alkene, alkyne.</a:t>
            </a:r>
            <a:endParaRPr lang="en-US" sz="2400"/>
          </a:p>
        </p:txBody>
      </p:sp>
      <p:pic>
        <p:nvPicPr>
          <p:cNvPr id="12290" name="Picture 2" descr="Tổng Hợp Lý Thuyết Hoá Hữu Cơ Phần Hiđrocacbon Đầy Đủ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744" y="982940"/>
            <a:ext cx="8040510" cy="45227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41685" y="5712937"/>
            <a:ext cx="9074569" cy="461665"/>
          </a:xfrm>
          <a:prstGeom prst="rect">
            <a:avLst/>
          </a:prstGeom>
        </p:spPr>
        <p:txBody>
          <a:bodyPr wrap="square">
            <a:spAutoFit/>
          </a:bodyPr>
          <a:lstStyle/>
          <a:p>
            <a:pPr algn="just"/>
            <a:r>
              <a:rPr lang="en-US" sz="2400" smtClean="0">
                <a:solidFill>
                  <a:schemeClr val="bg1"/>
                </a:solidFill>
                <a:latin typeface="Times New Roman" panose="02020603050405020304" pitchFamily="18" charset="0"/>
                <a:ea typeface="Arial" panose="020B0604020202020204" pitchFamily="34" charset="0"/>
              </a:rPr>
              <a:t>Dựa vào hình ảnh trên, nêu một số ứng dụng của anken?</a:t>
            </a:r>
            <a:endParaRPr lang="en-US" sz="2400">
              <a:solidFill>
                <a:schemeClr val="bg1"/>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416051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099" y="304317"/>
            <a:ext cx="7377333" cy="586180"/>
          </a:xfrm>
        </p:spPr>
        <p:txBody>
          <a:bodyPr>
            <a:normAutofit/>
          </a:bodyPr>
          <a:lstStyle/>
          <a:p>
            <a:r>
              <a:rPr lang="en-US" sz="3200" b="1"/>
              <a:t>2</a:t>
            </a:r>
            <a:r>
              <a:rPr lang="en-US" sz="3200" b="1" smtClean="0"/>
              <a:t>. Hình thành kiến thức mới.</a:t>
            </a:r>
            <a:endParaRPr lang="en-US" sz="3200" b="1"/>
          </a:p>
        </p:txBody>
      </p:sp>
      <p:sp>
        <p:nvSpPr>
          <p:cNvPr id="5" name="Rectangle 4"/>
          <p:cNvSpPr/>
          <p:nvPr/>
        </p:nvSpPr>
        <p:spPr>
          <a:xfrm>
            <a:off x="927099" y="890497"/>
            <a:ext cx="5295039" cy="461665"/>
          </a:xfrm>
          <a:prstGeom prst="rect">
            <a:avLst/>
          </a:prstGeom>
        </p:spPr>
        <p:txBody>
          <a:bodyPr wrap="none">
            <a:spAutoFit/>
          </a:bodyPr>
          <a:lstStyle/>
          <a:p>
            <a:r>
              <a:rPr lang="en-US" sz="2400" b="1" smtClean="0">
                <a:latin typeface="Times New Roman" panose="02020603050405020304" pitchFamily="18" charset="0"/>
                <a:ea typeface="Times New Roman" panose="02020603050405020304" pitchFamily="18" charset="0"/>
              </a:rPr>
              <a:t>HĐ2.1</a:t>
            </a:r>
            <a:r>
              <a:rPr lang="en-US" sz="2400" b="1">
                <a:latin typeface="Times New Roman" panose="02020603050405020304" pitchFamily="18" charset="0"/>
                <a:ea typeface="Times New Roman" panose="02020603050405020304" pitchFamily="18" charset="0"/>
              </a:rPr>
              <a:t>: Khái niệm về </a:t>
            </a:r>
            <a:r>
              <a:rPr lang="en-US" sz="2400" b="1" smtClean="0">
                <a:latin typeface="Times New Roman" panose="02020603050405020304" pitchFamily="18" charset="0"/>
                <a:ea typeface="Times New Roman" panose="02020603050405020304" pitchFamily="18" charset="0"/>
              </a:rPr>
              <a:t>alkene</a:t>
            </a:r>
            <a:r>
              <a:rPr lang="en-US" sz="2400" b="1">
                <a:latin typeface="Times New Roman" panose="02020603050405020304" pitchFamily="18" charset="0"/>
                <a:ea typeface="Times New Roman" panose="02020603050405020304" pitchFamily="18" charset="0"/>
              </a:rPr>
              <a:t> </a:t>
            </a:r>
            <a:r>
              <a:rPr lang="en-US" sz="2400" b="1" smtClean="0">
                <a:latin typeface="Times New Roman" panose="02020603050405020304" pitchFamily="18" charset="0"/>
                <a:ea typeface="Times New Roman" panose="02020603050405020304" pitchFamily="18" charset="0"/>
              </a:rPr>
              <a:t>và alkyne.</a:t>
            </a:r>
            <a:endParaRPr lang="en-US" sz="2400"/>
          </a:p>
        </p:txBody>
      </p:sp>
      <p:pic>
        <p:nvPicPr>
          <p:cNvPr id="33" name="Picture 32"/>
          <p:cNvPicPr>
            <a:picLocks noChangeAspect="1"/>
          </p:cNvPicPr>
          <p:nvPr/>
        </p:nvPicPr>
        <p:blipFill>
          <a:blip r:embed="rId2"/>
          <a:stretch>
            <a:fillRect/>
          </a:stretch>
        </p:blipFill>
        <p:spPr>
          <a:xfrm>
            <a:off x="260087" y="1603346"/>
            <a:ext cx="5684376" cy="2727353"/>
          </a:xfrm>
          <a:prstGeom prst="rect">
            <a:avLst/>
          </a:prstGeom>
        </p:spPr>
      </p:pic>
      <p:pic>
        <p:nvPicPr>
          <p:cNvPr id="34" name="Picture 33"/>
          <p:cNvPicPr>
            <a:picLocks noChangeAspect="1"/>
          </p:cNvPicPr>
          <p:nvPr/>
        </p:nvPicPr>
        <p:blipFill>
          <a:blip r:embed="rId3"/>
          <a:stretch>
            <a:fillRect/>
          </a:stretch>
        </p:blipFill>
        <p:spPr>
          <a:xfrm>
            <a:off x="6107838" y="1603345"/>
            <a:ext cx="5894219" cy="2727353"/>
          </a:xfrm>
          <a:prstGeom prst="rect">
            <a:avLst/>
          </a:prstGeom>
        </p:spPr>
      </p:pic>
    </p:spTree>
    <p:extLst>
      <p:ext uri="{BB962C8B-B14F-4D97-AF65-F5344CB8AC3E}">
        <p14:creationId xmlns:p14="http://schemas.microsoft.com/office/powerpoint/2010/main" val="361159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oá học 11 Bài 32: An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197" y="771970"/>
            <a:ext cx="6284501" cy="44781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96162" y="5554463"/>
            <a:ext cx="9074569" cy="461665"/>
          </a:xfrm>
          <a:prstGeom prst="rect">
            <a:avLst/>
          </a:prstGeom>
        </p:spPr>
        <p:txBody>
          <a:bodyPr wrap="square">
            <a:spAutoFit/>
          </a:bodyPr>
          <a:lstStyle/>
          <a:p>
            <a:pPr algn="just"/>
            <a:r>
              <a:rPr lang="en-US" sz="2400" smtClean="0">
                <a:solidFill>
                  <a:schemeClr val="bg1"/>
                </a:solidFill>
                <a:latin typeface="Times New Roman" panose="02020603050405020304" pitchFamily="18" charset="0"/>
                <a:ea typeface="Arial" panose="020B0604020202020204" pitchFamily="34" charset="0"/>
              </a:rPr>
              <a:t>Dựa vào hình ảnh trên, nêu một số ứng dụng của axetilen?</a:t>
            </a:r>
            <a:endParaRPr lang="en-US" sz="2400">
              <a:solidFill>
                <a:schemeClr val="bg1"/>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9674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78869925"/>
              </p:ext>
            </p:extLst>
          </p:nvPr>
        </p:nvGraphicFramePr>
        <p:xfrm>
          <a:off x="507999" y="514349"/>
          <a:ext cx="11183816" cy="2381251"/>
        </p:xfrm>
        <a:graphic>
          <a:graphicData uri="http://schemas.openxmlformats.org/drawingml/2006/table">
            <a:tbl>
              <a:tblPr firstRow="1" firstCol="1" bandRow="1">
                <a:tableStyleId>{5C22544A-7EE6-4342-B048-85BDC9FD1C3A}</a:tableStyleId>
              </a:tblPr>
              <a:tblGrid>
                <a:gridCol w="11183816">
                  <a:extLst>
                    <a:ext uri="{9D8B030D-6E8A-4147-A177-3AD203B41FA5}">
                      <a16:colId xmlns:a16="http://schemas.microsoft.com/office/drawing/2014/main" val="1855388563"/>
                    </a:ext>
                  </a:extLst>
                </a:gridCol>
              </a:tblGrid>
              <a:tr h="2381251">
                <a:tc>
                  <a:txBody>
                    <a:bodyPr/>
                    <a:lstStyle/>
                    <a:p>
                      <a:pPr marL="0" marR="0" algn="ctr">
                        <a:lnSpc>
                          <a:spcPct val="107000"/>
                        </a:lnSpc>
                        <a:spcBef>
                          <a:spcPts val="600"/>
                        </a:spcBef>
                        <a:spcAft>
                          <a:spcPts val="0"/>
                        </a:spcAft>
                        <a:tabLst>
                          <a:tab pos="228600" algn="l"/>
                          <a:tab pos="1828800" algn="l"/>
                          <a:tab pos="3429000" algn="l"/>
                          <a:tab pos="5029200" algn="l"/>
                        </a:tabLst>
                      </a:pPr>
                      <a:r>
                        <a:rPr lang="en-US" sz="2400" b="1" smtClean="0">
                          <a:solidFill>
                            <a:schemeClr val="tx1"/>
                          </a:solidFill>
                          <a:effectLst/>
                        </a:rPr>
                        <a:t>PHIẾU HỌC TẬP SỐ 6</a:t>
                      </a:r>
                    </a:p>
                    <a:p>
                      <a:pPr marL="0" marR="0" indent="0" algn="just">
                        <a:spcBef>
                          <a:spcPts val="0"/>
                        </a:spcBef>
                        <a:spcAft>
                          <a:spcPts val="0"/>
                        </a:spcAft>
                        <a:buNone/>
                        <a:tabLst>
                          <a:tab pos="228600" algn="l"/>
                          <a:tab pos="1828800" algn="l"/>
                          <a:tab pos="3429000" algn="l"/>
                          <a:tab pos="5029200" algn="l"/>
                        </a:tabLst>
                      </a:pPr>
                      <a:r>
                        <a:rPr lang="vi-VN" sz="2400" b="1" smtClean="0">
                          <a:solidFill>
                            <a:schemeClr val="bg2">
                              <a:lumMod val="10000"/>
                            </a:schemeClr>
                          </a:solidFill>
                          <a:effectLst/>
                        </a:rPr>
                        <a:t>1. </a:t>
                      </a:r>
                      <a:r>
                        <a:rPr lang="vi-VN" sz="2400" b="0" smtClean="0">
                          <a:solidFill>
                            <a:schemeClr val="bg2">
                              <a:lumMod val="10000"/>
                            </a:schemeClr>
                          </a:solidFill>
                          <a:effectLst/>
                        </a:rPr>
                        <a:t>Tại sao acetylene được dùng làm nhiên liện trong đèn xì oxy – acetylene mà không dùng ethylene?</a:t>
                      </a:r>
                    </a:p>
                    <a:p>
                      <a:pPr marL="0" marR="0" indent="0" algn="just">
                        <a:spcBef>
                          <a:spcPts val="0"/>
                        </a:spcBef>
                        <a:spcAft>
                          <a:spcPts val="0"/>
                        </a:spcAft>
                        <a:buNone/>
                        <a:tabLst>
                          <a:tab pos="228600" algn="l"/>
                          <a:tab pos="1828800" algn="l"/>
                          <a:tab pos="3429000" algn="l"/>
                          <a:tab pos="5029200" algn="l"/>
                        </a:tabLst>
                      </a:pPr>
                      <a:r>
                        <a:rPr lang="vi-VN" sz="2400" b="1" smtClean="0">
                          <a:solidFill>
                            <a:schemeClr val="bg2">
                              <a:lumMod val="10000"/>
                            </a:schemeClr>
                          </a:solidFill>
                          <a:effectLst/>
                        </a:rPr>
                        <a:t>2. </a:t>
                      </a:r>
                      <a:r>
                        <a:rPr lang="vi-VN" sz="2400" b="0" smtClean="0">
                          <a:solidFill>
                            <a:schemeClr val="bg2">
                              <a:lumMod val="10000"/>
                            </a:schemeClr>
                          </a:solidFill>
                          <a:effectLst/>
                        </a:rPr>
                        <a:t>Vì sao không được dùng nước để dập tắt đám cháy có đất đèn (có thành phần chính là CaC</a:t>
                      </a:r>
                      <a:r>
                        <a:rPr lang="vi-VN" sz="2400" b="0" baseline="-25000" smtClean="0">
                          <a:solidFill>
                            <a:schemeClr val="bg2">
                              <a:lumMod val="10000"/>
                            </a:schemeClr>
                          </a:solidFill>
                          <a:effectLst/>
                        </a:rPr>
                        <a:t>2</a:t>
                      </a:r>
                      <a:r>
                        <a:rPr lang="vi-VN" sz="2400" b="0" smtClean="0">
                          <a:solidFill>
                            <a:schemeClr val="bg2">
                              <a:lumMod val="10000"/>
                            </a:schemeClr>
                          </a:solidFill>
                          <a:effectLst/>
                        </a:rPr>
                        <a:t>)?</a:t>
                      </a:r>
                    </a:p>
                    <a:p>
                      <a:pPr marL="0" marR="0" indent="0" algn="just">
                        <a:spcBef>
                          <a:spcPts val="0"/>
                        </a:spcBef>
                        <a:spcAft>
                          <a:spcPts val="0"/>
                        </a:spcAft>
                        <a:buNone/>
                        <a:tabLst>
                          <a:tab pos="228600" algn="l"/>
                          <a:tab pos="1828800" algn="l"/>
                          <a:tab pos="3429000" algn="l"/>
                          <a:tab pos="5029200" algn="l"/>
                        </a:tabLst>
                      </a:pPr>
                      <a:r>
                        <a:rPr lang="vi-VN" sz="2400" b="1" smtClean="0">
                          <a:solidFill>
                            <a:schemeClr val="bg2">
                              <a:lumMod val="10000"/>
                            </a:schemeClr>
                          </a:solidFill>
                          <a:effectLst/>
                        </a:rPr>
                        <a:t>3. </a:t>
                      </a:r>
                      <a:r>
                        <a:rPr lang="vi-VN" sz="2400" b="0" smtClean="0">
                          <a:solidFill>
                            <a:schemeClr val="bg2">
                              <a:lumMod val="10000"/>
                            </a:schemeClr>
                          </a:solidFill>
                          <a:effectLst/>
                        </a:rPr>
                        <a:t>Trình bày cách điều chế ethylene, acetylene trong phòng thí nghiệm, trong công nghiệp.</a:t>
                      </a:r>
                    </a:p>
                  </a:txBody>
                  <a:tcPr marL="68580" marR="68580" marT="0" marB="0">
                    <a:solidFill>
                      <a:schemeClr val="tx1">
                        <a:lumMod val="40000"/>
                        <a:lumOff val="60000"/>
                        <a:alpha val="11000"/>
                      </a:schemeClr>
                    </a:solidFill>
                  </a:tcPr>
                </a:tc>
                <a:extLst>
                  <a:ext uri="{0D108BD9-81ED-4DB2-BD59-A6C34878D82A}">
                    <a16:rowId xmlns:a16="http://schemas.microsoft.com/office/drawing/2014/main" val="2673723315"/>
                  </a:ext>
                </a:extLst>
              </a:tr>
            </a:tbl>
          </a:graphicData>
        </a:graphic>
      </p:graphicFrame>
      <p:sp>
        <p:nvSpPr>
          <p:cNvPr id="6" name="Rectangle 5"/>
          <p:cNvSpPr/>
          <p:nvPr/>
        </p:nvSpPr>
        <p:spPr>
          <a:xfrm>
            <a:off x="507999" y="3105835"/>
            <a:ext cx="11183815" cy="461665"/>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1. </a:t>
            </a:r>
            <a:r>
              <a:rPr lang="vi-VN" sz="2400">
                <a:solidFill>
                  <a:schemeClr val="bg2">
                    <a:lumMod val="10000"/>
                  </a:schemeClr>
                </a:solidFill>
                <a:latin typeface="Times New Roman" panose="02020603050405020304" pitchFamily="18" charset="0"/>
                <a:ea typeface="Arial" panose="020B0604020202020204" pitchFamily="34" charset="0"/>
              </a:rPr>
              <a:t>Acetylene khi cháy trong oxygen tạo ngọn lửa có nhiệt độ cao, có thể lên tới 3000</a:t>
            </a:r>
            <a:r>
              <a:rPr lang="vi-VN" sz="2400" baseline="30000">
                <a:solidFill>
                  <a:schemeClr val="bg2">
                    <a:lumMod val="10000"/>
                  </a:schemeClr>
                </a:solidFill>
                <a:latin typeface="Times New Roman" panose="02020603050405020304" pitchFamily="18" charset="0"/>
                <a:ea typeface="Arial" panose="020B0604020202020204" pitchFamily="34" charset="0"/>
              </a:rPr>
              <a:t>o</a:t>
            </a:r>
            <a:r>
              <a:rPr lang="vi-VN" sz="2400">
                <a:solidFill>
                  <a:schemeClr val="bg2">
                    <a:lumMod val="10000"/>
                  </a:schemeClr>
                </a:solidFill>
                <a:latin typeface="Times New Roman" panose="02020603050405020304" pitchFamily="18" charset="0"/>
                <a:ea typeface="Arial" panose="020B0604020202020204" pitchFamily="34" charset="0"/>
              </a:rPr>
              <a:t>C.</a:t>
            </a:r>
            <a:endParaRPr lang="en-US" sz="2400">
              <a:solidFill>
                <a:schemeClr val="bg2">
                  <a:lumMod val="10000"/>
                </a:schemeClr>
              </a:solidFill>
              <a:latin typeface="Times New Roman" panose="02020603050405020304" pitchFamily="18" charset="0"/>
              <a:ea typeface="Arial" panose="020B0604020202020204" pitchFamily="34" charset="0"/>
            </a:endParaRPr>
          </a:p>
        </p:txBody>
      </p:sp>
      <p:sp>
        <p:nvSpPr>
          <p:cNvPr id="8" name="Rectangle 7"/>
          <p:cNvSpPr/>
          <p:nvPr/>
        </p:nvSpPr>
        <p:spPr>
          <a:xfrm>
            <a:off x="507998" y="3777735"/>
            <a:ext cx="11183815" cy="1200329"/>
          </a:xfrm>
          <a:prstGeom prst="rect">
            <a:avLst/>
          </a:prstGeom>
        </p:spPr>
        <p:txBody>
          <a:bodyPr wrap="square">
            <a:spAutoFit/>
          </a:bodyPr>
          <a:lstStyle/>
          <a:p>
            <a:pPr algn="just">
              <a:tabLst>
                <a:tab pos="180340" algn="l"/>
                <a:tab pos="360045" algn="l"/>
                <a:tab pos="540385" algn="l"/>
              </a:tabLst>
            </a:pPr>
            <a:r>
              <a:rPr lang="vi-VN" sz="2400" b="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PTHH: </a:t>
            </a:r>
            <a:r>
              <a:rPr lang="en-US" sz="240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CaC</a:t>
            </a:r>
            <a:r>
              <a:rPr lang="vi-VN" sz="2400" baseline="-2500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400" smtClean="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+ 2H</a:t>
            </a:r>
            <a:r>
              <a:rPr lang="vi-VN" sz="2400" baseline="-250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O </a:t>
            </a:r>
            <a:r>
              <a:rPr lang="vi-VN"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C</a:t>
            </a:r>
            <a:r>
              <a:rPr lang="vi-VN" sz="2400" baseline="-250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a:t>
            </a:r>
            <a:r>
              <a:rPr lang="vi-VN" sz="2400" baseline="-250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 Ca(OH)</a:t>
            </a:r>
            <a:r>
              <a:rPr lang="vi-VN" sz="2400" baseline="-250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smtClean="0">
                <a:solidFill>
                  <a:schemeClr val="bg2">
                    <a:lumMod val="10000"/>
                  </a:schemeClr>
                </a:solidFill>
                <a:latin typeface="Times New Roman" panose="02020603050405020304" pitchFamily="18" charset="0"/>
                <a:ea typeface="Times New Roman" panose="02020603050405020304" pitchFamily="18" charset="0"/>
              </a:rPr>
              <a:t>→ </a:t>
            </a:r>
            <a:r>
              <a:rPr lang="vi-VN" sz="2400" smtClean="0">
                <a:solidFill>
                  <a:schemeClr val="bg2">
                    <a:lumMod val="10000"/>
                  </a:schemeClr>
                </a:solidFill>
                <a:latin typeface="Times New Roman" panose="02020603050405020304" pitchFamily="18" charset="0"/>
                <a:ea typeface="Times New Roman" panose="02020603050405020304" pitchFamily="18" charset="0"/>
              </a:rPr>
              <a:t>Khí </a:t>
            </a:r>
            <a:r>
              <a:rPr lang="vi-VN" sz="2400">
                <a:solidFill>
                  <a:schemeClr val="bg2">
                    <a:lumMod val="10000"/>
                  </a:schemeClr>
                </a:solidFill>
                <a:latin typeface="Times New Roman" panose="02020603050405020304" pitchFamily="18" charset="0"/>
                <a:ea typeface="Times New Roman" panose="02020603050405020304" pitchFamily="18" charset="0"/>
              </a:rPr>
              <a:t>acetylene sinh ra sẽ tham gia cháy và làm đám cháy to hơn </a:t>
            </a:r>
            <a:r>
              <a:rPr lang="vi-VN" sz="240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2400">
                <a:solidFill>
                  <a:schemeClr val="bg2">
                    <a:lumMod val="10000"/>
                  </a:schemeClr>
                </a:solidFill>
                <a:latin typeface="Times New Roman" panose="02020603050405020304" pitchFamily="18" charset="0"/>
                <a:ea typeface="Times New Roman" panose="02020603050405020304" pitchFamily="18" charset="0"/>
              </a:rPr>
              <a:t> không được dùng nước để dập tắt đám cháy có đất đèn.</a:t>
            </a:r>
            <a:endParaRPr lang="en-US" sz="2400">
              <a:solidFill>
                <a:schemeClr val="bg2">
                  <a:lumMod val="10000"/>
                </a:schemeClr>
              </a:solidFill>
            </a:endParaRPr>
          </a:p>
        </p:txBody>
      </p:sp>
    </p:spTree>
    <p:extLst>
      <p:ext uri="{BB962C8B-B14F-4D97-AF65-F5344CB8AC3E}">
        <p14:creationId xmlns:p14="http://schemas.microsoft.com/office/powerpoint/2010/main" val="90809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2529" y="4229541"/>
            <a:ext cx="10931869" cy="1938992"/>
          </a:xfrm>
          <a:prstGeom prst="rect">
            <a:avLst/>
          </a:prstGeom>
          <a:ln>
            <a:solidFill>
              <a:srgbClr val="00B050"/>
            </a:solidFill>
          </a:ln>
        </p:spPr>
        <p:txBody>
          <a:bodyPr wrap="square">
            <a:spAutoFit/>
          </a:bodyPr>
          <a:lstStyle/>
          <a:p>
            <a:pPr algn="ctr"/>
            <a:r>
              <a:rPr lang="vi-VN" sz="2400" b="1">
                <a:latin typeface="Times New Roman" panose="02020603050405020304" pitchFamily="18" charset="0"/>
                <a:ea typeface="Arial" panose="020B0604020202020204" pitchFamily="34" charset="0"/>
              </a:rPr>
              <a:t>Kiến thức trọng tâm:</a:t>
            </a:r>
            <a:endParaRPr lang="en-US" sz="2400" b="1">
              <a:latin typeface="Times New Roman" panose="02020603050405020304" pitchFamily="18" charset="0"/>
              <a:ea typeface="Arial" panose="020B0604020202020204" pitchFamily="34" charset="0"/>
            </a:endParaRPr>
          </a:p>
          <a:p>
            <a:pPr algn="just"/>
            <a:r>
              <a:rPr lang="vi-VN" sz="2400" b="1">
                <a:solidFill>
                  <a:srgbClr val="002060"/>
                </a:solidFill>
                <a:latin typeface="Times New Roman" panose="02020603050405020304" pitchFamily="18" charset="0"/>
                <a:ea typeface="Arial" panose="020B0604020202020204" pitchFamily="34" charset="0"/>
              </a:rPr>
              <a:t>6. Ứng dụng và cách điều chế alkene, alkyne:</a:t>
            </a:r>
          </a:p>
          <a:p>
            <a:pPr algn="just"/>
            <a:r>
              <a:rPr lang="vi-VN" sz="2400" b="1">
                <a:solidFill>
                  <a:srgbClr val="002060"/>
                </a:solidFill>
                <a:latin typeface="Times New Roman" panose="02020603050405020304" pitchFamily="18" charset="0"/>
                <a:ea typeface="Arial" panose="020B0604020202020204" pitchFamily="34" charset="0"/>
              </a:rPr>
              <a:t>a. Ứng dụng của alkene, alkyne:</a:t>
            </a:r>
          </a:p>
          <a:p>
            <a:pPr algn="just"/>
            <a:r>
              <a:rPr lang="en-US" sz="2400" smtClean="0">
                <a:solidFill>
                  <a:schemeClr val="bg2">
                    <a:lumMod val="10000"/>
                  </a:schemeClr>
                </a:solidFill>
                <a:latin typeface="Times New Roman" panose="02020603050405020304" pitchFamily="18" charset="0"/>
                <a:ea typeface="Arial" panose="020B0604020202020204" pitchFamily="34" charset="0"/>
              </a:rPr>
              <a:t>- </a:t>
            </a:r>
            <a:r>
              <a:rPr lang="vi-VN" sz="2400" smtClean="0">
                <a:solidFill>
                  <a:schemeClr val="bg2">
                    <a:lumMod val="10000"/>
                  </a:schemeClr>
                </a:solidFill>
                <a:latin typeface="Times New Roman" panose="02020603050405020304" pitchFamily="18" charset="0"/>
                <a:ea typeface="Arial" panose="020B0604020202020204" pitchFamily="34" charset="0"/>
              </a:rPr>
              <a:t>Alkene</a:t>
            </a:r>
            <a:r>
              <a:rPr lang="vi-VN" sz="2400">
                <a:solidFill>
                  <a:schemeClr val="bg2">
                    <a:lumMod val="10000"/>
                  </a:schemeClr>
                </a:solidFill>
                <a:latin typeface="Times New Roman" panose="02020603050405020304" pitchFamily="18" charset="0"/>
                <a:ea typeface="Arial" panose="020B0604020202020204" pitchFamily="34" charset="0"/>
              </a:rPr>
              <a:t>, alkyne được dùng làm nguyên liệu tổng hợp hữu cơ, làm nhiên liệu.</a:t>
            </a:r>
          </a:p>
          <a:p>
            <a:pPr algn="just"/>
            <a:r>
              <a:rPr lang="en-US" sz="2400" b="1">
                <a:solidFill>
                  <a:srgbClr val="002060"/>
                </a:solidFill>
                <a:latin typeface="Times New Roman" panose="02020603050405020304" pitchFamily="18" charset="0"/>
                <a:ea typeface="Arial" panose="020B0604020202020204" pitchFamily="34" charset="0"/>
              </a:rPr>
              <a:t>b. Điều chế alkene, alkyne</a:t>
            </a:r>
            <a:r>
              <a:rPr lang="en-US" sz="2400" b="1" smtClean="0">
                <a:solidFill>
                  <a:srgbClr val="002060"/>
                </a:solidFill>
                <a:latin typeface="Times New Roman" panose="02020603050405020304" pitchFamily="18" charset="0"/>
                <a:ea typeface="Arial" panose="020B0604020202020204" pitchFamily="34" charset="0"/>
              </a:rPr>
              <a:t>:</a:t>
            </a:r>
            <a:r>
              <a:rPr lang="en-US" sz="2400" smtClean="0">
                <a:solidFill>
                  <a:srgbClr val="002060"/>
                </a:solidFill>
                <a:latin typeface="Times New Roman" panose="02020603050405020304" pitchFamily="18" charset="0"/>
                <a:ea typeface="Arial" panose="020B0604020202020204" pitchFamily="34" charset="0"/>
              </a:rPr>
              <a:t> </a:t>
            </a:r>
            <a:r>
              <a:rPr lang="en-US" sz="2400" smtClean="0">
                <a:solidFill>
                  <a:schemeClr val="bg2">
                    <a:lumMod val="10000"/>
                  </a:schemeClr>
                </a:solidFill>
                <a:latin typeface="Times New Roman" panose="02020603050405020304" pitchFamily="18" charset="0"/>
                <a:ea typeface="Arial" panose="020B0604020202020204" pitchFamily="34" charset="0"/>
              </a:rPr>
              <a:t>(như trên).</a:t>
            </a:r>
            <a:endParaRPr lang="en-US" sz="2400" b="1">
              <a:solidFill>
                <a:schemeClr val="bg2">
                  <a:lumMod val="10000"/>
                </a:schemeClr>
              </a:solidFill>
              <a:latin typeface="Times New Roman" panose="02020603050405020304" pitchFamily="18" charset="0"/>
              <a:ea typeface="Arial" panose="020B0604020202020204" pitchFamily="34" charset="0"/>
            </a:endParaRPr>
          </a:p>
        </p:txBody>
      </p:sp>
      <p:sp>
        <p:nvSpPr>
          <p:cNvPr id="27" name="TextBox 26"/>
          <p:cNvSpPr txBox="1"/>
          <p:nvPr/>
        </p:nvSpPr>
        <p:spPr>
          <a:xfrm>
            <a:off x="631075" y="656711"/>
            <a:ext cx="10172700" cy="3231654"/>
          </a:xfrm>
          <a:prstGeom prst="rect">
            <a:avLst/>
          </a:prstGeom>
          <a:noFill/>
        </p:spPr>
        <p:txBody>
          <a:bodyPr wrap="square" rtlCol="0">
            <a:spAutoFit/>
          </a:bodyPr>
          <a:lstStyle/>
          <a:p>
            <a:r>
              <a:rPr lang="en-US" sz="2400" b="1" smtClean="0">
                <a:solidFill>
                  <a:schemeClr val="bg2">
                    <a:lumMod val="10000"/>
                  </a:schemeClr>
                </a:solidFill>
              </a:rPr>
              <a:t>3. * </a:t>
            </a:r>
            <a:r>
              <a:rPr lang="en-US" sz="2400" b="1">
                <a:solidFill>
                  <a:schemeClr val="bg2">
                    <a:lumMod val="10000"/>
                  </a:schemeClr>
                </a:solidFill>
              </a:rPr>
              <a:t>Trong phòng thí </a:t>
            </a:r>
            <a:r>
              <a:rPr lang="en-US" sz="2400" b="1" smtClean="0">
                <a:solidFill>
                  <a:schemeClr val="bg2">
                    <a:lumMod val="10000"/>
                  </a:schemeClr>
                </a:solidFill>
              </a:rPr>
              <a:t>nghiệm</a:t>
            </a:r>
          </a:p>
          <a:p>
            <a:endParaRPr lang="en-US" sz="2400" b="1">
              <a:solidFill>
                <a:schemeClr val="bg2">
                  <a:lumMod val="10000"/>
                </a:schemeClr>
              </a:solidFill>
            </a:endParaRPr>
          </a:p>
          <a:p>
            <a:endParaRPr lang="en-US" sz="2400" b="1" smtClean="0">
              <a:solidFill>
                <a:schemeClr val="bg2">
                  <a:lumMod val="10000"/>
                </a:schemeClr>
              </a:solidFill>
            </a:endParaRPr>
          </a:p>
          <a:p>
            <a:endParaRPr lang="en-US" sz="2400" b="1">
              <a:solidFill>
                <a:schemeClr val="bg2">
                  <a:lumMod val="10000"/>
                </a:schemeClr>
              </a:solidFill>
            </a:endParaRPr>
          </a:p>
          <a:p>
            <a:pPr>
              <a:lnSpc>
                <a:spcPct val="150000"/>
              </a:lnSpc>
            </a:pPr>
            <a:r>
              <a:rPr lang="en-US" sz="2400" b="1" smtClean="0">
                <a:solidFill>
                  <a:schemeClr val="bg2">
                    <a:lumMod val="10000"/>
                  </a:schemeClr>
                </a:solidFill>
              </a:rPr>
              <a:t>* </a:t>
            </a:r>
            <a:r>
              <a:rPr lang="en-US" sz="2400" b="1">
                <a:solidFill>
                  <a:schemeClr val="bg2">
                    <a:lumMod val="10000"/>
                  </a:schemeClr>
                </a:solidFill>
              </a:rPr>
              <a:t>Trong công nghiệp</a:t>
            </a:r>
          </a:p>
          <a:p>
            <a:pPr>
              <a:lnSpc>
                <a:spcPct val="150000"/>
              </a:lnSpc>
            </a:pPr>
            <a:r>
              <a:rPr lang="en-US" sz="2400">
                <a:solidFill>
                  <a:schemeClr val="bg2">
                    <a:lumMod val="10000"/>
                  </a:schemeClr>
                </a:solidFill>
              </a:rPr>
              <a:t>- Cracking alkane </a:t>
            </a:r>
            <a:r>
              <a:rPr lang="en-US" sz="2400" smtClean="0">
                <a:solidFill>
                  <a:schemeClr val="bg2">
                    <a:lumMod val="10000"/>
                  </a:schemeClr>
                </a:solidFill>
              </a:rPr>
              <a:t>→ </a:t>
            </a:r>
            <a:r>
              <a:rPr lang="en-US" sz="2400">
                <a:solidFill>
                  <a:schemeClr val="bg2">
                    <a:lumMod val="10000"/>
                  </a:schemeClr>
                </a:solidFill>
              </a:rPr>
              <a:t>alkene</a:t>
            </a:r>
            <a:r>
              <a:rPr lang="en-US" sz="2400" smtClean="0">
                <a:solidFill>
                  <a:schemeClr val="bg2">
                    <a:lumMod val="10000"/>
                  </a:schemeClr>
                </a:solidFill>
              </a:rPr>
              <a:t>:</a:t>
            </a:r>
            <a:endParaRPr lang="en-US" sz="2400">
              <a:solidFill>
                <a:schemeClr val="bg2">
                  <a:lumMod val="10000"/>
                </a:schemeClr>
              </a:solidFill>
            </a:endParaRPr>
          </a:p>
          <a:p>
            <a:pPr>
              <a:lnSpc>
                <a:spcPct val="150000"/>
              </a:lnSpc>
            </a:pPr>
            <a:r>
              <a:rPr lang="en-US" sz="2400">
                <a:solidFill>
                  <a:schemeClr val="bg2">
                    <a:lumMod val="10000"/>
                  </a:schemeClr>
                </a:solidFill>
              </a:rPr>
              <a:t>- Chủ yếu từ CH</a:t>
            </a:r>
            <a:r>
              <a:rPr lang="en-US" sz="2400" baseline="-25000">
                <a:solidFill>
                  <a:schemeClr val="bg2">
                    <a:lumMod val="10000"/>
                  </a:schemeClr>
                </a:solidFill>
              </a:rPr>
              <a:t>4</a:t>
            </a:r>
            <a:r>
              <a:rPr lang="en-US" sz="2400">
                <a:solidFill>
                  <a:schemeClr val="bg2">
                    <a:lumMod val="10000"/>
                  </a:schemeClr>
                </a:solidFill>
              </a:rPr>
              <a:t> </a:t>
            </a:r>
            <a:r>
              <a:rPr lang="en-US" sz="2400" smtClean="0">
                <a:solidFill>
                  <a:schemeClr val="bg2">
                    <a:lumMod val="10000"/>
                  </a:schemeClr>
                </a:solidFill>
              </a:rPr>
              <a:t>→ </a:t>
            </a:r>
            <a:r>
              <a:rPr lang="en-US" sz="2400">
                <a:solidFill>
                  <a:schemeClr val="bg2">
                    <a:lumMod val="10000"/>
                  </a:schemeClr>
                </a:solidFill>
              </a:rPr>
              <a:t>Acetylene</a:t>
            </a:r>
            <a:r>
              <a:rPr lang="en-US" sz="2400" smtClean="0">
                <a:solidFill>
                  <a:schemeClr val="bg2">
                    <a:lumMod val="10000"/>
                  </a:schemeClr>
                </a:solidFill>
              </a:rPr>
              <a:t>:</a:t>
            </a:r>
            <a:endParaRPr lang="en-US" sz="2400">
              <a:solidFill>
                <a:schemeClr val="bg2">
                  <a:lumMod val="10000"/>
                </a:schemeClr>
              </a:solidFill>
            </a:endParaRPr>
          </a:p>
        </p:txBody>
      </p:sp>
      <p:pic>
        <p:nvPicPr>
          <p:cNvPr id="29" name="Picture 28"/>
          <p:cNvPicPr>
            <a:picLocks noChangeAspect="1"/>
          </p:cNvPicPr>
          <p:nvPr/>
        </p:nvPicPr>
        <p:blipFill>
          <a:blip r:embed="rId2"/>
          <a:stretch>
            <a:fillRect/>
          </a:stretch>
        </p:blipFill>
        <p:spPr>
          <a:xfrm>
            <a:off x="3368485" y="1146377"/>
            <a:ext cx="5148453" cy="876333"/>
          </a:xfrm>
          <a:prstGeom prst="rect">
            <a:avLst/>
          </a:prstGeom>
        </p:spPr>
      </p:pic>
      <p:pic>
        <p:nvPicPr>
          <p:cNvPr id="30" name="Picture 29"/>
          <p:cNvPicPr>
            <a:picLocks noChangeAspect="1"/>
          </p:cNvPicPr>
          <p:nvPr/>
        </p:nvPicPr>
        <p:blipFill>
          <a:blip r:embed="rId3"/>
          <a:stretch>
            <a:fillRect/>
          </a:stretch>
        </p:blipFill>
        <p:spPr>
          <a:xfrm>
            <a:off x="4672440" y="2842615"/>
            <a:ext cx="4930376" cy="403113"/>
          </a:xfrm>
          <a:prstGeom prst="rect">
            <a:avLst/>
          </a:prstGeom>
        </p:spPr>
      </p:pic>
      <p:pic>
        <p:nvPicPr>
          <p:cNvPr id="31" name="Picture 30"/>
          <p:cNvPicPr>
            <a:picLocks noChangeAspect="1"/>
          </p:cNvPicPr>
          <p:nvPr/>
        </p:nvPicPr>
        <p:blipFill>
          <a:blip r:embed="rId4"/>
          <a:stretch>
            <a:fillRect/>
          </a:stretch>
        </p:blipFill>
        <p:spPr>
          <a:xfrm>
            <a:off x="4925861" y="3411404"/>
            <a:ext cx="4423534" cy="311285"/>
          </a:xfrm>
          <a:prstGeom prst="rect">
            <a:avLst/>
          </a:prstGeom>
        </p:spPr>
      </p:pic>
    </p:spTree>
    <p:extLst>
      <p:ext uri="{BB962C8B-B14F-4D97-AF65-F5344CB8AC3E}">
        <p14:creationId xmlns:p14="http://schemas.microsoft.com/office/powerpoint/2010/main" val="372566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4" end="4"/>
                                            </p:txEl>
                                          </p:spTgt>
                                        </p:tgtEl>
                                        <p:attrNameLst>
                                          <p:attrName>style.visibility</p:attrName>
                                        </p:attrNameLst>
                                      </p:cBhvr>
                                      <p:to>
                                        <p:strVal val="visible"/>
                                      </p:to>
                                    </p:set>
                                    <p:animEffect transition="in" filter="fade">
                                      <p:cBhvr>
                                        <p:cTn id="17" dur="500"/>
                                        <p:tgtEl>
                                          <p:spTgt spid="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5" end="5"/>
                                            </p:txEl>
                                          </p:spTgt>
                                        </p:tgtEl>
                                        <p:attrNameLst>
                                          <p:attrName>style.visibility</p:attrName>
                                        </p:attrNameLst>
                                      </p:cBhvr>
                                      <p:to>
                                        <p:strVal val="visible"/>
                                      </p:to>
                                    </p:set>
                                    <p:animEffect transition="in" filter="fade">
                                      <p:cBhvr>
                                        <p:cTn id="22" dur="500"/>
                                        <p:tgtEl>
                                          <p:spTgt spid="2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xEl>
                                              <p:pRg st="6" end="6"/>
                                            </p:txEl>
                                          </p:spTgt>
                                        </p:tgtEl>
                                        <p:attrNameLst>
                                          <p:attrName>style.visibility</p:attrName>
                                        </p:attrNameLst>
                                      </p:cBhvr>
                                      <p:to>
                                        <p:strVal val="visible"/>
                                      </p:to>
                                    </p:set>
                                    <p:animEffect transition="in" filter="fade">
                                      <p:cBhvr>
                                        <p:cTn id="30" dur="500"/>
                                        <p:tgtEl>
                                          <p:spTgt spid="27">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9799" y="314066"/>
            <a:ext cx="3135795" cy="584775"/>
          </a:xfrm>
          <a:prstGeom prst="rect">
            <a:avLst/>
          </a:prstGeom>
        </p:spPr>
        <p:txBody>
          <a:bodyPr wrap="none">
            <a:spAutoFit/>
          </a:bodyPr>
          <a:lstStyle/>
          <a:p>
            <a:r>
              <a:rPr lang="en-US" sz="3200" b="1" smtClean="0">
                <a:latin typeface="Times New Roman" panose="02020603050405020304" pitchFamily="18" charset="0"/>
                <a:ea typeface="Times New Roman" panose="02020603050405020304" pitchFamily="18" charset="0"/>
              </a:rPr>
              <a:t>HĐ3: Luyện tập.</a:t>
            </a:r>
            <a:endParaRPr lang="en-US" sz="3200"/>
          </a:p>
        </p:txBody>
      </p:sp>
      <p:graphicFrame>
        <p:nvGraphicFramePr>
          <p:cNvPr id="8" name="Table 7"/>
          <p:cNvGraphicFramePr>
            <a:graphicFrameLocks noGrp="1"/>
          </p:cNvGraphicFramePr>
          <p:nvPr>
            <p:extLst>
              <p:ext uri="{D42A27DB-BD31-4B8C-83A1-F6EECF244321}">
                <p14:modId xmlns:p14="http://schemas.microsoft.com/office/powerpoint/2010/main" val="1535462095"/>
              </p:ext>
            </p:extLst>
          </p:nvPr>
        </p:nvGraphicFramePr>
        <p:xfrm>
          <a:off x="507999" y="898841"/>
          <a:ext cx="11183816" cy="3419159"/>
        </p:xfrm>
        <a:graphic>
          <a:graphicData uri="http://schemas.openxmlformats.org/drawingml/2006/table">
            <a:tbl>
              <a:tblPr firstRow="1" firstCol="1" bandRow="1">
                <a:tableStyleId>{5C22544A-7EE6-4342-B048-85BDC9FD1C3A}</a:tableStyleId>
              </a:tblPr>
              <a:tblGrid>
                <a:gridCol w="11183816">
                  <a:extLst>
                    <a:ext uri="{9D8B030D-6E8A-4147-A177-3AD203B41FA5}">
                      <a16:colId xmlns:a16="http://schemas.microsoft.com/office/drawing/2014/main" val="1855388563"/>
                    </a:ext>
                  </a:extLst>
                </a:gridCol>
              </a:tblGrid>
              <a:tr h="3419159">
                <a:tc>
                  <a:txBody>
                    <a:bodyPr/>
                    <a:lstStyle/>
                    <a:p>
                      <a:pPr marL="0" marR="0" algn="ctr">
                        <a:lnSpc>
                          <a:spcPct val="107000"/>
                        </a:lnSpc>
                        <a:spcBef>
                          <a:spcPts val="600"/>
                        </a:spcBef>
                        <a:spcAft>
                          <a:spcPts val="0"/>
                        </a:spcAft>
                        <a:tabLst>
                          <a:tab pos="228600" algn="l"/>
                          <a:tab pos="1828800" algn="l"/>
                          <a:tab pos="3429000" algn="l"/>
                          <a:tab pos="5029200" algn="l"/>
                        </a:tabLst>
                      </a:pPr>
                      <a:r>
                        <a:rPr lang="en-US" sz="2400" b="1" smtClean="0">
                          <a:solidFill>
                            <a:schemeClr val="tx1"/>
                          </a:solidFill>
                          <a:effectLst/>
                        </a:rPr>
                        <a:t>PHIẾU HỌC TẬP SỐ 6</a:t>
                      </a:r>
                    </a:p>
                    <a:p>
                      <a:pPr marL="0" marR="0" indent="0" algn="just">
                        <a:spcBef>
                          <a:spcPts val="0"/>
                        </a:spcBef>
                        <a:spcAft>
                          <a:spcPts val="0"/>
                        </a:spcAft>
                        <a:buNone/>
                        <a:tabLst>
                          <a:tab pos="228600" algn="l"/>
                          <a:tab pos="1828800" algn="l"/>
                          <a:tab pos="3429000" algn="l"/>
                          <a:tab pos="5029200" algn="l"/>
                        </a:tabLst>
                      </a:pPr>
                      <a:r>
                        <a:rPr lang="vi-VN" sz="2400" b="1" smtClean="0">
                          <a:solidFill>
                            <a:schemeClr val="bg2">
                              <a:lumMod val="10000"/>
                            </a:schemeClr>
                          </a:solidFill>
                          <a:effectLst/>
                        </a:rPr>
                        <a:t>1. </a:t>
                      </a:r>
                      <a:r>
                        <a:rPr lang="vi-VN" sz="2400" b="0" smtClean="0">
                          <a:solidFill>
                            <a:schemeClr val="bg2">
                              <a:lumMod val="10000"/>
                            </a:schemeClr>
                          </a:solidFill>
                          <a:effectLst/>
                        </a:rPr>
                        <a:t>Viết CTCT của các chất có tên gọi sau:</a:t>
                      </a:r>
                    </a:p>
                    <a:p>
                      <a:pPr marL="0" marR="0" indent="0" algn="just">
                        <a:spcBef>
                          <a:spcPts val="0"/>
                        </a:spcBef>
                        <a:spcAft>
                          <a:spcPts val="0"/>
                        </a:spcAft>
                        <a:buNone/>
                        <a:tabLst>
                          <a:tab pos="228600" algn="l"/>
                          <a:tab pos="1828800" algn="l"/>
                          <a:tab pos="3429000" algn="l"/>
                          <a:tab pos="5029200" algn="l"/>
                        </a:tabLst>
                      </a:pPr>
                      <a:r>
                        <a:rPr lang="vi-VN" sz="2400" b="0" smtClean="0">
                          <a:solidFill>
                            <a:schemeClr val="bg2">
                              <a:lumMod val="10000"/>
                            </a:schemeClr>
                          </a:solidFill>
                          <a:effectLst/>
                        </a:rPr>
                        <a:t>	a. 2-methylbut-2-ene	b. cis-pent-2-ene	</a:t>
                      </a:r>
                      <a:r>
                        <a:rPr lang="en-US" sz="2400" b="0" smtClean="0">
                          <a:solidFill>
                            <a:schemeClr val="bg2">
                              <a:lumMod val="10000"/>
                            </a:schemeClr>
                          </a:solidFill>
                          <a:effectLst/>
                        </a:rPr>
                        <a:t>	</a:t>
                      </a:r>
                      <a:r>
                        <a:rPr lang="vi-VN" sz="2400" b="0" smtClean="0">
                          <a:solidFill>
                            <a:schemeClr val="bg2">
                              <a:lumMod val="10000"/>
                            </a:schemeClr>
                          </a:solidFill>
                          <a:effectLst/>
                        </a:rPr>
                        <a:t>c. pent-2-yne</a:t>
                      </a:r>
                      <a:r>
                        <a:rPr lang="en-US" sz="2400" b="0" smtClean="0">
                          <a:solidFill>
                            <a:schemeClr val="bg2">
                              <a:lumMod val="10000"/>
                            </a:schemeClr>
                          </a:solidFill>
                          <a:effectLst/>
                        </a:rPr>
                        <a:t>	      </a:t>
                      </a:r>
                      <a:r>
                        <a:rPr lang="vi-VN" sz="2400" b="0" smtClean="0">
                          <a:solidFill>
                            <a:schemeClr val="bg2">
                              <a:lumMod val="10000"/>
                            </a:schemeClr>
                          </a:solidFill>
                          <a:effectLst/>
                        </a:rPr>
                        <a:t>d. cis-pent-2-ene        </a:t>
                      </a:r>
                    </a:p>
                    <a:p>
                      <a:pPr marL="0" marR="0" indent="0" algn="just">
                        <a:spcBef>
                          <a:spcPts val="0"/>
                        </a:spcBef>
                        <a:spcAft>
                          <a:spcPts val="0"/>
                        </a:spcAft>
                        <a:buNone/>
                        <a:tabLst>
                          <a:tab pos="228600" algn="l"/>
                          <a:tab pos="1828800" algn="l"/>
                          <a:tab pos="3429000" algn="l"/>
                          <a:tab pos="5029200" algn="l"/>
                        </a:tabLst>
                      </a:pPr>
                      <a:r>
                        <a:rPr lang="vi-VN" sz="2400" b="1" smtClean="0">
                          <a:solidFill>
                            <a:schemeClr val="bg2">
                              <a:lumMod val="10000"/>
                            </a:schemeClr>
                          </a:solidFill>
                          <a:effectLst/>
                        </a:rPr>
                        <a:t>2. </a:t>
                      </a:r>
                      <a:r>
                        <a:rPr lang="vi-VN" sz="2400" b="0" smtClean="0">
                          <a:solidFill>
                            <a:schemeClr val="bg2">
                              <a:lumMod val="10000"/>
                            </a:schemeClr>
                          </a:solidFill>
                          <a:effectLst/>
                        </a:rPr>
                        <a:t>Viết phương trình hóa học của các phản ứng</a:t>
                      </a:r>
                      <a:r>
                        <a:rPr lang="en-US" sz="2400" b="0" smtClean="0">
                          <a:solidFill>
                            <a:schemeClr val="bg2">
                              <a:lumMod val="10000"/>
                            </a:schemeClr>
                          </a:solidFill>
                          <a:effectLst/>
                        </a:rPr>
                        <a:t>:</a:t>
                      </a:r>
                      <a:endParaRPr lang="vi-VN" sz="2400" b="0" smtClean="0">
                        <a:solidFill>
                          <a:schemeClr val="bg2">
                            <a:lumMod val="10000"/>
                          </a:schemeClr>
                        </a:solidFill>
                        <a:effectLst/>
                      </a:endParaRPr>
                    </a:p>
                    <a:p>
                      <a:pPr marL="0" marR="0" indent="0" algn="just">
                        <a:spcBef>
                          <a:spcPts val="0"/>
                        </a:spcBef>
                        <a:spcAft>
                          <a:spcPts val="0"/>
                        </a:spcAft>
                        <a:buNone/>
                        <a:tabLst>
                          <a:tab pos="228600" algn="l"/>
                          <a:tab pos="1828800" algn="l"/>
                          <a:tab pos="3429000" algn="l"/>
                          <a:tab pos="5029200" algn="l"/>
                        </a:tabLst>
                      </a:pPr>
                      <a:r>
                        <a:rPr lang="vi-VN" sz="2400" b="0" smtClean="0">
                          <a:solidFill>
                            <a:schemeClr val="bg2">
                              <a:lumMod val="10000"/>
                            </a:schemeClr>
                          </a:solidFill>
                          <a:effectLst/>
                        </a:rPr>
                        <a:t>	a. Propene t/d hydrogen, xúc tác nickel</a:t>
                      </a:r>
                      <a:r>
                        <a:rPr lang="en-US" sz="2400" b="0" smtClean="0">
                          <a:solidFill>
                            <a:schemeClr val="bg2">
                              <a:lumMod val="10000"/>
                            </a:schemeClr>
                          </a:solidFill>
                          <a:effectLst/>
                        </a:rPr>
                        <a:t>.		</a:t>
                      </a:r>
                      <a:r>
                        <a:rPr lang="vi-VN" sz="2400" b="0" smtClean="0">
                          <a:solidFill>
                            <a:schemeClr val="bg2">
                              <a:lumMod val="10000"/>
                            </a:schemeClr>
                          </a:solidFill>
                          <a:effectLst/>
                        </a:rPr>
                        <a:t>b. Propene t/d nước, xúc tác H</a:t>
                      </a:r>
                      <a:r>
                        <a:rPr lang="vi-VN" sz="2400" b="0" baseline="-25000" smtClean="0">
                          <a:solidFill>
                            <a:schemeClr val="bg2">
                              <a:lumMod val="10000"/>
                            </a:schemeClr>
                          </a:solidFill>
                          <a:effectLst/>
                        </a:rPr>
                        <a:t>3</a:t>
                      </a:r>
                      <a:r>
                        <a:rPr lang="vi-VN" sz="2400" b="0" smtClean="0">
                          <a:solidFill>
                            <a:schemeClr val="bg2">
                              <a:lumMod val="10000"/>
                            </a:schemeClr>
                          </a:solidFill>
                          <a:effectLst/>
                        </a:rPr>
                        <a:t>PO</a:t>
                      </a:r>
                      <a:r>
                        <a:rPr lang="vi-VN" sz="2400" b="0" baseline="-25000" smtClean="0">
                          <a:solidFill>
                            <a:schemeClr val="bg2">
                              <a:lumMod val="10000"/>
                            </a:schemeClr>
                          </a:solidFill>
                          <a:effectLst/>
                        </a:rPr>
                        <a:t>4</a:t>
                      </a:r>
                      <a:r>
                        <a:rPr lang="en-US" sz="2400" b="0" baseline="0" smtClean="0">
                          <a:solidFill>
                            <a:schemeClr val="bg2">
                              <a:lumMod val="10000"/>
                            </a:schemeClr>
                          </a:solidFill>
                          <a:effectLst/>
                        </a:rPr>
                        <a:t>.</a:t>
                      </a:r>
                      <a:endParaRPr lang="vi-VN" sz="2400" b="0" baseline="-25000" smtClean="0">
                        <a:solidFill>
                          <a:schemeClr val="bg2">
                            <a:lumMod val="10000"/>
                          </a:schemeClr>
                        </a:solidFill>
                        <a:effectLst/>
                      </a:endParaRPr>
                    </a:p>
                    <a:p>
                      <a:pPr marL="0" marR="0" indent="0" algn="just">
                        <a:spcBef>
                          <a:spcPts val="0"/>
                        </a:spcBef>
                        <a:spcAft>
                          <a:spcPts val="0"/>
                        </a:spcAft>
                        <a:buNone/>
                        <a:tabLst>
                          <a:tab pos="228600" algn="l"/>
                          <a:tab pos="1828800" algn="l"/>
                          <a:tab pos="3429000" algn="l"/>
                          <a:tab pos="5029200" algn="l"/>
                        </a:tabLst>
                      </a:pPr>
                      <a:r>
                        <a:rPr lang="vi-VN" sz="2400" b="0" smtClean="0">
                          <a:solidFill>
                            <a:schemeClr val="bg2">
                              <a:lumMod val="10000"/>
                            </a:schemeClr>
                          </a:solidFill>
                          <a:effectLst/>
                        </a:rPr>
                        <a:t>	c. 2-methylpropene t/d nước, xúc tác H</a:t>
                      </a:r>
                      <a:r>
                        <a:rPr lang="vi-VN" sz="2400" b="0" baseline="-25000" smtClean="0">
                          <a:solidFill>
                            <a:schemeClr val="bg2">
                              <a:lumMod val="10000"/>
                            </a:schemeClr>
                          </a:solidFill>
                          <a:effectLst/>
                        </a:rPr>
                        <a:t>3</a:t>
                      </a:r>
                      <a:r>
                        <a:rPr lang="vi-VN" sz="2400" b="0" smtClean="0">
                          <a:solidFill>
                            <a:schemeClr val="bg2">
                              <a:lumMod val="10000"/>
                            </a:schemeClr>
                          </a:solidFill>
                          <a:effectLst/>
                        </a:rPr>
                        <a:t>PO</a:t>
                      </a:r>
                      <a:r>
                        <a:rPr lang="vi-VN" sz="2400" b="0" baseline="-25000" smtClean="0">
                          <a:solidFill>
                            <a:schemeClr val="bg2">
                              <a:lumMod val="10000"/>
                            </a:schemeClr>
                          </a:solidFill>
                          <a:effectLst/>
                        </a:rPr>
                        <a:t>4</a:t>
                      </a:r>
                      <a:r>
                        <a:rPr lang="en-US" sz="2400" b="0" baseline="0" smtClean="0">
                          <a:solidFill>
                            <a:schemeClr val="bg2">
                              <a:lumMod val="10000"/>
                            </a:schemeClr>
                          </a:solidFill>
                          <a:effectLst/>
                        </a:rPr>
                        <a:t>.</a:t>
                      </a:r>
                      <a:r>
                        <a:rPr lang="vi-VN" sz="2400" b="0" smtClean="0">
                          <a:solidFill>
                            <a:schemeClr val="bg2">
                              <a:lumMod val="10000"/>
                            </a:schemeClr>
                          </a:solidFill>
                          <a:effectLst/>
                        </a:rPr>
                        <a:t>	d. But-2-ene t/d nước bromine</a:t>
                      </a:r>
                      <a:r>
                        <a:rPr lang="en-US" sz="2400" b="0" smtClean="0">
                          <a:solidFill>
                            <a:schemeClr val="bg2">
                              <a:lumMod val="10000"/>
                            </a:schemeClr>
                          </a:solidFill>
                          <a:effectLst/>
                        </a:rPr>
                        <a:t>.</a:t>
                      </a:r>
                      <a:endParaRPr lang="vi-VN" sz="2400" b="0" smtClean="0">
                        <a:solidFill>
                          <a:schemeClr val="bg2">
                            <a:lumMod val="10000"/>
                          </a:schemeClr>
                        </a:solidFill>
                        <a:effectLst/>
                      </a:endParaRPr>
                    </a:p>
                    <a:p>
                      <a:pPr marL="0" marR="0" indent="0" algn="just">
                        <a:spcBef>
                          <a:spcPts val="0"/>
                        </a:spcBef>
                        <a:spcAft>
                          <a:spcPts val="0"/>
                        </a:spcAft>
                        <a:buNone/>
                        <a:tabLst>
                          <a:tab pos="228600" algn="l"/>
                          <a:tab pos="1828800" algn="l"/>
                          <a:tab pos="3429000" algn="l"/>
                          <a:tab pos="5029200" algn="l"/>
                        </a:tabLst>
                      </a:pPr>
                      <a:r>
                        <a:rPr lang="vi-VN" sz="2400" b="1" smtClean="0">
                          <a:solidFill>
                            <a:schemeClr val="bg2">
                              <a:lumMod val="10000"/>
                            </a:schemeClr>
                          </a:solidFill>
                          <a:effectLst/>
                        </a:rPr>
                        <a:t>3. </a:t>
                      </a:r>
                      <a:r>
                        <a:rPr lang="vi-VN" sz="2400" b="0" smtClean="0">
                          <a:solidFill>
                            <a:schemeClr val="bg2">
                              <a:lumMod val="10000"/>
                            </a:schemeClr>
                          </a:solidFill>
                          <a:effectLst/>
                        </a:rPr>
                        <a:t>Trình bày các</a:t>
                      </a:r>
                      <a:r>
                        <a:rPr lang="en-US" sz="2400" b="0" smtClean="0">
                          <a:solidFill>
                            <a:schemeClr val="bg2">
                              <a:lumMod val="10000"/>
                            </a:schemeClr>
                          </a:solidFill>
                          <a:effectLst/>
                        </a:rPr>
                        <a:t>h</a:t>
                      </a:r>
                      <a:r>
                        <a:rPr lang="vi-VN" sz="2400" b="0" smtClean="0">
                          <a:solidFill>
                            <a:schemeClr val="bg2">
                              <a:lumMod val="10000"/>
                            </a:schemeClr>
                          </a:solidFill>
                          <a:effectLst/>
                        </a:rPr>
                        <a:t> nhận biết 3 chất khí: ethane, ethylen, acetylene?</a:t>
                      </a:r>
                    </a:p>
                    <a:p>
                      <a:pPr marL="0" marR="0" indent="0" algn="just">
                        <a:spcBef>
                          <a:spcPts val="0"/>
                        </a:spcBef>
                        <a:spcAft>
                          <a:spcPts val="0"/>
                        </a:spcAft>
                        <a:buNone/>
                        <a:tabLst>
                          <a:tab pos="228600" algn="l"/>
                          <a:tab pos="1828800" algn="l"/>
                          <a:tab pos="3429000" algn="l"/>
                          <a:tab pos="5029200" algn="l"/>
                        </a:tabLst>
                      </a:pPr>
                      <a:r>
                        <a:rPr lang="vi-VN" sz="2400" b="1" smtClean="0">
                          <a:solidFill>
                            <a:schemeClr val="bg2">
                              <a:lumMod val="10000"/>
                            </a:schemeClr>
                          </a:solidFill>
                          <a:effectLst/>
                        </a:rPr>
                        <a:t>4. </a:t>
                      </a:r>
                      <a:r>
                        <a:rPr lang="vi-VN" sz="2400" b="0" smtClean="0">
                          <a:solidFill>
                            <a:schemeClr val="bg2">
                              <a:lumMod val="10000"/>
                            </a:schemeClr>
                          </a:solidFill>
                          <a:effectLst/>
                        </a:rPr>
                        <a:t>Đốt cháy hoàn toàn 3,7185 lít (đkc) một hydrocarbon mạch hở Y thu được 11,1555 lít CO</a:t>
                      </a:r>
                      <a:r>
                        <a:rPr lang="vi-VN" sz="2400" b="0" baseline="-25000" smtClean="0">
                          <a:solidFill>
                            <a:schemeClr val="bg2">
                              <a:lumMod val="10000"/>
                            </a:schemeClr>
                          </a:solidFill>
                          <a:effectLst/>
                        </a:rPr>
                        <a:t>2</a:t>
                      </a:r>
                      <a:r>
                        <a:rPr lang="vi-VN" sz="2400" b="0" smtClean="0">
                          <a:solidFill>
                            <a:schemeClr val="bg2">
                              <a:lumMod val="10000"/>
                            </a:schemeClr>
                          </a:solidFill>
                          <a:effectLst/>
                        </a:rPr>
                        <a:t> (đkc) và 8,1 gam nước. Tìm CTPT của Y?</a:t>
                      </a:r>
                    </a:p>
                  </a:txBody>
                  <a:tcPr marL="68580" marR="68580" marT="0" marB="0">
                    <a:solidFill>
                      <a:schemeClr val="tx1">
                        <a:lumMod val="40000"/>
                        <a:lumOff val="60000"/>
                        <a:alpha val="11000"/>
                      </a:schemeClr>
                    </a:solidFill>
                  </a:tcPr>
                </a:tc>
                <a:extLst>
                  <a:ext uri="{0D108BD9-81ED-4DB2-BD59-A6C34878D82A}">
                    <a16:rowId xmlns:a16="http://schemas.microsoft.com/office/drawing/2014/main" val="2673723315"/>
                  </a:ext>
                </a:extLst>
              </a:tr>
            </a:tbl>
          </a:graphicData>
        </a:graphic>
      </p:graphicFrame>
      <p:sp>
        <p:nvSpPr>
          <p:cNvPr id="4" name="Rectangle 3"/>
          <p:cNvSpPr>
            <a:spLocks noChangeArrowheads="1"/>
          </p:cNvSpPr>
          <p:nvPr/>
        </p:nvSpPr>
        <p:spPr bwMode="auto">
          <a:xfrm>
            <a:off x="507998" y="4517420"/>
            <a:ext cx="11183817" cy="1569660"/>
          </a:xfrm>
          <a:prstGeom prst="rect">
            <a:avLst/>
          </a:prstGeom>
        </p:spPr>
        <p:txBody>
          <a:bodyPr wrap="square">
            <a:spAutoFit/>
          </a:bodyPr>
          <a:lstStyle/>
          <a:p>
            <a:pPr algn="just"/>
            <a:r>
              <a:rPr lang="en-US" altLang="en-US" sz="2400" b="1" smtClean="0">
                <a:solidFill>
                  <a:schemeClr val="bg2">
                    <a:lumMod val="10000"/>
                  </a:schemeClr>
                </a:solidFill>
                <a:latin typeface="Times New Roman" panose="02020603050405020304" pitchFamily="18" charset="0"/>
                <a:ea typeface="Arial" panose="020B0604020202020204" pitchFamily="34" charset="0"/>
              </a:rPr>
              <a:t>1. </a:t>
            </a:r>
            <a:r>
              <a:rPr lang="vi-VN" altLang="en-US" sz="2400" smtClean="0">
                <a:solidFill>
                  <a:schemeClr val="bg2">
                    <a:lumMod val="10000"/>
                  </a:schemeClr>
                </a:solidFill>
                <a:latin typeface="Times New Roman" panose="02020603050405020304" pitchFamily="18" charset="0"/>
                <a:ea typeface="Arial" panose="020B0604020202020204" pitchFamily="34" charset="0"/>
              </a:rPr>
              <a:t>a</a:t>
            </a:r>
            <a:r>
              <a:rPr lang="vi-VN" altLang="en-US" sz="2400">
                <a:solidFill>
                  <a:schemeClr val="bg2">
                    <a:lumMod val="10000"/>
                  </a:schemeClr>
                </a:solidFill>
                <a:latin typeface="Times New Roman" panose="02020603050405020304" pitchFamily="18" charset="0"/>
                <a:ea typeface="Arial" panose="020B0604020202020204" pitchFamily="34" charset="0"/>
              </a:rPr>
              <a:t>. 2-methylbut-2-ene:  CH</a:t>
            </a:r>
            <a:r>
              <a:rPr lang="vi-VN" altLang="en-US" sz="2400" baseline="-25000">
                <a:solidFill>
                  <a:schemeClr val="bg2">
                    <a:lumMod val="10000"/>
                  </a:schemeClr>
                </a:solidFill>
                <a:latin typeface="Times New Roman" panose="02020603050405020304" pitchFamily="18" charset="0"/>
                <a:ea typeface="Arial" panose="020B0604020202020204" pitchFamily="34" charset="0"/>
              </a:rPr>
              <a:t>3</a:t>
            </a:r>
            <a:r>
              <a:rPr lang="vi-VN" altLang="en-US" sz="2400">
                <a:solidFill>
                  <a:schemeClr val="bg2">
                    <a:lumMod val="10000"/>
                  </a:schemeClr>
                </a:solidFill>
                <a:latin typeface="Times New Roman" panose="02020603050405020304" pitchFamily="18" charset="0"/>
                <a:ea typeface="Arial" panose="020B0604020202020204" pitchFamily="34" charset="0"/>
              </a:rPr>
              <a:t>-C(CH</a:t>
            </a:r>
            <a:r>
              <a:rPr lang="vi-VN" altLang="en-US" sz="2400" baseline="-25000">
                <a:solidFill>
                  <a:schemeClr val="bg2">
                    <a:lumMod val="10000"/>
                  </a:schemeClr>
                </a:solidFill>
                <a:latin typeface="Times New Roman" panose="02020603050405020304" pitchFamily="18" charset="0"/>
                <a:ea typeface="Arial" panose="020B0604020202020204" pitchFamily="34" charset="0"/>
              </a:rPr>
              <a:t>3</a:t>
            </a:r>
            <a:r>
              <a:rPr lang="vi-VN" altLang="en-US" sz="2400">
                <a:solidFill>
                  <a:schemeClr val="bg2">
                    <a:lumMod val="10000"/>
                  </a:schemeClr>
                </a:solidFill>
                <a:latin typeface="Times New Roman" panose="02020603050405020304" pitchFamily="18" charset="0"/>
                <a:ea typeface="Arial" panose="020B0604020202020204" pitchFamily="34" charset="0"/>
              </a:rPr>
              <a:t>)=CH-CH</a:t>
            </a:r>
            <a:r>
              <a:rPr lang="vi-VN" altLang="en-US" sz="2400" baseline="-25000">
                <a:solidFill>
                  <a:schemeClr val="bg2">
                    <a:lumMod val="10000"/>
                  </a:schemeClr>
                </a:solidFill>
                <a:latin typeface="Times New Roman" panose="02020603050405020304" pitchFamily="18" charset="0"/>
                <a:ea typeface="Arial" panose="020B0604020202020204" pitchFamily="34" charset="0"/>
              </a:rPr>
              <a:t>3</a:t>
            </a:r>
            <a:r>
              <a:rPr lang="vi-VN" altLang="en-US" sz="2400">
                <a:solidFill>
                  <a:schemeClr val="bg2">
                    <a:lumMod val="10000"/>
                  </a:schemeClr>
                </a:solidFill>
                <a:latin typeface="Times New Roman" panose="02020603050405020304" pitchFamily="18" charset="0"/>
                <a:ea typeface="Arial" panose="020B0604020202020204" pitchFamily="34" charset="0"/>
              </a:rPr>
              <a:t>	</a:t>
            </a:r>
            <a:endParaRPr lang="en-US" altLang="en-US" sz="2400" smtClean="0">
              <a:solidFill>
                <a:schemeClr val="bg2">
                  <a:lumMod val="10000"/>
                </a:schemeClr>
              </a:solidFill>
              <a:latin typeface="Times New Roman" panose="02020603050405020304" pitchFamily="18" charset="0"/>
              <a:ea typeface="Arial" panose="020B0604020202020204" pitchFamily="34" charset="0"/>
            </a:endParaRPr>
          </a:p>
          <a:p>
            <a:pPr algn="just"/>
            <a:r>
              <a:rPr lang="vi-VN" altLang="en-US" sz="2400" smtClean="0">
                <a:solidFill>
                  <a:schemeClr val="bg2">
                    <a:lumMod val="10000"/>
                  </a:schemeClr>
                </a:solidFill>
                <a:latin typeface="Times New Roman" panose="02020603050405020304" pitchFamily="18" charset="0"/>
                <a:ea typeface="Arial" panose="020B0604020202020204" pitchFamily="34" charset="0"/>
              </a:rPr>
              <a:t>b</a:t>
            </a:r>
            <a:r>
              <a:rPr lang="vi-VN" altLang="en-US" sz="2400">
                <a:solidFill>
                  <a:schemeClr val="bg2">
                    <a:lumMod val="10000"/>
                  </a:schemeClr>
                </a:solidFill>
                <a:latin typeface="Times New Roman" panose="02020603050405020304" pitchFamily="18" charset="0"/>
                <a:ea typeface="Arial" panose="020B0604020202020204" pitchFamily="34" charset="0"/>
              </a:rPr>
              <a:t>. pent-2-ene: CH</a:t>
            </a:r>
            <a:r>
              <a:rPr lang="vi-VN" altLang="en-US" sz="2400" baseline="-25000">
                <a:solidFill>
                  <a:schemeClr val="bg2">
                    <a:lumMod val="10000"/>
                  </a:schemeClr>
                </a:solidFill>
                <a:latin typeface="Times New Roman" panose="02020603050405020304" pitchFamily="18" charset="0"/>
                <a:ea typeface="Arial" panose="020B0604020202020204" pitchFamily="34" charset="0"/>
              </a:rPr>
              <a:t>3</a:t>
            </a:r>
            <a:r>
              <a:rPr lang="vi-VN" altLang="en-US" sz="2400">
                <a:solidFill>
                  <a:schemeClr val="bg2">
                    <a:lumMod val="10000"/>
                  </a:schemeClr>
                </a:solidFill>
                <a:latin typeface="Times New Roman" panose="02020603050405020304" pitchFamily="18" charset="0"/>
                <a:ea typeface="Arial" panose="020B0604020202020204" pitchFamily="34" charset="0"/>
              </a:rPr>
              <a:t> – CH=CH – CH</a:t>
            </a:r>
            <a:r>
              <a:rPr lang="vi-VN" altLang="en-US" sz="2400" baseline="-25000">
                <a:solidFill>
                  <a:schemeClr val="bg2">
                    <a:lumMod val="10000"/>
                  </a:schemeClr>
                </a:solidFill>
                <a:latin typeface="Times New Roman" panose="02020603050405020304" pitchFamily="18" charset="0"/>
                <a:ea typeface="Arial" panose="020B0604020202020204" pitchFamily="34" charset="0"/>
              </a:rPr>
              <a:t>2</a:t>
            </a:r>
            <a:r>
              <a:rPr lang="vi-VN" altLang="en-US" sz="2400">
                <a:solidFill>
                  <a:schemeClr val="bg2">
                    <a:lumMod val="10000"/>
                  </a:schemeClr>
                </a:solidFill>
                <a:latin typeface="Times New Roman" panose="02020603050405020304" pitchFamily="18" charset="0"/>
                <a:ea typeface="Arial" panose="020B0604020202020204" pitchFamily="34" charset="0"/>
              </a:rPr>
              <a:t> – CH</a:t>
            </a:r>
            <a:r>
              <a:rPr lang="vi-VN" altLang="en-US" sz="2400" baseline="-25000">
                <a:solidFill>
                  <a:schemeClr val="bg2">
                    <a:lumMod val="10000"/>
                  </a:schemeClr>
                </a:solidFill>
                <a:latin typeface="Times New Roman" panose="02020603050405020304" pitchFamily="18" charset="0"/>
                <a:ea typeface="Arial" panose="020B0604020202020204" pitchFamily="34" charset="0"/>
              </a:rPr>
              <a:t>3</a:t>
            </a:r>
            <a:r>
              <a:rPr lang="vi-VN" altLang="en-US" sz="2400">
                <a:solidFill>
                  <a:schemeClr val="bg2">
                    <a:lumMod val="10000"/>
                  </a:schemeClr>
                </a:solidFill>
                <a:latin typeface="Times New Roman" panose="02020603050405020304" pitchFamily="18" charset="0"/>
                <a:ea typeface="Arial" panose="020B0604020202020204" pitchFamily="34" charset="0"/>
              </a:rPr>
              <a:t> </a:t>
            </a:r>
          </a:p>
          <a:p>
            <a:pPr algn="just"/>
            <a:r>
              <a:rPr lang="fr-FR" altLang="en-US" sz="2400" smtClean="0">
                <a:solidFill>
                  <a:schemeClr val="bg2">
                    <a:lumMod val="10000"/>
                  </a:schemeClr>
                </a:solidFill>
                <a:latin typeface="Times New Roman" panose="02020603050405020304" pitchFamily="18" charset="0"/>
                <a:ea typeface="Arial" panose="020B0604020202020204" pitchFamily="34" charset="0"/>
              </a:rPr>
              <a:t>c</a:t>
            </a:r>
            <a:r>
              <a:rPr lang="fr-FR" altLang="en-US" sz="2400">
                <a:solidFill>
                  <a:schemeClr val="bg2">
                    <a:lumMod val="10000"/>
                  </a:schemeClr>
                </a:solidFill>
                <a:latin typeface="Times New Roman" panose="02020603050405020304" pitchFamily="18" charset="0"/>
                <a:ea typeface="Arial" panose="020B0604020202020204" pitchFamily="34" charset="0"/>
              </a:rPr>
              <a:t>. pent-2-yne: </a:t>
            </a:r>
            <a:endParaRPr lang="fr-FR" altLang="en-US" sz="2400" smtClean="0">
              <a:solidFill>
                <a:schemeClr val="bg2">
                  <a:lumMod val="10000"/>
                </a:schemeClr>
              </a:solidFill>
              <a:latin typeface="Times New Roman" panose="02020603050405020304" pitchFamily="18" charset="0"/>
              <a:ea typeface="Arial" panose="020B0604020202020204" pitchFamily="34" charset="0"/>
            </a:endParaRPr>
          </a:p>
          <a:p>
            <a:pPr algn="just"/>
            <a:r>
              <a:rPr lang="fr-FR" altLang="en-US" sz="2400" smtClean="0">
                <a:solidFill>
                  <a:schemeClr val="bg2">
                    <a:lumMod val="10000"/>
                  </a:schemeClr>
                </a:solidFill>
                <a:latin typeface="Times New Roman" panose="02020603050405020304" pitchFamily="18" charset="0"/>
                <a:ea typeface="Arial" panose="020B0604020202020204" pitchFamily="34" charset="0"/>
              </a:rPr>
              <a:t>d. cis-pent-2-ene: </a:t>
            </a:r>
            <a:endParaRPr lang="fr-FR" altLang="en-US" sz="2400">
              <a:solidFill>
                <a:schemeClr val="bg2">
                  <a:lumMod val="10000"/>
                </a:schemeClr>
              </a:solidFill>
              <a:latin typeface="Times New Roman" panose="02020603050405020304" pitchFamily="18" charset="0"/>
              <a:ea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908271691"/>
              </p:ext>
            </p:extLst>
          </p:nvPr>
        </p:nvGraphicFramePr>
        <p:xfrm>
          <a:off x="2588356" y="5302250"/>
          <a:ext cx="3511550" cy="501650"/>
        </p:xfrm>
        <a:graphic>
          <a:graphicData uri="http://schemas.openxmlformats.org/presentationml/2006/ole">
            <mc:AlternateContent xmlns:mc="http://schemas.openxmlformats.org/markup-compatibility/2006">
              <mc:Choice xmlns:v="urn:schemas-microsoft-com:vml" Requires="v">
                <p:oleObj spid="_x0000_s24600" name="Equation" r:id="rId3" imgW="1600200" imgH="228600" progId="Equation.DSMT4">
                  <p:embed/>
                </p:oleObj>
              </mc:Choice>
              <mc:Fallback>
                <p:oleObj name="Equation" r:id="rId3" imgW="1600200" imgH="228600" progId="Equation.DSMT4">
                  <p:embed/>
                  <p:pic>
                    <p:nvPicPr>
                      <p:cNvPr id="0" name=""/>
                      <p:cNvPicPr/>
                      <p:nvPr/>
                    </p:nvPicPr>
                    <p:blipFill>
                      <a:blip r:embed="rId4"/>
                      <a:stretch>
                        <a:fillRect/>
                      </a:stretch>
                    </p:blipFill>
                    <p:spPr>
                      <a:xfrm>
                        <a:off x="2588356" y="5302250"/>
                        <a:ext cx="3511550" cy="501650"/>
                      </a:xfrm>
                      <a:prstGeom prst="rect">
                        <a:avLst/>
                      </a:prstGeom>
                    </p:spPr>
                  </p:pic>
                </p:oleObj>
              </mc:Fallback>
            </mc:AlternateContent>
          </a:graphicData>
        </a:graphic>
      </p:graphicFrame>
      <p:pic>
        <p:nvPicPr>
          <p:cNvPr id="18" name="Picture 17"/>
          <p:cNvPicPr/>
          <p:nvPr/>
        </p:nvPicPr>
        <p:blipFill>
          <a:blip r:embed="rId5">
            <a:extLst>
              <a:ext uri="{28A0092B-C50C-407E-A947-70E740481C1C}">
                <a14:useLocalDpi xmlns:a14="http://schemas.microsoft.com/office/drawing/2010/main" val="0"/>
              </a:ext>
            </a:extLst>
          </a:blip>
          <a:srcRect/>
          <a:stretch>
            <a:fillRect/>
          </a:stretch>
        </p:blipFill>
        <p:spPr bwMode="auto">
          <a:xfrm>
            <a:off x="2858452" y="5722560"/>
            <a:ext cx="1713548" cy="863600"/>
          </a:xfrm>
          <a:prstGeom prst="rect">
            <a:avLst/>
          </a:prstGeom>
          <a:noFill/>
          <a:ln>
            <a:noFill/>
          </a:ln>
        </p:spPr>
      </p:pic>
    </p:spTree>
    <p:extLst>
      <p:ext uri="{BB962C8B-B14F-4D97-AF65-F5344CB8AC3E}">
        <p14:creationId xmlns:p14="http://schemas.microsoft.com/office/powerpoint/2010/main" val="372235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85041" y="364627"/>
            <a:ext cx="11183817" cy="2241960"/>
          </a:xfrm>
          <a:prstGeom prst="rect">
            <a:avLst/>
          </a:prstGeom>
        </p:spPr>
        <p:txBody>
          <a:bodyPr wrap="square">
            <a:spAutoFit/>
          </a:bodyPr>
          <a:lstStyle/>
          <a:p>
            <a:pPr algn="just">
              <a:lnSpc>
                <a:spcPct val="150000"/>
              </a:lnSpc>
            </a:pPr>
            <a:r>
              <a:rPr lang="en-US" altLang="en-US" sz="2400" b="1" smtClean="0">
                <a:solidFill>
                  <a:schemeClr val="bg2">
                    <a:lumMod val="10000"/>
                  </a:schemeClr>
                </a:solidFill>
                <a:latin typeface="Times New Roman" panose="02020603050405020304" pitchFamily="18" charset="0"/>
                <a:ea typeface="Arial" panose="020B0604020202020204" pitchFamily="34" charset="0"/>
              </a:rPr>
              <a:t>2.</a:t>
            </a:r>
            <a:r>
              <a:rPr lang="en-US" altLang="en-US" sz="2400" smtClean="0">
                <a:solidFill>
                  <a:schemeClr val="bg2">
                    <a:lumMod val="10000"/>
                  </a:schemeClr>
                </a:solidFill>
                <a:latin typeface="Times New Roman" panose="02020603050405020304" pitchFamily="18" charset="0"/>
                <a:ea typeface="Arial" panose="020B0604020202020204" pitchFamily="34" charset="0"/>
              </a:rPr>
              <a:t> a)</a:t>
            </a:r>
          </a:p>
          <a:p>
            <a:pPr algn="just">
              <a:lnSpc>
                <a:spcPct val="150000"/>
              </a:lnSpc>
            </a:pPr>
            <a:r>
              <a:rPr lang="en-US" altLang="en-US" sz="2400" smtClean="0">
                <a:solidFill>
                  <a:schemeClr val="bg2">
                    <a:lumMod val="10000"/>
                  </a:schemeClr>
                </a:solidFill>
                <a:latin typeface="Times New Roman" panose="02020603050405020304" pitchFamily="18" charset="0"/>
                <a:ea typeface="Arial" panose="020B0604020202020204" pitchFamily="34" charset="0"/>
              </a:rPr>
              <a:t>b)</a:t>
            </a:r>
          </a:p>
          <a:p>
            <a:pPr algn="just">
              <a:lnSpc>
                <a:spcPct val="150000"/>
              </a:lnSpc>
            </a:pPr>
            <a:r>
              <a:rPr lang="en-US" altLang="en-US" sz="2400" smtClean="0">
                <a:solidFill>
                  <a:schemeClr val="bg2">
                    <a:lumMod val="10000"/>
                  </a:schemeClr>
                </a:solidFill>
                <a:latin typeface="Times New Roman" panose="02020603050405020304" pitchFamily="18" charset="0"/>
                <a:ea typeface="Arial" panose="020B0604020202020204" pitchFamily="34" charset="0"/>
              </a:rPr>
              <a:t>c)</a:t>
            </a:r>
          </a:p>
          <a:p>
            <a:pPr algn="just">
              <a:lnSpc>
                <a:spcPct val="150000"/>
              </a:lnSpc>
            </a:pPr>
            <a:r>
              <a:rPr lang="en-US" altLang="en-US" sz="2400" smtClean="0">
                <a:solidFill>
                  <a:schemeClr val="bg2">
                    <a:lumMod val="10000"/>
                  </a:schemeClr>
                </a:solidFill>
                <a:latin typeface="Times New Roman" panose="02020603050405020304" pitchFamily="18" charset="0"/>
                <a:ea typeface="Arial" panose="020B0604020202020204" pitchFamily="34" charset="0"/>
              </a:rPr>
              <a:t>d) </a:t>
            </a:r>
            <a:endParaRPr lang="fr-FR" altLang="en-US" sz="2400">
              <a:solidFill>
                <a:schemeClr val="bg2">
                  <a:lumMod val="10000"/>
                </a:schemeClr>
              </a:solidFill>
              <a:latin typeface="Times New Roman" panose="02020603050405020304" pitchFamily="18" charset="0"/>
              <a:ea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64297248"/>
              </p:ext>
            </p:extLst>
          </p:nvPr>
        </p:nvGraphicFramePr>
        <p:xfrm>
          <a:off x="1668582" y="548205"/>
          <a:ext cx="4194175" cy="565150"/>
        </p:xfrm>
        <a:graphic>
          <a:graphicData uri="http://schemas.openxmlformats.org/presentationml/2006/ole">
            <mc:AlternateContent xmlns:mc="http://schemas.openxmlformats.org/markup-compatibility/2006">
              <mc:Choice xmlns:v="urn:schemas-microsoft-com:vml" Requires="v">
                <p:oleObj spid="_x0000_s25736" name="Equation" r:id="rId3" imgW="1981080" imgH="266400" progId="Equation.DSMT4">
                  <p:embed/>
                </p:oleObj>
              </mc:Choice>
              <mc:Fallback>
                <p:oleObj name="Equation" r:id="rId3" imgW="1981080" imgH="266400" progId="Equation.DSMT4">
                  <p:embed/>
                  <p:pic>
                    <p:nvPicPr>
                      <p:cNvPr id="0" name=""/>
                      <p:cNvPicPr/>
                      <p:nvPr/>
                    </p:nvPicPr>
                    <p:blipFill>
                      <a:blip r:embed="rId4"/>
                      <a:stretch>
                        <a:fillRect/>
                      </a:stretch>
                    </p:blipFill>
                    <p:spPr>
                      <a:xfrm>
                        <a:off x="1668582" y="548205"/>
                        <a:ext cx="4194175" cy="5651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38972849"/>
              </p:ext>
            </p:extLst>
          </p:nvPr>
        </p:nvGraphicFramePr>
        <p:xfrm>
          <a:off x="1668582" y="1085441"/>
          <a:ext cx="4051300" cy="481012"/>
        </p:xfrm>
        <a:graphic>
          <a:graphicData uri="http://schemas.openxmlformats.org/presentationml/2006/ole">
            <mc:AlternateContent xmlns:mc="http://schemas.openxmlformats.org/markup-compatibility/2006">
              <mc:Choice xmlns:v="urn:schemas-microsoft-com:vml" Requires="v">
                <p:oleObj spid="_x0000_s25737" name="Equation" r:id="rId5" imgW="2031840" imgH="241200" progId="Equation.DSMT4">
                  <p:embed/>
                </p:oleObj>
              </mc:Choice>
              <mc:Fallback>
                <p:oleObj name="Equation" r:id="rId5" imgW="2031840" imgH="241200" progId="Equation.DSMT4">
                  <p:embed/>
                  <p:pic>
                    <p:nvPicPr>
                      <p:cNvPr id="0" name=""/>
                      <p:cNvPicPr/>
                      <p:nvPr/>
                    </p:nvPicPr>
                    <p:blipFill>
                      <a:blip r:embed="rId6"/>
                      <a:stretch>
                        <a:fillRect/>
                      </a:stretch>
                    </p:blipFill>
                    <p:spPr>
                      <a:xfrm>
                        <a:off x="1668582" y="1085441"/>
                        <a:ext cx="4051300"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07634152"/>
              </p:ext>
            </p:extLst>
          </p:nvPr>
        </p:nvGraphicFramePr>
        <p:xfrm>
          <a:off x="992428" y="1626952"/>
          <a:ext cx="4335463" cy="471487"/>
        </p:xfrm>
        <a:graphic>
          <a:graphicData uri="http://schemas.openxmlformats.org/presentationml/2006/ole">
            <mc:AlternateContent xmlns:mc="http://schemas.openxmlformats.org/markup-compatibility/2006">
              <mc:Choice xmlns:v="urn:schemas-microsoft-com:vml" Requires="v">
                <p:oleObj spid="_x0000_s25738" name="Equation" r:id="rId7" imgW="2336760" imgH="253800" progId="Equation.DSMT4">
                  <p:embed/>
                </p:oleObj>
              </mc:Choice>
              <mc:Fallback>
                <p:oleObj name="Equation" r:id="rId7" imgW="2336760" imgH="253800" progId="Equation.DSMT4">
                  <p:embed/>
                  <p:pic>
                    <p:nvPicPr>
                      <p:cNvPr id="0" name=""/>
                      <p:cNvPicPr/>
                      <p:nvPr/>
                    </p:nvPicPr>
                    <p:blipFill>
                      <a:blip r:embed="rId8"/>
                      <a:stretch>
                        <a:fillRect/>
                      </a:stretch>
                    </p:blipFill>
                    <p:spPr>
                      <a:xfrm>
                        <a:off x="992428" y="1626952"/>
                        <a:ext cx="4335463" cy="47148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09837852"/>
              </p:ext>
            </p:extLst>
          </p:nvPr>
        </p:nvGraphicFramePr>
        <p:xfrm>
          <a:off x="1601113" y="2127852"/>
          <a:ext cx="4186237" cy="476250"/>
        </p:xfrm>
        <a:graphic>
          <a:graphicData uri="http://schemas.openxmlformats.org/presentationml/2006/ole">
            <mc:AlternateContent xmlns:mc="http://schemas.openxmlformats.org/markup-compatibility/2006">
              <mc:Choice xmlns:v="urn:schemas-microsoft-com:vml" Requires="v">
                <p:oleObj spid="_x0000_s25739" name="Equation" r:id="rId9" imgW="2006280" imgH="228600" progId="Equation.DSMT4">
                  <p:embed/>
                </p:oleObj>
              </mc:Choice>
              <mc:Fallback>
                <p:oleObj name="Equation" r:id="rId9" imgW="2006280" imgH="228600" progId="Equation.DSMT4">
                  <p:embed/>
                  <p:pic>
                    <p:nvPicPr>
                      <p:cNvPr id="0" name=""/>
                      <p:cNvPicPr/>
                      <p:nvPr/>
                    </p:nvPicPr>
                    <p:blipFill>
                      <a:blip r:embed="rId10"/>
                      <a:stretch>
                        <a:fillRect/>
                      </a:stretch>
                    </p:blipFill>
                    <p:spPr>
                      <a:xfrm>
                        <a:off x="1601113" y="2127852"/>
                        <a:ext cx="4186237" cy="476250"/>
                      </a:xfrm>
                      <a:prstGeom prst="rect">
                        <a:avLst/>
                      </a:prstGeom>
                    </p:spPr>
                  </p:pic>
                </p:oleObj>
              </mc:Fallback>
            </mc:AlternateContent>
          </a:graphicData>
        </a:graphic>
      </p:graphicFrame>
      <p:sp>
        <p:nvSpPr>
          <p:cNvPr id="11" name="Rectangle 10"/>
          <p:cNvSpPr/>
          <p:nvPr/>
        </p:nvSpPr>
        <p:spPr>
          <a:xfrm>
            <a:off x="485040" y="2740803"/>
            <a:ext cx="10833102" cy="1569660"/>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3</a:t>
            </a:r>
            <a:r>
              <a:rPr lang="vi-VN" sz="2400">
                <a:solidFill>
                  <a:schemeClr val="bg2">
                    <a:lumMod val="10000"/>
                  </a:schemeClr>
                </a:solidFill>
                <a:latin typeface="Times New Roman" panose="02020603050405020304" pitchFamily="18" charset="0"/>
                <a:ea typeface="Arial" panose="020B0604020202020204" pitchFamily="34" charset="0"/>
              </a:rPr>
              <a:t>. </a:t>
            </a:r>
            <a:r>
              <a:rPr lang="en-US" sz="2400" smtClean="0">
                <a:solidFill>
                  <a:schemeClr val="bg2">
                    <a:lumMod val="10000"/>
                  </a:schemeClr>
                </a:solidFill>
                <a:latin typeface="Times New Roman" panose="02020603050405020304" pitchFamily="18" charset="0"/>
                <a:ea typeface="Arial" panose="020B0604020202020204" pitchFamily="34" charset="0"/>
              </a:rPr>
              <a:t>C</a:t>
            </a:r>
            <a:r>
              <a:rPr lang="vi-VN" sz="2400" smtClean="0">
                <a:solidFill>
                  <a:schemeClr val="bg2">
                    <a:lumMod val="10000"/>
                  </a:schemeClr>
                </a:solidFill>
                <a:latin typeface="Times New Roman" panose="02020603050405020304" pitchFamily="18" charset="0"/>
                <a:ea typeface="Arial" panose="020B0604020202020204" pitchFamily="34" charset="0"/>
              </a:rPr>
              <a:t>ách </a:t>
            </a:r>
            <a:r>
              <a:rPr lang="vi-VN" sz="2400">
                <a:solidFill>
                  <a:schemeClr val="bg2">
                    <a:lumMod val="10000"/>
                  </a:schemeClr>
                </a:solidFill>
                <a:latin typeface="Times New Roman" panose="02020603050405020304" pitchFamily="18" charset="0"/>
                <a:ea typeface="Arial" panose="020B0604020202020204" pitchFamily="34" charset="0"/>
              </a:rPr>
              <a:t>nhận biết 3 chất khí: ethane, ethylen, </a:t>
            </a:r>
            <a:r>
              <a:rPr lang="vi-VN" sz="2400" smtClean="0">
                <a:solidFill>
                  <a:schemeClr val="bg2">
                    <a:lumMod val="10000"/>
                  </a:schemeClr>
                </a:solidFill>
                <a:latin typeface="Times New Roman" panose="02020603050405020304" pitchFamily="18" charset="0"/>
                <a:ea typeface="Arial" panose="020B0604020202020204" pitchFamily="34" charset="0"/>
              </a:rPr>
              <a:t>acetylene</a:t>
            </a:r>
            <a:r>
              <a:rPr lang="en-US" sz="2400" smtClean="0">
                <a:solidFill>
                  <a:schemeClr val="bg2">
                    <a:lumMod val="10000"/>
                  </a:schemeClr>
                </a:solidFill>
                <a:latin typeface="Times New Roman" panose="02020603050405020304" pitchFamily="18" charset="0"/>
                <a:ea typeface="Arial" panose="020B0604020202020204" pitchFamily="34" charset="0"/>
              </a:rPr>
              <a:t>:</a:t>
            </a:r>
          </a:p>
          <a:p>
            <a:pPr algn="just"/>
            <a:r>
              <a:rPr lang="vi-VN" sz="2400" smtClean="0">
                <a:solidFill>
                  <a:schemeClr val="bg2">
                    <a:lumMod val="10000"/>
                  </a:schemeClr>
                </a:solidFill>
                <a:latin typeface="Times New Roman" panose="02020603050405020304" pitchFamily="18" charset="0"/>
                <a:ea typeface="Arial" panose="020B0604020202020204" pitchFamily="34" charset="0"/>
              </a:rPr>
              <a:t>- Dùng dung dịch AgNO</a:t>
            </a:r>
            <a:r>
              <a:rPr lang="vi-VN" sz="2400" baseline="-25000" smtClean="0">
                <a:solidFill>
                  <a:schemeClr val="bg2">
                    <a:lumMod val="10000"/>
                  </a:schemeClr>
                </a:solidFill>
                <a:latin typeface="Times New Roman" panose="02020603050405020304" pitchFamily="18" charset="0"/>
                <a:ea typeface="Arial" panose="020B0604020202020204" pitchFamily="34" charset="0"/>
              </a:rPr>
              <a:t>3</a:t>
            </a:r>
            <a:r>
              <a:rPr lang="vi-VN" sz="2400" smtClean="0">
                <a:solidFill>
                  <a:schemeClr val="bg2">
                    <a:lumMod val="10000"/>
                  </a:schemeClr>
                </a:solidFill>
                <a:latin typeface="Times New Roman" panose="02020603050405020304" pitchFamily="18" charset="0"/>
                <a:ea typeface="Arial" panose="020B0604020202020204" pitchFamily="34" charset="0"/>
              </a:rPr>
              <a:t>/NH</a:t>
            </a:r>
            <a:r>
              <a:rPr lang="vi-VN" sz="2400" baseline="-25000" smtClean="0">
                <a:solidFill>
                  <a:schemeClr val="bg2">
                    <a:lumMod val="10000"/>
                  </a:schemeClr>
                </a:solidFill>
                <a:latin typeface="Times New Roman" panose="02020603050405020304" pitchFamily="18" charset="0"/>
                <a:ea typeface="Arial" panose="020B0604020202020204" pitchFamily="34" charset="0"/>
              </a:rPr>
              <a:t>3</a:t>
            </a:r>
            <a:r>
              <a:rPr lang="vi-VN" sz="2400" smtClean="0">
                <a:solidFill>
                  <a:schemeClr val="bg2">
                    <a:lumMod val="10000"/>
                  </a:schemeClr>
                </a:solidFill>
                <a:latin typeface="Times New Roman" panose="02020603050405020304" pitchFamily="18" charset="0"/>
                <a:ea typeface="Arial" panose="020B0604020202020204" pitchFamily="34" charset="0"/>
              </a:rPr>
              <a:t> nhận được acetylene do tạo kết tủa vàng</a:t>
            </a:r>
            <a:r>
              <a:rPr lang="en-US" sz="2400" smtClean="0">
                <a:solidFill>
                  <a:schemeClr val="bg2">
                    <a:lumMod val="10000"/>
                  </a:schemeClr>
                </a:solidFill>
                <a:latin typeface="Times New Roman" panose="02020603050405020304" pitchFamily="18" charset="0"/>
                <a:ea typeface="Arial" panose="020B0604020202020204" pitchFamily="34" charset="0"/>
              </a:rPr>
              <a:t>.</a:t>
            </a:r>
            <a:endParaRPr lang="vi-VN" sz="2400" smtClean="0">
              <a:solidFill>
                <a:schemeClr val="bg2">
                  <a:lumMod val="10000"/>
                </a:schemeClr>
              </a:solidFill>
              <a:latin typeface="Times New Roman" panose="02020603050405020304" pitchFamily="18" charset="0"/>
              <a:ea typeface="Arial" panose="020B0604020202020204" pitchFamily="34" charset="0"/>
            </a:endParaRPr>
          </a:p>
          <a:p>
            <a:pPr algn="just"/>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Dùng nước bromine nhận được ethylene do làm mất màu nước </a:t>
            </a:r>
            <a:r>
              <a:rPr lang="vi-VN" sz="2400" smtClean="0">
                <a:solidFill>
                  <a:schemeClr val="bg2">
                    <a:lumMod val="10000"/>
                  </a:schemeClr>
                </a:solidFill>
                <a:latin typeface="Times New Roman" panose="02020603050405020304" pitchFamily="18" charset="0"/>
                <a:ea typeface="Arial" panose="020B0604020202020204" pitchFamily="34" charset="0"/>
              </a:rPr>
              <a:t>bromine</a:t>
            </a:r>
            <a:r>
              <a:rPr lang="en-US" sz="2400" smtClean="0">
                <a:solidFill>
                  <a:schemeClr val="bg2">
                    <a:lumMod val="10000"/>
                  </a:schemeClr>
                </a:solidFill>
                <a:latin typeface="Times New Roman" panose="02020603050405020304" pitchFamily="18" charset="0"/>
                <a:ea typeface="Arial" panose="020B0604020202020204" pitchFamily="34" charset="0"/>
              </a:rPr>
              <a:t>.</a:t>
            </a:r>
            <a:endParaRPr lang="vi-VN" sz="2400">
              <a:solidFill>
                <a:schemeClr val="bg2">
                  <a:lumMod val="10000"/>
                </a:schemeClr>
              </a:solidFill>
              <a:latin typeface="Times New Roman" panose="02020603050405020304" pitchFamily="18" charset="0"/>
              <a:ea typeface="Arial" panose="020B0604020202020204" pitchFamily="34" charset="0"/>
            </a:endParaRPr>
          </a:p>
          <a:p>
            <a:pPr algn="just"/>
            <a:r>
              <a:rPr lang="vi-VN" sz="2400">
                <a:solidFill>
                  <a:schemeClr val="bg2">
                    <a:lumMod val="10000"/>
                  </a:schemeClr>
                </a:solidFill>
                <a:latin typeface="Times New Roman" panose="02020603050405020304" pitchFamily="18" charset="0"/>
                <a:ea typeface="Arial" panose="020B0604020202020204" pitchFamily="34" charset="0"/>
              </a:rPr>
              <a:t>- Còn lại </a:t>
            </a:r>
            <a:r>
              <a:rPr lang="vi-VN" sz="2400" smtClean="0">
                <a:solidFill>
                  <a:schemeClr val="bg2">
                    <a:lumMod val="10000"/>
                  </a:schemeClr>
                </a:solidFill>
                <a:latin typeface="Times New Roman" panose="02020603050405020304" pitchFamily="18" charset="0"/>
                <a:ea typeface="Arial" panose="020B0604020202020204" pitchFamily="34" charset="0"/>
              </a:rPr>
              <a:t>ethane</a:t>
            </a:r>
            <a:r>
              <a:rPr lang="en-US" sz="2400" smtClean="0">
                <a:solidFill>
                  <a:schemeClr val="bg2">
                    <a:lumMod val="10000"/>
                  </a:schemeClr>
                </a:solidFill>
                <a:latin typeface="Times New Roman" panose="02020603050405020304" pitchFamily="18" charset="0"/>
                <a:ea typeface="Arial" panose="020B0604020202020204" pitchFamily="34" charset="0"/>
              </a:rPr>
              <a:t>.</a:t>
            </a:r>
            <a:endParaRPr lang="vi-VN" sz="2400">
              <a:solidFill>
                <a:schemeClr val="bg2">
                  <a:lumMod val="10000"/>
                </a:schemeClr>
              </a:solidFill>
              <a:latin typeface="Times New Roman" panose="02020603050405020304" pitchFamily="18" charset="0"/>
              <a:ea typeface="Arial" panose="020B0604020202020204" pitchFamily="34" charset="0"/>
            </a:endParaRPr>
          </a:p>
        </p:txBody>
      </p:sp>
      <p:sp>
        <p:nvSpPr>
          <p:cNvPr id="14" name="Rectangle 13"/>
          <p:cNvSpPr/>
          <p:nvPr/>
        </p:nvSpPr>
        <p:spPr>
          <a:xfrm>
            <a:off x="485040" y="4444679"/>
            <a:ext cx="11183818" cy="461665"/>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4. </a:t>
            </a:r>
            <a:r>
              <a:rPr lang="vi-VN" sz="2400">
                <a:solidFill>
                  <a:schemeClr val="bg2">
                    <a:lumMod val="10000"/>
                  </a:schemeClr>
                </a:solidFill>
                <a:latin typeface="Times New Roman" panose="02020603050405020304" pitchFamily="18" charset="0"/>
                <a:ea typeface="Arial" panose="020B0604020202020204" pitchFamily="34" charset="0"/>
              </a:rPr>
              <a:t>Vì n</a:t>
            </a:r>
            <a:r>
              <a:rPr lang="vi-VN" sz="2400" baseline="-25000">
                <a:solidFill>
                  <a:schemeClr val="bg2">
                    <a:lumMod val="10000"/>
                  </a:schemeClr>
                </a:solidFill>
                <a:latin typeface="Times New Roman" panose="02020603050405020304" pitchFamily="18" charset="0"/>
                <a:ea typeface="Arial" panose="020B0604020202020204" pitchFamily="34" charset="0"/>
              </a:rPr>
              <a:t>H2O</a:t>
            </a:r>
            <a:r>
              <a:rPr lang="vi-VN" sz="2400">
                <a:solidFill>
                  <a:schemeClr val="bg2">
                    <a:lumMod val="10000"/>
                  </a:schemeClr>
                </a:solidFill>
                <a:latin typeface="Times New Roman" panose="02020603050405020304" pitchFamily="18" charset="0"/>
                <a:ea typeface="Arial" panose="020B0604020202020204" pitchFamily="34" charset="0"/>
              </a:rPr>
              <a:t> = n</a:t>
            </a:r>
            <a:r>
              <a:rPr lang="vi-VN" sz="2400" baseline="-25000">
                <a:solidFill>
                  <a:schemeClr val="bg2">
                    <a:lumMod val="10000"/>
                  </a:schemeClr>
                </a:solidFill>
                <a:latin typeface="Times New Roman" panose="02020603050405020304" pitchFamily="18" charset="0"/>
                <a:ea typeface="Arial" panose="020B0604020202020204" pitchFamily="34" charset="0"/>
              </a:rPr>
              <a:t>CO2</a:t>
            </a:r>
            <a:r>
              <a:rPr lang="vi-VN" sz="2400">
                <a:solidFill>
                  <a:schemeClr val="bg2">
                    <a:lumMod val="10000"/>
                  </a:schemeClr>
                </a:solidFill>
                <a:latin typeface="Times New Roman" panose="02020603050405020304" pitchFamily="18" charset="0"/>
                <a:ea typeface="Arial" panose="020B0604020202020204" pitchFamily="34" charset="0"/>
              </a:rPr>
              <a:t>  = 0,45 </a:t>
            </a:r>
            <a:r>
              <a:rPr lang="vi-VN" sz="2400">
                <a:solidFill>
                  <a:schemeClr val="bg2">
                    <a:lumMod val="10000"/>
                  </a:schemeClr>
                </a:solidFill>
                <a:latin typeface="Times New Roman" panose="02020603050405020304" pitchFamily="18" charset="0"/>
                <a:ea typeface="Arial" panose="020B0604020202020204" pitchFamily="34" charset="0"/>
                <a:sym typeface="Symbol" panose="05050102010706020507" pitchFamily="18" charset="2"/>
              </a:rPr>
              <a:t></a:t>
            </a:r>
            <a:r>
              <a:rPr lang="vi-VN" sz="2400">
                <a:solidFill>
                  <a:schemeClr val="bg2">
                    <a:lumMod val="10000"/>
                  </a:schemeClr>
                </a:solidFill>
                <a:latin typeface="Times New Roman" panose="02020603050405020304" pitchFamily="18" charset="0"/>
                <a:ea typeface="Arial" panose="020B0604020202020204" pitchFamily="34" charset="0"/>
              </a:rPr>
              <a:t> hydrocarbon mạch hở Y là alkene. Đặt CT của Y: </a:t>
            </a:r>
            <a:r>
              <a:rPr lang="vi-VN" sz="2400" smtClean="0">
                <a:solidFill>
                  <a:schemeClr val="bg2">
                    <a:lumMod val="10000"/>
                  </a:schemeClr>
                </a:solidFill>
                <a:latin typeface="Times New Roman" panose="02020603050405020304" pitchFamily="18" charset="0"/>
                <a:ea typeface="Arial" panose="020B0604020202020204" pitchFamily="34" charset="0"/>
              </a:rPr>
              <a:t>C</a:t>
            </a:r>
            <a:r>
              <a:rPr lang="vi-VN" sz="2400" baseline="-25000" smtClean="0">
                <a:solidFill>
                  <a:schemeClr val="bg2">
                    <a:lumMod val="10000"/>
                  </a:schemeClr>
                </a:solidFill>
                <a:latin typeface="Times New Roman" panose="02020603050405020304" pitchFamily="18" charset="0"/>
                <a:ea typeface="Arial" panose="020B0604020202020204" pitchFamily="34" charset="0"/>
              </a:rPr>
              <a:t>n</a:t>
            </a:r>
            <a:r>
              <a:rPr lang="vi-VN" sz="2400" smtClean="0">
                <a:solidFill>
                  <a:schemeClr val="bg2">
                    <a:lumMod val="10000"/>
                  </a:schemeClr>
                </a:solidFill>
                <a:latin typeface="Times New Roman" panose="02020603050405020304" pitchFamily="18" charset="0"/>
                <a:ea typeface="Arial" panose="020B0604020202020204" pitchFamily="34" charset="0"/>
              </a:rPr>
              <a:t>H</a:t>
            </a:r>
            <a:r>
              <a:rPr lang="vi-VN" sz="2400" baseline="-25000" smtClean="0">
                <a:solidFill>
                  <a:schemeClr val="bg2">
                    <a:lumMod val="10000"/>
                  </a:schemeClr>
                </a:solidFill>
                <a:latin typeface="Times New Roman" panose="02020603050405020304" pitchFamily="18" charset="0"/>
                <a:ea typeface="Arial" panose="020B0604020202020204" pitchFamily="34" charset="0"/>
              </a:rPr>
              <a:t>2n</a:t>
            </a:r>
            <a:r>
              <a:rPr lang="en-US" sz="2400">
                <a:solidFill>
                  <a:schemeClr val="bg2">
                    <a:lumMod val="10000"/>
                  </a:schemeClr>
                </a:solidFill>
                <a:latin typeface="Times New Roman" panose="02020603050405020304" pitchFamily="18" charset="0"/>
                <a:ea typeface="Arial" panose="020B0604020202020204" pitchFamily="34" charset="0"/>
              </a:rPr>
              <a:t>.</a:t>
            </a:r>
          </a:p>
        </p:txBody>
      </p:sp>
      <p:graphicFrame>
        <p:nvGraphicFramePr>
          <p:cNvPr id="20" name="Object 19"/>
          <p:cNvGraphicFramePr>
            <a:graphicFrameLocks noChangeAspect="1"/>
          </p:cNvGraphicFramePr>
          <p:nvPr>
            <p:extLst>
              <p:ext uri="{D42A27DB-BD31-4B8C-83A1-F6EECF244321}">
                <p14:modId xmlns:p14="http://schemas.microsoft.com/office/powerpoint/2010/main" val="1335049178"/>
              </p:ext>
            </p:extLst>
          </p:nvPr>
        </p:nvGraphicFramePr>
        <p:xfrm>
          <a:off x="4114800" y="4852490"/>
          <a:ext cx="4048602" cy="464171"/>
        </p:xfrm>
        <a:graphic>
          <a:graphicData uri="http://schemas.openxmlformats.org/presentationml/2006/ole">
            <mc:AlternateContent xmlns:mc="http://schemas.openxmlformats.org/markup-compatibility/2006">
              <mc:Choice xmlns:v="urn:schemas-microsoft-com:vml" Requires="v">
                <p:oleObj spid="_x0000_s25740" name="Equation" r:id="rId11" imgW="1993680" imgH="228600" progId="Equation.DSMT4">
                  <p:embed/>
                </p:oleObj>
              </mc:Choice>
              <mc:Fallback>
                <p:oleObj name="Equation" r:id="rId11" imgW="1993680" imgH="228600" progId="Equation.DSMT4">
                  <p:embed/>
                  <p:pic>
                    <p:nvPicPr>
                      <p:cNvPr id="0" name=""/>
                      <p:cNvPicPr/>
                      <p:nvPr/>
                    </p:nvPicPr>
                    <p:blipFill>
                      <a:blip r:embed="rId12"/>
                      <a:stretch>
                        <a:fillRect/>
                      </a:stretch>
                    </p:blipFill>
                    <p:spPr>
                      <a:xfrm>
                        <a:off x="4114800" y="4852490"/>
                        <a:ext cx="4048602" cy="464171"/>
                      </a:xfrm>
                      <a:prstGeom prst="rect">
                        <a:avLst/>
                      </a:prstGeom>
                    </p:spPr>
                  </p:pic>
                </p:oleObj>
              </mc:Fallback>
            </mc:AlternateContent>
          </a:graphicData>
        </a:graphic>
      </p:graphicFrame>
      <p:sp>
        <p:nvSpPr>
          <p:cNvPr id="26" name="Rectangle 25"/>
          <p:cNvSpPr/>
          <p:nvPr/>
        </p:nvSpPr>
        <p:spPr>
          <a:xfrm>
            <a:off x="485040" y="5303266"/>
            <a:ext cx="10208360" cy="461665"/>
          </a:xfrm>
          <a:prstGeom prst="rect">
            <a:avLst/>
          </a:prstGeom>
        </p:spPr>
        <p:txBody>
          <a:bodyPr wrap="square">
            <a:spAutoFit/>
          </a:bodyPr>
          <a:lstStyle/>
          <a:p>
            <a:pPr algn="just"/>
            <a:r>
              <a:rPr lang="en-US" sz="2400" smtClean="0">
                <a:solidFill>
                  <a:schemeClr val="bg2">
                    <a:lumMod val="10000"/>
                  </a:schemeClr>
                </a:solidFill>
                <a:latin typeface="Times New Roman" panose="02020603050405020304" pitchFamily="18" charset="0"/>
                <a:ea typeface="Arial" panose="020B0604020202020204" pitchFamily="34" charset="0"/>
              </a:rPr>
              <a:t>Ta</a:t>
            </a:r>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có: n</a:t>
            </a:r>
            <a:r>
              <a:rPr lang="vi-VN" sz="2400" baseline="-25000">
                <a:solidFill>
                  <a:schemeClr val="bg2">
                    <a:lumMod val="10000"/>
                  </a:schemeClr>
                </a:solidFill>
                <a:latin typeface="Times New Roman" panose="02020603050405020304" pitchFamily="18" charset="0"/>
                <a:ea typeface="Arial" panose="020B0604020202020204" pitchFamily="34" charset="0"/>
              </a:rPr>
              <a:t>alkene</a:t>
            </a:r>
            <a:r>
              <a:rPr lang="vi-VN" sz="2400">
                <a:solidFill>
                  <a:schemeClr val="bg2">
                    <a:lumMod val="10000"/>
                  </a:schemeClr>
                </a:solidFill>
                <a:latin typeface="Times New Roman" panose="02020603050405020304" pitchFamily="18" charset="0"/>
                <a:ea typeface="Arial" panose="020B0604020202020204" pitchFamily="34" charset="0"/>
              </a:rPr>
              <a:t> = 0,15 mol </a:t>
            </a:r>
            <a:r>
              <a:rPr lang="vi-VN" sz="2400">
                <a:solidFill>
                  <a:schemeClr val="bg2">
                    <a:lumMod val="10000"/>
                  </a:schemeClr>
                </a:solidFill>
                <a:latin typeface="Times New Roman" panose="02020603050405020304" pitchFamily="18" charset="0"/>
                <a:ea typeface="Arial" panose="020B0604020202020204" pitchFamily="34" charset="0"/>
                <a:sym typeface="Symbol" panose="05050102010706020507" pitchFamily="18" charset="2"/>
              </a:rPr>
              <a:t></a:t>
            </a:r>
            <a:r>
              <a:rPr lang="vi-VN" sz="2400">
                <a:solidFill>
                  <a:schemeClr val="bg2">
                    <a:lumMod val="10000"/>
                  </a:schemeClr>
                </a:solidFill>
                <a:latin typeface="Times New Roman" panose="02020603050405020304" pitchFamily="18" charset="0"/>
                <a:ea typeface="Arial" panose="020B0604020202020204" pitchFamily="34" charset="0"/>
              </a:rPr>
              <a:t> </a:t>
            </a:r>
            <a:r>
              <a:rPr lang="en-US" sz="2400" smtClean="0">
                <a:solidFill>
                  <a:schemeClr val="bg2">
                    <a:lumMod val="10000"/>
                  </a:schemeClr>
                </a:solidFill>
                <a:latin typeface="Times New Roman" panose="02020603050405020304" pitchFamily="18" charset="0"/>
                <a:ea typeface="Arial" panose="020B0604020202020204" pitchFamily="34" charset="0"/>
              </a:rPr>
              <a:t>n = 0,45/0,15=3 → CTPT của Y là: C</a:t>
            </a:r>
            <a:r>
              <a:rPr lang="en-US" sz="2400" baseline="-25000" smtClean="0">
                <a:solidFill>
                  <a:schemeClr val="bg2">
                    <a:lumMod val="10000"/>
                  </a:schemeClr>
                </a:solidFill>
                <a:latin typeface="Times New Roman" panose="02020603050405020304" pitchFamily="18" charset="0"/>
                <a:ea typeface="Arial" panose="020B0604020202020204" pitchFamily="34" charset="0"/>
              </a:rPr>
              <a:t>3</a:t>
            </a:r>
            <a:r>
              <a:rPr lang="en-US" sz="2400" smtClean="0">
                <a:solidFill>
                  <a:schemeClr val="bg2">
                    <a:lumMod val="10000"/>
                  </a:schemeClr>
                </a:solidFill>
                <a:latin typeface="Times New Roman" panose="02020603050405020304" pitchFamily="18" charset="0"/>
                <a:ea typeface="Arial" panose="020B0604020202020204" pitchFamily="34" charset="0"/>
              </a:rPr>
              <a:t>H</a:t>
            </a:r>
            <a:r>
              <a:rPr lang="en-US" sz="2400" baseline="-25000" smtClean="0">
                <a:solidFill>
                  <a:schemeClr val="bg2">
                    <a:lumMod val="10000"/>
                  </a:schemeClr>
                </a:solidFill>
                <a:latin typeface="Times New Roman" panose="02020603050405020304" pitchFamily="18" charset="0"/>
                <a:ea typeface="Arial" panose="020B0604020202020204" pitchFamily="34" charset="0"/>
              </a:rPr>
              <a:t>6</a:t>
            </a:r>
            <a:r>
              <a:rPr lang="en-US" sz="2400">
                <a:solidFill>
                  <a:schemeClr val="bg2">
                    <a:lumMod val="10000"/>
                  </a:schemeClr>
                </a:solidFill>
                <a:latin typeface="Times New Roman" panose="02020603050405020304" pitchFamily="18" charset="0"/>
                <a:ea typeface="Arial" panose="020B0604020202020204" pitchFamily="34" charset="0"/>
              </a:rPr>
              <a:t>.</a:t>
            </a:r>
            <a:r>
              <a:rPr lang="vi-VN" sz="2400" smtClean="0">
                <a:solidFill>
                  <a:schemeClr val="bg2">
                    <a:lumMod val="10000"/>
                  </a:schemeClr>
                </a:solidFill>
                <a:latin typeface="Times New Roman" panose="02020603050405020304" pitchFamily="18" charset="0"/>
                <a:ea typeface="Arial" panose="020B0604020202020204" pitchFamily="34" charset="0"/>
              </a:rPr>
              <a:t> </a:t>
            </a:r>
            <a:endParaRPr lang="en-US" sz="2400">
              <a:solidFill>
                <a:schemeClr val="bg2">
                  <a:lumMod val="10000"/>
                </a:schemeClr>
              </a:solidFill>
              <a:latin typeface="Times New Roman" panose="02020603050405020304" pitchFamily="18" charset="0"/>
              <a:ea typeface="Arial" panose="020B0604020202020204"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4119663914"/>
              </p:ext>
            </p:extLst>
          </p:nvPr>
        </p:nvGraphicFramePr>
        <p:xfrm>
          <a:off x="6139101" y="617357"/>
          <a:ext cx="2254128" cy="455891"/>
        </p:xfrm>
        <a:graphic>
          <a:graphicData uri="http://schemas.openxmlformats.org/presentationml/2006/ole">
            <mc:AlternateContent xmlns:mc="http://schemas.openxmlformats.org/markup-compatibility/2006">
              <mc:Choice xmlns:v="urn:schemas-microsoft-com:vml" Requires="v">
                <p:oleObj spid="_x0000_s25741" name="Equation" r:id="rId13" imgW="1130040" imgH="228600" progId="Equation.DSMT4">
                  <p:embed/>
                </p:oleObj>
              </mc:Choice>
              <mc:Fallback>
                <p:oleObj name="Equation" r:id="rId13" imgW="1130040" imgH="228600" progId="Equation.DSMT4">
                  <p:embed/>
                  <p:pic>
                    <p:nvPicPr>
                      <p:cNvPr id="0" name=""/>
                      <p:cNvPicPr/>
                      <p:nvPr/>
                    </p:nvPicPr>
                    <p:blipFill>
                      <a:blip r:embed="rId14"/>
                      <a:stretch>
                        <a:fillRect/>
                      </a:stretch>
                    </p:blipFill>
                    <p:spPr>
                      <a:xfrm>
                        <a:off x="6139101" y="617357"/>
                        <a:ext cx="2254128" cy="455891"/>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60571851"/>
              </p:ext>
            </p:extLst>
          </p:nvPr>
        </p:nvGraphicFramePr>
        <p:xfrm>
          <a:off x="5810491" y="1085441"/>
          <a:ext cx="5683009" cy="494174"/>
        </p:xfrm>
        <a:graphic>
          <a:graphicData uri="http://schemas.openxmlformats.org/presentationml/2006/ole">
            <mc:AlternateContent xmlns:mc="http://schemas.openxmlformats.org/markup-compatibility/2006">
              <mc:Choice xmlns:v="urn:schemas-microsoft-com:vml" Requires="v">
                <p:oleObj spid="_x0000_s25742" name="Equation" r:id="rId15" imgW="2920680" imgH="253800" progId="Equation.DSMT4">
                  <p:embed/>
                </p:oleObj>
              </mc:Choice>
              <mc:Fallback>
                <p:oleObj name="Equation" r:id="rId15" imgW="2920680" imgH="253800" progId="Equation.DSMT4">
                  <p:embed/>
                  <p:pic>
                    <p:nvPicPr>
                      <p:cNvPr id="0" name=""/>
                      <p:cNvPicPr/>
                      <p:nvPr/>
                    </p:nvPicPr>
                    <p:blipFill>
                      <a:blip r:embed="rId16"/>
                      <a:stretch>
                        <a:fillRect/>
                      </a:stretch>
                    </p:blipFill>
                    <p:spPr>
                      <a:xfrm>
                        <a:off x="5810491" y="1085441"/>
                        <a:ext cx="5683009" cy="494174"/>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109962876"/>
              </p:ext>
            </p:extLst>
          </p:nvPr>
        </p:nvGraphicFramePr>
        <p:xfrm>
          <a:off x="5327891" y="1590761"/>
          <a:ext cx="6841889" cy="488707"/>
        </p:xfrm>
        <a:graphic>
          <a:graphicData uri="http://schemas.openxmlformats.org/presentationml/2006/ole">
            <mc:AlternateContent xmlns:mc="http://schemas.openxmlformats.org/markup-compatibility/2006">
              <mc:Choice xmlns:v="urn:schemas-microsoft-com:vml" Requires="v">
                <p:oleObj spid="_x0000_s25743" name="Equation" r:id="rId17" imgW="3555720" imgH="253800" progId="Equation.DSMT4">
                  <p:embed/>
                </p:oleObj>
              </mc:Choice>
              <mc:Fallback>
                <p:oleObj name="Equation" r:id="rId17" imgW="3555720" imgH="253800" progId="Equation.DSMT4">
                  <p:embed/>
                  <p:pic>
                    <p:nvPicPr>
                      <p:cNvPr id="0" name=""/>
                      <p:cNvPicPr/>
                      <p:nvPr/>
                    </p:nvPicPr>
                    <p:blipFill>
                      <a:blip r:embed="rId18"/>
                      <a:stretch>
                        <a:fillRect/>
                      </a:stretch>
                    </p:blipFill>
                    <p:spPr>
                      <a:xfrm>
                        <a:off x="5327891" y="1590761"/>
                        <a:ext cx="6841889" cy="488707"/>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770581922"/>
              </p:ext>
            </p:extLst>
          </p:nvPr>
        </p:nvGraphicFramePr>
        <p:xfrm>
          <a:off x="5901591" y="2166553"/>
          <a:ext cx="3290035" cy="438671"/>
        </p:xfrm>
        <a:graphic>
          <a:graphicData uri="http://schemas.openxmlformats.org/presentationml/2006/ole">
            <mc:AlternateContent xmlns:mc="http://schemas.openxmlformats.org/markup-compatibility/2006">
              <mc:Choice xmlns:v="urn:schemas-microsoft-com:vml" Requires="v">
                <p:oleObj spid="_x0000_s25744" name="Equation" r:id="rId19" imgW="1714320" imgH="228600" progId="Equation.DSMT4">
                  <p:embed/>
                </p:oleObj>
              </mc:Choice>
              <mc:Fallback>
                <p:oleObj name="Equation" r:id="rId19" imgW="1714320" imgH="228600" progId="Equation.DSMT4">
                  <p:embed/>
                  <p:pic>
                    <p:nvPicPr>
                      <p:cNvPr id="0" name=""/>
                      <p:cNvPicPr/>
                      <p:nvPr/>
                    </p:nvPicPr>
                    <p:blipFill>
                      <a:blip r:embed="rId20"/>
                      <a:stretch>
                        <a:fillRect/>
                      </a:stretch>
                    </p:blipFill>
                    <p:spPr>
                      <a:xfrm>
                        <a:off x="5901591" y="2166553"/>
                        <a:ext cx="3290035" cy="438671"/>
                      </a:xfrm>
                      <a:prstGeom prst="rect">
                        <a:avLst/>
                      </a:prstGeom>
                    </p:spPr>
                  </p:pic>
                </p:oleObj>
              </mc:Fallback>
            </mc:AlternateContent>
          </a:graphicData>
        </a:graphic>
      </p:graphicFrame>
    </p:spTree>
    <p:extLst>
      <p:ext uri="{BB962C8B-B14F-4D97-AF65-F5344CB8AC3E}">
        <p14:creationId xmlns:p14="http://schemas.microsoft.com/office/powerpoint/2010/main" val="420483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500"/>
                                        <p:tgtEl>
                                          <p:spTgt spid="11">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xEl>
                                              <p:pRg st="2" end="2"/>
                                            </p:txEl>
                                          </p:spTgt>
                                        </p:tgtEl>
                                        <p:attrNameLst>
                                          <p:attrName>style.visibility</p:attrName>
                                        </p:attrNameLst>
                                      </p:cBhvr>
                                      <p:to>
                                        <p:strVal val="visible"/>
                                      </p:to>
                                    </p:set>
                                    <p:animEffect transition="in" filter="fade">
                                      <p:cBhvr>
                                        <p:cTn id="54" dur="500"/>
                                        <p:tgtEl>
                                          <p:spTgt spid="11">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xEl>
                                              <p:pRg st="3" end="3"/>
                                            </p:txEl>
                                          </p:spTgt>
                                        </p:tgtEl>
                                        <p:attrNameLst>
                                          <p:attrName>style.visibility</p:attrName>
                                        </p:attrNameLst>
                                      </p:cBhvr>
                                      <p:to>
                                        <p:strVal val="visible"/>
                                      </p:to>
                                    </p:set>
                                    <p:animEffect transition="in" filter="fade">
                                      <p:cBhvr>
                                        <p:cTn id="59" dur="500"/>
                                        <p:tgtEl>
                                          <p:spTgt spid="11">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9799" y="314066"/>
            <a:ext cx="3059427" cy="584775"/>
          </a:xfrm>
          <a:prstGeom prst="rect">
            <a:avLst/>
          </a:prstGeom>
        </p:spPr>
        <p:txBody>
          <a:bodyPr wrap="none">
            <a:spAutoFit/>
          </a:bodyPr>
          <a:lstStyle/>
          <a:p>
            <a:r>
              <a:rPr lang="en-US" sz="3200" b="1" smtClean="0">
                <a:latin typeface="Times New Roman" panose="02020603050405020304" pitchFamily="18" charset="0"/>
                <a:ea typeface="Times New Roman" panose="02020603050405020304" pitchFamily="18" charset="0"/>
              </a:rPr>
              <a:t>HĐ4: Vận dụng.</a:t>
            </a:r>
            <a:endParaRPr lang="en-US" sz="3200"/>
          </a:p>
        </p:txBody>
      </p:sp>
      <p:sp>
        <p:nvSpPr>
          <p:cNvPr id="2" name="Rectangle 1"/>
          <p:cNvSpPr/>
          <p:nvPr/>
        </p:nvSpPr>
        <p:spPr>
          <a:xfrm>
            <a:off x="698499" y="931128"/>
            <a:ext cx="8293101" cy="1569660"/>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Câu 1. </a:t>
            </a:r>
            <a:r>
              <a:rPr lang="vi-VN" sz="2400">
                <a:solidFill>
                  <a:schemeClr val="bg2">
                    <a:lumMod val="10000"/>
                  </a:schemeClr>
                </a:solidFill>
                <a:latin typeface="Times New Roman" panose="02020603050405020304" pitchFamily="18" charset="0"/>
                <a:ea typeface="Arial" panose="020B0604020202020204" pitchFamily="34" charset="0"/>
              </a:rPr>
              <a:t>Thực vật có xu hướng sinh ra nhiều ethylene hơn khi bị tổn thương hay gặp điều kiện bất lợi (hạn hán, ngập úng,…) Vì sao khi bày bán trong siêu thị, rau thường được chứa trong các túi nilon có lỗ? </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156700" y="733453"/>
            <a:ext cx="2209800" cy="1698493"/>
          </a:xfrm>
          <a:prstGeom prst="rect">
            <a:avLst/>
          </a:prstGeom>
          <a:noFill/>
          <a:ln>
            <a:noFill/>
          </a:ln>
        </p:spPr>
      </p:pic>
      <p:sp>
        <p:nvSpPr>
          <p:cNvPr id="3" name="Rectangle 2"/>
          <p:cNvSpPr/>
          <p:nvPr/>
        </p:nvSpPr>
        <p:spPr>
          <a:xfrm>
            <a:off x="698498" y="3460578"/>
            <a:ext cx="10668001" cy="1569660"/>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Câu 2. </a:t>
            </a:r>
            <a:r>
              <a:rPr lang="vi-VN" sz="2400">
                <a:solidFill>
                  <a:schemeClr val="bg2">
                    <a:lumMod val="10000"/>
                  </a:schemeClr>
                </a:solidFill>
                <a:latin typeface="Times New Roman" panose="02020603050405020304" pitchFamily="18" charset="0"/>
                <a:ea typeface="Arial" panose="020B0604020202020204" pitchFamily="34" charset="0"/>
              </a:rPr>
              <a:t>Trong một phương pháp tổng hợp polyethylene (PE), các phân tử ethylene được hoà tan trong dung môi phản ứng với nhau để tạo thành polymer. Có thể sử dụng methyl alcohol, nước, cyclohexane hay hex-1-ene làm dung môi cho phản ứng trùng hợp PE được không? Giải thích.</a:t>
            </a:r>
          </a:p>
        </p:txBody>
      </p:sp>
      <p:sp>
        <p:nvSpPr>
          <p:cNvPr id="6" name="Rectangle 5"/>
          <p:cNvSpPr/>
          <p:nvPr/>
        </p:nvSpPr>
        <p:spPr>
          <a:xfrm>
            <a:off x="698499" y="2560969"/>
            <a:ext cx="10668001" cy="830997"/>
          </a:xfrm>
          <a:prstGeom prst="rect">
            <a:avLst/>
          </a:prstGeom>
        </p:spPr>
        <p:txBody>
          <a:bodyPr wrap="square">
            <a:spAutoFit/>
          </a:bodyPr>
          <a:lstStyle/>
          <a:p>
            <a:pPr algn="just"/>
            <a:r>
              <a:rPr lang="en-US" sz="2400" b="1" smtClean="0">
                <a:solidFill>
                  <a:schemeClr val="bg1"/>
                </a:solidFill>
                <a:latin typeface="Times New Roman" panose="02020603050405020304" pitchFamily="18" charset="0"/>
                <a:ea typeface="Arial" panose="020B0604020202020204" pitchFamily="34" charset="0"/>
              </a:rPr>
              <a:t>→ </a:t>
            </a:r>
            <a:r>
              <a:rPr lang="vi-VN" sz="2400" smtClean="0">
                <a:solidFill>
                  <a:schemeClr val="bg1"/>
                </a:solidFill>
                <a:latin typeface="Times New Roman" panose="02020603050405020304" pitchFamily="18" charset="0"/>
                <a:ea typeface="Arial" panose="020B0604020202020204" pitchFamily="34" charset="0"/>
              </a:rPr>
              <a:t>Các </a:t>
            </a:r>
            <a:r>
              <a:rPr lang="vi-VN" sz="2400">
                <a:solidFill>
                  <a:schemeClr val="bg1"/>
                </a:solidFill>
                <a:latin typeface="Times New Roman" panose="02020603050405020304" pitchFamily="18" charset="0"/>
                <a:ea typeface="Arial" panose="020B0604020202020204" pitchFamily="34" charset="0"/>
              </a:rPr>
              <a:t>loại rau tươi được chứa trong túi nilon đục lỗ để hơi nước, khí ethylene thoát ra, tránh làm thối nhũn rau.</a:t>
            </a:r>
            <a:endParaRPr lang="en-US" sz="2400">
              <a:solidFill>
                <a:schemeClr val="bg1"/>
              </a:solidFill>
              <a:latin typeface="Times New Roman" panose="02020603050405020304" pitchFamily="18" charset="0"/>
              <a:ea typeface="Arial" panose="020B0604020202020204" pitchFamily="34" charset="0"/>
            </a:endParaRPr>
          </a:p>
        </p:txBody>
      </p:sp>
      <p:sp>
        <p:nvSpPr>
          <p:cNvPr id="11" name="Rectangle 10"/>
          <p:cNvSpPr/>
          <p:nvPr/>
        </p:nvSpPr>
        <p:spPr>
          <a:xfrm>
            <a:off x="698498" y="5114142"/>
            <a:ext cx="10668002" cy="1200329"/>
          </a:xfrm>
          <a:prstGeom prst="rect">
            <a:avLst/>
          </a:prstGeom>
        </p:spPr>
        <p:txBody>
          <a:bodyPr wrap="square">
            <a:spAutoFit/>
          </a:bodyPr>
          <a:lstStyle/>
          <a:p>
            <a:pPr algn="just"/>
            <a:r>
              <a:rPr lang="en-US" sz="2400" b="1" smtClean="0">
                <a:solidFill>
                  <a:schemeClr val="bg1"/>
                </a:solidFill>
                <a:latin typeface="Times New Roman" panose="02020603050405020304" pitchFamily="18" charset="0"/>
                <a:ea typeface="Arial" panose="020B0604020202020204" pitchFamily="34" charset="0"/>
              </a:rPr>
              <a:t>→ </a:t>
            </a:r>
            <a:r>
              <a:rPr lang="vi-VN" sz="2400" smtClean="0">
                <a:solidFill>
                  <a:schemeClr val="bg1"/>
                </a:solidFill>
                <a:latin typeface="Times New Roman" panose="02020603050405020304" pitchFamily="18" charset="0"/>
                <a:ea typeface="Arial" panose="020B0604020202020204" pitchFamily="34" charset="0"/>
              </a:rPr>
              <a:t>Có </a:t>
            </a:r>
            <a:r>
              <a:rPr lang="vi-VN" sz="2400">
                <a:solidFill>
                  <a:schemeClr val="bg1"/>
                </a:solidFill>
                <a:latin typeface="Times New Roman" panose="02020603050405020304" pitchFamily="18" charset="0"/>
                <a:ea typeface="Arial" panose="020B0604020202020204" pitchFamily="34" charset="0"/>
              </a:rPr>
              <a:t>thể sử dụng methyl alcohol, nước, cyclohexane hay hex-1-ene làm dung môi cho phản ứng trùng hợp PE. Vì dù ở nhiệt độ cao, PE cũng không thể hòa tan trong nước,  alcolhol, cyclohexane hay hex-1-ene.</a:t>
            </a:r>
            <a:endParaRPr lang="en-US" sz="2400">
              <a:solidFill>
                <a:schemeClr val="bg1"/>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33962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1491449812"/>
              </p:ext>
            </p:extLst>
          </p:nvPr>
        </p:nvGraphicFramePr>
        <p:xfrm>
          <a:off x="505655" y="903857"/>
          <a:ext cx="11183816" cy="5032906"/>
        </p:xfrm>
        <a:graphic>
          <a:graphicData uri="http://schemas.openxmlformats.org/drawingml/2006/table">
            <a:tbl>
              <a:tblPr firstRow="1" firstCol="1" bandRow="1">
                <a:tableStyleId>{5C22544A-7EE6-4342-B048-85BDC9FD1C3A}</a:tableStyleId>
              </a:tblPr>
              <a:tblGrid>
                <a:gridCol w="11183816">
                  <a:extLst>
                    <a:ext uri="{9D8B030D-6E8A-4147-A177-3AD203B41FA5}">
                      <a16:colId xmlns:a16="http://schemas.microsoft.com/office/drawing/2014/main" val="1855388563"/>
                    </a:ext>
                  </a:extLst>
                </a:gridCol>
              </a:tblGrid>
              <a:tr h="5032906">
                <a:tc>
                  <a:txBody>
                    <a:bodyPr/>
                    <a:lstStyle/>
                    <a:p>
                      <a:pPr marL="0" marR="0" algn="ctr">
                        <a:lnSpc>
                          <a:spcPct val="107000"/>
                        </a:lnSpc>
                        <a:spcBef>
                          <a:spcPts val="600"/>
                        </a:spcBef>
                        <a:spcAft>
                          <a:spcPts val="0"/>
                        </a:spcAft>
                        <a:tabLst>
                          <a:tab pos="228600" algn="l"/>
                          <a:tab pos="1828800" algn="l"/>
                          <a:tab pos="3429000" algn="l"/>
                          <a:tab pos="5029200" algn="l"/>
                        </a:tabLst>
                      </a:pPr>
                      <a:r>
                        <a:rPr lang="en-US" sz="2400" b="1">
                          <a:solidFill>
                            <a:schemeClr val="tx1"/>
                          </a:solidFill>
                          <a:effectLst/>
                        </a:rPr>
                        <a:t>PHIẾU HỌC TẬP SỐ 1</a:t>
                      </a:r>
                    </a:p>
                    <a:p>
                      <a:pPr marL="0" marR="0" indent="0" algn="just">
                        <a:spcBef>
                          <a:spcPts val="0"/>
                        </a:spcBef>
                        <a:spcAft>
                          <a:spcPts val="0"/>
                        </a:spcAft>
                        <a:buNone/>
                        <a:tabLst>
                          <a:tab pos="228600" algn="l"/>
                          <a:tab pos="1828800" algn="l"/>
                          <a:tab pos="3429000" algn="l"/>
                          <a:tab pos="5029200" algn="l"/>
                        </a:tabLst>
                      </a:pPr>
                      <a:r>
                        <a:rPr lang="en-US" sz="2400" b="1" smtClean="0">
                          <a:solidFill>
                            <a:schemeClr val="bg2">
                              <a:lumMod val="10000"/>
                            </a:schemeClr>
                          </a:solidFill>
                          <a:effectLst/>
                        </a:rPr>
                        <a:t>1. </a:t>
                      </a:r>
                      <a:r>
                        <a:rPr lang="en-US" sz="2400" b="0" smtClean="0">
                          <a:solidFill>
                            <a:schemeClr val="bg2">
                              <a:lumMod val="10000"/>
                            </a:schemeClr>
                          </a:solidFill>
                          <a:effectLst/>
                        </a:rPr>
                        <a:t>Khái niệm:</a:t>
                      </a:r>
                    </a:p>
                    <a:p>
                      <a:pPr marL="0" marR="0" indent="0" algn="just">
                        <a:spcBef>
                          <a:spcPts val="0"/>
                        </a:spcBef>
                        <a:spcAft>
                          <a:spcPts val="0"/>
                        </a:spcAft>
                        <a:buNone/>
                        <a:tabLst>
                          <a:tab pos="228600" algn="l"/>
                          <a:tab pos="1828800" algn="l"/>
                          <a:tab pos="3429000" algn="l"/>
                          <a:tab pos="5029200" algn="l"/>
                        </a:tabLst>
                      </a:pPr>
                      <a:endParaRPr lang="en-US" sz="2400" b="1" smtClean="0">
                        <a:solidFill>
                          <a:schemeClr val="bg2">
                            <a:lumMod val="10000"/>
                          </a:schemeClr>
                        </a:solidFill>
                        <a:effectLst/>
                      </a:endParaRPr>
                    </a:p>
                    <a:p>
                      <a:pPr marL="0" marR="0" indent="0" algn="just">
                        <a:spcBef>
                          <a:spcPts val="0"/>
                        </a:spcBef>
                        <a:spcAft>
                          <a:spcPts val="0"/>
                        </a:spcAft>
                        <a:buNone/>
                        <a:tabLst>
                          <a:tab pos="228600" algn="l"/>
                          <a:tab pos="1828800" algn="l"/>
                          <a:tab pos="3429000" algn="l"/>
                          <a:tab pos="5029200" algn="l"/>
                        </a:tabLst>
                      </a:pPr>
                      <a:endParaRPr lang="en-US" sz="2400" b="1" smtClean="0">
                        <a:solidFill>
                          <a:schemeClr val="bg2">
                            <a:lumMod val="10000"/>
                          </a:schemeClr>
                        </a:solidFill>
                        <a:effectLst/>
                      </a:endParaRPr>
                    </a:p>
                    <a:p>
                      <a:pPr marL="0" marR="0" indent="0" algn="just">
                        <a:spcBef>
                          <a:spcPts val="0"/>
                        </a:spcBef>
                        <a:spcAft>
                          <a:spcPts val="0"/>
                        </a:spcAft>
                        <a:buNone/>
                        <a:tabLst>
                          <a:tab pos="228600" algn="l"/>
                          <a:tab pos="1828800" algn="l"/>
                          <a:tab pos="3429000" algn="l"/>
                          <a:tab pos="5029200" algn="l"/>
                        </a:tabLst>
                      </a:pPr>
                      <a:endParaRPr lang="en-US" sz="2400" b="1" smtClean="0">
                        <a:solidFill>
                          <a:schemeClr val="bg2">
                            <a:lumMod val="10000"/>
                          </a:schemeClr>
                        </a:solidFill>
                        <a:effectLst/>
                      </a:endParaRPr>
                    </a:p>
                    <a:p>
                      <a:pPr marL="0" marR="0" indent="0" algn="just">
                        <a:spcBef>
                          <a:spcPts val="0"/>
                        </a:spcBef>
                        <a:spcAft>
                          <a:spcPts val="0"/>
                        </a:spcAft>
                        <a:buNone/>
                        <a:tabLst>
                          <a:tab pos="228600" algn="l"/>
                          <a:tab pos="1828800" algn="l"/>
                          <a:tab pos="3429000" algn="l"/>
                          <a:tab pos="5029200" algn="l"/>
                        </a:tabLst>
                      </a:pPr>
                      <a:r>
                        <a:rPr lang="en-US" sz="2400" b="1" smtClean="0">
                          <a:solidFill>
                            <a:schemeClr val="bg2">
                              <a:lumMod val="10000"/>
                            </a:schemeClr>
                          </a:solidFill>
                          <a:effectLst/>
                        </a:rPr>
                        <a:t>2</a:t>
                      </a:r>
                      <a:r>
                        <a:rPr lang="en-US" sz="2400" b="1">
                          <a:solidFill>
                            <a:schemeClr val="bg2">
                              <a:lumMod val="10000"/>
                            </a:schemeClr>
                          </a:solidFill>
                          <a:effectLst/>
                        </a:rPr>
                        <a:t>. </a:t>
                      </a:r>
                      <a:r>
                        <a:rPr lang="vi-VN" sz="2400" b="0" kern="1200" smtClean="0">
                          <a:solidFill>
                            <a:schemeClr val="bg2">
                              <a:lumMod val="10000"/>
                            </a:schemeClr>
                          </a:solidFill>
                          <a:effectLst/>
                          <a:latin typeface="+mn-lt"/>
                          <a:ea typeface="+mn-ea"/>
                          <a:cs typeface="+mn-cs"/>
                        </a:rPr>
                        <a:t>Giải thích tại sao trong các phân tử alkane, alkene và alkyne có cùng số nguyên tử carbon thì số nguyên tử hydrogen lại giảm dần.</a:t>
                      </a:r>
                      <a:r>
                        <a:rPr lang="vi-VN" sz="2400" b="0" smtClean="0">
                          <a:solidFill>
                            <a:schemeClr val="bg2">
                              <a:lumMod val="10000"/>
                            </a:schemeClr>
                          </a:solidFill>
                          <a:effectLst/>
                          <a:latin typeface="Times New Roman" panose="02020603050405020304" pitchFamily="18" charset="0"/>
                          <a:ea typeface="Times New Roman" panose="02020603050405020304" pitchFamily="18" charset="0"/>
                        </a:rPr>
                        <a:t> </a:t>
                      </a:r>
                      <a:endParaRPr lang="en-US" sz="2400" b="0" smtClean="0">
                        <a:solidFill>
                          <a:schemeClr val="bg2">
                            <a:lumMod val="10000"/>
                          </a:schemeClr>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228600" algn="l"/>
                          <a:tab pos="1828800" algn="l"/>
                          <a:tab pos="3429000" algn="l"/>
                          <a:tab pos="5029200" algn="l"/>
                        </a:tabLst>
                      </a:pPr>
                      <a:endParaRPr lang="en-US" sz="2400" smtClean="0">
                        <a:solidFill>
                          <a:schemeClr val="bg2">
                            <a:lumMod val="10000"/>
                          </a:schemeClr>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228600" algn="l"/>
                          <a:tab pos="1828800" algn="l"/>
                          <a:tab pos="3429000" algn="l"/>
                          <a:tab pos="5029200" algn="l"/>
                        </a:tabLst>
                      </a:pPr>
                      <a:endParaRPr lang="en-US" sz="2400" smtClean="0">
                        <a:solidFill>
                          <a:schemeClr val="bg2">
                            <a:lumMod val="10000"/>
                          </a:schemeClr>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228600" algn="l"/>
                          <a:tab pos="1828800" algn="l"/>
                          <a:tab pos="3429000" algn="l"/>
                          <a:tab pos="5029200" algn="l"/>
                        </a:tabLst>
                      </a:pPr>
                      <a:endParaRPr lang="en-US" sz="2400" smtClean="0">
                        <a:solidFill>
                          <a:schemeClr val="bg2">
                            <a:lumMod val="10000"/>
                          </a:schemeClr>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228600" algn="l"/>
                          <a:tab pos="1828800" algn="l"/>
                          <a:tab pos="3429000" algn="l"/>
                          <a:tab pos="5029200" algn="l"/>
                        </a:tabLst>
                      </a:pPr>
                      <a:endParaRPr lang="en-US" sz="2400" smtClean="0">
                        <a:solidFill>
                          <a:schemeClr val="bg2">
                            <a:lumMod val="10000"/>
                          </a:schemeClr>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228600" algn="l"/>
                          <a:tab pos="1828800" algn="l"/>
                          <a:tab pos="3429000" algn="l"/>
                          <a:tab pos="5029200" algn="l"/>
                        </a:tabLst>
                      </a:pPr>
                      <a:r>
                        <a:rPr lang="en-US" sz="2400" b="1" kern="1200" smtClean="0">
                          <a:solidFill>
                            <a:schemeClr val="bg2">
                              <a:lumMod val="10000"/>
                            </a:schemeClr>
                          </a:solidFill>
                          <a:effectLst/>
                          <a:latin typeface="Times New Roman" panose="02020603050405020304" pitchFamily="18" charset="0"/>
                          <a:ea typeface="+mn-ea"/>
                          <a:cs typeface="+mn-cs"/>
                        </a:rPr>
                        <a:t>3.</a:t>
                      </a:r>
                      <a:r>
                        <a:rPr lang="en-US" sz="2400" b="1" kern="1200" baseline="0" smtClean="0">
                          <a:solidFill>
                            <a:schemeClr val="bg2">
                              <a:lumMod val="10000"/>
                            </a:schemeClr>
                          </a:solidFill>
                          <a:effectLst/>
                          <a:latin typeface="Times New Roman" panose="02020603050405020304" pitchFamily="18" charset="0"/>
                          <a:ea typeface="+mn-ea"/>
                          <a:cs typeface="+mn-cs"/>
                        </a:rPr>
                        <a:t> </a:t>
                      </a:r>
                      <a:r>
                        <a:rPr lang="vi-VN" sz="2400" b="0" kern="1200" smtClean="0">
                          <a:solidFill>
                            <a:schemeClr val="bg2">
                              <a:lumMod val="10000"/>
                            </a:schemeClr>
                          </a:solidFill>
                          <a:effectLst/>
                          <a:latin typeface="+mn-lt"/>
                          <a:ea typeface="+mn-ea"/>
                          <a:cs typeface="+mn-cs"/>
                        </a:rPr>
                        <a:t>Đặc điểm liên kết và hình dạng phân tử</a:t>
                      </a:r>
                      <a:r>
                        <a:rPr lang="en-US" sz="2400" b="0" kern="1200" smtClean="0">
                          <a:solidFill>
                            <a:schemeClr val="bg2">
                              <a:lumMod val="10000"/>
                            </a:schemeClr>
                          </a:solidFill>
                          <a:effectLst/>
                          <a:latin typeface="+mn-lt"/>
                          <a:ea typeface="+mn-ea"/>
                          <a:cs typeface="+mn-cs"/>
                        </a:rPr>
                        <a:t>.</a:t>
                      </a:r>
                    </a:p>
                    <a:p>
                      <a:pPr marL="0" marR="0" indent="0" algn="just" defTabSz="914400" rtl="0" eaLnBrk="1" fontAlgn="auto" latinLnBrk="0" hangingPunct="1">
                        <a:lnSpc>
                          <a:spcPct val="100000"/>
                        </a:lnSpc>
                        <a:spcBef>
                          <a:spcPts val="0"/>
                        </a:spcBef>
                        <a:spcAft>
                          <a:spcPts val="0"/>
                        </a:spcAft>
                        <a:buClrTx/>
                        <a:buSzTx/>
                        <a:buFontTx/>
                        <a:buNone/>
                        <a:tabLst>
                          <a:tab pos="228600" algn="l"/>
                          <a:tab pos="1828800" algn="l"/>
                          <a:tab pos="3429000" algn="l"/>
                          <a:tab pos="5029200" algn="l"/>
                        </a:tabLst>
                        <a:defRPr/>
                      </a:pPr>
                      <a:r>
                        <a:rPr lang="en-US" sz="2400" b="1" kern="1200" smtClean="0">
                          <a:solidFill>
                            <a:schemeClr val="bg2">
                              <a:lumMod val="10000"/>
                            </a:schemeClr>
                          </a:solidFill>
                          <a:effectLst/>
                          <a:latin typeface="+mn-lt"/>
                          <a:ea typeface="+mn-ea"/>
                          <a:cs typeface="+mn-cs"/>
                        </a:rPr>
                        <a:t>4. </a:t>
                      </a:r>
                      <a:r>
                        <a:rPr lang="vi-VN" sz="2400" b="0" smtClean="0">
                          <a:solidFill>
                            <a:schemeClr val="bg2">
                              <a:lumMod val="10000"/>
                            </a:schemeClr>
                          </a:solidFill>
                          <a:effectLst/>
                          <a:latin typeface="Times New Roman" panose="02020603050405020304" pitchFamily="18" charset="0"/>
                          <a:ea typeface="Times New Roman" panose="02020603050405020304" pitchFamily="18" charset="0"/>
                        </a:rPr>
                        <a:t>So sánh đặc điểm cấu tạo của các phân tử alkene, alkyne và alkane.</a:t>
                      </a:r>
                      <a:endParaRPr lang="en-US" sz="2400" b="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lumMod val="40000"/>
                        <a:lumOff val="60000"/>
                        <a:alpha val="11000"/>
                      </a:schemeClr>
                    </a:solidFill>
                  </a:tcPr>
                </a:tc>
                <a:extLst>
                  <a:ext uri="{0D108BD9-81ED-4DB2-BD59-A6C34878D82A}">
                    <a16:rowId xmlns:a16="http://schemas.microsoft.com/office/drawing/2014/main" val="267372331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69485428"/>
              </p:ext>
            </p:extLst>
          </p:nvPr>
        </p:nvGraphicFramePr>
        <p:xfrm>
          <a:off x="3986194" y="1470084"/>
          <a:ext cx="4318001" cy="1230924"/>
        </p:xfrm>
        <a:graphic>
          <a:graphicData uri="http://schemas.openxmlformats.org/drawingml/2006/table">
            <a:tbl>
              <a:tblPr firstRow="1" firstCol="1" bandRow="1">
                <a:tableStyleId>{F5AB1C69-6EDB-4FF4-983F-18BD219EF322}</a:tableStyleId>
              </a:tblPr>
              <a:tblGrid>
                <a:gridCol w="963615">
                  <a:extLst>
                    <a:ext uri="{9D8B030D-6E8A-4147-A177-3AD203B41FA5}">
                      <a16:colId xmlns:a16="http://schemas.microsoft.com/office/drawing/2014/main" val="3103331896"/>
                    </a:ext>
                  </a:extLst>
                </a:gridCol>
                <a:gridCol w="1563686">
                  <a:extLst>
                    <a:ext uri="{9D8B030D-6E8A-4147-A177-3AD203B41FA5}">
                      <a16:colId xmlns:a16="http://schemas.microsoft.com/office/drawing/2014/main" val="543181558"/>
                    </a:ext>
                  </a:extLst>
                </a:gridCol>
                <a:gridCol w="1790700">
                  <a:extLst>
                    <a:ext uri="{9D8B030D-6E8A-4147-A177-3AD203B41FA5}">
                      <a16:colId xmlns:a16="http://schemas.microsoft.com/office/drawing/2014/main" val="2762864417"/>
                    </a:ext>
                  </a:extLst>
                </a:gridCol>
              </a:tblGrid>
              <a:tr h="410308">
                <a:tc>
                  <a:txBody>
                    <a:bodyPr/>
                    <a:lstStyle/>
                    <a:p>
                      <a:pPr marL="0" marR="0" algn="ctr">
                        <a:spcBef>
                          <a:spcPts val="0"/>
                        </a:spcBef>
                        <a:spcAft>
                          <a:spcPts val="0"/>
                        </a:spcAft>
                      </a:pPr>
                      <a:r>
                        <a:rPr lang="vi-VN" sz="1800">
                          <a:solidFill>
                            <a:schemeClr val="bg2">
                              <a:lumMod val="10000"/>
                            </a:schemeClr>
                          </a:solidFill>
                          <a:effectLst/>
                        </a:rPr>
                        <a:t> </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vi-VN" sz="1800">
                          <a:solidFill>
                            <a:schemeClr val="bg2">
                              <a:lumMod val="10000"/>
                            </a:schemeClr>
                          </a:solidFill>
                          <a:effectLst/>
                        </a:rPr>
                        <a:t>CT chung</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vi-VN" sz="1800">
                          <a:solidFill>
                            <a:schemeClr val="bg2">
                              <a:lumMod val="10000"/>
                            </a:schemeClr>
                          </a:solidFill>
                          <a:effectLst/>
                        </a:rPr>
                        <a:t>Các loại liên kết</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6433320"/>
                  </a:ext>
                </a:extLst>
              </a:tr>
              <a:tr h="410308">
                <a:tc>
                  <a:txBody>
                    <a:bodyPr/>
                    <a:lstStyle/>
                    <a:p>
                      <a:pPr marL="0" marR="0" algn="ctr">
                        <a:spcBef>
                          <a:spcPts val="0"/>
                        </a:spcBef>
                        <a:spcAft>
                          <a:spcPts val="0"/>
                        </a:spcAft>
                      </a:pPr>
                      <a:r>
                        <a:rPr lang="vi-VN" sz="1800">
                          <a:solidFill>
                            <a:schemeClr val="bg2">
                              <a:lumMod val="10000"/>
                            </a:schemeClr>
                          </a:solidFill>
                          <a:effectLst/>
                        </a:rPr>
                        <a:t>Alkene</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vi-VN" sz="1800">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vi-VN" sz="1800">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9701387"/>
                  </a:ext>
                </a:extLst>
              </a:tr>
              <a:tr h="410308">
                <a:tc>
                  <a:txBody>
                    <a:bodyPr/>
                    <a:lstStyle/>
                    <a:p>
                      <a:pPr marL="0" marR="0" algn="ctr">
                        <a:spcBef>
                          <a:spcPts val="0"/>
                        </a:spcBef>
                        <a:spcAft>
                          <a:spcPts val="0"/>
                        </a:spcAft>
                      </a:pPr>
                      <a:r>
                        <a:rPr lang="vi-VN" sz="1800">
                          <a:solidFill>
                            <a:schemeClr val="bg2">
                              <a:lumMod val="10000"/>
                            </a:schemeClr>
                          </a:solidFill>
                          <a:effectLst/>
                        </a:rPr>
                        <a:t>Alkyne</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vi-VN" sz="1800">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vi-VN" sz="1800">
                          <a:effectLst/>
                        </a:rPr>
                        <a:t>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4627315"/>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586206875"/>
              </p:ext>
            </p:extLst>
          </p:nvPr>
        </p:nvGraphicFramePr>
        <p:xfrm>
          <a:off x="3484037" y="3580570"/>
          <a:ext cx="5735051" cy="1261877"/>
        </p:xfrm>
        <a:graphic>
          <a:graphicData uri="http://schemas.openxmlformats.org/drawingml/2006/table">
            <a:tbl>
              <a:tblPr firstRow="1" firstCol="1" bandRow="1">
                <a:tableStyleId>{F5AB1C69-6EDB-4FF4-983F-18BD219EF322}</a:tableStyleId>
              </a:tblPr>
              <a:tblGrid>
                <a:gridCol w="1225773">
                  <a:extLst>
                    <a:ext uri="{9D8B030D-6E8A-4147-A177-3AD203B41FA5}">
                      <a16:colId xmlns:a16="http://schemas.microsoft.com/office/drawing/2014/main" val="3850862423"/>
                    </a:ext>
                  </a:extLst>
                </a:gridCol>
                <a:gridCol w="1430927">
                  <a:extLst>
                    <a:ext uri="{9D8B030D-6E8A-4147-A177-3AD203B41FA5}">
                      <a16:colId xmlns:a16="http://schemas.microsoft.com/office/drawing/2014/main" val="2866191103"/>
                    </a:ext>
                  </a:extLst>
                </a:gridCol>
                <a:gridCol w="3078351">
                  <a:extLst>
                    <a:ext uri="{9D8B030D-6E8A-4147-A177-3AD203B41FA5}">
                      <a16:colId xmlns:a16="http://schemas.microsoft.com/office/drawing/2014/main" val="2466161825"/>
                    </a:ext>
                  </a:extLst>
                </a:gridCol>
              </a:tblGrid>
              <a:tr h="511746">
                <a:tc>
                  <a:txBody>
                    <a:bodyPr/>
                    <a:lstStyle/>
                    <a:p>
                      <a:pPr marL="0" marR="0" algn="ctr">
                        <a:spcBef>
                          <a:spcPts val="0"/>
                        </a:spcBef>
                        <a:spcAft>
                          <a:spcPts val="0"/>
                        </a:spcAft>
                      </a:pPr>
                      <a:r>
                        <a:rPr lang="vi-VN" sz="1800">
                          <a:solidFill>
                            <a:schemeClr val="bg2">
                              <a:lumMod val="10000"/>
                            </a:schemeClr>
                          </a:solidFill>
                          <a:effectLst/>
                        </a:rPr>
                        <a:t> </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solidFill>
                            <a:schemeClr val="bg2">
                              <a:lumMod val="10000"/>
                            </a:schemeClr>
                          </a:solidFill>
                          <a:effectLst/>
                        </a:rPr>
                        <a:t>Góc</a:t>
                      </a:r>
                      <a:r>
                        <a:rPr lang="vi-VN" sz="1800">
                          <a:solidFill>
                            <a:schemeClr val="bg2">
                              <a:lumMod val="10000"/>
                            </a:schemeClr>
                          </a:solidFill>
                          <a:effectLst/>
                        </a:rPr>
                        <a:t> </a:t>
                      </a:r>
                      <a:r>
                        <a:rPr lang="en-US" sz="1800" smtClean="0">
                          <a:solidFill>
                            <a:schemeClr val="bg2">
                              <a:lumMod val="10000"/>
                            </a:schemeClr>
                          </a:solidFill>
                          <a:effectLst/>
                        </a:rPr>
                        <a:t>CCH</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vi-VN" sz="1800">
                          <a:solidFill>
                            <a:schemeClr val="bg2">
                              <a:lumMod val="10000"/>
                            </a:schemeClr>
                          </a:solidFill>
                          <a:effectLst/>
                        </a:rPr>
                        <a:t>Đặc điểm</a:t>
                      </a:r>
                      <a:r>
                        <a:rPr lang="en-US" sz="1800">
                          <a:solidFill>
                            <a:schemeClr val="bg2">
                              <a:lumMod val="10000"/>
                            </a:schemeClr>
                          </a:solidFill>
                          <a:effectLst/>
                        </a:rPr>
                        <a:t> LK giữa 2 </a:t>
                      </a:r>
                      <a:r>
                        <a:rPr lang="vi-VN" sz="1800">
                          <a:solidFill>
                            <a:schemeClr val="bg2">
                              <a:lumMod val="10000"/>
                            </a:schemeClr>
                          </a:solidFill>
                          <a:effectLst/>
                        </a:rPr>
                        <a:t>n</a:t>
                      </a:r>
                      <a:r>
                        <a:rPr lang="en-US" sz="1800">
                          <a:solidFill>
                            <a:schemeClr val="bg2">
                              <a:lumMod val="10000"/>
                            </a:schemeClr>
                          </a:solidFill>
                          <a:effectLst/>
                        </a:rPr>
                        <a:t>gtử C</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613208"/>
                  </a:ext>
                </a:extLst>
              </a:tr>
              <a:tr h="390784">
                <a:tc>
                  <a:txBody>
                    <a:bodyPr/>
                    <a:lstStyle/>
                    <a:p>
                      <a:pPr marL="0" marR="0" algn="ctr">
                        <a:spcBef>
                          <a:spcPts val="0"/>
                        </a:spcBef>
                        <a:spcAft>
                          <a:spcPts val="0"/>
                        </a:spcAft>
                      </a:pPr>
                      <a:r>
                        <a:rPr lang="vi-VN" sz="1800">
                          <a:solidFill>
                            <a:schemeClr val="bg2">
                              <a:lumMod val="10000"/>
                            </a:schemeClr>
                          </a:solidFill>
                          <a:effectLst/>
                        </a:rPr>
                        <a:t>Ethylene</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vi-VN" sz="1800">
                          <a:solidFill>
                            <a:schemeClr val="bg2">
                              <a:lumMod val="10000"/>
                            </a:schemeClr>
                          </a:solidFill>
                          <a:effectLst/>
                        </a:rPr>
                        <a:t> </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vi-VN" sz="1800">
                          <a:solidFill>
                            <a:schemeClr val="bg2">
                              <a:lumMod val="10000"/>
                            </a:schemeClr>
                          </a:solidFill>
                          <a:effectLst/>
                        </a:rPr>
                        <a:t> </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1474149"/>
                  </a:ext>
                </a:extLst>
              </a:tr>
              <a:tr h="359347">
                <a:tc>
                  <a:txBody>
                    <a:bodyPr/>
                    <a:lstStyle/>
                    <a:p>
                      <a:pPr marL="0" marR="0" algn="ctr">
                        <a:spcBef>
                          <a:spcPts val="0"/>
                        </a:spcBef>
                        <a:spcAft>
                          <a:spcPts val="0"/>
                        </a:spcAft>
                      </a:pPr>
                      <a:r>
                        <a:rPr lang="vi-VN" sz="1800">
                          <a:solidFill>
                            <a:schemeClr val="bg2">
                              <a:lumMod val="10000"/>
                            </a:schemeClr>
                          </a:solidFill>
                          <a:effectLst/>
                        </a:rPr>
                        <a:t>Acetylene</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vi-VN" sz="1800">
                          <a:solidFill>
                            <a:schemeClr val="bg2">
                              <a:lumMod val="10000"/>
                            </a:schemeClr>
                          </a:solidFill>
                          <a:effectLst/>
                        </a:rPr>
                        <a:t> </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vi-VN" sz="1800">
                          <a:solidFill>
                            <a:schemeClr val="bg2">
                              <a:lumMod val="10000"/>
                            </a:schemeClr>
                          </a:solidFill>
                          <a:effectLst/>
                        </a:rPr>
                        <a:t> </a:t>
                      </a:r>
                      <a:endParaRPr lang="en-US"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8170278"/>
                  </a:ext>
                </a:extLst>
              </a:tr>
            </a:tbl>
          </a:graphicData>
        </a:graphic>
      </p:graphicFrame>
    </p:spTree>
    <p:extLst>
      <p:ext uri="{BB962C8B-B14F-4D97-AF65-F5344CB8AC3E}">
        <p14:creationId xmlns:p14="http://schemas.microsoft.com/office/powerpoint/2010/main" val="96232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1991738"/>
              </p:ext>
            </p:extLst>
          </p:nvPr>
        </p:nvGraphicFramePr>
        <p:xfrm>
          <a:off x="2654298" y="586432"/>
          <a:ext cx="6426200" cy="1623368"/>
        </p:xfrm>
        <a:graphic>
          <a:graphicData uri="http://schemas.openxmlformats.org/drawingml/2006/table">
            <a:tbl>
              <a:tblPr firstRow="1" firstCol="1" bandRow="1">
                <a:tableStyleId>{F5AB1C69-6EDB-4FF4-983F-18BD219EF322}</a:tableStyleId>
              </a:tblPr>
              <a:tblGrid>
                <a:gridCol w="1120821">
                  <a:extLst>
                    <a:ext uri="{9D8B030D-6E8A-4147-A177-3AD203B41FA5}">
                      <a16:colId xmlns:a16="http://schemas.microsoft.com/office/drawing/2014/main" val="2678259945"/>
                    </a:ext>
                  </a:extLst>
                </a:gridCol>
                <a:gridCol w="1872487">
                  <a:extLst>
                    <a:ext uri="{9D8B030D-6E8A-4147-A177-3AD203B41FA5}">
                      <a16:colId xmlns:a16="http://schemas.microsoft.com/office/drawing/2014/main" val="4068409106"/>
                    </a:ext>
                  </a:extLst>
                </a:gridCol>
                <a:gridCol w="3432892">
                  <a:extLst>
                    <a:ext uri="{9D8B030D-6E8A-4147-A177-3AD203B41FA5}">
                      <a16:colId xmlns:a16="http://schemas.microsoft.com/office/drawing/2014/main" val="2855657005"/>
                    </a:ext>
                  </a:extLst>
                </a:gridCol>
              </a:tblGrid>
              <a:tr h="518468">
                <a:tc>
                  <a:txBody>
                    <a:bodyPr/>
                    <a:lstStyle/>
                    <a:p>
                      <a:pPr marL="0" marR="0" algn="ctr">
                        <a:spcBef>
                          <a:spcPts val="0"/>
                        </a:spcBef>
                        <a:spcAft>
                          <a:spcPts val="0"/>
                        </a:spcAft>
                        <a:tabLst>
                          <a:tab pos="228600" algn="l"/>
                          <a:tab pos="1828800" algn="l"/>
                          <a:tab pos="3429000" algn="l"/>
                          <a:tab pos="5029200" algn="l"/>
                        </a:tabLst>
                      </a:pPr>
                      <a:r>
                        <a:rPr lang="fr-FR" sz="2400">
                          <a:effectLst/>
                        </a:rPr>
                        <a:t> </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1828800" algn="l"/>
                          <a:tab pos="3429000" algn="l"/>
                          <a:tab pos="5029200" algn="l"/>
                        </a:tabLst>
                      </a:pPr>
                      <a:r>
                        <a:rPr lang="fr-FR" sz="2400">
                          <a:effectLst/>
                        </a:rPr>
                        <a:t>CT chung</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1828800" algn="l"/>
                          <a:tab pos="3429000" algn="l"/>
                          <a:tab pos="5029200" algn="l"/>
                        </a:tabLst>
                      </a:pPr>
                      <a:r>
                        <a:rPr lang="fr-FR" sz="2400">
                          <a:effectLst/>
                        </a:rPr>
                        <a:t>Các loại liên kết</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1665605"/>
                  </a:ext>
                </a:extLst>
              </a:tr>
              <a:tr h="559108">
                <a:tc>
                  <a:txBody>
                    <a:bodyPr/>
                    <a:lstStyle/>
                    <a:p>
                      <a:pPr marL="0" marR="0" algn="ctr">
                        <a:spcBef>
                          <a:spcPts val="0"/>
                        </a:spcBef>
                        <a:spcAft>
                          <a:spcPts val="0"/>
                        </a:spcAft>
                        <a:tabLst>
                          <a:tab pos="228600" algn="l"/>
                          <a:tab pos="1828800" algn="l"/>
                          <a:tab pos="3429000" algn="l"/>
                          <a:tab pos="5029200" algn="l"/>
                        </a:tabLst>
                      </a:pPr>
                      <a:r>
                        <a:rPr lang="fr-FR" sz="2400">
                          <a:effectLst/>
                        </a:rPr>
                        <a:t>Alkene</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1828800" algn="l"/>
                          <a:tab pos="3429000" algn="l"/>
                          <a:tab pos="5029200" algn="l"/>
                        </a:tabLst>
                      </a:pP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1828800" algn="l"/>
                          <a:tab pos="3429000" algn="l"/>
                          <a:tab pos="5029200" algn="l"/>
                        </a:tabLst>
                      </a:pP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6966488"/>
                  </a:ext>
                </a:extLst>
              </a:tr>
              <a:tr h="545792">
                <a:tc>
                  <a:txBody>
                    <a:bodyPr/>
                    <a:lstStyle/>
                    <a:p>
                      <a:pPr marL="0" marR="0" algn="ctr">
                        <a:spcBef>
                          <a:spcPts val="0"/>
                        </a:spcBef>
                        <a:spcAft>
                          <a:spcPts val="0"/>
                        </a:spcAft>
                        <a:tabLst>
                          <a:tab pos="228600" algn="l"/>
                          <a:tab pos="1828800" algn="l"/>
                          <a:tab pos="3429000" algn="l"/>
                          <a:tab pos="5029200" algn="l"/>
                        </a:tabLst>
                      </a:pPr>
                      <a:r>
                        <a:rPr lang="fr-FR" sz="2400">
                          <a:effectLst/>
                        </a:rPr>
                        <a:t>Alkyne</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1828800" algn="l"/>
                          <a:tab pos="3429000" algn="l"/>
                          <a:tab pos="5029200" algn="l"/>
                        </a:tabLst>
                      </a:pP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1828800" algn="l"/>
                          <a:tab pos="3429000" algn="l"/>
                          <a:tab pos="5029200" algn="l"/>
                        </a:tabLst>
                      </a:pP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1200044"/>
                  </a:ext>
                </a:extLst>
              </a:tr>
            </a:tbl>
          </a:graphicData>
        </a:graphic>
      </p:graphicFrame>
      <p:sp>
        <p:nvSpPr>
          <p:cNvPr id="4" name="TextBox 3"/>
          <p:cNvSpPr txBox="1"/>
          <p:nvPr/>
        </p:nvSpPr>
        <p:spPr>
          <a:xfrm>
            <a:off x="1054472" y="571500"/>
            <a:ext cx="415498"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t>1.</a:t>
            </a:r>
          </a:p>
        </p:txBody>
      </p:sp>
      <p:graphicFrame>
        <p:nvGraphicFramePr>
          <p:cNvPr id="8" name="Table 7"/>
          <p:cNvGraphicFramePr>
            <a:graphicFrameLocks noGrp="1"/>
          </p:cNvGraphicFramePr>
          <p:nvPr>
            <p:extLst>
              <p:ext uri="{D42A27DB-BD31-4B8C-83A1-F6EECF244321}">
                <p14:modId xmlns:p14="http://schemas.microsoft.com/office/powerpoint/2010/main" val="1256752333"/>
              </p:ext>
            </p:extLst>
          </p:nvPr>
        </p:nvGraphicFramePr>
        <p:xfrm>
          <a:off x="2308650" y="3850332"/>
          <a:ext cx="7099299" cy="1249988"/>
        </p:xfrm>
        <a:graphic>
          <a:graphicData uri="http://schemas.openxmlformats.org/drawingml/2006/table">
            <a:tbl>
              <a:tblPr firstRow="1" firstCol="1" bandRow="1">
                <a:tableStyleId>{F5AB1C69-6EDB-4FF4-983F-18BD219EF322}</a:tableStyleId>
              </a:tblPr>
              <a:tblGrid>
                <a:gridCol w="1490828">
                  <a:extLst>
                    <a:ext uri="{9D8B030D-6E8A-4147-A177-3AD203B41FA5}">
                      <a16:colId xmlns:a16="http://schemas.microsoft.com/office/drawing/2014/main" val="169708425"/>
                    </a:ext>
                  </a:extLst>
                </a:gridCol>
                <a:gridCol w="1863221">
                  <a:extLst>
                    <a:ext uri="{9D8B030D-6E8A-4147-A177-3AD203B41FA5}">
                      <a16:colId xmlns:a16="http://schemas.microsoft.com/office/drawing/2014/main" val="3390379956"/>
                    </a:ext>
                  </a:extLst>
                </a:gridCol>
                <a:gridCol w="3745250">
                  <a:extLst>
                    <a:ext uri="{9D8B030D-6E8A-4147-A177-3AD203B41FA5}">
                      <a16:colId xmlns:a16="http://schemas.microsoft.com/office/drawing/2014/main" val="2486781134"/>
                    </a:ext>
                  </a:extLst>
                </a:gridCol>
              </a:tblGrid>
              <a:tr h="518468">
                <a:tc>
                  <a:txBody>
                    <a:bodyPr/>
                    <a:lstStyle/>
                    <a:p>
                      <a:pPr marL="0" marR="0" algn="ctr">
                        <a:spcBef>
                          <a:spcPts val="0"/>
                        </a:spcBef>
                        <a:spcAft>
                          <a:spcPts val="0"/>
                        </a:spcAft>
                        <a:tabLst>
                          <a:tab pos="228600" algn="l"/>
                          <a:tab pos="1828800" algn="l"/>
                          <a:tab pos="3429000" algn="l"/>
                          <a:tab pos="5029200" algn="l"/>
                        </a:tabLst>
                      </a:pPr>
                      <a:r>
                        <a:rPr lang="vi-VN" sz="2400">
                          <a:effectLst/>
                        </a:rPr>
                        <a:t> </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1828800" algn="l"/>
                          <a:tab pos="3429000" algn="l"/>
                          <a:tab pos="5029200" algn="l"/>
                        </a:tabLst>
                      </a:pPr>
                      <a:r>
                        <a:rPr lang="en-US" sz="2400" smtClean="0">
                          <a:effectLst/>
                        </a:rPr>
                        <a:t>Góc CCH</a:t>
                      </a:r>
                      <a:r>
                        <a:rPr lang="vi-VN" sz="2400" smtClean="0">
                          <a:effectLst/>
                        </a:rPr>
                        <a:t> </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1828800" algn="l"/>
                          <a:tab pos="3429000" algn="l"/>
                          <a:tab pos="5029200" algn="l"/>
                        </a:tabLst>
                      </a:pPr>
                      <a:r>
                        <a:rPr lang="en-US" sz="2400">
                          <a:effectLst/>
                        </a:rPr>
                        <a:t>Đặc điểm LK giữa 2 ngtử C</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9193736"/>
                  </a:ext>
                </a:extLst>
              </a:tr>
              <a:tr h="0">
                <a:tc>
                  <a:txBody>
                    <a:bodyPr/>
                    <a:lstStyle/>
                    <a:p>
                      <a:pPr marL="0" marR="0" algn="ctr">
                        <a:spcBef>
                          <a:spcPts val="0"/>
                        </a:spcBef>
                        <a:spcAft>
                          <a:spcPts val="0"/>
                        </a:spcAft>
                        <a:tabLst>
                          <a:tab pos="228600" algn="l"/>
                          <a:tab pos="1828800" algn="l"/>
                          <a:tab pos="3429000" algn="l"/>
                          <a:tab pos="5029200" algn="l"/>
                        </a:tabLst>
                      </a:pPr>
                      <a:r>
                        <a:rPr lang="vi-VN" sz="2400">
                          <a:effectLst/>
                        </a:rPr>
                        <a:t>Ethylene</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1828800" algn="l"/>
                          <a:tab pos="3429000" algn="l"/>
                          <a:tab pos="5029200" algn="l"/>
                        </a:tabLst>
                      </a:pP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1828800" algn="l"/>
                          <a:tab pos="3429000" algn="l"/>
                          <a:tab pos="5029200" algn="l"/>
                        </a:tabLst>
                      </a:pP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2863172"/>
                  </a:ext>
                </a:extLst>
              </a:tr>
              <a:tr h="0">
                <a:tc>
                  <a:txBody>
                    <a:bodyPr/>
                    <a:lstStyle/>
                    <a:p>
                      <a:pPr marL="0" marR="0" algn="ctr">
                        <a:spcBef>
                          <a:spcPts val="0"/>
                        </a:spcBef>
                        <a:spcAft>
                          <a:spcPts val="0"/>
                        </a:spcAft>
                        <a:tabLst>
                          <a:tab pos="228600" algn="l"/>
                          <a:tab pos="1828800" algn="l"/>
                          <a:tab pos="3429000" algn="l"/>
                          <a:tab pos="5029200" algn="l"/>
                        </a:tabLst>
                      </a:pPr>
                      <a:r>
                        <a:rPr lang="vi-VN" sz="2400">
                          <a:effectLst/>
                        </a:rPr>
                        <a:t>Acetylene</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1828800" algn="l"/>
                          <a:tab pos="3429000" algn="l"/>
                          <a:tab pos="5029200" algn="l"/>
                        </a:tabLst>
                      </a:pP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228600" algn="l"/>
                          <a:tab pos="1828800" algn="l"/>
                          <a:tab pos="3429000" algn="l"/>
                          <a:tab pos="5029200" algn="l"/>
                        </a:tabLst>
                      </a:pP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5569564"/>
                  </a:ext>
                </a:extLst>
              </a:tr>
            </a:tbl>
          </a:graphicData>
        </a:graphic>
      </p:graphicFrame>
      <p:sp>
        <p:nvSpPr>
          <p:cNvPr id="14" name="TextBox 13"/>
          <p:cNvSpPr txBox="1"/>
          <p:nvPr/>
        </p:nvSpPr>
        <p:spPr>
          <a:xfrm>
            <a:off x="1054472" y="3697932"/>
            <a:ext cx="492443" cy="461665"/>
          </a:xfrm>
          <a:prstGeom prst="rect">
            <a:avLst/>
          </a:prstGeom>
        </p:spPr>
        <p:txBody>
          <a:bodyPr wrap="square">
            <a:spAutoFit/>
          </a:bodyPr>
          <a:lstStyle>
            <a:defPPr>
              <a:defRPr lang="en-US"/>
            </a:defPPr>
            <a:lvl1pPr algn="just">
              <a:defRPr sz="2400" b="1">
                <a:solidFill>
                  <a:schemeClr val="bg2">
                    <a:lumMod val="10000"/>
                  </a:schemeClr>
                </a:solidFill>
                <a:latin typeface="Times New Roman" panose="02020603050405020304" pitchFamily="18" charset="0"/>
                <a:ea typeface="Arial" panose="020B0604020202020204" pitchFamily="34" charset="0"/>
              </a:defRPr>
            </a:lvl1pPr>
          </a:lstStyle>
          <a:p>
            <a:r>
              <a:rPr lang="en-US"/>
              <a:t>2. </a:t>
            </a:r>
          </a:p>
        </p:txBody>
      </p:sp>
      <p:sp>
        <p:nvSpPr>
          <p:cNvPr id="2" name="Rectangle 1"/>
          <p:cNvSpPr/>
          <p:nvPr/>
        </p:nvSpPr>
        <p:spPr>
          <a:xfrm>
            <a:off x="3878441" y="1167283"/>
            <a:ext cx="1678666" cy="461665"/>
          </a:xfrm>
          <a:prstGeom prst="rect">
            <a:avLst/>
          </a:prstGeom>
        </p:spPr>
        <p:txBody>
          <a:bodyPr wrap="none">
            <a:spAutoFit/>
          </a:bodyPr>
          <a:lstStyle/>
          <a:p>
            <a:pPr algn="ctr">
              <a:tabLst>
                <a:tab pos="228600" algn="l"/>
                <a:tab pos="1828800" algn="l"/>
                <a:tab pos="3429000" algn="l"/>
                <a:tab pos="5029200" algn="l"/>
              </a:tabLst>
            </a:pPr>
            <a:r>
              <a:rPr lang="fr-FR" sz="2400"/>
              <a:t>C</a:t>
            </a:r>
            <a:r>
              <a:rPr lang="fr-FR" sz="2400" baseline="-25000"/>
              <a:t>n</a:t>
            </a:r>
            <a:r>
              <a:rPr lang="fr-FR" sz="2400"/>
              <a:t>H</a:t>
            </a:r>
            <a:r>
              <a:rPr lang="fr-FR" sz="2400" baseline="-25000"/>
              <a:t>2n</a:t>
            </a:r>
            <a:r>
              <a:rPr lang="fr-FR" sz="2400"/>
              <a:t> (n≥2)</a:t>
            </a:r>
            <a:endPar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5721886" y="1167283"/>
            <a:ext cx="3358612" cy="461665"/>
          </a:xfrm>
          <a:prstGeom prst="rect">
            <a:avLst/>
          </a:prstGeom>
        </p:spPr>
        <p:txBody>
          <a:bodyPr wrap="none">
            <a:spAutoFit/>
          </a:bodyPr>
          <a:lstStyle/>
          <a:p>
            <a:pPr algn="ctr">
              <a:tabLst>
                <a:tab pos="228600" algn="l"/>
                <a:tab pos="1828800" algn="l"/>
                <a:tab pos="3429000" algn="l"/>
                <a:tab pos="5029200" algn="l"/>
              </a:tabLst>
            </a:pPr>
            <a:r>
              <a:rPr lang="fr-FR" sz="2400"/>
              <a:t>LK đơn và 1 LK đôi C=C</a:t>
            </a:r>
            <a:endParaRPr lang="en-US" sz="2400"/>
          </a:p>
        </p:txBody>
      </p:sp>
      <p:sp>
        <p:nvSpPr>
          <p:cNvPr id="6" name="Rectangle 5"/>
          <p:cNvSpPr/>
          <p:nvPr/>
        </p:nvSpPr>
        <p:spPr>
          <a:xfrm>
            <a:off x="5773182" y="1688541"/>
            <a:ext cx="3256020" cy="461665"/>
          </a:xfrm>
          <a:prstGeom prst="rect">
            <a:avLst/>
          </a:prstGeom>
        </p:spPr>
        <p:txBody>
          <a:bodyPr wrap="none">
            <a:spAutoFit/>
          </a:bodyPr>
          <a:lstStyle/>
          <a:p>
            <a:pPr algn="ctr">
              <a:tabLst>
                <a:tab pos="228600" algn="l"/>
                <a:tab pos="1828800" algn="l"/>
                <a:tab pos="3429000" algn="l"/>
                <a:tab pos="5029200" algn="l"/>
              </a:tabLst>
            </a:pPr>
            <a:r>
              <a:rPr lang="fr-FR" sz="2400"/>
              <a:t>LK đơn và 1 LK ba C≡C</a:t>
            </a:r>
            <a:endParaRPr lang="en-US" sz="2400"/>
          </a:p>
        </p:txBody>
      </p:sp>
      <p:sp>
        <p:nvSpPr>
          <p:cNvPr id="7" name="Rectangle 6"/>
          <p:cNvSpPr/>
          <p:nvPr/>
        </p:nvSpPr>
        <p:spPr>
          <a:xfrm>
            <a:off x="3812058" y="1688541"/>
            <a:ext cx="1850186" cy="461665"/>
          </a:xfrm>
          <a:prstGeom prst="rect">
            <a:avLst/>
          </a:prstGeom>
        </p:spPr>
        <p:txBody>
          <a:bodyPr wrap="none">
            <a:spAutoFit/>
          </a:bodyPr>
          <a:lstStyle/>
          <a:p>
            <a:pPr algn="ctr">
              <a:tabLst>
                <a:tab pos="228600" algn="l"/>
                <a:tab pos="1828800" algn="l"/>
                <a:tab pos="3429000" algn="l"/>
                <a:tab pos="5029200" algn="l"/>
              </a:tabLst>
            </a:pPr>
            <a:r>
              <a:rPr lang="fr-FR" sz="2400"/>
              <a:t>C</a:t>
            </a:r>
            <a:r>
              <a:rPr lang="fr-FR" sz="2400" baseline="-25000"/>
              <a:t>n</a:t>
            </a:r>
            <a:r>
              <a:rPr lang="fr-FR" sz="2400"/>
              <a:t>H</a:t>
            </a:r>
            <a:r>
              <a:rPr lang="fr-FR" sz="2400" baseline="-25000"/>
              <a:t>2n-2</a:t>
            </a:r>
            <a:r>
              <a:rPr lang="fr-FR" sz="2400"/>
              <a:t> (n≥2)</a:t>
            </a:r>
            <a:endParaRPr lang="en-US" sz="2400"/>
          </a:p>
        </p:txBody>
      </p:sp>
      <p:sp>
        <p:nvSpPr>
          <p:cNvPr id="9" name="Rectangle 8"/>
          <p:cNvSpPr/>
          <p:nvPr/>
        </p:nvSpPr>
        <p:spPr>
          <a:xfrm>
            <a:off x="4362689" y="4357517"/>
            <a:ext cx="748923" cy="461665"/>
          </a:xfrm>
          <a:prstGeom prst="rect">
            <a:avLst/>
          </a:prstGeom>
        </p:spPr>
        <p:txBody>
          <a:bodyPr wrap="none">
            <a:spAutoFit/>
          </a:bodyPr>
          <a:lstStyle/>
          <a:p>
            <a:pPr algn="ctr">
              <a:tabLst>
                <a:tab pos="228600" algn="l"/>
                <a:tab pos="1828800" algn="l"/>
                <a:tab pos="3429000" algn="l"/>
                <a:tab pos="5029200" algn="l"/>
              </a:tabLst>
            </a:pPr>
            <a:r>
              <a:rPr lang="vi-VN" sz="2400"/>
              <a:t>120</a:t>
            </a:r>
            <a:r>
              <a:rPr lang="vi-VN" sz="2400" baseline="30000"/>
              <a:t>0</a:t>
            </a:r>
            <a:endParaRPr lang="en-US" sz="2400" baseline="30000"/>
          </a:p>
        </p:txBody>
      </p:sp>
      <p:sp>
        <p:nvSpPr>
          <p:cNvPr id="11" name="Rectangle 10"/>
          <p:cNvSpPr/>
          <p:nvPr/>
        </p:nvSpPr>
        <p:spPr>
          <a:xfrm>
            <a:off x="6207595" y="4311997"/>
            <a:ext cx="2387193" cy="461665"/>
          </a:xfrm>
          <a:prstGeom prst="rect">
            <a:avLst/>
          </a:prstGeom>
        </p:spPr>
        <p:txBody>
          <a:bodyPr wrap="none">
            <a:spAutoFit/>
          </a:bodyPr>
          <a:lstStyle/>
          <a:p>
            <a:pPr algn="ctr">
              <a:tabLst>
                <a:tab pos="228600" algn="l"/>
                <a:tab pos="1828800" algn="l"/>
                <a:tab pos="3429000" algn="l"/>
                <a:tab pos="5029200" algn="l"/>
              </a:tabLst>
            </a:pPr>
            <a:r>
              <a:rPr lang="vi-VN" sz="2400"/>
              <a:t>1 LK </a:t>
            </a:r>
            <a:r>
              <a:rPr lang="en-US" sz="2400"/>
              <a:t>σ</a:t>
            </a:r>
            <a:r>
              <a:rPr lang="vi-VN" sz="2400"/>
              <a:t> và 1 LK </a:t>
            </a:r>
            <a:r>
              <a:rPr lang="en-US" sz="2400"/>
              <a:t>π</a:t>
            </a:r>
          </a:p>
        </p:txBody>
      </p:sp>
      <p:sp>
        <p:nvSpPr>
          <p:cNvPr id="12" name="Rectangle 11"/>
          <p:cNvSpPr/>
          <p:nvPr/>
        </p:nvSpPr>
        <p:spPr>
          <a:xfrm>
            <a:off x="6207594" y="4659670"/>
            <a:ext cx="2387193" cy="461665"/>
          </a:xfrm>
          <a:prstGeom prst="rect">
            <a:avLst/>
          </a:prstGeom>
        </p:spPr>
        <p:txBody>
          <a:bodyPr wrap="none">
            <a:spAutoFit/>
          </a:bodyPr>
          <a:lstStyle/>
          <a:p>
            <a:pPr algn="ctr">
              <a:tabLst>
                <a:tab pos="228600" algn="l"/>
                <a:tab pos="1828800" algn="l"/>
                <a:tab pos="3429000" algn="l"/>
                <a:tab pos="5029200" algn="l"/>
              </a:tabLst>
            </a:pPr>
            <a:r>
              <a:rPr lang="vi-VN" sz="2400"/>
              <a:t>1 LK </a:t>
            </a:r>
            <a:r>
              <a:rPr lang="en-US" sz="2400"/>
              <a:t>σ</a:t>
            </a:r>
            <a:r>
              <a:rPr lang="vi-VN" sz="2400"/>
              <a:t> và 2 LK </a:t>
            </a:r>
            <a:r>
              <a:rPr lang="en-US" sz="2400"/>
              <a:t>π</a:t>
            </a:r>
          </a:p>
        </p:txBody>
      </p:sp>
      <p:sp>
        <p:nvSpPr>
          <p:cNvPr id="15" name="Rectangle 14"/>
          <p:cNvSpPr/>
          <p:nvPr/>
        </p:nvSpPr>
        <p:spPr>
          <a:xfrm>
            <a:off x="4362689" y="4680685"/>
            <a:ext cx="748923" cy="461665"/>
          </a:xfrm>
          <a:prstGeom prst="rect">
            <a:avLst/>
          </a:prstGeom>
        </p:spPr>
        <p:txBody>
          <a:bodyPr wrap="none">
            <a:spAutoFit/>
          </a:bodyPr>
          <a:lstStyle/>
          <a:p>
            <a:pPr algn="ctr">
              <a:tabLst>
                <a:tab pos="228600" algn="l"/>
                <a:tab pos="1828800" algn="l"/>
                <a:tab pos="3429000" algn="l"/>
                <a:tab pos="5029200" algn="l"/>
              </a:tabLst>
            </a:pPr>
            <a:r>
              <a:rPr lang="vi-VN" sz="2400"/>
              <a:t>180</a:t>
            </a:r>
            <a:r>
              <a:rPr lang="vi-VN" sz="2400" baseline="30000"/>
              <a:t>0</a:t>
            </a:r>
            <a:endParaRPr lang="en-US" sz="2400" baseline="30000"/>
          </a:p>
        </p:txBody>
      </p:sp>
    </p:spTree>
    <p:extLst>
      <p:ext uri="{BB962C8B-B14F-4D97-AF65-F5344CB8AC3E}">
        <p14:creationId xmlns:p14="http://schemas.microsoft.com/office/powerpoint/2010/main" val="89462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2" grpId="0"/>
      <p:bldP spid="5" grpId="0"/>
      <p:bldP spid="6" grpId="0"/>
      <p:bldP spid="9" grpId="0"/>
      <p:bldP spid="11"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6600" y="461128"/>
            <a:ext cx="9105900" cy="1938992"/>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3. </a:t>
            </a:r>
            <a:r>
              <a:rPr lang="vi-VN" sz="2400">
                <a:solidFill>
                  <a:schemeClr val="bg2">
                    <a:lumMod val="10000"/>
                  </a:schemeClr>
                </a:solidFill>
                <a:latin typeface="Times New Roman" panose="02020603050405020304" pitchFamily="18" charset="0"/>
                <a:ea typeface="Arial" panose="020B0604020202020204" pitchFamily="34" charset="0"/>
              </a:rPr>
              <a:t>- Giống nhau: đều có mạch hở.</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vi-VN" sz="2400">
                <a:solidFill>
                  <a:schemeClr val="bg2">
                    <a:lumMod val="10000"/>
                  </a:schemeClr>
                </a:solidFill>
                <a:latin typeface="Times New Roman" panose="02020603050405020304" pitchFamily="18" charset="0"/>
                <a:ea typeface="Arial" panose="020B0604020202020204" pitchFamily="34" charset="0"/>
              </a:rPr>
              <a:t>- Khác nhau:</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en-US" sz="2400" smtClean="0">
                <a:solidFill>
                  <a:schemeClr val="bg2">
                    <a:lumMod val="10000"/>
                  </a:schemeClr>
                </a:solidFill>
                <a:latin typeface="Times New Roman" panose="02020603050405020304" pitchFamily="18" charset="0"/>
                <a:ea typeface="Arial" panose="020B0604020202020204" pitchFamily="34" charset="0"/>
              </a:rPr>
              <a:t>   </a:t>
            </a:r>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Phân tử alkane chỉ chứa các liên kết đơn;</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en-US" sz="2400" smtClean="0">
                <a:solidFill>
                  <a:schemeClr val="bg2">
                    <a:lumMod val="10000"/>
                  </a:schemeClr>
                </a:solidFill>
                <a:latin typeface="Times New Roman" panose="02020603050405020304" pitchFamily="18" charset="0"/>
                <a:ea typeface="Arial" panose="020B0604020202020204" pitchFamily="34" charset="0"/>
              </a:rPr>
              <a:t>   </a:t>
            </a:r>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Phân tử alkene chỉ chứa liên kết đơn và một liên kết đôi C = C.</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en-US" sz="2400" smtClean="0">
                <a:solidFill>
                  <a:schemeClr val="bg2">
                    <a:lumMod val="10000"/>
                  </a:schemeClr>
                </a:solidFill>
                <a:latin typeface="Times New Roman" panose="02020603050405020304" pitchFamily="18" charset="0"/>
                <a:ea typeface="Arial" panose="020B0604020202020204" pitchFamily="34" charset="0"/>
              </a:rPr>
              <a:t>   </a:t>
            </a:r>
            <a:r>
              <a:rPr lang="vi-VN" sz="2400" smtClean="0">
                <a:solidFill>
                  <a:schemeClr val="bg2">
                    <a:lumMod val="10000"/>
                  </a:schemeClr>
                </a:solidFill>
                <a:latin typeface="Times New Roman" panose="02020603050405020304" pitchFamily="18" charset="0"/>
                <a:ea typeface="Arial" panose="020B0604020202020204" pitchFamily="34" charset="0"/>
              </a:rPr>
              <a:t>+ </a:t>
            </a:r>
            <a:r>
              <a:rPr lang="vi-VN" sz="2400">
                <a:solidFill>
                  <a:schemeClr val="bg2">
                    <a:lumMod val="10000"/>
                  </a:schemeClr>
                </a:solidFill>
                <a:latin typeface="Times New Roman" panose="02020603050405020304" pitchFamily="18" charset="0"/>
                <a:ea typeface="Arial" panose="020B0604020202020204" pitchFamily="34" charset="0"/>
              </a:rPr>
              <a:t>Phân tử alkyne chỉ chứa liên kết đơn và một liên kết ba C ≡ C.</a:t>
            </a:r>
            <a:endParaRPr lang="en-US" sz="2400">
              <a:solidFill>
                <a:schemeClr val="bg2">
                  <a:lumMod val="10000"/>
                </a:schemeClr>
              </a:solidFill>
              <a:latin typeface="Times New Roman" panose="02020603050405020304" pitchFamily="18" charset="0"/>
              <a:ea typeface="Arial" panose="020B0604020202020204" pitchFamily="34" charset="0"/>
            </a:endParaRPr>
          </a:p>
        </p:txBody>
      </p:sp>
      <p:sp>
        <p:nvSpPr>
          <p:cNvPr id="7" name="Rectangle 6"/>
          <p:cNvSpPr/>
          <p:nvPr/>
        </p:nvSpPr>
        <p:spPr>
          <a:xfrm>
            <a:off x="736600" y="2400120"/>
            <a:ext cx="10706100" cy="830997"/>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4. </a:t>
            </a:r>
            <a:r>
              <a:rPr lang="vi-VN" sz="2400">
                <a:solidFill>
                  <a:schemeClr val="bg2">
                    <a:lumMod val="10000"/>
                  </a:schemeClr>
                </a:solidFill>
                <a:latin typeface="Times New Roman" panose="02020603050405020304" pitchFamily="18" charset="0"/>
                <a:ea typeface="Arial" panose="020B0604020202020204" pitchFamily="34" charset="0"/>
              </a:rPr>
              <a:t>Trong các phân tử alkane, alkene và alkyne có cùng số nguyên tử carbon thì số nguyên tử hydrogen giảm dần để đảm bảo hoá trị carbon (luôn là IV).</a:t>
            </a:r>
            <a:endParaRPr lang="en-US" sz="2400">
              <a:solidFill>
                <a:schemeClr val="bg2">
                  <a:lumMod val="10000"/>
                </a:schemeClr>
              </a:solidFill>
              <a:latin typeface="Times New Roman" panose="02020603050405020304" pitchFamily="18" charset="0"/>
              <a:ea typeface="Arial" panose="020B0604020202020204" pitchFamily="34" charset="0"/>
            </a:endParaRPr>
          </a:p>
        </p:txBody>
      </p:sp>
      <p:sp>
        <p:nvSpPr>
          <p:cNvPr id="10" name="Rectangle 9"/>
          <p:cNvSpPr/>
          <p:nvPr/>
        </p:nvSpPr>
        <p:spPr>
          <a:xfrm>
            <a:off x="736600" y="3598733"/>
            <a:ext cx="10617200" cy="2677656"/>
          </a:xfrm>
          <a:prstGeom prst="rect">
            <a:avLst/>
          </a:prstGeom>
          <a:ln>
            <a:solidFill>
              <a:srgbClr val="00B050"/>
            </a:solidFill>
          </a:ln>
        </p:spPr>
        <p:txBody>
          <a:bodyPr wrap="square">
            <a:spAutoFit/>
          </a:bodyPr>
          <a:lstStyle/>
          <a:p>
            <a:pPr algn="ctr"/>
            <a:r>
              <a:rPr lang="vi-VN" sz="2400" b="1">
                <a:latin typeface="Times New Roman" panose="02020603050405020304" pitchFamily="18" charset="0"/>
                <a:ea typeface="Arial" panose="020B0604020202020204" pitchFamily="34" charset="0"/>
              </a:rPr>
              <a:t>Kiến thức trọng tâm:</a:t>
            </a:r>
            <a:endParaRPr lang="en-US" sz="2400" b="1">
              <a:latin typeface="Times New Roman" panose="02020603050405020304" pitchFamily="18" charset="0"/>
              <a:ea typeface="Arial" panose="020B0604020202020204" pitchFamily="34" charset="0"/>
            </a:endParaRPr>
          </a:p>
          <a:p>
            <a:pPr algn="just"/>
            <a:r>
              <a:rPr lang="vi-VN" sz="2400" b="1">
                <a:solidFill>
                  <a:srgbClr val="002060"/>
                </a:solidFill>
                <a:latin typeface="Times New Roman" panose="02020603050405020304" pitchFamily="18" charset="0"/>
                <a:ea typeface="Arial" panose="020B0604020202020204" pitchFamily="34" charset="0"/>
              </a:rPr>
              <a:t>1. Khái niệm về alkene và alkyne:</a:t>
            </a:r>
            <a:endParaRPr lang="en-US" sz="2400" b="1">
              <a:solidFill>
                <a:srgbClr val="002060"/>
              </a:solidFill>
              <a:latin typeface="Times New Roman" panose="02020603050405020304" pitchFamily="18" charset="0"/>
              <a:ea typeface="Arial" panose="020B0604020202020204" pitchFamily="34" charset="0"/>
            </a:endParaRPr>
          </a:p>
          <a:p>
            <a:pPr algn="just"/>
            <a:r>
              <a:rPr lang="vi-VN" sz="2400">
                <a:solidFill>
                  <a:schemeClr val="bg2">
                    <a:lumMod val="10000"/>
                  </a:schemeClr>
                </a:solidFill>
                <a:latin typeface="Times New Roman" panose="02020603050405020304" pitchFamily="18" charset="0"/>
                <a:ea typeface="Arial" panose="020B0604020202020204" pitchFamily="34" charset="0"/>
              </a:rPr>
              <a:t>- Alkene là những hydrocarbon mạch hở, chỉ chứa liên kết đơn và một liên kết đôi C=C trong phân tử, có công thức chung C</a:t>
            </a:r>
            <a:r>
              <a:rPr lang="vi-VN" sz="2400" baseline="-25000">
                <a:solidFill>
                  <a:schemeClr val="bg2">
                    <a:lumMod val="10000"/>
                  </a:schemeClr>
                </a:solidFill>
                <a:latin typeface="Times New Roman" panose="02020603050405020304" pitchFamily="18" charset="0"/>
                <a:ea typeface="Arial" panose="020B0604020202020204" pitchFamily="34" charset="0"/>
              </a:rPr>
              <a:t>n</a:t>
            </a:r>
            <a:r>
              <a:rPr lang="vi-VN" sz="2400">
                <a:solidFill>
                  <a:schemeClr val="bg2">
                    <a:lumMod val="10000"/>
                  </a:schemeClr>
                </a:solidFill>
                <a:latin typeface="Times New Roman" panose="02020603050405020304" pitchFamily="18" charset="0"/>
                <a:ea typeface="Arial" panose="020B0604020202020204" pitchFamily="34" charset="0"/>
              </a:rPr>
              <a:t>H</a:t>
            </a:r>
            <a:r>
              <a:rPr lang="vi-VN" sz="2400" baseline="-25000">
                <a:solidFill>
                  <a:schemeClr val="bg2">
                    <a:lumMod val="10000"/>
                  </a:schemeClr>
                </a:solidFill>
                <a:latin typeface="Times New Roman" panose="02020603050405020304" pitchFamily="18" charset="0"/>
                <a:ea typeface="Arial" panose="020B0604020202020204" pitchFamily="34" charset="0"/>
              </a:rPr>
              <a:t>2n</a:t>
            </a:r>
            <a:r>
              <a:rPr lang="vi-VN" sz="2400">
                <a:solidFill>
                  <a:schemeClr val="bg2">
                    <a:lumMod val="10000"/>
                  </a:schemeClr>
                </a:solidFill>
                <a:latin typeface="Times New Roman" panose="02020603050405020304" pitchFamily="18" charset="0"/>
                <a:ea typeface="Arial" panose="020B0604020202020204" pitchFamily="34" charset="0"/>
              </a:rPr>
              <a:t> (n≥2).</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vi-VN" sz="2400">
                <a:solidFill>
                  <a:schemeClr val="bg2">
                    <a:lumMod val="10000"/>
                  </a:schemeClr>
                </a:solidFill>
                <a:latin typeface="Times New Roman" panose="02020603050405020304" pitchFamily="18" charset="0"/>
                <a:ea typeface="Arial" panose="020B0604020202020204" pitchFamily="34" charset="0"/>
              </a:rPr>
              <a:t>- Alkyne là những hydrocarbon mạch hở, chỉ chứa liên kết đơn và một liên kết ba C≡C trong phân tử, có công thức chung C</a:t>
            </a:r>
            <a:r>
              <a:rPr lang="vi-VN" sz="2400" baseline="-25000">
                <a:solidFill>
                  <a:schemeClr val="bg2">
                    <a:lumMod val="10000"/>
                  </a:schemeClr>
                </a:solidFill>
                <a:latin typeface="Times New Roman" panose="02020603050405020304" pitchFamily="18" charset="0"/>
                <a:ea typeface="Arial" panose="020B0604020202020204" pitchFamily="34" charset="0"/>
              </a:rPr>
              <a:t>n</a:t>
            </a:r>
            <a:r>
              <a:rPr lang="vi-VN" sz="2400">
                <a:solidFill>
                  <a:schemeClr val="bg2">
                    <a:lumMod val="10000"/>
                  </a:schemeClr>
                </a:solidFill>
                <a:latin typeface="Times New Roman" panose="02020603050405020304" pitchFamily="18" charset="0"/>
                <a:ea typeface="Arial" panose="020B0604020202020204" pitchFamily="34" charset="0"/>
              </a:rPr>
              <a:t>H</a:t>
            </a:r>
            <a:r>
              <a:rPr lang="vi-VN" sz="2400" baseline="-25000">
                <a:solidFill>
                  <a:schemeClr val="bg2">
                    <a:lumMod val="10000"/>
                  </a:schemeClr>
                </a:solidFill>
                <a:latin typeface="Times New Roman" panose="02020603050405020304" pitchFamily="18" charset="0"/>
                <a:ea typeface="Arial" panose="020B0604020202020204" pitchFamily="34" charset="0"/>
              </a:rPr>
              <a:t>2n-2</a:t>
            </a:r>
            <a:r>
              <a:rPr lang="vi-VN" sz="2400">
                <a:solidFill>
                  <a:schemeClr val="bg2">
                    <a:lumMod val="10000"/>
                  </a:schemeClr>
                </a:solidFill>
                <a:latin typeface="Times New Roman" panose="02020603050405020304" pitchFamily="18" charset="0"/>
                <a:ea typeface="Arial" panose="020B0604020202020204" pitchFamily="34" charset="0"/>
              </a:rPr>
              <a:t> (n≥2).</a:t>
            </a: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vi-VN" sz="2400">
                <a:solidFill>
                  <a:schemeClr val="bg2">
                    <a:lumMod val="10000"/>
                  </a:schemeClr>
                </a:solidFill>
                <a:latin typeface="Times New Roman" panose="02020603050405020304" pitchFamily="18" charset="0"/>
                <a:ea typeface="Arial" panose="020B0604020202020204" pitchFamily="34" charset="0"/>
              </a:rPr>
              <a:t>- Phân tử alkene và alkyne chứa liên kết </a:t>
            </a:r>
            <a:r>
              <a:rPr lang="fr-FR" sz="2400">
                <a:solidFill>
                  <a:schemeClr val="bg2">
                    <a:lumMod val="10000"/>
                  </a:schemeClr>
                </a:solidFill>
                <a:latin typeface="Times New Roman" panose="02020603050405020304" pitchFamily="18" charset="0"/>
                <a:ea typeface="Arial" panose="020B0604020202020204" pitchFamily="34" charset="0"/>
              </a:rPr>
              <a:t>π</a:t>
            </a:r>
            <a:r>
              <a:rPr lang="vi-VN" sz="2400">
                <a:solidFill>
                  <a:schemeClr val="bg2">
                    <a:lumMod val="10000"/>
                  </a:schemeClr>
                </a:solidFill>
                <a:latin typeface="Times New Roman" panose="02020603050405020304" pitchFamily="18" charset="0"/>
                <a:ea typeface="Arial" panose="020B0604020202020204" pitchFamily="34" charset="0"/>
              </a:rPr>
              <a:t> kém bền hơn liên kết </a:t>
            </a:r>
            <a:r>
              <a:rPr lang="fr-FR" sz="2400">
                <a:solidFill>
                  <a:schemeClr val="bg2">
                    <a:lumMod val="10000"/>
                  </a:schemeClr>
                </a:solidFill>
                <a:latin typeface="Times New Roman" panose="02020603050405020304" pitchFamily="18" charset="0"/>
                <a:ea typeface="Arial" panose="020B0604020202020204" pitchFamily="34" charset="0"/>
              </a:rPr>
              <a:t>σ</a:t>
            </a:r>
            <a:r>
              <a:rPr lang="vi-VN" sz="2400">
                <a:solidFill>
                  <a:schemeClr val="bg2">
                    <a:lumMod val="10000"/>
                  </a:schemeClr>
                </a:solidFill>
                <a:latin typeface="Times New Roman" panose="02020603050405020304" pitchFamily="18" charset="0"/>
                <a:ea typeface="Arial" panose="020B0604020202020204" pitchFamily="34" charset="0"/>
              </a:rPr>
              <a:t>.</a:t>
            </a:r>
            <a:endParaRPr lang="en-US" sz="2400">
              <a:solidFill>
                <a:schemeClr val="bg2">
                  <a:lumMod val="10000"/>
                </a:schemeClr>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131454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9799" y="418365"/>
            <a:ext cx="5017720" cy="461665"/>
          </a:xfrm>
          <a:prstGeom prst="rect">
            <a:avLst/>
          </a:prstGeom>
        </p:spPr>
        <p:txBody>
          <a:bodyPr wrap="none">
            <a:spAutoFit/>
          </a:bodyPr>
          <a:lstStyle/>
          <a:p>
            <a:r>
              <a:rPr lang="en-US" sz="2400" b="1" smtClean="0">
                <a:latin typeface="Times New Roman" panose="02020603050405020304" pitchFamily="18" charset="0"/>
                <a:ea typeface="Times New Roman" panose="02020603050405020304" pitchFamily="18" charset="0"/>
              </a:rPr>
              <a:t>HĐ2.2: Danh pháp alkene và alkyne.</a:t>
            </a:r>
            <a:endParaRPr lang="en-US" sz="2400"/>
          </a:p>
        </p:txBody>
      </p:sp>
      <p:pic>
        <p:nvPicPr>
          <p:cNvPr id="28" name="Picture 27"/>
          <p:cNvPicPr>
            <a:picLocks noChangeAspect="1"/>
          </p:cNvPicPr>
          <p:nvPr/>
        </p:nvPicPr>
        <p:blipFill>
          <a:blip r:embed="rId2"/>
          <a:stretch>
            <a:fillRect/>
          </a:stretch>
        </p:blipFill>
        <p:spPr>
          <a:xfrm>
            <a:off x="2768599" y="1142881"/>
            <a:ext cx="6019801" cy="2623642"/>
          </a:xfrm>
          <a:prstGeom prst="rect">
            <a:avLst/>
          </a:prstGeom>
        </p:spPr>
      </p:pic>
      <p:pic>
        <p:nvPicPr>
          <p:cNvPr id="29" name="Picture 28"/>
          <p:cNvPicPr>
            <a:picLocks noChangeAspect="1"/>
          </p:cNvPicPr>
          <p:nvPr/>
        </p:nvPicPr>
        <p:blipFill>
          <a:blip r:embed="rId3"/>
          <a:stretch>
            <a:fillRect/>
          </a:stretch>
        </p:blipFill>
        <p:spPr>
          <a:xfrm>
            <a:off x="2768599" y="4232574"/>
            <a:ext cx="6023056" cy="1812626"/>
          </a:xfrm>
          <a:prstGeom prst="rect">
            <a:avLst/>
          </a:prstGeom>
        </p:spPr>
      </p:pic>
    </p:spTree>
    <p:extLst>
      <p:ext uri="{BB962C8B-B14F-4D97-AF65-F5344CB8AC3E}">
        <p14:creationId xmlns:p14="http://schemas.microsoft.com/office/powerpoint/2010/main" val="69869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101367471"/>
              </p:ext>
            </p:extLst>
          </p:nvPr>
        </p:nvGraphicFramePr>
        <p:xfrm>
          <a:off x="543755" y="713357"/>
          <a:ext cx="11183816" cy="2334643"/>
        </p:xfrm>
        <a:graphic>
          <a:graphicData uri="http://schemas.openxmlformats.org/drawingml/2006/table">
            <a:tbl>
              <a:tblPr firstRow="1" firstCol="1" bandRow="1">
                <a:tableStyleId>{5C22544A-7EE6-4342-B048-85BDC9FD1C3A}</a:tableStyleId>
              </a:tblPr>
              <a:tblGrid>
                <a:gridCol w="11183816">
                  <a:extLst>
                    <a:ext uri="{9D8B030D-6E8A-4147-A177-3AD203B41FA5}">
                      <a16:colId xmlns:a16="http://schemas.microsoft.com/office/drawing/2014/main" val="1855388563"/>
                    </a:ext>
                  </a:extLst>
                </a:gridCol>
              </a:tblGrid>
              <a:tr h="2334643">
                <a:tc>
                  <a:txBody>
                    <a:bodyPr/>
                    <a:lstStyle/>
                    <a:p>
                      <a:pPr marL="0" marR="0" algn="ctr">
                        <a:lnSpc>
                          <a:spcPct val="107000"/>
                        </a:lnSpc>
                        <a:spcBef>
                          <a:spcPts val="600"/>
                        </a:spcBef>
                        <a:spcAft>
                          <a:spcPts val="0"/>
                        </a:spcAft>
                        <a:tabLst>
                          <a:tab pos="228600" algn="l"/>
                          <a:tab pos="1828800" algn="l"/>
                          <a:tab pos="3429000" algn="l"/>
                          <a:tab pos="5029200" algn="l"/>
                        </a:tabLst>
                      </a:pPr>
                      <a:r>
                        <a:rPr lang="en-US" sz="2400" b="1">
                          <a:solidFill>
                            <a:schemeClr val="tx1"/>
                          </a:solidFill>
                          <a:effectLst/>
                        </a:rPr>
                        <a:t>PHIẾU HỌC TẬP SỐ </a:t>
                      </a:r>
                      <a:r>
                        <a:rPr lang="en-US" sz="2400" b="1" smtClean="0">
                          <a:solidFill>
                            <a:schemeClr val="tx1"/>
                          </a:solidFill>
                          <a:effectLst/>
                        </a:rPr>
                        <a:t>2</a:t>
                      </a:r>
                      <a:endParaRPr lang="en-US" sz="2400" b="1">
                        <a:solidFill>
                          <a:schemeClr val="tx1"/>
                        </a:solidFill>
                        <a:effectLst/>
                      </a:endParaRPr>
                    </a:p>
                    <a:p>
                      <a:r>
                        <a:rPr lang="en-US" sz="2400" b="1" smtClean="0">
                          <a:solidFill>
                            <a:schemeClr val="bg2">
                              <a:lumMod val="10000"/>
                            </a:schemeClr>
                          </a:solidFill>
                          <a:effectLst/>
                        </a:rPr>
                        <a:t>1.</a:t>
                      </a:r>
                      <a:r>
                        <a:rPr lang="en-US" sz="2400" b="0" smtClean="0">
                          <a:solidFill>
                            <a:schemeClr val="bg2">
                              <a:lumMod val="10000"/>
                            </a:schemeClr>
                          </a:solidFill>
                          <a:effectLst/>
                        </a:rPr>
                        <a:t> </a:t>
                      </a:r>
                      <a:r>
                        <a:rPr lang="vi-VN" sz="2400" b="0" kern="1200" smtClean="0">
                          <a:solidFill>
                            <a:schemeClr val="bg2">
                              <a:lumMod val="10000"/>
                            </a:schemeClr>
                          </a:solidFill>
                          <a:effectLst/>
                          <a:latin typeface="+mn-lt"/>
                          <a:ea typeface="+mn-ea"/>
                          <a:cs typeface="+mn-cs"/>
                        </a:rPr>
                        <a:t>Viết công thức cấu tạo các alkene và alkyne sau:</a:t>
                      </a:r>
                      <a:endParaRPr lang="en-US" sz="2400" b="0" kern="1200" smtClean="0">
                        <a:solidFill>
                          <a:schemeClr val="bg2">
                            <a:lumMod val="10000"/>
                          </a:schemeClr>
                        </a:solidFill>
                        <a:effectLst/>
                        <a:latin typeface="+mn-lt"/>
                        <a:ea typeface="+mn-ea"/>
                        <a:cs typeface="+mn-cs"/>
                      </a:endParaRPr>
                    </a:p>
                    <a:p>
                      <a:r>
                        <a:rPr lang="vi-VN" sz="2400" b="0" kern="1200" smtClean="0">
                          <a:solidFill>
                            <a:schemeClr val="bg2">
                              <a:lumMod val="10000"/>
                            </a:schemeClr>
                          </a:solidFill>
                          <a:effectLst/>
                          <a:latin typeface="+mn-lt"/>
                          <a:ea typeface="+mn-ea"/>
                          <a:cs typeface="+mn-cs"/>
                        </a:rPr>
                        <a:t>	a) but – 2 – ene.	b) 2 – methylpropene.	</a:t>
                      </a:r>
                      <a:r>
                        <a:rPr lang="en-US" sz="2400" b="0" kern="1200" smtClean="0">
                          <a:solidFill>
                            <a:schemeClr val="bg2">
                              <a:lumMod val="10000"/>
                            </a:schemeClr>
                          </a:solidFill>
                          <a:effectLst/>
                          <a:latin typeface="+mn-lt"/>
                          <a:ea typeface="+mn-ea"/>
                          <a:cs typeface="+mn-cs"/>
                        </a:rPr>
                        <a:t>	</a:t>
                      </a:r>
                      <a:r>
                        <a:rPr lang="vi-VN" sz="2400" b="0" kern="1200" smtClean="0">
                          <a:solidFill>
                            <a:schemeClr val="bg2">
                              <a:lumMod val="10000"/>
                            </a:schemeClr>
                          </a:solidFill>
                          <a:effectLst/>
                          <a:latin typeface="+mn-lt"/>
                          <a:ea typeface="+mn-ea"/>
                          <a:cs typeface="+mn-cs"/>
                        </a:rPr>
                        <a:t>c) pent – 2 – yne</a:t>
                      </a:r>
                      <a:endParaRPr lang="en-US" sz="2400" b="0" smtClean="0">
                        <a:solidFill>
                          <a:schemeClr val="bg2">
                            <a:lumMod val="10000"/>
                          </a:schemeClr>
                        </a:solidFill>
                        <a:effectLst/>
                      </a:endParaRPr>
                    </a:p>
                    <a:p>
                      <a:pPr marL="0" marR="0" indent="0" algn="just" defTabSz="914400" rtl="0" eaLnBrk="1" fontAlgn="auto" latinLnBrk="0" hangingPunct="1">
                        <a:lnSpc>
                          <a:spcPct val="100000"/>
                        </a:lnSpc>
                        <a:spcBef>
                          <a:spcPts val="0"/>
                        </a:spcBef>
                        <a:spcAft>
                          <a:spcPts val="0"/>
                        </a:spcAft>
                        <a:buClrTx/>
                        <a:buSzTx/>
                        <a:buFontTx/>
                        <a:buNone/>
                        <a:tabLst>
                          <a:tab pos="228600" algn="l"/>
                          <a:tab pos="1828800" algn="l"/>
                          <a:tab pos="3429000" algn="l"/>
                          <a:tab pos="5029200" algn="l"/>
                        </a:tabLst>
                        <a:defRPr/>
                      </a:pPr>
                      <a:r>
                        <a:rPr lang="en-US" sz="2400" b="1" kern="1200" smtClean="0">
                          <a:solidFill>
                            <a:schemeClr val="bg2">
                              <a:lumMod val="10000"/>
                            </a:schemeClr>
                          </a:solidFill>
                          <a:effectLst/>
                          <a:latin typeface="+mn-lt"/>
                          <a:ea typeface="+mn-ea"/>
                          <a:cs typeface="+mn-cs"/>
                        </a:rPr>
                        <a:t>2. </a:t>
                      </a:r>
                      <a:r>
                        <a:rPr lang="vi-VN" sz="2400" b="0" kern="1200" smtClean="0">
                          <a:solidFill>
                            <a:schemeClr val="bg2">
                              <a:lumMod val="10000"/>
                            </a:schemeClr>
                          </a:solidFill>
                          <a:effectLst/>
                          <a:latin typeface="+mn-lt"/>
                          <a:ea typeface="+mn-ea"/>
                          <a:cs typeface="+mn-cs"/>
                        </a:rPr>
                        <a:t>Hãy nhận xét cách đánh số nguyên tử carbon trên mạch chính của phân tử alkene và alkyne.</a:t>
                      </a:r>
                      <a:endParaRPr lang="en-US" sz="2400" b="0" kern="1200" smtClean="0">
                        <a:solidFill>
                          <a:schemeClr val="bg2">
                            <a:lumMod val="10000"/>
                          </a:schemeClr>
                        </a:solidFill>
                        <a:effectLst/>
                        <a:latin typeface="+mn-lt"/>
                        <a:ea typeface="+mn-ea"/>
                        <a:cs typeface="+mn-cs"/>
                      </a:endParaRPr>
                    </a:p>
                    <a:p>
                      <a:pPr marL="0" marR="0" indent="0" algn="just">
                        <a:spcBef>
                          <a:spcPts val="0"/>
                        </a:spcBef>
                        <a:spcAft>
                          <a:spcPts val="0"/>
                        </a:spcAft>
                        <a:buNone/>
                        <a:tabLst>
                          <a:tab pos="228600" algn="l"/>
                          <a:tab pos="1828800" algn="l"/>
                          <a:tab pos="3429000" algn="l"/>
                          <a:tab pos="5029200" algn="l"/>
                        </a:tabLst>
                      </a:pPr>
                      <a:r>
                        <a:rPr lang="en-US" sz="2400" b="1" kern="1200" smtClean="0">
                          <a:solidFill>
                            <a:schemeClr val="bg2">
                              <a:lumMod val="10000"/>
                            </a:schemeClr>
                          </a:solidFill>
                          <a:effectLst/>
                          <a:latin typeface="+mn-lt"/>
                          <a:ea typeface="+mn-ea"/>
                          <a:cs typeface="+mn-cs"/>
                        </a:rPr>
                        <a:t>3. </a:t>
                      </a:r>
                      <a:r>
                        <a:rPr lang="en-US" sz="2400" b="0" kern="1200" smtClean="0">
                          <a:solidFill>
                            <a:schemeClr val="bg2">
                              <a:lumMod val="10000"/>
                            </a:schemeClr>
                          </a:solidFill>
                          <a:effectLst/>
                          <a:latin typeface="+mn-lt"/>
                          <a:ea typeface="+mn-ea"/>
                          <a:cs typeface="+mn-cs"/>
                        </a:rPr>
                        <a:t>Cách gọi tên theo danh pháp cho alkene và alkyne (không phân nhánh và phân nhánh).</a:t>
                      </a:r>
                    </a:p>
                  </a:txBody>
                  <a:tcPr marL="68580" marR="68580" marT="0" marB="0">
                    <a:solidFill>
                      <a:schemeClr val="tx1">
                        <a:lumMod val="40000"/>
                        <a:lumOff val="60000"/>
                        <a:alpha val="11000"/>
                      </a:schemeClr>
                    </a:solidFill>
                  </a:tcPr>
                </a:tc>
                <a:extLst>
                  <a:ext uri="{0D108BD9-81ED-4DB2-BD59-A6C34878D82A}">
                    <a16:rowId xmlns:a16="http://schemas.microsoft.com/office/drawing/2014/main" val="2673723315"/>
                  </a:ext>
                </a:extLst>
              </a:tr>
            </a:tbl>
          </a:graphicData>
        </a:graphic>
      </p:graphicFrame>
      <p:sp>
        <p:nvSpPr>
          <p:cNvPr id="4" name="Rectangle 3"/>
          <p:cNvSpPr/>
          <p:nvPr/>
        </p:nvSpPr>
        <p:spPr>
          <a:xfrm>
            <a:off x="498132" y="3535402"/>
            <a:ext cx="10566400" cy="461665"/>
          </a:xfrm>
          <a:prstGeom prst="rect">
            <a:avLst/>
          </a:prstGeom>
        </p:spPr>
        <p:txBody>
          <a:bodyPr wrap="square">
            <a:spAutoFit/>
          </a:bodyPr>
          <a:lstStyle/>
          <a:p>
            <a:pPr algn="just"/>
            <a:r>
              <a:rPr lang="en-US" sz="2400" b="1" smtClean="0">
                <a:solidFill>
                  <a:schemeClr val="bg2">
                    <a:lumMod val="10000"/>
                  </a:schemeClr>
                </a:solidFill>
                <a:latin typeface="Times New Roman" panose="02020603050405020304" pitchFamily="18" charset="0"/>
                <a:ea typeface="Arial" panose="020B0604020202020204" pitchFamily="34" charset="0"/>
              </a:rPr>
              <a:t>1. </a:t>
            </a:r>
            <a:r>
              <a:rPr lang="vi-VN" sz="2400" smtClean="0">
                <a:solidFill>
                  <a:schemeClr val="bg2">
                    <a:lumMod val="10000"/>
                  </a:schemeClr>
                </a:solidFill>
                <a:latin typeface="Times New Roman" panose="02020603050405020304" pitchFamily="18" charset="0"/>
                <a:ea typeface="Arial" panose="020B0604020202020204" pitchFamily="34" charset="0"/>
              </a:rPr>
              <a:t>a</a:t>
            </a:r>
            <a:r>
              <a:rPr lang="vi-VN" sz="2400">
                <a:solidFill>
                  <a:schemeClr val="bg2">
                    <a:lumMod val="10000"/>
                  </a:schemeClr>
                </a:solidFill>
                <a:latin typeface="Times New Roman" panose="02020603050405020304" pitchFamily="18" charset="0"/>
                <a:ea typeface="Arial" panose="020B0604020202020204" pitchFamily="34" charset="0"/>
              </a:rPr>
              <a:t>) CH</a:t>
            </a:r>
            <a:r>
              <a:rPr lang="vi-VN" sz="2400" baseline="-25000">
                <a:solidFill>
                  <a:schemeClr val="bg2">
                    <a:lumMod val="10000"/>
                  </a:schemeClr>
                </a:solidFill>
                <a:latin typeface="Times New Roman" panose="02020603050405020304" pitchFamily="18" charset="0"/>
                <a:ea typeface="Arial" panose="020B0604020202020204" pitchFamily="34" charset="0"/>
              </a:rPr>
              <a:t>3</a:t>
            </a:r>
            <a:r>
              <a:rPr lang="vi-VN" sz="2400">
                <a:solidFill>
                  <a:schemeClr val="bg2">
                    <a:lumMod val="10000"/>
                  </a:schemeClr>
                </a:solidFill>
                <a:latin typeface="Times New Roman" panose="02020603050405020304" pitchFamily="18" charset="0"/>
                <a:ea typeface="Arial" panose="020B0604020202020204" pitchFamily="34" charset="0"/>
              </a:rPr>
              <a:t> – CH = CH – CH</a:t>
            </a:r>
            <a:r>
              <a:rPr lang="vi-VN" sz="2400" baseline="-25000">
                <a:solidFill>
                  <a:schemeClr val="bg2">
                    <a:lumMod val="10000"/>
                  </a:schemeClr>
                </a:solidFill>
                <a:latin typeface="Times New Roman" panose="02020603050405020304" pitchFamily="18" charset="0"/>
                <a:ea typeface="Arial" panose="020B0604020202020204" pitchFamily="34" charset="0"/>
              </a:rPr>
              <a:t>3</a:t>
            </a:r>
            <a:r>
              <a:rPr lang="vi-VN" sz="2400">
                <a:solidFill>
                  <a:schemeClr val="bg2">
                    <a:lumMod val="10000"/>
                  </a:schemeClr>
                </a:solidFill>
                <a:latin typeface="Times New Roman" panose="02020603050405020304" pitchFamily="18" charset="0"/>
                <a:ea typeface="Arial" panose="020B0604020202020204" pitchFamily="34" charset="0"/>
              </a:rPr>
              <a:t>.	</a:t>
            </a:r>
            <a:r>
              <a:rPr lang="en-US" sz="2400" smtClean="0">
                <a:solidFill>
                  <a:schemeClr val="bg2">
                    <a:lumMod val="10000"/>
                  </a:schemeClr>
                </a:solidFill>
                <a:latin typeface="Times New Roman" panose="02020603050405020304" pitchFamily="18" charset="0"/>
                <a:ea typeface="Arial" panose="020B0604020202020204" pitchFamily="34" charset="0"/>
              </a:rPr>
              <a:t>   b) 			   </a:t>
            </a:r>
            <a:r>
              <a:rPr lang="vi-VN" sz="2400" smtClean="0">
                <a:solidFill>
                  <a:schemeClr val="bg2">
                    <a:lumMod val="10000"/>
                  </a:schemeClr>
                </a:solidFill>
                <a:latin typeface="Times New Roman" panose="02020603050405020304" pitchFamily="18" charset="0"/>
                <a:ea typeface="Arial" panose="020B0604020202020204" pitchFamily="34" charset="0"/>
              </a:rPr>
              <a:t>c</a:t>
            </a:r>
            <a:r>
              <a:rPr lang="vi-VN" sz="2400">
                <a:solidFill>
                  <a:schemeClr val="bg2">
                    <a:lumMod val="10000"/>
                  </a:schemeClr>
                </a:solidFill>
                <a:latin typeface="Times New Roman" panose="02020603050405020304" pitchFamily="18" charset="0"/>
                <a:ea typeface="Arial" panose="020B0604020202020204" pitchFamily="34" charset="0"/>
              </a:rPr>
              <a:t>) CH</a:t>
            </a:r>
            <a:r>
              <a:rPr lang="vi-VN" sz="2400" baseline="-25000">
                <a:solidFill>
                  <a:schemeClr val="bg2">
                    <a:lumMod val="10000"/>
                  </a:schemeClr>
                </a:solidFill>
                <a:latin typeface="Times New Roman" panose="02020603050405020304" pitchFamily="18" charset="0"/>
                <a:ea typeface="Arial" panose="020B0604020202020204" pitchFamily="34" charset="0"/>
              </a:rPr>
              <a:t>3</a:t>
            </a:r>
            <a:r>
              <a:rPr lang="vi-VN" sz="2400">
                <a:solidFill>
                  <a:schemeClr val="bg2">
                    <a:lumMod val="10000"/>
                  </a:schemeClr>
                </a:solidFill>
                <a:latin typeface="Times New Roman" panose="02020603050405020304" pitchFamily="18" charset="0"/>
                <a:ea typeface="Arial" panose="020B0604020202020204" pitchFamily="34" charset="0"/>
              </a:rPr>
              <a:t> – C ≡ C – CH</a:t>
            </a:r>
            <a:r>
              <a:rPr lang="vi-VN" sz="2400" baseline="-25000">
                <a:solidFill>
                  <a:schemeClr val="bg2">
                    <a:lumMod val="10000"/>
                  </a:schemeClr>
                </a:solidFill>
                <a:latin typeface="Times New Roman" panose="02020603050405020304" pitchFamily="18" charset="0"/>
                <a:ea typeface="Arial" panose="020B0604020202020204" pitchFamily="34" charset="0"/>
              </a:rPr>
              <a:t>2</a:t>
            </a:r>
            <a:r>
              <a:rPr lang="vi-VN" sz="2400">
                <a:solidFill>
                  <a:schemeClr val="bg2">
                    <a:lumMod val="10000"/>
                  </a:schemeClr>
                </a:solidFill>
                <a:latin typeface="Times New Roman" panose="02020603050405020304" pitchFamily="18" charset="0"/>
                <a:ea typeface="Arial" panose="020B0604020202020204" pitchFamily="34" charset="0"/>
              </a:rPr>
              <a:t> – CH</a:t>
            </a:r>
            <a:r>
              <a:rPr lang="vi-VN" sz="2400" baseline="-25000">
                <a:solidFill>
                  <a:schemeClr val="bg2">
                    <a:lumMod val="10000"/>
                  </a:schemeClr>
                </a:solidFill>
                <a:latin typeface="Times New Roman" panose="02020603050405020304" pitchFamily="18" charset="0"/>
                <a:ea typeface="Arial" panose="020B0604020202020204" pitchFamily="34" charset="0"/>
              </a:rPr>
              <a:t>3</a:t>
            </a:r>
            <a:r>
              <a:rPr lang="vi-VN" sz="2400">
                <a:solidFill>
                  <a:schemeClr val="bg2">
                    <a:lumMod val="10000"/>
                  </a:schemeClr>
                </a:solidFill>
                <a:latin typeface="Times New Roman" panose="02020603050405020304" pitchFamily="18" charset="0"/>
                <a:ea typeface="Arial" panose="020B0604020202020204" pitchFamily="34" charset="0"/>
              </a:rPr>
              <a:t>.</a:t>
            </a:r>
            <a:endParaRPr lang="en-US" sz="2400">
              <a:solidFill>
                <a:schemeClr val="bg2">
                  <a:lumMod val="10000"/>
                </a:schemeClr>
              </a:solidFill>
              <a:latin typeface="Times New Roman" panose="02020603050405020304" pitchFamily="18" charset="0"/>
              <a:ea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420046897"/>
              </p:ext>
            </p:extLst>
          </p:nvPr>
        </p:nvGraphicFramePr>
        <p:xfrm>
          <a:off x="4775312" y="3535402"/>
          <a:ext cx="2012039" cy="1019433"/>
        </p:xfrm>
        <a:graphic>
          <a:graphicData uri="http://schemas.openxmlformats.org/presentationml/2006/ole">
            <mc:AlternateContent xmlns:mc="http://schemas.openxmlformats.org/markup-compatibility/2006">
              <mc:Choice xmlns:v="urn:schemas-microsoft-com:vml" Requires="v">
                <p:oleObj spid="_x0000_s8215" name="Equation" r:id="rId3" imgW="952200" imgH="482400" progId="Equation.DSMT4">
                  <p:embed/>
                </p:oleObj>
              </mc:Choice>
              <mc:Fallback>
                <p:oleObj name="Equation" r:id="rId3" imgW="952200" imgH="482400" progId="Equation.DSMT4">
                  <p:embed/>
                  <p:pic>
                    <p:nvPicPr>
                      <p:cNvPr id="6" name="Object 5"/>
                      <p:cNvPicPr/>
                      <p:nvPr/>
                    </p:nvPicPr>
                    <p:blipFill>
                      <a:blip r:embed="rId4"/>
                      <a:stretch>
                        <a:fillRect/>
                      </a:stretch>
                    </p:blipFill>
                    <p:spPr>
                      <a:xfrm>
                        <a:off x="4775312" y="3535402"/>
                        <a:ext cx="2012039" cy="1019433"/>
                      </a:xfrm>
                      <a:prstGeom prst="rect">
                        <a:avLst/>
                      </a:prstGeom>
                    </p:spPr>
                  </p:pic>
                </p:oleObj>
              </mc:Fallback>
            </mc:AlternateContent>
          </a:graphicData>
        </a:graphic>
      </p:graphicFrame>
      <p:sp>
        <p:nvSpPr>
          <p:cNvPr id="6" name="Rectangle 5"/>
          <p:cNvSpPr/>
          <p:nvPr/>
        </p:nvSpPr>
        <p:spPr>
          <a:xfrm>
            <a:off x="498131" y="4554835"/>
            <a:ext cx="11229440" cy="830997"/>
          </a:xfrm>
          <a:prstGeom prst="rect">
            <a:avLst/>
          </a:prstGeom>
        </p:spPr>
        <p:txBody>
          <a:bodyPr wrap="square">
            <a:spAutoFit/>
          </a:bodyPr>
          <a:lstStyle/>
          <a:p>
            <a:pPr algn="just"/>
            <a:r>
              <a:rPr lang="vi-VN" sz="2400" b="1">
                <a:solidFill>
                  <a:schemeClr val="bg2">
                    <a:lumMod val="10000"/>
                  </a:schemeClr>
                </a:solidFill>
                <a:latin typeface="Times New Roman" panose="02020603050405020304" pitchFamily="18" charset="0"/>
                <a:ea typeface="Arial" panose="020B0604020202020204" pitchFamily="34" charset="0"/>
              </a:rPr>
              <a:t>2. </a:t>
            </a:r>
            <a:r>
              <a:rPr lang="vi-VN" sz="2400">
                <a:solidFill>
                  <a:schemeClr val="bg2">
                    <a:lumMod val="10000"/>
                  </a:schemeClr>
                </a:solidFill>
                <a:latin typeface="Times New Roman" panose="02020603050405020304" pitchFamily="18" charset="0"/>
                <a:ea typeface="Arial" panose="020B0604020202020204" pitchFamily="34" charset="0"/>
              </a:rPr>
              <a:t>Đánh số các nguyên tử carbon trên mạch chính sao cho số chỉ vị trí liên kết bội mang số nhỏ nhất.</a:t>
            </a:r>
            <a:endParaRPr lang="en-US" sz="2400">
              <a:solidFill>
                <a:schemeClr val="bg2">
                  <a:lumMod val="10000"/>
                </a:schemeClr>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110496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88630" y="938767"/>
            <a:ext cx="10931869" cy="4524315"/>
          </a:xfrm>
          <a:prstGeom prst="rect">
            <a:avLst/>
          </a:prstGeom>
          <a:ln>
            <a:solidFill>
              <a:srgbClr val="00B050"/>
            </a:solidFill>
          </a:ln>
        </p:spPr>
        <p:txBody>
          <a:bodyPr wrap="square">
            <a:spAutoFit/>
          </a:bodyPr>
          <a:lstStyle/>
          <a:p>
            <a:pPr algn="ctr"/>
            <a:r>
              <a:rPr lang="vi-VN" sz="2400" b="1">
                <a:latin typeface="Times New Roman" panose="02020603050405020304" pitchFamily="18" charset="0"/>
                <a:ea typeface="Arial" panose="020B0604020202020204" pitchFamily="34" charset="0"/>
              </a:rPr>
              <a:t>Kiến thức trọng tâm:</a:t>
            </a:r>
            <a:endParaRPr lang="en-US" sz="2400" b="1">
              <a:latin typeface="Times New Roman" panose="02020603050405020304" pitchFamily="18" charset="0"/>
              <a:ea typeface="Arial" panose="020B0604020202020204" pitchFamily="34" charset="0"/>
            </a:endParaRPr>
          </a:p>
          <a:p>
            <a:pPr algn="just"/>
            <a:r>
              <a:rPr lang="en-US" sz="2400" b="1" smtClean="0">
                <a:solidFill>
                  <a:srgbClr val="002060"/>
                </a:solidFill>
                <a:latin typeface="Times New Roman" panose="02020603050405020304" pitchFamily="18" charset="0"/>
                <a:ea typeface="Arial" panose="020B0604020202020204" pitchFamily="34" charset="0"/>
              </a:rPr>
              <a:t>2</a:t>
            </a:r>
            <a:r>
              <a:rPr lang="vi-VN" sz="2400" b="1">
                <a:solidFill>
                  <a:srgbClr val="002060"/>
                </a:solidFill>
                <a:latin typeface="Times New Roman" panose="02020603050405020304" pitchFamily="18" charset="0"/>
                <a:ea typeface="Arial" panose="020B0604020202020204" pitchFamily="34" charset="0"/>
              </a:rPr>
              <a:t>. Danh pháp alkene và alkyne</a:t>
            </a:r>
            <a:r>
              <a:rPr lang="vi-VN" sz="2400" b="1" smtClean="0">
                <a:solidFill>
                  <a:srgbClr val="002060"/>
                </a:solidFill>
                <a:latin typeface="Times New Roman" panose="02020603050405020304" pitchFamily="18" charset="0"/>
                <a:ea typeface="Arial" panose="020B0604020202020204" pitchFamily="34" charset="0"/>
              </a:rPr>
              <a:t>:</a:t>
            </a:r>
            <a:endParaRPr lang="en-US" sz="2400" b="1">
              <a:solidFill>
                <a:srgbClr val="002060"/>
              </a:solidFill>
              <a:latin typeface="Times New Roman" panose="02020603050405020304" pitchFamily="18" charset="0"/>
              <a:ea typeface="Arial" panose="020B0604020202020204" pitchFamily="34" charset="0"/>
            </a:endParaRPr>
          </a:p>
          <a:p>
            <a:pPr marL="342900" indent="-342900" algn="just">
              <a:buFontTx/>
              <a:buChar char="-"/>
            </a:pPr>
            <a:r>
              <a:rPr lang="en-US" sz="2400" smtClean="0">
                <a:solidFill>
                  <a:schemeClr val="bg2">
                    <a:lumMod val="10000"/>
                  </a:schemeClr>
                </a:solidFill>
                <a:latin typeface="Times New Roman" panose="02020603050405020304" pitchFamily="18" charset="0"/>
                <a:ea typeface="Arial" panose="020B0604020202020204" pitchFamily="34" charset="0"/>
              </a:rPr>
              <a:t>Tên </a:t>
            </a:r>
            <a:r>
              <a:rPr lang="en-US" sz="2400">
                <a:solidFill>
                  <a:schemeClr val="bg2">
                    <a:lumMod val="10000"/>
                  </a:schemeClr>
                </a:solidFill>
                <a:latin typeface="Times New Roman" panose="02020603050405020304" pitchFamily="18" charset="0"/>
                <a:ea typeface="Arial" panose="020B0604020202020204" pitchFamily="34" charset="0"/>
              </a:rPr>
              <a:t>theo danh pháp thay thế của alkene và alkyne không phân </a:t>
            </a:r>
            <a:r>
              <a:rPr lang="en-US" sz="2400" smtClean="0">
                <a:solidFill>
                  <a:schemeClr val="bg2">
                    <a:lumMod val="10000"/>
                  </a:schemeClr>
                </a:solidFill>
                <a:latin typeface="Times New Roman" panose="02020603050405020304" pitchFamily="18" charset="0"/>
                <a:ea typeface="Arial" panose="020B0604020202020204" pitchFamily="34" charset="0"/>
              </a:rPr>
              <a:t>nhánh:</a:t>
            </a:r>
          </a:p>
          <a:p>
            <a:pPr marL="342900" indent="-342900" algn="just">
              <a:buFontTx/>
              <a:buChar char="-"/>
            </a:pP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en-US" sz="2400">
                <a:solidFill>
                  <a:schemeClr val="bg2">
                    <a:lumMod val="10000"/>
                  </a:schemeClr>
                </a:solidFill>
                <a:latin typeface="Times New Roman" panose="02020603050405020304" pitchFamily="18" charset="0"/>
                <a:ea typeface="Arial" panose="020B0604020202020204" pitchFamily="34" charset="0"/>
              </a:rPr>
              <a:t> </a:t>
            </a:r>
            <a:endParaRPr lang="en-US" sz="2400" smtClean="0">
              <a:solidFill>
                <a:schemeClr val="bg2">
                  <a:lumMod val="10000"/>
                </a:schemeClr>
              </a:solidFill>
              <a:latin typeface="Times New Roman" panose="02020603050405020304" pitchFamily="18" charset="0"/>
              <a:ea typeface="Arial" panose="020B0604020202020204" pitchFamily="34" charset="0"/>
            </a:endParaRPr>
          </a:p>
          <a:p>
            <a:pPr algn="just"/>
            <a:endParaRPr lang="en-US" sz="2400" smtClean="0">
              <a:solidFill>
                <a:schemeClr val="bg2">
                  <a:lumMod val="10000"/>
                </a:schemeClr>
              </a:solidFill>
              <a:latin typeface="Times New Roman" panose="02020603050405020304" pitchFamily="18" charset="0"/>
              <a:ea typeface="Arial" panose="020B0604020202020204" pitchFamily="34" charset="0"/>
            </a:endParaRPr>
          </a:p>
          <a:p>
            <a:pPr algn="just"/>
            <a:endParaRPr lang="en-US" sz="2400">
              <a:solidFill>
                <a:schemeClr val="bg2">
                  <a:lumMod val="10000"/>
                </a:schemeClr>
              </a:solidFill>
              <a:latin typeface="Times New Roman" panose="02020603050405020304" pitchFamily="18" charset="0"/>
              <a:ea typeface="Arial" panose="020B0604020202020204" pitchFamily="34" charset="0"/>
            </a:endParaRPr>
          </a:p>
          <a:p>
            <a:pPr marL="342900" indent="-342900" algn="just">
              <a:buFontTx/>
              <a:buChar char="-"/>
            </a:pPr>
            <a:r>
              <a:rPr lang="en-US" sz="2400" smtClean="0">
                <a:solidFill>
                  <a:schemeClr val="bg2">
                    <a:lumMod val="10000"/>
                  </a:schemeClr>
                </a:solidFill>
                <a:latin typeface="Times New Roman" panose="02020603050405020304" pitchFamily="18" charset="0"/>
                <a:ea typeface="Arial" panose="020B0604020202020204" pitchFamily="34" charset="0"/>
              </a:rPr>
              <a:t>Tên </a:t>
            </a:r>
            <a:r>
              <a:rPr lang="en-US" sz="2400">
                <a:solidFill>
                  <a:schemeClr val="bg2">
                    <a:lumMod val="10000"/>
                  </a:schemeClr>
                </a:solidFill>
                <a:latin typeface="Times New Roman" panose="02020603050405020304" pitchFamily="18" charset="0"/>
                <a:ea typeface="Arial" panose="020B0604020202020204" pitchFamily="34" charset="0"/>
              </a:rPr>
              <a:t>theo danh pháp thay thế của alkene và alkyne phân </a:t>
            </a:r>
            <a:r>
              <a:rPr lang="en-US" sz="2400" smtClean="0">
                <a:solidFill>
                  <a:schemeClr val="bg2">
                    <a:lumMod val="10000"/>
                  </a:schemeClr>
                </a:solidFill>
                <a:latin typeface="Times New Roman" panose="02020603050405020304" pitchFamily="18" charset="0"/>
                <a:ea typeface="Arial" panose="020B0604020202020204" pitchFamily="34" charset="0"/>
              </a:rPr>
              <a:t>nhánh:</a:t>
            </a:r>
          </a:p>
          <a:p>
            <a:pPr marL="342900" indent="-342900" algn="just">
              <a:buFontTx/>
              <a:buChar char="-"/>
            </a:pPr>
            <a:endParaRPr lang="en-US" sz="2400" smtClean="0">
              <a:solidFill>
                <a:schemeClr val="bg2">
                  <a:lumMod val="10000"/>
                </a:schemeClr>
              </a:solidFill>
              <a:latin typeface="Times New Roman" panose="02020603050405020304" pitchFamily="18" charset="0"/>
              <a:ea typeface="Arial" panose="020B0604020202020204" pitchFamily="34" charset="0"/>
            </a:endParaRPr>
          </a:p>
          <a:p>
            <a:pPr marL="342900" indent="-342900" algn="just">
              <a:buFontTx/>
              <a:buChar char="-"/>
            </a:pPr>
            <a:endParaRPr lang="en-US" sz="2400">
              <a:solidFill>
                <a:schemeClr val="bg2">
                  <a:lumMod val="10000"/>
                </a:schemeClr>
              </a:solidFill>
              <a:latin typeface="Times New Roman" panose="02020603050405020304" pitchFamily="18" charset="0"/>
              <a:ea typeface="Arial" panose="020B0604020202020204" pitchFamily="34" charset="0"/>
            </a:endParaRPr>
          </a:p>
          <a:p>
            <a:pPr algn="just"/>
            <a:r>
              <a:rPr lang="en-US" sz="2400">
                <a:solidFill>
                  <a:schemeClr val="bg2">
                    <a:lumMod val="10000"/>
                  </a:schemeClr>
                </a:solidFill>
                <a:latin typeface="Times New Roman" panose="02020603050405020304" pitchFamily="18" charset="0"/>
                <a:ea typeface="Arial" panose="020B0604020202020204" pitchFamily="34" charset="0"/>
              </a:rPr>
              <a:t> </a:t>
            </a:r>
          </a:p>
          <a:p>
            <a:pPr algn="just"/>
            <a:endParaRPr lang="en-US" sz="2400">
              <a:solidFill>
                <a:schemeClr val="bg2">
                  <a:lumMod val="10000"/>
                </a:schemeClr>
              </a:solidFill>
              <a:latin typeface="Times New Roman" panose="02020603050405020304" pitchFamily="18" charset="0"/>
              <a:ea typeface="Arial" panose="020B0604020202020204" pitchFamily="34" charset="0"/>
            </a:endParaRPr>
          </a:p>
        </p:txBody>
      </p:sp>
      <p:sp>
        <p:nvSpPr>
          <p:cNvPr id="22" name="Rectangle 21"/>
          <p:cNvSpPr/>
          <p:nvPr/>
        </p:nvSpPr>
        <p:spPr>
          <a:xfrm>
            <a:off x="688630" y="492371"/>
            <a:ext cx="512549" cy="461665"/>
          </a:xfrm>
          <a:prstGeom prst="rect">
            <a:avLst/>
          </a:prstGeom>
        </p:spPr>
        <p:txBody>
          <a:bodyPr wrap="square">
            <a:spAutoFit/>
          </a:bodyPr>
          <a:lstStyle/>
          <a:p>
            <a:pPr algn="just"/>
            <a:r>
              <a:rPr lang="en-US" sz="2400" b="1">
                <a:solidFill>
                  <a:schemeClr val="bg2">
                    <a:lumMod val="10000"/>
                  </a:schemeClr>
                </a:solidFill>
                <a:latin typeface="Times New Roman" panose="02020603050405020304" pitchFamily="18" charset="0"/>
                <a:ea typeface="Arial" panose="020B0604020202020204" pitchFamily="34" charset="0"/>
              </a:rPr>
              <a:t>3.</a:t>
            </a:r>
          </a:p>
        </p:txBody>
      </p:sp>
      <p:pic>
        <p:nvPicPr>
          <p:cNvPr id="29" name="Picture 28"/>
          <p:cNvPicPr/>
          <p:nvPr/>
        </p:nvPicPr>
        <p:blipFill>
          <a:blip r:embed="rId2">
            <a:extLst>
              <a:ext uri="{28A0092B-C50C-407E-A947-70E740481C1C}">
                <a14:useLocalDpi xmlns:a14="http://schemas.microsoft.com/office/drawing/2010/main" val="0"/>
              </a:ext>
            </a:extLst>
          </a:blip>
          <a:stretch>
            <a:fillRect/>
          </a:stretch>
        </p:blipFill>
        <p:spPr>
          <a:xfrm>
            <a:off x="2892536" y="2222654"/>
            <a:ext cx="6543564" cy="1193646"/>
          </a:xfrm>
          <a:prstGeom prst="rect">
            <a:avLst/>
          </a:prstGeom>
        </p:spPr>
      </p:pic>
      <p:pic>
        <p:nvPicPr>
          <p:cNvPr id="31" name="Picture 30"/>
          <p:cNvPicPr/>
          <p:nvPr/>
        </p:nvPicPr>
        <p:blipFill>
          <a:blip r:embed="rId3">
            <a:extLst>
              <a:ext uri="{28A0092B-C50C-407E-A947-70E740481C1C}">
                <a14:useLocalDpi xmlns:a14="http://schemas.microsoft.com/office/drawing/2010/main" val="0"/>
              </a:ext>
            </a:extLst>
          </a:blip>
          <a:stretch>
            <a:fillRect/>
          </a:stretch>
        </p:blipFill>
        <p:spPr>
          <a:xfrm>
            <a:off x="2201918" y="4076700"/>
            <a:ext cx="7907282" cy="1079500"/>
          </a:xfrm>
          <a:prstGeom prst="rect">
            <a:avLst/>
          </a:prstGeom>
        </p:spPr>
      </p:pic>
    </p:spTree>
    <p:extLst>
      <p:ext uri="{BB962C8B-B14F-4D97-AF65-F5344CB8AC3E}">
        <p14:creationId xmlns:p14="http://schemas.microsoft.com/office/powerpoint/2010/main" val="414328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Custom 1">
      <a:dk1>
        <a:srgbClr val="FF0000"/>
      </a:dk1>
      <a:lt1>
        <a:srgbClr val="002060"/>
      </a:lt1>
      <a:dk2>
        <a:srgbClr val="44546A"/>
      </a:dk2>
      <a:lt2>
        <a:srgbClr val="E7E6E6"/>
      </a:lt2>
      <a:accent1>
        <a:srgbClr val="FF0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ont mặc đị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TotalTime>
  <Words>2801</Words>
  <Application>Microsoft Office PowerPoint</Application>
  <PresentationFormat>Widescreen</PresentationFormat>
  <Paragraphs>259</Paragraphs>
  <Slides>35</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Cambria Math</vt:lpstr>
      <vt:lpstr>Symbol</vt:lpstr>
      <vt:lpstr>Times New Roman</vt:lpstr>
      <vt:lpstr>Office Theme</vt:lpstr>
      <vt:lpstr>Equation</vt:lpstr>
      <vt:lpstr>BÀI 13:  HYDROCACBON KHÔNG NO</vt:lpstr>
      <vt:lpstr>1. Khởi động.</vt:lpstr>
      <vt:lpstr>2. Hình thành kiến thức mới.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4</dc:title>
  <dc:creator>TTQT</dc:creator>
  <cp:lastModifiedBy>TTQT</cp:lastModifiedBy>
  <cp:revision>54</cp:revision>
  <dcterms:created xsi:type="dcterms:W3CDTF">2023-12-13T02:24:43Z</dcterms:created>
  <dcterms:modified xsi:type="dcterms:W3CDTF">2024-01-17T08:14:19Z</dcterms:modified>
</cp:coreProperties>
</file>