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1040" r:id="rId2"/>
    <p:sldId id="808" r:id="rId3"/>
    <p:sldId id="809" r:id="rId4"/>
    <p:sldId id="937" r:id="rId5"/>
    <p:sldId id="852" r:id="rId6"/>
    <p:sldId id="815" r:id="rId7"/>
    <p:sldId id="951" r:id="rId8"/>
    <p:sldId id="1041" r:id="rId9"/>
    <p:sldId id="1042" r:id="rId10"/>
    <p:sldId id="996" r:id="rId11"/>
    <p:sldId id="897" r:id="rId12"/>
    <p:sldId id="997" r:id="rId13"/>
    <p:sldId id="1043" r:id="rId14"/>
    <p:sldId id="1044" r:id="rId15"/>
    <p:sldId id="995" r:id="rId16"/>
    <p:sldId id="990" r:id="rId17"/>
    <p:sldId id="1058" r:id="rId18"/>
    <p:sldId id="1059" r:id="rId19"/>
    <p:sldId id="1060" r:id="rId20"/>
    <p:sldId id="1061" r:id="rId21"/>
    <p:sldId id="1028" r:id="rId22"/>
    <p:sldId id="1029" r:id="rId23"/>
    <p:sldId id="1047" r:id="rId24"/>
    <p:sldId id="1048" r:id="rId25"/>
    <p:sldId id="1049" r:id="rId26"/>
    <p:sldId id="1050" r:id="rId27"/>
    <p:sldId id="1051" r:id="rId28"/>
    <p:sldId id="1052" r:id="rId29"/>
    <p:sldId id="1053" r:id="rId30"/>
    <p:sldId id="1054" r:id="rId31"/>
    <p:sldId id="1055" r:id="rId32"/>
    <p:sldId id="1056" r:id="rId33"/>
    <p:sldId id="723" r:id="rId34"/>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8867AD-EF16-4402-9E9E-3FA5D933B004}">
          <p14:sldIdLst>
            <p14:sldId id="1040"/>
            <p14:sldId id="808"/>
            <p14:sldId id="809"/>
            <p14:sldId id="937"/>
            <p14:sldId id="852"/>
            <p14:sldId id="815"/>
            <p14:sldId id="951"/>
            <p14:sldId id="1041"/>
            <p14:sldId id="1042"/>
            <p14:sldId id="996"/>
            <p14:sldId id="897"/>
            <p14:sldId id="997"/>
            <p14:sldId id="1043"/>
            <p14:sldId id="1044"/>
            <p14:sldId id="995"/>
            <p14:sldId id="990"/>
            <p14:sldId id="1058"/>
            <p14:sldId id="1059"/>
            <p14:sldId id="1060"/>
            <p14:sldId id="1061"/>
            <p14:sldId id="1028"/>
            <p14:sldId id="1029"/>
            <p14:sldId id="1047"/>
            <p14:sldId id="1048"/>
            <p14:sldId id="1049"/>
            <p14:sldId id="1050"/>
            <p14:sldId id="1051"/>
            <p14:sldId id="1052"/>
            <p14:sldId id="1053"/>
            <p14:sldId id="1054"/>
            <p14:sldId id="1055"/>
            <p14:sldId id="1056"/>
            <p14:sldId id="723"/>
          </p14:sldIdLst>
        </p14:section>
      </p14:sectionLst>
    </p:ex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3D13"/>
    <a:srgbClr val="1D5E75"/>
    <a:srgbClr val="255997"/>
    <a:srgbClr val="FDEDD3"/>
    <a:srgbClr val="FEF5E6"/>
    <a:srgbClr val="FDEED3"/>
    <a:srgbClr val="FBE99F"/>
    <a:srgbClr val="E3E6E2"/>
    <a:srgbClr val="FEF6F0"/>
    <a:srgbClr val="D3DD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75" autoAdjust="0"/>
    <p:restoredTop sz="94057" autoAdjust="0"/>
  </p:normalViewPr>
  <p:slideViewPr>
    <p:cSldViewPr>
      <p:cViewPr varScale="1">
        <p:scale>
          <a:sx n="72" d="100"/>
          <a:sy n="72" d="100"/>
        </p:scale>
        <p:origin x="468" y="56"/>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8553F7-B9DF-40E4-9460-D9E3E4AC60BE}" type="datetimeFigureOut">
              <a:rPr lang="en-US" smtClean="0"/>
              <a:t>3/5/2024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6F3B7D-E3BB-4AF2-97E7-41990B22480D}" type="slidenum">
              <a:rPr lang="en-US" smtClean="0"/>
              <a:t>‹#›</a:t>
            </a:fld>
            <a:endParaRPr lang="en-US"/>
          </a:p>
        </p:txBody>
      </p:sp>
    </p:spTree>
    <p:extLst>
      <p:ext uri="{BB962C8B-B14F-4D97-AF65-F5344CB8AC3E}">
        <p14:creationId xmlns:p14="http://schemas.microsoft.com/office/powerpoint/2010/main" val="186657369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a:t>
            </a:fld>
            <a:endParaRPr lang="en-US"/>
          </a:p>
        </p:txBody>
      </p:sp>
    </p:spTree>
    <p:extLst>
      <p:ext uri="{BB962C8B-B14F-4D97-AF65-F5344CB8AC3E}">
        <p14:creationId xmlns:p14="http://schemas.microsoft.com/office/powerpoint/2010/main" val="840713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29</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33</a:t>
            </a:fld>
            <a:endParaRPr lang="en-US"/>
          </a:p>
        </p:txBody>
      </p:sp>
    </p:spTree>
    <p:extLst>
      <p:ext uri="{BB962C8B-B14F-4D97-AF65-F5344CB8AC3E}">
        <p14:creationId xmlns:p14="http://schemas.microsoft.com/office/powerpoint/2010/main" val="1143432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9</a:t>
            </a:fld>
            <a:endParaRPr lang="en-US"/>
          </a:p>
        </p:txBody>
      </p:sp>
    </p:spTree>
    <p:extLst>
      <p:ext uri="{BB962C8B-B14F-4D97-AF65-F5344CB8AC3E}">
        <p14:creationId xmlns:p14="http://schemas.microsoft.com/office/powerpoint/2010/main" val="818611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611894-28B8-4005-BA35-73238799DD5F}" type="datetimeFigureOut">
              <a:rPr lang="en-US" smtClean="0"/>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684431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611894-28B8-4005-BA35-73238799DD5F}" type="datetimeFigureOut">
              <a:rPr lang="en-US" smtClean="0"/>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722964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06374"/>
            <a:ext cx="2742486"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06374"/>
            <a:ext cx="802431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611894-28B8-4005-BA35-73238799DD5F}" type="datetimeFigureOut">
              <a:rPr lang="en-US" smtClean="0"/>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372447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611894-28B8-4005-BA35-73238799DD5F}" type="datetimeFigureOut">
              <a:rPr lang="en-US" smtClean="0"/>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8186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611894-28B8-4005-BA35-73238799DD5F}" type="datetimeFigureOut">
              <a:rPr lang="en-US" smtClean="0"/>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19283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611894-28B8-4005-BA35-73238799DD5F}" type="datetimeFigureOut">
              <a:rPr lang="en-US" smtClean="0"/>
              <a:t>3/5/2024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3634785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7"/>
            <a:ext cx="1096994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611894-28B8-4005-BA35-73238799DD5F}" type="datetimeFigureOut">
              <a:rPr lang="en-US" smtClean="0"/>
              <a:t>3/5/2024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437921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611894-28B8-4005-BA35-73238799DD5F}" type="datetimeFigureOut">
              <a:rPr lang="en-US" smtClean="0"/>
              <a:t>3/5/2024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72831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11894-28B8-4005-BA35-73238799DD5F}" type="datetimeFigureOut">
              <a:rPr lang="en-US" smtClean="0"/>
              <a:t>3/5/2024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590025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3/5/2024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8749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3/5/2024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327877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7"/>
            <a:ext cx="10969943" cy="1143000"/>
          </a:xfrm>
          <a:prstGeom prst="rect">
            <a:avLst/>
          </a:prstGeom>
        </p:spPr>
        <p:txBody>
          <a:bodyPr vert="horz" lIns="121899" tIns="60949" rIns="121899" bIns="60949" rtlCol="0" anchor="ctr">
            <a:normAutofit/>
          </a:bodyPr>
          <a:lstStyle/>
          <a:p>
            <a:r>
              <a:rPr lang="en-US"/>
              <a:t>Click to edit Master title style</a:t>
            </a:r>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BF611894-28B8-4005-BA35-73238799DD5F}" type="datetimeFigureOut">
              <a:rPr lang="en-US" smtClean="0"/>
              <a:t>3/5/2024</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D0E06FD8-449D-4F0F-BCDD-5B30A88EA0EC}" type="slidenum">
              <a:rPr lang="en-US" smtClean="0"/>
              <a:t>‹#›</a:t>
            </a:fld>
            <a:endParaRPr lang="en-US"/>
          </a:p>
        </p:txBody>
      </p:sp>
    </p:spTree>
    <p:extLst>
      <p:ext uri="{BB962C8B-B14F-4D97-AF65-F5344CB8AC3E}">
        <p14:creationId xmlns:p14="http://schemas.microsoft.com/office/powerpoint/2010/main" val="815303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8987" rtl="0" eaLnBrk="1" latinLnBrk="0" hangingPunct="1">
        <a:spcBef>
          <a:spcPct val="0"/>
        </a:spcBef>
        <a:buNone/>
        <a:defRPr sz="59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emf"/><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13" Type="http://schemas.openxmlformats.org/officeDocument/2006/relationships/image" Target="../media/image35.wmf"/><Relationship Id="rId18" Type="http://schemas.openxmlformats.org/officeDocument/2006/relationships/image" Target="../media/image37.wmf"/><Relationship Id="rId3" Type="http://schemas.openxmlformats.org/officeDocument/2006/relationships/image" Target="../media/image6.png"/><Relationship Id="rId12" Type="http://schemas.openxmlformats.org/officeDocument/2006/relationships/oleObject" Target="../embeddings/oleObject13.bin"/><Relationship Id="rId17" Type="http://schemas.openxmlformats.org/officeDocument/2006/relationships/oleObject" Target="../embeddings/oleObject15.bin"/><Relationship Id="rId2" Type="http://schemas.openxmlformats.org/officeDocument/2006/relationships/notesSlide" Target="../notesSlides/notesSlide11.xml"/><Relationship Id="rId16"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4.wmf"/><Relationship Id="rId11" Type="http://schemas.openxmlformats.org/officeDocument/2006/relationships/image" Target="../media/image47.png"/><Relationship Id="rId5" Type="http://schemas.openxmlformats.org/officeDocument/2006/relationships/oleObject" Target="../embeddings/oleObject12.bin"/><Relationship Id="rId15" Type="http://schemas.openxmlformats.org/officeDocument/2006/relationships/image" Target="../media/image36.wmf"/><Relationship Id="rId19" Type="http://schemas.openxmlformats.org/officeDocument/2006/relationships/image" Target="../media/image38.png"/><Relationship Id="rId4" Type="http://schemas.openxmlformats.org/officeDocument/2006/relationships/image" Target="../media/image33.emf"/><Relationship Id="rId14" Type="http://schemas.openxmlformats.org/officeDocument/2006/relationships/oleObject" Target="../embeddings/oleObject14.bin"/></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14.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image" Target="../media/image6.png"/><Relationship Id="rId7" Type="http://schemas.openxmlformats.org/officeDocument/2006/relationships/oleObject" Target="../embeddings/oleObject2.bin"/><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wmf"/><Relationship Id="rId11" Type="http://schemas.openxmlformats.org/officeDocument/2006/relationships/image" Target="../media/image15.png"/><Relationship Id="rId5" Type="http://schemas.openxmlformats.org/officeDocument/2006/relationships/oleObject" Target="../embeddings/oleObject1.bin"/><Relationship Id="rId10" Type="http://schemas.openxmlformats.org/officeDocument/2006/relationships/image" Target="../media/image14.wmf"/><Relationship Id="rId4" Type="http://schemas.openxmlformats.org/officeDocument/2006/relationships/image" Target="../media/image11.emf"/><Relationship Id="rId9"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8" Type="http://schemas.openxmlformats.org/officeDocument/2006/relationships/image" Target="../media/image18.wmf"/><Relationship Id="rId13" Type="http://schemas.openxmlformats.org/officeDocument/2006/relationships/oleObject" Target="../embeddings/oleObject6.bin"/><Relationship Id="rId18" Type="http://schemas.openxmlformats.org/officeDocument/2006/relationships/image" Target="../media/image21.wmf"/><Relationship Id="rId3" Type="http://schemas.openxmlformats.org/officeDocument/2006/relationships/image" Target="../media/image6.png"/><Relationship Id="rId21" Type="http://schemas.openxmlformats.org/officeDocument/2006/relationships/image" Target="../media/image23.png"/><Relationship Id="rId7" Type="http://schemas.openxmlformats.org/officeDocument/2006/relationships/oleObject" Target="../embeddings/oleObject5.bin"/><Relationship Id="rId12" Type="http://schemas.openxmlformats.org/officeDocument/2006/relationships/image" Target="../media/image28.png"/><Relationship Id="rId17" Type="http://schemas.openxmlformats.org/officeDocument/2006/relationships/oleObject" Target="../embeddings/oleObject8.bin"/><Relationship Id="rId2" Type="http://schemas.openxmlformats.org/officeDocument/2006/relationships/notesSlide" Target="../notesSlides/notesSlide6.xml"/><Relationship Id="rId16" Type="http://schemas.openxmlformats.org/officeDocument/2006/relationships/image" Target="../media/image20.wmf"/><Relationship Id="rId20" Type="http://schemas.openxmlformats.org/officeDocument/2006/relationships/image" Target="../media/image22.wmf"/><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wmf"/><Relationship Id="rId15" Type="http://schemas.openxmlformats.org/officeDocument/2006/relationships/oleObject" Target="../embeddings/oleObject7.bin"/><Relationship Id="rId19" Type="http://schemas.openxmlformats.org/officeDocument/2006/relationships/oleObject" Target="../embeddings/oleObject9.bin"/><Relationship Id="rId4" Type="http://schemas.openxmlformats.org/officeDocument/2006/relationships/oleObject" Target="../embeddings/oleObject4.bin"/><Relationship Id="rId14" Type="http://schemas.openxmlformats.org/officeDocument/2006/relationships/image" Target="../media/image19.w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image" Target="../media/image24.png"/><Relationship Id="rId7" Type="http://schemas.openxmlformats.org/officeDocument/2006/relationships/image" Target="../media/image27.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wmf"/><Relationship Id="rId11" Type="http://schemas.openxmlformats.org/officeDocument/2006/relationships/image" Target="../media/image34.png"/><Relationship Id="rId5" Type="http://schemas.openxmlformats.org/officeDocument/2006/relationships/oleObject" Target="../embeddings/oleObject10.bin"/><Relationship Id="rId4" Type="http://schemas.openxmlformats.org/officeDocument/2006/relationships/image" Target="../media/image25.png"/><Relationship Id="rId9" Type="http://schemas.openxmlformats.org/officeDocument/2006/relationships/image" Target="../media/image28.wmf"/></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2.emf"/><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7651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9037" y="5908156"/>
            <a:ext cx="1431375" cy="1113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379411" y="762000"/>
            <a:ext cx="11283451" cy="2741443"/>
            <a:chOff x="379411" y="1011109"/>
            <a:chExt cx="11283451" cy="2741443"/>
          </a:xfrm>
        </p:grpSpPr>
        <p:sp>
          <p:nvSpPr>
            <p:cNvPr id="21" name="Rounded Rectangle 20"/>
            <p:cNvSpPr/>
            <p:nvPr/>
          </p:nvSpPr>
          <p:spPr>
            <a:xfrm>
              <a:off x="379411" y="1011109"/>
              <a:ext cx="11125201" cy="2568952"/>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2" name="TextBox 21"/>
            <p:cNvSpPr txBox="1"/>
            <p:nvPr/>
          </p:nvSpPr>
          <p:spPr>
            <a:xfrm>
              <a:off x="593823" y="1011109"/>
              <a:ext cx="10301189" cy="1292662"/>
            </a:xfrm>
            <a:prstGeom prst="rect">
              <a:avLst/>
            </a:prstGeom>
            <a:noFill/>
          </p:spPr>
          <p:txBody>
            <a:bodyPr wrap="square" rtlCol="0">
              <a:spAutoFit/>
            </a:bodyPr>
            <a:lstStyle/>
            <a:p>
              <a:pPr marL="457200" indent="-457200" algn="just">
                <a:buFont typeface="Arial" pitchFamily="34" charset="0"/>
                <a:buChar char="•"/>
              </a:pPr>
              <a:r>
                <a:rPr lang="en-US" sz="2600" b="1">
                  <a:latin typeface="Arial" pitchFamily="34" charset="0"/>
                  <a:cs typeface="Arial" pitchFamily="34" charset="0"/>
                </a:rPr>
                <a:t>Khoảng cách giữa 2 mặt phẳng song song (P) và (Q) , kí hiệu </a:t>
              </a:r>
              <a:r>
                <a:rPr lang="en-US" sz="2600" b="1" i="1">
                  <a:solidFill>
                    <a:schemeClr val="accent2">
                      <a:lumMod val="75000"/>
                    </a:schemeClr>
                  </a:solidFill>
                  <a:latin typeface="Arial" pitchFamily="34" charset="0"/>
                  <a:cs typeface="Arial" pitchFamily="34" charset="0"/>
                </a:rPr>
                <a:t>d((P),(Q)) </a:t>
              </a:r>
              <a:r>
                <a:rPr lang="en-US" sz="2600" b="1">
                  <a:latin typeface="Arial" pitchFamily="34" charset="0"/>
                  <a:cs typeface="Arial" pitchFamily="34" charset="0"/>
                </a:rPr>
                <a:t>là khoảng cách từ một điểm bất kì thuộc mặt phẳng này đến mặt phẳng kia.</a:t>
              </a:r>
              <a:endParaRPr lang="vi-VN" sz="2600" b="1">
                <a:latin typeface="Arial" pitchFamily="34" charset="0"/>
                <a:cs typeface="Arial" pitchFamily="34" charset="0"/>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437812" y="2437061"/>
              <a:ext cx="1225050" cy="1315491"/>
            </a:xfrm>
            <a:prstGeom prst="rect">
              <a:avLst/>
            </a:prstGeom>
          </p:spPr>
        </p:pic>
        <p:sp>
          <p:nvSpPr>
            <p:cNvPr id="14" name="TextBox 13"/>
            <p:cNvSpPr txBox="1"/>
            <p:nvPr/>
          </p:nvSpPr>
          <p:spPr>
            <a:xfrm>
              <a:off x="593823" y="2284661"/>
              <a:ext cx="9615389" cy="1292662"/>
            </a:xfrm>
            <a:prstGeom prst="rect">
              <a:avLst/>
            </a:prstGeom>
            <a:noFill/>
          </p:spPr>
          <p:txBody>
            <a:bodyPr wrap="square" rtlCol="0">
              <a:spAutoFit/>
            </a:bodyPr>
            <a:lstStyle/>
            <a:p>
              <a:pPr marL="457200" indent="-457200" algn="just">
                <a:buFont typeface="Arial" pitchFamily="34" charset="0"/>
                <a:buChar char="•"/>
              </a:pPr>
              <a:r>
                <a:rPr lang="en-US" sz="2600" b="1">
                  <a:latin typeface="Arial" pitchFamily="34" charset="0"/>
                  <a:cs typeface="Arial" pitchFamily="34" charset="0"/>
                </a:rPr>
                <a:t>Khoảng cách giữa 2 </a:t>
              </a:r>
              <a:r>
                <a:rPr lang="vi-VN" sz="2600" b="1">
                  <a:latin typeface="Arial" pitchFamily="34" charset="0"/>
                  <a:cs typeface="Arial" pitchFamily="34" charset="0"/>
                </a:rPr>
                <a:t>đường thẳng</a:t>
              </a:r>
              <a:r>
                <a:rPr lang="en-US" sz="2600" b="1">
                  <a:latin typeface="Arial" pitchFamily="34" charset="0"/>
                  <a:cs typeface="Arial" pitchFamily="34" charset="0"/>
                </a:rPr>
                <a:t> song song m và n , kí hiệu </a:t>
              </a:r>
              <a:r>
                <a:rPr lang="en-US" sz="2600" b="1" i="1">
                  <a:solidFill>
                    <a:schemeClr val="accent2">
                      <a:lumMod val="75000"/>
                    </a:schemeClr>
                  </a:solidFill>
                  <a:latin typeface="Arial" pitchFamily="34" charset="0"/>
                  <a:cs typeface="Arial" pitchFamily="34" charset="0"/>
                </a:rPr>
                <a:t>d(m,n)</a:t>
              </a:r>
              <a:r>
                <a:rPr lang="en-US" sz="2600" b="1">
                  <a:latin typeface="Arial" pitchFamily="34" charset="0"/>
                  <a:cs typeface="Arial" pitchFamily="34" charset="0"/>
                </a:rPr>
                <a:t> là khoảng cách từ một điểm thuộc </a:t>
              </a:r>
              <a:r>
                <a:rPr lang="vi-VN" sz="2600" b="1">
                  <a:latin typeface="Arial" pitchFamily="34" charset="0"/>
                  <a:cs typeface="Arial" pitchFamily="34" charset="0"/>
                </a:rPr>
                <a:t>đường thẳng</a:t>
              </a:r>
              <a:r>
                <a:rPr lang="en-US" sz="2600" b="1">
                  <a:latin typeface="Arial" pitchFamily="34" charset="0"/>
                  <a:cs typeface="Arial" pitchFamily="34" charset="0"/>
                </a:rPr>
                <a:t> này đến </a:t>
              </a:r>
              <a:r>
                <a:rPr lang="vi-VN" sz="2600" b="1">
                  <a:latin typeface="Arial" pitchFamily="34" charset="0"/>
                  <a:cs typeface="Arial" pitchFamily="34" charset="0"/>
                </a:rPr>
                <a:t>đường thẳng</a:t>
              </a:r>
              <a:r>
                <a:rPr lang="en-US" sz="2600" b="1">
                  <a:latin typeface="Arial" pitchFamily="34" charset="0"/>
                  <a:cs typeface="Arial" pitchFamily="34" charset="0"/>
                </a:rPr>
                <a:t> kia.</a:t>
              </a:r>
              <a:endParaRPr lang="vi-VN" sz="2600" b="1">
                <a:latin typeface="Arial" pitchFamily="34" charset="0"/>
                <a:cs typeface="Arial" pitchFamily="34" charset="0"/>
              </a:endParaRPr>
            </a:p>
          </p:txBody>
        </p:sp>
      </p:grpSp>
      <p:sp>
        <p:nvSpPr>
          <p:cNvPr id="11" name="AutoShape 4"/>
          <p:cNvSpPr>
            <a:spLocks noChangeArrowheads="1"/>
          </p:cNvSpPr>
          <p:nvPr/>
        </p:nvSpPr>
        <p:spPr bwMode="gray">
          <a:xfrm>
            <a:off x="303212" y="95249"/>
            <a:ext cx="11514599"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a:solidFill>
                  <a:schemeClr val="bg1"/>
                </a:solidFill>
                <a:latin typeface="Arial" pitchFamily="34" charset="0"/>
                <a:cs typeface="Arial" pitchFamily="34" charset="0"/>
              </a:rPr>
              <a:t>  </a:t>
            </a:r>
            <a:r>
              <a:rPr lang="en-US" sz="1600" b="1">
                <a:solidFill>
                  <a:schemeClr val="bg1"/>
                </a:solidFill>
                <a:latin typeface="Arial" pitchFamily="34" charset="0"/>
                <a:cs typeface="Arial" pitchFamily="34" charset="0"/>
              </a:rPr>
              <a:t>2 . KHOẢNG CÁCH GIỮA CÁC </a:t>
            </a:r>
            <a:r>
              <a:rPr lang="vi-VN" sz="1600" b="1">
                <a:solidFill>
                  <a:schemeClr val="bg1"/>
                </a:solidFill>
                <a:latin typeface="Arial" pitchFamily="34" charset="0"/>
                <a:cs typeface="Arial" pitchFamily="34" charset="0"/>
              </a:rPr>
              <a:t>ĐƯỜNG THẲNG</a:t>
            </a:r>
            <a:r>
              <a:rPr lang="en-US" sz="1600" b="1">
                <a:solidFill>
                  <a:schemeClr val="bg1"/>
                </a:solidFill>
                <a:latin typeface="Arial" pitchFamily="34" charset="0"/>
                <a:cs typeface="Arial" pitchFamily="34" charset="0"/>
              </a:rPr>
              <a:t> VÀ MẶT PHẲNG SONG SONG , GIỮA 2 MẶT PHẲNG SONG SONG </a:t>
            </a:r>
            <a:endParaRPr lang="vi-VN" sz="1600" b="1">
              <a:solidFill>
                <a:schemeClr val="bg1"/>
              </a:solidFill>
              <a:latin typeface="Arial" pitchFamily="34" charset="0"/>
              <a:cs typeface="Arial" pitchFamily="34" charset="0"/>
            </a:endParaRPr>
          </a:p>
        </p:txBody>
      </p:sp>
      <p:pic>
        <p:nvPicPr>
          <p:cNvPr id="1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3792" y="3505515"/>
            <a:ext cx="3007066" cy="2133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593822" y="5867400"/>
            <a:ext cx="9615389" cy="830997"/>
          </a:xfrm>
          <a:prstGeom prst="rect">
            <a:avLst/>
          </a:prstGeom>
          <a:noFill/>
        </p:spPr>
        <p:txBody>
          <a:bodyPr wrap="square" rtlCol="0">
            <a:spAutoFit/>
          </a:bodyPr>
          <a:lstStyle/>
          <a:p>
            <a:pPr marL="457200" indent="-457200" algn="just">
              <a:buFont typeface="Wingdings" pitchFamily="2" charset="2"/>
              <a:buChar char="v"/>
            </a:pPr>
            <a:r>
              <a:rPr lang="en-US" b="1">
                <a:latin typeface="Arial" pitchFamily="34" charset="0"/>
                <a:cs typeface="Arial" pitchFamily="34" charset="0"/>
              </a:rPr>
              <a:t>Khoảng cách giữa 2 đáy của một hình lăng trụ được </a:t>
            </a:r>
            <a:br>
              <a:rPr lang="en-US" b="1">
                <a:latin typeface="Arial" pitchFamily="34" charset="0"/>
                <a:cs typeface="Arial" pitchFamily="34" charset="0"/>
              </a:rPr>
            </a:br>
            <a:r>
              <a:rPr lang="en-US" b="1">
                <a:latin typeface="Arial" pitchFamily="34" charset="0"/>
                <a:cs typeface="Arial" pitchFamily="34" charset="0"/>
              </a:rPr>
              <a:t>              gọi là chiều cao của hình lăng trụ đó.</a:t>
            </a:r>
            <a:endParaRPr lang="vi-VN" b="1">
              <a:latin typeface="Arial" pitchFamily="34" charset="0"/>
              <a:cs typeface="Arial" pitchFamily="34" charset="0"/>
            </a:endParaRPr>
          </a:p>
        </p:txBody>
      </p:sp>
      <p:sp>
        <p:nvSpPr>
          <p:cNvPr id="12" name="Rectangle 11"/>
          <p:cNvSpPr/>
          <p:nvPr/>
        </p:nvSpPr>
        <p:spPr>
          <a:xfrm>
            <a:off x="760412" y="5334000"/>
            <a:ext cx="1143000" cy="457200"/>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itchFamily="34" charset="0"/>
                <a:cs typeface="Arial" pitchFamily="34" charset="0"/>
              </a:rPr>
              <a:t>Chú ý</a:t>
            </a:r>
          </a:p>
        </p:txBody>
      </p:sp>
    </p:spTree>
    <p:extLst>
      <p:ext uri="{BB962C8B-B14F-4D97-AF65-F5344CB8AC3E}">
        <p14:creationId xmlns:p14="http://schemas.microsoft.com/office/powerpoint/2010/main" val="39453284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2812" y="22860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531812" y="2743200"/>
            <a:ext cx="1379998" cy="461665"/>
          </a:xfrm>
          <a:prstGeom prst="rect">
            <a:avLst/>
          </a:prstGeom>
          <a:noFill/>
        </p:spPr>
        <p:txBody>
          <a:bodyPr wrap="square" rtlCol="0">
            <a:spAutoFit/>
          </a:bodyPr>
          <a:lstStyle/>
          <a:p>
            <a:pPr algn="just"/>
            <a:r>
              <a:rPr lang="en-US" b="1">
                <a:latin typeface="Arial" pitchFamily="34" charset="0"/>
                <a:cs typeface="Arial" pitchFamily="34" charset="0"/>
              </a:rPr>
              <a:t>Ta có : </a:t>
            </a:r>
          </a:p>
        </p:txBody>
      </p:sp>
      <p:sp>
        <p:nvSpPr>
          <p:cNvPr id="25" name="TextBox 24"/>
          <p:cNvSpPr txBox="1"/>
          <p:nvPr/>
        </p:nvSpPr>
        <p:spPr>
          <a:xfrm>
            <a:off x="531812" y="4249323"/>
            <a:ext cx="7323598" cy="461665"/>
          </a:xfrm>
          <a:prstGeom prst="rect">
            <a:avLst/>
          </a:prstGeom>
          <a:noFill/>
        </p:spPr>
        <p:txBody>
          <a:bodyPr wrap="square" rtlCol="0">
            <a:spAutoFit/>
          </a:bodyPr>
          <a:lstStyle/>
          <a:p>
            <a:pPr algn="just"/>
            <a:r>
              <a:rPr lang="en-US" b="1">
                <a:latin typeface="Arial" pitchFamily="34" charset="0"/>
                <a:cs typeface="Arial" pitchFamily="34" charset="0"/>
              </a:rPr>
              <a:t>Do AA’ //BB’ nên AA’ //(BDD’B’)</a:t>
            </a:r>
          </a:p>
        </p:txBody>
      </p:sp>
      <p:sp>
        <p:nvSpPr>
          <p:cNvPr id="14" name="AutoShape 4"/>
          <p:cNvSpPr>
            <a:spLocks noChangeArrowheads="1"/>
          </p:cNvSpPr>
          <p:nvPr/>
        </p:nvSpPr>
        <p:spPr bwMode="gray">
          <a:xfrm>
            <a:off x="303212" y="95249"/>
            <a:ext cx="11514599"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a:solidFill>
                  <a:schemeClr val="bg1"/>
                </a:solidFill>
                <a:latin typeface="Arial" pitchFamily="34" charset="0"/>
                <a:cs typeface="Arial" pitchFamily="34" charset="0"/>
              </a:rPr>
              <a:t>  </a:t>
            </a:r>
            <a:r>
              <a:rPr lang="en-US" sz="1600" b="1">
                <a:solidFill>
                  <a:schemeClr val="bg1"/>
                </a:solidFill>
                <a:latin typeface="Arial" pitchFamily="34" charset="0"/>
                <a:cs typeface="Arial" pitchFamily="34" charset="0"/>
              </a:rPr>
              <a:t>2 . KHOẢNG CÁCH GIỮA CÁC </a:t>
            </a:r>
            <a:r>
              <a:rPr lang="vi-VN" sz="1600" b="1">
                <a:solidFill>
                  <a:schemeClr val="bg1"/>
                </a:solidFill>
                <a:latin typeface="Arial" pitchFamily="34" charset="0"/>
                <a:cs typeface="Arial" pitchFamily="34" charset="0"/>
              </a:rPr>
              <a:t>ĐƯỜNG THẲNG</a:t>
            </a:r>
            <a:r>
              <a:rPr lang="en-US" sz="1600" b="1">
                <a:solidFill>
                  <a:schemeClr val="bg1"/>
                </a:solidFill>
                <a:latin typeface="Arial" pitchFamily="34" charset="0"/>
                <a:cs typeface="Arial" pitchFamily="34" charset="0"/>
              </a:rPr>
              <a:t> VÀ MẶT PHẲNG SONG SONG , GIỮA 2 MẶT PHẲNG SONG SONG </a:t>
            </a:r>
            <a:endParaRPr lang="vi-VN" sz="1600" b="1">
              <a:solidFill>
                <a:schemeClr val="bg1"/>
              </a:solidFill>
              <a:latin typeface="Arial" pitchFamily="34" charset="0"/>
              <a:cs typeface="Arial" pitchFamily="34" charset="0"/>
            </a:endParaRPr>
          </a:p>
        </p:txBody>
      </p:sp>
      <p:grpSp>
        <p:nvGrpSpPr>
          <p:cNvPr id="4" name="Group 3"/>
          <p:cNvGrpSpPr/>
          <p:nvPr/>
        </p:nvGrpSpPr>
        <p:grpSpPr>
          <a:xfrm>
            <a:off x="8304212" y="2209800"/>
            <a:ext cx="3495675" cy="3071372"/>
            <a:chOff x="8397874" y="2362200"/>
            <a:chExt cx="3495675" cy="3071372"/>
          </a:xfrm>
        </p:grpSpPr>
        <p:sp>
          <p:nvSpPr>
            <p:cNvPr id="16" name="TextBox 15"/>
            <p:cNvSpPr txBox="1"/>
            <p:nvPr/>
          </p:nvSpPr>
          <p:spPr>
            <a:xfrm>
              <a:off x="9228137" y="5095018"/>
              <a:ext cx="1295400" cy="338554"/>
            </a:xfrm>
            <a:prstGeom prst="rect">
              <a:avLst/>
            </a:prstGeom>
            <a:noFill/>
          </p:spPr>
          <p:txBody>
            <a:bodyPr wrap="square" rtlCol="0">
              <a:spAutoFit/>
            </a:bodyPr>
            <a:lstStyle/>
            <a:p>
              <a:pPr algn="just"/>
              <a:r>
                <a:rPr lang="en-US" sz="1600" b="1">
                  <a:solidFill>
                    <a:srgbClr val="FF0000"/>
                  </a:solidFill>
                  <a:latin typeface="Arial" pitchFamily="34" charset="0"/>
                  <a:cs typeface="Arial" pitchFamily="34" charset="0"/>
                </a:rPr>
                <a:t>Hình 7.80</a:t>
              </a:r>
            </a:p>
          </p:txBody>
        </p:sp>
        <p:pic>
          <p:nvPicPr>
            <p:cNvPr id="9114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7874" y="2362200"/>
              <a:ext cx="3495675" cy="298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5" name="Object 4"/>
          <p:cNvGraphicFramePr>
            <a:graphicFrameLocks noChangeAspect="1"/>
          </p:cNvGraphicFramePr>
          <p:nvPr>
            <p:extLst>
              <p:ext uri="{D42A27DB-BD31-4B8C-83A1-F6EECF244321}">
                <p14:modId xmlns:p14="http://schemas.microsoft.com/office/powerpoint/2010/main" val="3158926405"/>
              </p:ext>
            </p:extLst>
          </p:nvPr>
        </p:nvGraphicFramePr>
        <p:xfrm>
          <a:off x="1789576" y="2783880"/>
          <a:ext cx="5184775" cy="434975"/>
        </p:xfrm>
        <a:graphic>
          <a:graphicData uri="http://schemas.openxmlformats.org/presentationml/2006/ole">
            <mc:AlternateContent xmlns:mc="http://schemas.openxmlformats.org/markup-compatibility/2006">
              <mc:Choice xmlns:v="urn:schemas-microsoft-com:vml" Requires="v">
                <p:oleObj name="Equation" r:id="rId5" imgW="2425680" imgH="203040" progId="Equation.DSMT4">
                  <p:embed/>
                </p:oleObj>
              </mc:Choice>
              <mc:Fallback>
                <p:oleObj name="Equation" r:id="rId5" imgW="2425680" imgH="203040" progId="Equation.DSMT4">
                  <p:embed/>
                  <p:pic>
                    <p:nvPicPr>
                      <p:cNvPr id="0" name="Object 22"/>
                      <p:cNvPicPr>
                        <a:picLocks noChangeAspect="1" noChangeArrowheads="1"/>
                      </p:cNvPicPr>
                      <p:nvPr/>
                    </p:nvPicPr>
                    <p:blipFill>
                      <a:blip r:embed="rId6"/>
                      <a:srcRect/>
                      <a:stretch>
                        <a:fillRect/>
                      </a:stretch>
                    </p:blipFill>
                    <p:spPr bwMode="auto">
                      <a:xfrm>
                        <a:off x="1789576" y="2783880"/>
                        <a:ext cx="518477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26" name="TextBox 25"/>
              <p:cNvSpPr txBox="1"/>
              <p:nvPr/>
            </p:nvSpPr>
            <p:spPr>
              <a:xfrm>
                <a:off x="531812" y="3200400"/>
                <a:ext cx="5987645" cy="461665"/>
              </a:xfrm>
              <a:prstGeom prst="rect">
                <a:avLst/>
              </a:prstGeom>
              <a:noFill/>
            </p:spPr>
            <p:txBody>
              <a:bodyPr wrap="square" rtlCol="0">
                <a:spAutoFit/>
              </a:bodyPr>
              <a:lstStyle/>
              <a:p>
                <a:pPr algn="just"/>
                <a:r>
                  <a:rPr lang="en-US" b="1">
                    <a:latin typeface="Arial" pitchFamily="34" charset="0"/>
                    <a:cs typeface="Arial" pitchFamily="34" charset="0"/>
                  </a:rPr>
                  <a:t>Vì là hình hộp đứng nên A’A</a:t>
                </a:r>
                <a14:m>
                  <m:oMath xmlns:m="http://schemas.openxmlformats.org/officeDocument/2006/math">
                    <m:r>
                      <a:rPr lang="en-US" b="1" i="1" smtClean="0">
                        <a:latin typeface="Cambria Math"/>
                        <a:ea typeface="Cambria Math"/>
                        <a:cs typeface="Arial" pitchFamily="34" charset="0"/>
                      </a:rPr>
                      <m:t>⊥</m:t>
                    </m:r>
                  </m:oMath>
                </a14:m>
                <a:r>
                  <a:rPr lang="en-US" b="1">
                    <a:latin typeface="Arial" pitchFamily="34" charset="0"/>
                    <a:cs typeface="Arial" pitchFamily="34" charset="0"/>
                  </a:rPr>
                  <a:t>(ABCD)</a:t>
                </a:r>
              </a:p>
            </p:txBody>
          </p:sp>
        </mc:Choice>
        <mc:Fallback xmlns="">
          <p:sp>
            <p:nvSpPr>
              <p:cNvPr id="26" name="TextBox 25"/>
              <p:cNvSpPr txBox="1">
                <a:spLocks noRot="1" noChangeAspect="1" noMove="1" noResize="1" noEditPoints="1" noAdjustHandles="1" noChangeArrowheads="1" noChangeShapeType="1" noTextEdit="1"/>
              </p:cNvSpPr>
              <p:nvPr/>
            </p:nvSpPr>
            <p:spPr>
              <a:xfrm>
                <a:off x="531812" y="3200400"/>
                <a:ext cx="5987645" cy="461665"/>
              </a:xfrm>
              <a:prstGeom prst="rect">
                <a:avLst/>
              </a:prstGeom>
              <a:blipFill rotWithShape="1">
                <a:blip r:embed="rId11"/>
                <a:stretch>
                  <a:fillRect l="-1527" t="-9211" b="-30263"/>
                </a:stretch>
              </a:blipFill>
            </p:spPr>
            <p:txBody>
              <a:bodyPr/>
              <a:lstStyle/>
              <a:p>
                <a:r>
                  <a:rPr lang="en-US">
                    <a:noFill/>
                  </a:rPr>
                  <a:t> </a:t>
                </a:r>
              </a:p>
            </p:txBody>
          </p:sp>
        </mc:Fallback>
      </mc:AlternateContent>
      <p:graphicFrame>
        <p:nvGraphicFramePr>
          <p:cNvPr id="27" name="Object 26"/>
          <p:cNvGraphicFramePr>
            <a:graphicFrameLocks noChangeAspect="1"/>
          </p:cNvGraphicFramePr>
          <p:nvPr>
            <p:extLst>
              <p:ext uri="{D42A27DB-BD31-4B8C-83A1-F6EECF244321}">
                <p14:modId xmlns:p14="http://schemas.microsoft.com/office/powerpoint/2010/main" val="4160398473"/>
              </p:ext>
            </p:extLst>
          </p:nvPr>
        </p:nvGraphicFramePr>
        <p:xfrm>
          <a:off x="939667" y="3733800"/>
          <a:ext cx="6405562" cy="434975"/>
        </p:xfrm>
        <a:graphic>
          <a:graphicData uri="http://schemas.openxmlformats.org/presentationml/2006/ole">
            <mc:AlternateContent xmlns:mc="http://schemas.openxmlformats.org/markup-compatibility/2006">
              <mc:Choice xmlns:v="urn:schemas-microsoft-com:vml" Requires="v">
                <p:oleObj name="Equation" r:id="rId12" imgW="2997000" imgH="203040" progId="Equation.DSMT4">
                  <p:embed/>
                </p:oleObj>
              </mc:Choice>
              <mc:Fallback>
                <p:oleObj name="Equation" r:id="rId12" imgW="2997000" imgH="203040" progId="Equation.DSMT4">
                  <p:embed/>
                  <p:pic>
                    <p:nvPicPr>
                      <p:cNvPr id="0" name=""/>
                      <p:cNvPicPr>
                        <a:picLocks noChangeAspect="1" noChangeArrowheads="1"/>
                      </p:cNvPicPr>
                      <p:nvPr/>
                    </p:nvPicPr>
                    <p:blipFill>
                      <a:blip r:embed="rId13"/>
                      <a:srcRect/>
                      <a:stretch>
                        <a:fillRect/>
                      </a:stretch>
                    </p:blipFill>
                    <p:spPr bwMode="auto">
                      <a:xfrm>
                        <a:off x="939667" y="3733800"/>
                        <a:ext cx="6405562"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653389871"/>
              </p:ext>
            </p:extLst>
          </p:nvPr>
        </p:nvGraphicFramePr>
        <p:xfrm>
          <a:off x="1095838" y="4769997"/>
          <a:ext cx="3636962" cy="434975"/>
        </p:xfrm>
        <a:graphic>
          <a:graphicData uri="http://schemas.openxmlformats.org/presentationml/2006/ole">
            <mc:AlternateContent xmlns:mc="http://schemas.openxmlformats.org/markup-compatibility/2006">
              <mc:Choice xmlns:v="urn:schemas-microsoft-com:vml" Requires="v">
                <p:oleObj name="Equation" r:id="rId14" imgW="1701720" imgH="203040" progId="Equation.DSMT4">
                  <p:embed/>
                </p:oleObj>
              </mc:Choice>
              <mc:Fallback>
                <p:oleObj name="Equation" r:id="rId14" imgW="1701720" imgH="203040" progId="Equation.DSMT4">
                  <p:embed/>
                  <p:pic>
                    <p:nvPicPr>
                      <p:cNvPr id="0" name=""/>
                      <p:cNvPicPr>
                        <a:picLocks noChangeAspect="1" noChangeArrowheads="1"/>
                      </p:cNvPicPr>
                      <p:nvPr/>
                    </p:nvPicPr>
                    <p:blipFill>
                      <a:blip r:embed="rId15"/>
                      <a:srcRect/>
                      <a:stretch>
                        <a:fillRect/>
                      </a:stretch>
                    </p:blipFill>
                    <p:spPr bwMode="auto">
                      <a:xfrm>
                        <a:off x="1095838" y="4769997"/>
                        <a:ext cx="3636962"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29" name="TextBox 28"/>
              <p:cNvSpPr txBox="1"/>
              <p:nvPr/>
            </p:nvSpPr>
            <p:spPr>
              <a:xfrm>
                <a:off x="531812" y="5181600"/>
                <a:ext cx="9098425" cy="473976"/>
              </a:xfrm>
              <a:prstGeom prst="rect">
                <a:avLst/>
              </a:prstGeom>
              <a:noFill/>
            </p:spPr>
            <p:txBody>
              <a:bodyPr wrap="square" rtlCol="0">
                <a:spAutoFit/>
              </a:bodyPr>
              <a:lstStyle/>
              <a:p>
                <a:pPr algn="just"/>
                <a:r>
                  <a:rPr lang="en-US" b="1">
                    <a:latin typeface="Arial" pitchFamily="34" charset="0"/>
                    <a:cs typeface="Arial" pitchFamily="34" charset="0"/>
                  </a:rPr>
                  <a:t>Tam giác BAD cân tại A và có </a:t>
                </a:r>
                <a14:m>
                  <m:oMath xmlns:m="http://schemas.openxmlformats.org/officeDocument/2006/math">
                    <m:acc>
                      <m:accPr>
                        <m:chr m:val="̂"/>
                        <m:ctrlPr>
                          <a:rPr lang="en-US" b="1" i="1">
                            <a:latin typeface="Cambria Math" panose="02040503050406030204" pitchFamily="18" charset="0"/>
                            <a:cs typeface="Arial" pitchFamily="34" charset="0"/>
                          </a:rPr>
                        </m:ctrlPr>
                      </m:accPr>
                      <m:e>
                        <m:r>
                          <a:rPr lang="en-US" b="1" i="1">
                            <a:latin typeface="Cambria Math"/>
                            <a:cs typeface="Arial" pitchFamily="34" charset="0"/>
                          </a:rPr>
                          <m:t>𝑩𝑨𝑫</m:t>
                        </m:r>
                      </m:e>
                    </m:acc>
                    <m:r>
                      <a:rPr lang="en-US" b="1" i="1">
                        <a:latin typeface="Cambria Math"/>
                        <a:cs typeface="Arial" pitchFamily="34" charset="0"/>
                      </a:rPr>
                      <m:t>=</m:t>
                    </m:r>
                    <m:sSup>
                      <m:sSupPr>
                        <m:ctrlPr>
                          <a:rPr lang="en-US" b="1" i="1">
                            <a:latin typeface="Cambria Math" panose="02040503050406030204" pitchFamily="18" charset="0"/>
                            <a:cs typeface="Arial" pitchFamily="34" charset="0"/>
                          </a:rPr>
                        </m:ctrlPr>
                      </m:sSupPr>
                      <m:e>
                        <m:r>
                          <a:rPr lang="en-US" b="1" i="1">
                            <a:latin typeface="Cambria Math"/>
                            <a:cs typeface="Arial" pitchFamily="34" charset="0"/>
                          </a:rPr>
                          <m:t>𝟏𝟐𝟎</m:t>
                        </m:r>
                      </m:e>
                      <m:sup>
                        <m:r>
                          <a:rPr lang="en-US" b="1" i="1">
                            <a:latin typeface="Cambria Math"/>
                            <a:cs typeface="Arial" pitchFamily="34" charset="0"/>
                          </a:rPr>
                          <m:t>𝟎</m:t>
                        </m:r>
                      </m:sup>
                    </m:sSup>
                  </m:oMath>
                </a14:m>
                <a:r>
                  <a:rPr lang="en-US" b="1">
                    <a:latin typeface="Arial" pitchFamily="34" charset="0"/>
                    <a:cs typeface="Arial" pitchFamily="34" charset="0"/>
                  </a:rPr>
                  <a:t> nên  </a:t>
                </a:r>
                <a14:m>
                  <m:oMath xmlns:m="http://schemas.openxmlformats.org/officeDocument/2006/math">
                    <m:acc>
                      <m:accPr>
                        <m:chr m:val="̂"/>
                        <m:ctrlPr>
                          <a:rPr lang="en-US" b="1" i="1" smtClean="0">
                            <a:latin typeface="Cambria Math" panose="02040503050406030204" pitchFamily="18" charset="0"/>
                            <a:cs typeface="Arial" pitchFamily="34" charset="0"/>
                          </a:rPr>
                        </m:ctrlPr>
                      </m:accPr>
                      <m:e>
                        <m:r>
                          <a:rPr lang="en-US" b="1" i="1" smtClean="0">
                            <a:latin typeface="Cambria Math"/>
                            <a:cs typeface="Arial" pitchFamily="34" charset="0"/>
                          </a:rPr>
                          <m:t>𝑨𝑩𝑶</m:t>
                        </m:r>
                      </m:e>
                    </m:acc>
                    <m:r>
                      <a:rPr lang="en-US" b="1" i="1" smtClean="0">
                        <a:latin typeface="Cambria Math"/>
                        <a:cs typeface="Arial" pitchFamily="34" charset="0"/>
                      </a:rPr>
                      <m:t>=</m:t>
                    </m:r>
                    <m:sSup>
                      <m:sSupPr>
                        <m:ctrlPr>
                          <a:rPr lang="en-US" b="1" i="1" smtClean="0">
                            <a:latin typeface="Cambria Math" panose="02040503050406030204" pitchFamily="18" charset="0"/>
                            <a:cs typeface="Arial" pitchFamily="34" charset="0"/>
                          </a:rPr>
                        </m:ctrlPr>
                      </m:sSupPr>
                      <m:e>
                        <m:r>
                          <a:rPr lang="en-US" b="1" i="1" smtClean="0">
                            <a:latin typeface="Cambria Math"/>
                            <a:cs typeface="Arial" pitchFamily="34" charset="0"/>
                          </a:rPr>
                          <m:t>𝟑𝟎</m:t>
                        </m:r>
                      </m:e>
                      <m:sup>
                        <m:r>
                          <a:rPr lang="en-US" b="1" i="1" smtClean="0">
                            <a:latin typeface="Cambria Math"/>
                            <a:cs typeface="Arial" pitchFamily="34" charset="0"/>
                          </a:rPr>
                          <m:t>𝟎</m:t>
                        </m:r>
                      </m:sup>
                    </m:sSup>
                  </m:oMath>
                </a14:m>
                <a:endParaRPr lang="en-US" b="1">
                  <a:latin typeface="Arial" pitchFamily="34" charset="0"/>
                  <a:cs typeface="Arial" pitchFamily="34"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531812" y="5181600"/>
                <a:ext cx="9098425" cy="473976"/>
              </a:xfrm>
              <a:prstGeom prst="rect">
                <a:avLst/>
              </a:prstGeom>
              <a:blipFill rotWithShape="1">
                <a:blip r:embed="rId16"/>
                <a:stretch>
                  <a:fillRect l="-1005" t="-6410" b="-29487"/>
                </a:stretch>
              </a:blipFill>
            </p:spPr>
            <p:txBody>
              <a:bodyPr/>
              <a:lstStyle/>
              <a:p>
                <a:r>
                  <a:rPr lang="en-US">
                    <a:noFill/>
                  </a:rPr>
                  <a:t> </a:t>
                </a:r>
              </a:p>
            </p:txBody>
          </p:sp>
        </mc:Fallback>
      </mc:AlternateContent>
      <p:sp>
        <p:nvSpPr>
          <p:cNvPr id="30" name="TextBox 29"/>
          <p:cNvSpPr txBox="1"/>
          <p:nvPr/>
        </p:nvSpPr>
        <p:spPr>
          <a:xfrm>
            <a:off x="531812" y="5701797"/>
            <a:ext cx="6355226" cy="461665"/>
          </a:xfrm>
          <a:prstGeom prst="rect">
            <a:avLst/>
          </a:prstGeom>
          <a:noFill/>
        </p:spPr>
        <p:txBody>
          <a:bodyPr wrap="square" rtlCol="0">
            <a:spAutoFit/>
          </a:bodyPr>
          <a:lstStyle/>
          <a:p>
            <a:pPr algn="just"/>
            <a:r>
              <a:rPr lang="en-US" b="1">
                <a:latin typeface="Arial" pitchFamily="34" charset="0"/>
                <a:cs typeface="Arial" pitchFamily="34" charset="0"/>
              </a:rPr>
              <a:t>Do đó , trong tam giác vuông AOB , ta có :</a:t>
            </a:r>
          </a:p>
        </p:txBody>
      </p:sp>
      <p:graphicFrame>
        <p:nvGraphicFramePr>
          <p:cNvPr id="31" name="Object 30"/>
          <p:cNvGraphicFramePr>
            <a:graphicFrameLocks noChangeAspect="1"/>
          </p:cNvGraphicFramePr>
          <p:nvPr>
            <p:extLst>
              <p:ext uri="{D42A27DB-BD31-4B8C-83A1-F6EECF244321}">
                <p14:modId xmlns:p14="http://schemas.microsoft.com/office/powerpoint/2010/main" val="3267032865"/>
              </p:ext>
            </p:extLst>
          </p:nvPr>
        </p:nvGraphicFramePr>
        <p:xfrm>
          <a:off x="6820364" y="5486400"/>
          <a:ext cx="2116137" cy="896937"/>
        </p:xfrm>
        <a:graphic>
          <a:graphicData uri="http://schemas.openxmlformats.org/presentationml/2006/ole">
            <mc:AlternateContent xmlns:mc="http://schemas.openxmlformats.org/markup-compatibility/2006">
              <mc:Choice xmlns:v="urn:schemas-microsoft-com:vml" Requires="v">
                <p:oleObj name="Equation" r:id="rId17" imgW="990360" imgH="419040" progId="Equation.DSMT4">
                  <p:embed/>
                </p:oleObj>
              </mc:Choice>
              <mc:Fallback>
                <p:oleObj name="Equation" r:id="rId17" imgW="990360" imgH="419040" progId="Equation.DSMT4">
                  <p:embed/>
                  <p:pic>
                    <p:nvPicPr>
                      <p:cNvPr id="0" name=""/>
                      <p:cNvPicPr>
                        <a:picLocks noChangeAspect="1" noChangeArrowheads="1"/>
                      </p:cNvPicPr>
                      <p:nvPr/>
                    </p:nvPicPr>
                    <p:blipFill>
                      <a:blip r:embed="rId18"/>
                      <a:srcRect/>
                      <a:stretch>
                        <a:fillRect/>
                      </a:stretch>
                    </p:blipFill>
                    <p:spPr bwMode="auto">
                      <a:xfrm>
                        <a:off x="6820364" y="5486400"/>
                        <a:ext cx="2116137"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 name="TextBox 31"/>
          <p:cNvSpPr txBox="1"/>
          <p:nvPr/>
        </p:nvSpPr>
        <p:spPr>
          <a:xfrm>
            <a:off x="531812" y="6240449"/>
            <a:ext cx="9231775" cy="461665"/>
          </a:xfrm>
          <a:prstGeom prst="rect">
            <a:avLst/>
          </a:prstGeom>
          <a:noFill/>
        </p:spPr>
        <p:txBody>
          <a:bodyPr wrap="square" rtlCol="0">
            <a:spAutoFit/>
          </a:bodyPr>
          <a:lstStyle/>
          <a:p>
            <a:pPr algn="just"/>
            <a:r>
              <a:rPr lang="en-US" b="1">
                <a:latin typeface="Arial" pitchFamily="34" charset="0"/>
                <a:cs typeface="Arial" pitchFamily="34" charset="0"/>
              </a:rPr>
              <a:t>Vậy khoảng cách giữa AA’ và (BDD’B’) bằng </a:t>
            </a:r>
            <a:r>
              <a:rPr lang="en-US" b="1">
                <a:solidFill>
                  <a:schemeClr val="accent2">
                    <a:lumMod val="75000"/>
                  </a:schemeClr>
                </a:solidFill>
                <a:latin typeface="Arial" pitchFamily="34" charset="0"/>
                <a:cs typeface="Arial" pitchFamily="34" charset="0"/>
              </a:rPr>
              <a:t>a/2</a:t>
            </a:r>
          </a:p>
        </p:txBody>
      </p:sp>
      <p:pic>
        <p:nvPicPr>
          <p:cNvPr id="91254" name="Picture 11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3038" y="749300"/>
            <a:ext cx="11845925" cy="197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3724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left)">
                                      <p:cBhvr>
                                        <p:cTn id="45" dur="500"/>
                                        <p:tgtEl>
                                          <p:spTgt spid="2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par>
                          <p:cTn id="51" fill="hold">
                            <p:stCondLst>
                              <p:cond delay="500"/>
                            </p:stCondLst>
                            <p:childTnLst>
                              <p:par>
                                <p:cTn id="52" presetID="22" presetClass="entr" presetSubtype="8"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left)">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left)">
                                      <p:cBhvr>
                                        <p:cTn id="5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26" grpId="0"/>
      <p:bldP spid="29" grpId="0"/>
      <p:bldP spid="30"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6692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5498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27012" y="6495978"/>
            <a:ext cx="7988989" cy="307777"/>
          </a:xfrm>
          <a:prstGeom prst="rect">
            <a:avLst/>
          </a:prstGeom>
          <a:noFill/>
        </p:spPr>
        <p:txBody>
          <a:bodyPr wrap="square" rtlCol="0">
            <a:spAutoFit/>
          </a:bodyPr>
          <a:lstStyle/>
          <a:p>
            <a:pPr algn="ctr"/>
            <a:r>
              <a:rPr lang="en-US" sz="1400" b="1">
                <a:solidFill>
                  <a:srgbClr val="FF0000"/>
                </a:solidFill>
                <a:latin typeface="Arial" pitchFamily="34" charset="0"/>
                <a:cs typeface="Arial" pitchFamily="34" charset="0"/>
              </a:rPr>
              <a:t>( Bản full sẽ có hiệu ứng trình chiếu từng bước một và không có tên người soạn )</a:t>
            </a:r>
            <a:endParaRPr lang="vi-VN" sz="1800" b="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9446534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02918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1889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3528A91-A3FB-3570-78C0-FDDB8E7E8ABF}"/>
              </a:ext>
            </a:extLst>
          </p:cNvPr>
          <p:cNvSpPr>
            <a:spLocks noGrp="1"/>
          </p:cNvSpPr>
          <p:nvPr>
            <p:ph type="title"/>
          </p:nvPr>
        </p:nvSpPr>
        <p:spPr/>
        <p:txBody>
          <a:bodyPr/>
          <a:lstStyle/>
          <a:p>
            <a:endParaRPr lang="vi-VN"/>
          </a:p>
        </p:txBody>
      </p:sp>
      <p:pic>
        <p:nvPicPr>
          <p:cNvPr id="5" name="Chỗ dành sẵn cho Nội dung 4">
            <a:extLst>
              <a:ext uri="{FF2B5EF4-FFF2-40B4-BE49-F238E27FC236}">
                <a16:creationId xmlns:a16="http://schemas.microsoft.com/office/drawing/2014/main" id="{A04F600A-51F3-2507-4E84-94C99AF00122}"/>
              </a:ext>
            </a:extLst>
          </p:cNvPr>
          <p:cNvPicPr>
            <a:picLocks noGrp="1" noChangeAspect="1"/>
          </p:cNvPicPr>
          <p:nvPr>
            <p:ph idx="1"/>
          </p:nvPr>
        </p:nvPicPr>
        <p:blipFill>
          <a:blip r:embed="rId2"/>
          <a:stretch>
            <a:fillRect/>
          </a:stretch>
        </p:blipFill>
        <p:spPr>
          <a:xfrm>
            <a:off x="8685212" y="2512937"/>
            <a:ext cx="3392312" cy="2897263"/>
          </a:xfrm>
          <a:prstGeom prst="rect">
            <a:avLst/>
          </a:prstGeom>
        </p:spPr>
      </p:pic>
      <p:pic>
        <p:nvPicPr>
          <p:cNvPr id="4" name="Hình ảnh 3">
            <a:extLst>
              <a:ext uri="{FF2B5EF4-FFF2-40B4-BE49-F238E27FC236}">
                <a16:creationId xmlns:a16="http://schemas.microsoft.com/office/drawing/2014/main" id="{9A5B81D0-342A-2FF1-755F-E405B3C42540}"/>
              </a:ext>
            </a:extLst>
          </p:cNvPr>
          <p:cNvPicPr>
            <a:picLocks noChangeAspect="1"/>
          </p:cNvPicPr>
          <p:nvPr/>
        </p:nvPicPr>
        <p:blipFill>
          <a:blip r:embed="rId3"/>
          <a:stretch>
            <a:fillRect/>
          </a:stretch>
        </p:blipFill>
        <p:spPr>
          <a:xfrm>
            <a:off x="531812" y="152400"/>
            <a:ext cx="11047572" cy="2239040"/>
          </a:xfrm>
          <a:prstGeom prst="rect">
            <a:avLst/>
          </a:prstGeom>
        </p:spPr>
      </p:pic>
      <p:pic>
        <p:nvPicPr>
          <p:cNvPr id="6" name="Hình ảnh 5">
            <a:extLst>
              <a:ext uri="{FF2B5EF4-FFF2-40B4-BE49-F238E27FC236}">
                <a16:creationId xmlns:a16="http://schemas.microsoft.com/office/drawing/2014/main" id="{B399C9A7-D89C-92A1-EC0C-1B428E7CEB81}"/>
              </a:ext>
            </a:extLst>
          </p:cNvPr>
          <p:cNvPicPr>
            <a:picLocks noChangeAspect="1"/>
          </p:cNvPicPr>
          <p:nvPr/>
        </p:nvPicPr>
        <p:blipFill>
          <a:blip r:embed="rId4"/>
          <a:stretch>
            <a:fillRect/>
          </a:stretch>
        </p:blipFill>
        <p:spPr>
          <a:xfrm>
            <a:off x="609441" y="2743200"/>
            <a:ext cx="7825151" cy="3505200"/>
          </a:xfrm>
          <a:prstGeom prst="rect">
            <a:avLst/>
          </a:prstGeom>
        </p:spPr>
      </p:pic>
    </p:spTree>
    <p:extLst>
      <p:ext uri="{BB962C8B-B14F-4D97-AF65-F5344CB8AC3E}">
        <p14:creationId xmlns:p14="http://schemas.microsoft.com/office/powerpoint/2010/main" val="1392215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E04A23-5FF4-B7C9-E26A-B4BF89854BF2}"/>
              </a:ext>
            </a:extLst>
          </p:cNvPr>
          <p:cNvSpPr>
            <a:spLocks noGrp="1"/>
          </p:cNvSpPr>
          <p:nvPr>
            <p:ph type="title"/>
          </p:nvPr>
        </p:nvSpPr>
        <p:spPr/>
        <p:txBody>
          <a:bodyPr/>
          <a:lstStyle/>
          <a:p>
            <a:endParaRPr lang="vi-VN"/>
          </a:p>
        </p:txBody>
      </p:sp>
      <p:pic>
        <p:nvPicPr>
          <p:cNvPr id="5" name="Chỗ dành sẵn cho Nội dung 4">
            <a:extLst>
              <a:ext uri="{FF2B5EF4-FFF2-40B4-BE49-F238E27FC236}">
                <a16:creationId xmlns:a16="http://schemas.microsoft.com/office/drawing/2014/main" id="{9D2880B9-7389-FBF1-BEC9-93B221DE3EB3}"/>
              </a:ext>
            </a:extLst>
          </p:cNvPr>
          <p:cNvPicPr>
            <a:picLocks noGrp="1" noChangeAspect="1"/>
          </p:cNvPicPr>
          <p:nvPr>
            <p:ph idx="1"/>
          </p:nvPr>
        </p:nvPicPr>
        <p:blipFill>
          <a:blip r:embed="rId2"/>
          <a:stretch>
            <a:fillRect/>
          </a:stretch>
        </p:blipFill>
        <p:spPr>
          <a:xfrm>
            <a:off x="8380412" y="2248193"/>
            <a:ext cx="3548122" cy="2476207"/>
          </a:xfrm>
          <a:prstGeom prst="rect">
            <a:avLst/>
          </a:prstGeom>
        </p:spPr>
      </p:pic>
      <p:pic>
        <p:nvPicPr>
          <p:cNvPr id="4" name="Hình ảnh 3">
            <a:extLst>
              <a:ext uri="{FF2B5EF4-FFF2-40B4-BE49-F238E27FC236}">
                <a16:creationId xmlns:a16="http://schemas.microsoft.com/office/drawing/2014/main" id="{81A27F82-D03D-4B26-BFFF-7565952D87CE}"/>
              </a:ext>
            </a:extLst>
          </p:cNvPr>
          <p:cNvPicPr>
            <a:picLocks noChangeAspect="1"/>
          </p:cNvPicPr>
          <p:nvPr/>
        </p:nvPicPr>
        <p:blipFill>
          <a:blip r:embed="rId3"/>
          <a:stretch>
            <a:fillRect/>
          </a:stretch>
        </p:blipFill>
        <p:spPr>
          <a:xfrm>
            <a:off x="303212" y="-11158"/>
            <a:ext cx="11506200" cy="2251213"/>
          </a:xfrm>
          <a:prstGeom prst="rect">
            <a:avLst/>
          </a:prstGeom>
        </p:spPr>
      </p:pic>
      <p:pic>
        <p:nvPicPr>
          <p:cNvPr id="6" name="Hình ảnh 5">
            <a:extLst>
              <a:ext uri="{FF2B5EF4-FFF2-40B4-BE49-F238E27FC236}">
                <a16:creationId xmlns:a16="http://schemas.microsoft.com/office/drawing/2014/main" id="{1F52528C-CF0F-BDBB-B6FB-64B3925EE4CE}"/>
              </a:ext>
            </a:extLst>
          </p:cNvPr>
          <p:cNvPicPr>
            <a:picLocks noChangeAspect="1"/>
          </p:cNvPicPr>
          <p:nvPr/>
        </p:nvPicPr>
        <p:blipFill>
          <a:blip r:embed="rId4"/>
          <a:stretch>
            <a:fillRect/>
          </a:stretch>
        </p:blipFill>
        <p:spPr>
          <a:xfrm>
            <a:off x="150812" y="2411845"/>
            <a:ext cx="8105859" cy="2209800"/>
          </a:xfrm>
          <a:prstGeom prst="rect">
            <a:avLst/>
          </a:prstGeom>
        </p:spPr>
      </p:pic>
    </p:spTree>
    <p:extLst>
      <p:ext uri="{BB962C8B-B14F-4D97-AF65-F5344CB8AC3E}">
        <p14:creationId xmlns:p14="http://schemas.microsoft.com/office/powerpoint/2010/main" val="277510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2FCE601-083B-EE87-0B72-8002EE0616E2}"/>
              </a:ext>
            </a:extLst>
          </p:cNvPr>
          <p:cNvSpPr>
            <a:spLocks noGrp="1"/>
          </p:cNvSpPr>
          <p:nvPr>
            <p:ph type="title"/>
          </p:nvPr>
        </p:nvSpPr>
        <p:spPr/>
        <p:txBody>
          <a:bodyPr/>
          <a:lstStyle/>
          <a:p>
            <a:endParaRPr lang="vi-VN"/>
          </a:p>
        </p:txBody>
      </p:sp>
      <p:pic>
        <p:nvPicPr>
          <p:cNvPr id="4" name="Chỗ dành sẵn cho Nội dung 3">
            <a:extLst>
              <a:ext uri="{FF2B5EF4-FFF2-40B4-BE49-F238E27FC236}">
                <a16:creationId xmlns:a16="http://schemas.microsoft.com/office/drawing/2014/main" id="{AADE0B4C-6158-2048-C50C-52763CD0FE66}"/>
              </a:ext>
            </a:extLst>
          </p:cNvPr>
          <p:cNvPicPr>
            <a:picLocks noGrp="1" noChangeAspect="1"/>
          </p:cNvPicPr>
          <p:nvPr>
            <p:ph idx="1"/>
          </p:nvPr>
        </p:nvPicPr>
        <p:blipFill>
          <a:blip r:embed="rId2"/>
          <a:stretch>
            <a:fillRect/>
          </a:stretch>
        </p:blipFill>
        <p:spPr>
          <a:xfrm>
            <a:off x="379412" y="-76200"/>
            <a:ext cx="11099594" cy="2971800"/>
          </a:xfrm>
          <a:prstGeom prst="rect">
            <a:avLst/>
          </a:prstGeom>
        </p:spPr>
      </p:pic>
      <p:pic>
        <p:nvPicPr>
          <p:cNvPr id="5" name="Hình ảnh 4">
            <a:extLst>
              <a:ext uri="{FF2B5EF4-FFF2-40B4-BE49-F238E27FC236}">
                <a16:creationId xmlns:a16="http://schemas.microsoft.com/office/drawing/2014/main" id="{85C283D0-5585-BF3E-4B55-8BBFD445DDE7}"/>
              </a:ext>
            </a:extLst>
          </p:cNvPr>
          <p:cNvPicPr>
            <a:picLocks noChangeAspect="1"/>
          </p:cNvPicPr>
          <p:nvPr/>
        </p:nvPicPr>
        <p:blipFill>
          <a:blip r:embed="rId3"/>
          <a:stretch>
            <a:fillRect/>
          </a:stretch>
        </p:blipFill>
        <p:spPr>
          <a:xfrm>
            <a:off x="8532812" y="2895600"/>
            <a:ext cx="3075172" cy="2895600"/>
          </a:xfrm>
          <a:prstGeom prst="rect">
            <a:avLst/>
          </a:prstGeom>
        </p:spPr>
      </p:pic>
      <p:pic>
        <p:nvPicPr>
          <p:cNvPr id="6" name="Hình ảnh 5">
            <a:extLst>
              <a:ext uri="{FF2B5EF4-FFF2-40B4-BE49-F238E27FC236}">
                <a16:creationId xmlns:a16="http://schemas.microsoft.com/office/drawing/2014/main" id="{689AE498-F313-DA43-8952-4CA1D915E5F7}"/>
              </a:ext>
            </a:extLst>
          </p:cNvPr>
          <p:cNvPicPr>
            <a:picLocks noChangeAspect="1"/>
          </p:cNvPicPr>
          <p:nvPr/>
        </p:nvPicPr>
        <p:blipFill>
          <a:blip r:embed="rId4"/>
          <a:stretch>
            <a:fillRect/>
          </a:stretch>
        </p:blipFill>
        <p:spPr>
          <a:xfrm>
            <a:off x="989012" y="3047999"/>
            <a:ext cx="7010400" cy="3596295"/>
          </a:xfrm>
          <a:prstGeom prst="rect">
            <a:avLst/>
          </a:prstGeom>
        </p:spPr>
      </p:pic>
    </p:spTree>
    <p:extLst>
      <p:ext uri="{BB962C8B-B14F-4D97-AF65-F5344CB8AC3E}">
        <p14:creationId xmlns:p14="http://schemas.microsoft.com/office/powerpoint/2010/main" val="111274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3351212" y="5783311"/>
            <a:ext cx="7696200" cy="923330"/>
          </a:xfrm>
          <a:prstGeom prst="rect">
            <a:avLst/>
          </a:prstGeom>
          <a:noFill/>
        </p:spPr>
        <p:txBody>
          <a:bodyPr wrap="square" rtlCol="0">
            <a:spAutoFit/>
          </a:bodyPr>
          <a:lstStyle/>
          <a:p>
            <a:pPr algn="ctr"/>
            <a:r>
              <a:rPr lang="en-US" sz="1800" b="1" i="1">
                <a:solidFill>
                  <a:schemeClr val="accent2">
                    <a:lumMod val="75000"/>
                  </a:schemeClr>
                </a:solidFill>
                <a:latin typeface="Arial" pitchFamily="34" charset="0"/>
                <a:cs typeface="Arial" pitchFamily="34" charset="0"/>
              </a:rPr>
              <a:t>Hình 7.73 </a:t>
            </a:r>
            <a:r>
              <a:rPr lang="en-US" sz="1800" b="1" i="1">
                <a:latin typeface="Arial" pitchFamily="34" charset="0"/>
                <a:cs typeface="Arial" pitchFamily="34" charset="0"/>
              </a:rPr>
              <a:t>–</a:t>
            </a:r>
            <a:r>
              <a:rPr lang="en-US" sz="1800" b="1" i="1">
                <a:solidFill>
                  <a:schemeClr val="accent2">
                    <a:lumMod val="75000"/>
                  </a:schemeClr>
                </a:solidFill>
                <a:latin typeface="Arial" pitchFamily="34" charset="0"/>
                <a:cs typeface="Arial" pitchFamily="34" charset="0"/>
              </a:rPr>
              <a:t> </a:t>
            </a:r>
            <a:r>
              <a:rPr lang="en-US" sz="1800" b="1">
                <a:latin typeface="Arial" pitchFamily="34" charset="0"/>
                <a:cs typeface="Arial" pitchFamily="34" charset="0"/>
              </a:rPr>
              <a:t>Các đầu phun nước chữa cháy sprinkler cần được lắp đặt theo tiêu chuẩn kĩ thuật, trong đó có tiêu chuẩn về khoảng cách tới từng loại trần, tường, nhà.</a:t>
            </a:r>
            <a:endParaRPr lang="vi-VN" sz="1800" b="1">
              <a:latin typeface="Arial" pitchFamily="34" charset="0"/>
              <a:cs typeface="Arial" pitchFamily="34" charset="0"/>
            </a:endParaRPr>
          </a:p>
        </p:txBody>
      </p:sp>
      <p:sp>
        <p:nvSpPr>
          <p:cNvPr id="4" name="AutoShape 2" descr="Cơ cấu dân số theo giới là gì? Công thức tính và Ý nghĩ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31" y="78224"/>
            <a:ext cx="2720181"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0949" y="3124200"/>
            <a:ext cx="452340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595" y="838200"/>
            <a:ext cx="8785225"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72107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9570"/>
                                        </p:tgtEl>
                                        <p:attrNameLst>
                                          <p:attrName>style.visibility</p:attrName>
                                        </p:attrNameLst>
                                      </p:cBhvr>
                                      <p:to>
                                        <p:strVal val="visible"/>
                                      </p:to>
                                    </p:set>
                                    <p:animEffect transition="in" filter="wipe(left)">
                                      <p:cBhvr>
                                        <p:cTn id="7" dur="500"/>
                                        <p:tgtEl>
                                          <p:spTgt spid="10957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3971"/>
                                        </p:tgtEl>
                                        <p:attrNameLst>
                                          <p:attrName>style.visibility</p:attrName>
                                        </p:attrNameLst>
                                      </p:cBhvr>
                                      <p:to>
                                        <p:strVal val="visible"/>
                                      </p:to>
                                    </p:set>
                                    <p:animEffect transition="in" filter="wipe(left)">
                                      <p:cBhvr>
                                        <p:cTn id="11" dur="500"/>
                                        <p:tgtEl>
                                          <p:spTgt spid="8397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5B72FD6-07D2-1DA9-6DBF-39FE2C6BE9A4}"/>
              </a:ext>
            </a:extLst>
          </p:cNvPr>
          <p:cNvSpPr>
            <a:spLocks noGrp="1"/>
          </p:cNvSpPr>
          <p:nvPr>
            <p:ph type="title"/>
          </p:nvPr>
        </p:nvSpPr>
        <p:spPr/>
        <p:txBody>
          <a:bodyPr/>
          <a:lstStyle/>
          <a:p>
            <a:endParaRPr lang="vi-VN"/>
          </a:p>
        </p:txBody>
      </p:sp>
      <p:pic>
        <p:nvPicPr>
          <p:cNvPr id="4" name="Chỗ dành sẵn cho Nội dung 3">
            <a:extLst>
              <a:ext uri="{FF2B5EF4-FFF2-40B4-BE49-F238E27FC236}">
                <a16:creationId xmlns:a16="http://schemas.microsoft.com/office/drawing/2014/main" id="{CCEFCB97-F4C1-E67E-EBA9-AAD8C3A71F04}"/>
              </a:ext>
            </a:extLst>
          </p:cNvPr>
          <p:cNvPicPr>
            <a:picLocks noChangeAspect="1"/>
          </p:cNvPicPr>
          <p:nvPr/>
        </p:nvPicPr>
        <p:blipFill>
          <a:blip r:embed="rId2"/>
          <a:stretch>
            <a:fillRect/>
          </a:stretch>
        </p:blipFill>
        <p:spPr>
          <a:xfrm>
            <a:off x="379412" y="-76200"/>
            <a:ext cx="11099594" cy="2971800"/>
          </a:xfrm>
          <a:prstGeom prst="rect">
            <a:avLst/>
          </a:prstGeom>
        </p:spPr>
      </p:pic>
      <p:pic>
        <p:nvPicPr>
          <p:cNvPr id="5" name="Chỗ dành sẵn cho Nội dung 4">
            <a:extLst>
              <a:ext uri="{FF2B5EF4-FFF2-40B4-BE49-F238E27FC236}">
                <a16:creationId xmlns:a16="http://schemas.microsoft.com/office/drawing/2014/main" id="{3A48D2AC-6E4F-4D43-E8F3-5799BCDE479E}"/>
              </a:ext>
            </a:extLst>
          </p:cNvPr>
          <p:cNvPicPr>
            <a:picLocks noGrp="1" noChangeAspect="1"/>
          </p:cNvPicPr>
          <p:nvPr>
            <p:ph idx="1"/>
          </p:nvPr>
        </p:nvPicPr>
        <p:blipFill>
          <a:blip r:embed="rId3"/>
          <a:stretch>
            <a:fillRect/>
          </a:stretch>
        </p:blipFill>
        <p:spPr>
          <a:xfrm>
            <a:off x="8862255" y="2916316"/>
            <a:ext cx="2609984" cy="2457576"/>
          </a:xfrm>
          <a:prstGeom prst="rect">
            <a:avLst/>
          </a:prstGeom>
        </p:spPr>
      </p:pic>
      <p:pic>
        <p:nvPicPr>
          <p:cNvPr id="6" name="Hình ảnh 5">
            <a:extLst>
              <a:ext uri="{FF2B5EF4-FFF2-40B4-BE49-F238E27FC236}">
                <a16:creationId xmlns:a16="http://schemas.microsoft.com/office/drawing/2014/main" id="{2FDB6D4E-88F4-C13E-D53B-8A9A397C497E}"/>
              </a:ext>
            </a:extLst>
          </p:cNvPr>
          <p:cNvPicPr>
            <a:picLocks noChangeAspect="1"/>
          </p:cNvPicPr>
          <p:nvPr/>
        </p:nvPicPr>
        <p:blipFill>
          <a:blip r:embed="rId4"/>
          <a:stretch>
            <a:fillRect/>
          </a:stretch>
        </p:blipFill>
        <p:spPr>
          <a:xfrm>
            <a:off x="989012" y="3246437"/>
            <a:ext cx="7738828" cy="3336926"/>
          </a:xfrm>
          <a:prstGeom prst="rect">
            <a:avLst/>
          </a:prstGeom>
        </p:spPr>
      </p:pic>
    </p:spTree>
    <p:extLst>
      <p:ext uri="{BB962C8B-B14F-4D97-AF65-F5344CB8AC3E}">
        <p14:creationId xmlns:p14="http://schemas.microsoft.com/office/powerpoint/2010/main" val="397781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65412" y="1219200"/>
            <a:ext cx="7162800" cy="3581400"/>
          </a:xfrm>
          <a:prstGeom prst="roundRect">
            <a:avLst>
              <a:gd name="adj" fmla="val 558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7812" y="1447800"/>
            <a:ext cx="7182151" cy="368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58027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79961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8138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81859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360612" y="6495978"/>
            <a:ext cx="7988989" cy="307777"/>
          </a:xfrm>
          <a:prstGeom prst="rect">
            <a:avLst/>
          </a:prstGeom>
          <a:noFill/>
        </p:spPr>
        <p:txBody>
          <a:bodyPr wrap="square" rtlCol="0">
            <a:spAutoFit/>
          </a:bodyPr>
          <a:lstStyle/>
          <a:p>
            <a:pPr algn="ctr"/>
            <a:r>
              <a:rPr lang="en-US" sz="1400" b="1">
                <a:solidFill>
                  <a:srgbClr val="FF0000"/>
                </a:solidFill>
                <a:latin typeface="Arial" pitchFamily="34" charset="0"/>
                <a:cs typeface="Arial" pitchFamily="34" charset="0"/>
              </a:rPr>
              <a:t>( Bản full sẽ có hiệu ứng trình chiếu từng bước một và không có tên người soạn )</a:t>
            </a:r>
            <a:endParaRPr lang="vi-VN" sz="1800" b="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8150178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302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1589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3794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46900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47216" y="707025"/>
            <a:ext cx="11400298" cy="1612491"/>
            <a:chOff x="447216" y="1086761"/>
            <a:chExt cx="11400298" cy="1612491"/>
          </a:xfrm>
        </p:grpSpPr>
        <p:sp>
          <p:nvSpPr>
            <p:cNvPr id="17" name="Rounded Rectangle 16"/>
            <p:cNvSpPr/>
            <p:nvPr/>
          </p:nvSpPr>
          <p:spPr>
            <a:xfrm>
              <a:off x="447216" y="1086761"/>
              <a:ext cx="11400298" cy="1612491"/>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684211" y="1098814"/>
              <a:ext cx="11163301" cy="1600438"/>
            </a:xfrm>
            <a:prstGeom prst="rect">
              <a:avLst/>
            </a:prstGeom>
            <a:noFill/>
          </p:spPr>
          <p:txBody>
            <a:bodyPr wrap="square" rtlCol="0">
              <a:spAutoFit/>
            </a:bodyPr>
            <a:lstStyle/>
            <a:p>
              <a:r>
                <a:rPr lang="en-US" sz="2600" b="1">
                  <a:latin typeface="Arial" pitchFamily="34" charset="0"/>
                  <a:cs typeface="Arial" pitchFamily="34" charset="0"/>
                </a:rPr>
                <a:t>	</a:t>
              </a:r>
              <a:r>
                <a:rPr lang="en-US" b="1">
                  <a:latin typeface="Arial" pitchFamily="34" charset="0"/>
                  <a:cs typeface="Arial" pitchFamily="34" charset="0"/>
                </a:rPr>
                <a:t> </a:t>
              </a:r>
              <a:r>
                <a:rPr lang="vi-VN" b="1">
                  <a:latin typeface="Arial" pitchFamily="34" charset="0"/>
                  <a:cs typeface="Arial" pitchFamily="34" charset="0"/>
                </a:rPr>
                <a:t>a) Cho điểm M và đường thẳng a. Gọi H là hình chiếu của M trên a. Với mỗi điểm K thuộc a, vì sao MK ≥ MH  (H.7.74)</a:t>
              </a:r>
              <a:endParaRPr lang="en-US" b="1">
                <a:latin typeface="Arial" pitchFamily="34" charset="0"/>
                <a:cs typeface="Arial" pitchFamily="34" charset="0"/>
              </a:endParaRPr>
            </a:p>
            <a:p>
              <a:r>
                <a:rPr lang="en-US" b="1">
                  <a:latin typeface="Arial" pitchFamily="34" charset="0"/>
                  <a:cs typeface="Arial" pitchFamily="34" charset="0"/>
                </a:rPr>
                <a:t>b) </a:t>
              </a:r>
              <a:r>
                <a:rPr lang="vi-VN" b="1">
                  <a:latin typeface="Arial" pitchFamily="34" charset="0"/>
                  <a:cs typeface="Arial" pitchFamily="34" charset="0"/>
                </a:rPr>
                <a:t>Cho điểm M và mặt phẳng (P). Gọi H là hình chiếu của M trên (P). Với mỗi điểm K thuộc (P), giải thích vì sao MK ≥ MH (H.7.75).</a:t>
              </a:r>
            </a:p>
          </p:txBody>
        </p:sp>
        <p:pic>
          <p:nvPicPr>
            <p:cNvPr id="3072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900" t="8129" r="23873" b="34426"/>
            <a:stretch/>
          </p:blipFill>
          <p:spPr bwMode="auto">
            <a:xfrm>
              <a:off x="531812" y="1122686"/>
              <a:ext cx="1382420" cy="426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9"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1891" y="2452437"/>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AutoShape 4"/>
          <p:cNvSpPr>
            <a:spLocks noChangeArrowheads="1"/>
          </p:cNvSpPr>
          <p:nvPr/>
        </p:nvSpPr>
        <p:spPr bwMode="gray">
          <a:xfrm>
            <a:off x="303212" y="95249"/>
            <a:ext cx="10447799"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a:solidFill>
                  <a:schemeClr val="bg1"/>
                </a:solidFill>
                <a:latin typeface="Arial" pitchFamily="34" charset="0"/>
                <a:cs typeface="Arial" pitchFamily="34" charset="0"/>
              </a:rPr>
              <a:t>  1 . KHOẢNG CÁCH TỪ MỘT ĐIỂM ĐẾN MỘT </a:t>
            </a:r>
            <a:r>
              <a:rPr lang="vi-VN" sz="1900" b="1">
                <a:solidFill>
                  <a:schemeClr val="bg1"/>
                </a:solidFill>
                <a:latin typeface="Arial" pitchFamily="34" charset="0"/>
                <a:cs typeface="Arial" pitchFamily="34" charset="0"/>
              </a:rPr>
              <a:t>ĐƯỜNG THẲNG</a:t>
            </a:r>
            <a:r>
              <a:rPr lang="en-US" sz="1900" b="1">
                <a:solidFill>
                  <a:schemeClr val="bg1"/>
                </a:solidFill>
                <a:latin typeface="Arial" pitchFamily="34" charset="0"/>
                <a:cs typeface="Arial" pitchFamily="34" charset="0"/>
              </a:rPr>
              <a:t> , ĐẾN MỘT MẶT PHẲNG </a:t>
            </a:r>
            <a:endParaRPr lang="vi-VN" sz="1900" b="1">
              <a:solidFill>
                <a:schemeClr val="bg1"/>
              </a:solidFill>
              <a:latin typeface="Arial" pitchFamily="34" charset="0"/>
              <a:cs typeface="Arial" pitchFamily="34" charset="0"/>
            </a:endParaRPr>
          </a:p>
        </p:txBody>
      </p:sp>
      <p:sp>
        <p:nvSpPr>
          <p:cNvPr id="11" name="TextBox 10"/>
          <p:cNvSpPr txBox="1"/>
          <p:nvPr/>
        </p:nvSpPr>
        <p:spPr>
          <a:xfrm>
            <a:off x="701673" y="2907505"/>
            <a:ext cx="7435852" cy="1200329"/>
          </a:xfrm>
          <a:prstGeom prst="rect">
            <a:avLst/>
          </a:prstGeom>
          <a:noFill/>
        </p:spPr>
        <p:txBody>
          <a:bodyPr wrap="square" rtlCol="0">
            <a:spAutoFit/>
          </a:bodyPr>
          <a:lstStyle/>
          <a:p>
            <a:pPr algn="just"/>
            <a:r>
              <a:rPr lang="vi-VN" b="1">
                <a:latin typeface="Arial" pitchFamily="34" charset="0"/>
                <a:cs typeface="Arial" pitchFamily="34" charset="0"/>
              </a:rPr>
              <a:t>a) Vì H là hình chiếu của M trên đường thẳng a, nên MH là khoảng cách từ M đến a và MH là đoạn thẳng ngắn nhất từ M đến a, suy ra MK ≥ MH.</a:t>
            </a:r>
          </a:p>
        </p:txBody>
      </p:sp>
      <p:sp>
        <p:nvSpPr>
          <p:cNvPr id="15" name="TextBox 14"/>
          <p:cNvSpPr txBox="1"/>
          <p:nvPr/>
        </p:nvSpPr>
        <p:spPr>
          <a:xfrm>
            <a:off x="701673" y="4118520"/>
            <a:ext cx="7435852" cy="830997"/>
          </a:xfrm>
          <a:prstGeom prst="rect">
            <a:avLst/>
          </a:prstGeom>
          <a:noFill/>
        </p:spPr>
        <p:txBody>
          <a:bodyPr wrap="square" rtlCol="0">
            <a:spAutoFit/>
          </a:bodyPr>
          <a:lstStyle/>
          <a:p>
            <a:pPr algn="just"/>
            <a:r>
              <a:rPr lang="vi-VN" b="1">
                <a:latin typeface="Arial" pitchFamily="34" charset="0"/>
                <a:cs typeface="Arial" pitchFamily="34" charset="0"/>
              </a:rPr>
              <a:t>b) Vì H là hình chiếu của M trên (P) nên MH vuông góc với (P) do đó MH vuông góc với HK.</a:t>
            </a:r>
          </a:p>
        </p:txBody>
      </p:sp>
      <p:grpSp>
        <p:nvGrpSpPr>
          <p:cNvPr id="2" name="Group 1"/>
          <p:cNvGrpSpPr/>
          <p:nvPr/>
        </p:nvGrpSpPr>
        <p:grpSpPr>
          <a:xfrm>
            <a:off x="8609012" y="2330988"/>
            <a:ext cx="2771775" cy="2088612"/>
            <a:chOff x="8609012" y="2152650"/>
            <a:chExt cx="2771775" cy="2088612"/>
          </a:xfrm>
        </p:grpSpPr>
        <p:sp>
          <p:nvSpPr>
            <p:cNvPr id="14" name="TextBox 13"/>
            <p:cNvSpPr txBox="1"/>
            <p:nvPr/>
          </p:nvSpPr>
          <p:spPr>
            <a:xfrm>
              <a:off x="9675812" y="3902708"/>
              <a:ext cx="1295400" cy="338554"/>
            </a:xfrm>
            <a:prstGeom prst="rect">
              <a:avLst/>
            </a:prstGeom>
            <a:noFill/>
          </p:spPr>
          <p:txBody>
            <a:bodyPr wrap="square" rtlCol="0">
              <a:spAutoFit/>
            </a:bodyPr>
            <a:lstStyle/>
            <a:p>
              <a:pPr algn="just"/>
              <a:r>
                <a:rPr lang="en-US" sz="1600" b="1">
                  <a:solidFill>
                    <a:srgbClr val="FF0000"/>
                  </a:solidFill>
                  <a:latin typeface="Arial" pitchFamily="34" charset="0"/>
                  <a:cs typeface="Arial" pitchFamily="34" charset="0"/>
                </a:rPr>
                <a:t>Hình 7.74</a:t>
              </a:r>
            </a:p>
          </p:txBody>
        </p:sp>
        <p:pic>
          <p:nvPicPr>
            <p:cNvPr id="849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09012" y="2152650"/>
              <a:ext cx="2771775"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 name="Group 2"/>
          <p:cNvGrpSpPr/>
          <p:nvPr/>
        </p:nvGrpSpPr>
        <p:grpSpPr>
          <a:xfrm>
            <a:off x="8513762" y="4411784"/>
            <a:ext cx="3333750" cy="2370016"/>
            <a:chOff x="8513762" y="4343400"/>
            <a:chExt cx="3333750" cy="2370016"/>
          </a:xfrm>
        </p:grpSpPr>
        <p:pic>
          <p:nvPicPr>
            <p:cNvPr id="8499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13762" y="4343400"/>
              <a:ext cx="3333750"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9675812" y="6374862"/>
              <a:ext cx="1295400" cy="338554"/>
            </a:xfrm>
            <a:prstGeom prst="rect">
              <a:avLst/>
            </a:prstGeom>
            <a:noFill/>
          </p:spPr>
          <p:txBody>
            <a:bodyPr wrap="square" rtlCol="0">
              <a:spAutoFit/>
            </a:bodyPr>
            <a:lstStyle/>
            <a:p>
              <a:pPr algn="just"/>
              <a:r>
                <a:rPr lang="en-US" sz="1600" b="1">
                  <a:solidFill>
                    <a:srgbClr val="FF0000"/>
                  </a:solidFill>
                  <a:latin typeface="Arial" pitchFamily="34" charset="0"/>
                  <a:cs typeface="Arial" pitchFamily="34" charset="0"/>
                </a:rPr>
                <a:t>Hình 7.75</a:t>
              </a:r>
            </a:p>
          </p:txBody>
        </p:sp>
      </p:grpSp>
      <p:sp>
        <p:nvSpPr>
          <p:cNvPr id="21" name="TextBox 20"/>
          <p:cNvSpPr txBox="1"/>
          <p:nvPr/>
        </p:nvSpPr>
        <p:spPr>
          <a:xfrm>
            <a:off x="701673" y="4960203"/>
            <a:ext cx="7435852" cy="830997"/>
          </a:xfrm>
          <a:prstGeom prst="rect">
            <a:avLst/>
          </a:prstGeom>
          <a:noFill/>
        </p:spPr>
        <p:txBody>
          <a:bodyPr wrap="square" rtlCol="0">
            <a:spAutoFit/>
          </a:bodyPr>
          <a:lstStyle/>
          <a:p>
            <a:pPr algn="just"/>
            <a:r>
              <a:rPr lang="vi-VN" b="1">
                <a:latin typeface="Arial" pitchFamily="34" charset="0"/>
                <a:cs typeface="Arial" pitchFamily="34" charset="0"/>
              </a:rPr>
              <a:t>Dựa vào mối quan hệ đường xiên và đường vuông góc ta có </a:t>
            </a:r>
            <a:r>
              <a:rPr lang="vi-VN" b="1">
                <a:solidFill>
                  <a:schemeClr val="accent2">
                    <a:lumMod val="75000"/>
                  </a:schemeClr>
                </a:solidFill>
                <a:latin typeface="Arial" pitchFamily="34" charset="0"/>
                <a:cs typeface="Arial" pitchFamily="34" charset="0"/>
              </a:rPr>
              <a:t>MK ≥ MH</a:t>
            </a:r>
            <a:r>
              <a:rPr lang="vi-VN" b="1">
                <a:latin typeface="Arial" pitchFamily="34" charset="0"/>
                <a:cs typeface="Arial" pitchFamily="34" charset="0"/>
              </a:rPr>
              <a:t>.</a:t>
            </a:r>
          </a:p>
        </p:txBody>
      </p:sp>
    </p:spTree>
    <p:extLst>
      <p:ext uri="{BB962C8B-B14F-4D97-AF65-F5344CB8AC3E}">
        <p14:creationId xmlns:p14="http://schemas.microsoft.com/office/powerpoint/2010/main" val="8409437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101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09406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017711" y="152401"/>
            <a:ext cx="9991725" cy="1667648"/>
          </a:xfrm>
          <a:prstGeom prst="roundRect">
            <a:avLst>
              <a:gd name="adj" fmla="val 5991"/>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074861" y="200583"/>
            <a:ext cx="9734552" cy="1600416"/>
          </a:xfrm>
          <a:prstGeom prst="rect">
            <a:avLst/>
          </a:prstGeom>
          <a:noFill/>
        </p:spPr>
        <p:txBody>
          <a:bodyPr wrap="square" lIns="121899" tIns="60949" rIns="121899" bIns="60949" rtlCol="0">
            <a:spAutoFit/>
          </a:bodyPr>
          <a:lstStyle/>
          <a:p>
            <a:r>
              <a:rPr lang="vi-VN" b="1">
                <a:latin typeface="Arial" pitchFamily="34" charset="0"/>
                <a:cs typeface="Arial" pitchFamily="34" charset="0"/>
              </a:rPr>
              <a:t>Một bể nước có đáy thuộc mặt phẳng nằm ngang. Trong trường hợp này, độ sâu của bể là khoảng cách giữa mặt nước và đáy bể. Giải thích vì sao để đo độ sâu của bể, ta có thể thả quả dọi chạm đáy bể và đo chiều dài của đoạn dây dọi năm trong bề nước.</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2" y="15240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295939" y="483453"/>
            <a:ext cx="1453348"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7.27</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3149" y="1942582"/>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446212" y="2286000"/>
            <a:ext cx="10210800" cy="1107996"/>
          </a:xfrm>
          <a:prstGeom prst="rect">
            <a:avLst/>
          </a:prstGeom>
          <a:noFill/>
        </p:spPr>
        <p:txBody>
          <a:bodyPr wrap="square" rtlCol="0">
            <a:spAutoFit/>
          </a:bodyPr>
          <a:lstStyle/>
          <a:p>
            <a:pPr marL="342900" indent="-342900" algn="just">
              <a:buFont typeface="Wingdings" pitchFamily="2" charset="2"/>
              <a:buChar char="v"/>
            </a:pPr>
            <a:r>
              <a:rPr lang="vi-VN" sz="2200" b="1">
                <a:latin typeface="Arial" pitchFamily="34" charset="0"/>
                <a:cs typeface="Arial" pitchFamily="34" charset="0"/>
              </a:rPr>
              <a:t>Khi bể nước có đáy thuộc mặt phẳng nằm ngang, thì mặt nước nằm trong mặt phẳng song song với đáy. Vì vậy, để đo độ sâu của bể, ta có thể đo khoảng cách từ mặt nước đến đáy bể.</a:t>
            </a:r>
          </a:p>
        </p:txBody>
      </p:sp>
      <p:sp>
        <p:nvSpPr>
          <p:cNvPr id="19" name="TextBox 18"/>
          <p:cNvSpPr txBox="1"/>
          <p:nvPr/>
        </p:nvSpPr>
        <p:spPr>
          <a:xfrm>
            <a:off x="1751012" y="3393996"/>
            <a:ext cx="9906000" cy="2123658"/>
          </a:xfrm>
          <a:prstGeom prst="rect">
            <a:avLst/>
          </a:prstGeom>
          <a:noFill/>
        </p:spPr>
        <p:txBody>
          <a:bodyPr wrap="square" rtlCol="0">
            <a:spAutoFit/>
          </a:bodyPr>
          <a:lstStyle/>
          <a:p>
            <a:pPr algn="just"/>
            <a:r>
              <a:rPr lang="vi-VN" sz="2200" b="1">
                <a:latin typeface="Arial" pitchFamily="34" charset="0"/>
                <a:cs typeface="Arial" pitchFamily="34" charset="0"/>
              </a:rPr>
              <a:t>Khi thả quả dọi vào bể nước, nó sẽ chìm dưới mặt nước và chạm đến đáy bể. Khi kéo quả dọi lên, ta sẽ thấy một đoạn dây dọi nằm trong bể nước và một đoạn dây dọi ở ngoài bể nước. Đoạn dây dọi nằm trong bể nước có độ dài bằng khoảng cách từ mặt nước đến chỗ quả dọi chạm đáy bể. Do đó, để đo độ sâu của bể, ta chỉ cần đo độ dài của đoạn dây dọi nằm trong bể nước.</a:t>
            </a:r>
          </a:p>
        </p:txBody>
      </p:sp>
      <p:sp>
        <p:nvSpPr>
          <p:cNvPr id="20" name="TextBox 19"/>
          <p:cNvSpPr txBox="1"/>
          <p:nvPr/>
        </p:nvSpPr>
        <p:spPr>
          <a:xfrm>
            <a:off x="1749287" y="5512713"/>
            <a:ext cx="9906000" cy="769441"/>
          </a:xfrm>
          <a:prstGeom prst="rect">
            <a:avLst/>
          </a:prstGeom>
          <a:noFill/>
        </p:spPr>
        <p:txBody>
          <a:bodyPr wrap="square" rtlCol="0">
            <a:spAutoFit/>
          </a:bodyPr>
          <a:lstStyle/>
          <a:p>
            <a:pPr algn="just"/>
            <a:r>
              <a:rPr lang="en-US" sz="2200" b="1">
                <a:latin typeface="Arial" pitchFamily="34" charset="0"/>
                <a:cs typeface="Arial" pitchFamily="34" charset="0"/>
              </a:rPr>
              <a:t>C</a:t>
            </a:r>
            <a:r>
              <a:rPr lang="vi-VN" sz="2200" b="1">
                <a:latin typeface="Arial" pitchFamily="34" charset="0"/>
                <a:cs typeface="Arial" pitchFamily="34" charset="0"/>
              </a:rPr>
              <a:t>ông thức để tính độ sâu của bể nước sẽ là:</a:t>
            </a:r>
            <a:endParaRPr lang="en-US" sz="2200" b="1">
              <a:latin typeface="Arial" pitchFamily="34" charset="0"/>
              <a:cs typeface="Arial" pitchFamily="34" charset="0"/>
            </a:endParaRPr>
          </a:p>
          <a:p>
            <a:pPr algn="just"/>
            <a:r>
              <a:rPr lang="en-US" sz="2200" b="1">
                <a:latin typeface="Arial" pitchFamily="34" charset="0"/>
                <a:cs typeface="Arial" pitchFamily="34" charset="0"/>
              </a:rPr>
              <a:t>         </a:t>
            </a:r>
            <a:r>
              <a:rPr lang="vi-VN" sz="2200" b="1" i="1">
                <a:solidFill>
                  <a:schemeClr val="accent2">
                    <a:lumMod val="75000"/>
                  </a:schemeClr>
                </a:solidFill>
                <a:latin typeface="Arial" pitchFamily="34" charset="0"/>
                <a:cs typeface="Arial" pitchFamily="34" charset="0"/>
              </a:rPr>
              <a:t>Độ sâu bể </a:t>
            </a:r>
            <a:r>
              <a:rPr lang="vi-VN" sz="2200" b="1">
                <a:latin typeface="Arial" pitchFamily="34" charset="0"/>
                <a:cs typeface="Arial" pitchFamily="34" charset="0"/>
              </a:rPr>
              <a:t>= chiều dài của đoạn dây dọi nằm trong bể nước</a:t>
            </a:r>
          </a:p>
        </p:txBody>
      </p:sp>
    </p:spTree>
    <p:extLst>
      <p:ext uri="{BB962C8B-B14F-4D97-AF65-F5344CB8AC3E}">
        <p14:creationId xmlns:p14="http://schemas.microsoft.com/office/powerpoint/2010/main" val="21916422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9"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4" name="Rectangle 13"/>
          <p:cNvSpPr/>
          <p:nvPr/>
        </p:nvSpPr>
        <p:spPr>
          <a:xfrm>
            <a:off x="-812588" y="492632"/>
            <a:ext cx="5463146" cy="5892800"/>
          </a:xfrm>
          <a:custGeom>
            <a:avLst/>
            <a:gdLst/>
            <a:ahLst/>
            <a:cxnLst/>
            <a:rect l="l" t="t" r="r" b="b"/>
            <a:pathLst>
              <a:path w="4098427" h="4419600">
                <a:moveTo>
                  <a:pt x="0" y="0"/>
                </a:moveTo>
                <a:lnTo>
                  <a:pt x="4098427" y="0"/>
                </a:lnTo>
                <a:lnTo>
                  <a:pt x="2588032" y="4419600"/>
                </a:lnTo>
                <a:lnTo>
                  <a:pt x="0" y="44196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5" name="Rectangle 15"/>
          <p:cNvSpPr/>
          <p:nvPr/>
        </p:nvSpPr>
        <p:spPr>
          <a:xfrm rot="1132070">
            <a:off x="3697390" y="-2084"/>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4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6" name="Rectangle 15"/>
          <p:cNvSpPr/>
          <p:nvPr/>
        </p:nvSpPr>
        <p:spPr>
          <a:xfrm rot="1132070">
            <a:off x="5733438" y="-2085"/>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2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8" name="Rectangle 7"/>
          <p:cNvSpPr/>
          <p:nvPr/>
        </p:nvSpPr>
        <p:spPr>
          <a:xfrm>
            <a:off x="9980612" y="4451352"/>
            <a:ext cx="812588" cy="812800"/>
          </a:xfrm>
          <a:prstGeom prst="rect">
            <a:avLst/>
          </a:prstGeom>
          <a:noFill/>
          <a:ln w="50800">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cxnSp>
        <p:nvCxnSpPr>
          <p:cNvPr id="9" name="Straight Connector 8"/>
          <p:cNvCxnSpPr/>
          <p:nvPr/>
        </p:nvCxnSpPr>
        <p:spPr>
          <a:xfrm>
            <a:off x="10793201" y="4197352"/>
            <a:ext cx="0" cy="50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6200000">
            <a:off x="10793201" y="4197420"/>
            <a:ext cx="0" cy="5078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043" t="17982" r="12601" b="22046"/>
          <a:stretch/>
        </p:blipFill>
        <p:spPr bwMode="auto">
          <a:xfrm>
            <a:off x="1167199" y="869115"/>
            <a:ext cx="1660188" cy="297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6471" t="11198" r="6916" b="28723"/>
          <a:stretch/>
        </p:blipFill>
        <p:spPr bwMode="auto">
          <a:xfrm>
            <a:off x="1115994" y="1219200"/>
            <a:ext cx="2507896" cy="333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055" t="19121" r="17589" b="20906"/>
          <a:stretch/>
        </p:blipFill>
        <p:spPr bwMode="auto">
          <a:xfrm>
            <a:off x="990697" y="1018100"/>
            <a:ext cx="542890" cy="349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32446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600" fill="hold"/>
                                        <p:tgtEl>
                                          <p:spTgt spid="46"/>
                                        </p:tgtEl>
                                        <p:attrNameLst>
                                          <p:attrName>ppt_x</p:attrName>
                                        </p:attrNameLst>
                                      </p:cBhvr>
                                      <p:tavLst>
                                        <p:tav tm="0">
                                          <p:val>
                                            <p:strVal val="0-#ppt_w/2"/>
                                          </p:val>
                                        </p:tav>
                                        <p:tav tm="100000">
                                          <p:val>
                                            <p:strVal val="#ppt_x"/>
                                          </p:val>
                                        </p:tav>
                                      </p:tavLst>
                                    </p:anim>
                                    <p:anim calcmode="lin" valueType="num">
                                      <p:cBhvr additive="base">
                                        <p:cTn id="17" dur="600" fill="hold"/>
                                        <p:tgtEl>
                                          <p:spTgt spid="46"/>
                                        </p:tgtEl>
                                        <p:attrNameLst>
                                          <p:attrName>ppt_y</p:attrName>
                                        </p:attrNameLst>
                                      </p:cBhvr>
                                      <p:tavLst>
                                        <p:tav tm="0">
                                          <p:val>
                                            <p:strVal val="#ppt_y"/>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2" fill="hold" nodeType="withEffect">
                                  <p:stCondLst>
                                    <p:cond delay="100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1+#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par>
                                <p:cTn id="38" presetID="2" presetClass="entr" presetSubtype="4" fill="hold" nodeType="withEffect">
                                  <p:stCondLst>
                                    <p:cond delay="100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9037" y="5908156"/>
            <a:ext cx="1431375" cy="1113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379411" y="762000"/>
            <a:ext cx="8686801" cy="2877737"/>
            <a:chOff x="379411" y="836861"/>
            <a:chExt cx="8686801" cy="2877737"/>
          </a:xfrm>
        </p:grpSpPr>
        <p:sp>
          <p:nvSpPr>
            <p:cNvPr id="21" name="Rounded Rectangle 20"/>
            <p:cNvSpPr/>
            <p:nvPr/>
          </p:nvSpPr>
          <p:spPr>
            <a:xfrm>
              <a:off x="379411" y="836861"/>
              <a:ext cx="8556239" cy="2667000"/>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2" name="TextBox 21"/>
            <p:cNvSpPr txBox="1"/>
            <p:nvPr/>
          </p:nvSpPr>
          <p:spPr>
            <a:xfrm>
              <a:off x="455612" y="913061"/>
              <a:ext cx="8167589" cy="1292662"/>
            </a:xfrm>
            <a:prstGeom prst="rect">
              <a:avLst/>
            </a:prstGeom>
            <a:noFill/>
          </p:spPr>
          <p:txBody>
            <a:bodyPr wrap="square" rtlCol="0">
              <a:spAutoFit/>
            </a:bodyPr>
            <a:lstStyle/>
            <a:p>
              <a:pPr marL="457200" indent="-457200" algn="just">
                <a:buFont typeface="Arial" pitchFamily="34" charset="0"/>
                <a:buChar char="•"/>
              </a:pPr>
              <a:r>
                <a:rPr lang="en-US" sz="2600" b="1" i="1">
                  <a:solidFill>
                    <a:schemeClr val="accent2">
                      <a:lumMod val="75000"/>
                    </a:schemeClr>
                  </a:solidFill>
                  <a:latin typeface="Arial" pitchFamily="34" charset="0"/>
                  <a:cs typeface="Arial" pitchFamily="34" charset="0"/>
                </a:rPr>
                <a:t>Khoảng cách </a:t>
              </a:r>
              <a:r>
                <a:rPr lang="en-US" sz="2600" b="1">
                  <a:latin typeface="Arial" pitchFamily="34" charset="0"/>
                  <a:cs typeface="Arial" pitchFamily="34" charset="0"/>
                </a:rPr>
                <a:t>từ một điểm M đến một </a:t>
              </a:r>
              <a:r>
                <a:rPr lang="vi-VN" sz="2600" b="1">
                  <a:latin typeface="Arial" pitchFamily="34" charset="0"/>
                  <a:cs typeface="Arial" pitchFamily="34" charset="0"/>
                </a:rPr>
                <a:t>đường thẳng</a:t>
              </a:r>
              <a:r>
                <a:rPr lang="en-US" sz="2600" b="1">
                  <a:latin typeface="Arial" pitchFamily="34" charset="0"/>
                  <a:cs typeface="Arial" pitchFamily="34" charset="0"/>
                </a:rPr>
                <a:t> a, kí hiệu </a:t>
              </a:r>
              <a:r>
                <a:rPr lang="en-US" sz="2600" b="1" i="1">
                  <a:solidFill>
                    <a:schemeClr val="accent2">
                      <a:lumMod val="75000"/>
                    </a:schemeClr>
                  </a:solidFill>
                  <a:latin typeface="Arial" pitchFamily="34" charset="0"/>
                  <a:cs typeface="Arial" pitchFamily="34" charset="0"/>
                </a:rPr>
                <a:t>d(M, a) </a:t>
              </a:r>
              <a:r>
                <a:rPr lang="en-US" sz="2600" b="1">
                  <a:latin typeface="Arial" pitchFamily="34" charset="0"/>
                  <a:cs typeface="Arial" pitchFamily="34" charset="0"/>
                </a:rPr>
                <a:t>là khoảng cách giữa M và hình chiếu H của M trên a.</a:t>
              </a:r>
              <a:endParaRPr lang="vi-VN" sz="2600" b="1">
                <a:latin typeface="Arial" pitchFamily="34" charset="0"/>
                <a:cs typeface="Arial" pitchFamily="34" charset="0"/>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053774" y="2627415"/>
              <a:ext cx="1012438" cy="1087183"/>
            </a:xfrm>
            <a:prstGeom prst="rect">
              <a:avLst/>
            </a:prstGeom>
          </p:spPr>
        </p:pic>
      </p:grpSp>
      <mc:AlternateContent xmlns:mc="http://schemas.openxmlformats.org/markup-compatibility/2006" xmlns:a14="http://schemas.microsoft.com/office/drawing/2010/main">
        <mc:Choice Requires="a14">
          <p:sp>
            <p:nvSpPr>
              <p:cNvPr id="19" name="TextBox 18"/>
              <p:cNvSpPr txBox="1"/>
              <p:nvPr/>
            </p:nvSpPr>
            <p:spPr>
              <a:xfrm>
                <a:off x="379412" y="3910422"/>
                <a:ext cx="11369046" cy="509178"/>
              </a:xfrm>
              <a:prstGeom prst="rect">
                <a:avLst/>
              </a:prstGeom>
              <a:noFill/>
            </p:spPr>
            <p:txBody>
              <a:bodyPr wrap="square" rtlCol="0">
                <a:spAutoFit/>
              </a:bodyPr>
              <a:lstStyle/>
              <a:p>
                <a:pPr marL="342900" indent="-342900">
                  <a:buFont typeface="Wingdings" pitchFamily="2" charset="2"/>
                  <a:buChar char="v"/>
                </a:pPr>
                <a:r>
                  <a:rPr lang="en-US" b="1" i="1">
                    <a:solidFill>
                      <a:schemeClr val="accent2">
                        <a:lumMod val="75000"/>
                      </a:schemeClr>
                    </a:solidFill>
                    <a:latin typeface="Arial" pitchFamily="34" charset="0"/>
                    <a:cs typeface="Arial" pitchFamily="34" charset="0"/>
                  </a:rPr>
                  <a:t>Chú ý : </a:t>
                </a:r>
                <a:r>
                  <a:rPr lang="en-US" b="1">
                    <a:solidFill>
                      <a:schemeClr val="tx1"/>
                    </a:solidFill>
                    <a:latin typeface="Arial" pitchFamily="34" charset="0"/>
                    <a:cs typeface="Arial" pitchFamily="34" charset="0"/>
                  </a:rPr>
                  <a:t>d(M, a) = 0 khi và chỉ khi </a:t>
                </a:r>
                <a14:m>
                  <m:oMath xmlns:m="http://schemas.openxmlformats.org/officeDocument/2006/math">
                    <m:r>
                      <a:rPr lang="en-US" b="1" i="1" smtClean="0">
                        <a:solidFill>
                          <a:schemeClr val="tx1"/>
                        </a:solidFill>
                        <a:latin typeface="Cambria Math"/>
                        <a:cs typeface="Arial" pitchFamily="34" charset="0"/>
                      </a:rPr>
                      <m:t>𝑴</m:t>
                    </m:r>
                    <m:r>
                      <a:rPr lang="en-US" b="1" i="1" smtClean="0">
                        <a:solidFill>
                          <a:schemeClr val="tx1"/>
                        </a:solidFill>
                        <a:latin typeface="Cambria Math"/>
                        <a:ea typeface="Cambria Math"/>
                        <a:cs typeface="Arial" pitchFamily="34" charset="0"/>
                      </a:rPr>
                      <m:t>∈</m:t>
                    </m:r>
                    <m:r>
                      <a:rPr lang="en-US" b="1" i="1" smtClean="0">
                        <a:solidFill>
                          <a:schemeClr val="tx1"/>
                        </a:solidFill>
                        <a:latin typeface="Cambria Math"/>
                        <a:ea typeface="Cambria Math"/>
                        <a:cs typeface="Arial" pitchFamily="34" charset="0"/>
                      </a:rPr>
                      <m:t>𝒂</m:t>
                    </m:r>
                    <m:r>
                      <a:rPr lang="en-US" b="1" i="1" smtClean="0">
                        <a:solidFill>
                          <a:schemeClr val="tx1"/>
                        </a:solidFill>
                        <a:latin typeface="Cambria Math"/>
                        <a:ea typeface="Cambria Math"/>
                        <a:cs typeface="Arial" pitchFamily="34" charset="0"/>
                      </a:rPr>
                      <m:t>;</m:t>
                    </m:r>
                    <m:r>
                      <a:rPr lang="en-US" b="1" i="1" smtClean="0">
                        <a:solidFill>
                          <a:schemeClr val="tx1"/>
                        </a:solidFill>
                        <a:latin typeface="Cambria Math"/>
                        <a:ea typeface="Cambria Math"/>
                        <a:cs typeface="Arial" pitchFamily="34" charset="0"/>
                      </a:rPr>
                      <m:t>𝒅</m:t>
                    </m:r>
                    <m:d>
                      <m:dPr>
                        <m:ctrlPr>
                          <a:rPr lang="en-US" b="1" i="1" smtClean="0">
                            <a:solidFill>
                              <a:schemeClr val="tx1"/>
                            </a:solidFill>
                            <a:latin typeface="Cambria Math" panose="02040503050406030204" pitchFamily="18" charset="0"/>
                            <a:ea typeface="Cambria Math"/>
                            <a:cs typeface="Arial" pitchFamily="34" charset="0"/>
                          </a:rPr>
                        </m:ctrlPr>
                      </m:dPr>
                      <m:e>
                        <m:r>
                          <a:rPr lang="en-US" b="1" i="1" smtClean="0">
                            <a:solidFill>
                              <a:schemeClr val="tx1"/>
                            </a:solidFill>
                            <a:latin typeface="Cambria Math"/>
                            <a:ea typeface="Cambria Math"/>
                            <a:cs typeface="Arial" pitchFamily="34" charset="0"/>
                          </a:rPr>
                          <m:t>𝑴</m:t>
                        </m:r>
                        <m:r>
                          <a:rPr lang="en-US" b="1" i="1" smtClean="0">
                            <a:solidFill>
                              <a:schemeClr val="tx1"/>
                            </a:solidFill>
                            <a:latin typeface="Cambria Math"/>
                            <a:ea typeface="Cambria Math"/>
                            <a:cs typeface="Arial" pitchFamily="34" charset="0"/>
                          </a:rPr>
                          <m:t>,</m:t>
                        </m:r>
                        <m:d>
                          <m:dPr>
                            <m:ctrlPr>
                              <a:rPr lang="en-US" b="1" i="1" smtClean="0">
                                <a:solidFill>
                                  <a:schemeClr val="tx1"/>
                                </a:solidFill>
                                <a:latin typeface="Cambria Math" panose="02040503050406030204" pitchFamily="18" charset="0"/>
                                <a:ea typeface="Cambria Math"/>
                                <a:cs typeface="Arial" pitchFamily="34" charset="0"/>
                              </a:rPr>
                            </m:ctrlPr>
                          </m:dPr>
                          <m:e>
                            <m:r>
                              <a:rPr lang="en-US" b="1" i="1" smtClean="0">
                                <a:solidFill>
                                  <a:schemeClr val="tx1"/>
                                </a:solidFill>
                                <a:latin typeface="Cambria Math"/>
                                <a:ea typeface="Cambria Math"/>
                                <a:cs typeface="Arial" pitchFamily="34" charset="0"/>
                              </a:rPr>
                              <m:t>𝑷</m:t>
                            </m:r>
                          </m:e>
                        </m:d>
                      </m:e>
                    </m:d>
                    <m:r>
                      <a:rPr lang="en-US" b="1" i="1" smtClean="0">
                        <a:solidFill>
                          <a:schemeClr val="tx1"/>
                        </a:solidFill>
                        <a:latin typeface="Cambria Math"/>
                        <a:ea typeface="Cambria Math"/>
                        <a:cs typeface="Arial" pitchFamily="34" charset="0"/>
                      </a:rPr>
                      <m:t>=</m:t>
                    </m:r>
                    <m:r>
                      <a:rPr lang="en-US" b="1" i="1" smtClean="0">
                        <a:solidFill>
                          <a:schemeClr val="tx1"/>
                        </a:solidFill>
                        <a:latin typeface="Cambria Math"/>
                        <a:ea typeface="Cambria Math"/>
                        <a:cs typeface="Arial" pitchFamily="34" charset="0"/>
                      </a:rPr>
                      <m:t>𝟎</m:t>
                    </m:r>
                  </m:oMath>
                </a14:m>
                <a:r>
                  <a:rPr lang="en-US" b="1">
                    <a:latin typeface="Arial" pitchFamily="34" charset="0"/>
                    <a:cs typeface="Arial" pitchFamily="34" charset="0"/>
                  </a:rPr>
                  <a:t> khi và chỉ khi </a:t>
                </a:r>
                <a14:m>
                  <m:oMath xmlns:m="http://schemas.openxmlformats.org/officeDocument/2006/math">
                    <m:r>
                      <a:rPr lang="en-US" b="1" i="1">
                        <a:latin typeface="Cambria Math"/>
                        <a:cs typeface="Arial" pitchFamily="34" charset="0"/>
                      </a:rPr>
                      <m:t>𝑴</m:t>
                    </m:r>
                    <m:r>
                      <a:rPr lang="en-US" b="1" i="1">
                        <a:latin typeface="Cambria Math"/>
                        <a:ea typeface="Cambria Math"/>
                        <a:cs typeface="Arial" pitchFamily="34" charset="0"/>
                      </a:rPr>
                      <m:t>∈</m:t>
                    </m:r>
                    <m:r>
                      <a:rPr lang="en-US" b="1" i="1" smtClean="0">
                        <a:latin typeface="Cambria Math"/>
                        <a:ea typeface="Cambria Math"/>
                        <a:cs typeface="Arial" pitchFamily="34" charset="0"/>
                      </a:rPr>
                      <m:t>(</m:t>
                    </m:r>
                    <m:r>
                      <a:rPr lang="en-US" b="1" i="1" smtClean="0">
                        <a:latin typeface="Cambria Math"/>
                        <a:ea typeface="Cambria Math"/>
                        <a:cs typeface="Arial" pitchFamily="34" charset="0"/>
                      </a:rPr>
                      <m:t>𝑷</m:t>
                    </m:r>
                    <m:r>
                      <a:rPr lang="en-US" b="1" i="1" smtClean="0">
                        <a:latin typeface="Cambria Math"/>
                        <a:ea typeface="Cambria Math"/>
                        <a:cs typeface="Arial" pitchFamily="34" charset="0"/>
                      </a:rPr>
                      <m:t>)</m:t>
                    </m:r>
                  </m:oMath>
                </a14:m>
                <a:endParaRPr lang="en-US" b="1">
                  <a:latin typeface="Arial" pitchFamily="34" charset="0"/>
                  <a:cs typeface="Arial"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379412" y="3910422"/>
                <a:ext cx="11369046" cy="509178"/>
              </a:xfrm>
              <a:prstGeom prst="rect">
                <a:avLst/>
              </a:prstGeom>
              <a:blipFill rotWithShape="1">
                <a:blip r:embed="rId5"/>
                <a:stretch>
                  <a:fillRect l="-697" t="-4762" b="-21429"/>
                </a:stretch>
              </a:blipFill>
            </p:spPr>
            <p:txBody>
              <a:bodyPr/>
              <a:lstStyle/>
              <a:p>
                <a:r>
                  <a:rPr lang="en-US">
                    <a:noFill/>
                  </a:rPr>
                  <a:t> </a:t>
                </a:r>
              </a:p>
            </p:txBody>
          </p:sp>
        </mc:Fallback>
      </mc:AlternateContent>
      <p:pic>
        <p:nvPicPr>
          <p:cNvPr id="1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18612" y="381000"/>
            <a:ext cx="2290723" cy="1550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03549" y="1961693"/>
            <a:ext cx="2504695" cy="1531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608013" y="5036403"/>
            <a:ext cx="11119806" cy="830997"/>
          </a:xfrm>
          <a:prstGeom prst="rect">
            <a:avLst/>
          </a:prstGeom>
          <a:noFill/>
        </p:spPr>
        <p:txBody>
          <a:bodyPr wrap="square" rtlCol="0">
            <a:spAutoFit/>
          </a:bodyPr>
          <a:lstStyle/>
          <a:p>
            <a:r>
              <a:rPr lang="en-US" b="1">
                <a:solidFill>
                  <a:schemeClr val="tx1"/>
                </a:solidFill>
                <a:latin typeface="Arial" pitchFamily="34" charset="0"/>
                <a:cs typeface="Arial" pitchFamily="34" charset="0"/>
              </a:rPr>
              <a:t>Khoảng cách từ M đến </a:t>
            </a:r>
            <a:r>
              <a:rPr lang="vi-VN" b="1">
                <a:solidFill>
                  <a:schemeClr val="tx1"/>
                </a:solidFill>
                <a:latin typeface="Arial" pitchFamily="34" charset="0"/>
                <a:cs typeface="Arial" pitchFamily="34" charset="0"/>
              </a:rPr>
              <a:t>đường thẳng</a:t>
            </a:r>
            <a:r>
              <a:rPr lang="en-US" b="1">
                <a:solidFill>
                  <a:schemeClr val="tx1"/>
                </a:solidFill>
                <a:latin typeface="Arial" pitchFamily="34" charset="0"/>
                <a:cs typeface="Arial" pitchFamily="34" charset="0"/>
              </a:rPr>
              <a:t> a (mặt phẳng (P)) là khoảng cách nhỏ nhất giữa M và một điểm thuộc a (thuộc (P))</a:t>
            </a:r>
            <a:endParaRPr lang="en-US" b="1">
              <a:latin typeface="Arial" pitchFamily="34" charset="0"/>
              <a:cs typeface="Arial" pitchFamily="34" charset="0"/>
            </a:endParaRPr>
          </a:p>
        </p:txBody>
      </p:sp>
      <p:sp>
        <p:nvSpPr>
          <p:cNvPr id="16" name="TextBox 15"/>
          <p:cNvSpPr txBox="1"/>
          <p:nvPr/>
        </p:nvSpPr>
        <p:spPr>
          <a:xfrm>
            <a:off x="328610" y="5874603"/>
            <a:ext cx="10035363" cy="830997"/>
          </a:xfrm>
          <a:prstGeom prst="rect">
            <a:avLst/>
          </a:prstGeom>
          <a:noFill/>
        </p:spPr>
        <p:txBody>
          <a:bodyPr wrap="square" rtlCol="0">
            <a:spAutoFit/>
          </a:bodyPr>
          <a:lstStyle/>
          <a:p>
            <a:pPr marL="342900" indent="-342900">
              <a:buFont typeface="Wingdings" pitchFamily="2" charset="2"/>
              <a:buChar char="v"/>
            </a:pPr>
            <a:r>
              <a:rPr lang="en-US" b="1" i="1">
                <a:solidFill>
                  <a:schemeClr val="accent2">
                    <a:lumMod val="75000"/>
                  </a:schemeClr>
                </a:solidFill>
                <a:latin typeface="Arial" pitchFamily="34" charset="0"/>
                <a:cs typeface="Arial" pitchFamily="34" charset="0"/>
              </a:rPr>
              <a:t>Chú ý 2 : </a:t>
            </a:r>
            <a:r>
              <a:rPr lang="en-US" b="1">
                <a:solidFill>
                  <a:schemeClr val="tx1"/>
                </a:solidFill>
                <a:latin typeface="Arial" pitchFamily="34" charset="0"/>
                <a:cs typeface="Arial" pitchFamily="34" charset="0"/>
              </a:rPr>
              <a:t>Khoảng cách từ đỉnh đến mặt phẳng chứa mặt đáy của một hình chóp được gọi là chiều cao của hình chóp đó.</a:t>
            </a:r>
            <a:endParaRPr lang="en-US" b="1">
              <a:latin typeface="Arial" pitchFamily="34" charset="0"/>
              <a:cs typeface="Arial" pitchFamily="34" charset="0"/>
            </a:endParaRPr>
          </a:p>
        </p:txBody>
      </p:sp>
      <p:sp>
        <p:nvSpPr>
          <p:cNvPr id="26" name="TextBox 25"/>
          <p:cNvSpPr txBox="1"/>
          <p:nvPr/>
        </p:nvSpPr>
        <p:spPr>
          <a:xfrm>
            <a:off x="455612" y="2130862"/>
            <a:ext cx="8382000" cy="1292662"/>
          </a:xfrm>
          <a:prstGeom prst="rect">
            <a:avLst/>
          </a:prstGeom>
          <a:noFill/>
        </p:spPr>
        <p:txBody>
          <a:bodyPr wrap="square" rtlCol="0">
            <a:spAutoFit/>
          </a:bodyPr>
          <a:lstStyle/>
          <a:p>
            <a:pPr marL="457200" indent="-457200">
              <a:buFont typeface="Arial" pitchFamily="34" charset="0"/>
              <a:buChar char="•"/>
            </a:pPr>
            <a:r>
              <a:rPr lang="en-US" sz="2600" b="1">
                <a:latin typeface="Arial" pitchFamily="34" charset="0"/>
                <a:cs typeface="Arial" pitchFamily="34" charset="0"/>
              </a:rPr>
              <a:t>Khoảng cách từ một điểm M đến một mặt phẳng (P) , kí hiệu </a:t>
            </a:r>
            <a:r>
              <a:rPr lang="en-US" sz="2600" b="1" i="1">
                <a:solidFill>
                  <a:schemeClr val="accent2">
                    <a:lumMod val="75000"/>
                  </a:schemeClr>
                </a:solidFill>
                <a:latin typeface="Arial" pitchFamily="34" charset="0"/>
                <a:cs typeface="Arial" pitchFamily="34" charset="0"/>
              </a:rPr>
              <a:t>d(M,(P)) </a:t>
            </a:r>
            <a:r>
              <a:rPr lang="en-US" sz="2600" b="1">
                <a:latin typeface="Arial" pitchFamily="34" charset="0"/>
                <a:cs typeface="Arial" pitchFamily="34" charset="0"/>
              </a:rPr>
              <a:t>là khoảng cách </a:t>
            </a:r>
            <a:br>
              <a:rPr lang="en-US" sz="2600" b="1">
                <a:latin typeface="Arial" pitchFamily="34" charset="0"/>
                <a:cs typeface="Arial" pitchFamily="34" charset="0"/>
              </a:rPr>
            </a:br>
            <a:r>
              <a:rPr lang="en-US" sz="2600" b="1">
                <a:latin typeface="Arial" pitchFamily="34" charset="0"/>
                <a:cs typeface="Arial" pitchFamily="34" charset="0"/>
              </a:rPr>
              <a:t>giữa M và hình chiếu H của M trên (P)</a:t>
            </a:r>
            <a:endParaRPr lang="vi-VN" sz="2600" b="1">
              <a:latin typeface="Arial" pitchFamily="34" charset="0"/>
              <a:cs typeface="Arial" pitchFamily="34" charset="0"/>
            </a:endParaRPr>
          </a:p>
        </p:txBody>
      </p:sp>
      <p:sp>
        <p:nvSpPr>
          <p:cNvPr id="27" name="AutoShape 4"/>
          <p:cNvSpPr>
            <a:spLocks noChangeArrowheads="1"/>
          </p:cNvSpPr>
          <p:nvPr/>
        </p:nvSpPr>
        <p:spPr bwMode="gray">
          <a:xfrm>
            <a:off x="303212" y="95249"/>
            <a:ext cx="10447799"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a:solidFill>
                  <a:schemeClr val="bg1"/>
                </a:solidFill>
                <a:latin typeface="Arial" pitchFamily="34" charset="0"/>
                <a:cs typeface="Arial" pitchFamily="34" charset="0"/>
              </a:rPr>
              <a:t>  1 . KHOẢNG CÁCH TỪ MỘT ĐIỂM ĐẾN MỘT </a:t>
            </a:r>
            <a:r>
              <a:rPr lang="vi-VN" sz="1900" b="1">
                <a:solidFill>
                  <a:schemeClr val="bg1"/>
                </a:solidFill>
                <a:latin typeface="Arial" pitchFamily="34" charset="0"/>
                <a:cs typeface="Arial" pitchFamily="34" charset="0"/>
              </a:rPr>
              <a:t>ĐƯỜNG THẲNG</a:t>
            </a:r>
            <a:r>
              <a:rPr lang="en-US" sz="1900" b="1">
                <a:solidFill>
                  <a:schemeClr val="bg1"/>
                </a:solidFill>
                <a:latin typeface="Arial" pitchFamily="34" charset="0"/>
                <a:cs typeface="Arial" pitchFamily="34" charset="0"/>
              </a:rPr>
              <a:t> , ĐẾN MỘT MẶT PHẲNG </a:t>
            </a:r>
            <a:endParaRPr lang="vi-VN" sz="1900" b="1">
              <a:solidFill>
                <a:schemeClr val="bg1"/>
              </a:solidFill>
              <a:latin typeface="Arial" pitchFamily="34" charset="0"/>
              <a:cs typeface="Arial" pitchFamily="34" charset="0"/>
            </a:endParaRPr>
          </a:p>
        </p:txBody>
      </p:sp>
      <p:sp>
        <p:nvSpPr>
          <p:cNvPr id="14" name="Rectangle 13"/>
          <p:cNvSpPr/>
          <p:nvPr/>
        </p:nvSpPr>
        <p:spPr>
          <a:xfrm>
            <a:off x="684212" y="4572000"/>
            <a:ext cx="1524000" cy="457200"/>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itchFamily="34" charset="0"/>
                <a:cs typeface="Arial" pitchFamily="34" charset="0"/>
              </a:rPr>
              <a:t>Nhận xét</a:t>
            </a:r>
          </a:p>
        </p:txBody>
      </p:sp>
    </p:spTree>
    <p:extLst>
      <p:ext uri="{BB962C8B-B14F-4D97-AF65-F5344CB8AC3E}">
        <p14:creationId xmlns:p14="http://schemas.microsoft.com/office/powerpoint/2010/main" val="29983044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5" grpId="0"/>
      <p:bldP spid="16" grpId="0"/>
      <p:bldP spid="26" grpId="0"/>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0993" y="22860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379412" y="2743200"/>
            <a:ext cx="7391400" cy="830997"/>
          </a:xfrm>
          <a:prstGeom prst="rect">
            <a:avLst/>
          </a:prstGeom>
          <a:noFill/>
        </p:spPr>
        <p:txBody>
          <a:bodyPr wrap="square" rtlCol="0">
            <a:spAutoFit/>
          </a:bodyPr>
          <a:lstStyle/>
          <a:p>
            <a:pPr marL="342900" indent="-342900" algn="just">
              <a:buFont typeface="Wingdings" pitchFamily="2" charset="2"/>
              <a:buChar char="v"/>
            </a:pPr>
            <a:r>
              <a:rPr lang="en-US" b="1">
                <a:latin typeface="Arial" pitchFamily="34" charset="0"/>
                <a:cs typeface="Arial" pitchFamily="34" charset="0"/>
              </a:rPr>
              <a:t>Hình chiếu của S trên mặt phẳng (ABC) là tâm O của tam giác đều ABC</a:t>
            </a:r>
          </a:p>
        </p:txBody>
      </p:sp>
      <p:grpSp>
        <p:nvGrpSpPr>
          <p:cNvPr id="2" name="Group 1"/>
          <p:cNvGrpSpPr/>
          <p:nvPr/>
        </p:nvGrpSpPr>
        <p:grpSpPr>
          <a:xfrm>
            <a:off x="8314054" y="2115502"/>
            <a:ext cx="3834765" cy="3447098"/>
            <a:chOff x="8314054" y="2115502"/>
            <a:chExt cx="3834765" cy="3447098"/>
          </a:xfrm>
        </p:grpSpPr>
        <p:pic>
          <p:nvPicPr>
            <p:cNvPr id="870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4054" y="2115502"/>
              <a:ext cx="3834765"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10239373" y="4910435"/>
              <a:ext cx="1295400" cy="338554"/>
            </a:xfrm>
            <a:prstGeom prst="rect">
              <a:avLst/>
            </a:prstGeom>
            <a:noFill/>
          </p:spPr>
          <p:txBody>
            <a:bodyPr wrap="square" rtlCol="0">
              <a:spAutoFit/>
            </a:bodyPr>
            <a:lstStyle/>
            <a:p>
              <a:pPr algn="just"/>
              <a:r>
                <a:rPr lang="en-US" sz="1600" b="1">
                  <a:solidFill>
                    <a:srgbClr val="FF0000"/>
                  </a:solidFill>
                  <a:latin typeface="Arial" pitchFamily="34" charset="0"/>
                  <a:cs typeface="Arial" pitchFamily="34" charset="0"/>
                </a:rPr>
                <a:t>Hình 7.76</a:t>
              </a:r>
            </a:p>
          </p:txBody>
        </p:sp>
      </p:grpSp>
      <p:sp>
        <p:nvSpPr>
          <p:cNvPr id="18" name="AutoShape 4"/>
          <p:cNvSpPr>
            <a:spLocks noChangeArrowheads="1"/>
          </p:cNvSpPr>
          <p:nvPr/>
        </p:nvSpPr>
        <p:spPr bwMode="gray">
          <a:xfrm>
            <a:off x="303212" y="95249"/>
            <a:ext cx="10447799"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a:solidFill>
                  <a:schemeClr val="bg1"/>
                </a:solidFill>
                <a:latin typeface="Arial" pitchFamily="34" charset="0"/>
                <a:cs typeface="Arial" pitchFamily="34" charset="0"/>
              </a:rPr>
              <a:t>  1 . KHOẢNG CÁCH TỪ MỘT ĐIỂM ĐẾN MỘT </a:t>
            </a:r>
            <a:r>
              <a:rPr lang="vi-VN" sz="1900" b="1">
                <a:solidFill>
                  <a:schemeClr val="bg1"/>
                </a:solidFill>
                <a:latin typeface="Arial" pitchFamily="34" charset="0"/>
                <a:cs typeface="Arial" pitchFamily="34" charset="0"/>
              </a:rPr>
              <a:t>ĐƯỜNG THẲNG</a:t>
            </a:r>
            <a:r>
              <a:rPr lang="en-US" sz="1900" b="1">
                <a:solidFill>
                  <a:schemeClr val="bg1"/>
                </a:solidFill>
                <a:latin typeface="Arial" pitchFamily="34" charset="0"/>
                <a:cs typeface="Arial" pitchFamily="34" charset="0"/>
              </a:rPr>
              <a:t> , ĐẾN MỘT MẶT PHẲNG </a:t>
            </a:r>
            <a:endParaRPr lang="vi-VN" sz="1900" b="1">
              <a:solidFill>
                <a:schemeClr val="bg1"/>
              </a:solidFill>
              <a:latin typeface="Arial" pitchFamily="34" charset="0"/>
              <a:cs typeface="Arial" pitchFamily="34" charset="0"/>
            </a:endParaRPr>
          </a:p>
        </p:txBody>
      </p:sp>
      <p:sp>
        <p:nvSpPr>
          <p:cNvPr id="22" name="TextBox 21"/>
          <p:cNvSpPr txBox="1"/>
          <p:nvPr/>
        </p:nvSpPr>
        <p:spPr>
          <a:xfrm>
            <a:off x="663574" y="3729335"/>
            <a:ext cx="1316038" cy="461665"/>
          </a:xfrm>
          <a:prstGeom prst="rect">
            <a:avLst/>
          </a:prstGeom>
          <a:noFill/>
        </p:spPr>
        <p:txBody>
          <a:bodyPr wrap="square" rtlCol="0">
            <a:spAutoFit/>
          </a:bodyPr>
          <a:lstStyle/>
          <a:p>
            <a:pPr algn="just"/>
            <a:r>
              <a:rPr lang="en-US" b="1">
                <a:latin typeface="Arial" pitchFamily="34" charset="0"/>
                <a:cs typeface="Arial" pitchFamily="34" charset="0"/>
              </a:rPr>
              <a:t>Ta có : </a:t>
            </a:r>
          </a:p>
        </p:txBody>
      </p:sp>
      <p:graphicFrame>
        <p:nvGraphicFramePr>
          <p:cNvPr id="6" name="Object 5"/>
          <p:cNvGraphicFramePr>
            <a:graphicFrameLocks noChangeAspect="1"/>
          </p:cNvGraphicFramePr>
          <p:nvPr>
            <p:extLst>
              <p:ext uri="{D42A27DB-BD31-4B8C-83A1-F6EECF244321}">
                <p14:modId xmlns:p14="http://schemas.microsoft.com/office/powerpoint/2010/main" val="3603534707"/>
              </p:ext>
            </p:extLst>
          </p:nvPr>
        </p:nvGraphicFramePr>
        <p:xfrm>
          <a:off x="1865313" y="3516312"/>
          <a:ext cx="1276350" cy="979488"/>
        </p:xfrm>
        <a:graphic>
          <a:graphicData uri="http://schemas.openxmlformats.org/presentationml/2006/ole">
            <mc:AlternateContent xmlns:mc="http://schemas.openxmlformats.org/markup-compatibility/2006">
              <mc:Choice xmlns:v="urn:schemas-microsoft-com:vml" Requires="v">
                <p:oleObj name="Equation" r:id="rId5" imgW="596880" imgH="457200" progId="Equation.DSMT4">
                  <p:embed/>
                </p:oleObj>
              </mc:Choice>
              <mc:Fallback>
                <p:oleObj name="Equation" r:id="rId5" imgW="596880" imgH="457200" progId="Equation.DSMT4">
                  <p:embed/>
                  <p:pic>
                    <p:nvPicPr>
                      <p:cNvPr id="0" name="Object 18"/>
                      <p:cNvPicPr>
                        <a:picLocks noChangeAspect="1" noChangeArrowheads="1"/>
                      </p:cNvPicPr>
                      <p:nvPr/>
                    </p:nvPicPr>
                    <p:blipFill>
                      <a:blip r:embed="rId6"/>
                      <a:srcRect/>
                      <a:stretch>
                        <a:fillRect/>
                      </a:stretch>
                    </p:blipFill>
                    <p:spPr bwMode="auto">
                      <a:xfrm>
                        <a:off x="1865313" y="3516312"/>
                        <a:ext cx="1276350"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TextBox 24"/>
          <p:cNvSpPr txBox="1"/>
          <p:nvPr/>
        </p:nvSpPr>
        <p:spPr>
          <a:xfrm>
            <a:off x="663574" y="4524375"/>
            <a:ext cx="5462893" cy="461665"/>
          </a:xfrm>
          <a:prstGeom prst="rect">
            <a:avLst/>
          </a:prstGeom>
          <a:noFill/>
        </p:spPr>
        <p:txBody>
          <a:bodyPr wrap="square" rtlCol="0">
            <a:spAutoFit/>
          </a:bodyPr>
          <a:lstStyle/>
          <a:p>
            <a:pPr algn="just"/>
            <a:r>
              <a:rPr lang="en-US" b="1">
                <a:latin typeface="Arial" pitchFamily="34" charset="0"/>
                <a:cs typeface="Arial" pitchFamily="34" charset="0"/>
              </a:rPr>
              <a:t>Xét tam giác SOA vuông tại O có :</a:t>
            </a:r>
          </a:p>
        </p:txBody>
      </p:sp>
      <p:graphicFrame>
        <p:nvGraphicFramePr>
          <p:cNvPr id="26" name="Object 25"/>
          <p:cNvGraphicFramePr>
            <a:graphicFrameLocks noChangeAspect="1"/>
          </p:cNvGraphicFramePr>
          <p:nvPr>
            <p:extLst>
              <p:ext uri="{D42A27DB-BD31-4B8C-83A1-F6EECF244321}">
                <p14:modId xmlns:p14="http://schemas.microsoft.com/office/powerpoint/2010/main" val="2337085419"/>
              </p:ext>
            </p:extLst>
          </p:nvPr>
        </p:nvGraphicFramePr>
        <p:xfrm>
          <a:off x="1835150" y="4953000"/>
          <a:ext cx="3938588" cy="1006475"/>
        </p:xfrm>
        <a:graphic>
          <a:graphicData uri="http://schemas.openxmlformats.org/presentationml/2006/ole">
            <mc:AlternateContent xmlns:mc="http://schemas.openxmlformats.org/markup-compatibility/2006">
              <mc:Choice xmlns:v="urn:schemas-microsoft-com:vml" Requires="v">
                <p:oleObj name="Equation" r:id="rId7" imgW="1841400" imgH="469800" progId="Equation.DSMT4">
                  <p:embed/>
                </p:oleObj>
              </mc:Choice>
              <mc:Fallback>
                <p:oleObj name="Equation" r:id="rId7" imgW="1841400" imgH="469800" progId="Equation.DSMT4">
                  <p:embed/>
                  <p:pic>
                    <p:nvPicPr>
                      <p:cNvPr id="0" name=""/>
                      <p:cNvPicPr>
                        <a:picLocks noChangeAspect="1" noChangeArrowheads="1"/>
                      </p:cNvPicPr>
                      <p:nvPr/>
                    </p:nvPicPr>
                    <p:blipFill>
                      <a:blip r:embed="rId8"/>
                      <a:srcRect/>
                      <a:stretch>
                        <a:fillRect/>
                      </a:stretch>
                    </p:blipFill>
                    <p:spPr bwMode="auto">
                      <a:xfrm>
                        <a:off x="1835150" y="4953000"/>
                        <a:ext cx="393858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 name="TextBox 26"/>
          <p:cNvSpPr txBox="1"/>
          <p:nvPr/>
        </p:nvSpPr>
        <p:spPr>
          <a:xfrm>
            <a:off x="642936" y="6034961"/>
            <a:ext cx="5072064" cy="461665"/>
          </a:xfrm>
          <a:prstGeom prst="rect">
            <a:avLst/>
          </a:prstGeom>
          <a:noFill/>
        </p:spPr>
        <p:txBody>
          <a:bodyPr wrap="square" rtlCol="0">
            <a:spAutoFit/>
          </a:bodyPr>
          <a:lstStyle/>
          <a:p>
            <a:pPr algn="just"/>
            <a:r>
              <a:rPr lang="en-US" b="1">
                <a:latin typeface="Arial" pitchFamily="34" charset="0"/>
                <a:cs typeface="Arial" pitchFamily="34" charset="0"/>
              </a:rPr>
              <a:t>Vậy chiều cao của hình chóp là </a:t>
            </a:r>
          </a:p>
        </p:txBody>
      </p:sp>
      <p:graphicFrame>
        <p:nvGraphicFramePr>
          <p:cNvPr id="28" name="Object 27"/>
          <p:cNvGraphicFramePr>
            <a:graphicFrameLocks noChangeAspect="1"/>
          </p:cNvGraphicFramePr>
          <p:nvPr>
            <p:extLst>
              <p:ext uri="{D42A27DB-BD31-4B8C-83A1-F6EECF244321}">
                <p14:modId xmlns:p14="http://schemas.microsoft.com/office/powerpoint/2010/main" val="4063063621"/>
              </p:ext>
            </p:extLst>
          </p:nvPr>
        </p:nvGraphicFramePr>
        <p:xfrm>
          <a:off x="5408612" y="5733980"/>
          <a:ext cx="2036763" cy="1006475"/>
        </p:xfrm>
        <a:graphic>
          <a:graphicData uri="http://schemas.openxmlformats.org/presentationml/2006/ole">
            <mc:AlternateContent xmlns:mc="http://schemas.openxmlformats.org/markup-compatibility/2006">
              <mc:Choice xmlns:v="urn:schemas-microsoft-com:vml" Requires="v">
                <p:oleObj name="Equation" r:id="rId9" imgW="952200" imgH="469800" progId="Equation.DSMT4">
                  <p:embed/>
                </p:oleObj>
              </mc:Choice>
              <mc:Fallback>
                <p:oleObj name="Equation" r:id="rId9" imgW="952200" imgH="469800" progId="Equation.DSMT4">
                  <p:embed/>
                  <p:pic>
                    <p:nvPicPr>
                      <p:cNvPr id="0" name=""/>
                      <p:cNvPicPr>
                        <a:picLocks noChangeAspect="1" noChangeArrowheads="1"/>
                      </p:cNvPicPr>
                      <p:nvPr/>
                    </p:nvPicPr>
                    <p:blipFill>
                      <a:blip r:embed="rId10"/>
                      <a:srcRect/>
                      <a:stretch>
                        <a:fillRect/>
                      </a:stretch>
                    </p:blipFill>
                    <p:spPr bwMode="auto">
                      <a:xfrm>
                        <a:off x="5408612" y="5733980"/>
                        <a:ext cx="203676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7163" name="Picture 12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 y="704423"/>
            <a:ext cx="11863387"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57067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left)">
                                      <p:cBhvr>
                                        <p:cTn id="4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2" grpId="0"/>
      <p:bldP spid="25"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7612" y="24384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718526" y="2920210"/>
            <a:ext cx="1505413" cy="461665"/>
          </a:xfrm>
          <a:prstGeom prst="rect">
            <a:avLst/>
          </a:prstGeom>
          <a:noFill/>
        </p:spPr>
        <p:txBody>
          <a:bodyPr wrap="square" rtlCol="0">
            <a:spAutoFit/>
          </a:bodyPr>
          <a:lstStyle/>
          <a:p>
            <a:pPr marL="342900" indent="-342900" algn="just">
              <a:buFont typeface="Wingdings" pitchFamily="2" charset="2"/>
              <a:buChar char="v"/>
            </a:pPr>
            <a:r>
              <a:rPr lang="en-US" b="1">
                <a:latin typeface="Arial" pitchFamily="34" charset="0"/>
                <a:cs typeface="Arial" pitchFamily="34" charset="0"/>
              </a:rPr>
              <a:t>Ta có : </a:t>
            </a:r>
          </a:p>
        </p:txBody>
      </p:sp>
      <p:graphicFrame>
        <p:nvGraphicFramePr>
          <p:cNvPr id="2" name="Object 1"/>
          <p:cNvGraphicFramePr>
            <a:graphicFrameLocks noChangeAspect="1"/>
          </p:cNvGraphicFramePr>
          <p:nvPr>
            <p:extLst>
              <p:ext uri="{D42A27DB-BD31-4B8C-83A1-F6EECF244321}">
                <p14:modId xmlns:p14="http://schemas.microsoft.com/office/powerpoint/2010/main" val="3298719185"/>
              </p:ext>
            </p:extLst>
          </p:nvPr>
        </p:nvGraphicFramePr>
        <p:xfrm>
          <a:off x="2231876" y="2743200"/>
          <a:ext cx="3779693" cy="940955"/>
        </p:xfrm>
        <a:graphic>
          <a:graphicData uri="http://schemas.openxmlformats.org/presentationml/2006/ole">
            <mc:AlternateContent xmlns:mc="http://schemas.openxmlformats.org/markup-compatibility/2006">
              <mc:Choice xmlns:v="urn:schemas-microsoft-com:vml" Requires="v">
                <p:oleObj name="Equation" r:id="rId4" imgW="1942920" imgH="482400" progId="Equation.DSMT4">
                  <p:embed/>
                </p:oleObj>
              </mc:Choice>
              <mc:Fallback>
                <p:oleObj name="Equation" r:id="rId4" imgW="1942920" imgH="482400" progId="Equation.DSMT4">
                  <p:embed/>
                  <p:pic>
                    <p:nvPicPr>
                      <p:cNvPr id="0" name="Object 1"/>
                      <p:cNvPicPr>
                        <a:picLocks noChangeAspect="1" noChangeArrowheads="1"/>
                      </p:cNvPicPr>
                      <p:nvPr/>
                    </p:nvPicPr>
                    <p:blipFill>
                      <a:blip r:embed="rId5"/>
                      <a:srcRect/>
                      <a:stretch>
                        <a:fillRect/>
                      </a:stretch>
                    </p:blipFill>
                    <p:spPr bwMode="auto">
                      <a:xfrm>
                        <a:off x="2231876" y="2743200"/>
                        <a:ext cx="3779693" cy="940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AutoShape 4"/>
          <p:cNvSpPr>
            <a:spLocks noChangeArrowheads="1"/>
          </p:cNvSpPr>
          <p:nvPr/>
        </p:nvSpPr>
        <p:spPr bwMode="gray">
          <a:xfrm>
            <a:off x="303212" y="95249"/>
            <a:ext cx="10447799"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a:solidFill>
                  <a:schemeClr val="bg1"/>
                </a:solidFill>
                <a:latin typeface="Arial" pitchFamily="34" charset="0"/>
                <a:cs typeface="Arial" pitchFamily="34" charset="0"/>
              </a:rPr>
              <a:t>  1 . KHOẢNG CÁCH TỪ MỘT ĐIỂM ĐẾN MỘT </a:t>
            </a:r>
            <a:r>
              <a:rPr lang="vi-VN" sz="1900" b="1">
                <a:solidFill>
                  <a:schemeClr val="bg1"/>
                </a:solidFill>
                <a:latin typeface="Arial" pitchFamily="34" charset="0"/>
                <a:cs typeface="Arial" pitchFamily="34" charset="0"/>
              </a:rPr>
              <a:t>ĐƯỜNG THẲNG</a:t>
            </a:r>
            <a:r>
              <a:rPr lang="en-US" sz="1900" b="1">
                <a:solidFill>
                  <a:schemeClr val="bg1"/>
                </a:solidFill>
                <a:latin typeface="Arial" pitchFamily="34" charset="0"/>
                <a:cs typeface="Arial" pitchFamily="34" charset="0"/>
              </a:rPr>
              <a:t> , ĐẾN MỘT MẶT PHẲNG </a:t>
            </a:r>
            <a:endParaRPr lang="vi-VN" sz="1900" b="1">
              <a:solidFill>
                <a:schemeClr val="bg1"/>
              </a:solidFill>
              <a:latin typeface="Arial" pitchFamily="34" charset="0"/>
              <a:cs typeface="Arial" pitchFamily="34" charset="0"/>
            </a:endParaRPr>
          </a:p>
        </p:txBody>
      </p:sp>
      <p:pic>
        <p:nvPicPr>
          <p:cNvPr id="7922" name="Picture 75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78873" y="2247900"/>
            <a:ext cx="3143250" cy="376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4" name="Object 33"/>
          <p:cNvGraphicFramePr>
            <a:graphicFrameLocks noChangeAspect="1"/>
          </p:cNvGraphicFramePr>
          <p:nvPr>
            <p:extLst>
              <p:ext uri="{D42A27DB-BD31-4B8C-83A1-F6EECF244321}">
                <p14:modId xmlns:p14="http://schemas.microsoft.com/office/powerpoint/2010/main" val="1680059019"/>
              </p:ext>
            </p:extLst>
          </p:nvPr>
        </p:nvGraphicFramePr>
        <p:xfrm>
          <a:off x="2360612" y="3744271"/>
          <a:ext cx="3805237" cy="395288"/>
        </p:xfrm>
        <a:graphic>
          <a:graphicData uri="http://schemas.openxmlformats.org/presentationml/2006/ole">
            <mc:AlternateContent xmlns:mc="http://schemas.openxmlformats.org/markup-compatibility/2006">
              <mc:Choice xmlns:v="urn:schemas-microsoft-com:vml" Requires="v">
                <p:oleObj name="Equation" r:id="rId7" imgW="1955520" imgH="203040" progId="Equation.DSMT4">
                  <p:embed/>
                </p:oleObj>
              </mc:Choice>
              <mc:Fallback>
                <p:oleObj name="Equation" r:id="rId7" imgW="1955520" imgH="203040" progId="Equation.DSMT4">
                  <p:embed/>
                  <p:pic>
                    <p:nvPicPr>
                      <p:cNvPr id="0" name=""/>
                      <p:cNvPicPr>
                        <a:picLocks noChangeAspect="1" noChangeArrowheads="1"/>
                      </p:cNvPicPr>
                      <p:nvPr/>
                    </p:nvPicPr>
                    <p:blipFill>
                      <a:blip r:embed="rId8"/>
                      <a:srcRect/>
                      <a:stretch>
                        <a:fillRect/>
                      </a:stretch>
                    </p:blipFill>
                    <p:spPr bwMode="auto">
                      <a:xfrm>
                        <a:off x="2360612" y="3744271"/>
                        <a:ext cx="3805237"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35" name="TextBox 34"/>
              <p:cNvSpPr txBox="1"/>
              <p:nvPr/>
            </p:nvSpPr>
            <p:spPr>
              <a:xfrm>
                <a:off x="836612" y="4191000"/>
                <a:ext cx="7357087" cy="461665"/>
              </a:xfrm>
              <a:prstGeom prst="rect">
                <a:avLst/>
              </a:prstGeom>
              <a:noFill/>
            </p:spPr>
            <p:txBody>
              <a:bodyPr wrap="square" rtlCol="0">
                <a:spAutoFit/>
              </a:bodyPr>
              <a:lstStyle/>
              <a:p>
                <a:pPr algn="just"/>
                <a:r>
                  <a:rPr lang="en-US" b="1">
                    <a:latin typeface="Arial" pitchFamily="34" charset="0"/>
                    <a:cs typeface="Arial" pitchFamily="34" charset="0"/>
                  </a:rPr>
                  <a:t>Trên (ABC’) kẻ AK</a:t>
                </a:r>
                <a14:m>
                  <m:oMath xmlns:m="http://schemas.openxmlformats.org/officeDocument/2006/math">
                    <m:r>
                      <a:rPr lang="en-US" b="1" i="1" smtClean="0">
                        <a:latin typeface="Cambria Math"/>
                        <a:ea typeface="Cambria Math"/>
                        <a:cs typeface="Arial" pitchFamily="34" charset="0"/>
                      </a:rPr>
                      <m:t>⊥</m:t>
                    </m:r>
                  </m:oMath>
                </a14:m>
                <a:r>
                  <a:rPr lang="en-US" b="1">
                    <a:latin typeface="Arial" pitchFamily="34" charset="0"/>
                    <a:cs typeface="Arial" pitchFamily="34" charset="0"/>
                  </a:rPr>
                  <a:t>BC’ </a:t>
                </a:r>
                <a14:m>
                  <m:oMath xmlns:m="http://schemas.openxmlformats.org/officeDocument/2006/math">
                    <m:r>
                      <a:rPr lang="en-US" b="1" i="1" smtClean="0">
                        <a:latin typeface="Cambria Math"/>
                        <a:cs typeface="Arial" pitchFamily="34" charset="0"/>
                      </a:rPr>
                      <m:t>⇒</m:t>
                    </m:r>
                  </m:oMath>
                </a14:m>
                <a:r>
                  <a:rPr lang="en-US" b="1">
                    <a:latin typeface="Arial" pitchFamily="34" charset="0"/>
                    <a:cs typeface="Arial" pitchFamily="34" charset="0"/>
                  </a:rPr>
                  <a:t> d(A,BC’) = AK</a:t>
                </a:r>
              </a:p>
            </p:txBody>
          </p:sp>
        </mc:Choice>
        <mc:Fallback xmlns="">
          <p:sp>
            <p:nvSpPr>
              <p:cNvPr id="35" name="TextBox 34"/>
              <p:cNvSpPr txBox="1">
                <a:spLocks noRot="1" noChangeAspect="1" noMove="1" noResize="1" noEditPoints="1" noAdjustHandles="1" noChangeArrowheads="1" noChangeShapeType="1" noTextEdit="1"/>
              </p:cNvSpPr>
              <p:nvPr/>
            </p:nvSpPr>
            <p:spPr>
              <a:xfrm>
                <a:off x="836612" y="4191000"/>
                <a:ext cx="7357087" cy="461665"/>
              </a:xfrm>
              <a:prstGeom prst="rect">
                <a:avLst/>
              </a:prstGeom>
              <a:blipFill rotWithShape="1">
                <a:blip r:embed="rId12"/>
                <a:stretch>
                  <a:fillRect l="-1243" t="-9333" b="-30667"/>
                </a:stretch>
              </a:blipFill>
            </p:spPr>
            <p:txBody>
              <a:bodyPr/>
              <a:lstStyle/>
              <a:p>
                <a:r>
                  <a:rPr lang="en-US">
                    <a:noFill/>
                  </a:rPr>
                  <a:t> </a:t>
                </a:r>
              </a:p>
            </p:txBody>
          </p:sp>
        </mc:Fallback>
      </mc:AlternateContent>
      <p:sp>
        <p:nvSpPr>
          <p:cNvPr id="36" name="TextBox 35"/>
          <p:cNvSpPr txBox="1"/>
          <p:nvPr/>
        </p:nvSpPr>
        <p:spPr>
          <a:xfrm>
            <a:off x="836612" y="4652665"/>
            <a:ext cx="7357087" cy="461665"/>
          </a:xfrm>
          <a:prstGeom prst="rect">
            <a:avLst/>
          </a:prstGeom>
          <a:noFill/>
        </p:spPr>
        <p:txBody>
          <a:bodyPr wrap="square" rtlCol="0">
            <a:spAutoFit/>
          </a:bodyPr>
          <a:lstStyle/>
          <a:p>
            <a:pPr algn="just"/>
            <a:r>
              <a:rPr lang="en-US" b="1">
                <a:latin typeface="Arial" pitchFamily="34" charset="0"/>
                <a:cs typeface="Arial" pitchFamily="34" charset="0"/>
              </a:rPr>
              <a:t>Xét tam giác ACC’ vuông tại C có :</a:t>
            </a:r>
          </a:p>
        </p:txBody>
      </p:sp>
      <p:graphicFrame>
        <p:nvGraphicFramePr>
          <p:cNvPr id="37" name="Object 36"/>
          <p:cNvGraphicFramePr>
            <a:graphicFrameLocks noChangeAspect="1"/>
          </p:cNvGraphicFramePr>
          <p:nvPr>
            <p:extLst>
              <p:ext uri="{D42A27DB-BD31-4B8C-83A1-F6EECF244321}">
                <p14:modId xmlns:p14="http://schemas.microsoft.com/office/powerpoint/2010/main" val="1747711219"/>
              </p:ext>
            </p:extLst>
          </p:nvPr>
        </p:nvGraphicFramePr>
        <p:xfrm>
          <a:off x="2360612" y="5114330"/>
          <a:ext cx="3508375" cy="419100"/>
        </p:xfrm>
        <a:graphic>
          <a:graphicData uri="http://schemas.openxmlformats.org/presentationml/2006/ole">
            <mc:AlternateContent xmlns:mc="http://schemas.openxmlformats.org/markup-compatibility/2006">
              <mc:Choice xmlns:v="urn:schemas-microsoft-com:vml" Requires="v">
                <p:oleObj name="Equation" r:id="rId13" imgW="1803240" imgH="215640" progId="Equation.DSMT4">
                  <p:embed/>
                </p:oleObj>
              </mc:Choice>
              <mc:Fallback>
                <p:oleObj name="Equation" r:id="rId13" imgW="1803240" imgH="215640" progId="Equation.DSMT4">
                  <p:embed/>
                  <p:pic>
                    <p:nvPicPr>
                      <p:cNvPr id="0" name=""/>
                      <p:cNvPicPr>
                        <a:picLocks noChangeAspect="1" noChangeArrowheads="1"/>
                      </p:cNvPicPr>
                      <p:nvPr/>
                    </p:nvPicPr>
                    <p:blipFill>
                      <a:blip r:embed="rId14"/>
                      <a:srcRect/>
                      <a:stretch>
                        <a:fillRect/>
                      </a:stretch>
                    </p:blipFill>
                    <p:spPr bwMode="auto">
                      <a:xfrm>
                        <a:off x="2360612" y="5114330"/>
                        <a:ext cx="350837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8" name="TextBox 37"/>
          <p:cNvSpPr txBox="1"/>
          <p:nvPr/>
        </p:nvSpPr>
        <p:spPr>
          <a:xfrm>
            <a:off x="836611" y="5567065"/>
            <a:ext cx="7357087" cy="461665"/>
          </a:xfrm>
          <a:prstGeom prst="rect">
            <a:avLst/>
          </a:prstGeom>
          <a:noFill/>
        </p:spPr>
        <p:txBody>
          <a:bodyPr wrap="square" rtlCol="0">
            <a:spAutoFit/>
          </a:bodyPr>
          <a:lstStyle/>
          <a:p>
            <a:pPr algn="just"/>
            <a:r>
              <a:rPr lang="en-US" b="1">
                <a:latin typeface="Arial" pitchFamily="34" charset="0"/>
                <a:cs typeface="Arial" pitchFamily="34" charset="0"/>
              </a:rPr>
              <a:t>Xét tam giác ABC’ vuông tại A có :</a:t>
            </a:r>
          </a:p>
        </p:txBody>
      </p:sp>
      <p:graphicFrame>
        <p:nvGraphicFramePr>
          <p:cNvPr id="39" name="Object 38"/>
          <p:cNvGraphicFramePr>
            <a:graphicFrameLocks noChangeAspect="1"/>
          </p:cNvGraphicFramePr>
          <p:nvPr>
            <p:extLst>
              <p:ext uri="{D42A27DB-BD31-4B8C-83A1-F6EECF244321}">
                <p14:modId xmlns:p14="http://schemas.microsoft.com/office/powerpoint/2010/main" val="2546322513"/>
              </p:ext>
            </p:extLst>
          </p:nvPr>
        </p:nvGraphicFramePr>
        <p:xfrm>
          <a:off x="1441069" y="5981700"/>
          <a:ext cx="2397125" cy="838200"/>
        </p:xfrm>
        <a:graphic>
          <a:graphicData uri="http://schemas.openxmlformats.org/presentationml/2006/ole">
            <mc:AlternateContent xmlns:mc="http://schemas.openxmlformats.org/markup-compatibility/2006">
              <mc:Choice xmlns:v="urn:schemas-microsoft-com:vml" Requires="v">
                <p:oleObj name="Equation" r:id="rId15" imgW="1231560" imgH="431640" progId="Equation.DSMT4">
                  <p:embed/>
                </p:oleObj>
              </mc:Choice>
              <mc:Fallback>
                <p:oleObj name="Equation" r:id="rId15" imgW="1231560" imgH="431640" progId="Equation.DSMT4">
                  <p:embed/>
                  <p:pic>
                    <p:nvPicPr>
                      <p:cNvPr id="0" name=""/>
                      <p:cNvPicPr>
                        <a:picLocks noChangeAspect="1" noChangeArrowheads="1"/>
                      </p:cNvPicPr>
                      <p:nvPr/>
                    </p:nvPicPr>
                    <p:blipFill>
                      <a:blip r:embed="rId16"/>
                      <a:srcRect/>
                      <a:stretch>
                        <a:fillRect/>
                      </a:stretch>
                    </p:blipFill>
                    <p:spPr bwMode="auto">
                      <a:xfrm>
                        <a:off x="1441069" y="5981700"/>
                        <a:ext cx="23971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2271595861"/>
              </p:ext>
            </p:extLst>
          </p:nvPr>
        </p:nvGraphicFramePr>
        <p:xfrm>
          <a:off x="3898900" y="5948363"/>
          <a:ext cx="3435350" cy="887412"/>
        </p:xfrm>
        <a:graphic>
          <a:graphicData uri="http://schemas.openxmlformats.org/presentationml/2006/ole">
            <mc:AlternateContent xmlns:mc="http://schemas.openxmlformats.org/markup-compatibility/2006">
              <mc:Choice xmlns:v="urn:schemas-microsoft-com:vml" Requires="v">
                <p:oleObj name="Equation" r:id="rId17" imgW="1765080" imgH="457200" progId="Equation.DSMT4">
                  <p:embed/>
                </p:oleObj>
              </mc:Choice>
              <mc:Fallback>
                <p:oleObj name="Equation" r:id="rId17" imgW="1765080" imgH="457200" progId="Equation.DSMT4">
                  <p:embed/>
                  <p:pic>
                    <p:nvPicPr>
                      <p:cNvPr id="0" name=""/>
                      <p:cNvPicPr>
                        <a:picLocks noChangeAspect="1" noChangeArrowheads="1"/>
                      </p:cNvPicPr>
                      <p:nvPr/>
                    </p:nvPicPr>
                    <p:blipFill>
                      <a:blip r:embed="rId18"/>
                      <a:srcRect/>
                      <a:stretch>
                        <a:fillRect/>
                      </a:stretch>
                    </p:blipFill>
                    <p:spPr bwMode="auto">
                      <a:xfrm>
                        <a:off x="3898900" y="5948363"/>
                        <a:ext cx="3435350"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3243834254"/>
              </p:ext>
            </p:extLst>
          </p:nvPr>
        </p:nvGraphicFramePr>
        <p:xfrm>
          <a:off x="7618412" y="5902325"/>
          <a:ext cx="2570162" cy="936625"/>
        </p:xfrm>
        <a:graphic>
          <a:graphicData uri="http://schemas.openxmlformats.org/presentationml/2006/ole">
            <mc:AlternateContent xmlns:mc="http://schemas.openxmlformats.org/markup-compatibility/2006">
              <mc:Choice xmlns:v="urn:schemas-microsoft-com:vml" Requires="v">
                <p:oleObj name="Equation" r:id="rId19" imgW="1320480" imgH="482400" progId="Equation.DSMT4">
                  <p:embed/>
                </p:oleObj>
              </mc:Choice>
              <mc:Fallback>
                <p:oleObj name="Equation" r:id="rId19" imgW="1320480" imgH="482400" progId="Equation.DSMT4">
                  <p:embed/>
                  <p:pic>
                    <p:nvPicPr>
                      <p:cNvPr id="0" name=""/>
                      <p:cNvPicPr>
                        <a:picLocks noChangeAspect="1" noChangeArrowheads="1"/>
                      </p:cNvPicPr>
                      <p:nvPr/>
                    </p:nvPicPr>
                    <p:blipFill>
                      <a:blip r:embed="rId20"/>
                      <a:srcRect/>
                      <a:stretch>
                        <a:fillRect/>
                      </a:stretch>
                    </p:blipFill>
                    <p:spPr bwMode="auto">
                      <a:xfrm>
                        <a:off x="7618412" y="5902325"/>
                        <a:ext cx="2570162"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130" name="Picture 96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49225" y="733174"/>
            <a:ext cx="11893550"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90078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left)">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500"/>
                                        <p:tgtEl>
                                          <p:spTgt spid="36"/>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left)">
                                      <p:cBhvr>
                                        <p:cTn id="30" dur="5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left)">
                                      <p:cBhvr>
                                        <p:cTn id="35" dur="500"/>
                                        <p:tgtEl>
                                          <p:spTgt spid="38"/>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left)">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wipe(left)">
                                      <p:cBhvr>
                                        <p:cTn id="44" dur="500"/>
                                        <p:tgtEl>
                                          <p:spTgt spid="4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wipe(left)">
                                      <p:cBhvr>
                                        <p:cTn id="4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5" grpId="0"/>
      <p:bldP spid="36"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8012" y="2698481"/>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289088" y="761999"/>
            <a:ext cx="11558425" cy="1828801"/>
            <a:chOff x="289088" y="761999"/>
            <a:chExt cx="11558425" cy="1828801"/>
          </a:xfrm>
        </p:grpSpPr>
        <p:sp>
          <p:nvSpPr>
            <p:cNvPr id="17" name="Rounded Rectangle 16"/>
            <p:cNvSpPr/>
            <p:nvPr/>
          </p:nvSpPr>
          <p:spPr>
            <a:xfrm>
              <a:off x="289088" y="761999"/>
              <a:ext cx="11558425" cy="1828801"/>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531812" y="800100"/>
              <a:ext cx="11239500" cy="1692771"/>
            </a:xfrm>
            <a:prstGeom prst="rect">
              <a:avLst/>
            </a:prstGeom>
            <a:noFill/>
          </p:spPr>
          <p:txBody>
            <a:bodyPr wrap="square" rtlCol="0">
              <a:spAutoFit/>
            </a:bodyPr>
            <a:lstStyle/>
            <a:p>
              <a:r>
                <a:rPr lang="en-US" sz="2600" b="1">
                  <a:latin typeface="Arial" pitchFamily="34" charset="0"/>
                  <a:cs typeface="Arial" pitchFamily="34" charset="0"/>
                </a:rPr>
                <a:t>	  </a:t>
              </a:r>
              <a:r>
                <a:rPr lang="vi-VN" sz="2600" b="1">
                  <a:latin typeface="Arial" pitchFamily="34" charset="0"/>
                  <a:cs typeface="Arial" pitchFamily="34" charset="0"/>
                </a:rPr>
                <a:t>Cho đường thẳng a song song với mặt phẳng (P). Lấy hai điểm M, N bất kì thuộc a và gọi A, B tương ứng là các hình chiếu của chúng trên (P) (H.7.78). Giải thích vì sao ABNM là một hình chữ nhật và M, N có cùng khoảng cách đến (P).</a:t>
              </a:r>
            </a:p>
          </p:txBody>
        </p:sp>
        <p:pic>
          <p:nvPicPr>
            <p:cNvPr id="1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4758" b="30807"/>
            <a:stretch/>
          </p:blipFill>
          <p:spPr bwMode="auto">
            <a:xfrm>
              <a:off x="385710" y="767997"/>
              <a:ext cx="1511405" cy="500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TextBox 14"/>
          <p:cNvSpPr txBox="1"/>
          <p:nvPr/>
        </p:nvSpPr>
        <p:spPr>
          <a:xfrm>
            <a:off x="722312" y="3031356"/>
            <a:ext cx="2074926" cy="461665"/>
          </a:xfrm>
          <a:prstGeom prst="rect">
            <a:avLst/>
          </a:prstGeom>
          <a:noFill/>
        </p:spPr>
        <p:txBody>
          <a:bodyPr wrap="square" rtlCol="0">
            <a:spAutoFit/>
          </a:bodyPr>
          <a:lstStyle/>
          <a:p>
            <a:pPr algn="just"/>
            <a:r>
              <a:rPr lang="en-US" b="1">
                <a:latin typeface="Arial" pitchFamily="34" charset="0"/>
                <a:cs typeface="Arial" pitchFamily="34" charset="0"/>
              </a:rPr>
              <a:t>Ta có : </a:t>
            </a:r>
            <a:endParaRPr lang="vi-VN" b="1" baseline="30000">
              <a:latin typeface="Arial" pitchFamily="34" charset="0"/>
              <a:cs typeface="Arial" pitchFamily="34" charset="0"/>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665616961"/>
              </p:ext>
            </p:extLst>
          </p:nvPr>
        </p:nvGraphicFramePr>
        <p:xfrm>
          <a:off x="1931246" y="2988652"/>
          <a:ext cx="3312102" cy="1033318"/>
        </p:xfrm>
        <a:graphic>
          <a:graphicData uri="http://schemas.openxmlformats.org/presentationml/2006/ole">
            <mc:AlternateContent xmlns:mc="http://schemas.openxmlformats.org/markup-compatibility/2006">
              <mc:Choice xmlns:v="urn:schemas-microsoft-com:vml" Requires="v">
                <p:oleObj name="Equation" r:id="rId5" imgW="1549080" imgH="482400" progId="Equation.DSMT4">
                  <p:embed/>
                </p:oleObj>
              </mc:Choice>
              <mc:Fallback>
                <p:oleObj name="Equation" r:id="rId5" imgW="1549080" imgH="482400" progId="Equation.DSMT4">
                  <p:embed/>
                  <p:pic>
                    <p:nvPicPr>
                      <p:cNvPr id="0" name=""/>
                      <p:cNvPicPr>
                        <a:picLocks noChangeAspect="1" noChangeArrowheads="1"/>
                      </p:cNvPicPr>
                      <p:nvPr/>
                    </p:nvPicPr>
                    <p:blipFill>
                      <a:blip r:embed="rId6"/>
                      <a:srcRect/>
                      <a:stretch>
                        <a:fillRect/>
                      </a:stretch>
                    </p:blipFill>
                    <p:spPr bwMode="auto">
                      <a:xfrm>
                        <a:off x="1931246" y="2988652"/>
                        <a:ext cx="3312102" cy="1033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AutoShape 4"/>
          <p:cNvSpPr>
            <a:spLocks noChangeArrowheads="1"/>
          </p:cNvSpPr>
          <p:nvPr/>
        </p:nvSpPr>
        <p:spPr bwMode="gray">
          <a:xfrm>
            <a:off x="303212" y="95249"/>
            <a:ext cx="11514599"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a:solidFill>
                  <a:schemeClr val="bg1"/>
                </a:solidFill>
                <a:latin typeface="Arial" pitchFamily="34" charset="0"/>
                <a:cs typeface="Arial" pitchFamily="34" charset="0"/>
              </a:rPr>
              <a:t>  </a:t>
            </a:r>
            <a:r>
              <a:rPr lang="en-US" sz="1600" b="1">
                <a:solidFill>
                  <a:schemeClr val="bg1"/>
                </a:solidFill>
                <a:latin typeface="Arial" pitchFamily="34" charset="0"/>
                <a:cs typeface="Arial" pitchFamily="34" charset="0"/>
              </a:rPr>
              <a:t>2 . KHOẢNG CÁCH GIỮA CÁC </a:t>
            </a:r>
            <a:r>
              <a:rPr lang="vi-VN" sz="1600" b="1">
                <a:solidFill>
                  <a:schemeClr val="bg1"/>
                </a:solidFill>
                <a:latin typeface="Arial" pitchFamily="34" charset="0"/>
                <a:cs typeface="Arial" pitchFamily="34" charset="0"/>
              </a:rPr>
              <a:t>ĐƯỜNG THẲNG</a:t>
            </a:r>
            <a:r>
              <a:rPr lang="en-US" sz="1600" b="1">
                <a:solidFill>
                  <a:schemeClr val="bg1"/>
                </a:solidFill>
                <a:latin typeface="Arial" pitchFamily="34" charset="0"/>
                <a:cs typeface="Arial" pitchFamily="34" charset="0"/>
              </a:rPr>
              <a:t> VÀ MẶT PHẲNG SONG SONG , GIỮA 2 MẶT PHẲNG SONG SONG </a:t>
            </a:r>
            <a:endParaRPr lang="vi-VN" sz="1600" b="1">
              <a:solidFill>
                <a:schemeClr val="bg1"/>
              </a:solidFill>
              <a:latin typeface="Arial" pitchFamily="34" charset="0"/>
              <a:cs typeface="Arial" pitchFamily="34" charset="0"/>
            </a:endParaRPr>
          </a:p>
        </p:txBody>
      </p:sp>
      <p:grpSp>
        <p:nvGrpSpPr>
          <p:cNvPr id="4" name="Group 3"/>
          <p:cNvGrpSpPr/>
          <p:nvPr/>
        </p:nvGrpSpPr>
        <p:grpSpPr>
          <a:xfrm>
            <a:off x="8456612" y="2729388"/>
            <a:ext cx="3038475" cy="2481679"/>
            <a:chOff x="8685212" y="2729388"/>
            <a:chExt cx="3038475" cy="2481679"/>
          </a:xfrm>
        </p:grpSpPr>
        <p:sp>
          <p:nvSpPr>
            <p:cNvPr id="12" name="TextBox 11"/>
            <p:cNvSpPr txBox="1"/>
            <p:nvPr/>
          </p:nvSpPr>
          <p:spPr>
            <a:xfrm>
              <a:off x="9675812" y="4872513"/>
              <a:ext cx="1295400" cy="338554"/>
            </a:xfrm>
            <a:prstGeom prst="rect">
              <a:avLst/>
            </a:prstGeom>
            <a:noFill/>
          </p:spPr>
          <p:txBody>
            <a:bodyPr wrap="square" rtlCol="0">
              <a:spAutoFit/>
            </a:bodyPr>
            <a:lstStyle/>
            <a:p>
              <a:pPr algn="just"/>
              <a:r>
                <a:rPr lang="en-US" sz="1600" b="1">
                  <a:solidFill>
                    <a:srgbClr val="FF0000"/>
                  </a:solidFill>
                  <a:latin typeface="Arial" pitchFamily="34" charset="0"/>
                  <a:cs typeface="Arial" pitchFamily="34" charset="0"/>
                </a:rPr>
                <a:t>Hình 7.78</a:t>
              </a:r>
            </a:p>
          </p:txBody>
        </p:sp>
        <p:pic>
          <p:nvPicPr>
            <p:cNvPr id="30146" name="Picture 45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85212" y="2729388"/>
              <a:ext cx="303847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TextBox 19"/>
          <p:cNvSpPr txBox="1"/>
          <p:nvPr/>
        </p:nvSpPr>
        <p:spPr>
          <a:xfrm>
            <a:off x="722312" y="4114800"/>
            <a:ext cx="5943600" cy="461665"/>
          </a:xfrm>
          <a:prstGeom prst="rect">
            <a:avLst/>
          </a:prstGeom>
          <a:noFill/>
        </p:spPr>
        <p:txBody>
          <a:bodyPr wrap="square" rtlCol="0">
            <a:spAutoFit/>
          </a:bodyPr>
          <a:lstStyle/>
          <a:p>
            <a:pPr algn="just"/>
            <a:r>
              <a:rPr lang="en-US" b="1">
                <a:latin typeface="Arial" pitchFamily="34" charset="0"/>
                <a:cs typeface="Arial" pitchFamily="34" charset="0"/>
              </a:rPr>
              <a:t>Suy ra 4 điểm M, A, B, N đồng phẳng</a:t>
            </a:r>
            <a:endParaRPr lang="vi-VN" b="1" baseline="30000">
              <a:latin typeface="Arial" pitchFamily="34" charset="0"/>
              <a:cs typeface="Arial" pitchFamily="34" charset="0"/>
            </a:endParaRPr>
          </a:p>
        </p:txBody>
      </p:sp>
      <p:sp>
        <p:nvSpPr>
          <p:cNvPr id="21" name="TextBox 20"/>
          <p:cNvSpPr txBox="1"/>
          <p:nvPr/>
        </p:nvSpPr>
        <p:spPr>
          <a:xfrm>
            <a:off x="722312" y="4683125"/>
            <a:ext cx="2074926" cy="461665"/>
          </a:xfrm>
          <a:prstGeom prst="rect">
            <a:avLst/>
          </a:prstGeom>
          <a:noFill/>
        </p:spPr>
        <p:txBody>
          <a:bodyPr wrap="square" rtlCol="0">
            <a:spAutoFit/>
          </a:bodyPr>
          <a:lstStyle/>
          <a:p>
            <a:pPr algn="just"/>
            <a:r>
              <a:rPr lang="en-US" b="1">
                <a:latin typeface="Arial" pitchFamily="34" charset="0"/>
                <a:cs typeface="Arial" pitchFamily="34" charset="0"/>
              </a:rPr>
              <a:t>Ta có : </a:t>
            </a:r>
            <a:endParaRPr lang="vi-VN" b="1" baseline="30000">
              <a:latin typeface="Arial" pitchFamily="34" charset="0"/>
              <a:cs typeface="Arial" pitchFamily="34" charset="0"/>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408809520"/>
              </p:ext>
            </p:extLst>
          </p:nvPr>
        </p:nvGraphicFramePr>
        <p:xfrm>
          <a:off x="2011415" y="4640421"/>
          <a:ext cx="4343977" cy="1033318"/>
        </p:xfrm>
        <a:graphic>
          <a:graphicData uri="http://schemas.openxmlformats.org/presentationml/2006/ole">
            <mc:AlternateContent xmlns:mc="http://schemas.openxmlformats.org/markup-compatibility/2006">
              <mc:Choice xmlns:v="urn:schemas-microsoft-com:vml" Requires="v">
                <p:oleObj name="Equation" r:id="rId8" imgW="2031840" imgH="482400" progId="Equation.DSMT4">
                  <p:embed/>
                </p:oleObj>
              </mc:Choice>
              <mc:Fallback>
                <p:oleObj name="Equation" r:id="rId8" imgW="2031840" imgH="482400" progId="Equation.DSMT4">
                  <p:embed/>
                  <p:pic>
                    <p:nvPicPr>
                      <p:cNvPr id="0" name=""/>
                      <p:cNvPicPr>
                        <a:picLocks noChangeAspect="1" noChangeArrowheads="1"/>
                      </p:cNvPicPr>
                      <p:nvPr/>
                    </p:nvPicPr>
                    <p:blipFill>
                      <a:blip r:embed="rId9"/>
                      <a:srcRect/>
                      <a:stretch>
                        <a:fillRect/>
                      </a:stretch>
                    </p:blipFill>
                    <p:spPr bwMode="auto">
                      <a:xfrm>
                        <a:off x="2011415" y="4640421"/>
                        <a:ext cx="4343977" cy="1033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24" name="TextBox 23"/>
              <p:cNvSpPr txBox="1"/>
              <p:nvPr/>
            </p:nvSpPr>
            <p:spPr>
              <a:xfrm>
                <a:off x="758823" y="5638800"/>
                <a:ext cx="11202989" cy="461665"/>
              </a:xfrm>
              <a:prstGeom prst="rect">
                <a:avLst/>
              </a:prstGeom>
              <a:noFill/>
            </p:spPr>
            <p:txBody>
              <a:bodyPr wrap="square" rtlCol="0">
                <a:spAutoFit/>
              </a:bodyPr>
              <a:lstStyle/>
              <a:p>
                <a:pPr algn="just"/>
                <a:r>
                  <a:rPr lang="en-US" b="1">
                    <a:latin typeface="Arial" pitchFamily="34" charset="0"/>
                    <a:cs typeface="Arial" pitchFamily="34" charset="0"/>
                  </a:rPr>
                  <a:t>Tứ giác AMNB là hình bình hành . Mà MA</a:t>
                </a:r>
                <a14:m>
                  <m:oMath xmlns:m="http://schemas.openxmlformats.org/officeDocument/2006/math">
                    <m:r>
                      <a:rPr lang="en-US" b="1" i="1" smtClean="0">
                        <a:latin typeface="Cambria Math"/>
                        <a:ea typeface="Cambria Math"/>
                        <a:cs typeface="Arial" pitchFamily="34" charset="0"/>
                      </a:rPr>
                      <m:t>⊥</m:t>
                    </m:r>
                  </m:oMath>
                </a14:m>
                <a:r>
                  <a:rPr lang="en-US" b="1">
                    <a:latin typeface="Arial" pitchFamily="34" charset="0"/>
                    <a:cs typeface="Arial" pitchFamily="34" charset="0"/>
                  </a:rPr>
                  <a:t>AB nên AMNB là hình chữ nhật   </a:t>
                </a:r>
                <a:endParaRPr lang="vi-VN" b="1">
                  <a:latin typeface="Arial" pitchFamily="34" charset="0"/>
                  <a:cs typeface="Arial" pitchFamily="34"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758823" y="5638800"/>
                <a:ext cx="11202989" cy="461665"/>
              </a:xfrm>
              <a:prstGeom prst="rect">
                <a:avLst/>
              </a:prstGeom>
              <a:blipFill rotWithShape="1">
                <a:blip r:embed="rId11"/>
                <a:stretch>
                  <a:fillRect l="-816" t="-9211" b="-30263"/>
                </a:stretch>
              </a:blipFill>
            </p:spPr>
            <p:txBody>
              <a:bodyPr/>
              <a:lstStyle/>
              <a:p>
                <a:r>
                  <a:rPr lang="en-US">
                    <a:noFill/>
                  </a:rPr>
                  <a:t> </a:t>
                </a:r>
              </a:p>
            </p:txBody>
          </p:sp>
        </mc:Fallback>
      </mc:AlternateContent>
      <p:sp>
        <p:nvSpPr>
          <p:cNvPr id="26" name="TextBox 25"/>
          <p:cNvSpPr txBox="1"/>
          <p:nvPr/>
        </p:nvSpPr>
        <p:spPr>
          <a:xfrm>
            <a:off x="758823" y="6133505"/>
            <a:ext cx="11202989" cy="461665"/>
          </a:xfrm>
          <a:prstGeom prst="rect">
            <a:avLst/>
          </a:prstGeom>
          <a:noFill/>
        </p:spPr>
        <p:txBody>
          <a:bodyPr wrap="square" rtlCol="0">
            <a:spAutoFit/>
          </a:bodyPr>
          <a:lstStyle/>
          <a:p>
            <a:pPr algn="just"/>
            <a:r>
              <a:rPr lang="en-US" b="1">
                <a:latin typeface="Arial" pitchFamily="34" charset="0"/>
                <a:cs typeface="Arial" pitchFamily="34" charset="0"/>
              </a:rPr>
              <a:t>Do đó MA = MB , hay M,N có cùng khoảng cách đến (P)</a:t>
            </a:r>
            <a:endParaRPr lang="vi-VN" b="1">
              <a:latin typeface="Arial" pitchFamily="34" charset="0"/>
              <a:cs typeface="Arial" pitchFamily="34" charset="0"/>
            </a:endParaRPr>
          </a:p>
        </p:txBody>
      </p:sp>
    </p:spTree>
    <p:extLst>
      <p:ext uri="{BB962C8B-B14F-4D97-AF65-F5344CB8AC3E}">
        <p14:creationId xmlns:p14="http://schemas.microsoft.com/office/powerpoint/2010/main" val="220079594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left)">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left)">
                                      <p:cBhvr>
                                        <p:cTn id="4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21" grpId="0"/>
      <p:bldP spid="24"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4"/>
          <p:cNvSpPr>
            <a:spLocks noChangeArrowheads="1"/>
          </p:cNvSpPr>
          <p:nvPr/>
        </p:nvSpPr>
        <p:spPr bwMode="gray">
          <a:xfrm>
            <a:off x="303212" y="95249"/>
            <a:ext cx="11514599"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a:solidFill>
                  <a:schemeClr val="bg1"/>
                </a:solidFill>
                <a:latin typeface="Arial" pitchFamily="34" charset="0"/>
                <a:cs typeface="Arial" pitchFamily="34" charset="0"/>
              </a:rPr>
              <a:t>  </a:t>
            </a:r>
            <a:r>
              <a:rPr lang="en-US" sz="1600" b="1">
                <a:solidFill>
                  <a:schemeClr val="bg1"/>
                </a:solidFill>
                <a:latin typeface="Arial" pitchFamily="34" charset="0"/>
                <a:cs typeface="Arial" pitchFamily="34" charset="0"/>
              </a:rPr>
              <a:t>2 . KHOẢNG CÁCH GIỮA CÁC </a:t>
            </a:r>
            <a:r>
              <a:rPr lang="vi-VN" sz="1600" b="1">
                <a:solidFill>
                  <a:schemeClr val="bg1"/>
                </a:solidFill>
                <a:latin typeface="Arial" pitchFamily="34" charset="0"/>
                <a:cs typeface="Arial" pitchFamily="34" charset="0"/>
              </a:rPr>
              <a:t>ĐƯỜNG THẲNG</a:t>
            </a:r>
            <a:r>
              <a:rPr lang="en-US" sz="1600" b="1">
                <a:solidFill>
                  <a:schemeClr val="bg1"/>
                </a:solidFill>
                <a:latin typeface="Arial" pitchFamily="34" charset="0"/>
                <a:cs typeface="Arial" pitchFamily="34" charset="0"/>
              </a:rPr>
              <a:t> VÀ MẶT PHẲNG SONG SONG , GIỮA 2 MẶT PHẲNG SONG SONG </a:t>
            </a:r>
            <a:endParaRPr lang="vi-VN" sz="1600" b="1">
              <a:solidFill>
                <a:schemeClr val="bg1"/>
              </a:solidFill>
              <a:latin typeface="Arial" pitchFamily="34" charset="0"/>
              <a:cs typeface="Arial" pitchFamily="34" charset="0"/>
            </a:endParaRPr>
          </a:p>
        </p:txBody>
      </p:sp>
      <p:grpSp>
        <p:nvGrpSpPr>
          <p:cNvPr id="25" name="Group 24"/>
          <p:cNvGrpSpPr/>
          <p:nvPr/>
        </p:nvGrpSpPr>
        <p:grpSpPr>
          <a:xfrm>
            <a:off x="379411" y="762000"/>
            <a:ext cx="11207251" cy="1752600"/>
            <a:chOff x="379411" y="836861"/>
            <a:chExt cx="11207251" cy="1752600"/>
          </a:xfrm>
        </p:grpSpPr>
        <p:sp>
          <p:nvSpPr>
            <p:cNvPr id="27" name="Rounded Rectangle 26"/>
            <p:cNvSpPr/>
            <p:nvPr/>
          </p:nvSpPr>
          <p:spPr>
            <a:xfrm>
              <a:off x="379411" y="836861"/>
              <a:ext cx="11125201" cy="1600200"/>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8" name="TextBox 27"/>
            <p:cNvSpPr txBox="1"/>
            <p:nvPr/>
          </p:nvSpPr>
          <p:spPr>
            <a:xfrm>
              <a:off x="593823" y="1011109"/>
              <a:ext cx="9337577" cy="1292662"/>
            </a:xfrm>
            <a:prstGeom prst="rect">
              <a:avLst/>
            </a:prstGeom>
            <a:noFill/>
          </p:spPr>
          <p:txBody>
            <a:bodyPr wrap="square" rtlCol="0">
              <a:spAutoFit/>
            </a:bodyPr>
            <a:lstStyle/>
            <a:p>
              <a:pPr marL="457200" indent="-457200" algn="just">
                <a:buFont typeface="Arial" pitchFamily="34" charset="0"/>
                <a:buChar char="•"/>
              </a:pPr>
              <a:r>
                <a:rPr lang="en-US" sz="2600" b="1">
                  <a:latin typeface="Arial" pitchFamily="34" charset="0"/>
                  <a:cs typeface="Arial" pitchFamily="34" charset="0"/>
                </a:rPr>
                <a:t>Khoảng cách giữa </a:t>
              </a:r>
              <a:r>
                <a:rPr lang="vi-VN" sz="2600" b="1">
                  <a:latin typeface="Arial" pitchFamily="34" charset="0"/>
                  <a:cs typeface="Arial" pitchFamily="34" charset="0"/>
                </a:rPr>
                <a:t>đường thẳng</a:t>
              </a:r>
              <a:r>
                <a:rPr lang="en-US" sz="2600" b="1">
                  <a:latin typeface="Arial" pitchFamily="34" charset="0"/>
                  <a:cs typeface="Arial" pitchFamily="34" charset="0"/>
                </a:rPr>
                <a:t> a và mặt phẳng (P) song song với a , kí hiệu </a:t>
              </a:r>
              <a:r>
                <a:rPr lang="en-US" sz="2600" b="1" i="1">
                  <a:solidFill>
                    <a:schemeClr val="accent2">
                      <a:lumMod val="75000"/>
                    </a:schemeClr>
                  </a:solidFill>
                  <a:latin typeface="Arial" pitchFamily="34" charset="0"/>
                  <a:cs typeface="Arial" pitchFamily="34" charset="0"/>
                </a:rPr>
                <a:t>d(a, (P)) </a:t>
              </a:r>
              <a:r>
                <a:rPr lang="en-US" sz="2600" b="1">
                  <a:latin typeface="Arial" pitchFamily="34" charset="0"/>
                  <a:cs typeface="Arial" pitchFamily="34" charset="0"/>
                </a:rPr>
                <a:t>là khoảng cách từ một điểm bất kì trên a đến (P)</a:t>
              </a:r>
              <a:endParaRPr lang="vi-VN" sz="2600" b="1">
                <a:latin typeface="Arial" pitchFamily="34" charset="0"/>
                <a:cs typeface="Arial" pitchFamily="34" charset="0"/>
              </a:endParaRP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361612" y="1273970"/>
              <a:ext cx="1225050" cy="1315491"/>
            </a:xfrm>
            <a:prstGeom prst="rect">
              <a:avLst/>
            </a:prstGeom>
          </p:spPr>
        </p:pic>
      </p:grpSp>
      <p:pic>
        <p:nvPicPr>
          <p:cNvPr id="880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4612" y="2590800"/>
            <a:ext cx="356235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88383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8067"/>
                                        </p:tgtEl>
                                        <p:attrNameLst>
                                          <p:attrName>style.visibility</p:attrName>
                                        </p:attrNameLst>
                                      </p:cBhvr>
                                      <p:to>
                                        <p:strVal val="visible"/>
                                      </p:to>
                                    </p:set>
                                    <p:animEffect transition="in" filter="wipe(left)">
                                      <p:cBhvr>
                                        <p:cTn id="11" dur="500"/>
                                        <p:tgtEl>
                                          <p:spTgt spid="880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7012" y="2558727"/>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379412" y="3031356"/>
            <a:ext cx="6934200" cy="1200329"/>
          </a:xfrm>
          <a:prstGeom prst="rect">
            <a:avLst/>
          </a:prstGeom>
          <a:noFill/>
        </p:spPr>
        <p:txBody>
          <a:bodyPr wrap="square" rtlCol="0">
            <a:spAutoFit/>
          </a:bodyPr>
          <a:lstStyle/>
          <a:p>
            <a:pPr algn="just"/>
            <a:r>
              <a:rPr lang="vi-VN" b="1">
                <a:latin typeface="Arial" pitchFamily="34" charset="0"/>
                <a:cs typeface="Arial" pitchFamily="34" charset="0"/>
              </a:rPr>
              <a:t>a) Khi một điểm M thay đổi trên đường thẳng m, khoảng cách từ M đến đường thẳng n không thay đổi vì m // n.</a:t>
            </a:r>
          </a:p>
        </p:txBody>
      </p:sp>
      <p:sp>
        <p:nvSpPr>
          <p:cNvPr id="16" name="AutoShape 4"/>
          <p:cNvSpPr>
            <a:spLocks noChangeArrowheads="1"/>
          </p:cNvSpPr>
          <p:nvPr/>
        </p:nvSpPr>
        <p:spPr bwMode="gray">
          <a:xfrm>
            <a:off x="303212" y="95249"/>
            <a:ext cx="11514599"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a:solidFill>
                  <a:schemeClr val="bg1"/>
                </a:solidFill>
                <a:latin typeface="Arial" pitchFamily="34" charset="0"/>
                <a:cs typeface="Arial" pitchFamily="34" charset="0"/>
              </a:rPr>
              <a:t>  </a:t>
            </a:r>
            <a:r>
              <a:rPr lang="en-US" sz="1600" b="1">
                <a:solidFill>
                  <a:schemeClr val="bg1"/>
                </a:solidFill>
                <a:latin typeface="Arial" pitchFamily="34" charset="0"/>
                <a:cs typeface="Arial" pitchFamily="34" charset="0"/>
              </a:rPr>
              <a:t>2 . KHOẢNG CÁCH GIỮA CÁC </a:t>
            </a:r>
            <a:r>
              <a:rPr lang="vi-VN" sz="1600" b="1">
                <a:solidFill>
                  <a:schemeClr val="bg1"/>
                </a:solidFill>
                <a:latin typeface="Arial" pitchFamily="34" charset="0"/>
                <a:cs typeface="Arial" pitchFamily="34" charset="0"/>
              </a:rPr>
              <a:t>ĐƯỜNG THẲNG</a:t>
            </a:r>
            <a:r>
              <a:rPr lang="en-US" sz="1600" b="1">
                <a:solidFill>
                  <a:schemeClr val="bg1"/>
                </a:solidFill>
                <a:latin typeface="Arial" pitchFamily="34" charset="0"/>
                <a:cs typeface="Arial" pitchFamily="34" charset="0"/>
              </a:rPr>
              <a:t> VÀ MẶT PHẲNG SONG SONG , GIỮA 2 MẶT PHẲNG SONG SONG </a:t>
            </a:r>
            <a:endParaRPr lang="vi-VN" sz="1600" b="1">
              <a:solidFill>
                <a:schemeClr val="bg1"/>
              </a:solidFill>
              <a:latin typeface="Arial" pitchFamily="34" charset="0"/>
              <a:cs typeface="Arial" pitchFamily="34" charset="0"/>
            </a:endParaRPr>
          </a:p>
        </p:txBody>
      </p:sp>
      <p:grpSp>
        <p:nvGrpSpPr>
          <p:cNvPr id="5" name="Group 4"/>
          <p:cNvGrpSpPr/>
          <p:nvPr/>
        </p:nvGrpSpPr>
        <p:grpSpPr>
          <a:xfrm>
            <a:off x="289088" y="761999"/>
            <a:ext cx="11748924" cy="1676401"/>
            <a:chOff x="289088" y="761999"/>
            <a:chExt cx="11748924" cy="1676401"/>
          </a:xfrm>
        </p:grpSpPr>
        <p:sp>
          <p:nvSpPr>
            <p:cNvPr id="17" name="Rounded Rectangle 16"/>
            <p:cNvSpPr/>
            <p:nvPr/>
          </p:nvSpPr>
          <p:spPr>
            <a:xfrm>
              <a:off x="289088" y="761999"/>
              <a:ext cx="11672724" cy="1676401"/>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531812" y="800100"/>
              <a:ext cx="11506200" cy="1585049"/>
            </a:xfrm>
            <a:prstGeom prst="rect">
              <a:avLst/>
            </a:prstGeom>
            <a:noFill/>
          </p:spPr>
          <p:txBody>
            <a:bodyPr wrap="square" rtlCol="0">
              <a:spAutoFit/>
            </a:bodyPr>
            <a:lstStyle/>
            <a:p>
              <a:r>
                <a:rPr lang="en-US" sz="2600" b="1">
                  <a:latin typeface="Arial" pitchFamily="34" charset="0"/>
                  <a:cs typeface="Arial" pitchFamily="34" charset="0"/>
                </a:rPr>
                <a:t>	  </a:t>
              </a:r>
              <a:r>
                <a:rPr lang="vi-VN" sz="2300" b="1">
                  <a:latin typeface="Arial" pitchFamily="34" charset="0"/>
                  <a:cs typeface="Arial" pitchFamily="34" charset="0"/>
                </a:rPr>
                <a:t>a) Cho hai đường thẳng m và n song song với nhau. Khi một điểm M thay đổi trên m thì khoảng cách từ nó đến đường thẳng n có thay đổi hay không?</a:t>
              </a:r>
              <a:endParaRPr lang="en-US" sz="2300" b="1">
                <a:latin typeface="Arial" pitchFamily="34" charset="0"/>
                <a:cs typeface="Arial" pitchFamily="34" charset="0"/>
              </a:endParaRPr>
            </a:p>
            <a:p>
              <a:r>
                <a:rPr lang="en-US" b="1">
                  <a:latin typeface="Arial" pitchFamily="34" charset="0"/>
                  <a:cs typeface="Arial" pitchFamily="34" charset="0"/>
                </a:rPr>
                <a:t>b) </a:t>
              </a:r>
              <a:r>
                <a:rPr lang="vi-VN" b="1">
                  <a:latin typeface="Arial" pitchFamily="34" charset="0"/>
                  <a:cs typeface="Arial" pitchFamily="34" charset="0"/>
                </a:rPr>
                <a:t>Cho hai mặt phẳng song song (P) và (Q) và một điểm M thay đổi trên (P) (H.7.79). Hỏi khoảng cách từ M đến (Q) thay đổi thế nào khi M thay đổi.</a:t>
              </a:r>
            </a:p>
          </p:txBody>
        </p:sp>
        <p:pic>
          <p:nvPicPr>
            <p:cNvPr id="2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18820" b="27119"/>
            <a:stretch/>
          </p:blipFill>
          <p:spPr bwMode="auto">
            <a:xfrm>
              <a:off x="379412" y="786822"/>
              <a:ext cx="1385455" cy="496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7" name="TextBox 26"/>
          <p:cNvSpPr txBox="1"/>
          <p:nvPr/>
        </p:nvSpPr>
        <p:spPr>
          <a:xfrm>
            <a:off x="387349" y="4224745"/>
            <a:ext cx="7231062" cy="830997"/>
          </a:xfrm>
          <a:prstGeom prst="rect">
            <a:avLst/>
          </a:prstGeom>
          <a:noFill/>
        </p:spPr>
        <p:txBody>
          <a:bodyPr wrap="square" rtlCol="0">
            <a:spAutoFit/>
          </a:bodyPr>
          <a:lstStyle/>
          <a:p>
            <a:pPr algn="just"/>
            <a:r>
              <a:rPr lang="vi-VN" b="1">
                <a:latin typeface="Arial" pitchFamily="34" charset="0"/>
                <a:cs typeface="Arial" pitchFamily="34" charset="0"/>
              </a:rPr>
              <a:t>b) Vì (P) // (Q) nên các đường thẳng trên mặt (P) đều song song với (Q).</a:t>
            </a:r>
          </a:p>
        </p:txBody>
      </p:sp>
      <p:sp>
        <p:nvSpPr>
          <p:cNvPr id="28" name="TextBox 27"/>
          <p:cNvSpPr txBox="1"/>
          <p:nvPr/>
        </p:nvSpPr>
        <p:spPr>
          <a:xfrm>
            <a:off x="387348" y="5055742"/>
            <a:ext cx="7231063" cy="1200329"/>
          </a:xfrm>
          <a:prstGeom prst="rect">
            <a:avLst/>
          </a:prstGeom>
          <a:noFill/>
        </p:spPr>
        <p:txBody>
          <a:bodyPr wrap="square" rtlCol="0">
            <a:spAutoFit/>
          </a:bodyPr>
          <a:lstStyle/>
          <a:p>
            <a:pPr algn="just"/>
            <a:r>
              <a:rPr lang="vi-VN" b="1">
                <a:latin typeface="Arial" pitchFamily="34" charset="0"/>
                <a:cs typeface="Arial" pitchFamily="34" charset="0"/>
              </a:rPr>
              <a:t>Dựa vào kết quả của hoạt động 2 ta có khi một điểm M thay đổi trên mặt phẳng (P), khoảng cách từ M đến mặt phẳng (Q) không thay đổi. </a:t>
            </a:r>
          </a:p>
        </p:txBody>
      </p:sp>
      <p:grpSp>
        <p:nvGrpSpPr>
          <p:cNvPr id="6" name="Group 5"/>
          <p:cNvGrpSpPr/>
          <p:nvPr/>
        </p:nvGrpSpPr>
        <p:grpSpPr>
          <a:xfrm>
            <a:off x="8228012" y="2727570"/>
            <a:ext cx="3307773" cy="2706002"/>
            <a:chOff x="8228012" y="2727570"/>
            <a:chExt cx="3307773" cy="2706002"/>
          </a:xfrm>
        </p:grpSpPr>
        <p:sp>
          <p:nvSpPr>
            <p:cNvPr id="12" name="TextBox 11"/>
            <p:cNvSpPr txBox="1"/>
            <p:nvPr/>
          </p:nvSpPr>
          <p:spPr>
            <a:xfrm>
              <a:off x="9066212" y="5095018"/>
              <a:ext cx="1295400" cy="338554"/>
            </a:xfrm>
            <a:prstGeom prst="rect">
              <a:avLst/>
            </a:prstGeom>
            <a:noFill/>
          </p:spPr>
          <p:txBody>
            <a:bodyPr wrap="square" rtlCol="0">
              <a:spAutoFit/>
            </a:bodyPr>
            <a:lstStyle/>
            <a:p>
              <a:pPr algn="just"/>
              <a:r>
                <a:rPr lang="en-US" sz="1600" b="1">
                  <a:solidFill>
                    <a:srgbClr val="FF0000"/>
                  </a:solidFill>
                  <a:latin typeface="Arial" pitchFamily="34" charset="0"/>
                  <a:cs typeface="Arial" pitchFamily="34" charset="0"/>
                </a:rPr>
                <a:t>Hình 7.79</a:t>
              </a:r>
            </a:p>
          </p:txBody>
        </p:sp>
        <p:pic>
          <p:nvPicPr>
            <p:cNvPr id="8909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8012" y="2727570"/>
              <a:ext cx="3307773" cy="2346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39732399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7" grpId="0"/>
      <p:bldP spid="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44979</TotalTime>
  <Words>1443</Words>
  <Application>Microsoft Office PowerPoint</Application>
  <PresentationFormat>Tùy chỉnh</PresentationFormat>
  <Paragraphs>94</Paragraphs>
  <Slides>33</Slides>
  <Notes>29</Notes>
  <HiddenSlides>0</HiddenSlides>
  <MMClips>0</MMClips>
  <ScaleCrop>false</ScaleCrop>
  <HeadingPairs>
    <vt:vector size="8" baseType="variant">
      <vt:variant>
        <vt:lpstr>Phông được Dùng</vt:lpstr>
      </vt:variant>
      <vt:variant>
        <vt:i4>5</vt:i4>
      </vt:variant>
      <vt:variant>
        <vt:lpstr>Chủ đề</vt:lpstr>
      </vt:variant>
      <vt:variant>
        <vt:i4>1</vt:i4>
      </vt:variant>
      <vt:variant>
        <vt:lpstr>Máy chủ nhúng OLE</vt:lpstr>
      </vt:variant>
      <vt:variant>
        <vt:i4>1</vt:i4>
      </vt:variant>
      <vt:variant>
        <vt:lpstr>Tiêu đề Bản chiếu</vt:lpstr>
      </vt:variant>
      <vt:variant>
        <vt:i4>33</vt:i4>
      </vt:variant>
    </vt:vector>
  </HeadingPairs>
  <TitlesOfParts>
    <vt:vector size="40" baseType="lpstr">
      <vt:lpstr>.VnCentury SchoolbookH</vt:lpstr>
      <vt:lpstr>Arial</vt:lpstr>
      <vt:lpstr>Calibri</vt:lpstr>
      <vt:lpstr>Cambria Math</vt:lpstr>
      <vt:lpstr>Wingdings</vt:lpstr>
      <vt:lpstr>Office Theme</vt:lpstr>
      <vt:lpstr>Equation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Phienbanmoi.com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Võ Anh Dũng</cp:lastModifiedBy>
  <cp:revision>2730</cp:revision>
  <dcterms:created xsi:type="dcterms:W3CDTF">2021-08-04T05:24:17Z</dcterms:created>
  <dcterms:modified xsi:type="dcterms:W3CDTF">2024-03-05T01:38:18Z</dcterms:modified>
</cp:coreProperties>
</file>