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image12.jpg" ContentType="image/jpg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7" r:id="rId2"/>
    <p:sldMasterId id="2147483810" r:id="rId3"/>
    <p:sldMasterId id="2147483824" r:id="rId4"/>
    <p:sldMasterId id="2147483836" r:id="rId5"/>
    <p:sldMasterId id="2147483848" r:id="rId6"/>
    <p:sldMasterId id="2147483860" r:id="rId7"/>
  </p:sldMasterIdLst>
  <p:notesMasterIdLst>
    <p:notesMasterId r:id="rId36"/>
  </p:notesMasterIdLst>
  <p:sldIdLst>
    <p:sldId id="316" r:id="rId8"/>
    <p:sldId id="258" r:id="rId9"/>
    <p:sldId id="315" r:id="rId10"/>
    <p:sldId id="291" r:id="rId11"/>
    <p:sldId id="292" r:id="rId12"/>
    <p:sldId id="322" r:id="rId13"/>
    <p:sldId id="318" r:id="rId14"/>
    <p:sldId id="319" r:id="rId15"/>
    <p:sldId id="320" r:id="rId16"/>
    <p:sldId id="327" r:id="rId17"/>
    <p:sldId id="323" r:id="rId18"/>
    <p:sldId id="328" r:id="rId19"/>
    <p:sldId id="329" r:id="rId20"/>
    <p:sldId id="330" r:id="rId21"/>
    <p:sldId id="331" r:id="rId22"/>
    <p:sldId id="332" r:id="rId23"/>
    <p:sldId id="334" r:id="rId24"/>
    <p:sldId id="335" r:id="rId25"/>
    <p:sldId id="336" r:id="rId26"/>
    <p:sldId id="337" r:id="rId27"/>
    <p:sldId id="338" r:id="rId28"/>
    <p:sldId id="341" r:id="rId29"/>
    <p:sldId id="342" r:id="rId30"/>
    <p:sldId id="343" r:id="rId31"/>
    <p:sldId id="344" r:id="rId32"/>
    <p:sldId id="310" r:id="rId33"/>
    <p:sldId id="314" r:id="rId34"/>
    <p:sldId id="345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0000CC"/>
    <a:srgbClr val="002E00"/>
    <a:srgbClr val="006600"/>
    <a:srgbClr val="800080"/>
    <a:srgbClr val="FFFF66"/>
    <a:srgbClr val="FFFF99"/>
    <a:srgbClr val="3333FF"/>
    <a:srgbClr val="CC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10952-82B8-4F31-82C6-27EDB093C0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C2D2-A257-4319-B35D-5A103C18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9B48-E50D-4BD8-A99D-F9372C5741E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49B48-E50D-4BD8-A99D-F9372C5741E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8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139;g35f391192_05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0179" name="Google Shape;140;g35f391192_057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633CD-092E-4D6F-9FE1-6A533EB85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23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9FD42-195F-4A6A-8E14-640AAB6BEC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D645-217F-4FCE-BE7F-4AB8478A1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D82F9-728E-432C-BCFD-792B581091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 + 1 column + image mas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7;p6"/>
          <p:cNvGrpSpPr>
            <a:grpSpLocks/>
          </p:cNvGrpSpPr>
          <p:nvPr/>
        </p:nvGrpSpPr>
        <p:grpSpPr bwMode="auto">
          <a:xfrm>
            <a:off x="0" y="6351"/>
            <a:ext cx="12192000" cy="6858000"/>
            <a:chOff x="238125" y="848325"/>
            <a:chExt cx="7143750" cy="4018350"/>
          </a:xfrm>
        </p:grpSpPr>
        <p:sp>
          <p:nvSpPr>
            <p:cNvPr id="5" name="Google Shape;28;p6"/>
            <p:cNvSpPr>
              <a:spLocks/>
            </p:cNvSpPr>
            <p:nvPr/>
          </p:nvSpPr>
          <p:spPr bwMode="auto">
            <a:xfrm>
              <a:off x="238125" y="848325"/>
              <a:ext cx="7143750" cy="4018350"/>
            </a:xfrm>
            <a:custGeom>
              <a:avLst/>
              <a:gdLst>
                <a:gd name="T0" fmla="*/ 209736 w 285750"/>
                <a:gd name="T1" fmla="*/ 18585 h 160734"/>
                <a:gd name="T2" fmla="*/ 206053 w 285750"/>
                <a:gd name="T3" fmla="*/ 21878 h 160734"/>
                <a:gd name="T4" fmla="*/ 203095 w 285750"/>
                <a:gd name="T5" fmla="*/ 18250 h 160734"/>
                <a:gd name="T6" fmla="*/ 255947 w 285750"/>
                <a:gd name="T7" fmla="*/ 30138 h 160734"/>
                <a:gd name="T8" fmla="*/ 258905 w 285750"/>
                <a:gd name="T9" fmla="*/ 33765 h 160734"/>
                <a:gd name="T10" fmla="*/ 255277 w 285750"/>
                <a:gd name="T11" fmla="*/ 36723 h 160734"/>
                <a:gd name="T12" fmla="*/ 252319 w 285750"/>
                <a:gd name="T13" fmla="*/ 33096 h 160734"/>
                <a:gd name="T14" fmla="*/ 113463 w 285750"/>
                <a:gd name="T15" fmla="*/ 32593 h 160734"/>
                <a:gd name="T16" fmla="*/ 116421 w 285750"/>
                <a:gd name="T17" fmla="*/ 36221 h 160734"/>
                <a:gd name="T18" fmla="*/ 112458 w 285750"/>
                <a:gd name="T19" fmla="*/ 39123 h 160734"/>
                <a:gd name="T20" fmla="*/ 109891 w 285750"/>
                <a:gd name="T21" fmla="*/ 35216 h 160734"/>
                <a:gd name="T22" fmla="*/ 120886 w 285750"/>
                <a:gd name="T23" fmla="*/ 48722 h 160734"/>
                <a:gd name="T24" fmla="*/ 124904 w 285750"/>
                <a:gd name="T25" fmla="*/ 52015 h 160734"/>
                <a:gd name="T26" fmla="*/ 124346 w 285750"/>
                <a:gd name="T27" fmla="*/ 57261 h 160734"/>
                <a:gd name="T28" fmla="*/ 119769 w 285750"/>
                <a:gd name="T29" fmla="*/ 59717 h 160734"/>
                <a:gd name="T30" fmla="*/ 115193 w 285750"/>
                <a:gd name="T31" fmla="*/ 57261 h 160734"/>
                <a:gd name="T32" fmla="*/ 114635 w 285750"/>
                <a:gd name="T33" fmla="*/ 52015 h 160734"/>
                <a:gd name="T34" fmla="*/ 118653 w 285750"/>
                <a:gd name="T35" fmla="*/ 48722 h 160734"/>
                <a:gd name="T36" fmla="*/ 270625 w 285750"/>
                <a:gd name="T37" fmla="*/ 136066 h 160734"/>
                <a:gd name="T38" fmla="*/ 272635 w 285750"/>
                <a:gd name="T39" fmla="*/ 140921 h 160734"/>
                <a:gd name="T40" fmla="*/ 269732 w 285750"/>
                <a:gd name="T41" fmla="*/ 145219 h 160734"/>
                <a:gd name="T42" fmla="*/ 264430 w 285750"/>
                <a:gd name="T43" fmla="*/ 145219 h 160734"/>
                <a:gd name="T44" fmla="*/ 261584 w 285750"/>
                <a:gd name="T45" fmla="*/ 140921 h 160734"/>
                <a:gd name="T46" fmla="*/ 263593 w 285750"/>
                <a:gd name="T47" fmla="*/ 136066 h 160734"/>
                <a:gd name="T48" fmla="*/ 167934 w 285750"/>
                <a:gd name="T49" fmla="*/ 11497 h 160734"/>
                <a:gd name="T50" fmla="*/ 185012 w 285750"/>
                <a:gd name="T51" fmla="*/ 16743 h 160734"/>
                <a:gd name="T52" fmla="*/ 211522 w 285750"/>
                <a:gd name="T53" fmla="*/ 32147 h 160734"/>
                <a:gd name="T54" fmla="*/ 235688 w 285750"/>
                <a:gd name="T55" fmla="*/ 37560 h 160734"/>
                <a:gd name="T56" fmla="*/ 254887 w 285750"/>
                <a:gd name="T57" fmla="*/ 42751 h 160734"/>
                <a:gd name="T58" fmla="*/ 270290 w 285750"/>
                <a:gd name="T59" fmla="*/ 53466 h 160734"/>
                <a:gd name="T60" fmla="*/ 277044 w 285750"/>
                <a:gd name="T61" fmla="*/ 64517 h 160734"/>
                <a:gd name="T62" fmla="*/ 280225 w 285750"/>
                <a:gd name="T63" fmla="*/ 77465 h 160734"/>
                <a:gd name="T64" fmla="*/ 279388 w 285750"/>
                <a:gd name="T65" fmla="*/ 90859 h 160734"/>
                <a:gd name="T66" fmla="*/ 271909 w 285750"/>
                <a:gd name="T67" fmla="*/ 108663 h 160734"/>
                <a:gd name="T68" fmla="*/ 250366 w 285750"/>
                <a:gd name="T69" fmla="*/ 139135 h 160734"/>
                <a:gd name="T70" fmla="*/ 239539 w 285750"/>
                <a:gd name="T71" fmla="*/ 148288 h 160734"/>
                <a:gd name="T72" fmla="*/ 227819 w 285750"/>
                <a:gd name="T73" fmla="*/ 150018 h 160734"/>
                <a:gd name="T74" fmla="*/ 213922 w 285750"/>
                <a:gd name="T75" fmla="*/ 145219 h 160734"/>
                <a:gd name="T76" fmla="*/ 192435 w 285750"/>
                <a:gd name="T77" fmla="*/ 135843 h 160734"/>
                <a:gd name="T78" fmla="*/ 175022 w 285750"/>
                <a:gd name="T79" fmla="*/ 135229 h 160734"/>
                <a:gd name="T80" fmla="*/ 166929 w 285750"/>
                <a:gd name="T81" fmla="*/ 140140 h 160734"/>
                <a:gd name="T82" fmla="*/ 157609 w 285750"/>
                <a:gd name="T83" fmla="*/ 147116 h 160734"/>
                <a:gd name="T84" fmla="*/ 145331 w 285750"/>
                <a:gd name="T85" fmla="*/ 148121 h 160734"/>
                <a:gd name="T86" fmla="*/ 130485 w 285750"/>
                <a:gd name="T87" fmla="*/ 143098 h 160734"/>
                <a:gd name="T88" fmla="*/ 118988 w 285750"/>
                <a:gd name="T89" fmla="*/ 131545 h 160734"/>
                <a:gd name="T90" fmla="*/ 114356 w 285750"/>
                <a:gd name="T91" fmla="*/ 115137 h 160734"/>
                <a:gd name="T92" fmla="*/ 118095 w 285750"/>
                <a:gd name="T93" fmla="*/ 98952 h 160734"/>
                <a:gd name="T94" fmla="*/ 130262 w 285750"/>
                <a:gd name="T95" fmla="*/ 63624 h 160734"/>
                <a:gd name="T96" fmla="*/ 135285 w 285750"/>
                <a:gd name="T97" fmla="*/ 36612 h 160734"/>
                <a:gd name="T98" fmla="*/ 141201 w 285750"/>
                <a:gd name="T99" fmla="*/ 24110 h 160734"/>
                <a:gd name="T100" fmla="*/ 148735 w 285750"/>
                <a:gd name="T101" fmla="*/ 16743 h 160734"/>
                <a:gd name="T102" fmla="*/ 157888 w 285750"/>
                <a:gd name="T103" fmla="*/ 12390 h 160734"/>
                <a:gd name="T104" fmla="*/ 185793 w 285750"/>
                <a:gd name="T105" fmla="*/ 142540 h 160734"/>
                <a:gd name="T106" fmla="*/ 189812 w 285750"/>
                <a:gd name="T107" fmla="*/ 145833 h 160734"/>
                <a:gd name="T108" fmla="*/ 189254 w 285750"/>
                <a:gd name="T109" fmla="*/ 151079 h 160734"/>
                <a:gd name="T110" fmla="*/ 184119 w 285750"/>
                <a:gd name="T111" fmla="*/ 153534 h 160734"/>
                <a:gd name="T112" fmla="*/ 179766 w 285750"/>
                <a:gd name="T113" fmla="*/ 150632 h 160734"/>
                <a:gd name="T114" fmla="*/ 179766 w 285750"/>
                <a:gd name="T115" fmla="*/ 145330 h 160734"/>
                <a:gd name="T116" fmla="*/ 184119 w 285750"/>
                <a:gd name="T117" fmla="*/ 142484 h 160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lnTo>
                    <a:pt x="206722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lnTo>
                    <a:pt x="25594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lnTo>
                    <a:pt x="11346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lnTo>
                    <a:pt x="120328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lnTo>
                    <a:pt x="165199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29;p6"/>
            <p:cNvSpPr>
              <a:spLocks/>
            </p:cNvSpPr>
            <p:nvPr/>
          </p:nvSpPr>
          <p:spPr bwMode="auto">
            <a:xfrm>
              <a:off x="238125" y="848325"/>
              <a:ext cx="7143750" cy="4018350"/>
            </a:xfrm>
            <a:custGeom>
              <a:avLst/>
              <a:gdLst>
                <a:gd name="T0" fmla="*/ 209736 w 285750"/>
                <a:gd name="T1" fmla="*/ 18585 h 160734"/>
                <a:gd name="T2" fmla="*/ 206053 w 285750"/>
                <a:gd name="T3" fmla="*/ 21878 h 160734"/>
                <a:gd name="T4" fmla="*/ 203095 w 285750"/>
                <a:gd name="T5" fmla="*/ 18250 h 160734"/>
                <a:gd name="T6" fmla="*/ 255947 w 285750"/>
                <a:gd name="T7" fmla="*/ 30138 h 160734"/>
                <a:gd name="T8" fmla="*/ 258905 w 285750"/>
                <a:gd name="T9" fmla="*/ 33765 h 160734"/>
                <a:gd name="T10" fmla="*/ 255277 w 285750"/>
                <a:gd name="T11" fmla="*/ 36723 h 160734"/>
                <a:gd name="T12" fmla="*/ 252319 w 285750"/>
                <a:gd name="T13" fmla="*/ 33096 h 160734"/>
                <a:gd name="T14" fmla="*/ 113463 w 285750"/>
                <a:gd name="T15" fmla="*/ 32593 h 160734"/>
                <a:gd name="T16" fmla="*/ 116421 w 285750"/>
                <a:gd name="T17" fmla="*/ 36221 h 160734"/>
                <a:gd name="T18" fmla="*/ 112458 w 285750"/>
                <a:gd name="T19" fmla="*/ 39123 h 160734"/>
                <a:gd name="T20" fmla="*/ 109891 w 285750"/>
                <a:gd name="T21" fmla="*/ 35216 h 160734"/>
                <a:gd name="T22" fmla="*/ 120886 w 285750"/>
                <a:gd name="T23" fmla="*/ 48722 h 160734"/>
                <a:gd name="T24" fmla="*/ 124904 w 285750"/>
                <a:gd name="T25" fmla="*/ 52015 h 160734"/>
                <a:gd name="T26" fmla="*/ 124346 w 285750"/>
                <a:gd name="T27" fmla="*/ 57261 h 160734"/>
                <a:gd name="T28" fmla="*/ 119769 w 285750"/>
                <a:gd name="T29" fmla="*/ 59717 h 160734"/>
                <a:gd name="T30" fmla="*/ 115193 w 285750"/>
                <a:gd name="T31" fmla="*/ 57261 h 160734"/>
                <a:gd name="T32" fmla="*/ 114635 w 285750"/>
                <a:gd name="T33" fmla="*/ 52015 h 160734"/>
                <a:gd name="T34" fmla="*/ 118653 w 285750"/>
                <a:gd name="T35" fmla="*/ 48722 h 160734"/>
                <a:gd name="T36" fmla="*/ 270625 w 285750"/>
                <a:gd name="T37" fmla="*/ 136066 h 160734"/>
                <a:gd name="T38" fmla="*/ 272635 w 285750"/>
                <a:gd name="T39" fmla="*/ 140921 h 160734"/>
                <a:gd name="T40" fmla="*/ 269732 w 285750"/>
                <a:gd name="T41" fmla="*/ 145219 h 160734"/>
                <a:gd name="T42" fmla="*/ 264430 w 285750"/>
                <a:gd name="T43" fmla="*/ 145219 h 160734"/>
                <a:gd name="T44" fmla="*/ 261584 w 285750"/>
                <a:gd name="T45" fmla="*/ 140921 h 160734"/>
                <a:gd name="T46" fmla="*/ 263593 w 285750"/>
                <a:gd name="T47" fmla="*/ 136066 h 160734"/>
                <a:gd name="T48" fmla="*/ 167934 w 285750"/>
                <a:gd name="T49" fmla="*/ 11497 h 160734"/>
                <a:gd name="T50" fmla="*/ 185012 w 285750"/>
                <a:gd name="T51" fmla="*/ 16743 h 160734"/>
                <a:gd name="T52" fmla="*/ 211522 w 285750"/>
                <a:gd name="T53" fmla="*/ 32147 h 160734"/>
                <a:gd name="T54" fmla="*/ 235688 w 285750"/>
                <a:gd name="T55" fmla="*/ 37560 h 160734"/>
                <a:gd name="T56" fmla="*/ 254887 w 285750"/>
                <a:gd name="T57" fmla="*/ 42751 h 160734"/>
                <a:gd name="T58" fmla="*/ 270290 w 285750"/>
                <a:gd name="T59" fmla="*/ 53466 h 160734"/>
                <a:gd name="T60" fmla="*/ 277044 w 285750"/>
                <a:gd name="T61" fmla="*/ 64517 h 160734"/>
                <a:gd name="T62" fmla="*/ 280225 w 285750"/>
                <a:gd name="T63" fmla="*/ 77465 h 160734"/>
                <a:gd name="T64" fmla="*/ 279388 w 285750"/>
                <a:gd name="T65" fmla="*/ 90859 h 160734"/>
                <a:gd name="T66" fmla="*/ 271909 w 285750"/>
                <a:gd name="T67" fmla="*/ 108663 h 160734"/>
                <a:gd name="T68" fmla="*/ 250366 w 285750"/>
                <a:gd name="T69" fmla="*/ 139135 h 160734"/>
                <a:gd name="T70" fmla="*/ 239539 w 285750"/>
                <a:gd name="T71" fmla="*/ 148288 h 160734"/>
                <a:gd name="T72" fmla="*/ 227819 w 285750"/>
                <a:gd name="T73" fmla="*/ 150018 h 160734"/>
                <a:gd name="T74" fmla="*/ 213922 w 285750"/>
                <a:gd name="T75" fmla="*/ 145219 h 160734"/>
                <a:gd name="T76" fmla="*/ 192435 w 285750"/>
                <a:gd name="T77" fmla="*/ 135843 h 160734"/>
                <a:gd name="T78" fmla="*/ 175022 w 285750"/>
                <a:gd name="T79" fmla="*/ 135229 h 160734"/>
                <a:gd name="T80" fmla="*/ 166929 w 285750"/>
                <a:gd name="T81" fmla="*/ 140140 h 160734"/>
                <a:gd name="T82" fmla="*/ 157609 w 285750"/>
                <a:gd name="T83" fmla="*/ 147116 h 160734"/>
                <a:gd name="T84" fmla="*/ 145331 w 285750"/>
                <a:gd name="T85" fmla="*/ 148121 h 160734"/>
                <a:gd name="T86" fmla="*/ 130485 w 285750"/>
                <a:gd name="T87" fmla="*/ 143098 h 160734"/>
                <a:gd name="T88" fmla="*/ 118988 w 285750"/>
                <a:gd name="T89" fmla="*/ 131545 h 160734"/>
                <a:gd name="T90" fmla="*/ 114356 w 285750"/>
                <a:gd name="T91" fmla="*/ 115137 h 160734"/>
                <a:gd name="T92" fmla="*/ 118095 w 285750"/>
                <a:gd name="T93" fmla="*/ 98952 h 160734"/>
                <a:gd name="T94" fmla="*/ 130262 w 285750"/>
                <a:gd name="T95" fmla="*/ 63624 h 160734"/>
                <a:gd name="T96" fmla="*/ 135285 w 285750"/>
                <a:gd name="T97" fmla="*/ 36612 h 160734"/>
                <a:gd name="T98" fmla="*/ 141201 w 285750"/>
                <a:gd name="T99" fmla="*/ 24110 h 160734"/>
                <a:gd name="T100" fmla="*/ 148735 w 285750"/>
                <a:gd name="T101" fmla="*/ 16743 h 160734"/>
                <a:gd name="T102" fmla="*/ 157888 w 285750"/>
                <a:gd name="T103" fmla="*/ 12390 h 160734"/>
                <a:gd name="T104" fmla="*/ 185793 w 285750"/>
                <a:gd name="T105" fmla="*/ 142540 h 160734"/>
                <a:gd name="T106" fmla="*/ 189812 w 285750"/>
                <a:gd name="T107" fmla="*/ 145833 h 160734"/>
                <a:gd name="T108" fmla="*/ 189254 w 285750"/>
                <a:gd name="T109" fmla="*/ 151079 h 160734"/>
                <a:gd name="T110" fmla="*/ 184119 w 285750"/>
                <a:gd name="T111" fmla="*/ 153534 h 160734"/>
                <a:gd name="T112" fmla="*/ 179766 w 285750"/>
                <a:gd name="T113" fmla="*/ 150632 h 160734"/>
                <a:gd name="T114" fmla="*/ 179766 w 285750"/>
                <a:gd name="T115" fmla="*/ 145330 h 160734"/>
                <a:gd name="T116" fmla="*/ 184119 w 285750"/>
                <a:gd name="T117" fmla="*/ 142484 h 160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lnTo>
                    <a:pt x="206722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lnTo>
                    <a:pt x="25594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lnTo>
                    <a:pt x="11346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lnTo>
                    <a:pt x="120328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lnTo>
                    <a:pt x="165199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09600" y="1900233"/>
            <a:ext cx="4135200" cy="11432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09600" y="3225800"/>
            <a:ext cx="4135200" cy="2483600"/>
          </a:xfrm>
          <a:prstGeom prst="rect">
            <a:avLst/>
          </a:prstGeom>
        </p:spPr>
        <p:txBody>
          <a:bodyPr spcFirstLastPara="1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" name="Google Shape;32;p6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A4C43A-8A8B-4E3B-AF26-CFB81B1E7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56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8787E-D6DA-46B4-819B-B106CCC91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BE957F8-8858-4C7D-B0AF-6E8D2A5165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07033-73D8-4C08-ACC2-9C1BB05F07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BE957F8-8858-4C7D-B0AF-6E8D2A5165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9F5BD6-E19B-4787-9403-448652B7A013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63E0684-9834-45DB-B4BD-C3B192689474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39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500159-C493-4030-AA91-C68AAA8C33BA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EE30DE3-B33C-4BAC-901E-195320FB7B67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5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BF0FA7E-CFE9-434B-BE9B-9D81AD5D8E95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23B85B5-9316-4C91-B071-3E5D1DF15383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A52A1-996A-4B0C-8B26-4FC6930C7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EB3E12D-398E-4B6F-A05C-9ED232486537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E2FA2BA-CD28-4D79-BA9E-9D0F3352AAEA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84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1C409CF-CE25-43EB-9D87-88F6AAA520A4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2544809-E0C5-4AA5-9E57-85D46185D977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4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F1AAA94-4F8E-4CA2-908C-9212A604C7CA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99E93AF-A9CE-43C6-B4D8-AA4FDA19A398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60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A545B09-7FAF-44DD-BFC9-1FAAAFE70574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55C4059-B858-4A5C-98B2-6D8062692638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5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28B89E4-9934-419D-A45B-CD15CBE6B470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CF6AE60-42D0-421C-8F94-CBF949AF50E5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78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1277B12-8B32-4AEA-B062-CBEFCAD72ACB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196487A-9E50-44DF-89EA-499CC3099360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17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ECC1CAA-58E3-444D-8AB2-8D313CE0784A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33A53A9-EEFE-49AB-AF4E-4634FD0F9C94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59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8029D0E-EBAB-4464-BF81-2D4872EE4561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4035C20-0A6D-441B-A18D-8425A26C69DE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44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1905001"/>
            <a:ext cx="8534400" cy="1470025"/>
          </a:xfrm>
        </p:spPr>
        <p:txBody>
          <a:bodyPr>
            <a:normAutofit/>
          </a:bodyPr>
          <a:lstStyle>
            <a:lvl1pPr>
              <a:defRPr sz="4400" b="1" cap="none" spc="0" baseline="0">
                <a:ln>
                  <a:noFill/>
                </a:ln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0" y="3886200"/>
            <a:ext cx="7620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EC588-56FF-4790-8576-6FB144CDCF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6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7CA41-4F1C-48A1-9CBD-EF3D43A691A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9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9D38B-D722-4BD2-805B-053A8CCF0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4F8C3-2156-4A0A-ABA0-4752C7E64A9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5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CB442-22C3-4DAA-A26D-931CC4723BD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7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450E5-2686-448E-9623-2EFEBE6C46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52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BDAAC-CDB5-49F1-A399-E99D253738F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84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CFD3D-99A1-4DB0-93D3-4C9E71DF10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84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9CCC-9894-4523-9255-E248F223D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48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F5317-658E-47C4-A762-1E6FC371D0A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18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6B34-EC5C-4565-BBD4-5BDD212BC6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20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E3406-B9C5-4470-8456-5C34B0C43B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91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1905001"/>
            <a:ext cx="8534400" cy="1470025"/>
          </a:xfrm>
        </p:spPr>
        <p:txBody>
          <a:bodyPr>
            <a:normAutofit/>
          </a:bodyPr>
          <a:lstStyle>
            <a:lvl1pPr>
              <a:defRPr sz="4400" b="1" cap="none" spc="0" baseline="0">
                <a:ln>
                  <a:noFill/>
                </a:ln>
                <a:solidFill>
                  <a:srgbClr val="CC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0" y="3886200"/>
            <a:ext cx="7620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EC588-56FF-4790-8576-6FB144CDCF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3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48FA5-6E1C-4D28-92F9-6DA992CC8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7CA41-4F1C-48A1-9CBD-EF3D43A691A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1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4F8C3-2156-4A0A-ABA0-4752C7E64A9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6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CB442-22C3-4DAA-A26D-931CC4723BD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6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450E5-2686-448E-9623-2EFEBE6C46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79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BDAAC-CDB5-49F1-A399-E99D253738F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60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CFD3D-99A1-4DB0-93D3-4C9E71DF10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5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9CCC-9894-4523-9255-E248F223D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7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F5317-658E-47C4-A762-1E6FC371D0A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99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6B34-EC5C-4565-BBD4-5BDD212BC6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96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E3406-B9C5-4470-8456-5C34B0C43B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4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F78E5-AD9B-4A54-94C6-D04169003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algn="l"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5ACDA-FBB8-4A52-8AAF-9682F5BAECE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1A7E2-E4B1-4C92-A7C6-B14F01EB9E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6495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EA289-5A78-449B-8ED7-ABDFB557F9C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95467"/>
      </p:ext>
    </p:extLst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2577-57FF-4F94-860C-7759CFAC599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01565"/>
      </p:ext>
    </p:extLst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25667-C78F-4894-A611-A25B0FA6D22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558258"/>
      </p:ext>
    </p:extLst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4C9A-9F8E-468C-A771-23DA2C97CC1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176257"/>
      </p:ext>
    </p:extLst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5508E-5C29-4023-B6CB-201930B7FDA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6142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s PPT 0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D0506-4C64-4B69-9690-B502DA68E3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3200" y="1447800"/>
            <a:ext cx="11785600" cy="0"/>
          </a:xfrm>
          <a:prstGeom prst="line">
            <a:avLst/>
          </a:prstGeom>
          <a:ln w="571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6267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75EF5-3D95-46EC-B6D1-91A6D24DBD9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978290"/>
      </p:ext>
    </p:extLst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46B0F-1123-4213-B12C-EDF45011B0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59462"/>
      </p:ext>
    </p:extLst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5D675-ED00-42E1-B0F2-94615BF2AB7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331101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49525-6C4F-4B3F-8F9F-4C79F3F3D3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DB2EE-C5CA-4212-A800-7A29FB26828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32954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E98D0-3D0A-475B-874E-C980A80E92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20497C-ABDE-4CCB-A70F-53DC644284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2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="1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45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="1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71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838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>
              <a:defRPr/>
            </a:pPr>
            <a:fld id="{287F800C-0F68-438C-9F84-978E847281A0}" type="datetime1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9/19/2023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685800">
              <a:defRPr/>
            </a:pPr>
            <a:fld id="{2979D4A3-057F-4219-B044-59888A902D2A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ames PPT 0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0" y="1600201"/>
            <a:ext cx="802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3F3E8-FDD2-4FFD-84F8-40D6B22FB19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54400" y="1447800"/>
            <a:ext cx="0" cy="5257800"/>
          </a:xfrm>
          <a:prstGeom prst="line">
            <a:avLst/>
          </a:prstGeom>
          <a:ln w="571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03200" y="1447800"/>
            <a:ext cx="11785600" cy="0"/>
          </a:xfrm>
          <a:prstGeom prst="line">
            <a:avLst/>
          </a:prstGeom>
          <a:ln w="571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9900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ames PPT 0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0" y="1600201"/>
            <a:ext cx="802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3F3E8-FDD2-4FFD-84F8-40D6B22FB19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54400" y="1447800"/>
            <a:ext cx="0" cy="5257800"/>
          </a:xfrm>
          <a:prstGeom prst="line">
            <a:avLst/>
          </a:prstGeom>
          <a:ln w="571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03200" y="1447800"/>
            <a:ext cx="11785600" cy="0"/>
          </a:xfrm>
          <a:prstGeom prst="line">
            <a:avLst/>
          </a:prstGeom>
          <a:ln w="571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1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9900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5002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553201"/>
            <a:ext cx="2844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87267-9DCA-4CD9-8803-E9491FB2584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487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gif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550" y="2914650"/>
            <a:ext cx="5943600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375" b="1" spc="225" dirty="0">
                <a:solidFill>
                  <a:srgbClr val="2D2D8A">
                    <a:lumMod val="50000"/>
                  </a:srgbClr>
                </a:solidFill>
                <a:latin typeface="Vni 25 Ambiance BT Swash" panose="02000504050000020004" pitchFamily="2" charset="0"/>
                <a:ea typeface="DaddysGirl" panose="02000603000000000000" pitchFamily="2" charset="0"/>
                <a:cs typeface="Yuongblood-designed" panose="020B0506030404030204" pitchFamily="34" charset="0"/>
              </a:rPr>
              <a:t>Hello-Hello</a:t>
            </a:r>
          </a:p>
        </p:txBody>
      </p:sp>
    </p:spTree>
    <p:extLst>
      <p:ext uri="{BB962C8B-B14F-4D97-AF65-F5344CB8AC3E}">
        <p14:creationId xmlns:p14="http://schemas.microsoft.com/office/powerpoint/2010/main" val="3015906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15240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95429" y="1505016"/>
            <a:ext cx="2716530" cy="4900949"/>
            <a:chOff x="533400" y="1506456"/>
            <a:chExt cx="2716530" cy="4900949"/>
          </a:xfrm>
        </p:grpSpPr>
        <p:grpSp>
          <p:nvGrpSpPr>
            <p:cNvPr id="27" name="object 14"/>
            <p:cNvGrpSpPr/>
            <p:nvPr/>
          </p:nvGrpSpPr>
          <p:grpSpPr>
            <a:xfrm>
              <a:off x="533400" y="1506456"/>
              <a:ext cx="2716530" cy="4900949"/>
              <a:chOff x="1751061" y="1455655"/>
              <a:chExt cx="2716530" cy="4900949"/>
            </a:xfrm>
          </p:grpSpPr>
          <p:sp>
            <p:nvSpPr>
              <p:cNvPr id="29" name="object 16"/>
              <p:cNvSpPr/>
              <p:nvPr/>
            </p:nvSpPr>
            <p:spPr>
              <a:xfrm>
                <a:off x="1904999" y="3962400"/>
                <a:ext cx="2280183" cy="239420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7"/>
              <p:cNvSpPr/>
              <p:nvPr/>
            </p:nvSpPr>
            <p:spPr>
              <a:xfrm>
                <a:off x="2945383" y="3723132"/>
                <a:ext cx="223520" cy="29921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8"/>
              <p:cNvSpPr/>
              <p:nvPr/>
            </p:nvSpPr>
            <p:spPr>
              <a:xfrm>
                <a:off x="2898774" y="3423919"/>
                <a:ext cx="335280" cy="335280"/>
              </a:xfrm>
              <a:custGeom>
                <a:avLst/>
                <a:gdLst/>
                <a:ahLst/>
                <a:cxnLst/>
                <a:rect l="l" t="t" r="r" b="b"/>
                <a:pathLst>
                  <a:path w="335280" h="335279">
                    <a:moveTo>
                      <a:pt x="167639" y="0"/>
                    </a:moveTo>
                    <a:lnTo>
                      <a:pt x="123075" y="5988"/>
                    </a:lnTo>
                    <a:lnTo>
                      <a:pt x="83029" y="22888"/>
                    </a:lnTo>
                    <a:lnTo>
                      <a:pt x="49101" y="49101"/>
                    </a:lnTo>
                    <a:lnTo>
                      <a:pt x="22888" y="83029"/>
                    </a:lnTo>
                    <a:lnTo>
                      <a:pt x="5988" y="123075"/>
                    </a:lnTo>
                    <a:lnTo>
                      <a:pt x="0" y="167639"/>
                    </a:lnTo>
                    <a:lnTo>
                      <a:pt x="5988" y="212204"/>
                    </a:lnTo>
                    <a:lnTo>
                      <a:pt x="22888" y="252250"/>
                    </a:lnTo>
                    <a:lnTo>
                      <a:pt x="49101" y="286178"/>
                    </a:lnTo>
                    <a:lnTo>
                      <a:pt x="83029" y="312391"/>
                    </a:lnTo>
                    <a:lnTo>
                      <a:pt x="123075" y="329291"/>
                    </a:lnTo>
                    <a:lnTo>
                      <a:pt x="167639" y="335279"/>
                    </a:lnTo>
                    <a:lnTo>
                      <a:pt x="212204" y="329291"/>
                    </a:lnTo>
                    <a:lnTo>
                      <a:pt x="252250" y="312391"/>
                    </a:lnTo>
                    <a:lnTo>
                      <a:pt x="286178" y="286178"/>
                    </a:lnTo>
                    <a:lnTo>
                      <a:pt x="312391" y="252250"/>
                    </a:lnTo>
                    <a:lnTo>
                      <a:pt x="329291" y="212204"/>
                    </a:lnTo>
                    <a:lnTo>
                      <a:pt x="335280" y="167639"/>
                    </a:lnTo>
                    <a:lnTo>
                      <a:pt x="329291" y="123075"/>
                    </a:lnTo>
                    <a:lnTo>
                      <a:pt x="312391" y="83029"/>
                    </a:lnTo>
                    <a:lnTo>
                      <a:pt x="286178" y="49101"/>
                    </a:lnTo>
                    <a:lnTo>
                      <a:pt x="252250" y="22888"/>
                    </a:lnTo>
                    <a:lnTo>
                      <a:pt x="212204" y="5988"/>
                    </a:lnTo>
                    <a:lnTo>
                      <a:pt x="16763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9"/>
              <p:cNvSpPr/>
              <p:nvPr/>
            </p:nvSpPr>
            <p:spPr>
              <a:xfrm>
                <a:off x="1751061" y="1455655"/>
                <a:ext cx="2716530" cy="2012314"/>
              </a:xfrm>
              <a:custGeom>
                <a:avLst/>
                <a:gdLst/>
                <a:ahLst/>
                <a:cxnLst/>
                <a:rect l="l" t="t" r="r" b="b"/>
                <a:pathLst>
                  <a:path w="2716529" h="2012314">
                    <a:moveTo>
                      <a:pt x="247156" y="662069"/>
                    </a:moveTo>
                    <a:lnTo>
                      <a:pt x="243407" y="615528"/>
                    </a:lnTo>
                    <a:lnTo>
                      <a:pt x="244612" y="569775"/>
                    </a:lnTo>
                    <a:lnTo>
                      <a:pt x="250548" y="525103"/>
                    </a:lnTo>
                    <a:lnTo>
                      <a:pt x="260995" y="481808"/>
                    </a:lnTo>
                    <a:lnTo>
                      <a:pt x="275731" y="440182"/>
                    </a:lnTo>
                    <a:lnTo>
                      <a:pt x="294534" y="400518"/>
                    </a:lnTo>
                    <a:lnTo>
                      <a:pt x="317183" y="363112"/>
                    </a:lnTo>
                    <a:lnTo>
                      <a:pt x="343456" y="328257"/>
                    </a:lnTo>
                    <a:lnTo>
                      <a:pt x="373132" y="296245"/>
                    </a:lnTo>
                    <a:lnTo>
                      <a:pt x="405990" y="267372"/>
                    </a:lnTo>
                    <a:lnTo>
                      <a:pt x="441808" y="241931"/>
                    </a:lnTo>
                    <a:lnTo>
                      <a:pt x="480364" y="220215"/>
                    </a:lnTo>
                    <a:lnTo>
                      <a:pt x="521437" y="202518"/>
                    </a:lnTo>
                    <a:lnTo>
                      <a:pt x="564806" y="189135"/>
                    </a:lnTo>
                    <a:lnTo>
                      <a:pt x="610249" y="180358"/>
                    </a:lnTo>
                    <a:lnTo>
                      <a:pt x="657305" y="176555"/>
                    </a:lnTo>
                    <a:lnTo>
                      <a:pt x="704210" y="178039"/>
                    </a:lnTo>
                    <a:lnTo>
                      <a:pt x="750536" y="184724"/>
                    </a:lnTo>
                    <a:lnTo>
                      <a:pt x="795857" y="196520"/>
                    </a:lnTo>
                    <a:lnTo>
                      <a:pt x="839745" y="213340"/>
                    </a:lnTo>
                    <a:lnTo>
                      <a:pt x="881775" y="235095"/>
                    </a:lnTo>
                    <a:lnTo>
                      <a:pt x="908189" y="192674"/>
                    </a:lnTo>
                    <a:lnTo>
                      <a:pt x="939654" y="155538"/>
                    </a:lnTo>
                    <a:lnTo>
                      <a:pt x="975467" y="123907"/>
                    </a:lnTo>
                    <a:lnTo>
                      <a:pt x="1014930" y="97995"/>
                    </a:lnTo>
                    <a:lnTo>
                      <a:pt x="1057341" y="78021"/>
                    </a:lnTo>
                    <a:lnTo>
                      <a:pt x="1102002" y="64202"/>
                    </a:lnTo>
                    <a:lnTo>
                      <a:pt x="1148211" y="56754"/>
                    </a:lnTo>
                    <a:lnTo>
                      <a:pt x="1195268" y="55894"/>
                    </a:lnTo>
                    <a:lnTo>
                      <a:pt x="1242474" y="61839"/>
                    </a:lnTo>
                    <a:lnTo>
                      <a:pt x="1289128" y="74807"/>
                    </a:lnTo>
                    <a:lnTo>
                      <a:pt x="1334530" y="95014"/>
                    </a:lnTo>
                    <a:lnTo>
                      <a:pt x="1375551" y="121033"/>
                    </a:lnTo>
                    <a:lnTo>
                      <a:pt x="1412381" y="152672"/>
                    </a:lnTo>
                    <a:lnTo>
                      <a:pt x="1438323" y="110144"/>
                    </a:lnTo>
                    <a:lnTo>
                      <a:pt x="1470414" y="73979"/>
                    </a:lnTo>
                    <a:lnTo>
                      <a:pt x="1507616" y="44529"/>
                    </a:lnTo>
                    <a:lnTo>
                      <a:pt x="1548893" y="22148"/>
                    </a:lnTo>
                    <a:lnTo>
                      <a:pt x="1593204" y="7188"/>
                    </a:lnTo>
                    <a:lnTo>
                      <a:pt x="1639513" y="0"/>
                    </a:lnTo>
                    <a:lnTo>
                      <a:pt x="1686782" y="936"/>
                    </a:lnTo>
                    <a:lnTo>
                      <a:pt x="1733972" y="10350"/>
                    </a:lnTo>
                    <a:lnTo>
                      <a:pt x="1780046" y="28593"/>
                    </a:lnTo>
                    <a:lnTo>
                      <a:pt x="1832385" y="63010"/>
                    </a:lnTo>
                    <a:lnTo>
                      <a:pt x="1875677" y="108476"/>
                    </a:lnTo>
                    <a:lnTo>
                      <a:pt x="1910691" y="73067"/>
                    </a:lnTo>
                    <a:lnTo>
                      <a:pt x="1949841" y="44536"/>
                    </a:lnTo>
                    <a:lnTo>
                      <a:pt x="1992237" y="22958"/>
                    </a:lnTo>
                    <a:lnTo>
                      <a:pt x="2036995" y="8406"/>
                    </a:lnTo>
                    <a:lnTo>
                      <a:pt x="2083226" y="955"/>
                    </a:lnTo>
                    <a:lnTo>
                      <a:pt x="2130044" y="678"/>
                    </a:lnTo>
                    <a:lnTo>
                      <a:pt x="2176562" y="7649"/>
                    </a:lnTo>
                    <a:lnTo>
                      <a:pt x="2221893" y="21942"/>
                    </a:lnTo>
                    <a:lnTo>
                      <a:pt x="2265149" y="43630"/>
                    </a:lnTo>
                    <a:lnTo>
                      <a:pt x="2305445" y="72789"/>
                    </a:lnTo>
                    <a:lnTo>
                      <a:pt x="2342594" y="110461"/>
                    </a:lnTo>
                    <a:lnTo>
                      <a:pt x="2372516" y="153657"/>
                    </a:lnTo>
                    <a:lnTo>
                      <a:pt x="2394652" y="201377"/>
                    </a:lnTo>
                    <a:lnTo>
                      <a:pt x="2408442" y="252621"/>
                    </a:lnTo>
                    <a:lnTo>
                      <a:pt x="2451480" y="267652"/>
                    </a:lnTo>
                    <a:lnTo>
                      <a:pt x="2491190" y="287901"/>
                    </a:lnTo>
                    <a:lnTo>
                      <a:pt x="2527292" y="312873"/>
                    </a:lnTo>
                    <a:lnTo>
                      <a:pt x="2559506" y="342072"/>
                    </a:lnTo>
                    <a:lnTo>
                      <a:pt x="2587552" y="375001"/>
                    </a:lnTo>
                    <a:lnTo>
                      <a:pt x="2611149" y="411165"/>
                    </a:lnTo>
                    <a:lnTo>
                      <a:pt x="2630019" y="450067"/>
                    </a:lnTo>
                    <a:lnTo>
                      <a:pt x="2643881" y="491212"/>
                    </a:lnTo>
                    <a:lnTo>
                      <a:pt x="2652454" y="534103"/>
                    </a:lnTo>
                    <a:lnTo>
                      <a:pt x="2655460" y="578244"/>
                    </a:lnTo>
                    <a:lnTo>
                      <a:pt x="2652617" y="623139"/>
                    </a:lnTo>
                    <a:lnTo>
                      <a:pt x="2643646" y="668292"/>
                    </a:lnTo>
                    <a:lnTo>
                      <a:pt x="2628279" y="712869"/>
                    </a:lnTo>
                    <a:lnTo>
                      <a:pt x="2654537" y="751489"/>
                    </a:lnTo>
                    <a:lnTo>
                      <a:pt x="2676091" y="791918"/>
                    </a:lnTo>
                    <a:lnTo>
                      <a:pt x="2692990" y="833790"/>
                    </a:lnTo>
                    <a:lnTo>
                      <a:pt x="2705280" y="876735"/>
                    </a:lnTo>
                    <a:lnTo>
                      <a:pt x="2713011" y="920387"/>
                    </a:lnTo>
                    <a:lnTo>
                      <a:pt x="2716230" y="964378"/>
                    </a:lnTo>
                    <a:lnTo>
                      <a:pt x="2714984" y="1008340"/>
                    </a:lnTo>
                    <a:lnTo>
                      <a:pt x="2709322" y="1051904"/>
                    </a:lnTo>
                    <a:lnTo>
                      <a:pt x="2699291" y="1094704"/>
                    </a:lnTo>
                    <a:lnTo>
                      <a:pt x="2684939" y="1136372"/>
                    </a:lnTo>
                    <a:lnTo>
                      <a:pt x="2666315" y="1176539"/>
                    </a:lnTo>
                    <a:lnTo>
                      <a:pt x="2643466" y="1214838"/>
                    </a:lnTo>
                    <a:lnTo>
                      <a:pt x="2616439" y="1250902"/>
                    </a:lnTo>
                    <a:lnTo>
                      <a:pt x="2585284" y="1284361"/>
                    </a:lnTo>
                    <a:lnTo>
                      <a:pt x="2550047" y="1314849"/>
                    </a:lnTo>
                    <a:lnTo>
                      <a:pt x="2504646" y="1345548"/>
                    </a:lnTo>
                    <a:lnTo>
                      <a:pt x="2455924" y="1370031"/>
                    </a:lnTo>
                    <a:lnTo>
                      <a:pt x="2404511" y="1388037"/>
                    </a:lnTo>
                    <a:lnTo>
                      <a:pt x="2351038" y="1399304"/>
                    </a:lnTo>
                    <a:lnTo>
                      <a:pt x="2347345" y="1449014"/>
                    </a:lnTo>
                    <a:lnTo>
                      <a:pt x="2337322" y="1496634"/>
                    </a:lnTo>
                    <a:lnTo>
                      <a:pt x="2321403" y="1541733"/>
                    </a:lnTo>
                    <a:lnTo>
                      <a:pt x="2300026" y="1583878"/>
                    </a:lnTo>
                    <a:lnTo>
                      <a:pt x="2273627" y="1622636"/>
                    </a:lnTo>
                    <a:lnTo>
                      <a:pt x="2242643" y="1657575"/>
                    </a:lnTo>
                    <a:lnTo>
                      <a:pt x="2207510" y="1688262"/>
                    </a:lnTo>
                    <a:lnTo>
                      <a:pt x="2168666" y="1714264"/>
                    </a:lnTo>
                    <a:lnTo>
                      <a:pt x="2126545" y="1735150"/>
                    </a:lnTo>
                    <a:lnTo>
                      <a:pt x="2081586" y="1750486"/>
                    </a:lnTo>
                    <a:lnTo>
                      <a:pt x="2034224" y="1759839"/>
                    </a:lnTo>
                    <a:lnTo>
                      <a:pt x="1984897" y="1762778"/>
                    </a:lnTo>
                    <a:lnTo>
                      <a:pt x="1935001" y="1758909"/>
                    </a:lnTo>
                    <a:lnTo>
                      <a:pt x="1886345" y="1748205"/>
                    </a:lnTo>
                    <a:lnTo>
                      <a:pt x="1839593" y="1730881"/>
                    </a:lnTo>
                    <a:lnTo>
                      <a:pt x="1795413" y="1707152"/>
                    </a:lnTo>
                    <a:lnTo>
                      <a:pt x="1779651" y="1751174"/>
                    </a:lnTo>
                    <a:lnTo>
                      <a:pt x="1759707" y="1792392"/>
                    </a:lnTo>
                    <a:lnTo>
                      <a:pt x="1735905" y="1830632"/>
                    </a:lnTo>
                    <a:lnTo>
                      <a:pt x="1708568" y="1865719"/>
                    </a:lnTo>
                    <a:lnTo>
                      <a:pt x="1678018" y="1897478"/>
                    </a:lnTo>
                    <a:lnTo>
                      <a:pt x="1644577" y="1925735"/>
                    </a:lnTo>
                    <a:lnTo>
                      <a:pt x="1608570" y="1950313"/>
                    </a:lnTo>
                    <a:lnTo>
                      <a:pt x="1570318" y="1971038"/>
                    </a:lnTo>
                    <a:lnTo>
                      <a:pt x="1530145" y="1987736"/>
                    </a:lnTo>
                    <a:lnTo>
                      <a:pt x="1488374" y="2000231"/>
                    </a:lnTo>
                    <a:lnTo>
                      <a:pt x="1445326" y="2008348"/>
                    </a:lnTo>
                    <a:lnTo>
                      <a:pt x="1401327" y="2011912"/>
                    </a:lnTo>
                    <a:lnTo>
                      <a:pt x="1356697" y="2010748"/>
                    </a:lnTo>
                    <a:lnTo>
                      <a:pt x="1311760" y="2004682"/>
                    </a:lnTo>
                    <a:lnTo>
                      <a:pt x="1266839" y="1993537"/>
                    </a:lnTo>
                    <a:lnTo>
                      <a:pt x="1220982" y="1976503"/>
                    </a:lnTo>
                    <a:lnTo>
                      <a:pt x="1177647" y="1954421"/>
                    </a:lnTo>
                    <a:lnTo>
                      <a:pt x="1137219" y="1927577"/>
                    </a:lnTo>
                    <a:lnTo>
                      <a:pt x="1100083" y="1896255"/>
                    </a:lnTo>
                    <a:lnTo>
                      <a:pt x="1066623" y="1860743"/>
                    </a:lnTo>
                    <a:lnTo>
                      <a:pt x="1037223" y="1821325"/>
                    </a:lnTo>
                    <a:lnTo>
                      <a:pt x="996062" y="1843759"/>
                    </a:lnTo>
                    <a:lnTo>
                      <a:pt x="953761" y="1861803"/>
                    </a:lnTo>
                    <a:lnTo>
                      <a:pt x="910599" y="1875525"/>
                    </a:lnTo>
                    <a:lnTo>
                      <a:pt x="866855" y="1884998"/>
                    </a:lnTo>
                    <a:lnTo>
                      <a:pt x="822807" y="1890291"/>
                    </a:lnTo>
                    <a:lnTo>
                      <a:pt x="778734" y="1891475"/>
                    </a:lnTo>
                    <a:lnTo>
                      <a:pt x="734915" y="1888620"/>
                    </a:lnTo>
                    <a:lnTo>
                      <a:pt x="691629" y="1881797"/>
                    </a:lnTo>
                    <a:lnTo>
                      <a:pt x="649153" y="1871076"/>
                    </a:lnTo>
                    <a:lnTo>
                      <a:pt x="607767" y="1856528"/>
                    </a:lnTo>
                    <a:lnTo>
                      <a:pt x="567750" y="1838222"/>
                    </a:lnTo>
                    <a:lnTo>
                      <a:pt x="529381" y="1816229"/>
                    </a:lnTo>
                    <a:lnTo>
                      <a:pt x="492937" y="1790621"/>
                    </a:lnTo>
                    <a:lnTo>
                      <a:pt x="458698" y="1761466"/>
                    </a:lnTo>
                    <a:lnTo>
                      <a:pt x="426943" y="1728836"/>
                    </a:lnTo>
                    <a:lnTo>
                      <a:pt x="397949" y="1692801"/>
                    </a:lnTo>
                    <a:lnTo>
                      <a:pt x="371997" y="1653431"/>
                    </a:lnTo>
                    <a:lnTo>
                      <a:pt x="370219" y="1650510"/>
                    </a:lnTo>
                    <a:lnTo>
                      <a:pt x="368441" y="1647589"/>
                    </a:lnTo>
                    <a:lnTo>
                      <a:pt x="366790" y="1644668"/>
                    </a:lnTo>
                    <a:lnTo>
                      <a:pt x="317417" y="1646009"/>
                    </a:lnTo>
                    <a:lnTo>
                      <a:pt x="269946" y="1638716"/>
                    </a:lnTo>
                    <a:lnTo>
                      <a:pt x="225236" y="1623469"/>
                    </a:lnTo>
                    <a:lnTo>
                      <a:pt x="184145" y="1600946"/>
                    </a:lnTo>
                    <a:lnTo>
                      <a:pt x="147531" y="1571828"/>
                    </a:lnTo>
                    <a:lnTo>
                      <a:pt x="116252" y="1536794"/>
                    </a:lnTo>
                    <a:lnTo>
                      <a:pt x="91165" y="1496522"/>
                    </a:lnTo>
                    <a:lnTo>
                      <a:pt x="73131" y="1451694"/>
                    </a:lnTo>
                    <a:lnTo>
                      <a:pt x="63006" y="1402987"/>
                    </a:lnTo>
                    <a:lnTo>
                      <a:pt x="61594" y="1354834"/>
                    </a:lnTo>
                    <a:lnTo>
                      <a:pt x="68419" y="1307687"/>
                    </a:lnTo>
                    <a:lnTo>
                      <a:pt x="83150" y="1262581"/>
                    </a:lnTo>
                    <a:lnTo>
                      <a:pt x="105458" y="1220554"/>
                    </a:lnTo>
                    <a:lnTo>
                      <a:pt x="135015" y="1182642"/>
                    </a:lnTo>
                    <a:lnTo>
                      <a:pt x="94910" y="1153624"/>
                    </a:lnTo>
                    <a:lnTo>
                      <a:pt x="61478" y="1118845"/>
                    </a:lnTo>
                    <a:lnTo>
                      <a:pt x="34995" y="1079373"/>
                    </a:lnTo>
                    <a:lnTo>
                      <a:pt x="15737" y="1036275"/>
                    </a:lnTo>
                    <a:lnTo>
                      <a:pt x="3980" y="990621"/>
                    </a:lnTo>
                    <a:lnTo>
                      <a:pt x="0" y="943478"/>
                    </a:lnTo>
                    <a:lnTo>
                      <a:pt x="4072" y="895915"/>
                    </a:lnTo>
                    <a:lnTo>
                      <a:pt x="16473" y="849000"/>
                    </a:lnTo>
                    <a:lnTo>
                      <a:pt x="37479" y="803801"/>
                    </a:lnTo>
                    <a:lnTo>
                      <a:pt x="67618" y="761374"/>
                    </a:lnTo>
                    <a:lnTo>
                      <a:pt x="104555" y="725872"/>
                    </a:lnTo>
                    <a:lnTo>
                      <a:pt x="147161" y="698033"/>
                    </a:lnTo>
                    <a:lnTo>
                      <a:pt x="194308" y="678594"/>
                    </a:lnTo>
                    <a:lnTo>
                      <a:pt x="244870" y="668292"/>
                    </a:lnTo>
                    <a:lnTo>
                      <a:pt x="247156" y="662069"/>
                    </a:lnTo>
                    <a:close/>
                  </a:path>
                </a:pathLst>
              </a:custGeom>
              <a:ln w="25908">
                <a:solidFill>
                  <a:srgbClr val="4F81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0"/>
              <p:cNvSpPr/>
              <p:nvPr/>
            </p:nvSpPr>
            <p:spPr>
              <a:xfrm>
                <a:off x="2932429" y="3710177"/>
                <a:ext cx="249428" cy="3251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1"/>
              <p:cNvSpPr/>
              <p:nvPr/>
            </p:nvSpPr>
            <p:spPr>
              <a:xfrm>
                <a:off x="1888997" y="1557528"/>
                <a:ext cx="2489200" cy="2202180"/>
              </a:xfrm>
              <a:custGeom>
                <a:avLst/>
                <a:gdLst/>
                <a:ahLst/>
                <a:cxnLst/>
                <a:rect l="l" t="t" r="r" b="b"/>
                <a:pathLst>
                  <a:path w="2489200" h="2202179">
                    <a:moveTo>
                      <a:pt x="1345057" y="2034032"/>
                    </a:moveTo>
                    <a:lnTo>
                      <a:pt x="1339068" y="2078596"/>
                    </a:lnTo>
                    <a:lnTo>
                      <a:pt x="1322168" y="2118642"/>
                    </a:lnTo>
                    <a:lnTo>
                      <a:pt x="1295955" y="2152570"/>
                    </a:lnTo>
                    <a:lnTo>
                      <a:pt x="1262027" y="2178783"/>
                    </a:lnTo>
                    <a:lnTo>
                      <a:pt x="1221981" y="2195683"/>
                    </a:lnTo>
                    <a:lnTo>
                      <a:pt x="1177416" y="2201672"/>
                    </a:lnTo>
                    <a:lnTo>
                      <a:pt x="1132852" y="2195683"/>
                    </a:lnTo>
                    <a:lnTo>
                      <a:pt x="1092806" y="2178783"/>
                    </a:lnTo>
                    <a:lnTo>
                      <a:pt x="1058878" y="2152570"/>
                    </a:lnTo>
                    <a:lnTo>
                      <a:pt x="1032665" y="2118642"/>
                    </a:lnTo>
                    <a:lnTo>
                      <a:pt x="1015765" y="2078596"/>
                    </a:lnTo>
                    <a:lnTo>
                      <a:pt x="1009776" y="2034032"/>
                    </a:lnTo>
                    <a:lnTo>
                      <a:pt x="1015765" y="1989467"/>
                    </a:lnTo>
                    <a:lnTo>
                      <a:pt x="1032665" y="1949421"/>
                    </a:lnTo>
                    <a:lnTo>
                      <a:pt x="1058878" y="1915493"/>
                    </a:lnTo>
                    <a:lnTo>
                      <a:pt x="1092806" y="1889280"/>
                    </a:lnTo>
                    <a:lnTo>
                      <a:pt x="1132852" y="1872380"/>
                    </a:lnTo>
                    <a:lnTo>
                      <a:pt x="1177416" y="1866392"/>
                    </a:lnTo>
                    <a:lnTo>
                      <a:pt x="1221981" y="1872380"/>
                    </a:lnTo>
                    <a:lnTo>
                      <a:pt x="1262027" y="1889280"/>
                    </a:lnTo>
                    <a:lnTo>
                      <a:pt x="1295955" y="1915493"/>
                    </a:lnTo>
                    <a:lnTo>
                      <a:pt x="1322168" y="1949421"/>
                    </a:lnTo>
                    <a:lnTo>
                      <a:pt x="1339068" y="1989467"/>
                    </a:lnTo>
                    <a:lnTo>
                      <a:pt x="1345057" y="2034032"/>
                    </a:lnTo>
                    <a:close/>
                  </a:path>
                  <a:path w="2489200" h="2202179">
                    <a:moveTo>
                      <a:pt x="159003" y="1109980"/>
                    </a:moveTo>
                    <a:lnTo>
                      <a:pt x="117496" y="1110079"/>
                    </a:lnTo>
                    <a:lnTo>
                      <a:pt x="76692" y="1103820"/>
                    </a:lnTo>
                    <a:lnTo>
                      <a:pt x="37292" y="1091370"/>
                    </a:lnTo>
                    <a:lnTo>
                      <a:pt x="0" y="1072896"/>
                    </a:lnTo>
                  </a:path>
                  <a:path w="2489200" h="2202179">
                    <a:moveTo>
                      <a:pt x="299465" y="1516126"/>
                    </a:moveTo>
                    <a:lnTo>
                      <a:pt x="282501" y="1522315"/>
                    </a:lnTo>
                    <a:lnTo>
                      <a:pt x="265191" y="1527349"/>
                    </a:lnTo>
                    <a:lnTo>
                      <a:pt x="247620" y="1531217"/>
                    </a:lnTo>
                    <a:lnTo>
                      <a:pt x="229869" y="1533906"/>
                    </a:lnTo>
                  </a:path>
                  <a:path w="2489200" h="2202179">
                    <a:moveTo>
                      <a:pt x="899032" y="1711325"/>
                    </a:moveTo>
                    <a:lnTo>
                      <a:pt x="886983" y="1691949"/>
                    </a:lnTo>
                    <a:lnTo>
                      <a:pt x="875982" y="1671955"/>
                    </a:lnTo>
                    <a:lnTo>
                      <a:pt x="866028" y="1651388"/>
                    </a:lnTo>
                    <a:lnTo>
                      <a:pt x="857122" y="1630299"/>
                    </a:lnTo>
                  </a:path>
                  <a:path w="2489200" h="2202179">
                    <a:moveTo>
                      <a:pt x="1674494" y="1509268"/>
                    </a:moveTo>
                    <a:lnTo>
                      <a:pt x="1672091" y="1531784"/>
                    </a:lnTo>
                    <a:lnTo>
                      <a:pt x="1668510" y="1554146"/>
                    </a:lnTo>
                    <a:lnTo>
                      <a:pt x="1663761" y="1576294"/>
                    </a:lnTo>
                    <a:lnTo>
                      <a:pt x="1657857" y="1598168"/>
                    </a:lnTo>
                  </a:path>
                  <a:path w="2489200" h="2202179">
                    <a:moveTo>
                      <a:pt x="2007489" y="959866"/>
                    </a:moveTo>
                    <a:lnTo>
                      <a:pt x="2047673" y="982903"/>
                    </a:lnTo>
                    <a:lnTo>
                      <a:pt x="2084135" y="1010480"/>
                    </a:lnTo>
                    <a:lnTo>
                      <a:pt x="2116596" y="1042138"/>
                    </a:lnTo>
                    <a:lnTo>
                      <a:pt x="2144776" y="1077421"/>
                    </a:lnTo>
                    <a:lnTo>
                      <a:pt x="2168397" y="1115873"/>
                    </a:lnTo>
                    <a:lnTo>
                      <a:pt x="2187179" y="1157035"/>
                    </a:lnTo>
                    <a:lnTo>
                      <a:pt x="2200844" y="1200453"/>
                    </a:lnTo>
                    <a:lnTo>
                      <a:pt x="2209112" y="1245668"/>
                    </a:lnTo>
                    <a:lnTo>
                      <a:pt x="2211704" y="1292225"/>
                    </a:lnTo>
                  </a:path>
                  <a:path w="2489200" h="2202179">
                    <a:moveTo>
                      <a:pt x="2489073" y="606044"/>
                    </a:moveTo>
                    <a:lnTo>
                      <a:pt x="2471775" y="640994"/>
                    </a:lnTo>
                    <a:lnTo>
                      <a:pt x="2450703" y="673623"/>
                    </a:lnTo>
                    <a:lnTo>
                      <a:pt x="2426082" y="703609"/>
                    </a:lnTo>
                    <a:lnTo>
                      <a:pt x="2398141" y="730631"/>
                    </a:lnTo>
                  </a:path>
                  <a:path w="2489200" h="2202179">
                    <a:moveTo>
                      <a:pt x="2270887" y="143763"/>
                    </a:moveTo>
                    <a:lnTo>
                      <a:pt x="2273123" y="158327"/>
                    </a:lnTo>
                    <a:lnTo>
                      <a:pt x="2274681" y="173021"/>
                    </a:lnTo>
                    <a:lnTo>
                      <a:pt x="2275548" y="187787"/>
                    </a:lnTo>
                    <a:lnTo>
                      <a:pt x="2275713" y="202564"/>
                    </a:lnTo>
                  </a:path>
                  <a:path w="2489200" h="2202179">
                    <a:moveTo>
                      <a:pt x="1690242" y="75057"/>
                    </a:moveTo>
                    <a:lnTo>
                      <a:pt x="1699883" y="55042"/>
                    </a:lnTo>
                    <a:lnTo>
                      <a:pt x="1710880" y="35813"/>
                    </a:lnTo>
                    <a:lnTo>
                      <a:pt x="1723211" y="17442"/>
                    </a:lnTo>
                    <a:lnTo>
                      <a:pt x="1736852" y="0"/>
                    </a:lnTo>
                  </a:path>
                  <a:path w="2489200" h="2202179">
                    <a:moveTo>
                      <a:pt x="1254633" y="110871"/>
                    </a:moveTo>
                    <a:lnTo>
                      <a:pt x="1258825" y="94160"/>
                    </a:lnTo>
                    <a:lnTo>
                      <a:pt x="1263983" y="77771"/>
                    </a:lnTo>
                    <a:lnTo>
                      <a:pt x="1270117" y="61739"/>
                    </a:lnTo>
                    <a:lnTo>
                      <a:pt x="1277239" y="46100"/>
                    </a:lnTo>
                  </a:path>
                  <a:path w="2489200" h="2202179">
                    <a:moveTo>
                      <a:pt x="743457" y="132842"/>
                    </a:moveTo>
                    <a:lnTo>
                      <a:pt x="765290" y="146645"/>
                    </a:lnTo>
                    <a:lnTo>
                      <a:pt x="786193" y="161734"/>
                    </a:lnTo>
                    <a:lnTo>
                      <a:pt x="806144" y="178061"/>
                    </a:lnTo>
                    <a:lnTo>
                      <a:pt x="825119" y="195580"/>
                    </a:lnTo>
                  </a:path>
                  <a:path w="2489200" h="2202179">
                    <a:moveTo>
                      <a:pt x="123570" y="626237"/>
                    </a:moveTo>
                    <a:lnTo>
                      <a:pt x="119024" y="609953"/>
                    </a:lnTo>
                    <a:lnTo>
                      <a:pt x="115109" y="593502"/>
                    </a:lnTo>
                    <a:lnTo>
                      <a:pt x="111837" y="576909"/>
                    </a:lnTo>
                    <a:lnTo>
                      <a:pt x="109219" y="560197"/>
                    </a:lnTo>
                  </a:path>
                </a:pathLst>
              </a:custGeom>
              <a:ln w="25908">
                <a:solidFill>
                  <a:srgbClr val="4F81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3"/>
            <p:cNvSpPr txBox="1"/>
            <p:nvPr/>
          </p:nvSpPr>
          <p:spPr>
            <a:xfrm>
              <a:off x="914400" y="1867755"/>
              <a:ext cx="1990089" cy="10278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algn="ctr">
                <a:spcBef>
                  <a:spcPts val="95"/>
                </a:spcBef>
              </a:pPr>
              <a:r>
                <a:rPr sz="2200" b="1" spc="-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Nhắc lại</a:t>
              </a:r>
              <a:r>
                <a:rPr sz="2200" b="1" spc="-5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2200" b="1" spc="-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khái  </a:t>
              </a:r>
              <a:r>
                <a:rPr sz="2200" b="1" spc="-1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niệm </a:t>
              </a:r>
              <a:r>
                <a:rPr sz="2200" b="1" spc="-5">
                  <a:solidFill>
                    <a:srgbClr val="FF0000"/>
                  </a:solidFill>
                  <a:latin typeface="Times New Roman"/>
                  <a:cs typeface="Times New Roman"/>
                </a:rPr>
                <a:t>CSDL </a:t>
              </a:r>
              <a:r>
                <a:rPr sz="2200" b="1">
                  <a:solidFill>
                    <a:srgbClr val="FF0000"/>
                  </a:solidFill>
                  <a:latin typeface="Times New Roman"/>
                  <a:cs typeface="Times New Roman"/>
                </a:rPr>
                <a:t>và </a:t>
              </a:r>
              <a:r>
                <a:rPr sz="2200" b="1" spc="-5">
                  <a:solidFill>
                    <a:srgbClr val="FF0000"/>
                  </a:solidFill>
                  <a:latin typeface="Times New Roman"/>
                  <a:cs typeface="Times New Roman"/>
                </a:rPr>
                <a:t>hệ </a:t>
              </a:r>
              <a:r>
                <a:rPr sz="2200" b="1" spc="-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QTCSDL?</a:t>
              </a:r>
              <a:endParaRPr sz="2200">
                <a:latin typeface="Times New Roman"/>
                <a:cs typeface="Times New Roman"/>
              </a:endParaRPr>
            </a:p>
          </p:txBody>
        </p:sp>
      </p:grpSp>
      <p:grpSp>
        <p:nvGrpSpPr>
          <p:cNvPr id="35" name="object 24"/>
          <p:cNvGrpSpPr/>
          <p:nvPr/>
        </p:nvGrpSpPr>
        <p:grpSpPr>
          <a:xfrm>
            <a:off x="5992211" y="2061341"/>
            <a:ext cx="1934128" cy="1232535"/>
            <a:chOff x="4191761" y="2210562"/>
            <a:chExt cx="1600200" cy="1219199"/>
          </a:xfrm>
        </p:grpSpPr>
        <p:sp>
          <p:nvSpPr>
            <p:cNvPr id="36" name="object 25"/>
            <p:cNvSpPr/>
            <p:nvPr/>
          </p:nvSpPr>
          <p:spPr>
            <a:xfrm>
              <a:off x="4572761" y="2210562"/>
              <a:ext cx="1219200" cy="243840"/>
            </a:xfrm>
            <a:custGeom>
              <a:avLst/>
              <a:gdLst/>
              <a:ahLst/>
              <a:cxnLst/>
              <a:rect l="l" t="t" r="r" b="b"/>
              <a:pathLst>
                <a:path w="1219200" h="243839">
                  <a:moveTo>
                    <a:pt x="1097279" y="0"/>
                  </a:moveTo>
                  <a:lnTo>
                    <a:pt x="1097279" y="60960"/>
                  </a:lnTo>
                  <a:lnTo>
                    <a:pt x="0" y="60960"/>
                  </a:lnTo>
                  <a:lnTo>
                    <a:pt x="0" y="182879"/>
                  </a:lnTo>
                  <a:lnTo>
                    <a:pt x="1097279" y="182879"/>
                  </a:lnTo>
                  <a:lnTo>
                    <a:pt x="1097279" y="243839"/>
                  </a:lnTo>
                  <a:lnTo>
                    <a:pt x="1219200" y="121920"/>
                  </a:lnTo>
                  <a:lnTo>
                    <a:pt x="10972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26"/>
            <p:cNvSpPr/>
            <p:nvPr/>
          </p:nvSpPr>
          <p:spPr>
            <a:xfrm>
              <a:off x="4572761" y="2210562"/>
              <a:ext cx="1219200" cy="243840"/>
            </a:xfrm>
            <a:custGeom>
              <a:avLst/>
              <a:gdLst/>
              <a:ahLst/>
              <a:cxnLst/>
              <a:rect l="l" t="t" r="r" b="b"/>
              <a:pathLst>
                <a:path w="1219200" h="243839">
                  <a:moveTo>
                    <a:pt x="0" y="60960"/>
                  </a:moveTo>
                  <a:lnTo>
                    <a:pt x="1097279" y="60960"/>
                  </a:lnTo>
                  <a:lnTo>
                    <a:pt x="1097279" y="0"/>
                  </a:lnTo>
                  <a:lnTo>
                    <a:pt x="1219200" y="121920"/>
                  </a:lnTo>
                  <a:lnTo>
                    <a:pt x="1097279" y="243839"/>
                  </a:lnTo>
                  <a:lnTo>
                    <a:pt x="1097279" y="182879"/>
                  </a:lnTo>
                  <a:lnTo>
                    <a:pt x="0" y="182879"/>
                  </a:lnTo>
                  <a:lnTo>
                    <a:pt x="0" y="6096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27"/>
            <p:cNvSpPr/>
            <p:nvPr/>
          </p:nvSpPr>
          <p:spPr>
            <a:xfrm>
              <a:off x="4191761" y="3018282"/>
              <a:ext cx="1478280" cy="411479"/>
            </a:xfrm>
            <a:custGeom>
              <a:avLst/>
              <a:gdLst/>
              <a:ahLst/>
              <a:cxnLst/>
              <a:rect l="l" t="t" r="r" b="b"/>
              <a:pathLst>
                <a:path w="1478279" h="411479">
                  <a:moveTo>
                    <a:pt x="147828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1478280" y="411479"/>
                  </a:lnTo>
                  <a:lnTo>
                    <a:pt x="1478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9" name="object 28"/>
          <p:cNvSpPr txBox="1"/>
          <p:nvPr/>
        </p:nvSpPr>
        <p:spPr>
          <a:xfrm>
            <a:off x="7999733" y="1767158"/>
            <a:ext cx="384628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CSDL quan</a:t>
            </a:r>
            <a:r>
              <a:rPr sz="28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hệ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tabLst>
                <a:tab pos="537210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QTCSDL quan</a:t>
            </a:r>
            <a:r>
              <a:rPr sz="28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hệ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0" name="object 29"/>
          <p:cNvSpPr txBox="1"/>
          <p:nvPr/>
        </p:nvSpPr>
        <p:spPr>
          <a:xfrm>
            <a:off x="5992209" y="2882079"/>
            <a:ext cx="1956765" cy="475771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98780">
              <a:spcBef>
                <a:spcPts val="350"/>
              </a:spcBef>
            </a:pP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CSDL</a:t>
            </a:r>
            <a:endParaRPr sz="2800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30"/>
          <p:cNvSpPr txBox="1"/>
          <p:nvPr/>
        </p:nvSpPr>
        <p:spPr>
          <a:xfrm>
            <a:off x="7385146" y="5046158"/>
            <a:ext cx="3816253" cy="499496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15570">
              <a:spcBef>
                <a:spcPts val="535"/>
              </a:spcBef>
            </a:pPr>
            <a:r>
              <a:rPr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QTCSDL quan</a:t>
            </a:r>
            <a:r>
              <a:rPr sz="2800" b="1" spc="-18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endParaRPr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object 31"/>
          <p:cNvSpPr txBox="1"/>
          <p:nvPr/>
        </p:nvSpPr>
        <p:spPr>
          <a:xfrm>
            <a:off x="8583010" y="2940136"/>
            <a:ext cx="3456590" cy="475771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9695">
              <a:spcBef>
                <a:spcPts val="350"/>
              </a:spcBef>
            </a:pPr>
            <a:r>
              <a:rPr sz="2800" b="1" dirty="0">
                <a:latin typeface="Times New Roman"/>
                <a:cs typeface="Times New Roman"/>
              </a:rPr>
              <a:t>Mô hình</a:t>
            </a:r>
            <a:r>
              <a:rPr lang="en-US" sz="2800" b="1" dirty="0">
                <a:latin typeface="Times New Roman"/>
                <a:cs typeface="Times New Roman"/>
              </a:rPr>
              <a:t> DL </a:t>
            </a:r>
            <a:r>
              <a:rPr sz="2800" b="1" dirty="0">
                <a:latin typeface="Times New Roman"/>
                <a:cs typeface="Times New Roman"/>
              </a:rPr>
              <a:t>quan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hệ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3" name="object 32"/>
          <p:cNvSpPr txBox="1"/>
          <p:nvPr/>
        </p:nvSpPr>
        <p:spPr>
          <a:xfrm>
            <a:off x="9343965" y="4081945"/>
            <a:ext cx="2455438" cy="475771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84150">
              <a:spcBef>
                <a:spcPts val="350"/>
              </a:spcBef>
            </a:pPr>
            <a:r>
              <a:rPr sz="2800" b="1" dirty="0">
                <a:solidFill>
                  <a:srgbClr val="0000FE"/>
                </a:solidFill>
                <a:latin typeface="Times New Roman"/>
                <a:cs typeface="Times New Roman"/>
              </a:rPr>
              <a:t>Hệ</a:t>
            </a:r>
            <a:r>
              <a:rPr sz="2800" b="1" spc="-30" dirty="0">
                <a:solidFill>
                  <a:srgbClr val="0000F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FE"/>
                </a:solidFill>
                <a:latin typeface="Times New Roman"/>
                <a:cs typeface="Times New Roman"/>
              </a:rPr>
              <a:t>QTCSDL</a:t>
            </a:r>
            <a:endParaRPr sz="2800">
              <a:solidFill>
                <a:srgbClr val="0000FE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33"/>
          <p:cNvSpPr txBox="1"/>
          <p:nvPr/>
        </p:nvSpPr>
        <p:spPr>
          <a:xfrm>
            <a:off x="5979526" y="4056158"/>
            <a:ext cx="2471172" cy="475771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34620">
              <a:spcBef>
                <a:spcPts val="350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CSDL quan</a:t>
            </a:r>
            <a:r>
              <a:rPr sz="28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hệ</a:t>
            </a:r>
            <a:endParaRPr sz="2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5" name="object 34"/>
          <p:cNvGrpSpPr/>
          <p:nvPr/>
        </p:nvGrpSpPr>
        <p:grpSpPr>
          <a:xfrm>
            <a:off x="6437508" y="2975423"/>
            <a:ext cx="4302122" cy="2160270"/>
            <a:chOff x="4719828" y="3026282"/>
            <a:chExt cx="3589020" cy="2160270"/>
          </a:xfrm>
        </p:grpSpPr>
        <p:sp>
          <p:nvSpPr>
            <p:cNvPr id="46" name="object 35"/>
            <p:cNvSpPr/>
            <p:nvPr/>
          </p:nvSpPr>
          <p:spPr>
            <a:xfrm>
              <a:off x="6147308" y="3036569"/>
              <a:ext cx="280035" cy="353060"/>
            </a:xfrm>
            <a:custGeom>
              <a:avLst/>
              <a:gdLst/>
              <a:ahLst/>
              <a:cxnLst/>
              <a:rect l="l" t="t" r="r" b="b"/>
              <a:pathLst>
                <a:path w="280035" h="353060">
                  <a:moveTo>
                    <a:pt x="279908" y="130810"/>
                  </a:moveTo>
                  <a:lnTo>
                    <a:pt x="184785" y="130810"/>
                  </a:lnTo>
                  <a:lnTo>
                    <a:pt x="184785" y="0"/>
                  </a:lnTo>
                  <a:lnTo>
                    <a:pt x="95123" y="0"/>
                  </a:lnTo>
                  <a:lnTo>
                    <a:pt x="95123" y="130810"/>
                  </a:lnTo>
                  <a:lnTo>
                    <a:pt x="0" y="130810"/>
                  </a:lnTo>
                  <a:lnTo>
                    <a:pt x="0" y="220980"/>
                  </a:lnTo>
                  <a:lnTo>
                    <a:pt x="95123" y="220980"/>
                  </a:lnTo>
                  <a:lnTo>
                    <a:pt x="95123" y="353060"/>
                  </a:lnTo>
                  <a:lnTo>
                    <a:pt x="184785" y="353060"/>
                  </a:lnTo>
                  <a:lnTo>
                    <a:pt x="184785" y="220980"/>
                  </a:lnTo>
                  <a:lnTo>
                    <a:pt x="279908" y="220980"/>
                  </a:lnTo>
                  <a:lnTo>
                    <a:pt x="279908" y="13081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36"/>
            <p:cNvSpPr/>
            <p:nvPr/>
          </p:nvSpPr>
          <p:spPr>
            <a:xfrm>
              <a:off x="6147308" y="3036188"/>
              <a:ext cx="280035" cy="353060"/>
            </a:xfrm>
            <a:custGeom>
              <a:avLst/>
              <a:gdLst/>
              <a:ahLst/>
              <a:cxnLst/>
              <a:rect l="l" t="t" r="r" b="b"/>
              <a:pathLst>
                <a:path w="280035" h="353060">
                  <a:moveTo>
                    <a:pt x="0" y="131572"/>
                  </a:moveTo>
                  <a:lnTo>
                    <a:pt x="95122" y="131572"/>
                  </a:lnTo>
                  <a:lnTo>
                    <a:pt x="95122" y="0"/>
                  </a:lnTo>
                  <a:lnTo>
                    <a:pt x="184784" y="0"/>
                  </a:lnTo>
                  <a:lnTo>
                    <a:pt x="184784" y="131572"/>
                  </a:lnTo>
                  <a:lnTo>
                    <a:pt x="279907" y="131572"/>
                  </a:lnTo>
                  <a:lnTo>
                    <a:pt x="279907" y="221234"/>
                  </a:lnTo>
                  <a:lnTo>
                    <a:pt x="184784" y="221234"/>
                  </a:lnTo>
                  <a:lnTo>
                    <a:pt x="184784" y="352806"/>
                  </a:lnTo>
                  <a:lnTo>
                    <a:pt x="95122" y="352806"/>
                  </a:lnTo>
                  <a:lnTo>
                    <a:pt x="95122" y="221234"/>
                  </a:lnTo>
                  <a:lnTo>
                    <a:pt x="0" y="221234"/>
                  </a:lnTo>
                  <a:lnTo>
                    <a:pt x="0" y="131572"/>
                  </a:lnTo>
                  <a:close/>
                </a:path>
              </a:pathLst>
            </a:custGeom>
            <a:ln w="1981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37"/>
            <p:cNvSpPr/>
            <p:nvPr/>
          </p:nvSpPr>
          <p:spPr>
            <a:xfrm>
              <a:off x="4724400" y="3412235"/>
              <a:ext cx="2402205" cy="779145"/>
            </a:xfrm>
            <a:custGeom>
              <a:avLst/>
              <a:gdLst/>
              <a:ahLst/>
              <a:cxnLst/>
              <a:rect l="l" t="t" r="r" b="b"/>
              <a:pathLst>
                <a:path w="2402204" h="779145">
                  <a:moveTo>
                    <a:pt x="2401824" y="0"/>
                  </a:moveTo>
                  <a:lnTo>
                    <a:pt x="2400504" y="78462"/>
                  </a:lnTo>
                  <a:lnTo>
                    <a:pt x="2396720" y="151548"/>
                  </a:lnTo>
                  <a:lnTo>
                    <a:pt x="2390733" y="217690"/>
                  </a:lnTo>
                  <a:lnTo>
                    <a:pt x="2382805" y="275320"/>
                  </a:lnTo>
                  <a:lnTo>
                    <a:pt x="2373199" y="322871"/>
                  </a:lnTo>
                  <a:lnTo>
                    <a:pt x="2349998" y="381469"/>
                  </a:lnTo>
                  <a:lnTo>
                    <a:pt x="2336927" y="389381"/>
                  </a:lnTo>
                  <a:lnTo>
                    <a:pt x="1265809" y="389381"/>
                  </a:lnTo>
                  <a:lnTo>
                    <a:pt x="1252737" y="397294"/>
                  </a:lnTo>
                  <a:lnTo>
                    <a:pt x="1229536" y="455892"/>
                  </a:lnTo>
                  <a:lnTo>
                    <a:pt x="1219930" y="503443"/>
                  </a:lnTo>
                  <a:lnTo>
                    <a:pt x="1212002" y="561073"/>
                  </a:lnTo>
                  <a:lnTo>
                    <a:pt x="1206015" y="627215"/>
                  </a:lnTo>
                  <a:lnTo>
                    <a:pt x="1202231" y="700301"/>
                  </a:lnTo>
                  <a:lnTo>
                    <a:pt x="1200912" y="778763"/>
                  </a:lnTo>
                  <a:lnTo>
                    <a:pt x="1199592" y="700301"/>
                  </a:lnTo>
                  <a:lnTo>
                    <a:pt x="1195808" y="627215"/>
                  </a:lnTo>
                  <a:lnTo>
                    <a:pt x="1189821" y="561073"/>
                  </a:lnTo>
                  <a:lnTo>
                    <a:pt x="1181893" y="503443"/>
                  </a:lnTo>
                  <a:lnTo>
                    <a:pt x="1172287" y="455892"/>
                  </a:lnTo>
                  <a:lnTo>
                    <a:pt x="1149086" y="397294"/>
                  </a:lnTo>
                  <a:lnTo>
                    <a:pt x="1136014" y="389381"/>
                  </a:lnTo>
                  <a:lnTo>
                    <a:pt x="64897" y="389381"/>
                  </a:lnTo>
                  <a:lnTo>
                    <a:pt x="51825" y="381469"/>
                  </a:lnTo>
                  <a:lnTo>
                    <a:pt x="28624" y="322871"/>
                  </a:lnTo>
                  <a:lnTo>
                    <a:pt x="19018" y="275320"/>
                  </a:lnTo>
                  <a:lnTo>
                    <a:pt x="11090" y="217690"/>
                  </a:lnTo>
                  <a:lnTo>
                    <a:pt x="5103" y="151548"/>
                  </a:lnTo>
                  <a:lnTo>
                    <a:pt x="1319" y="78462"/>
                  </a:lnTo>
                  <a:lnTo>
                    <a:pt x="0" y="0"/>
                  </a:ln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sz="240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49" name="object 38"/>
            <p:cNvSpPr/>
            <p:nvPr/>
          </p:nvSpPr>
          <p:spPr>
            <a:xfrm>
              <a:off x="6604495" y="4232909"/>
              <a:ext cx="280035" cy="353060"/>
            </a:xfrm>
            <a:custGeom>
              <a:avLst/>
              <a:gdLst/>
              <a:ahLst/>
              <a:cxnLst/>
              <a:rect l="l" t="t" r="r" b="b"/>
              <a:pathLst>
                <a:path w="280034" h="353060">
                  <a:moveTo>
                    <a:pt x="279920" y="130810"/>
                  </a:moveTo>
                  <a:lnTo>
                    <a:pt x="184797" y="130810"/>
                  </a:lnTo>
                  <a:lnTo>
                    <a:pt x="184797" y="0"/>
                  </a:lnTo>
                  <a:lnTo>
                    <a:pt x="95135" y="0"/>
                  </a:lnTo>
                  <a:lnTo>
                    <a:pt x="95135" y="130810"/>
                  </a:lnTo>
                  <a:lnTo>
                    <a:pt x="0" y="130810"/>
                  </a:lnTo>
                  <a:lnTo>
                    <a:pt x="0" y="220980"/>
                  </a:lnTo>
                  <a:lnTo>
                    <a:pt x="95135" y="220980"/>
                  </a:lnTo>
                  <a:lnTo>
                    <a:pt x="95135" y="353060"/>
                  </a:lnTo>
                  <a:lnTo>
                    <a:pt x="184797" y="353060"/>
                  </a:lnTo>
                  <a:lnTo>
                    <a:pt x="184797" y="220980"/>
                  </a:lnTo>
                  <a:lnTo>
                    <a:pt x="279920" y="220980"/>
                  </a:lnTo>
                  <a:lnTo>
                    <a:pt x="279920" y="13081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39"/>
            <p:cNvSpPr/>
            <p:nvPr/>
          </p:nvSpPr>
          <p:spPr>
            <a:xfrm>
              <a:off x="6604508" y="4232528"/>
              <a:ext cx="280035" cy="353060"/>
            </a:xfrm>
            <a:custGeom>
              <a:avLst/>
              <a:gdLst/>
              <a:ahLst/>
              <a:cxnLst/>
              <a:rect l="l" t="t" r="r" b="b"/>
              <a:pathLst>
                <a:path w="280034" h="353060">
                  <a:moveTo>
                    <a:pt x="0" y="131572"/>
                  </a:moveTo>
                  <a:lnTo>
                    <a:pt x="95123" y="131572"/>
                  </a:lnTo>
                  <a:lnTo>
                    <a:pt x="95123" y="0"/>
                  </a:lnTo>
                  <a:lnTo>
                    <a:pt x="184785" y="0"/>
                  </a:lnTo>
                  <a:lnTo>
                    <a:pt x="184785" y="131572"/>
                  </a:lnTo>
                  <a:lnTo>
                    <a:pt x="279908" y="131572"/>
                  </a:lnTo>
                  <a:lnTo>
                    <a:pt x="279908" y="221234"/>
                  </a:lnTo>
                  <a:lnTo>
                    <a:pt x="184785" y="221234"/>
                  </a:lnTo>
                  <a:lnTo>
                    <a:pt x="184785" y="352806"/>
                  </a:lnTo>
                  <a:lnTo>
                    <a:pt x="95123" y="352806"/>
                  </a:lnTo>
                  <a:lnTo>
                    <a:pt x="95123" y="221234"/>
                  </a:lnTo>
                  <a:lnTo>
                    <a:pt x="0" y="221234"/>
                  </a:lnTo>
                  <a:lnTo>
                    <a:pt x="0" y="131572"/>
                  </a:lnTo>
                  <a:close/>
                </a:path>
              </a:pathLst>
            </a:custGeom>
            <a:ln w="1981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40"/>
            <p:cNvSpPr/>
            <p:nvPr/>
          </p:nvSpPr>
          <p:spPr>
            <a:xfrm>
              <a:off x="5334000" y="4608575"/>
              <a:ext cx="2970530" cy="573405"/>
            </a:xfrm>
            <a:custGeom>
              <a:avLst/>
              <a:gdLst/>
              <a:ahLst/>
              <a:cxnLst/>
              <a:rect l="l" t="t" r="r" b="b"/>
              <a:pathLst>
                <a:path w="2970529" h="573404">
                  <a:moveTo>
                    <a:pt x="2970276" y="0"/>
                  </a:moveTo>
                  <a:lnTo>
                    <a:pt x="2968573" y="76168"/>
                  </a:lnTo>
                  <a:lnTo>
                    <a:pt x="2963766" y="144610"/>
                  </a:lnTo>
                  <a:lnTo>
                    <a:pt x="2956305" y="202596"/>
                  </a:lnTo>
                  <a:lnTo>
                    <a:pt x="2946644" y="247395"/>
                  </a:lnTo>
                  <a:lnTo>
                    <a:pt x="2922524" y="286512"/>
                  </a:lnTo>
                  <a:lnTo>
                    <a:pt x="1532890" y="286512"/>
                  </a:lnTo>
                  <a:lnTo>
                    <a:pt x="1520180" y="296746"/>
                  </a:lnTo>
                  <a:lnTo>
                    <a:pt x="1499108" y="370427"/>
                  </a:lnTo>
                  <a:lnTo>
                    <a:pt x="1491647" y="428413"/>
                  </a:lnTo>
                  <a:lnTo>
                    <a:pt x="1486840" y="496855"/>
                  </a:lnTo>
                  <a:lnTo>
                    <a:pt x="1485138" y="573024"/>
                  </a:lnTo>
                  <a:lnTo>
                    <a:pt x="1483435" y="496855"/>
                  </a:lnTo>
                  <a:lnTo>
                    <a:pt x="1478628" y="428413"/>
                  </a:lnTo>
                  <a:lnTo>
                    <a:pt x="1471168" y="370427"/>
                  </a:lnTo>
                  <a:lnTo>
                    <a:pt x="1461506" y="325628"/>
                  </a:lnTo>
                  <a:lnTo>
                    <a:pt x="1437385" y="286512"/>
                  </a:lnTo>
                  <a:lnTo>
                    <a:pt x="47751" y="286512"/>
                  </a:lnTo>
                  <a:lnTo>
                    <a:pt x="35042" y="276277"/>
                  </a:lnTo>
                  <a:lnTo>
                    <a:pt x="23631" y="247395"/>
                  </a:lnTo>
                  <a:lnTo>
                    <a:pt x="13969" y="202596"/>
                  </a:lnTo>
                  <a:lnTo>
                    <a:pt x="6509" y="144610"/>
                  </a:lnTo>
                  <a:lnTo>
                    <a:pt x="1702" y="76168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52" name="object 19"/>
          <p:cNvSpPr txBox="1"/>
          <p:nvPr/>
        </p:nvSpPr>
        <p:spPr>
          <a:xfrm>
            <a:off x="182734" y="2595682"/>
            <a:ext cx="32233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:</a:t>
            </a: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8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 C</a:t>
            </a:r>
            <a:r>
              <a:rPr sz="3000" b="1" spc="-5" dirty="0" smtClean="0">
                <a:latin typeface="Times New Roman"/>
                <a:cs typeface="Times New Roman"/>
              </a:rPr>
              <a:t>SDL</a:t>
            </a:r>
            <a:endParaRPr lang="en-US" sz="3000" b="1" spc="-5" dirty="0"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quan hệ </a:t>
            </a:r>
            <a:r>
              <a:rPr sz="3000" b="1" dirty="0">
                <a:latin typeface="Times New Roman"/>
                <a:cs typeface="Times New Roman"/>
              </a:rPr>
              <a:t>và </a:t>
            </a:r>
            <a:r>
              <a:rPr sz="3000" b="1" spc="-5" dirty="0">
                <a:latin typeface="Times New Roman"/>
                <a:cs typeface="Times New Roman"/>
              </a:rPr>
              <a:t>hệ </a:t>
            </a:r>
            <a:r>
              <a:rPr sz="3000" b="1" spc="-5" dirty="0" smtClean="0">
                <a:latin typeface="Times New Roman"/>
                <a:cs typeface="Times New Roman"/>
              </a:rPr>
              <a:t>QTCSDL </a:t>
            </a:r>
            <a:r>
              <a:rPr sz="3000" b="1" spc="-5" dirty="0">
                <a:latin typeface="Times New Roman"/>
                <a:cs typeface="Times New Roman"/>
              </a:rPr>
              <a:t>quan</a:t>
            </a:r>
            <a:r>
              <a:rPr sz="3000" b="1" spc="-19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hệ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4" name="object 16"/>
          <p:cNvSpPr/>
          <p:nvPr/>
        </p:nvSpPr>
        <p:spPr>
          <a:xfrm>
            <a:off x="3441032" y="1676400"/>
            <a:ext cx="8277113" cy="3864169"/>
          </a:xfrm>
          <a:custGeom>
            <a:avLst/>
            <a:gdLst/>
            <a:ahLst/>
            <a:cxnLst/>
            <a:rect l="l" t="t" r="r" b="b"/>
            <a:pathLst>
              <a:path w="6916420" h="2487295">
                <a:moveTo>
                  <a:pt x="0" y="414527"/>
                </a:moveTo>
                <a:lnTo>
                  <a:pt x="2788" y="366177"/>
                </a:lnTo>
                <a:lnTo>
                  <a:pt x="10945" y="319466"/>
                </a:lnTo>
                <a:lnTo>
                  <a:pt x="24161" y="274707"/>
                </a:lnTo>
                <a:lnTo>
                  <a:pt x="42125" y="232210"/>
                </a:lnTo>
                <a:lnTo>
                  <a:pt x="64526" y="192285"/>
                </a:lnTo>
                <a:lnTo>
                  <a:pt x="91053" y="155243"/>
                </a:lnTo>
                <a:lnTo>
                  <a:pt x="121396" y="121396"/>
                </a:lnTo>
                <a:lnTo>
                  <a:pt x="155243" y="91053"/>
                </a:lnTo>
                <a:lnTo>
                  <a:pt x="192285" y="64526"/>
                </a:lnTo>
                <a:lnTo>
                  <a:pt x="232210" y="42125"/>
                </a:lnTo>
                <a:lnTo>
                  <a:pt x="274707" y="24161"/>
                </a:lnTo>
                <a:lnTo>
                  <a:pt x="319466" y="10945"/>
                </a:lnTo>
                <a:lnTo>
                  <a:pt x="366177" y="2788"/>
                </a:lnTo>
                <a:lnTo>
                  <a:pt x="414527" y="0"/>
                </a:lnTo>
                <a:lnTo>
                  <a:pt x="6501384" y="0"/>
                </a:lnTo>
                <a:lnTo>
                  <a:pt x="6549734" y="2788"/>
                </a:lnTo>
                <a:lnTo>
                  <a:pt x="6596445" y="10945"/>
                </a:lnTo>
                <a:lnTo>
                  <a:pt x="6641204" y="24161"/>
                </a:lnTo>
                <a:lnTo>
                  <a:pt x="6683701" y="42125"/>
                </a:lnTo>
                <a:lnTo>
                  <a:pt x="6723626" y="64526"/>
                </a:lnTo>
                <a:lnTo>
                  <a:pt x="6760668" y="91053"/>
                </a:lnTo>
                <a:lnTo>
                  <a:pt x="6794515" y="121396"/>
                </a:lnTo>
                <a:lnTo>
                  <a:pt x="6824858" y="155243"/>
                </a:lnTo>
                <a:lnTo>
                  <a:pt x="6851385" y="192285"/>
                </a:lnTo>
                <a:lnTo>
                  <a:pt x="6873786" y="232210"/>
                </a:lnTo>
                <a:lnTo>
                  <a:pt x="6891750" y="274707"/>
                </a:lnTo>
                <a:lnTo>
                  <a:pt x="6904966" y="319466"/>
                </a:lnTo>
                <a:lnTo>
                  <a:pt x="6913123" y="366177"/>
                </a:lnTo>
                <a:lnTo>
                  <a:pt x="6915911" y="414527"/>
                </a:lnTo>
                <a:lnTo>
                  <a:pt x="6915911" y="2072639"/>
                </a:lnTo>
                <a:lnTo>
                  <a:pt x="6913123" y="2120990"/>
                </a:lnTo>
                <a:lnTo>
                  <a:pt x="6904966" y="2167701"/>
                </a:lnTo>
                <a:lnTo>
                  <a:pt x="6891750" y="2212460"/>
                </a:lnTo>
                <a:lnTo>
                  <a:pt x="6873786" y="2254957"/>
                </a:lnTo>
                <a:lnTo>
                  <a:pt x="6851385" y="2294882"/>
                </a:lnTo>
                <a:lnTo>
                  <a:pt x="6824858" y="2331924"/>
                </a:lnTo>
                <a:lnTo>
                  <a:pt x="6794515" y="2365771"/>
                </a:lnTo>
                <a:lnTo>
                  <a:pt x="6760668" y="2396114"/>
                </a:lnTo>
                <a:lnTo>
                  <a:pt x="6723626" y="2422641"/>
                </a:lnTo>
                <a:lnTo>
                  <a:pt x="6683701" y="2445042"/>
                </a:lnTo>
                <a:lnTo>
                  <a:pt x="6641204" y="2463006"/>
                </a:lnTo>
                <a:lnTo>
                  <a:pt x="6596445" y="2476222"/>
                </a:lnTo>
                <a:lnTo>
                  <a:pt x="6549734" y="2484379"/>
                </a:lnTo>
                <a:lnTo>
                  <a:pt x="6501384" y="2487167"/>
                </a:lnTo>
                <a:lnTo>
                  <a:pt x="414527" y="2487167"/>
                </a:lnTo>
                <a:lnTo>
                  <a:pt x="366177" y="2484379"/>
                </a:lnTo>
                <a:lnTo>
                  <a:pt x="319466" y="2476222"/>
                </a:lnTo>
                <a:lnTo>
                  <a:pt x="274707" y="2463006"/>
                </a:lnTo>
                <a:lnTo>
                  <a:pt x="232210" y="2445042"/>
                </a:lnTo>
                <a:lnTo>
                  <a:pt x="192285" y="2422641"/>
                </a:lnTo>
                <a:lnTo>
                  <a:pt x="155243" y="2396114"/>
                </a:lnTo>
                <a:lnTo>
                  <a:pt x="121396" y="2365771"/>
                </a:lnTo>
                <a:lnTo>
                  <a:pt x="91053" y="2331924"/>
                </a:lnTo>
                <a:lnTo>
                  <a:pt x="64526" y="2294882"/>
                </a:lnTo>
                <a:lnTo>
                  <a:pt x="42125" y="2254957"/>
                </a:lnTo>
                <a:lnTo>
                  <a:pt x="24161" y="2212460"/>
                </a:lnTo>
                <a:lnTo>
                  <a:pt x="10945" y="2167701"/>
                </a:lnTo>
                <a:lnTo>
                  <a:pt x="2788" y="2120990"/>
                </a:lnTo>
                <a:lnTo>
                  <a:pt x="0" y="2072639"/>
                </a:lnTo>
                <a:lnTo>
                  <a:pt x="0" y="414527"/>
                </a:lnTo>
                <a:close/>
              </a:path>
            </a:pathLst>
          </a:custGeom>
          <a:ln w="38100">
            <a:solidFill>
              <a:srgbClr val="F86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8"/>
          <p:cNvSpPr txBox="1"/>
          <p:nvPr/>
        </p:nvSpPr>
        <p:spPr>
          <a:xfrm>
            <a:off x="3637182" y="1733296"/>
            <a:ext cx="8080962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lang="en-US"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Cơ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sở dữ liệu </a:t>
            </a:r>
            <a:r>
              <a:rPr sz="3200" dirty="0">
                <a:latin typeface="Times New Roman"/>
                <a:cs typeface="Times New Roman"/>
              </a:rPr>
              <a:t>được xây dựng dựa trên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mô </a:t>
            </a:r>
            <a:r>
              <a:rPr sz="3200" dirty="0">
                <a:latin typeface="Times New Roman"/>
                <a:cs typeface="Times New Roman"/>
              </a:rPr>
              <a:t>hình dữ liệu quan hệ gọi là </a:t>
            </a:r>
            <a:r>
              <a:rPr sz="3200" b="1" dirty="0">
                <a:latin typeface="Times New Roman"/>
                <a:cs typeface="Times New Roman"/>
              </a:rPr>
              <a:t>cơ sở dữ liệu quan</a:t>
            </a:r>
            <a:r>
              <a:rPr sz="3200" b="1" spc="-1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hệ.</a:t>
            </a:r>
          </a:p>
          <a:p>
            <a:pPr marL="355600" marR="262890" indent="-342900" algn="just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lang="en-US" sz="3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Hệ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QTCSDL </a:t>
            </a:r>
            <a:r>
              <a:rPr sz="3200" dirty="0">
                <a:latin typeface="Times New Roman"/>
                <a:cs typeface="Times New Roman"/>
              </a:rPr>
              <a:t>dùng để tạo lập, cập nhật và khai  thác </a:t>
            </a:r>
            <a:r>
              <a:rPr sz="3200" spc="-5" dirty="0">
                <a:latin typeface="Times New Roman"/>
                <a:cs typeface="Times New Roman"/>
              </a:rPr>
              <a:t>CSDL </a:t>
            </a:r>
            <a:r>
              <a:rPr sz="3200" dirty="0">
                <a:latin typeface="Times New Roman"/>
                <a:cs typeface="Times New Roman"/>
              </a:rPr>
              <a:t>quan hệ gọi là </a:t>
            </a:r>
            <a:r>
              <a:rPr sz="3200" b="1" dirty="0">
                <a:latin typeface="Times New Roman"/>
                <a:cs typeface="Times New Roman"/>
              </a:rPr>
              <a:t>hệ </a:t>
            </a:r>
            <a:r>
              <a:rPr sz="3200" b="1" spc="-5" dirty="0">
                <a:latin typeface="Times New Roman"/>
                <a:cs typeface="Times New Roman"/>
              </a:rPr>
              <a:t>QTCSDL </a:t>
            </a:r>
            <a:r>
              <a:rPr sz="3200" b="1" dirty="0">
                <a:latin typeface="Times New Roman"/>
                <a:cs typeface="Times New Roman"/>
              </a:rPr>
              <a:t>quan</a:t>
            </a:r>
            <a:r>
              <a:rPr sz="3200" b="1" spc="-2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hệ.</a:t>
            </a:r>
          </a:p>
        </p:txBody>
      </p:sp>
    </p:spTree>
    <p:extLst>
      <p:ext uri="{BB962C8B-B14F-4D97-AF65-F5344CB8AC3E}">
        <p14:creationId xmlns:p14="http://schemas.microsoft.com/office/powerpoint/2010/main" val="42839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 C</a:t>
            </a:r>
            <a:r>
              <a:rPr sz="3000" b="1" spc="-5" dirty="0" smtClean="0">
                <a:latin typeface="Times New Roman"/>
                <a:cs typeface="Times New Roman"/>
              </a:rPr>
              <a:t>SDL</a:t>
            </a:r>
            <a:endParaRPr lang="en-US" sz="3000" b="1" spc="-5" dirty="0"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quan hệ </a:t>
            </a:r>
            <a:r>
              <a:rPr sz="3000" b="1" dirty="0">
                <a:latin typeface="Times New Roman"/>
                <a:cs typeface="Times New Roman"/>
              </a:rPr>
              <a:t>và </a:t>
            </a:r>
            <a:r>
              <a:rPr sz="3000" b="1" spc="-5" dirty="0">
                <a:latin typeface="Times New Roman"/>
                <a:cs typeface="Times New Roman"/>
              </a:rPr>
              <a:t>hệ </a:t>
            </a:r>
            <a:r>
              <a:rPr sz="3000" b="1" spc="-5" dirty="0" smtClean="0">
                <a:latin typeface="Times New Roman"/>
                <a:cs typeface="Times New Roman"/>
              </a:rPr>
              <a:t>QTCSDL </a:t>
            </a:r>
            <a:r>
              <a:rPr sz="3000" b="1" spc="-5" dirty="0">
                <a:latin typeface="Times New Roman"/>
                <a:cs typeface="Times New Roman"/>
              </a:rPr>
              <a:t>quan</a:t>
            </a:r>
            <a:r>
              <a:rPr sz="3000" b="1" spc="-19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hệ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6" name="Picture 18" descr="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47140"/>
            <a:ext cx="4152900" cy="173355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86150" y="1505016"/>
            <a:ext cx="7715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Các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ngữ trong mô hình dữ liệu quan hệ: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38700" y="3367704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953000" y="36576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chỉ 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676900" y="4129704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6" descr="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6" y="3947140"/>
            <a:ext cx="2447925" cy="1981200"/>
          </a:xfrm>
          <a:prstGeom prst="rect">
            <a:avLst/>
          </a:prstGeom>
          <a:noFill/>
        </p:spPr>
      </p:pic>
      <p:pic>
        <p:nvPicPr>
          <p:cNvPr id="14" name="Picture 17" descr="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80541"/>
            <a:ext cx="4552950" cy="2162175"/>
          </a:xfrm>
          <a:prstGeom prst="rect">
            <a:avLst/>
          </a:prstGeom>
          <a:noFill/>
        </p:spPr>
      </p:pic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4724400" y="3794740"/>
            <a:ext cx="2743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7315200" y="3794740"/>
            <a:ext cx="1524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5257800" y="3794740"/>
            <a:ext cx="22098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>
            <a:off x="4724400" y="4175740"/>
            <a:ext cx="34290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410200" y="4175740"/>
            <a:ext cx="2819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5943600" y="4175740"/>
            <a:ext cx="22098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6553200" y="4175740"/>
            <a:ext cx="1676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7315200" y="4175740"/>
            <a:ext cx="914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8229600" y="4175740"/>
            <a:ext cx="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39" descr="b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900" y="4663103"/>
            <a:ext cx="5257800" cy="2171700"/>
          </a:xfrm>
          <a:prstGeom prst="rect">
            <a:avLst/>
          </a:prstGeom>
          <a:noFill/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66901"/>
              </p:ext>
            </p:extLst>
          </p:nvPr>
        </p:nvGraphicFramePr>
        <p:xfrm>
          <a:off x="7696199" y="1939360"/>
          <a:ext cx="4267201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CSDL QUAN HỆ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CSDL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29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hệ</a:t>
                      </a:r>
                      <a:endParaRPr lang="en-US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tính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endParaRPr lang="en-US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(Bả</a:t>
                      </a:r>
                      <a:r>
                        <a:rPr lang="en-US" sz="2400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ghi)</a:t>
                      </a:r>
                      <a:endParaRPr lang="en-US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 trị</a:t>
                      </a:r>
                      <a:endParaRPr lang="en-US" sz="24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dữ liệu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4071705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Các đặc trưng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của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một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quan hệ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87" y="4257177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3363" y="1368456"/>
            <a:ext cx="6036237" cy="3821285"/>
            <a:chOff x="3429000" y="1695639"/>
            <a:chExt cx="5825441" cy="3133644"/>
          </a:xfrm>
        </p:grpSpPr>
        <p:sp>
          <p:nvSpPr>
            <p:cNvPr id="8" name="Cloud Callout 7"/>
            <p:cNvSpPr/>
            <p:nvPr/>
          </p:nvSpPr>
          <p:spPr>
            <a:xfrm>
              <a:off x="3429000" y="1695639"/>
              <a:ext cx="5334000" cy="3133644"/>
            </a:xfrm>
            <a:prstGeom prst="cloudCallout">
              <a:avLst>
                <a:gd name="adj1" fmla="val -48298"/>
                <a:gd name="adj2" fmla="val 49674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rgbClr val="66FFFF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2200632"/>
              <a:ext cx="582544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rgbClr val="0000FF"/>
                  </a:solidFill>
                </a:rPr>
                <a:t>Trong </a:t>
              </a:r>
              <a:r>
                <a:rPr lang="en-US" sz="2500" dirty="0" err="1">
                  <a:solidFill>
                    <a:srgbClr val="0000FF"/>
                  </a:solidFill>
                </a:rPr>
                <a:t>Acsess</a:t>
              </a:r>
              <a:r>
                <a:rPr lang="en-US" sz="2500" dirty="0">
                  <a:solidFill>
                    <a:srgbClr val="0000FF"/>
                  </a:solidFill>
                </a:rPr>
                <a:t>, </a:t>
              </a:r>
              <a:br>
                <a:rPr lang="en-US" sz="2500" dirty="0">
                  <a:solidFill>
                    <a:srgbClr val="0000FF"/>
                  </a:solidFill>
                </a:rPr>
              </a:br>
              <a:r>
                <a:rPr lang="en-US" sz="2500" dirty="0">
                  <a:solidFill>
                    <a:srgbClr val="0000FF"/>
                  </a:solidFill>
                </a:rPr>
                <a:t>có thể tạo được 2 bảng: </a:t>
              </a:r>
              <a:br>
                <a:rPr lang="en-US" sz="2500" dirty="0">
                  <a:solidFill>
                    <a:srgbClr val="0000FF"/>
                  </a:solidFill>
                </a:rPr>
              </a:br>
              <a:r>
                <a:rPr lang="en-US" sz="2500" b="1" dirty="0">
                  <a:solidFill>
                    <a:srgbClr val="FF0000"/>
                  </a:solidFill>
                </a:rPr>
                <a:t>MON_HOC</a:t>
              </a:r>
              <a:r>
                <a:rPr lang="en-US" sz="2500" dirty="0">
                  <a:solidFill>
                    <a:srgbClr val="FF0000"/>
                  </a:solidFill>
                </a:rPr>
                <a:t>(</a:t>
              </a:r>
              <a:r>
                <a:rPr lang="en-US" sz="2500" dirty="0" err="1">
                  <a:solidFill>
                    <a:srgbClr val="FF0000"/>
                  </a:solidFill>
                </a:rPr>
                <a:t>Ma_mon_hoc,Ten_mon_hoc</a:t>
              </a:r>
              <a:r>
                <a:rPr lang="en-US" sz="2500" dirty="0">
                  <a:solidFill>
                    <a:srgbClr val="FF0000"/>
                  </a:solidFill>
                </a:rPr>
                <a:t>)</a:t>
              </a:r>
              <a:r>
                <a:rPr lang="en-US" sz="2500" dirty="0">
                  <a:solidFill>
                    <a:srgbClr val="0000FF"/>
                  </a:solidFill>
                </a:rPr>
                <a:t> và </a:t>
              </a:r>
              <a:br>
                <a:rPr lang="en-US" sz="2500" dirty="0">
                  <a:solidFill>
                    <a:srgbClr val="0000FF"/>
                  </a:solidFill>
                </a:rPr>
              </a:br>
              <a:r>
                <a:rPr lang="en-US" sz="2500" b="1" dirty="0">
                  <a:solidFill>
                    <a:srgbClr val="FF0000"/>
                  </a:solidFill>
                </a:rPr>
                <a:t>MON_HOC</a:t>
              </a:r>
              <a:r>
                <a:rPr lang="en-US" sz="2500" dirty="0">
                  <a:solidFill>
                    <a:srgbClr val="FF0000"/>
                  </a:solidFill>
                </a:rPr>
                <a:t>(</a:t>
              </a:r>
              <a:r>
                <a:rPr lang="en-US" sz="2500" dirty="0" err="1">
                  <a:solidFill>
                    <a:srgbClr val="FF0000"/>
                  </a:solidFill>
                </a:rPr>
                <a:t>Ma_mon_hoc,So_tiet</a:t>
              </a:r>
              <a:r>
                <a:rPr lang="en-US" sz="2500" dirty="0">
                  <a:solidFill>
                    <a:srgbClr val="FF0000"/>
                  </a:solidFill>
                </a:rPr>
                <a:t>)</a:t>
              </a:r>
              <a:br>
                <a:rPr lang="en-US" sz="2500" dirty="0">
                  <a:solidFill>
                    <a:srgbClr val="FF0000"/>
                  </a:solidFill>
                </a:rPr>
              </a:br>
              <a:r>
                <a:rPr lang="en-US" sz="2500" dirty="0">
                  <a:solidFill>
                    <a:srgbClr val="0000FF"/>
                  </a:solidFill>
                </a:rPr>
                <a:t>trong cùng CSDL HOC_TAP???</a:t>
              </a:r>
            </a:p>
            <a:p>
              <a:pPr algn="ctr"/>
              <a:endParaRPr lang="en-US" sz="25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21977" y="4863057"/>
            <a:ext cx="531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sym typeface="Symbol"/>
              </a:rPr>
              <a:t>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5441426" y="5618642"/>
            <a:ext cx="5455174" cy="768303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2D050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00FF"/>
                </a:solidFill>
              </a:rPr>
              <a:t>Mỗi quan hệ có tên phân biệt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2271" y="680815"/>
            <a:ext cx="317588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429000" y="1592623"/>
            <a:ext cx="2971800" cy="2590800"/>
          </a:xfrm>
          <a:prstGeom prst="cloudCallout">
            <a:avLst>
              <a:gd name="adj1" fmla="val -26452"/>
              <a:gd name="adj2" fmla="val 6066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quan hệ trong CSDL quan hệ có những đặc trưng nào?</a:t>
            </a:r>
          </a:p>
        </p:txBody>
      </p:sp>
    </p:spTree>
    <p:extLst>
      <p:ext uri="{BB962C8B-B14F-4D97-AF65-F5344CB8AC3E}">
        <p14:creationId xmlns:p14="http://schemas.microsoft.com/office/powerpoint/2010/main" val="372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0" grpId="0"/>
      <p:bldP spid="11" grpId="0" animBg="1"/>
      <p:bldP spid="14" grpId="0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 C</a:t>
            </a:r>
            <a:r>
              <a:rPr sz="3000" b="1" spc="-5" dirty="0" smtClean="0">
                <a:latin typeface="Times New Roman"/>
                <a:cs typeface="Times New Roman"/>
              </a:rPr>
              <a:t>SDL</a:t>
            </a:r>
            <a:endParaRPr lang="en-US" sz="3000" b="1" spc="-5" dirty="0"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quan hệ </a:t>
            </a:r>
            <a:r>
              <a:rPr sz="3000" b="1" dirty="0">
                <a:latin typeface="Times New Roman"/>
                <a:cs typeface="Times New Roman"/>
              </a:rPr>
              <a:t>và </a:t>
            </a:r>
            <a:r>
              <a:rPr sz="3000" b="1" spc="-5" dirty="0">
                <a:latin typeface="Times New Roman"/>
                <a:cs typeface="Times New Roman"/>
              </a:rPr>
              <a:t>hệ </a:t>
            </a:r>
            <a:r>
              <a:rPr sz="3000" b="1" spc="-5" dirty="0" smtClean="0">
                <a:latin typeface="Times New Roman"/>
                <a:cs typeface="Times New Roman"/>
              </a:rPr>
              <a:t>QTCSDL </a:t>
            </a:r>
            <a:r>
              <a:rPr sz="3000" b="1" spc="-5" dirty="0">
                <a:latin typeface="Times New Roman"/>
                <a:cs typeface="Times New Roman"/>
              </a:rPr>
              <a:t>quan</a:t>
            </a:r>
            <a:r>
              <a:rPr sz="3000" b="1" spc="-19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hệ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40717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Các đặc trưng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của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một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quan hệ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trong hệ CSDL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hệ?</a:t>
            </a:r>
          </a:p>
        </p:txBody>
      </p:sp>
      <p:pic>
        <p:nvPicPr>
          <p:cNvPr id="15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87" y="4257177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4789907" y="1937249"/>
            <a:ext cx="4582693" cy="2069076"/>
          </a:xfrm>
          <a:prstGeom prst="cloudCallout">
            <a:avLst>
              <a:gd name="adj1" fmla="val -50272"/>
              <a:gd name="adj2" fmla="val 84705"/>
            </a:avLst>
          </a:prstGeom>
          <a:gradFill flip="none"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3543" y="2161383"/>
            <a:ext cx="4400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Trong </a:t>
            </a:r>
            <a:r>
              <a:rPr lang="en-US" sz="3200" dirty="0" err="1">
                <a:solidFill>
                  <a:srgbClr val="0000FF"/>
                </a:solidFill>
              </a:rPr>
              <a:t>Acsess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việc tạo khóa chính 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có ý nghĩa gì?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1977" y="4724401"/>
            <a:ext cx="531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sym typeface="Symbol"/>
              </a:rPr>
              <a:t>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9" name="Wave 18"/>
          <p:cNvSpPr/>
          <p:nvPr/>
        </p:nvSpPr>
        <p:spPr>
          <a:xfrm>
            <a:off x="5441426" y="5275376"/>
            <a:ext cx="4492913" cy="1277825"/>
          </a:xfrm>
          <a:prstGeom prst="wave">
            <a:avLst>
              <a:gd name="adj1" fmla="val 12500"/>
              <a:gd name="adj2" fmla="val -309"/>
            </a:avLst>
          </a:prstGeom>
          <a:gradFill flip="none" rotWithShape="1">
            <a:gsLst>
              <a:gs pos="0">
                <a:schemeClr val="bg1"/>
              </a:gs>
              <a:gs pos="50000">
                <a:srgbClr val="92D050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Mỗi bộ là phân biệt và thứ tự các bộ không quan trọng.</a:t>
            </a:r>
          </a:p>
        </p:txBody>
      </p:sp>
    </p:spTree>
    <p:extLst>
      <p:ext uri="{BB962C8B-B14F-4D97-AF65-F5344CB8AC3E}">
        <p14:creationId xmlns:p14="http://schemas.microsoft.com/office/powerpoint/2010/main" val="25671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 C</a:t>
            </a:r>
            <a:r>
              <a:rPr sz="3000" b="1" spc="-5" dirty="0" smtClean="0">
                <a:latin typeface="Times New Roman"/>
                <a:cs typeface="Times New Roman"/>
              </a:rPr>
              <a:t>SDL</a:t>
            </a:r>
            <a:endParaRPr lang="en-US" sz="3000" b="1" spc="-5" dirty="0"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quan hệ </a:t>
            </a:r>
            <a:r>
              <a:rPr sz="3000" b="1" dirty="0">
                <a:latin typeface="Times New Roman"/>
                <a:cs typeface="Times New Roman"/>
              </a:rPr>
              <a:t>và </a:t>
            </a:r>
            <a:r>
              <a:rPr sz="3000" b="1" spc="-5" dirty="0">
                <a:latin typeface="Times New Roman"/>
                <a:cs typeface="Times New Roman"/>
              </a:rPr>
              <a:t>hệ </a:t>
            </a:r>
            <a:r>
              <a:rPr sz="3000" b="1" spc="-5" dirty="0" smtClean="0">
                <a:latin typeface="Times New Roman"/>
                <a:cs typeface="Times New Roman"/>
              </a:rPr>
              <a:t>QTCSDL </a:t>
            </a:r>
            <a:r>
              <a:rPr sz="3000" b="1" spc="-5" dirty="0">
                <a:latin typeface="Times New Roman"/>
                <a:cs typeface="Times New Roman"/>
              </a:rPr>
              <a:t>quan</a:t>
            </a:r>
            <a:r>
              <a:rPr sz="3000" b="1" spc="-19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hệ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40717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Các đặc trưng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của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một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quan hệ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trong hệ CSDL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hệ?</a:t>
            </a:r>
          </a:p>
        </p:txBody>
      </p:sp>
      <p:pic>
        <p:nvPicPr>
          <p:cNvPr id="7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87" y="3886200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51291" y="1828801"/>
            <a:ext cx="5921509" cy="2717769"/>
            <a:chOff x="3429000" y="1695639"/>
            <a:chExt cx="6827623" cy="3133644"/>
          </a:xfrm>
        </p:grpSpPr>
        <p:sp>
          <p:nvSpPr>
            <p:cNvPr id="9" name="Cloud Callout 8"/>
            <p:cNvSpPr/>
            <p:nvPr/>
          </p:nvSpPr>
          <p:spPr>
            <a:xfrm>
              <a:off x="3429000" y="1695639"/>
              <a:ext cx="6827623" cy="3133644"/>
            </a:xfrm>
            <a:prstGeom prst="cloudCallout">
              <a:avLst>
                <a:gd name="adj1" fmla="val -48298"/>
                <a:gd name="adj2" fmla="val 49674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rgbClr val="66FFFF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3709" y="2200632"/>
              <a:ext cx="6427194" cy="2448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00FF"/>
                  </a:solidFill>
                </a:rPr>
                <a:t>Trong </a:t>
              </a:r>
              <a:r>
                <a:rPr lang="en-US" sz="2200" dirty="0" err="1">
                  <a:solidFill>
                    <a:srgbClr val="0000FF"/>
                  </a:solidFill>
                </a:rPr>
                <a:t>Acsess</a:t>
              </a:r>
              <a:r>
                <a:rPr lang="en-US" sz="2200" dirty="0">
                  <a:solidFill>
                    <a:srgbClr val="0000FF"/>
                  </a:solidFill>
                </a:rPr>
                <a:t>, </a:t>
              </a:r>
              <a:br>
                <a:rPr lang="en-US" sz="2200" dirty="0">
                  <a:solidFill>
                    <a:srgbClr val="0000FF"/>
                  </a:solidFill>
                </a:rPr>
              </a:br>
              <a:r>
                <a:rPr lang="en-US" sz="2200" dirty="0">
                  <a:solidFill>
                    <a:srgbClr val="0000FF"/>
                  </a:solidFill>
                </a:rPr>
                <a:t>có thể tạo được bảng: </a:t>
              </a:r>
              <a:br>
                <a:rPr lang="en-US" sz="2200" dirty="0">
                  <a:solidFill>
                    <a:srgbClr val="0000FF"/>
                  </a:solidFill>
                </a:rPr>
              </a:br>
              <a:r>
                <a:rPr lang="en-US" sz="2200" b="1" dirty="0">
                  <a:solidFill>
                    <a:srgbClr val="FF0000"/>
                  </a:solidFill>
                </a:rPr>
                <a:t>MON_HOC</a:t>
              </a:r>
              <a:r>
                <a:rPr lang="en-US" sz="2200" dirty="0">
                  <a:solidFill>
                    <a:srgbClr val="FF0000"/>
                  </a:solidFill>
                </a:rPr>
                <a:t>(</a:t>
              </a:r>
              <a:r>
                <a:rPr lang="en-US" sz="2000" dirty="0" err="1">
                  <a:solidFill>
                    <a:srgbClr val="FF0000"/>
                  </a:solidFill>
                </a:rPr>
                <a:t>Ma_mon_hoc,Ten_mon_hoc</a:t>
              </a:r>
              <a:r>
                <a:rPr lang="en-US" sz="2000" dirty="0">
                  <a:solidFill>
                    <a:srgbClr val="FF0000"/>
                  </a:solidFill>
                </a:rPr>
                <a:t>,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 err="1">
                  <a:solidFill>
                    <a:srgbClr val="FF0000"/>
                  </a:solidFill>
                </a:rPr>
                <a:t>Ma</a:t>
              </a:r>
              <a:r>
                <a:rPr lang="en-US" sz="2200" dirty="0" err="1">
                  <a:solidFill>
                    <a:srgbClr val="FF0000"/>
                  </a:solidFill>
                </a:rPr>
                <a:t>_mon_hoc,Ten_mon_hoc</a:t>
              </a:r>
              <a:r>
                <a:rPr lang="en-US" sz="2200" dirty="0">
                  <a:solidFill>
                    <a:srgbClr val="FF0000"/>
                  </a:solidFill>
                </a:rPr>
                <a:t>)</a:t>
              </a:r>
              <a:br>
                <a:rPr lang="en-US" sz="2200" dirty="0">
                  <a:solidFill>
                    <a:srgbClr val="FF0000"/>
                  </a:solidFill>
                </a:rPr>
              </a:br>
              <a:r>
                <a:rPr lang="en-US" sz="2200" dirty="0">
                  <a:solidFill>
                    <a:srgbClr val="0000FF"/>
                  </a:solidFill>
                </a:rPr>
                <a:t>trong CSDL HOC_TAP???</a:t>
              </a:r>
            </a:p>
            <a:p>
              <a:pPr algn="ctr"/>
              <a:endParaRPr lang="en-US" sz="2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98439" y="4572001"/>
            <a:ext cx="531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sym typeface="Symbol"/>
              </a:rPr>
              <a:t>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5144244" y="5032921"/>
            <a:ext cx="4914157" cy="1602783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2D050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Mỗi thuộc tính có tên phân biệt và thứ tự các thuộc tính </a:t>
            </a:r>
            <a:br>
              <a:rPr lang="en-US" sz="2000" b="1">
                <a:solidFill>
                  <a:srgbClr val="0000FF"/>
                </a:solidFill>
              </a:rPr>
            </a:br>
            <a:r>
              <a:rPr lang="en-US" sz="2000" b="1">
                <a:solidFill>
                  <a:srgbClr val="0000FF"/>
                </a:solidFill>
              </a:rPr>
              <a:t>không quan trọng.</a:t>
            </a:r>
          </a:p>
        </p:txBody>
      </p:sp>
    </p:spTree>
    <p:extLst>
      <p:ext uri="{BB962C8B-B14F-4D97-AF65-F5344CB8AC3E}">
        <p14:creationId xmlns:p14="http://schemas.microsoft.com/office/powerpoint/2010/main" val="12436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 C</a:t>
            </a:r>
            <a:r>
              <a:rPr sz="3000" b="1" spc="-5" dirty="0" smtClean="0">
                <a:latin typeface="Times New Roman"/>
                <a:cs typeface="Times New Roman"/>
              </a:rPr>
              <a:t>SDL</a:t>
            </a:r>
            <a:endParaRPr lang="en-US" sz="3000" b="1" spc="-5" dirty="0"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quan hệ </a:t>
            </a:r>
            <a:r>
              <a:rPr sz="3000" b="1" dirty="0">
                <a:latin typeface="Times New Roman"/>
                <a:cs typeface="Times New Roman"/>
              </a:rPr>
              <a:t>và </a:t>
            </a:r>
            <a:r>
              <a:rPr sz="3000" b="1" spc="-5" dirty="0">
                <a:latin typeface="Times New Roman"/>
                <a:cs typeface="Times New Roman"/>
              </a:rPr>
              <a:t>hệ </a:t>
            </a:r>
            <a:r>
              <a:rPr sz="3000" b="1" spc="-5" dirty="0" smtClean="0">
                <a:latin typeface="Times New Roman"/>
                <a:cs typeface="Times New Roman"/>
              </a:rPr>
              <a:t>QTCSDL </a:t>
            </a:r>
            <a:r>
              <a:rPr sz="3000" b="1" spc="-5" dirty="0">
                <a:latin typeface="Times New Roman"/>
                <a:cs typeface="Times New Roman"/>
              </a:rPr>
              <a:t>quan</a:t>
            </a:r>
            <a:r>
              <a:rPr sz="3000" b="1" spc="-19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hệ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40717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Các đặc trưng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của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một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quan hệ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trong hệ CSDL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8966" y="1476391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Bảng BANG_DIEM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5765" y="3395246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Bảng HOC_SINH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59306"/>
              </p:ext>
            </p:extLst>
          </p:nvPr>
        </p:nvGraphicFramePr>
        <p:xfrm>
          <a:off x="4270375" y="1767840"/>
          <a:ext cx="609600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smtClean="0"/>
                        <a:t>Ma_hoc_sinh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Ma_mon_hoc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Ngay_kiem_tra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Diem_so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smtClean="0"/>
                        <a:t>1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2</a:t>
                      </a:r>
                    </a:p>
                    <a:p>
                      <a:r>
                        <a:rPr lang="en-US" sz="1500" smtClean="0"/>
                        <a:t>3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31/12/2012</a:t>
                      </a:r>
                    </a:p>
                    <a:p>
                      <a:r>
                        <a:rPr lang="en-US" sz="1500" smtClean="0"/>
                        <a:t>01/01/2013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10</a:t>
                      </a:r>
                    </a:p>
                    <a:p>
                      <a:r>
                        <a:rPr lang="en-US" sz="1500" smtClean="0"/>
                        <a:t>1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smtClean="0"/>
                        <a:t>2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2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31/12/2012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smtClean="0"/>
                        <a:t>3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2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31/12/2012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8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F6E7020-5109-4EE0-B939-0A203D8953B1}" type="slidenum">
              <a:rPr lang="en-US" smtClean="0">
                <a:latin typeface="+mn-lt"/>
              </a:rPr>
              <a:pPr/>
              <a:t>16</a:t>
            </a:fld>
            <a:endParaRPr lang="en-US">
              <a:latin typeface="+mn-lt"/>
            </a:endParaRPr>
          </a:p>
        </p:txBody>
      </p:sp>
      <p:pic>
        <p:nvPicPr>
          <p:cNvPr id="10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87" y="3886200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92988" y="5148075"/>
            <a:ext cx="531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sym typeface="Symbol"/>
              </a:rPr>
              <a:t>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5449044" y="5638801"/>
            <a:ext cx="4380757" cy="996903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2D050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Quan hệ không có thuộc tính đa trị hay phức hợp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34415"/>
              </p:ext>
            </p:extLst>
          </p:nvPr>
        </p:nvGraphicFramePr>
        <p:xfrm>
          <a:off x="5307739" y="3698240"/>
          <a:ext cx="46450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Ma_hoc_sinh</a:t>
                      </a:r>
                      <a:endParaRPr lang="en-US" sz="15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Ho_ten</a:t>
                      </a:r>
                      <a:endParaRPr lang="en-US" sz="1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Ho_dem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Ten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smtClean="0"/>
                        <a:t>1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Nguyễn</a:t>
                      </a:r>
                      <a:r>
                        <a:rPr lang="en-US" sz="1500" baseline="0" smtClean="0"/>
                        <a:t> Văn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A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smtClean="0"/>
                        <a:t>2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Trần</a:t>
                      </a:r>
                      <a:r>
                        <a:rPr lang="en-US" sz="1500" baseline="0" smtClean="0"/>
                        <a:t> Thị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B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791200" y="2158754"/>
            <a:ext cx="4572000" cy="58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2 16"/>
          <p:cNvSpPr/>
          <p:nvPr/>
        </p:nvSpPr>
        <p:spPr>
          <a:xfrm>
            <a:off x="8077200" y="2022113"/>
            <a:ext cx="2438400" cy="842665"/>
          </a:xfrm>
          <a:prstGeom prst="irregularSeal2">
            <a:avLst/>
          </a:prstGeom>
          <a:gradFill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Đa trị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4556496" y="1916158"/>
            <a:ext cx="3901704" cy="1884912"/>
          </a:xfrm>
          <a:prstGeom prst="cloudCallout">
            <a:avLst>
              <a:gd name="adj1" fmla="val -37596"/>
              <a:gd name="adj2" fmla="val 59705"/>
            </a:avLst>
          </a:prstGeom>
          <a:gradFill flip="none"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Bao nhiêu bạn trong lớp tạo được 2 bảng trên trong Access???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2581" y="3685311"/>
            <a:ext cx="3165764" cy="749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2 19"/>
          <p:cNvSpPr/>
          <p:nvPr/>
        </p:nvSpPr>
        <p:spPr>
          <a:xfrm>
            <a:off x="6477000" y="4248313"/>
            <a:ext cx="4008254" cy="842665"/>
          </a:xfrm>
          <a:prstGeom prst="irregularSeal2">
            <a:avLst/>
          </a:prstGeom>
          <a:gradFill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Phức hợp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4304970" y="2487663"/>
            <a:ext cx="3772231" cy="977205"/>
          </a:xfrm>
          <a:prstGeom prst="cloudCallout">
            <a:avLst>
              <a:gd name="adj1" fmla="val -39433"/>
              <a:gd name="adj2" fmla="val 117833"/>
            </a:avLst>
          </a:prstGeom>
          <a:gradFill flip="none"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Cách khắc phục?</a:t>
            </a:r>
          </a:p>
        </p:txBody>
      </p:sp>
    </p:spTree>
    <p:extLst>
      <p:ext uri="{BB962C8B-B14F-4D97-AF65-F5344CB8AC3E}">
        <p14:creationId xmlns:p14="http://schemas.microsoft.com/office/powerpoint/2010/main" val="18841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4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 C</a:t>
            </a:r>
            <a:r>
              <a:rPr sz="3000" b="1" spc="-5" dirty="0" smtClean="0">
                <a:latin typeface="Times New Roman"/>
                <a:cs typeface="Times New Roman"/>
              </a:rPr>
              <a:t>SDL</a:t>
            </a:r>
            <a:endParaRPr lang="en-US" sz="3000" b="1" spc="-5" dirty="0"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quan hệ </a:t>
            </a:r>
            <a:r>
              <a:rPr sz="3000" b="1" dirty="0">
                <a:latin typeface="Times New Roman"/>
                <a:cs typeface="Times New Roman"/>
              </a:rPr>
              <a:t>và </a:t>
            </a:r>
            <a:r>
              <a:rPr sz="3000" b="1" spc="-5" dirty="0">
                <a:latin typeface="Times New Roman"/>
                <a:cs typeface="Times New Roman"/>
              </a:rPr>
              <a:t>hệ </a:t>
            </a:r>
            <a:r>
              <a:rPr sz="3000" b="1" spc="-5" dirty="0" smtClean="0">
                <a:latin typeface="Times New Roman"/>
                <a:cs typeface="Times New Roman"/>
              </a:rPr>
              <a:t>QTCSDL </a:t>
            </a:r>
            <a:r>
              <a:rPr sz="3000" b="1" spc="-5" dirty="0">
                <a:latin typeface="Times New Roman"/>
                <a:cs typeface="Times New Roman"/>
              </a:rPr>
              <a:t>quan</a:t>
            </a:r>
            <a:r>
              <a:rPr sz="3000" b="1" spc="-19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hệ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40717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Các đặc trưng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của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một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quan hệ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trong hệ CSDL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14700" y="1383733"/>
            <a:ext cx="857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Các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CSDL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24" descr="CotTD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152900"/>
            <a:ext cx="5334000" cy="2362200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20060" y="1879732"/>
            <a:ext cx="83671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Mçi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quan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hÖ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mét </a:t>
            </a:r>
            <a:r>
              <a:rPr lang="en-US" sz="2800" b="1" u="sng" dirty="0" err="1">
                <a:latin typeface=".VnTime" panose="020B7200000000000000" pitchFamily="34" charset="0"/>
                <a:cs typeface="Times New Roman" panose="02020603050405020304" pitchFamily="18" charset="0"/>
              </a:rPr>
              <a:t>tªn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ph©n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biÖt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víi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tªn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quan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hÖ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kh¸c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83143" y="2576306"/>
            <a:ext cx="84040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bé lµ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ph©n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biÖt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thø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tù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cña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bé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kh«ng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quan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träng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07206" y="3351977"/>
            <a:ext cx="86259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just">
              <a:buFontTx/>
              <a:buChar char="•"/>
            </a:pP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Mçi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thuéc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tÝnh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mét </a:t>
            </a:r>
            <a:r>
              <a:rPr lang="en-US" sz="2800" b="1" u="sng" dirty="0" err="1">
                <a:latin typeface=".VnTime" panose="020B7200000000000000" pitchFamily="34" charset="0"/>
                <a:cs typeface="Times New Roman" panose="02020603050405020304" pitchFamily="18" charset="0"/>
              </a:rPr>
              <a:t>tªn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ph©n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biÖt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thø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 tù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thuéc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tÝnh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kh«ng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quan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träng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83143" y="4147452"/>
            <a:ext cx="814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Quan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hÖ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kh«ng</a:t>
            </a:r>
            <a:r>
              <a:rPr lang="en-US" sz="2800" dirty="0">
                <a:solidFill>
                  <a:srgbClr val="FF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thuéc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tÝnh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lµ ®a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trÞ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phøc</a:t>
            </a:r>
            <a:r>
              <a:rPr lang="en-US" sz="28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hîp</a:t>
            </a:r>
            <a:endParaRPr lang="en-US" sz="2800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1" descr="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1" y="3575050"/>
            <a:ext cx="2786063" cy="2254250"/>
          </a:xfrm>
          <a:prstGeom prst="rect">
            <a:avLst/>
          </a:prstGeom>
          <a:noFill/>
        </p:spPr>
      </p:pic>
      <p:pic>
        <p:nvPicPr>
          <p:cNvPr id="16" name="Picture 10" descr="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1" y="3575051"/>
            <a:ext cx="3733800" cy="1973263"/>
          </a:xfrm>
          <a:prstGeom prst="rect">
            <a:avLst/>
          </a:prstGeom>
          <a:noFill/>
        </p:spPr>
      </p:pic>
      <p:pic>
        <p:nvPicPr>
          <p:cNvPr id="17" name="Picture 12" descr="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2100" y="3924301"/>
            <a:ext cx="5181600" cy="2460625"/>
          </a:xfrm>
          <a:prstGeom prst="rect">
            <a:avLst/>
          </a:prstGeom>
          <a:noFill/>
        </p:spPr>
      </p:pic>
      <p:pic>
        <p:nvPicPr>
          <p:cNvPr id="18" name="Picture 18" descr="thaydo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300" y="4457700"/>
            <a:ext cx="4991100" cy="2247900"/>
          </a:xfrm>
          <a:prstGeom prst="rect">
            <a:avLst/>
          </a:prstGeom>
          <a:noFill/>
        </p:spPr>
      </p:pic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4457700" y="3660775"/>
            <a:ext cx="1295400" cy="152400"/>
          </a:xfrm>
          <a:prstGeom prst="flowChartTerminator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5448300" y="3990975"/>
            <a:ext cx="1295400" cy="152400"/>
          </a:xfrm>
          <a:prstGeom prst="flowChartTerminator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496175" y="3641725"/>
            <a:ext cx="1295400" cy="152400"/>
          </a:xfrm>
          <a:prstGeom prst="flowChartTerminator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7" descr="PhucH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4300" y="4610100"/>
            <a:ext cx="2971800" cy="1992808"/>
          </a:xfrm>
          <a:prstGeom prst="rect">
            <a:avLst/>
          </a:prstGeom>
          <a:noFill/>
        </p:spPr>
      </p:pic>
      <p:pic>
        <p:nvPicPr>
          <p:cNvPr id="23" name="Picture 25" descr="D¶T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5301" y="4610100"/>
            <a:ext cx="3343275" cy="1981200"/>
          </a:xfrm>
          <a:prstGeom prst="rect">
            <a:avLst/>
          </a:prstGeom>
          <a:noFill/>
        </p:spPr>
      </p:pic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8724901" y="4610100"/>
            <a:ext cx="1295400" cy="330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524500" y="4838700"/>
            <a:ext cx="685800" cy="53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 C</a:t>
            </a:r>
            <a:r>
              <a:rPr sz="3000" b="1" spc="-5" dirty="0" smtClean="0">
                <a:latin typeface="Times New Roman"/>
                <a:cs typeface="Times New Roman"/>
              </a:rPr>
              <a:t>SDL</a:t>
            </a:r>
            <a:endParaRPr lang="en-US" sz="3000" b="1" spc="-5" dirty="0"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quan hệ </a:t>
            </a:r>
            <a:r>
              <a:rPr sz="3000" b="1" dirty="0">
                <a:latin typeface="Times New Roman"/>
                <a:cs typeface="Times New Roman"/>
              </a:rPr>
              <a:t>và </a:t>
            </a:r>
            <a:r>
              <a:rPr sz="3000" b="1" spc="-5" dirty="0">
                <a:latin typeface="Times New Roman"/>
                <a:cs typeface="Times New Roman"/>
              </a:rPr>
              <a:t>hệ </a:t>
            </a:r>
            <a:r>
              <a:rPr sz="3000" b="1" spc="-5" dirty="0" smtClean="0">
                <a:latin typeface="Times New Roman"/>
                <a:cs typeface="Times New Roman"/>
              </a:rPr>
              <a:t>QTCSDL </a:t>
            </a:r>
            <a:r>
              <a:rPr sz="3000" b="1" spc="-5" dirty="0">
                <a:latin typeface="Times New Roman"/>
                <a:cs typeface="Times New Roman"/>
              </a:rPr>
              <a:t>quan</a:t>
            </a:r>
            <a:r>
              <a:rPr sz="3000" b="1" spc="-19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hệ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40717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Các đặc trưng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của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một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quan hệ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trong hệ CSDL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579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0000"/>
                </a:solidFill>
                <a:latin typeface="Arial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Ví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021277" y="1501005"/>
            <a:ext cx="8001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quản lí việc mượn sách ở thư viện của một trường, thông thường thư viện cần quản lí các thông tin sau: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5588141" y="2398974"/>
            <a:ext cx="4867275" cy="3136900"/>
          </a:xfrm>
          <a:prstGeom prst="cloudCallout">
            <a:avLst>
              <a:gd name="adj1" fmla="val -32356"/>
              <a:gd name="adj2" fmla="val 1253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Thông thường để quản lý việc mượn sách ở thư viện của trường học, thư viện cần những thông tin nào???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6181866" y="2398974"/>
            <a:ext cx="3962400" cy="3962400"/>
          </a:xfrm>
          <a:prstGeom prst="ellipse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30" name="Round Diagonal Corner Rectangle 29"/>
          <p:cNvSpPr/>
          <p:nvPr/>
        </p:nvSpPr>
        <p:spPr bwMode="auto">
          <a:xfrm>
            <a:off x="8696467" y="2757750"/>
            <a:ext cx="2308225" cy="1344613"/>
          </a:xfrm>
          <a:prstGeom prst="round2Diag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 Diagonal Corner Rectangle 30"/>
          <p:cNvSpPr/>
          <p:nvPr/>
        </p:nvSpPr>
        <p:spPr bwMode="auto">
          <a:xfrm>
            <a:off x="5191267" y="2752987"/>
            <a:ext cx="2308225" cy="1344612"/>
          </a:xfrm>
          <a:prstGeom prst="round2Diag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 Diagonal Corner Rectangle 31"/>
          <p:cNvSpPr/>
          <p:nvPr/>
        </p:nvSpPr>
        <p:spPr bwMode="auto">
          <a:xfrm>
            <a:off x="6867667" y="5088199"/>
            <a:ext cx="2308225" cy="1344612"/>
          </a:xfrm>
          <a:prstGeom prst="round2Diag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58"/>
          <p:cNvSpPr txBox="1">
            <a:spLocks noChangeArrowheads="1"/>
          </p:cNvSpPr>
          <p:nvPr/>
        </p:nvSpPr>
        <p:spPr bwMode="auto">
          <a:xfrm>
            <a:off x="3515239" y="2467674"/>
            <a:ext cx="15236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Số thẻ,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Họ tên, Ngày sinh, Lớp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3425404" y="2362679"/>
            <a:ext cx="1613461" cy="186033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4782451" y="5163781"/>
            <a:ext cx="17992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Số thẻ,</a:t>
            </a:r>
          </a:p>
          <a:p>
            <a:pPr eaLnBrk="1" hangingPunct="1">
              <a:spcBef>
                <a:spcPts val="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en-US" sz="2400">
                <a:solidFill>
                  <a:srgbClr val="0000CC"/>
                </a:solidFill>
              </a:rPr>
              <a:t>ã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en-US" sz="2400">
                <a:solidFill>
                  <a:srgbClr val="0000CC"/>
                </a:solidFill>
              </a:rPr>
              <a:t>ố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 sách,</a:t>
            </a:r>
          </a:p>
          <a:p>
            <a:pPr eaLnBrk="1" hangingPunct="1">
              <a:spcBef>
                <a:spcPts val="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Ngày mượn, </a:t>
            </a:r>
          </a:p>
          <a:p>
            <a:pPr eaLnBrk="1" hangingPunct="1">
              <a:spcBef>
                <a:spcPts val="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Ngày trả. </a:t>
            </a:r>
          </a:p>
        </p:txBody>
      </p:sp>
      <p:sp>
        <p:nvSpPr>
          <p:cNvPr id="36" name="Rectangle 65"/>
          <p:cNvSpPr>
            <a:spLocks noChangeArrowheads="1"/>
          </p:cNvSpPr>
          <p:nvPr/>
        </p:nvSpPr>
        <p:spPr bwMode="auto">
          <a:xfrm>
            <a:off x="4632465" y="5091611"/>
            <a:ext cx="1911351" cy="182403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67"/>
          <p:cNvSpPr txBox="1">
            <a:spLocks noChangeArrowheads="1"/>
          </p:cNvSpPr>
          <p:nvPr/>
        </p:nvSpPr>
        <p:spPr bwMode="auto">
          <a:xfrm>
            <a:off x="10455416" y="4097599"/>
            <a:ext cx="17462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Mã số sách, Tên sách, Thể loại, </a:t>
            </a:r>
          </a:p>
          <a:p>
            <a:pPr eaLnBrk="1" hangingPunct="1">
              <a:spcBef>
                <a:spcPts val="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Tác giả.</a:t>
            </a:r>
          </a:p>
        </p:txBody>
      </p:sp>
      <p:sp>
        <p:nvSpPr>
          <p:cNvPr id="38" name="Rectangle 68"/>
          <p:cNvSpPr>
            <a:spLocks noChangeArrowheads="1"/>
          </p:cNvSpPr>
          <p:nvPr/>
        </p:nvSpPr>
        <p:spPr bwMode="auto">
          <a:xfrm>
            <a:off x="10376280" y="4029537"/>
            <a:ext cx="1825386" cy="18223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a. </a:t>
            </a:r>
            <a:r>
              <a:rPr sz="3000" b="1" spc="-5" dirty="0" smtClean="0">
                <a:latin typeface="Times New Roman"/>
                <a:cs typeface="Times New Roman"/>
              </a:rPr>
              <a:t>Khái niệm</a:t>
            </a:r>
            <a:r>
              <a:rPr lang="en-US" sz="3000" b="1" spc="-5" dirty="0" smtClean="0">
                <a:latin typeface="Times New Roman"/>
                <a:cs typeface="Times New Roman"/>
              </a:rPr>
              <a:t> C</a:t>
            </a:r>
            <a:r>
              <a:rPr sz="3000" b="1" spc="-5" dirty="0" smtClean="0">
                <a:latin typeface="Times New Roman"/>
                <a:cs typeface="Times New Roman"/>
              </a:rPr>
              <a:t>SDL</a:t>
            </a:r>
            <a:endParaRPr lang="en-US" sz="3000" b="1" spc="-5" dirty="0"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quan hệ </a:t>
            </a:r>
            <a:r>
              <a:rPr sz="3000" b="1" dirty="0">
                <a:latin typeface="Times New Roman"/>
                <a:cs typeface="Times New Roman"/>
              </a:rPr>
              <a:t>và </a:t>
            </a:r>
            <a:r>
              <a:rPr sz="3000" b="1" spc="-5" dirty="0">
                <a:latin typeface="Times New Roman"/>
                <a:cs typeface="Times New Roman"/>
              </a:rPr>
              <a:t>hệ </a:t>
            </a:r>
            <a:r>
              <a:rPr sz="3000" b="1" spc="-5" dirty="0" smtClean="0">
                <a:latin typeface="Times New Roman"/>
                <a:cs typeface="Times New Roman"/>
              </a:rPr>
              <a:t>QTCSDL </a:t>
            </a:r>
            <a:r>
              <a:rPr sz="3000" b="1" spc="-5" dirty="0">
                <a:latin typeface="Times New Roman"/>
                <a:cs typeface="Times New Roman"/>
              </a:rPr>
              <a:t>quan</a:t>
            </a:r>
            <a:r>
              <a:rPr sz="3000" b="1" spc="-19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hệ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40717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Các đặc trưng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của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một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quan hệ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trong hệ CSDL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579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0000"/>
                </a:solidFill>
                <a:latin typeface="Arial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Ví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9" name="Group 29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564381"/>
              </p:ext>
            </p:extLst>
          </p:nvPr>
        </p:nvGraphicFramePr>
        <p:xfrm>
          <a:off x="6118225" y="1839388"/>
          <a:ext cx="4033838" cy="18288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Số thẻ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Ms sách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Ngày mượn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Ngày trả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TO-012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5/9/2019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30/9/2019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TN-103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12/9/2019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15/9/2019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TN-102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24/9/2019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5/10/2019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TO-012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5/10/2019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Group 2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832336"/>
              </p:ext>
            </p:extLst>
          </p:nvPr>
        </p:nvGraphicFramePr>
        <p:xfrm>
          <a:off x="3460750" y="4811188"/>
          <a:ext cx="3581400" cy="1927226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Số thẻ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Họ tên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Ngày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Lớp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Tiểu 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5/9/2002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Trần Cường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12/9/2002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Lê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24/9/2002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12B1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Nguyễn 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5/10/2003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11B1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Group 2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154696"/>
              </p:ext>
            </p:extLst>
          </p:nvPr>
        </p:nvGraphicFramePr>
        <p:xfrm>
          <a:off x="7727950" y="4285727"/>
          <a:ext cx="4114800" cy="2468679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Ms sách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Tên sách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Thể loại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Tác giả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TN-102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Truyện Kiều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Thơ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N.Du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TN-103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Những điều ky diệu về máy tính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Khoa học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Thế Hùng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TI-01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Dế mèn phiêu lưu kí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Văn học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Tô Hoài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TO-012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Sáng tạo Toán học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KHTN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Polya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Line 243"/>
          <p:cNvSpPr>
            <a:spLocks noChangeShapeType="1"/>
          </p:cNvSpPr>
          <p:nvPr/>
        </p:nvSpPr>
        <p:spPr bwMode="auto">
          <a:xfrm flipH="1">
            <a:off x="3787776" y="2296588"/>
            <a:ext cx="2339975" cy="46038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44"/>
          <p:cNvSpPr>
            <a:spLocks noChangeShapeType="1"/>
          </p:cNvSpPr>
          <p:nvPr/>
        </p:nvSpPr>
        <p:spPr bwMode="auto">
          <a:xfrm>
            <a:off x="3810000" y="2342626"/>
            <a:ext cx="0" cy="28194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5"/>
          <p:cNvSpPr>
            <a:spLocks noChangeShapeType="1"/>
          </p:cNvSpPr>
          <p:nvPr/>
        </p:nvSpPr>
        <p:spPr bwMode="auto">
          <a:xfrm flipH="1">
            <a:off x="7346950" y="2387077"/>
            <a:ext cx="0" cy="3940175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46"/>
          <p:cNvSpPr>
            <a:spLocks noChangeShapeType="1"/>
          </p:cNvSpPr>
          <p:nvPr/>
        </p:nvSpPr>
        <p:spPr bwMode="auto">
          <a:xfrm flipV="1">
            <a:off x="7346950" y="6305026"/>
            <a:ext cx="457200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247"/>
          <p:cNvSpPr txBox="1">
            <a:spLocks noChangeArrowheads="1"/>
          </p:cNvSpPr>
          <p:nvPr/>
        </p:nvSpPr>
        <p:spPr bwMode="auto">
          <a:xfrm>
            <a:off x="6965950" y="1305989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E"/>
                </a:solidFill>
                <a:latin typeface="Times New Roman" pitchFamily="18" charset="0"/>
              </a:rPr>
              <a:t>Bảng Mượn Sách</a:t>
            </a:r>
          </a:p>
        </p:txBody>
      </p:sp>
      <p:sp>
        <p:nvSpPr>
          <p:cNvPr id="40" name="Text Box 248"/>
          <p:cNvSpPr txBox="1">
            <a:spLocks noChangeArrowheads="1"/>
          </p:cNvSpPr>
          <p:nvPr/>
        </p:nvSpPr>
        <p:spPr bwMode="auto">
          <a:xfrm>
            <a:off x="3994150" y="4277789"/>
            <a:ext cx="2873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E"/>
                </a:solidFill>
                <a:latin typeface="Times New Roman" pitchFamily="18" charset="0"/>
              </a:rPr>
              <a:t>Bảng Người Mượn</a:t>
            </a:r>
          </a:p>
        </p:txBody>
      </p:sp>
      <p:sp>
        <p:nvSpPr>
          <p:cNvPr id="41" name="Text Box 249"/>
          <p:cNvSpPr txBox="1">
            <a:spLocks noChangeArrowheads="1"/>
          </p:cNvSpPr>
          <p:nvPr/>
        </p:nvSpPr>
        <p:spPr bwMode="auto">
          <a:xfrm>
            <a:off x="8794751" y="3820589"/>
            <a:ext cx="2514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E"/>
                </a:solidFill>
                <a:latin typeface="Times New Roman" pitchFamily="18" charset="0"/>
              </a:rPr>
              <a:t>Bảng Sách</a:t>
            </a:r>
          </a:p>
        </p:txBody>
      </p:sp>
      <p:sp>
        <p:nvSpPr>
          <p:cNvPr id="42" name="Oval 285"/>
          <p:cNvSpPr>
            <a:spLocks noChangeArrowheads="1"/>
          </p:cNvSpPr>
          <p:nvPr/>
        </p:nvSpPr>
        <p:spPr bwMode="auto">
          <a:xfrm>
            <a:off x="6127751" y="2166414"/>
            <a:ext cx="739775" cy="250825"/>
          </a:xfrm>
          <a:prstGeom prst="ellips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86"/>
          <p:cNvSpPr>
            <a:spLocks noChangeArrowheads="1"/>
          </p:cNvSpPr>
          <p:nvPr/>
        </p:nvSpPr>
        <p:spPr bwMode="auto">
          <a:xfrm>
            <a:off x="6978651" y="2166414"/>
            <a:ext cx="739775" cy="250825"/>
          </a:xfrm>
          <a:prstGeom prst="ellips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87"/>
          <p:cNvSpPr>
            <a:spLocks noChangeArrowheads="1"/>
          </p:cNvSpPr>
          <p:nvPr/>
        </p:nvSpPr>
        <p:spPr bwMode="auto">
          <a:xfrm>
            <a:off x="3470276" y="5093764"/>
            <a:ext cx="739775" cy="250825"/>
          </a:xfrm>
          <a:prstGeom prst="ellips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88"/>
          <p:cNvSpPr>
            <a:spLocks noChangeArrowheads="1"/>
          </p:cNvSpPr>
          <p:nvPr/>
        </p:nvSpPr>
        <p:spPr bwMode="auto">
          <a:xfrm>
            <a:off x="7826376" y="6160564"/>
            <a:ext cx="739775" cy="250825"/>
          </a:xfrm>
          <a:prstGeom prst="ellips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290"/>
          <p:cNvSpPr>
            <a:spLocks noChangeArrowheads="1"/>
          </p:cNvSpPr>
          <p:nvPr/>
        </p:nvSpPr>
        <p:spPr bwMode="auto">
          <a:xfrm>
            <a:off x="3810000" y="1720325"/>
            <a:ext cx="2209800" cy="2286000"/>
          </a:xfrm>
          <a:prstGeom prst="cloudCallout">
            <a:avLst>
              <a:gd name="adj1" fmla="val 32903"/>
              <a:gd name="adj2" fmla="val -20069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 3 bảng này có mối quan hệ ràng buộc với nhau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5517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 animBg="1"/>
      <p:bldP spid="23" grpId="0" animBg="1"/>
      <p:bldP spid="24" grpId="0" animBg="1"/>
      <p:bldP spid="25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0784" y="5798404"/>
            <a:ext cx="4601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Thị Xuân Ánh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THPT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Trân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1"/>
            <a:ext cx="8915400" cy="5375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d. Khóa và liên kết giữa các bảng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7" name="object 18"/>
          <p:cNvSpPr txBox="1"/>
          <p:nvPr/>
        </p:nvSpPr>
        <p:spPr>
          <a:xfrm>
            <a:off x="3987244" y="2460008"/>
            <a:ext cx="791531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5410" indent="-342900" algn="just"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Không có 2 bộ khác nhau trong bảng có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 trị bằng nhau trên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khóa.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buFont typeface="Wingdings"/>
              <a:buChar char=""/>
              <a:tabLst>
                <a:tab pos="431165" algn="l"/>
                <a:tab pos="431800" algn="l"/>
              </a:tabLst>
            </a:pPr>
            <a:r>
              <a:rPr sz="2400" dirty="0"/>
              <a:t>	</a:t>
            </a:r>
            <a:r>
              <a:rPr sz="2400" dirty="0">
                <a:latin typeface="Times New Roman"/>
                <a:cs typeface="Times New Roman"/>
              </a:rPr>
              <a:t>Không có tập con thực sự nào của tập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thuộc tính này có tính chất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trên.</a:t>
            </a:r>
          </a:p>
        </p:txBody>
      </p:sp>
      <p:sp>
        <p:nvSpPr>
          <p:cNvPr id="8" name="object 19"/>
          <p:cNvSpPr txBox="1"/>
          <p:nvPr/>
        </p:nvSpPr>
        <p:spPr>
          <a:xfrm>
            <a:off x="3639389" y="1621809"/>
            <a:ext cx="8247811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Khóa</a:t>
            </a:r>
            <a:r>
              <a:rPr sz="2400" dirty="0">
                <a:latin typeface="Times New Roman"/>
                <a:cs typeface="Times New Roman"/>
              </a:rPr>
              <a:t> của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bảng là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tập thuộc tính gồm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hay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số thuộc tính của bảng có hai tính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chất:</a:t>
            </a:r>
          </a:p>
        </p:txBody>
      </p:sp>
      <p:graphicFrame>
        <p:nvGraphicFramePr>
          <p:cNvPr id="9" name="Group 29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39929950"/>
              </p:ext>
            </p:extLst>
          </p:nvPr>
        </p:nvGraphicFramePr>
        <p:xfrm>
          <a:off x="5709489" y="4271667"/>
          <a:ext cx="4343400" cy="2586335"/>
        </p:xfrm>
        <a:graphic>
          <a:graphicData uri="http://schemas.openxmlformats.org/drawingml/2006/table">
            <a:tbl>
              <a:tblPr/>
              <a:tblGrid>
                <a:gridCol w="92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Số thẻ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Họ tên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Ngày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Lớp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Nguyễn Kiên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5/9/2002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Trần Cường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12/9/2002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Nguyễn Linh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24/9/2002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TV-01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Phan Hồng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5/10/2002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248"/>
          <p:cNvSpPr txBox="1">
            <a:spLocks noChangeArrowheads="1"/>
          </p:cNvSpPr>
          <p:nvPr/>
        </p:nvSpPr>
        <p:spPr bwMode="auto">
          <a:xfrm>
            <a:off x="6395289" y="3810001"/>
            <a:ext cx="2873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E"/>
                </a:solidFill>
                <a:latin typeface="Times New Roman" pitchFamily="18" charset="0"/>
              </a:rPr>
              <a:t>Bảng Người Mượn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9389" y="1449101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 KHÓA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944188" y="1677700"/>
            <a:ext cx="6800011" cy="1217899"/>
          </a:xfrm>
          <a:prstGeom prst="cloudCallout">
            <a:avLst>
              <a:gd name="adj1" fmla="val 25691"/>
              <a:gd name="adj2" fmla="val 63594"/>
            </a:avLst>
          </a:prstGeom>
          <a:solidFill>
            <a:srgbClr val="CC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biết, khóa của một bảng là gì?</a:t>
            </a:r>
          </a:p>
        </p:txBody>
      </p:sp>
    </p:spTree>
    <p:extLst>
      <p:ext uri="{BB962C8B-B14F-4D97-AF65-F5344CB8AC3E}">
        <p14:creationId xmlns:p14="http://schemas.microsoft.com/office/powerpoint/2010/main" val="41824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d. Khóa và liên kết giữa các bảng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19600" y="1814632"/>
            <a:ext cx="868362" cy="427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352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352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571500" indent="-571500"/>
            <a:r>
              <a:rPr lang="en-US" sz="2200" b="1">
                <a:solidFill>
                  <a:schemeClr val="accent2"/>
                </a:solidFill>
              </a:rPr>
              <a:t>Ví dụ</a:t>
            </a:r>
          </a:p>
        </p:txBody>
      </p:sp>
      <p:pic>
        <p:nvPicPr>
          <p:cNvPr id="14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910" y="3068469"/>
            <a:ext cx="5079319" cy="2401887"/>
          </a:xfrm>
          <a:prstGeom prst="rect">
            <a:avLst/>
          </a:prstGeom>
          <a:noFill/>
        </p:spPr>
      </p:pic>
      <p:sp>
        <p:nvSpPr>
          <p:cNvPr id="15" name="AutoShape 6"/>
          <p:cNvSpPr>
            <a:spLocks/>
          </p:cNvSpPr>
          <p:nvPr/>
        </p:nvSpPr>
        <p:spPr bwMode="auto">
          <a:xfrm>
            <a:off x="6172200" y="2271832"/>
            <a:ext cx="4419600" cy="647700"/>
          </a:xfrm>
          <a:prstGeom prst="borderCallout2">
            <a:avLst>
              <a:gd name="adj1" fmla="val 17648"/>
              <a:gd name="adj2" fmla="val -2167"/>
              <a:gd name="adj3" fmla="val 17648"/>
              <a:gd name="adj4" fmla="val -10690"/>
              <a:gd name="adj5" fmla="val 213185"/>
              <a:gd name="adj6" fmla="val -24690"/>
            </a:avLst>
          </a:prstGeom>
          <a:solidFill>
            <a:srgbClr val="CCFFCC"/>
          </a:solidFill>
          <a:ln w="19050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US" sz="2400" dirty="0"/>
              <a:t>Thuộc tính ‘Số thẻ’ là một khóa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495801" y="3338632"/>
            <a:ext cx="1143000" cy="2209800"/>
          </a:xfrm>
          <a:prstGeom prst="rect">
            <a:avLst/>
          </a:prstGeom>
          <a:noFill/>
          <a:ln w="28575">
            <a:solidFill>
              <a:srgbClr val="80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d. Khóa và liên kết giữa các bảng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F6E7020-5109-4EE0-B939-0A203D8953B1}" type="slidenum">
              <a:rPr lang="en-US" sz="2400" smtClean="0"/>
              <a:pPr/>
              <a:t>22</a:t>
            </a:fld>
            <a:endParaRPr lang="en-US" sz="2400"/>
          </a:p>
        </p:txBody>
      </p:sp>
      <p:pic>
        <p:nvPicPr>
          <p:cNvPr id="6" name="Picture 2" descr="phong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6705600" cy="2743200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6858000" y="1600200"/>
            <a:ext cx="3519488" cy="503238"/>
          </a:xfrm>
          <a:prstGeom prst="borderCallout2">
            <a:avLst>
              <a:gd name="adj1" fmla="val 22713"/>
              <a:gd name="adj2" fmla="val -2167"/>
              <a:gd name="adj3" fmla="val 22713"/>
              <a:gd name="adj4" fmla="val -13218"/>
              <a:gd name="adj5" fmla="val 249528"/>
              <a:gd name="adj6" fmla="val -47361"/>
            </a:avLst>
          </a:prstGeom>
          <a:solidFill>
            <a:srgbClr val="CCFFCC"/>
          </a:solidFill>
          <a:ln w="19050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US" sz="2400"/>
              <a:t>Địa chỉ người gửi: khóa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19600" y="2743200"/>
            <a:ext cx="4724399" cy="762000"/>
          </a:xfrm>
          <a:prstGeom prst="rect">
            <a:avLst/>
          </a:prstGeom>
          <a:noFill/>
          <a:ln w="28575">
            <a:solidFill>
              <a:srgbClr val="80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6705601" y="5791200"/>
            <a:ext cx="3519487" cy="503238"/>
          </a:xfrm>
          <a:prstGeom prst="borderCallout2">
            <a:avLst>
              <a:gd name="adj1" fmla="val 22713"/>
              <a:gd name="adj2" fmla="val -2167"/>
              <a:gd name="adj3" fmla="val 22713"/>
              <a:gd name="adj4" fmla="val -10282"/>
              <a:gd name="adj5" fmla="val -362746"/>
              <a:gd name="adj6" fmla="val -18480"/>
            </a:avLst>
          </a:prstGeom>
          <a:solidFill>
            <a:srgbClr val="CCFFCC"/>
          </a:solidFill>
          <a:ln w="19050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US" sz="2400"/>
              <a:t>Địa chỉ người nhận: khóa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562600" y="3657600"/>
            <a:ext cx="4648200" cy="1066800"/>
          </a:xfrm>
          <a:prstGeom prst="rect">
            <a:avLst/>
          </a:prstGeom>
          <a:noFill/>
          <a:ln w="28575">
            <a:solidFill>
              <a:srgbClr val="80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72000" y="1524001"/>
            <a:ext cx="6248400" cy="1004887"/>
          </a:xfrm>
          <a:prstGeom prst="cloudCallout">
            <a:avLst>
              <a:gd name="adj1" fmla="val 41217"/>
              <a:gd name="adj2" fmla="val 59208"/>
            </a:avLst>
          </a:prstGeom>
          <a:solidFill>
            <a:srgbClr val="CC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rgbClr val="000000"/>
                </a:solidFill>
              </a:rPr>
              <a:t>Nếu </a:t>
            </a:r>
            <a:r>
              <a:rPr lang="en-US" sz="2400" b="1" i="1" dirty="0">
                <a:solidFill>
                  <a:srgbClr val="000000"/>
                </a:solidFill>
              </a:rPr>
              <a:t>không ghi một trong hai địa chỉ thì điều gì sẽ xảy ra?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357688" y="2838634"/>
            <a:ext cx="6019800" cy="83099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12700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2400" dirty="0"/>
              <a:t>* Vậy địa chỉ người nhận phải bắt buộc ghi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008000"/>
                </a:solidFill>
                <a:sym typeface="Wingdings" pitchFamily="2" charset="2"/>
              </a:rPr>
              <a:t>khóa chính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5" name="AutoShape 17"/>
          <p:cNvSpPr>
            <a:spLocks/>
          </p:cNvSpPr>
          <p:nvPr/>
        </p:nvSpPr>
        <p:spPr bwMode="auto">
          <a:xfrm>
            <a:off x="6705601" y="5791201"/>
            <a:ext cx="3519487" cy="503237"/>
          </a:xfrm>
          <a:prstGeom prst="borderCallout2">
            <a:avLst>
              <a:gd name="adj1" fmla="val 22713"/>
              <a:gd name="adj2" fmla="val -2167"/>
              <a:gd name="adj3" fmla="val 22713"/>
              <a:gd name="adj4" fmla="val -10282"/>
              <a:gd name="adj5" fmla="val -354486"/>
              <a:gd name="adj6" fmla="val -17693"/>
            </a:avLst>
          </a:prstGeom>
          <a:solidFill>
            <a:srgbClr val="CCFFCC"/>
          </a:solidFill>
          <a:ln w="19050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US" sz="2400"/>
              <a:t>Khóa chính</a:t>
            </a:r>
          </a:p>
        </p:txBody>
      </p:sp>
    </p:spTree>
    <p:extLst>
      <p:ext uri="{BB962C8B-B14F-4D97-AF65-F5344CB8AC3E}">
        <p14:creationId xmlns:p14="http://schemas.microsoft.com/office/powerpoint/2010/main" val="9945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d. Khóa và liên kết giữa các bảng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52400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KHÓA  CHÍNH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81401" y="1981200"/>
            <a:ext cx="8229599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bảng có thể có nhiều khóa.</a:t>
            </a:r>
          </a:p>
          <a:p>
            <a:pPr marL="571500" indent="-571500" algn="just">
              <a:buFontTx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khóa của một bảng, ta chọn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(chỉ định)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một khóa làm khóa chính.</a:t>
            </a:r>
          </a:p>
          <a:p>
            <a:pPr marL="571500" indent="-571500" algn="just">
              <a:buFontTx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nhập dữ liệu cho một bảng, dữ liệu tại các cột khóa chính không được để trống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91000" y="3962401"/>
            <a:ext cx="2209800" cy="4270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352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352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571500" indent="-571500" algn="ctr"/>
            <a:r>
              <a:rPr lang="en-US" sz="2200" b="1" dirty="0">
                <a:solidFill>
                  <a:schemeClr val="accent2"/>
                </a:solidFill>
              </a:rPr>
              <a:t>Chú ý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95745" y="4343400"/>
            <a:ext cx="8291455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bảng có ít nhất một khóa. </a:t>
            </a:r>
          </a:p>
          <a:p>
            <a:pPr marL="571500" indent="-571500" algn="just">
              <a:buFontTx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xác định khóa phụ thuộc vào quan hệ logic của các dữ liệu chứ không phụ thuộc vào giá trị dữ liệu.</a:t>
            </a:r>
          </a:p>
          <a:p>
            <a:pPr marL="571500" indent="-571500" algn="just">
              <a:buFontTx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 chọn khóa chính là khóa có ít thuộc tính nhất.</a:t>
            </a:r>
          </a:p>
        </p:txBody>
      </p:sp>
    </p:spTree>
    <p:extLst>
      <p:ext uri="{BB962C8B-B14F-4D97-AF65-F5344CB8AC3E}">
        <p14:creationId xmlns:p14="http://schemas.microsoft.com/office/powerpoint/2010/main" val="18348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d. Khóa và liên kết giữa các bảng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3523881" cy="365125"/>
          </a:xfrm>
        </p:spPr>
        <p:txBody>
          <a:bodyPr/>
          <a:lstStyle/>
          <a:p>
            <a:fld id="{0F6E7020-5109-4EE0-B939-0A203D8953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199" y="1524001"/>
            <a:ext cx="736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* LIÊN KẾT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419599" y="2133600"/>
            <a:ext cx="6796057" cy="990600"/>
          </a:xfrm>
          <a:prstGeom prst="cloudCallout">
            <a:avLst>
              <a:gd name="adj1" fmla="val 52503"/>
              <a:gd name="adj2" fmla="val 97874"/>
            </a:avLst>
          </a:prstGeom>
          <a:solidFill>
            <a:srgbClr val="CC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600" b="1" i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 sao ta phải xác định khóa của một bảng?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43399" y="3733802"/>
            <a:ext cx="736239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•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xác định khóa của một bảng là để thiết lập sự liên kết giữa các bảng.</a:t>
            </a:r>
          </a:p>
        </p:txBody>
      </p:sp>
      <p:pic>
        <p:nvPicPr>
          <p:cNvPr id="9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0"/>
            <a:ext cx="4876800" cy="1638643"/>
          </a:xfrm>
          <a:prstGeom prst="rect">
            <a:avLst/>
          </a:prstGeom>
          <a:noFill/>
        </p:spPr>
      </p:pic>
      <p:pic>
        <p:nvPicPr>
          <p:cNvPr id="10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199" y="3200401"/>
            <a:ext cx="3869977" cy="1322101"/>
          </a:xfrm>
          <a:prstGeom prst="rect">
            <a:avLst/>
          </a:prstGeom>
          <a:noFill/>
        </p:spPr>
      </p:pic>
      <p:pic>
        <p:nvPicPr>
          <p:cNvPr id="11" name="Picture 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1" y="4572000"/>
            <a:ext cx="6668238" cy="1795390"/>
          </a:xfrm>
          <a:prstGeom prst="rect">
            <a:avLst/>
          </a:prstGeom>
          <a:noFill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400801" y="1981201"/>
            <a:ext cx="1038286" cy="381000"/>
          </a:xfrm>
          <a:prstGeom prst="rect">
            <a:avLst/>
          </a:prstGeom>
          <a:noFill/>
          <a:ln w="28575">
            <a:solidFill>
              <a:srgbClr val="80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572001" y="2133600"/>
            <a:ext cx="2292883" cy="4571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572000" y="2133601"/>
            <a:ext cx="56633" cy="167639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267200" y="3733801"/>
            <a:ext cx="755117" cy="304801"/>
          </a:xfrm>
          <a:prstGeom prst="rect">
            <a:avLst/>
          </a:prstGeom>
          <a:noFill/>
          <a:ln w="28575">
            <a:solidFill>
              <a:srgbClr val="80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7162799" y="1981200"/>
            <a:ext cx="1415845" cy="381001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7696200" y="2362200"/>
            <a:ext cx="56633" cy="2209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5486400" y="4571999"/>
            <a:ext cx="2776290" cy="45719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952999" y="5791200"/>
            <a:ext cx="1321455" cy="38100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 flipV="1">
            <a:off x="5486396" y="4572000"/>
            <a:ext cx="56633" cy="1219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24455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3400" b="1" i="0" u="sng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kumimoji="0" lang="en-US" sz="3400" b="1" i="0" u="sng" strike="noStrike" kern="1200" cap="none" spc="0" normalizeH="0" baseline="0" noProof="0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sở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hệ:</a:t>
            </a:r>
          </a:p>
        </p:txBody>
      </p:sp>
      <p:sp>
        <p:nvSpPr>
          <p:cNvPr id="52" name="object 19"/>
          <p:cNvSpPr txBox="1"/>
          <p:nvPr/>
        </p:nvSpPr>
        <p:spPr>
          <a:xfrm>
            <a:off x="182734" y="2595682"/>
            <a:ext cx="321058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spc="-5" dirty="0" smtClean="0">
                <a:latin typeface="Times New Roman"/>
                <a:cs typeface="Times New Roman"/>
              </a:rPr>
              <a:t>d. Khóa và liên kết giữa các bảng</a:t>
            </a: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93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77350"/>
              </p:ext>
            </p:extLst>
          </p:nvPr>
        </p:nvGraphicFramePr>
        <p:xfrm>
          <a:off x="6553200" y="1938654"/>
          <a:ext cx="3810000" cy="21907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Mã Thẻ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Họ tên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Ngày sinh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Lớp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TV-01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Nguyễn 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10/10/1990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TV-02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Nguyễn Minh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21/8/1990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TV-04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Đặng Doanh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10/10/1990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TV-91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Trần Thế Hiển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21/12/1990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191" name="TextBox 8"/>
          <p:cNvSpPr txBox="1">
            <a:spLocks noChangeArrowheads="1"/>
          </p:cNvSpPr>
          <p:nvPr/>
        </p:nvSpPr>
        <p:spPr bwMode="auto">
          <a:xfrm>
            <a:off x="7696200" y="1500506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NGUOI_MUON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65912"/>
              </p:ext>
            </p:extLst>
          </p:nvPr>
        </p:nvGraphicFramePr>
        <p:xfrm>
          <a:off x="6934202" y="4453256"/>
          <a:ext cx="3395663" cy="2099945"/>
        </p:xfrm>
        <a:graphic>
          <a:graphicData uri="http://schemas.openxmlformats.org/drawingml/2006/table">
            <a:tbl>
              <a:tblPr/>
              <a:tblGrid>
                <a:gridCol w="84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Mã 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Tên 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Tác giả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TH-01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Tin học căn bản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Đặng Hùng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TH-02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Tin học căn bản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Anh Thư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TO-01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Giải Tích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Nguyễn Cam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TO-03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Hình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Nguyễn Danh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222" name="TextBox 10"/>
          <p:cNvSpPr txBox="1">
            <a:spLocks noChangeArrowheads="1"/>
          </p:cNvSpPr>
          <p:nvPr/>
        </p:nvSpPr>
        <p:spPr bwMode="auto">
          <a:xfrm>
            <a:off x="8382002" y="4148456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SACH</a:t>
            </a:r>
          </a:p>
        </p:txBody>
      </p:sp>
      <p:sp>
        <p:nvSpPr>
          <p:cNvPr id="49223" name="TextBox 11"/>
          <p:cNvSpPr txBox="1">
            <a:spLocks noChangeArrowheads="1"/>
          </p:cNvSpPr>
          <p:nvPr/>
        </p:nvSpPr>
        <p:spPr bwMode="auto">
          <a:xfrm>
            <a:off x="2590800" y="2014856"/>
            <a:ext cx="1332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MUON_SACH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39798"/>
              </p:ext>
            </p:extLst>
          </p:nvPr>
        </p:nvGraphicFramePr>
        <p:xfrm>
          <a:off x="1752600" y="2319654"/>
          <a:ext cx="3429000" cy="2477772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Mã  Thẻ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Mã Sách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Ngày mượn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Ngày trả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TV-02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TO-01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05/09/2013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13/09/2013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TV-04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TH-02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14/09/2013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22/09/2013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TV-02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TH-02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01/10/2013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04/10/2013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TV-02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TO-03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21/11/2013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9261" name="Elbow Connector 13"/>
          <p:cNvCxnSpPr>
            <a:cxnSpLocks noChangeShapeType="1"/>
          </p:cNvCxnSpPr>
          <p:nvPr/>
        </p:nvCxnSpPr>
        <p:spPr bwMode="auto">
          <a:xfrm rot="10800000" flipV="1">
            <a:off x="2057400" y="2014854"/>
            <a:ext cx="4495800" cy="304800"/>
          </a:xfrm>
          <a:prstGeom prst="bentConnector3">
            <a:avLst>
              <a:gd name="adj1" fmla="val 100046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262" name="Elbow Connector 14"/>
          <p:cNvCxnSpPr>
            <a:cxnSpLocks noChangeShapeType="1"/>
          </p:cNvCxnSpPr>
          <p:nvPr/>
        </p:nvCxnSpPr>
        <p:spPr bwMode="auto">
          <a:xfrm rot="10800000">
            <a:off x="2971800" y="2548254"/>
            <a:ext cx="3962400" cy="2057400"/>
          </a:xfrm>
          <a:prstGeom prst="bentConnector3">
            <a:avLst>
              <a:gd name="adj1" fmla="val 3963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52600" y="685801"/>
            <a:ext cx="3733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2. Cơ sở dữ liệu </a:t>
            </a:r>
            <a:r>
              <a:rPr lang="en-US" sz="2600" b="1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endParaRPr lang="en-US" sz="2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70797" y="1066801"/>
            <a:ext cx="53920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</a:rPr>
              <a:t>Liên kết giữa các bảng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52600" y="76200"/>
            <a:ext cx="8686800" cy="5755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3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CƠ SỞ DỮ LIỆU QUAN HỆ</a:t>
            </a:r>
            <a:endParaRPr lang="en-US" sz="3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68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85" y="1387049"/>
            <a:ext cx="3966698" cy="306385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22" y="3585685"/>
            <a:ext cx="3898040" cy="87432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48" y="2174012"/>
            <a:ext cx="2950853" cy="2185817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47" y="3558361"/>
            <a:ext cx="3724996" cy="801466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83" y="3769973"/>
            <a:ext cx="3453757" cy="100880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44" y="3724436"/>
            <a:ext cx="3426434" cy="174651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58" y="3348887"/>
            <a:ext cx="1293275" cy="1357028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53000" y="712451"/>
            <a:ext cx="2286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CỦNG CỐ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52600" y="76200"/>
            <a:ext cx="8686800" cy="5755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3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CƠ SỞ DỮ LIỆU QUAN HỆ</a:t>
            </a:r>
            <a:endParaRPr lang="en-US" sz="3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590801"/>
            <a:ext cx="6096000" cy="169862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CẢM ƠN!!!</a:t>
            </a:r>
            <a:endParaRPr lang="en-US" sz="36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73513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14872" y="152400"/>
            <a:ext cx="8524529" cy="1447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CHƯƠNG III</a:t>
            </a:r>
            <a:br>
              <a:rPr lang="en-US" sz="44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HỆ CƠ SỞ DỮ LIỆU QUAN HỆ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630" y="1676401"/>
            <a:ext cx="85154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 12. CƠ SỞ DỮ LIỆU QUAN HỆ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35" y="2517517"/>
            <a:ext cx="5715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367206" y="1963212"/>
            <a:ext cx="1952562" cy="4513789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endParaRPr lang="fr-FR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CSDL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endParaRPr lang="en-US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80808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7186" y="1978622"/>
            <a:ext cx="1952243" cy="44876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logic,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endParaRPr lang="en-US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 luyện thái độ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 xác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cẩn thận,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92405" algn="l"/>
              </a:tabLst>
            </a:pPr>
            <a:endParaRPr lang="en-US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92405" algn="l"/>
              </a:tabLst>
            </a:pPr>
            <a:endParaRPr lang="en-US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endParaRPr lang="en-US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92405" algn="l"/>
              </a:tabLst>
            </a:pPr>
            <a:endParaRPr lang="en-US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80808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89648" y="1978622"/>
            <a:ext cx="1964073" cy="445344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endParaRPr lang="fr-FR" smtClean="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304800" algn="l"/>
                <a:tab pos="533400" algn="l"/>
              </a:tabLst>
            </a:pPr>
            <a:r>
              <a:rPr lang="vi-VN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304800" algn="l"/>
                <a:tab pos="533400" algn="l"/>
              </a:tabLst>
            </a:pPr>
            <a:r>
              <a:rPr lang="vi-VN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CSDL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endParaRPr lang="en-US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80808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817" y="1978622"/>
            <a:ext cx="2239938" cy="44876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endParaRPr lang="fr-FR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92405" algn="l"/>
              </a:tabLst>
            </a:pP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92405" algn="l"/>
              </a:tabLst>
            </a:pP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endParaRPr lang="en-US" sz="2000">
              <a:solidFill>
                <a:srgbClr val="0808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08080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401" y="833736"/>
            <a:ext cx="17452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24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  <p:sp>
        <p:nvSpPr>
          <p:cNvPr id="10" name="Hexagon 26"/>
          <p:cNvSpPr/>
          <p:nvPr/>
        </p:nvSpPr>
        <p:spPr bwMode="auto">
          <a:xfrm>
            <a:off x="1671040" y="1366553"/>
            <a:ext cx="2197021" cy="674818"/>
          </a:xfrm>
          <a:prstGeom prst="hexagon">
            <a:avLst>
              <a:gd name="adj" fmla="val 31838"/>
              <a:gd name="vf" fmla="val 115470"/>
            </a:avLst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1332" tIns="35666" rIns="71332" bIns="3566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100" b="1">
                <a:latin typeface="Times New Roman" panose="02020603050405020304" pitchFamily="18" charset="0"/>
                <a:ea typeface="Times New Roman" panose="02020603050405020304" pitchFamily="18" charset="0"/>
              </a:rPr>
              <a:t>1. Kiến thức </a:t>
            </a:r>
            <a:endParaRPr lang="en-US" sz="2100" b="1">
              <a:latin typeface="Calibri"/>
            </a:endParaRPr>
          </a:p>
        </p:txBody>
      </p:sp>
      <p:sp>
        <p:nvSpPr>
          <p:cNvPr id="17" name="Hexagon 26"/>
          <p:cNvSpPr/>
          <p:nvPr/>
        </p:nvSpPr>
        <p:spPr bwMode="auto">
          <a:xfrm>
            <a:off x="3898893" y="1365167"/>
            <a:ext cx="2116473" cy="674816"/>
          </a:xfrm>
          <a:prstGeom prst="hexagon">
            <a:avLst>
              <a:gd name="adj" fmla="val 31838"/>
              <a:gd name="vf" fmla="val 115470"/>
            </a:avLst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1332" tIns="35666" rIns="71332" bIns="3566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1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10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endParaRPr lang="en-US" sz="2100" b="1">
              <a:latin typeface="Calibri"/>
            </a:endParaRPr>
          </a:p>
        </p:txBody>
      </p:sp>
      <p:sp>
        <p:nvSpPr>
          <p:cNvPr id="18" name="Hexagon 26"/>
          <p:cNvSpPr/>
          <p:nvPr/>
        </p:nvSpPr>
        <p:spPr bwMode="auto">
          <a:xfrm>
            <a:off x="6042921" y="1370834"/>
            <a:ext cx="2209796" cy="697614"/>
          </a:xfrm>
          <a:prstGeom prst="hexagon">
            <a:avLst>
              <a:gd name="adj" fmla="val 31838"/>
              <a:gd name="vf" fmla="val 115470"/>
            </a:avLst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1332" tIns="35666" rIns="71332" bIns="3566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latin typeface="Times New Roman" panose="02020603050405020304" pitchFamily="18" charset="0"/>
                <a:ea typeface="Times New Roman" panose="02020603050405020304" pitchFamily="18" charset="0"/>
              </a:rPr>
              <a:t>3. Tư </a:t>
            </a:r>
            <a:r>
              <a:rPr lang="en-US" sz="21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10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10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endParaRPr lang="en-US" sz="2100" b="1">
              <a:latin typeface="Calibri"/>
            </a:endParaRPr>
          </a:p>
        </p:txBody>
      </p:sp>
      <p:sp>
        <p:nvSpPr>
          <p:cNvPr id="19" name="Hexagon 26"/>
          <p:cNvSpPr/>
          <p:nvPr/>
        </p:nvSpPr>
        <p:spPr bwMode="auto">
          <a:xfrm>
            <a:off x="8243218" y="1353712"/>
            <a:ext cx="2196182" cy="728075"/>
          </a:xfrm>
          <a:prstGeom prst="hexagon">
            <a:avLst>
              <a:gd name="adj" fmla="val 31838"/>
              <a:gd name="vf" fmla="val 115470"/>
            </a:avLst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1332" tIns="35666" rIns="71332" bIns="3566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latin typeface="Times New Roman" panose="02020603050405020304" pitchFamily="18" charset="0"/>
              </a:rPr>
              <a:t>4. </a:t>
            </a:r>
            <a:r>
              <a:rPr lang="en-US" sz="2100" b="1" err="1">
                <a:latin typeface="Times New Roman" panose="02020603050405020304" pitchFamily="18" charset="0"/>
              </a:rPr>
              <a:t>Năng</a:t>
            </a:r>
            <a:r>
              <a:rPr lang="en-US" sz="2100" b="1">
                <a:latin typeface="Times New Roman" panose="02020603050405020304" pitchFamily="18" charset="0"/>
              </a:rPr>
              <a:t> </a:t>
            </a:r>
            <a:r>
              <a:rPr lang="en-US" sz="2100" b="1" err="1">
                <a:latin typeface="Times New Roman" panose="02020603050405020304" pitchFamily="18" charset="0"/>
              </a:rPr>
              <a:t>lực</a:t>
            </a:r>
            <a:r>
              <a:rPr lang="en-US" sz="2100" b="1">
                <a:latin typeface="Times New Roman" panose="02020603050405020304" pitchFamily="18" charset="0"/>
              </a:rPr>
              <a:t> </a:t>
            </a:r>
            <a:r>
              <a:rPr lang="en-US" sz="2100" b="1" err="1">
                <a:latin typeface="Times New Roman" panose="02020603050405020304" pitchFamily="18" charset="0"/>
              </a:rPr>
              <a:t>Phẩm</a:t>
            </a:r>
            <a:r>
              <a:rPr lang="en-US" sz="2100" b="1">
                <a:latin typeface="Times New Roman" panose="02020603050405020304" pitchFamily="18" charset="0"/>
              </a:rPr>
              <a:t> </a:t>
            </a:r>
            <a:r>
              <a:rPr lang="en-US" sz="2100" b="1" err="1">
                <a:latin typeface="Times New Roman" panose="02020603050405020304" pitchFamily="18" charset="0"/>
              </a:rPr>
              <a:t>chất</a:t>
            </a:r>
            <a:endParaRPr lang="en-US" sz="2100" b="1"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76200"/>
            <a:ext cx="12192000" cy="5755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CƠ SỞ DỮ LIỆU QUAN HỆ</a:t>
            </a:r>
            <a:endParaRPr lang="en-US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0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6069" y="990601"/>
            <a:ext cx="2531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36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gray">
          <a:xfrm>
            <a:off x="3984687" y="3935083"/>
            <a:ext cx="5435332" cy="4198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None/>
              <a:tabLst>
                <a:tab pos="192405" algn="l"/>
              </a:tabLst>
            </a:pP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Khái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niệm</a:t>
            </a:r>
            <a:endParaRPr lang="vi-VN" sz="360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gray">
          <a:xfrm>
            <a:off x="3200400" y="1953882"/>
            <a:ext cx="4419600" cy="46181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None/>
              <a:tabLst>
                <a:tab pos="192405" algn="l"/>
              </a:tabLs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9" name="Group 67"/>
          <p:cNvGrpSpPr>
            <a:grpSpLocks/>
          </p:cNvGrpSpPr>
          <p:nvPr/>
        </p:nvGrpSpPr>
        <p:grpSpPr bwMode="auto">
          <a:xfrm>
            <a:off x="2822926" y="1702324"/>
            <a:ext cx="381000" cy="908974"/>
            <a:chOff x="2078" y="561"/>
            <a:chExt cx="1615" cy="3853"/>
          </a:xfrm>
        </p:grpSpPr>
        <p:sp>
          <p:nvSpPr>
            <p:cNvPr id="5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5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97000">
                  <a:srgbClr val="A2A2A2"/>
                </a:gs>
                <a:gs pos="81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52" name="Oval 70"/>
            <p:cNvSpPr>
              <a:spLocks noChangeArrowheads="1"/>
            </p:cNvSpPr>
            <p:nvPr/>
          </p:nvSpPr>
          <p:spPr bwMode="gray">
            <a:xfrm>
              <a:off x="2253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val 71"/>
            <p:cNvSpPr>
              <a:spLocks noChangeArrowheads="1"/>
            </p:cNvSpPr>
            <p:nvPr/>
          </p:nvSpPr>
          <p:spPr bwMode="gray">
            <a:xfrm>
              <a:off x="2254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54" name="Oval 72"/>
            <p:cNvSpPr>
              <a:spLocks noChangeArrowheads="1"/>
            </p:cNvSpPr>
            <p:nvPr/>
          </p:nvSpPr>
          <p:spPr bwMode="gray">
            <a:xfrm>
              <a:off x="2334" y="561"/>
              <a:ext cx="1097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val 73"/>
            <p:cNvSpPr>
              <a:spLocks noChangeArrowheads="1"/>
            </p:cNvSpPr>
            <p:nvPr/>
          </p:nvSpPr>
          <p:spPr bwMode="gray">
            <a:xfrm>
              <a:off x="2337" y="561"/>
              <a:ext cx="1096" cy="3853"/>
            </a:xfrm>
            <a:prstGeom prst="ellipse">
              <a:avLst/>
            </a:prstGeom>
            <a:gradFill>
              <a:gsLst>
                <a:gs pos="27000">
                  <a:srgbClr val="FF0000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</p:grpSp>
      <p:sp>
        <p:nvSpPr>
          <p:cNvPr id="77" name="AutoShape 49"/>
          <p:cNvSpPr>
            <a:spLocks noChangeArrowheads="1"/>
          </p:cNvSpPr>
          <p:nvPr/>
        </p:nvSpPr>
        <p:spPr bwMode="gray">
          <a:xfrm>
            <a:off x="4004005" y="4707166"/>
            <a:ext cx="543533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None/>
              <a:tabLst>
                <a:tab pos="192405" algn="l"/>
              </a:tabLst>
            </a:pP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Ví dụ</a:t>
            </a:r>
            <a:endParaRPr lang="vi-VN" sz="360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AutoShape 49"/>
          <p:cNvSpPr>
            <a:spLocks noChangeArrowheads="1"/>
          </p:cNvSpPr>
          <p:nvPr/>
        </p:nvSpPr>
        <p:spPr bwMode="gray">
          <a:xfrm>
            <a:off x="4009997" y="5529670"/>
            <a:ext cx="543533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None/>
              <a:tabLst>
                <a:tab pos="192405" algn="l"/>
              </a:tabLst>
            </a:pP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endParaRPr lang="vi-VN" sz="360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3" name="Group 53"/>
          <p:cNvGrpSpPr>
            <a:grpSpLocks/>
          </p:cNvGrpSpPr>
          <p:nvPr/>
        </p:nvGrpSpPr>
        <p:grpSpPr bwMode="auto">
          <a:xfrm>
            <a:off x="3676382" y="3452616"/>
            <a:ext cx="381000" cy="908974"/>
            <a:chOff x="2078" y="561"/>
            <a:chExt cx="1615" cy="3853"/>
          </a:xfrm>
        </p:grpSpPr>
        <p:sp>
          <p:nvSpPr>
            <p:cNvPr id="9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9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96" name="Oval 56"/>
            <p:cNvSpPr>
              <a:spLocks noChangeArrowheads="1"/>
            </p:cNvSpPr>
            <p:nvPr/>
          </p:nvSpPr>
          <p:spPr bwMode="gray">
            <a:xfrm>
              <a:off x="2253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val 57"/>
            <p:cNvSpPr>
              <a:spLocks noChangeArrowheads="1"/>
            </p:cNvSpPr>
            <p:nvPr/>
          </p:nvSpPr>
          <p:spPr bwMode="gray">
            <a:xfrm>
              <a:off x="2254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98" name="Oval 58"/>
            <p:cNvSpPr>
              <a:spLocks noChangeArrowheads="1"/>
            </p:cNvSpPr>
            <p:nvPr/>
          </p:nvSpPr>
          <p:spPr bwMode="gray">
            <a:xfrm>
              <a:off x="2334" y="561"/>
              <a:ext cx="1097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val 59"/>
            <p:cNvSpPr>
              <a:spLocks noChangeArrowheads="1"/>
            </p:cNvSpPr>
            <p:nvPr/>
          </p:nvSpPr>
          <p:spPr bwMode="gray">
            <a:xfrm>
              <a:off x="2337" y="561"/>
              <a:ext cx="1096" cy="38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648589" y="4491259"/>
            <a:ext cx="381000" cy="908974"/>
            <a:chOff x="2078" y="561"/>
            <a:chExt cx="1615" cy="3853"/>
          </a:xfrm>
        </p:grpSpPr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253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gray">
            <a:xfrm>
              <a:off x="2254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gray">
            <a:xfrm>
              <a:off x="2334" y="561"/>
              <a:ext cx="1097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337" y="561"/>
              <a:ext cx="1096" cy="38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</p:grpSp>
      <p:grpSp>
        <p:nvGrpSpPr>
          <p:cNvPr id="100" name="Group 53"/>
          <p:cNvGrpSpPr>
            <a:grpSpLocks/>
          </p:cNvGrpSpPr>
          <p:nvPr/>
        </p:nvGrpSpPr>
        <p:grpSpPr bwMode="auto">
          <a:xfrm>
            <a:off x="3644900" y="5339426"/>
            <a:ext cx="381000" cy="908974"/>
            <a:chOff x="2078" y="561"/>
            <a:chExt cx="1615" cy="3853"/>
          </a:xfrm>
        </p:grpSpPr>
        <p:sp>
          <p:nvSpPr>
            <p:cNvPr id="10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10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103" name="Oval 56"/>
            <p:cNvSpPr>
              <a:spLocks noChangeArrowheads="1"/>
            </p:cNvSpPr>
            <p:nvPr/>
          </p:nvSpPr>
          <p:spPr bwMode="gray">
            <a:xfrm>
              <a:off x="2253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val 57"/>
            <p:cNvSpPr>
              <a:spLocks noChangeArrowheads="1"/>
            </p:cNvSpPr>
            <p:nvPr/>
          </p:nvSpPr>
          <p:spPr bwMode="gray">
            <a:xfrm>
              <a:off x="2254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105" name="Oval 58"/>
            <p:cNvSpPr>
              <a:spLocks noChangeArrowheads="1"/>
            </p:cNvSpPr>
            <p:nvPr/>
          </p:nvSpPr>
          <p:spPr bwMode="gray">
            <a:xfrm>
              <a:off x="2334" y="561"/>
              <a:ext cx="1097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Oval 59"/>
            <p:cNvSpPr>
              <a:spLocks noChangeArrowheads="1"/>
            </p:cNvSpPr>
            <p:nvPr/>
          </p:nvSpPr>
          <p:spPr bwMode="gray">
            <a:xfrm>
              <a:off x="2337" y="561"/>
              <a:ext cx="1096" cy="38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</p:grpSp>
      <p:sp>
        <p:nvSpPr>
          <p:cNvPr id="63" name="AutoShape 52"/>
          <p:cNvSpPr>
            <a:spLocks noChangeArrowheads="1"/>
          </p:cNvSpPr>
          <p:nvPr/>
        </p:nvSpPr>
        <p:spPr bwMode="gray">
          <a:xfrm>
            <a:off x="3196709" y="3016064"/>
            <a:ext cx="4419600" cy="46181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None/>
              <a:tabLst>
                <a:tab pos="192405" algn="l"/>
              </a:tabLs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4" name="Group 67"/>
          <p:cNvGrpSpPr>
            <a:grpSpLocks/>
          </p:cNvGrpSpPr>
          <p:nvPr/>
        </p:nvGrpSpPr>
        <p:grpSpPr bwMode="auto">
          <a:xfrm>
            <a:off x="2820348" y="2770344"/>
            <a:ext cx="381000" cy="908974"/>
            <a:chOff x="2078" y="561"/>
            <a:chExt cx="1615" cy="3853"/>
          </a:xfrm>
        </p:grpSpPr>
        <p:sp>
          <p:nvSpPr>
            <p:cNvPr id="65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97000">
                  <a:srgbClr val="A2A2A2"/>
                </a:gs>
                <a:gs pos="81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gray">
            <a:xfrm>
              <a:off x="2253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gray">
            <a:xfrm>
              <a:off x="2254" y="561"/>
              <a:ext cx="1101" cy="3853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gray">
            <a:xfrm>
              <a:off x="2334" y="561"/>
              <a:ext cx="1097" cy="38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gray">
            <a:xfrm>
              <a:off x="2337" y="561"/>
              <a:ext cx="1096" cy="3853"/>
            </a:xfrm>
            <a:prstGeom prst="ellipse">
              <a:avLst/>
            </a:prstGeom>
            <a:gradFill>
              <a:gsLst>
                <a:gs pos="27000">
                  <a:srgbClr val="FF0000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endParaRPr lang="en-US" altLang="en-US" sz="3600">
                <a:solidFill>
                  <a:prstClr val="black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752600" y="76200"/>
            <a:ext cx="8686800" cy="5755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3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CƠ SỞ DỮ LIỆU QUAN HỆ</a:t>
            </a:r>
            <a:endParaRPr lang="en-US" sz="3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7" grpId="0" animBg="1"/>
      <p:bldP spid="85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6" name="Picture 4" descr="http://images.clipartof.com/small/1110004-Clipart-Outlined-Beetle-Student-Writing-At-A-Desk-Royalty-Free-Vector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7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41" y="2643307"/>
            <a:ext cx="1958936" cy="20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1" y="1496291"/>
            <a:ext cx="3943789" cy="890171"/>
          </a:xfrm>
          <a:prstGeom prst="cloudCallout">
            <a:avLst>
              <a:gd name="adj1" fmla="val -35902"/>
              <a:gd name="adj2" fmla="val 142395"/>
            </a:avLst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 hình là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2386462"/>
            <a:ext cx="2631528" cy="890171"/>
          </a:xfrm>
          <a:prstGeom prst="cloudCallout">
            <a:avLst>
              <a:gd name="adj1" fmla="val -73398"/>
              <a:gd name="adj2" fmla="val 45899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 dụ?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093" b="95876" l="3475" r="89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11" y="147294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8"/>
          <a:stretch/>
        </p:blipFill>
        <p:spPr bwMode="auto">
          <a:xfrm>
            <a:off x="8063346" y="3351651"/>
            <a:ext cx="2299855" cy="14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67276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http://xemohinh.files.wordpress.com/2011/01/xe-mo-hinh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1"/>
            <a:ext cx="1905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Mô hình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liệu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hệ: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415443"/>
            <a:ext cx="10820400" cy="5755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CƠ SỞ DỮ LIỆU QUAN HỆ</a:t>
            </a:r>
          </a:p>
        </p:txBody>
      </p:sp>
    </p:spTree>
    <p:extLst>
      <p:ext uri="{BB962C8B-B14F-4D97-AF65-F5344CB8AC3E}">
        <p14:creationId xmlns:p14="http://schemas.microsoft.com/office/powerpoint/2010/main" val="26056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Mô hình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liệu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hệ: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50" y="245583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Mô hình dữ liệu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 gì?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0376" y="1576810"/>
            <a:ext cx="746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lĩnh vực CSDL, người ta dùng mô hình dữ liệu để mô tả dữ liệu ở mức cao, tổng quát, vì vậy mô hình dữ liệu được dùng để thiết kế CSDL.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/>
        </p:blipFill>
        <p:spPr bwMode="auto">
          <a:xfrm>
            <a:off x="4191000" y="3174180"/>
            <a:ext cx="4019550" cy="33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67201" y="3477162"/>
            <a:ext cx="2279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 khi thiết kế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CSDL cần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tâm những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yếu tố nào?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3981" y="3558571"/>
            <a:ext cx="378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Cấu trúc dữ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liệu;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4792" y="4151293"/>
            <a:ext cx="3632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 thao tác,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 dữ liệu;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1" y="5181601"/>
            <a:ext cx="358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Ràng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buộc dữ liệu.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415443"/>
            <a:ext cx="10820400" cy="5755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CƠ SỞ DỮ LIỆU QUAN HỆ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399" y="2715649"/>
            <a:ext cx="411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yếu tố khi thiết kế CSDL: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376" y="1576811"/>
            <a:ext cx="373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Khái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niệm: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3465095" y="2053764"/>
            <a:ext cx="8458200" cy="1546086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Mô hình dữ liệu là một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khái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niệm dùng để mô tả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cấu trúc dữ 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các thao tác, phép toán trên dữ liệu và các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ràng buộc dữ 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trên một CSDL.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415443"/>
            <a:ext cx="10820400" cy="5755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CƠ SỞ DỮ LIỆU QUAN HỆ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Mô hình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liệu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hệ: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50" y="245583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Mô hình dữ liệu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 gì?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875362" y="3679278"/>
            <a:ext cx="3657600" cy="46166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loại mô hình dữ liệu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38182" y="4894834"/>
            <a:ext cx="1458036" cy="1320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 hình phân cấp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14582" y="4952907"/>
            <a:ext cx="1458036" cy="1320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 hình dữ liệu quan 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77418" y="4969967"/>
            <a:ext cx="1458036" cy="1320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 hình hướng đối tượng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05364" y="5004018"/>
            <a:ext cx="1458036" cy="1320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 hình mạng…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41391" y="4969967"/>
            <a:ext cx="1458036" cy="1320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 hình thực thể liên kết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343400" y="4140943"/>
            <a:ext cx="6967182" cy="863075"/>
            <a:chOff x="1023582" y="3585866"/>
            <a:chExt cx="6967182" cy="863075"/>
          </a:xfrm>
        </p:grpSpPr>
        <p:cxnSp>
          <p:nvCxnSpPr>
            <p:cNvPr id="20" name="Straight Arrow Connector 19"/>
            <p:cNvCxnSpPr>
              <a:stCxn id="13" idx="2"/>
              <a:endCxn id="14" idx="0"/>
            </p:cNvCxnSpPr>
            <p:nvPr/>
          </p:nvCxnSpPr>
          <p:spPr>
            <a:xfrm flipH="1">
              <a:off x="1023582" y="3585866"/>
              <a:ext cx="3436962" cy="7538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2"/>
              <a:endCxn id="15" idx="0"/>
            </p:cNvCxnSpPr>
            <p:nvPr/>
          </p:nvCxnSpPr>
          <p:spPr>
            <a:xfrm flipH="1">
              <a:off x="2699982" y="3585866"/>
              <a:ext cx="1760562" cy="8119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" idx="2"/>
              <a:endCxn id="16" idx="0"/>
            </p:cNvCxnSpPr>
            <p:nvPr/>
          </p:nvCxnSpPr>
          <p:spPr>
            <a:xfrm>
              <a:off x="4460544" y="3585866"/>
              <a:ext cx="2274" cy="8290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2"/>
              <a:endCxn id="17" idx="0"/>
            </p:cNvCxnSpPr>
            <p:nvPr/>
          </p:nvCxnSpPr>
          <p:spPr>
            <a:xfrm>
              <a:off x="4460544" y="3585866"/>
              <a:ext cx="3530220" cy="8630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  <a:endCxn id="18" idx="0"/>
            </p:cNvCxnSpPr>
            <p:nvPr/>
          </p:nvCxnSpPr>
          <p:spPr>
            <a:xfrm>
              <a:off x="4460544" y="3585866"/>
              <a:ext cx="1766247" cy="8290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1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E7020-5109-4EE0-B939-0A203D8953B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371449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Các đặc trưng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 mô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 dữ liệu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0376" y="1576811"/>
            <a:ext cx="7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 đặc trưng của mô hình dữ liệu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152401"/>
            <a:ext cx="11081084" cy="11239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3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12. </a:t>
            </a:r>
            <a:endParaRPr lang="en-US" sz="3400" b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192405" algn="l"/>
              </a:tabLst>
            </a:pPr>
            <a:r>
              <a:rPr lang="en-US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SỞ DỮ LIỆU QUAN HỆ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0" y="1505016"/>
            <a:ext cx="335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Mô hình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liệu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hệ: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50" y="245583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Mô hình dữ liệu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 gì?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6120" y="2104910"/>
            <a:ext cx="3807453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E"/>
            </a:solidFill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</a:rPr>
              <a:t>Mô hình dữ liệu quan hệ: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12767" y="3283151"/>
            <a:ext cx="2895959" cy="3438325"/>
            <a:chOff x="3319887" y="2597352"/>
            <a:chExt cx="2895959" cy="31304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7" name="Google Shape;135;p22"/>
            <p:cNvSpPr txBox="1">
              <a:spLocks/>
            </p:cNvSpPr>
            <p:nvPr/>
          </p:nvSpPr>
          <p:spPr>
            <a:xfrm>
              <a:off x="3319887" y="2721061"/>
              <a:ext cx="2514957" cy="300677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indent="0" defTabSz="914400" eaLnBrk="1" fontAlgn="auto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7D86D"/>
                </a:buClr>
                <a:buFont typeface="Muli Light"/>
                <a:buNone/>
                <a:defRPr sz="2400" b="1" u="sng">
                  <a:solidFill>
                    <a:srgbClr val="0000CC"/>
                  </a:solidFill>
                  <a:latin typeface="Times New Roman" panose="02020603050405020304" pitchFamily="18" charset="0"/>
                  <a:ea typeface="Muli Light"/>
                  <a:cs typeface="Times New Roman" panose="02020603050405020304" pitchFamily="18" charset="0"/>
                </a:defRPr>
              </a:lvl1pPr>
              <a:lvl2pPr marL="742950" indent="-28575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+mn-lt"/>
                </a:defRPr>
              </a:lvl2pPr>
              <a:lvl3pPr marL="11430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+mn-lt"/>
                </a:defRPr>
              </a:lvl3pPr>
              <a:lvl4pPr marL="16002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+mn-lt"/>
                </a:defRPr>
              </a:lvl4pPr>
              <a:lvl5pPr marL="20574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+mn-lt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9pPr>
            </a:lstStyle>
            <a:p>
              <a:pPr algn="just"/>
              <a:r>
                <a:rPr lang="en-US" sz="2600" dirty="0">
                  <a:sym typeface="Muli Light"/>
                </a:rPr>
                <a:t>Về mặt thao tác trên dữ liệu</a:t>
              </a:r>
            </a:p>
            <a:p>
              <a:pPr algn="just"/>
              <a:r>
                <a:rPr lang="en-US" sz="2600" b="0" u="none" dirty="0" smtClean="0">
                  <a:solidFill>
                    <a:schemeClr val="tx1"/>
                  </a:solidFill>
                  <a:sym typeface="Muli Light"/>
                </a:rPr>
                <a:t>Cập </a:t>
              </a:r>
              <a:r>
                <a:rPr lang="en-US" sz="2600" b="0" u="none" dirty="0">
                  <a:solidFill>
                    <a:schemeClr val="tx1"/>
                  </a:solidFill>
                  <a:sym typeface="Muli Light"/>
                </a:rPr>
                <a:t>nhật dữ liệu: Thêm, xoá, sửa</a:t>
              </a:r>
              <a:r>
                <a:rPr lang="en-US" sz="2600" b="0" u="none" dirty="0" smtClean="0">
                  <a:solidFill>
                    <a:schemeClr val="tx1"/>
                  </a:solidFill>
                  <a:sym typeface="Muli Light"/>
                </a:rPr>
                <a:t>.</a:t>
              </a:r>
            </a:p>
            <a:p>
              <a:pPr algn="just"/>
              <a:r>
                <a:rPr lang="en-US" sz="2600" b="0" u="none" dirty="0" smtClean="0">
                  <a:solidFill>
                    <a:schemeClr val="tx1"/>
                  </a:solidFill>
                  <a:sym typeface="Muli Light"/>
                </a:rPr>
                <a:t>Khai thác dữ liệu: tìm kiếm, sắp xếp, kết xuất</a:t>
              </a:r>
              <a:endParaRPr lang="en-US" sz="2600" b="0" u="none" dirty="0">
                <a:solidFill>
                  <a:schemeClr val="tx1"/>
                </a:solidFill>
                <a:sym typeface="Muli Light"/>
              </a:endParaRPr>
            </a:p>
          </p:txBody>
        </p:sp>
        <p:cxnSp>
          <p:nvCxnSpPr>
            <p:cNvPr id="18" name="Straight Arrow Connector 17"/>
            <p:cNvCxnSpPr>
              <a:stCxn id="15" idx="2"/>
            </p:cNvCxnSpPr>
            <p:nvPr/>
          </p:nvCxnSpPr>
          <p:spPr>
            <a:xfrm flipH="1">
              <a:off x="6215845" y="2597352"/>
              <a:ext cx="1" cy="818473"/>
            </a:xfrm>
            <a:prstGeom prst="straightConnector1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grpSp>
        <p:nvGrpSpPr>
          <p:cNvPr id="19" name="Group 18"/>
          <p:cNvGrpSpPr/>
          <p:nvPr/>
        </p:nvGrpSpPr>
        <p:grpSpPr>
          <a:xfrm>
            <a:off x="3750080" y="2597353"/>
            <a:ext cx="4065967" cy="3758998"/>
            <a:chOff x="457200" y="1911553"/>
            <a:chExt cx="3916436" cy="342244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0" name="Google Shape;134;p22"/>
            <p:cNvSpPr txBox="1">
              <a:spLocks/>
            </p:cNvSpPr>
            <p:nvPr/>
          </p:nvSpPr>
          <p:spPr>
            <a:xfrm>
              <a:off x="457200" y="2730025"/>
              <a:ext cx="2362200" cy="260397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fontAlgn="auto">
                <a:lnSpc>
                  <a:spcPct val="115000"/>
                </a:lnSpc>
                <a:spcAft>
                  <a:spcPts val="0"/>
                </a:spcAft>
                <a:buClr>
                  <a:srgbClr val="A7D86D"/>
                </a:buClr>
                <a:buNone/>
                <a:defRPr/>
              </a:pPr>
              <a:r>
                <a:rPr lang="en-US" sz="2600" b="1" u="sng" dirty="0">
                  <a:solidFill>
                    <a:srgbClr val="0000CC"/>
                  </a:solidFill>
                  <a:latin typeface="Times New Roman" panose="02020603050405020304" pitchFamily="18" charset="0"/>
                  <a:ea typeface="Muli Light"/>
                  <a:cs typeface="Times New Roman" panose="02020603050405020304" pitchFamily="18" charset="0"/>
                  <a:sym typeface="Muli Light"/>
                </a:rPr>
                <a:t>Về mặt cấu trúc</a:t>
              </a:r>
            </a:p>
            <a:p>
              <a:pPr marL="0" indent="0" algn="just" fontAlgn="auto">
                <a:lnSpc>
                  <a:spcPct val="115000"/>
                </a:lnSpc>
                <a:spcAft>
                  <a:spcPts val="0"/>
                </a:spcAft>
                <a:buClr>
                  <a:srgbClr val="A7D86D"/>
                </a:buClr>
                <a:buNone/>
                <a:defRPr/>
              </a:pPr>
              <a:r>
                <a:rPr lang="vi-VN" sz="2600" dirty="0">
                  <a:latin typeface="Times New Roman" panose="02020603050405020304" pitchFamily="18" charset="0"/>
                  <a:ea typeface="Muli Light"/>
                  <a:cs typeface="Times New Roman" panose="02020603050405020304" pitchFamily="18" charset="0"/>
                  <a:sym typeface="Muli Light"/>
                </a:rPr>
                <a:t>Dữ liệu được thể hiện trong các bảng (hàng, cột)</a:t>
              </a:r>
            </a:p>
          </p:txBody>
        </p:sp>
        <p:cxnSp>
          <p:nvCxnSpPr>
            <p:cNvPr id="21" name="Straight Arrow Connector 20"/>
            <p:cNvCxnSpPr>
              <a:stCxn id="15" idx="2"/>
              <a:endCxn id="20" idx="0"/>
            </p:cNvCxnSpPr>
            <p:nvPr/>
          </p:nvCxnSpPr>
          <p:spPr>
            <a:xfrm flipH="1">
              <a:off x="1638300" y="1911553"/>
              <a:ext cx="2735336" cy="81847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816047" y="2597353"/>
            <a:ext cx="4147353" cy="3758998"/>
            <a:chOff x="4523167" y="1911553"/>
            <a:chExt cx="4147353" cy="3422447"/>
          </a:xfrm>
          <a:solidFill>
            <a:srgbClr val="002E00"/>
          </a:solidFill>
        </p:grpSpPr>
        <p:sp>
          <p:nvSpPr>
            <p:cNvPr id="23" name="Google Shape;136;p22"/>
            <p:cNvSpPr txBox="1">
              <a:spLocks/>
            </p:cNvSpPr>
            <p:nvPr/>
          </p:nvSpPr>
          <p:spPr>
            <a:xfrm>
              <a:off x="6128554" y="2730025"/>
              <a:ext cx="2541966" cy="2603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indent="0" defTabSz="914400" eaLnBrk="1" fontAlgn="auto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7D86D"/>
                </a:buClr>
                <a:buFont typeface="Muli Light"/>
                <a:buNone/>
                <a:defRPr sz="2400" b="1" u="sng">
                  <a:solidFill>
                    <a:srgbClr val="0000CC"/>
                  </a:solidFill>
                  <a:latin typeface="Times New Roman" panose="02020603050405020304" pitchFamily="18" charset="0"/>
                  <a:ea typeface="Muli Light"/>
                  <a:cs typeface="Times New Roman" panose="02020603050405020304" pitchFamily="18" charset="0"/>
                </a:defRPr>
              </a:lvl1pPr>
              <a:lvl2pPr marL="742950" indent="-28575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+mn-lt"/>
                </a:defRPr>
              </a:lvl2pPr>
              <a:lvl3pPr marL="11430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+mn-lt"/>
                </a:defRPr>
              </a:lvl3pPr>
              <a:lvl4pPr marL="16002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+mn-lt"/>
                </a:defRPr>
              </a:lvl4pPr>
              <a:lvl5pPr marL="2057400" indent="-228600" defTabSz="91440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+mn-lt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9pPr>
            </a:lstStyle>
            <a:p>
              <a:pPr algn="just"/>
              <a:r>
                <a:rPr lang="en-US" sz="2600" dirty="0">
                  <a:sym typeface="Muli Light"/>
                </a:rPr>
                <a:t>Về mặt ràng buộc dữ liệu</a:t>
              </a:r>
            </a:p>
            <a:p>
              <a:pPr algn="just"/>
              <a:r>
                <a:rPr lang="en-US" sz="2600" b="0" u="none" dirty="0">
                  <a:solidFill>
                    <a:schemeClr val="tx1"/>
                  </a:solidFill>
                  <a:sym typeface="Muli Light"/>
                </a:rPr>
                <a:t>Dữ liệu trong một bảng phải thoả mãn một số ràng buộc.</a:t>
              </a:r>
            </a:p>
          </p:txBody>
        </p:sp>
        <p:cxnSp>
          <p:nvCxnSpPr>
            <p:cNvPr id="24" name="Straight Arrow Connector 23"/>
            <p:cNvCxnSpPr>
              <a:stCxn id="15" idx="2"/>
              <a:endCxn id="23" idx="0"/>
            </p:cNvCxnSpPr>
            <p:nvPr/>
          </p:nvCxnSpPr>
          <p:spPr>
            <a:xfrm>
              <a:off x="4523167" y="1911553"/>
              <a:ext cx="2876370" cy="81847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H="1">
            <a:off x="7808086" y="2597353"/>
            <a:ext cx="1" cy="809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09|12.094|10.158|11.508"/>
  <p:tag name="GENSWF_SLIDE_TITLE" val="MỤC TIÊU BÀI HỌC"/>
  <p:tag name="ISPRING_SLIDE_INDENT_LEVEL" val="0"/>
  <p:tag name="GENSWF_ADVANCE_TIME" val="51.187"/>
  <p:tag name="ISPRING_PRESENTER_ID" val="{34EAB937-B9FE-4823-8DA8-6AB63CE32313}"/>
  <p:tag name="ISPRING_SLIDE_ID_2" val="{2E97F289-1C91-48C5-B719-3FF401794CE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4.495|1.989|2.277|2.434"/>
  <p:tag name="GENSWF_SLIDE_TITLE" val="NỘI DUNG BÀI HỌC"/>
  <p:tag name="ISPRING_SLIDE_INDENT_LEVEL" val="0"/>
  <p:tag name="GENSWF_ADVANCE_TIME" val="12.618"/>
  <p:tag name="ISPRING_PRESENTER_ID" val="{34EAB937-B9FE-4823-8DA8-6AB63CE32313}"/>
  <p:tag name="ISPRING_SLIDE_ID_2" val="{E0D08C59-7B7E-468B-9CD7-02E4AC8644E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Bo cau hoi trac nghiem.quiz"/>
  <p:tag name="ISPRING_QUIZ_FULL_PATH" val="D:\tai lieu\PPGD2\Do an - Project\HSBD\Bai giang\Bai trinh bay Multimedia\Bo cau hoi trac nghiem.quiz"/>
  <p:tag name="ISPRING_QUIZ_RELATIVE_PATH" val="Bo cau hoi trac nghiem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UVN Bai Ho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ạch Trương Thảo (0987 039 863)">
  <a:themeElements>
    <a:clrScheme name="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</TotalTime>
  <Words>2130</Words>
  <Application>Microsoft Office PowerPoint</Application>
  <PresentationFormat>Widescreen</PresentationFormat>
  <Paragraphs>456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.VnTime</vt:lpstr>
      <vt:lpstr>Arial</vt:lpstr>
      <vt:lpstr>Calibri</vt:lpstr>
      <vt:lpstr>DaddysGirl</vt:lpstr>
      <vt:lpstr>Garamond</vt:lpstr>
      <vt:lpstr>Muli Light</vt:lpstr>
      <vt:lpstr>Palatino Linotype</vt:lpstr>
      <vt:lpstr>Symbol</vt:lpstr>
      <vt:lpstr>Tahoma</vt:lpstr>
      <vt:lpstr>Times New Roman</vt:lpstr>
      <vt:lpstr>UVN Bai Hoc</vt:lpstr>
      <vt:lpstr>Vni 25 Ambiance BT Swash</vt:lpstr>
      <vt:lpstr>Wingdings</vt:lpstr>
      <vt:lpstr>Yuongblood-designed</vt:lpstr>
      <vt:lpstr>Office Theme</vt:lpstr>
      <vt:lpstr>1_Office Theme</vt:lpstr>
      <vt:lpstr>2_Office Theme</vt:lpstr>
      <vt:lpstr>Default Design</vt:lpstr>
      <vt:lpstr>3_Office Theme</vt:lpstr>
      <vt:lpstr>4_Office Theme</vt:lpstr>
      <vt:lpstr>Thạch Trương Thảo (0987 039 863)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ƠN!!!</vt:lpstr>
    </vt:vector>
  </TitlesOfParts>
  <Company>Khanh Duy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Hệ cơ sở dữ liệu quan hệ Tiết 38:   Cơ sở dữ liệu quan hệ</dc:title>
  <dc:creator>DANH</dc:creator>
  <cp:lastModifiedBy>Windows User</cp:lastModifiedBy>
  <cp:revision>205</cp:revision>
  <dcterms:created xsi:type="dcterms:W3CDTF">2004-12-31T18:01:57Z</dcterms:created>
  <dcterms:modified xsi:type="dcterms:W3CDTF">2023-09-19T13:16:18Z</dcterms:modified>
</cp:coreProperties>
</file>