
<file path=[Content_Types].xml><?xml version="1.0" encoding="utf-8"?>
<Types xmlns="http://schemas.openxmlformats.org/package/2006/content-types">
  <Default Extension="png" ContentType="image/png"/>
  <Default Extension="svg" ContentType="image/svg+xml"/>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51"/>
  </p:notesMasterIdLst>
  <p:sldIdLst>
    <p:sldId id="703" r:id="rId2"/>
    <p:sldId id="259" r:id="rId3"/>
    <p:sldId id="704" r:id="rId4"/>
    <p:sldId id="643" r:id="rId5"/>
    <p:sldId id="263" r:id="rId6"/>
    <p:sldId id="734" r:id="rId7"/>
    <p:sldId id="735" r:id="rId8"/>
    <p:sldId id="736" r:id="rId9"/>
    <p:sldId id="737" r:id="rId10"/>
    <p:sldId id="663" r:id="rId11"/>
    <p:sldId id="738" r:id="rId12"/>
    <p:sldId id="739" r:id="rId13"/>
    <p:sldId id="652" r:id="rId14"/>
    <p:sldId id="692" r:id="rId15"/>
    <p:sldId id="694" r:id="rId16"/>
    <p:sldId id="695" r:id="rId17"/>
    <p:sldId id="697" r:id="rId18"/>
    <p:sldId id="698" r:id="rId19"/>
    <p:sldId id="740" r:id="rId20"/>
    <p:sldId id="708" r:id="rId21"/>
    <p:sldId id="741" r:id="rId22"/>
    <p:sldId id="709" r:id="rId23"/>
    <p:sldId id="742" r:id="rId24"/>
    <p:sldId id="710" r:id="rId25"/>
    <p:sldId id="711" r:id="rId26"/>
    <p:sldId id="743" r:id="rId27"/>
    <p:sldId id="712" r:id="rId28"/>
    <p:sldId id="713" r:id="rId29"/>
    <p:sldId id="714" r:id="rId30"/>
    <p:sldId id="715" r:id="rId31"/>
    <p:sldId id="716" r:id="rId32"/>
    <p:sldId id="717" r:id="rId33"/>
    <p:sldId id="718" r:id="rId34"/>
    <p:sldId id="719" r:id="rId35"/>
    <p:sldId id="720" r:id="rId36"/>
    <p:sldId id="721" r:id="rId37"/>
    <p:sldId id="722" r:id="rId38"/>
    <p:sldId id="723" r:id="rId39"/>
    <p:sldId id="724" r:id="rId40"/>
    <p:sldId id="725" r:id="rId41"/>
    <p:sldId id="726" r:id="rId42"/>
    <p:sldId id="727" r:id="rId43"/>
    <p:sldId id="728" r:id="rId44"/>
    <p:sldId id="729" r:id="rId45"/>
    <p:sldId id="730" r:id="rId46"/>
    <p:sldId id="731" r:id="rId47"/>
    <p:sldId id="732" r:id="rId48"/>
    <p:sldId id="733" r:id="rId49"/>
    <p:sldId id="700" r:id="rId50"/>
  </p:sldIdLst>
  <p:sldSz cx="24384000" cy="13716000"/>
  <p:notesSz cx="6858000" cy="9144000"/>
  <p:embeddedFontLst>
    <p:embeddedFont>
      <p:font typeface="CASIO ClassWiz" pitchFamily="2" charset="0"/>
      <p:regular r:id="rId52"/>
    </p:embeddedFont>
    <p:embeddedFont>
      <p:font typeface="Tahoma" panose="020B0604030504040204" pitchFamily="34" charset="0"/>
      <p:regular r:id="rId53"/>
      <p:bold r:id="rId54"/>
    </p:embeddedFont>
    <p:embeddedFont>
      <p:font typeface="Cambria Math" panose="02040503050406030204" pitchFamily="18" charset="0"/>
      <p:regular r:id="rId55"/>
    </p:embeddedFont>
    <p:embeddedFont>
      <p:font typeface="UTM Swiss Condensed" panose="02000500000000000000" charset="0"/>
      <p:regular r:id="rId56"/>
      <p:bold r:id="rId57"/>
    </p:embeddedFont>
    <p:embeddedFont>
      <p:font typeface="Cambria" panose="02040503050406030204" pitchFamily="18" charset="0"/>
      <p:regular r:id="rId58"/>
      <p:bold r:id="rId59"/>
      <p:italic r:id="rId60"/>
      <p:boldItalic r:id="rId61"/>
    </p:embeddedFont>
    <p:embeddedFont>
      <p:font typeface="Chu Van An" panose="02020603050405020304" pitchFamily="18" charset="0"/>
      <p:regular r:id="rId62"/>
      <p:bold r:id="rId63"/>
      <p:italic r:id="rId64"/>
      <p:boldItalic r:id="rId65"/>
    </p:embeddedFont>
    <p:embeddedFont>
      <p:font typeface="Calibri" panose="020F0502020204030204" pitchFamily="34" charset="0"/>
      <p:regular r:id="rId66"/>
      <p:bold r:id="rId67"/>
      <p:italic r:id="rId68"/>
      <p:boldItalic r:id="rId69"/>
    </p:embeddedFont>
    <p:embeddedFont>
      <p:font typeface="Abril Fatface" panose="020B0604020202020204" charset="0"/>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272">
          <p15:clr>
            <a:srgbClr val="A4A3A4"/>
          </p15:clr>
        </p15:guide>
        <p15:guide id="2" pos="76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36FA"/>
    <a:srgbClr val="0033CC"/>
    <a:srgbClr val="881EB2"/>
    <a:srgbClr val="E8E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8" d="100"/>
          <a:sy n="58" d="100"/>
        </p:scale>
        <p:origin x="432" y="108"/>
      </p:cViewPr>
      <p:guideLst>
        <p:guide orient="horz" pos="4272"/>
        <p:guide pos="76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538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4935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4935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7307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1199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538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48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937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1456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9789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1390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5037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189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7104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7827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191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7692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9511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3228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6407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9695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5606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7737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708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419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3714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9419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3412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990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0201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8673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7166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
        <p:cNvGrpSpPr/>
        <p:nvPr/>
      </p:nvGrpSpPr>
      <p:grpSpPr>
        <a:xfrm>
          <a:off x="0" y="0"/>
          <a:ext cx="0" cy="0"/>
          <a:chOff x="0" y="0"/>
          <a:chExt cx="0" cy="0"/>
        </a:xfrm>
      </p:grpSpPr>
      <p:sp>
        <p:nvSpPr>
          <p:cNvPr id="77" name="Google Shape;77;p15"/>
          <p:cNvSpPr txBox="1">
            <a:spLocks noGrp="1"/>
          </p:cNvSpPr>
          <p:nvPr>
            <p:ph type="ctrTitle"/>
          </p:nvPr>
        </p:nvSpPr>
        <p:spPr>
          <a:xfrm>
            <a:off x="3048000" y="2244726"/>
            <a:ext cx="18288000" cy="47752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12000"/>
              <a:buFont typeface="Calibri"/>
              <a:buNone/>
              <a:defRPr sz="12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5"/>
          <p:cNvSpPr txBox="1">
            <a:spLocks noGrp="1"/>
          </p:cNvSpPr>
          <p:nvPr>
            <p:ph type="subTitle" idx="1"/>
          </p:nvPr>
        </p:nvSpPr>
        <p:spPr>
          <a:xfrm>
            <a:off x="3048000" y="7204076"/>
            <a:ext cx="18288000" cy="3311524"/>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2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1pPr>
            <a:lvl2pPr marR="0" lvl="1" algn="ctr"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2pPr>
            <a:lvl3pPr marR="0" lvl="2"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3pPr>
            <a:lvl4pPr marR="0" lvl="3"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4pPr>
            <a:lvl5pPr marR="0" lvl="4"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5pPr>
            <a:lvl6pPr marR="0" lvl="5"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6pPr>
            <a:lvl7pPr marR="0" lvl="6"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7pPr>
            <a:lvl8pPr marR="0" lvl="7"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8pPr>
            <a:lvl9pPr marR="0" lvl="8"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9pPr>
          </a:lstStyle>
          <a:p>
            <a:endParaRPr/>
          </a:p>
        </p:txBody>
      </p:sp>
      <p:sp>
        <p:nvSpPr>
          <p:cNvPr id="79" name="Google Shape;79;p15"/>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0" name="Google Shape;80;p15"/>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1" name="Google Shape;81;p15"/>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 name="Google Shape;135;p24"/>
          <p:cNvSpPr txBox="1">
            <a:spLocks noGrp="1"/>
          </p:cNvSpPr>
          <p:nvPr>
            <p:ph type="body" idx="1"/>
          </p:nvPr>
        </p:nvSpPr>
        <p:spPr>
          <a:xfrm rot="5400000">
            <a:off x="7840662" y="-2513012"/>
            <a:ext cx="8702676" cy="21031200"/>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36" name="Google Shape;136;p24"/>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37" name="Google Shape;137;p24"/>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38" name="Google Shape;138;p24"/>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39"/>
        <p:cNvGrpSpPr/>
        <p:nvPr/>
      </p:nvGrpSpPr>
      <p:grpSpPr>
        <a:xfrm>
          <a:off x="0" y="0"/>
          <a:ext cx="0" cy="0"/>
          <a:chOff x="0" y="0"/>
          <a:chExt cx="0" cy="0"/>
        </a:xfrm>
      </p:grpSpPr>
      <p:sp>
        <p:nvSpPr>
          <p:cNvPr id="140" name="Google Shape;140;p25"/>
          <p:cNvSpPr txBox="1">
            <a:spLocks noGrp="1"/>
          </p:cNvSpPr>
          <p:nvPr>
            <p:ph type="title"/>
          </p:nvPr>
        </p:nvSpPr>
        <p:spPr>
          <a:xfrm rot="5400000">
            <a:off x="14266862" y="3913188"/>
            <a:ext cx="11623676" cy="5257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1" name="Google Shape;141;p25"/>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42" name="Google Shape;142;p25"/>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43" name="Google Shape;143;p25"/>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44"/>
        <p:cNvGrpSpPr/>
        <p:nvPr/>
      </p:nvGrpSpPr>
      <p:grpSpPr>
        <a:xfrm>
          <a:off x="0" y="0"/>
          <a:ext cx="0" cy="0"/>
          <a:chOff x="0" y="0"/>
          <a:chExt cx="0" cy="0"/>
        </a:xfrm>
      </p:grpSpPr>
      <p:sp>
        <p:nvSpPr>
          <p:cNvPr id="145" name="Google Shape;145;p26"/>
          <p:cNvSpPr txBox="1">
            <a:spLocks noGrp="1"/>
          </p:cNvSpPr>
          <p:nvPr>
            <p:ph type="dt" idx="10"/>
          </p:nvPr>
        </p:nvSpPr>
        <p:spPr>
          <a:xfrm>
            <a:off x="1219200" y="12712706"/>
            <a:ext cx="5689601"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46" name="Google Shape;146;p26"/>
          <p:cNvSpPr txBox="1">
            <a:spLocks noGrp="1"/>
          </p:cNvSpPr>
          <p:nvPr>
            <p:ph type="ftr" idx="11"/>
          </p:nvPr>
        </p:nvSpPr>
        <p:spPr>
          <a:xfrm>
            <a:off x="8331205" y="12712706"/>
            <a:ext cx="7721601"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47" name="Google Shape;147;p26"/>
          <p:cNvSpPr txBox="1">
            <a:spLocks noGrp="1"/>
          </p:cNvSpPr>
          <p:nvPr>
            <p:ph type="sldNum" idx="12"/>
          </p:nvPr>
        </p:nvSpPr>
        <p:spPr>
          <a:xfrm>
            <a:off x="17475204" y="12712706"/>
            <a:ext cx="5689601"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48"/>
        <p:cNvGrpSpPr/>
        <p:nvPr/>
      </p:nvGrpSpPr>
      <p:grpSpPr>
        <a:xfrm>
          <a:off x="0" y="0"/>
          <a:ext cx="0" cy="0"/>
          <a:chOff x="0" y="0"/>
          <a:chExt cx="0" cy="0"/>
        </a:xfrm>
      </p:grpSpPr>
      <p:sp>
        <p:nvSpPr>
          <p:cNvPr id="149" name="Google Shape;149;p27"/>
          <p:cNvSpPr txBox="1">
            <a:spLocks noGrp="1"/>
          </p:cNvSpPr>
          <p:nvPr>
            <p:ph type="dt" idx="10"/>
          </p:nvPr>
        </p:nvSpPr>
        <p:spPr>
          <a:xfrm>
            <a:off x="1219202" y="12712702"/>
            <a:ext cx="568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50" name="Google Shape;150;p27"/>
          <p:cNvSpPr txBox="1">
            <a:spLocks noGrp="1"/>
          </p:cNvSpPr>
          <p:nvPr>
            <p:ph type="ftr" idx="11"/>
          </p:nvPr>
        </p:nvSpPr>
        <p:spPr>
          <a:xfrm>
            <a:off x="8331200" y="12712702"/>
            <a:ext cx="7721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51" name="Google Shape;151;p27"/>
          <p:cNvSpPr txBox="1">
            <a:spLocks noGrp="1"/>
          </p:cNvSpPr>
          <p:nvPr>
            <p:ph type="sldNum" idx="12"/>
          </p:nvPr>
        </p:nvSpPr>
        <p:spPr>
          <a:xfrm>
            <a:off x="17475201" y="12712702"/>
            <a:ext cx="56896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52"/>
        <p:cNvGrpSpPr/>
        <p:nvPr/>
      </p:nvGrpSpPr>
      <p:grpSpPr>
        <a:xfrm>
          <a:off x="0" y="0"/>
          <a:ext cx="0" cy="0"/>
          <a:chOff x="0" y="0"/>
          <a:chExt cx="0" cy="0"/>
        </a:xfrm>
      </p:grpSpPr>
      <p:sp>
        <p:nvSpPr>
          <p:cNvPr id="153" name="Google Shape;153;p28"/>
          <p:cNvSpPr txBox="1">
            <a:spLocks noGrp="1"/>
          </p:cNvSpPr>
          <p:nvPr>
            <p:ph type="dt" idx="10"/>
          </p:nvPr>
        </p:nvSpPr>
        <p:spPr>
          <a:xfrm>
            <a:off x="1219201" y="12712701"/>
            <a:ext cx="568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54" name="Google Shape;154;p28"/>
          <p:cNvSpPr txBox="1">
            <a:spLocks noGrp="1"/>
          </p:cNvSpPr>
          <p:nvPr>
            <p:ph type="ftr" idx="11"/>
          </p:nvPr>
        </p:nvSpPr>
        <p:spPr>
          <a:xfrm>
            <a:off x="8331200" y="12712701"/>
            <a:ext cx="7721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55" name="Google Shape;155;p28"/>
          <p:cNvSpPr txBox="1">
            <a:spLocks noGrp="1"/>
          </p:cNvSpPr>
          <p:nvPr>
            <p:ph type="sldNum" idx="12"/>
          </p:nvPr>
        </p:nvSpPr>
        <p:spPr>
          <a:xfrm>
            <a:off x="17475200" y="12712701"/>
            <a:ext cx="56896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56"/>
        <p:cNvGrpSpPr/>
        <p:nvPr/>
      </p:nvGrpSpPr>
      <p:grpSpPr>
        <a:xfrm>
          <a:off x="0" y="0"/>
          <a:ext cx="0" cy="0"/>
          <a:chOff x="0" y="0"/>
          <a:chExt cx="0" cy="0"/>
        </a:xfrm>
      </p:grpSpPr>
      <p:sp>
        <p:nvSpPr>
          <p:cNvPr id="157" name="Google Shape;157;p29"/>
          <p:cNvSpPr txBox="1">
            <a:spLocks noGrp="1"/>
          </p:cNvSpPr>
          <p:nvPr>
            <p:ph type="dt" idx="10"/>
          </p:nvPr>
        </p:nvSpPr>
        <p:spPr>
          <a:xfrm>
            <a:off x="1219201" y="12712701"/>
            <a:ext cx="568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58" name="Google Shape;158;p29"/>
          <p:cNvSpPr txBox="1">
            <a:spLocks noGrp="1"/>
          </p:cNvSpPr>
          <p:nvPr>
            <p:ph type="ftr" idx="11"/>
          </p:nvPr>
        </p:nvSpPr>
        <p:spPr>
          <a:xfrm>
            <a:off x="8331200" y="12712701"/>
            <a:ext cx="7721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59" name="Google Shape;159;p29"/>
          <p:cNvSpPr txBox="1">
            <a:spLocks noGrp="1"/>
          </p:cNvSpPr>
          <p:nvPr>
            <p:ph type="sldNum" idx="12"/>
          </p:nvPr>
        </p:nvSpPr>
        <p:spPr>
          <a:xfrm>
            <a:off x="16662400" y="12712701"/>
            <a:ext cx="7391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r>
              <a:rPr lang="en-US"/>
              <a:t>Desig by Duong Hung word xinh</a:t>
            </a: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16"/>
          <p:cNvSpPr txBox="1">
            <a:spLocks noGrp="1"/>
          </p:cNvSpPr>
          <p:nvPr>
            <p:ph type="body" idx="1"/>
          </p:nvPr>
        </p:nvSpPr>
        <p:spPr>
          <a:xfrm>
            <a:off x="1676400" y="3651250"/>
            <a:ext cx="21031200" cy="8702676"/>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5" name="Google Shape;85;p16"/>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6" name="Google Shape;86;p16"/>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7" name="Google Shape;87;p16"/>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1663700" y="3419477"/>
            <a:ext cx="21031200" cy="570547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12000"/>
              <a:buFont typeface="Calibri"/>
              <a:buNone/>
              <a:defRPr sz="12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17"/>
          <p:cNvSpPr txBox="1">
            <a:spLocks noGrp="1"/>
          </p:cNvSpPr>
          <p:nvPr>
            <p:ph type="body" idx="1"/>
          </p:nvPr>
        </p:nvSpPr>
        <p:spPr>
          <a:xfrm>
            <a:off x="1663700" y="9178927"/>
            <a:ext cx="21031200" cy="30003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00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1000"/>
              </a:spcBef>
              <a:spcAft>
                <a:spcPts val="0"/>
              </a:spcAft>
              <a:buClr>
                <a:srgbClr val="888888"/>
              </a:buClr>
              <a:buSzPts val="4000"/>
              <a:buFont typeface="Arial"/>
              <a:buNone/>
              <a:defRPr sz="4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1000"/>
              </a:spcBef>
              <a:spcAft>
                <a:spcPts val="0"/>
              </a:spcAft>
              <a:buClr>
                <a:srgbClr val="888888"/>
              </a:buClr>
              <a:buSzPts val="3600"/>
              <a:buFont typeface="Arial"/>
              <a:buNone/>
              <a:defRPr sz="3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10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10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10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10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10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10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9pPr>
          </a:lstStyle>
          <a:p>
            <a:endParaRPr/>
          </a:p>
        </p:txBody>
      </p:sp>
      <p:sp>
        <p:nvSpPr>
          <p:cNvPr id="91" name="Google Shape;91;p17"/>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92" name="Google Shape;92;p17"/>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93" name="Google Shape;93;p17"/>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6" name="Google Shape;96;p18"/>
          <p:cNvSpPr txBox="1">
            <a:spLocks noGrp="1"/>
          </p:cNvSpPr>
          <p:nvPr>
            <p:ph type="body" idx="1"/>
          </p:nvPr>
        </p:nvSpPr>
        <p:spPr>
          <a:xfrm>
            <a:off x="1676400" y="3651250"/>
            <a:ext cx="10363200" cy="8702676"/>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97" name="Google Shape;97;p18"/>
          <p:cNvSpPr txBox="1">
            <a:spLocks noGrp="1"/>
          </p:cNvSpPr>
          <p:nvPr>
            <p:ph type="body" idx="2"/>
          </p:nvPr>
        </p:nvSpPr>
        <p:spPr>
          <a:xfrm>
            <a:off x="12344400" y="3651250"/>
            <a:ext cx="10363200" cy="8702676"/>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98" name="Google Shape;98;p18"/>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99" name="Google Shape;99;p18"/>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00" name="Google Shape;100;p18"/>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1679576" y="730251"/>
            <a:ext cx="21031200" cy="2651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Google Shape;103;p19"/>
          <p:cNvSpPr txBox="1">
            <a:spLocks noGrp="1"/>
          </p:cNvSpPr>
          <p:nvPr>
            <p:ph type="body" idx="1"/>
          </p:nvPr>
        </p:nvSpPr>
        <p:spPr>
          <a:xfrm>
            <a:off x="1679577" y="3362326"/>
            <a:ext cx="10315574" cy="1647824"/>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200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4000"/>
              <a:buFont typeface="Arial"/>
              <a:buNone/>
              <a:defRPr sz="4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3600"/>
              <a:buFont typeface="Arial"/>
              <a:buNone/>
              <a:defRPr sz="36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104" name="Google Shape;104;p19"/>
          <p:cNvSpPr txBox="1">
            <a:spLocks noGrp="1"/>
          </p:cNvSpPr>
          <p:nvPr>
            <p:ph type="body" idx="2"/>
          </p:nvPr>
        </p:nvSpPr>
        <p:spPr>
          <a:xfrm>
            <a:off x="1679577" y="5010150"/>
            <a:ext cx="10315574" cy="7369176"/>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05" name="Google Shape;105;p19"/>
          <p:cNvSpPr txBox="1">
            <a:spLocks noGrp="1"/>
          </p:cNvSpPr>
          <p:nvPr>
            <p:ph type="body" idx="3"/>
          </p:nvPr>
        </p:nvSpPr>
        <p:spPr>
          <a:xfrm>
            <a:off x="12344400" y="3362326"/>
            <a:ext cx="10366376" cy="1647824"/>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200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4000"/>
              <a:buFont typeface="Arial"/>
              <a:buNone/>
              <a:defRPr sz="4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3600"/>
              <a:buFont typeface="Arial"/>
              <a:buNone/>
              <a:defRPr sz="36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106" name="Google Shape;106;p19"/>
          <p:cNvSpPr txBox="1">
            <a:spLocks noGrp="1"/>
          </p:cNvSpPr>
          <p:nvPr>
            <p:ph type="body" idx="4"/>
          </p:nvPr>
        </p:nvSpPr>
        <p:spPr>
          <a:xfrm>
            <a:off x="12344400" y="5010150"/>
            <a:ext cx="10366376" cy="7369176"/>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07" name="Google Shape;107;p19"/>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08" name="Google Shape;108;p19"/>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09" name="Google Shape;109;p19"/>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2" name="Google Shape;112;p20"/>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13" name="Google Shape;113;p20"/>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14" name="Google Shape;114;p20"/>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sp>
        <p:nvSpPr>
          <p:cNvPr id="116" name="Google Shape;116;p21"/>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17" name="Google Shape;117;p21"/>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18" name="Google Shape;118;p21"/>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1679577" y="914400"/>
            <a:ext cx="7864474" cy="3200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400"/>
              <a:buFont typeface="Calibri"/>
              <a:buNone/>
              <a:defRPr sz="6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1" name="Google Shape;121;p22"/>
          <p:cNvSpPr txBox="1">
            <a:spLocks noGrp="1"/>
          </p:cNvSpPr>
          <p:nvPr>
            <p:ph type="body" idx="1"/>
          </p:nvPr>
        </p:nvSpPr>
        <p:spPr>
          <a:xfrm>
            <a:off x="10366376" y="1974851"/>
            <a:ext cx="12344400" cy="9747250"/>
          </a:xfrm>
          <a:prstGeom prst="rect">
            <a:avLst/>
          </a:prstGeom>
          <a:noFill/>
          <a:ln>
            <a:noFill/>
          </a:ln>
        </p:spPr>
        <p:txBody>
          <a:bodyPr spcFirstLastPara="1" wrap="square" lIns="91425" tIns="45700" rIns="91425" bIns="45700" anchor="t" anchorCtr="0">
            <a:noAutofit/>
          </a:bodyPr>
          <a:lstStyle>
            <a:lvl1pPr marL="457200" marR="0" lvl="0" indent="-635000" algn="l" rtl="0">
              <a:lnSpc>
                <a:spcPct val="90000"/>
              </a:lnSpc>
              <a:spcBef>
                <a:spcPts val="2000"/>
              </a:spcBef>
              <a:spcAft>
                <a:spcPts val="0"/>
              </a:spcAft>
              <a:buClr>
                <a:schemeClr val="dk1"/>
              </a:buClr>
              <a:buSzPts val="6400"/>
              <a:buFont typeface="Arial"/>
              <a:buChar char="•"/>
              <a:defRPr sz="6400" b="0" i="0" u="none" strike="noStrike" cap="none">
                <a:solidFill>
                  <a:schemeClr val="dk1"/>
                </a:solidFill>
                <a:latin typeface="Calibri"/>
                <a:ea typeface="Calibri"/>
                <a:cs typeface="Calibri"/>
                <a:sym typeface="Calibri"/>
              </a:defRPr>
            </a:lvl1pPr>
            <a:lvl2pPr marL="914400" marR="0" lvl="1" indent="-584200" algn="l" rtl="0">
              <a:lnSpc>
                <a:spcPct val="90000"/>
              </a:lnSpc>
              <a:spcBef>
                <a:spcPts val="1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2pPr>
            <a:lvl3pPr marL="1371600" marR="0" lvl="2"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4pPr>
            <a:lvl5pPr marL="2286000" marR="0" lvl="4"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5pPr>
            <a:lvl6pPr marL="2743200" marR="0" lvl="5"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6pPr>
            <a:lvl7pPr marL="3200400" marR="0" lvl="6"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7pPr>
            <a:lvl8pPr marL="3657600" marR="0" lvl="7"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8pPr>
            <a:lvl9pPr marL="4114800" marR="0" lvl="8"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122" name="Google Shape;122;p22"/>
          <p:cNvSpPr txBox="1">
            <a:spLocks noGrp="1"/>
          </p:cNvSpPr>
          <p:nvPr>
            <p:ph type="body" idx="2"/>
          </p:nvPr>
        </p:nvSpPr>
        <p:spPr>
          <a:xfrm>
            <a:off x="1679577" y="4114800"/>
            <a:ext cx="7864474" cy="7623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3" name="Google Shape;123;p22"/>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24" name="Google Shape;124;p22"/>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25" name="Google Shape;125;p22"/>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1679577" y="914400"/>
            <a:ext cx="7864474" cy="3200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400"/>
              <a:buFont typeface="Calibri"/>
              <a:buNone/>
              <a:defRPr sz="6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8" name="Google Shape;128;p23"/>
          <p:cNvSpPr>
            <a:spLocks noGrp="1"/>
          </p:cNvSpPr>
          <p:nvPr>
            <p:ph type="pic" idx="2"/>
          </p:nvPr>
        </p:nvSpPr>
        <p:spPr>
          <a:xfrm>
            <a:off x="10366376" y="1974851"/>
            <a:ext cx="12344400" cy="9747250"/>
          </a:xfrm>
          <a:prstGeom prst="rect">
            <a:avLst/>
          </a:prstGeom>
          <a:noFill/>
          <a:ln>
            <a:noFill/>
          </a:ln>
        </p:spPr>
      </p:sp>
      <p:sp>
        <p:nvSpPr>
          <p:cNvPr id="129" name="Google Shape;129;p23"/>
          <p:cNvSpPr txBox="1">
            <a:spLocks noGrp="1"/>
          </p:cNvSpPr>
          <p:nvPr>
            <p:ph type="body" idx="1"/>
          </p:nvPr>
        </p:nvSpPr>
        <p:spPr>
          <a:xfrm>
            <a:off x="1679577" y="4114800"/>
            <a:ext cx="7864474" cy="7623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0" name="Google Shape;130;p23"/>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31" name="Google Shape;131;p23"/>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32" name="Google Shape;132;p23"/>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20.png"/><Relationship Id="rId7" Type="http://schemas.openxmlformats.org/officeDocument/2006/relationships/image" Target="../media/image17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0.png"/><Relationship Id="rId11" Type="http://schemas.openxmlformats.org/officeDocument/2006/relationships/image" Target="../media/image21.png"/><Relationship Id="rId5" Type="http://schemas.openxmlformats.org/officeDocument/2006/relationships/image" Target="../media/image130.png"/><Relationship Id="rId10" Type="http://schemas.openxmlformats.org/officeDocument/2006/relationships/image" Target="../media/image201.png"/><Relationship Id="rId4" Type="http://schemas.openxmlformats.org/officeDocument/2006/relationships/image" Target="../media/image6.png"/><Relationship Id="rId9" Type="http://schemas.openxmlformats.org/officeDocument/2006/relationships/image" Target="../media/image190.png"/></Relationships>
</file>

<file path=ppt/slides/_rels/slide11.xml.rels><?xml version="1.0" encoding="UTF-8" standalone="yes"?>
<Relationships xmlns="http://schemas.openxmlformats.org/package/2006/relationships"><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33.sv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image" Target="../media/image23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1.png"/><Relationship Id="rId5" Type="http://schemas.openxmlformats.org/officeDocument/2006/relationships/image" Target="../media/image200.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40.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6.png"/><Relationship Id="rId12"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00.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0.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3.emf"/></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69.emf"/><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77.emf"/><Relationship Id="rId7" Type="http://schemas.openxmlformats.org/officeDocument/2006/relationships/image" Target="../media/image81.w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0.wmf"/><Relationship Id="rId5" Type="http://schemas.openxmlformats.org/officeDocument/2006/relationships/image" Target="../media/image79.wmf"/><Relationship Id="rId10" Type="http://schemas.openxmlformats.org/officeDocument/2006/relationships/image" Target="../media/image84.wmf"/><Relationship Id="rId4" Type="http://schemas.openxmlformats.org/officeDocument/2006/relationships/image" Target="../media/image78.png"/><Relationship Id="rId9" Type="http://schemas.openxmlformats.org/officeDocument/2006/relationships/image" Target="../media/image83.wmf"/></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87.emf"/><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90.emf"/><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NULL"/><Relationship Id="rId7"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22.png"/><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25.png"/><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6.png"/><Relationship Id="rId7" Type="http://schemas.openxmlformats.org/officeDocument/2006/relationships/image" Target="../media/image131.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34.png"/></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43.png"/><Relationship Id="rId11" Type="http://schemas.openxmlformats.org/officeDocument/2006/relationships/image" Target="../media/image148.emf"/><Relationship Id="rId5" Type="http://schemas.openxmlformats.org/officeDocument/2006/relationships/image" Target="../media/image142.png"/><Relationship Id="rId10" Type="http://schemas.openxmlformats.org/officeDocument/2006/relationships/image" Target="../media/image147.emf"/><Relationship Id="rId4" Type="http://schemas.openxmlformats.org/officeDocument/2006/relationships/image" Target="../media/image141.png"/><Relationship Id="rId9" Type="http://schemas.openxmlformats.org/officeDocument/2006/relationships/image" Target="../media/image146.emf"/></Relationships>
</file>

<file path=ppt/slides/_rels/slide4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4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6.png"/><Relationship Id="rId7" Type="http://schemas.openxmlformats.org/officeDocument/2006/relationships/image" Target="../media/image161.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59.png"/><Relationship Id="rId11" Type="http://schemas.openxmlformats.org/officeDocument/2006/relationships/image" Target="../media/image165.png"/><Relationship Id="rId5" Type="http://schemas.openxmlformats.org/officeDocument/2006/relationships/image" Target="../media/image158.png"/><Relationship Id="rId10" Type="http://schemas.openxmlformats.org/officeDocument/2006/relationships/image" Target="../media/image164.png"/><Relationship Id="rId4" Type="http://schemas.openxmlformats.org/officeDocument/2006/relationships/image" Target="../media/image157.png"/><Relationship Id="rId9" Type="http://schemas.openxmlformats.org/officeDocument/2006/relationships/image" Target="../media/image163.png"/></Relationships>
</file>

<file path=ppt/slides/_rels/slide47.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6.png"/><Relationship Id="rId7" Type="http://schemas.openxmlformats.org/officeDocument/2006/relationships/image" Target="../media/image17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69.png"/><Relationship Id="rId11" Type="http://schemas.openxmlformats.org/officeDocument/2006/relationships/image" Target="../media/image175.png"/><Relationship Id="rId5" Type="http://schemas.openxmlformats.org/officeDocument/2006/relationships/image" Target="../media/image168.png"/><Relationship Id="rId10" Type="http://schemas.openxmlformats.org/officeDocument/2006/relationships/image" Target="../media/image174.png"/><Relationship Id="rId4" Type="http://schemas.openxmlformats.org/officeDocument/2006/relationships/image" Target="../media/image167.png"/><Relationship Id="rId9" Type="http://schemas.openxmlformats.org/officeDocument/2006/relationships/image" Target="../media/image173.png"/></Relationships>
</file>

<file path=ppt/slides/_rels/slide48.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82.png"/><Relationship Id="rId7" Type="http://schemas.openxmlformats.org/officeDocument/2006/relationships/image" Target="../media/image620.png"/><Relationship Id="rId2" Type="http://schemas.openxmlformats.org/officeDocument/2006/relationships/image" Target="../media/image181.png"/><Relationship Id="rId1" Type="http://schemas.openxmlformats.org/officeDocument/2006/relationships/slideLayout" Target="../slideLayouts/slideLayout6.xml"/><Relationship Id="rId6" Type="http://schemas.openxmlformats.org/officeDocument/2006/relationships/image" Target="../media/image610.png"/><Relationship Id="rId5" Type="http://schemas.openxmlformats.org/officeDocument/2006/relationships/image" Target="../media/image600.png"/><Relationship Id="rId4" Type="http://schemas.openxmlformats.org/officeDocument/2006/relationships/image" Target="../media/image6.png"/><Relationship Id="rId9" Type="http://schemas.openxmlformats.org/officeDocument/2006/relationships/image" Target="../media/image64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165" name="Google Shape;165;p30"/>
          <p:cNvGrpSpPr/>
          <p:nvPr/>
        </p:nvGrpSpPr>
        <p:grpSpPr>
          <a:xfrm>
            <a:off x="4033400" y="1108396"/>
            <a:ext cx="18782568" cy="1766409"/>
            <a:chOff x="1423993" y="457612"/>
            <a:chExt cx="9120238" cy="1099091"/>
          </a:xfrm>
        </p:grpSpPr>
        <p:grpSp>
          <p:nvGrpSpPr>
            <p:cNvPr id="166" name="Google Shape;166;p30"/>
            <p:cNvGrpSpPr/>
            <p:nvPr/>
          </p:nvGrpSpPr>
          <p:grpSpPr>
            <a:xfrm>
              <a:off x="1423993" y="457612"/>
              <a:ext cx="9120238" cy="1099091"/>
              <a:chOff x="-6641" y="148683"/>
              <a:chExt cx="6395438" cy="1287478"/>
            </a:xfrm>
          </p:grpSpPr>
          <p:pic>
            <p:nvPicPr>
              <p:cNvPr id="167" name="Google Shape;167;p30"/>
              <p:cNvPicPr preferRelativeResize="0"/>
              <p:nvPr/>
            </p:nvPicPr>
            <p:blipFill rotWithShape="1">
              <a:blip r:embed="rId3">
                <a:alphaModFix/>
              </a:blip>
              <a:srcRect/>
              <a:stretch/>
            </p:blipFill>
            <p:spPr>
              <a:xfrm>
                <a:off x="-6641" y="148683"/>
                <a:ext cx="6395438" cy="1287478"/>
              </a:xfrm>
              <a:prstGeom prst="rect">
                <a:avLst/>
              </a:prstGeom>
              <a:noFill/>
              <a:ln>
                <a:noFill/>
              </a:ln>
            </p:spPr>
          </p:pic>
          <p:sp>
            <p:nvSpPr>
              <p:cNvPr id="168" name="Google Shape;168;p30"/>
              <p:cNvSpPr txBox="1"/>
              <p:nvPr/>
            </p:nvSpPr>
            <p:spPr>
              <a:xfrm>
                <a:off x="314642" y="279581"/>
                <a:ext cx="652658" cy="87248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6000"/>
                  </a:lnSpc>
                  <a:spcBef>
                    <a:spcPts val="0"/>
                  </a:spcBef>
                  <a:spcAft>
                    <a:spcPts val="0"/>
                  </a:spcAft>
                  <a:buClr>
                    <a:srgbClr val="000000"/>
                  </a:buClr>
                  <a:buSzTx/>
                  <a:buFont typeface="Arial"/>
                  <a:buNone/>
                  <a:tabLst/>
                  <a:defRPr/>
                </a:pPr>
                <a:r>
                  <a:rPr kumimoji="0" lang="en-US" sz="5800" b="1" i="0" u="none" strike="noStrike" kern="0" cap="none" spc="0" normalizeH="0" baseline="0" noProof="0" dirty="0">
                    <a:ln>
                      <a:noFill/>
                    </a:ln>
                    <a:solidFill>
                      <a:srgbClr val="FFFFFF"/>
                    </a:solidFill>
                    <a:effectLst/>
                    <a:uLnTx/>
                    <a:uFillTx/>
                    <a:latin typeface="Abril Fatface"/>
                    <a:cs typeface="Arial"/>
                    <a:sym typeface="Abril Fatface"/>
                  </a:rPr>
                  <a:t>1</a:t>
                </a:r>
                <a:endParaRPr kumimoji="0" sz="58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69" name="Google Shape;169;p30"/>
            <p:cNvSpPr txBox="1"/>
            <p:nvPr/>
          </p:nvSpPr>
          <p:spPr>
            <a:xfrm>
              <a:off x="3077735" y="488855"/>
              <a:ext cx="5546464" cy="97664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Calibri"/>
                </a:rPr>
                <a:t>GIÁ TRỊ LƯỢNG GIÁC CUA GÓC LƯỢNG GIÁC (3 </a:t>
              </a:r>
              <a:r>
                <a:rPr kumimoji="0" lang="en-US" sz="48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Calibri"/>
                </a:rPr>
                <a:t>Tiết</a:t>
              </a:r>
              <a:r>
                <a:rPr kumimoji="0" lang="en-US" sz="48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Calibri"/>
                </a:rPr>
                <a:t>)</a:t>
              </a:r>
              <a:endParaRPr kumimoji="0" sz="48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grpSp>
      <p:grpSp>
        <p:nvGrpSpPr>
          <p:cNvPr id="170" name="Google Shape;170;p30"/>
          <p:cNvGrpSpPr/>
          <p:nvPr/>
        </p:nvGrpSpPr>
        <p:grpSpPr>
          <a:xfrm>
            <a:off x="290697" y="1830014"/>
            <a:ext cx="23784194" cy="12286036"/>
            <a:chOff x="1017732" y="2020907"/>
            <a:chExt cx="22617039" cy="11391678"/>
          </a:xfrm>
        </p:grpSpPr>
        <p:cxnSp>
          <p:nvCxnSpPr>
            <p:cNvPr id="171" name="Google Shape;171;p30"/>
            <p:cNvCxnSpPr>
              <a:cxnSpLocks/>
            </p:cNvCxnSpPr>
            <p:nvPr/>
          </p:nvCxnSpPr>
          <p:spPr>
            <a:xfrm>
              <a:off x="1023373" y="2020907"/>
              <a:ext cx="3540627" cy="0"/>
            </a:xfrm>
            <a:prstGeom prst="straightConnector1">
              <a:avLst/>
            </a:prstGeom>
            <a:noFill/>
            <a:ln w="76200" cap="flat" cmpd="sng">
              <a:solidFill>
                <a:srgbClr val="FF0000"/>
              </a:solidFill>
              <a:prstDash val="solid"/>
              <a:miter lim="800000"/>
              <a:headEnd type="triangle" w="med" len="med"/>
              <a:tailEnd type="triangle" w="med" len="med"/>
            </a:ln>
          </p:spPr>
        </p:cxnSp>
        <p:cxnSp>
          <p:nvCxnSpPr>
            <p:cNvPr id="172" name="Google Shape;172;p30"/>
            <p:cNvCxnSpPr>
              <a:cxnSpLocks/>
            </p:cNvCxnSpPr>
            <p:nvPr/>
          </p:nvCxnSpPr>
          <p:spPr>
            <a:xfrm>
              <a:off x="21646200" y="2020907"/>
              <a:ext cx="1975800" cy="0"/>
            </a:xfrm>
            <a:prstGeom prst="straightConnector1">
              <a:avLst/>
            </a:prstGeom>
            <a:noFill/>
            <a:ln w="76200" cap="flat" cmpd="sng">
              <a:solidFill>
                <a:srgbClr val="FF0000"/>
              </a:solidFill>
              <a:prstDash val="solid"/>
              <a:miter lim="800000"/>
              <a:headEnd type="triangle" w="med" len="med"/>
              <a:tailEnd type="triangle" w="med" len="med"/>
            </a:ln>
          </p:spPr>
        </p:cxnSp>
        <p:cxnSp>
          <p:nvCxnSpPr>
            <p:cNvPr id="173" name="Google Shape;173;p30"/>
            <p:cNvCxnSpPr>
              <a:cxnSpLocks/>
            </p:cNvCxnSpPr>
            <p:nvPr/>
          </p:nvCxnSpPr>
          <p:spPr>
            <a:xfrm flipV="1">
              <a:off x="23622000" y="2057401"/>
              <a:ext cx="0" cy="11355184"/>
            </a:xfrm>
            <a:prstGeom prst="straightConnector1">
              <a:avLst/>
            </a:prstGeom>
            <a:noFill/>
            <a:ln w="76200" cap="flat" cmpd="sng">
              <a:solidFill>
                <a:srgbClr val="FF0000"/>
              </a:solidFill>
              <a:prstDash val="solid"/>
              <a:miter lim="800000"/>
              <a:headEnd type="triangle" w="med" len="med"/>
              <a:tailEnd type="triangle" w="med" len="med"/>
            </a:ln>
          </p:spPr>
        </p:cxnSp>
        <p:cxnSp>
          <p:nvCxnSpPr>
            <p:cNvPr id="174" name="Google Shape;174;p30"/>
            <p:cNvCxnSpPr>
              <a:cxnSpLocks/>
            </p:cNvCxnSpPr>
            <p:nvPr/>
          </p:nvCxnSpPr>
          <p:spPr>
            <a:xfrm flipV="1">
              <a:off x="1017732" y="2066406"/>
              <a:ext cx="5641" cy="11346179"/>
            </a:xfrm>
            <a:prstGeom prst="straightConnector1">
              <a:avLst/>
            </a:prstGeom>
            <a:noFill/>
            <a:ln w="76200" cap="flat" cmpd="sng">
              <a:solidFill>
                <a:srgbClr val="FF0000"/>
              </a:solidFill>
              <a:prstDash val="solid"/>
              <a:miter lim="800000"/>
              <a:headEnd type="triangle" w="med" len="med"/>
              <a:tailEnd type="triangle" w="med" len="med"/>
            </a:ln>
          </p:spPr>
        </p:cxnSp>
        <p:cxnSp>
          <p:nvCxnSpPr>
            <p:cNvPr id="175" name="Google Shape;175;p30"/>
            <p:cNvCxnSpPr/>
            <p:nvPr/>
          </p:nvCxnSpPr>
          <p:spPr>
            <a:xfrm>
              <a:off x="1036144" y="13412585"/>
              <a:ext cx="22598627" cy="0"/>
            </a:xfrm>
            <a:prstGeom prst="straightConnector1">
              <a:avLst/>
            </a:prstGeom>
            <a:noFill/>
            <a:ln w="76200" cap="flat" cmpd="sng">
              <a:solidFill>
                <a:srgbClr val="FF0000"/>
              </a:solidFill>
              <a:prstDash val="solid"/>
              <a:miter lim="800000"/>
              <a:headEnd type="triangle" w="med" len="med"/>
              <a:tailEnd type="triangle" w="med" len="med"/>
            </a:ln>
          </p:spPr>
        </p:cxnSp>
      </p:grpSp>
      <p:grpSp>
        <p:nvGrpSpPr>
          <p:cNvPr id="176" name="Google Shape;176;p30"/>
          <p:cNvGrpSpPr/>
          <p:nvPr/>
        </p:nvGrpSpPr>
        <p:grpSpPr>
          <a:xfrm>
            <a:off x="940941" y="6044307"/>
            <a:ext cx="5348233" cy="2526045"/>
            <a:chOff x="-191020" y="5755317"/>
            <a:chExt cx="8061391" cy="3167763"/>
          </a:xfrm>
        </p:grpSpPr>
        <p:sp>
          <p:nvSpPr>
            <p:cNvPr id="177" name="Google Shape;177;p30"/>
            <p:cNvSpPr/>
            <p:nvPr/>
          </p:nvSpPr>
          <p:spPr>
            <a:xfrm flipH="1">
              <a:off x="979598" y="5755317"/>
              <a:ext cx="6890773" cy="3144491"/>
            </a:xfrm>
            <a:prstGeom prst="flowChartDisplay">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3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178;p30"/>
            <p:cNvSpPr/>
            <p:nvPr/>
          </p:nvSpPr>
          <p:spPr>
            <a:xfrm flipH="1">
              <a:off x="394289" y="5762807"/>
              <a:ext cx="6890773" cy="3144492"/>
            </a:xfrm>
            <a:prstGeom prst="flowChartDisplay">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9" name="Google Shape;179;p30"/>
            <p:cNvSpPr/>
            <p:nvPr/>
          </p:nvSpPr>
          <p:spPr>
            <a:xfrm flipH="1">
              <a:off x="-191020" y="5778588"/>
              <a:ext cx="6890773" cy="3144492"/>
            </a:xfrm>
            <a:prstGeom prst="flowChartDisplay">
              <a:avLst/>
            </a:prstGeom>
            <a:solidFill>
              <a:srgbClr val="4436F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3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80" name="Google Shape;180;p30"/>
          <p:cNvSpPr txBox="1"/>
          <p:nvPr/>
        </p:nvSpPr>
        <p:spPr>
          <a:xfrm>
            <a:off x="1494886" y="6805610"/>
            <a:ext cx="3719034"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alibri"/>
                <a:ea typeface="Calibri"/>
                <a:cs typeface="Calibri"/>
                <a:sym typeface="Calibri"/>
              </a:rPr>
              <a:t>NỘI DUNG </a:t>
            </a:r>
            <a:endParaRPr kumimoji="0" sz="6000" b="1" i="0" u="none" strike="noStrike" kern="0" cap="none" spc="0" normalizeH="0" baseline="0" noProof="0">
              <a:ln>
                <a:noFill/>
              </a:ln>
              <a:solidFill>
                <a:srgbClr val="FFFF00"/>
              </a:solidFill>
              <a:effectLst/>
              <a:uLnTx/>
              <a:uFillTx/>
              <a:latin typeface="Calibri"/>
              <a:ea typeface="Calibri"/>
              <a:cs typeface="Calibri"/>
              <a:sym typeface="Calibri"/>
            </a:endParaRPr>
          </a:p>
        </p:txBody>
      </p:sp>
      <p:grpSp>
        <p:nvGrpSpPr>
          <p:cNvPr id="181" name="Google Shape;181;p30"/>
          <p:cNvGrpSpPr/>
          <p:nvPr/>
        </p:nvGrpSpPr>
        <p:grpSpPr>
          <a:xfrm>
            <a:off x="8113210" y="4665164"/>
            <a:ext cx="15331815" cy="1389379"/>
            <a:chOff x="10444842" y="2554465"/>
            <a:chExt cx="14104435" cy="1340874"/>
          </a:xfrm>
        </p:grpSpPr>
        <p:sp>
          <p:nvSpPr>
            <p:cNvPr id="182" name="Google Shape;182;p30"/>
            <p:cNvSpPr/>
            <p:nvPr/>
          </p:nvSpPr>
          <p:spPr>
            <a:xfrm flipH="1">
              <a:off x="11125200" y="2590800"/>
              <a:ext cx="13424077" cy="1304539"/>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SỐ ĐO CỦA GÓC LƯỢNG GIÁC</a:t>
              </a:r>
              <a:endParaRPr kumimoji="0" sz="43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3" name="Google Shape;183;p30"/>
            <p:cNvSpPr/>
            <p:nvPr/>
          </p:nvSpPr>
          <p:spPr>
            <a:xfrm>
              <a:off x="10444842" y="2554465"/>
              <a:ext cx="1295399" cy="130453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0000FF"/>
                  </a:solidFill>
                  <a:effectLst/>
                  <a:uLnTx/>
                  <a:uFillTx/>
                  <a:latin typeface="Calibri"/>
                  <a:ea typeface="Calibri"/>
                  <a:cs typeface="Calibri"/>
                  <a:sym typeface="Calibri"/>
                </a:rPr>
                <a:t>❷</a:t>
              </a:r>
              <a:endParaRPr kumimoji="0" sz="4300" b="1" i="0" u="none" strike="noStrike" kern="0" cap="none" spc="0" normalizeH="0" baseline="0" noProof="0" dirty="0">
                <a:ln>
                  <a:noFill/>
                </a:ln>
                <a:solidFill>
                  <a:srgbClr val="0000FF"/>
                </a:solidFill>
                <a:effectLst/>
                <a:uLnTx/>
                <a:uFillTx/>
                <a:latin typeface="Calibri"/>
                <a:ea typeface="Calibri"/>
                <a:cs typeface="Calibri"/>
                <a:sym typeface="Calibri"/>
              </a:endParaRPr>
            </a:p>
          </p:txBody>
        </p:sp>
      </p:grpSp>
      <p:grpSp>
        <p:nvGrpSpPr>
          <p:cNvPr id="184" name="Google Shape;184;p30"/>
          <p:cNvGrpSpPr/>
          <p:nvPr/>
        </p:nvGrpSpPr>
        <p:grpSpPr>
          <a:xfrm>
            <a:off x="8039100" y="3195651"/>
            <a:ext cx="15193817" cy="1389379"/>
            <a:chOff x="10444842" y="2554465"/>
            <a:chExt cx="13977484" cy="1340874"/>
          </a:xfrm>
        </p:grpSpPr>
        <p:sp>
          <p:nvSpPr>
            <p:cNvPr id="185" name="Google Shape;185;p30"/>
            <p:cNvSpPr/>
            <p:nvPr/>
          </p:nvSpPr>
          <p:spPr>
            <a:xfrm flipH="1">
              <a:off x="11125200" y="2590800"/>
              <a:ext cx="13297126" cy="1304539"/>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GÓC LƯỢNG GIÁC</a:t>
              </a:r>
              <a:endParaRPr kumimoji="0" sz="43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6" name="Google Shape;186;p30"/>
            <p:cNvSpPr/>
            <p:nvPr/>
          </p:nvSpPr>
          <p:spPr>
            <a:xfrm>
              <a:off x="10444842" y="2554465"/>
              <a:ext cx="1295399" cy="130453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0000FF"/>
                  </a:solidFill>
                  <a:effectLst/>
                  <a:uLnTx/>
                  <a:uFillTx/>
                  <a:latin typeface="Calibri"/>
                  <a:ea typeface="Calibri"/>
                  <a:cs typeface="Calibri"/>
                  <a:sym typeface="Calibri"/>
                </a:rPr>
                <a:t>❶</a:t>
              </a:r>
              <a:endParaRPr kumimoji="0" sz="4300" b="1" i="0" u="none" strike="noStrike" kern="0" cap="none" spc="0" normalizeH="0" baseline="0" noProof="0" dirty="0">
                <a:ln>
                  <a:noFill/>
                </a:ln>
                <a:solidFill>
                  <a:srgbClr val="0000FF"/>
                </a:solidFill>
                <a:effectLst/>
                <a:uLnTx/>
                <a:uFillTx/>
                <a:latin typeface="Calibri"/>
                <a:ea typeface="Calibri"/>
                <a:cs typeface="Calibri"/>
                <a:sym typeface="Calibri"/>
              </a:endParaRPr>
            </a:p>
          </p:txBody>
        </p:sp>
      </p:grpSp>
      <p:grpSp>
        <p:nvGrpSpPr>
          <p:cNvPr id="187" name="Google Shape;187;p30"/>
          <p:cNvGrpSpPr/>
          <p:nvPr/>
        </p:nvGrpSpPr>
        <p:grpSpPr>
          <a:xfrm>
            <a:off x="8093381" y="6172336"/>
            <a:ext cx="15254630" cy="1408973"/>
            <a:chOff x="10444842" y="2535555"/>
            <a:chExt cx="11599951" cy="1359784"/>
          </a:xfrm>
        </p:grpSpPr>
        <p:sp>
          <p:nvSpPr>
            <p:cNvPr id="188" name="Google Shape;188;p30"/>
            <p:cNvSpPr/>
            <p:nvPr/>
          </p:nvSpPr>
          <p:spPr>
            <a:xfrm flipH="1">
              <a:off x="11125200" y="2590800"/>
              <a:ext cx="10919593" cy="1304539"/>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ĐƯỜNG TRÒN LƯỢNG GIÁC</a:t>
              </a:r>
              <a:endParaRPr kumimoji="0" sz="43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9" name="Google Shape;189;p30"/>
            <p:cNvSpPr/>
            <p:nvPr/>
          </p:nvSpPr>
          <p:spPr>
            <a:xfrm>
              <a:off x="10444842" y="2535555"/>
              <a:ext cx="1127659" cy="130453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0000FF"/>
                  </a:solidFill>
                  <a:effectLst/>
                  <a:uLnTx/>
                  <a:uFillTx/>
                  <a:latin typeface="Calibri"/>
                  <a:ea typeface="Calibri"/>
                  <a:cs typeface="Calibri"/>
                  <a:sym typeface="Calibri"/>
                </a:rPr>
                <a:t>❸</a:t>
              </a:r>
              <a:endParaRPr kumimoji="0" sz="4300" b="1" i="0" u="none" strike="noStrike" kern="0" cap="none" spc="0" normalizeH="0" baseline="0" noProof="0" dirty="0">
                <a:ln>
                  <a:noFill/>
                </a:ln>
                <a:solidFill>
                  <a:srgbClr val="0000FF"/>
                </a:solidFill>
                <a:effectLst/>
                <a:uLnTx/>
                <a:uFillTx/>
                <a:latin typeface="Calibri"/>
                <a:ea typeface="Calibri"/>
                <a:cs typeface="Calibri"/>
                <a:sym typeface="Calibri"/>
              </a:endParaRPr>
            </a:p>
          </p:txBody>
        </p:sp>
      </p:grpSp>
      <p:grpSp>
        <p:nvGrpSpPr>
          <p:cNvPr id="190" name="Google Shape;190;p30"/>
          <p:cNvGrpSpPr/>
          <p:nvPr/>
        </p:nvGrpSpPr>
        <p:grpSpPr>
          <a:xfrm>
            <a:off x="8207716" y="7827490"/>
            <a:ext cx="15308303" cy="1389379"/>
            <a:chOff x="10444842" y="2554465"/>
            <a:chExt cx="11599951" cy="1340874"/>
          </a:xfrm>
        </p:grpSpPr>
        <p:sp>
          <p:nvSpPr>
            <p:cNvPr id="191" name="Google Shape;191;p30"/>
            <p:cNvSpPr/>
            <p:nvPr/>
          </p:nvSpPr>
          <p:spPr>
            <a:xfrm flipH="1">
              <a:off x="11125200" y="2590800"/>
              <a:ext cx="10919593" cy="1304539"/>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5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Calibri"/>
                </a:rPr>
                <a:t>GIÁ TRỊ LƯỢNG GIÁC CỦA GÓC LƯỢNG GIÁC</a:t>
              </a:r>
              <a:endParaRPr kumimoji="0" sz="45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2" name="Google Shape;192;p30"/>
            <p:cNvSpPr/>
            <p:nvPr/>
          </p:nvSpPr>
          <p:spPr>
            <a:xfrm>
              <a:off x="10444842" y="2554465"/>
              <a:ext cx="1131730" cy="130453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0000FF"/>
                  </a:solidFill>
                  <a:effectLst/>
                  <a:uLnTx/>
                  <a:uFillTx/>
                  <a:latin typeface="Calibri"/>
                  <a:ea typeface="Calibri"/>
                  <a:cs typeface="Calibri"/>
                  <a:sym typeface="Calibri"/>
                </a:rPr>
                <a:t>❹</a:t>
              </a:r>
              <a:endParaRPr kumimoji="0" sz="4300" b="1" i="0" u="none" strike="noStrike" kern="0" cap="none" spc="0" normalizeH="0" baseline="0" noProof="0" dirty="0">
                <a:ln>
                  <a:noFill/>
                </a:ln>
                <a:solidFill>
                  <a:srgbClr val="0000FF"/>
                </a:solidFill>
                <a:effectLst/>
                <a:uLnTx/>
                <a:uFillTx/>
                <a:latin typeface="Calibri"/>
                <a:ea typeface="Calibri"/>
                <a:cs typeface="Calibri"/>
                <a:sym typeface="Calibri"/>
              </a:endParaRPr>
            </a:p>
          </p:txBody>
        </p:sp>
      </p:grpSp>
      <p:grpSp>
        <p:nvGrpSpPr>
          <p:cNvPr id="193" name="Google Shape;193;p30"/>
          <p:cNvGrpSpPr/>
          <p:nvPr/>
        </p:nvGrpSpPr>
        <p:grpSpPr>
          <a:xfrm>
            <a:off x="8320700" y="11202672"/>
            <a:ext cx="15600644" cy="1389379"/>
            <a:chOff x="10444842" y="2554465"/>
            <a:chExt cx="13961855" cy="1340874"/>
          </a:xfrm>
        </p:grpSpPr>
        <p:sp>
          <p:nvSpPr>
            <p:cNvPr id="194" name="Google Shape;194;p30"/>
            <p:cNvSpPr/>
            <p:nvPr/>
          </p:nvSpPr>
          <p:spPr>
            <a:xfrm flipH="1">
              <a:off x="11125200" y="2590800"/>
              <a:ext cx="13281497" cy="1304539"/>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Calibri"/>
                </a:rPr>
                <a:t>BÀI TẬP</a:t>
              </a:r>
              <a:endParaRPr kumimoji="0" sz="43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5" name="Google Shape;195;p30"/>
            <p:cNvSpPr/>
            <p:nvPr/>
          </p:nvSpPr>
          <p:spPr>
            <a:xfrm>
              <a:off x="10444842" y="2554465"/>
              <a:ext cx="1295399" cy="130453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300" b="1" i="0" u="none" strike="noStrike" kern="0" cap="none" spc="0" normalizeH="0" baseline="0" noProof="0" dirty="0">
                <a:ln>
                  <a:noFill/>
                </a:ln>
                <a:solidFill>
                  <a:srgbClr val="0000FF"/>
                </a:solidFill>
                <a:effectLst/>
                <a:uLnTx/>
                <a:uFillTx/>
                <a:latin typeface="Calibri"/>
                <a:ea typeface="Calibri"/>
                <a:cs typeface="Calibri"/>
                <a:sym typeface="Calibri"/>
              </a:endParaRPr>
            </a:p>
          </p:txBody>
        </p:sp>
      </p:grpSp>
      <p:cxnSp>
        <p:nvCxnSpPr>
          <p:cNvPr id="196" name="Google Shape;196;p30"/>
          <p:cNvCxnSpPr>
            <a:cxnSpLocks/>
          </p:cNvCxnSpPr>
          <p:nvPr/>
        </p:nvCxnSpPr>
        <p:spPr>
          <a:xfrm flipV="1">
            <a:off x="6269992" y="4031668"/>
            <a:ext cx="1689884" cy="3028364"/>
          </a:xfrm>
          <a:prstGeom prst="straightConnector1">
            <a:avLst/>
          </a:prstGeom>
          <a:noFill/>
          <a:ln w="76200" cap="flat" cmpd="sng">
            <a:solidFill>
              <a:srgbClr val="4436FA"/>
            </a:solidFill>
            <a:prstDash val="solid"/>
            <a:miter lim="800000"/>
            <a:headEnd type="none" w="sm" len="sm"/>
            <a:tailEnd type="triangle" w="med" len="med"/>
          </a:ln>
        </p:spPr>
      </p:cxnSp>
      <p:cxnSp>
        <p:nvCxnSpPr>
          <p:cNvPr id="197" name="Google Shape;197;p30"/>
          <p:cNvCxnSpPr>
            <a:cxnSpLocks/>
          </p:cNvCxnSpPr>
          <p:nvPr/>
        </p:nvCxnSpPr>
        <p:spPr>
          <a:xfrm flipV="1">
            <a:off x="6283421" y="5782560"/>
            <a:ext cx="1758840" cy="1277472"/>
          </a:xfrm>
          <a:prstGeom prst="straightConnector1">
            <a:avLst/>
          </a:prstGeom>
          <a:noFill/>
          <a:ln w="76200" cap="flat" cmpd="sng">
            <a:solidFill>
              <a:srgbClr val="4436FA"/>
            </a:solidFill>
            <a:prstDash val="solid"/>
            <a:miter lim="800000"/>
            <a:headEnd type="none" w="sm" len="sm"/>
            <a:tailEnd type="triangle" w="med" len="med"/>
          </a:ln>
        </p:spPr>
      </p:cxnSp>
      <p:cxnSp>
        <p:nvCxnSpPr>
          <p:cNvPr id="198" name="Google Shape;198;p30"/>
          <p:cNvCxnSpPr>
            <a:cxnSpLocks/>
          </p:cNvCxnSpPr>
          <p:nvPr/>
        </p:nvCxnSpPr>
        <p:spPr>
          <a:xfrm flipV="1">
            <a:off x="6446300" y="6705600"/>
            <a:ext cx="1707100" cy="224873"/>
          </a:xfrm>
          <a:prstGeom prst="straightConnector1">
            <a:avLst/>
          </a:prstGeom>
          <a:noFill/>
          <a:ln w="76200" cap="flat" cmpd="sng">
            <a:solidFill>
              <a:srgbClr val="4436FA"/>
            </a:solidFill>
            <a:prstDash val="solid"/>
            <a:miter lim="800000"/>
            <a:headEnd type="none" w="sm" len="sm"/>
            <a:tailEnd type="triangle" w="med" len="med"/>
          </a:ln>
        </p:spPr>
      </p:cxnSp>
      <p:cxnSp>
        <p:nvCxnSpPr>
          <p:cNvPr id="199" name="Google Shape;199;p30"/>
          <p:cNvCxnSpPr>
            <a:cxnSpLocks/>
          </p:cNvCxnSpPr>
          <p:nvPr/>
        </p:nvCxnSpPr>
        <p:spPr>
          <a:xfrm>
            <a:off x="6331377" y="7038348"/>
            <a:ext cx="1748574" cy="1216735"/>
          </a:xfrm>
          <a:prstGeom prst="straightConnector1">
            <a:avLst/>
          </a:prstGeom>
          <a:noFill/>
          <a:ln w="76200" cap="flat" cmpd="sng">
            <a:solidFill>
              <a:srgbClr val="4436FA"/>
            </a:solidFill>
            <a:prstDash val="solid"/>
            <a:miter lim="800000"/>
            <a:headEnd type="none" w="sm" len="sm"/>
            <a:tailEnd type="triangle" w="med" len="med"/>
          </a:ln>
        </p:spPr>
      </p:cxnSp>
      <p:cxnSp>
        <p:nvCxnSpPr>
          <p:cNvPr id="200" name="Google Shape;200;p30"/>
          <p:cNvCxnSpPr>
            <a:cxnSpLocks/>
          </p:cNvCxnSpPr>
          <p:nvPr/>
        </p:nvCxnSpPr>
        <p:spPr>
          <a:xfrm>
            <a:off x="6336038" y="7110687"/>
            <a:ext cx="2038361" cy="2643612"/>
          </a:xfrm>
          <a:prstGeom prst="straightConnector1">
            <a:avLst/>
          </a:prstGeom>
          <a:noFill/>
          <a:ln w="76200" cap="flat" cmpd="sng">
            <a:solidFill>
              <a:srgbClr val="4436FA"/>
            </a:solidFill>
            <a:prstDash val="solid"/>
            <a:miter lim="800000"/>
            <a:headEnd type="none" w="sm" len="sm"/>
            <a:tailEnd type="triangle" w="med" len="med"/>
          </a:ln>
        </p:spPr>
      </p:cxnSp>
      <p:grpSp>
        <p:nvGrpSpPr>
          <p:cNvPr id="201" name="Google Shape;201;p30"/>
          <p:cNvGrpSpPr/>
          <p:nvPr/>
        </p:nvGrpSpPr>
        <p:grpSpPr>
          <a:xfrm>
            <a:off x="309109" y="4668197"/>
            <a:ext cx="984868" cy="5086102"/>
            <a:chOff x="-2222967" y="4431471"/>
            <a:chExt cx="1424079" cy="5086102"/>
          </a:xfrm>
        </p:grpSpPr>
        <p:sp>
          <p:nvSpPr>
            <p:cNvPr id="202" name="Google Shape;202;p30"/>
            <p:cNvSpPr/>
            <p:nvPr/>
          </p:nvSpPr>
          <p:spPr>
            <a:xfrm>
              <a:off x="-1637087" y="4806788"/>
              <a:ext cx="838199" cy="4247627"/>
            </a:xfrm>
            <a:prstGeom prst="flowChartDelay">
              <a:avLst/>
            </a:prstGeom>
            <a:solidFill>
              <a:srgbClr val="BBD6E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3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3" name="Google Shape;203;p30"/>
            <p:cNvSpPr/>
            <p:nvPr/>
          </p:nvSpPr>
          <p:spPr>
            <a:xfrm>
              <a:off x="-1928223" y="4585819"/>
              <a:ext cx="838199" cy="4823899"/>
            </a:xfrm>
            <a:prstGeom prst="flowChartDelay">
              <a:avLst/>
            </a:prstGeom>
            <a:solidFill>
              <a:srgbClr val="ACB8C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3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4" name="Google Shape;204;p30"/>
            <p:cNvSpPr/>
            <p:nvPr/>
          </p:nvSpPr>
          <p:spPr>
            <a:xfrm>
              <a:off x="-2222967" y="4431471"/>
              <a:ext cx="838199" cy="5086102"/>
            </a:xfrm>
            <a:prstGeom prst="flowChartDelay">
              <a:avLst/>
            </a:prstGeom>
            <a:solidFill>
              <a:srgbClr val="7B7B7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3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42" name="Google Shape;193;p30">
            <a:extLst>
              <a:ext uri="{FF2B5EF4-FFF2-40B4-BE49-F238E27FC236}">
                <a16:creationId xmlns:a16="http://schemas.microsoft.com/office/drawing/2014/main" id="{26F1EF81-B1D8-4350-AD02-E5220DE9A92D}"/>
              </a:ext>
            </a:extLst>
          </p:cNvPr>
          <p:cNvGrpSpPr/>
          <p:nvPr/>
        </p:nvGrpSpPr>
        <p:grpSpPr>
          <a:xfrm>
            <a:off x="8320104" y="9368148"/>
            <a:ext cx="15727927" cy="1357445"/>
            <a:chOff x="10253429" y="2590800"/>
            <a:chExt cx="14588523" cy="1310055"/>
          </a:xfrm>
        </p:grpSpPr>
        <p:sp>
          <p:nvSpPr>
            <p:cNvPr id="43" name="Google Shape;194;p30">
              <a:extLst>
                <a:ext uri="{FF2B5EF4-FFF2-40B4-BE49-F238E27FC236}">
                  <a16:creationId xmlns:a16="http://schemas.microsoft.com/office/drawing/2014/main" id="{D801122B-5F8D-43E4-BFE7-F6B1B9EDA837}"/>
                </a:ext>
              </a:extLst>
            </p:cNvPr>
            <p:cNvSpPr/>
            <p:nvPr/>
          </p:nvSpPr>
          <p:spPr>
            <a:xfrm flipH="1">
              <a:off x="11125200" y="2590800"/>
              <a:ext cx="13716752" cy="1304539"/>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Calibri"/>
                </a:rPr>
                <a:t>HỆ THỨC CƠ BẢN GIỮA CÁC GIÁ TRỊ LƯỢNG GIÁC</a:t>
              </a:r>
              <a:endParaRPr kumimoji="0" sz="43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44" name="Google Shape;195;p30">
              <a:extLst>
                <a:ext uri="{FF2B5EF4-FFF2-40B4-BE49-F238E27FC236}">
                  <a16:creationId xmlns:a16="http://schemas.microsoft.com/office/drawing/2014/main" id="{661DD58F-1877-4B8C-99B7-0B8FA3F61FB9}"/>
                </a:ext>
              </a:extLst>
            </p:cNvPr>
            <p:cNvSpPr/>
            <p:nvPr/>
          </p:nvSpPr>
          <p:spPr>
            <a:xfrm>
              <a:off x="10253429" y="2596325"/>
              <a:ext cx="1295399" cy="130453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0000FF"/>
                  </a:solidFill>
                  <a:effectLst/>
                  <a:uLnTx/>
                  <a:uFillTx/>
                  <a:latin typeface="Calibri"/>
                  <a:ea typeface="Calibri"/>
                  <a:cs typeface="Calibri"/>
                  <a:sym typeface="Calibri"/>
                </a:rPr>
                <a:t>❺</a:t>
              </a:r>
              <a:endParaRPr kumimoji="0" sz="4300" b="1" i="0" u="none" strike="noStrike" kern="0" cap="none" spc="0" normalizeH="0" baseline="0" noProof="0" dirty="0">
                <a:ln>
                  <a:noFill/>
                </a:ln>
                <a:solidFill>
                  <a:srgbClr val="0000FF"/>
                </a:solidFill>
                <a:effectLst/>
                <a:uLnTx/>
                <a:uFillTx/>
                <a:latin typeface="Calibri"/>
                <a:ea typeface="Calibri"/>
                <a:cs typeface="Calibri"/>
                <a:sym typeface="Calibri"/>
              </a:endParaRPr>
            </a:p>
          </p:txBody>
        </p:sp>
      </p:grpSp>
      <p:cxnSp>
        <p:nvCxnSpPr>
          <p:cNvPr id="45" name="Google Shape;200;p30">
            <a:extLst>
              <a:ext uri="{FF2B5EF4-FFF2-40B4-BE49-F238E27FC236}">
                <a16:creationId xmlns:a16="http://schemas.microsoft.com/office/drawing/2014/main" id="{C7CAD622-20DE-448B-990F-24CBE0C50465}"/>
              </a:ext>
            </a:extLst>
          </p:cNvPr>
          <p:cNvCxnSpPr>
            <a:cxnSpLocks/>
          </p:cNvCxnSpPr>
          <p:nvPr/>
        </p:nvCxnSpPr>
        <p:spPr>
          <a:xfrm>
            <a:off x="6342105" y="7141121"/>
            <a:ext cx="2331095" cy="4174836"/>
          </a:xfrm>
          <a:prstGeom prst="straightConnector1">
            <a:avLst/>
          </a:prstGeom>
          <a:noFill/>
          <a:ln w="76200" cap="flat" cmpd="sng">
            <a:solidFill>
              <a:srgbClr val="4436FA"/>
            </a:solidFill>
            <a:prstDash val="solid"/>
            <a:miter lim="800000"/>
            <a:headEnd type="none" w="sm" len="sm"/>
            <a:tailEnd type="triangle" w="med" len="med"/>
          </a:ln>
        </p:spPr>
      </p:cxnSp>
      <p:sp>
        <p:nvSpPr>
          <p:cNvPr id="3" name="Oval 2">
            <a:extLst>
              <a:ext uri="{FF2B5EF4-FFF2-40B4-BE49-F238E27FC236}">
                <a16:creationId xmlns:a16="http://schemas.microsoft.com/office/drawing/2014/main" id="{D26AF8E8-EA98-4934-B625-686454928AEA}"/>
              </a:ext>
            </a:extLst>
          </p:cNvPr>
          <p:cNvSpPr/>
          <p:nvPr/>
        </p:nvSpPr>
        <p:spPr>
          <a:xfrm>
            <a:off x="8710603" y="11599286"/>
            <a:ext cx="692199" cy="713248"/>
          </a:xfrm>
          <a:prstGeom prst="ellipse">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FFFF"/>
                </a:solidFill>
                <a:effectLst/>
                <a:uLnTx/>
                <a:uFillTx/>
                <a:latin typeface="Arial"/>
                <a:ea typeface="+mn-ea"/>
                <a:cs typeface="+mn-cs"/>
                <a:sym typeface="Arial"/>
              </a:rPr>
              <a:t>6</a:t>
            </a:r>
            <a:endParaRPr kumimoji="0" lang="vi-VN" sz="4000" b="0"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fade">
                                      <p:cBhvr>
                                        <p:cTn id="12" dur="500"/>
                                        <p:tgtEl>
                                          <p:spTgt spid="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1"/>
                                        </p:tgtEl>
                                        <p:attrNameLst>
                                          <p:attrName>style.visibility</p:attrName>
                                        </p:attrNameLst>
                                      </p:cBhvr>
                                      <p:to>
                                        <p:strVal val="visible"/>
                                      </p:to>
                                    </p:set>
                                    <p:animEffect transition="in" filter="fade">
                                      <p:cBhvr>
                                        <p:cTn id="17" dur="500"/>
                                        <p:tgtEl>
                                          <p:spTgt spid="2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500"/>
                                        <p:tgtEl>
                                          <p:spTgt spid="176"/>
                                        </p:tgtEl>
                                      </p:cBhvr>
                                    </p:animEffect>
                                  </p:childTnLst>
                                </p:cTn>
                              </p:par>
                              <p:par>
                                <p:cTn id="23" presetID="10" presetClass="entr" presetSubtype="0" fill="hold" nodeType="with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6"/>
                                        </p:tgtEl>
                                        <p:attrNameLst>
                                          <p:attrName>style.visibility</p:attrName>
                                        </p:attrNameLst>
                                      </p:cBhvr>
                                      <p:to>
                                        <p:strVal val="visible"/>
                                      </p:to>
                                    </p:set>
                                    <p:animEffect transition="in" filter="fade">
                                      <p:cBhvr>
                                        <p:cTn id="30" dur="500"/>
                                        <p:tgtEl>
                                          <p:spTgt spid="19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4"/>
                                        </p:tgtEl>
                                        <p:attrNameLst>
                                          <p:attrName>style.visibility</p:attrName>
                                        </p:attrNameLst>
                                      </p:cBhvr>
                                      <p:to>
                                        <p:strVal val="visible"/>
                                      </p:to>
                                    </p:set>
                                    <p:animEffect transition="in" filter="fade">
                                      <p:cBhvr>
                                        <p:cTn id="35" dur="500"/>
                                        <p:tgtEl>
                                          <p:spTgt spid="18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7"/>
                                        </p:tgtEl>
                                        <p:attrNameLst>
                                          <p:attrName>style.visibility</p:attrName>
                                        </p:attrNameLst>
                                      </p:cBhvr>
                                      <p:to>
                                        <p:strVal val="visible"/>
                                      </p:to>
                                    </p:set>
                                    <p:animEffect transition="in" filter="fade">
                                      <p:cBhvr>
                                        <p:cTn id="40" dur="500"/>
                                        <p:tgtEl>
                                          <p:spTgt spid="19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1"/>
                                        </p:tgtEl>
                                        <p:attrNameLst>
                                          <p:attrName>style.visibility</p:attrName>
                                        </p:attrNameLst>
                                      </p:cBhvr>
                                      <p:to>
                                        <p:strVal val="visible"/>
                                      </p:to>
                                    </p:set>
                                    <p:animEffect transition="in" filter="fade">
                                      <p:cBhvr>
                                        <p:cTn id="45" dur="500"/>
                                        <p:tgtEl>
                                          <p:spTgt spid="18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8"/>
                                        </p:tgtEl>
                                        <p:attrNameLst>
                                          <p:attrName>style.visibility</p:attrName>
                                        </p:attrNameLst>
                                      </p:cBhvr>
                                      <p:to>
                                        <p:strVal val="visible"/>
                                      </p:to>
                                    </p:set>
                                    <p:animEffect transition="in" filter="fade">
                                      <p:cBhvr>
                                        <p:cTn id="50" dur="500"/>
                                        <p:tgtEl>
                                          <p:spTgt spid="19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87"/>
                                        </p:tgtEl>
                                        <p:attrNameLst>
                                          <p:attrName>style.visibility</p:attrName>
                                        </p:attrNameLst>
                                      </p:cBhvr>
                                      <p:to>
                                        <p:strVal val="visible"/>
                                      </p:to>
                                    </p:set>
                                    <p:animEffect transition="in" filter="fade">
                                      <p:cBhvr>
                                        <p:cTn id="55" dur="500"/>
                                        <p:tgtEl>
                                          <p:spTgt spid="18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99"/>
                                        </p:tgtEl>
                                        <p:attrNameLst>
                                          <p:attrName>style.visibility</p:attrName>
                                        </p:attrNameLst>
                                      </p:cBhvr>
                                      <p:to>
                                        <p:strVal val="visible"/>
                                      </p:to>
                                    </p:set>
                                    <p:animEffect transition="in" filter="fade">
                                      <p:cBhvr>
                                        <p:cTn id="60" dur="500"/>
                                        <p:tgtEl>
                                          <p:spTgt spid="19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0"/>
                                        </p:tgtEl>
                                        <p:attrNameLst>
                                          <p:attrName>style.visibility</p:attrName>
                                        </p:attrNameLst>
                                      </p:cBhvr>
                                      <p:to>
                                        <p:strVal val="visible"/>
                                      </p:to>
                                    </p:set>
                                    <p:animEffect transition="in" filter="fade">
                                      <p:cBhvr>
                                        <p:cTn id="65" dur="500"/>
                                        <p:tgtEl>
                                          <p:spTgt spid="19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00"/>
                                        </p:tgtEl>
                                        <p:attrNameLst>
                                          <p:attrName>style.visibility</p:attrName>
                                        </p:attrNameLst>
                                      </p:cBhvr>
                                      <p:to>
                                        <p:strVal val="visible"/>
                                      </p:to>
                                    </p:set>
                                    <p:animEffect transition="in" filter="fade">
                                      <p:cBhvr>
                                        <p:cTn id="70" dur="500"/>
                                        <p:tgtEl>
                                          <p:spTgt spid="20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500"/>
                                        <p:tgtEl>
                                          <p:spTgt spid="4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93"/>
                                        </p:tgtEl>
                                        <p:attrNameLst>
                                          <p:attrName>style.visibility</p:attrName>
                                        </p:attrNameLst>
                                      </p:cBhvr>
                                      <p:to>
                                        <p:strVal val="visible"/>
                                      </p:to>
                                    </p:set>
                                    <p:animEffect transition="in" filter="fade">
                                      <p:cBhvr>
                                        <p:cTn id="85" dur="500"/>
                                        <p:tgtEl>
                                          <p:spTgt spid="193"/>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wipe(down)">
                                      <p:cBhvr>
                                        <p:cTn id="8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51576A9-2C6B-D946-796D-46D19C99540E}"/>
              </a:ext>
            </a:extLst>
          </p:cNvPr>
          <p:cNvSpPr/>
          <p:nvPr/>
        </p:nvSpPr>
        <p:spPr>
          <a:xfrm>
            <a:off x="205947" y="7201076"/>
            <a:ext cx="23743755" cy="623062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Diagram&#10;&#10;Description automatically generated">
            <a:extLst>
              <a:ext uri="{FF2B5EF4-FFF2-40B4-BE49-F238E27FC236}">
                <a16:creationId xmlns:a16="http://schemas.microsoft.com/office/drawing/2014/main" id="{00AEC3B0-708B-4FAD-8074-96F9ED49986C}"/>
              </a:ext>
            </a:extLst>
          </p:cNvPr>
          <p:cNvPicPr/>
          <p:nvPr/>
        </p:nvPicPr>
        <p:blipFill>
          <a:blip r:embed="rId3"/>
          <a:stretch>
            <a:fillRect/>
          </a:stretch>
        </p:blipFill>
        <p:spPr>
          <a:xfrm>
            <a:off x="17340390" y="3684353"/>
            <a:ext cx="6609312" cy="5479353"/>
          </a:xfrm>
          <a:prstGeom prst="rect">
            <a:avLst/>
          </a:prstGeom>
        </p:spPr>
      </p:pic>
      <p:sp>
        <p:nvSpPr>
          <p:cNvPr id="2" name="Freeform: Shape 1">
            <a:extLst>
              <a:ext uri="{FF2B5EF4-FFF2-40B4-BE49-F238E27FC236}">
                <a16:creationId xmlns:a16="http://schemas.microsoft.com/office/drawing/2014/main" id="{A86FC8FA-9B02-9F9E-426B-07C9DC50EF38}"/>
              </a:ext>
            </a:extLst>
          </p:cNvPr>
          <p:cNvSpPr/>
          <p:nvPr/>
        </p:nvSpPr>
        <p:spPr>
          <a:xfrm rot="10800000">
            <a:off x="205948" y="1234181"/>
            <a:ext cx="5758433" cy="987950"/>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504EC8FD-69FE-4989-8123-0802D5CE7583}"/>
              </a:ext>
            </a:extLst>
          </p:cNvPr>
          <p:cNvGrpSpPr/>
          <p:nvPr/>
        </p:nvGrpSpPr>
        <p:grpSpPr>
          <a:xfrm>
            <a:off x="186267" y="1131935"/>
            <a:ext cx="24011466" cy="12299769"/>
            <a:chOff x="9460835" y="1462261"/>
            <a:chExt cx="22518143" cy="12299769"/>
          </a:xfrm>
        </p:grpSpPr>
        <p:sp>
          <p:nvSpPr>
            <p:cNvPr id="14" name="Rectangle: Diagonal Corners Rounded 13">
              <a:extLst>
                <a:ext uri="{FF2B5EF4-FFF2-40B4-BE49-F238E27FC236}">
                  <a16:creationId xmlns:a16="http://schemas.microsoft.com/office/drawing/2014/main" id="{4F7D40A2-0860-4B66-B349-690B44B74626}"/>
                </a:ext>
              </a:extLst>
            </p:cNvPr>
            <p:cNvSpPr/>
            <p:nvPr/>
          </p:nvSpPr>
          <p:spPr>
            <a:xfrm>
              <a:off x="9460835" y="1527287"/>
              <a:ext cx="22518143" cy="12234743"/>
            </a:xfrm>
            <a:prstGeom prst="round2DiagRect">
              <a:avLst>
                <a:gd name="adj1" fmla="val 0"/>
                <a:gd name="adj2" fmla="val 1769"/>
              </a:avLst>
            </a:prstGeom>
            <a:no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7030A0"/>
                </a:solidFill>
                <a:latin typeface="Chu Van An" panose="02020603050405020304" pitchFamily="18" charset="0"/>
                <a:cs typeface="Chu Van An" panose="02020603050405020304" pitchFamily="18" charset="0"/>
              </a:endParaRPr>
            </a:p>
            <a:p>
              <a:endParaRPr lang="en-US">
                <a:solidFill>
                  <a:srgbClr val="7030A0"/>
                </a:solidFill>
                <a:latin typeface="Chu Van An" panose="02020603050405020304" pitchFamily="18" charset="0"/>
                <a:cs typeface="Chu Van An" panose="02020603050405020304" pitchFamily="18" charset="0"/>
              </a:endParaRPr>
            </a:p>
            <a:p>
              <a:endParaRPr lang="en-US">
                <a:solidFill>
                  <a:srgbClr val="7030A0"/>
                </a:solidFill>
                <a:latin typeface="Chu Van An" panose="02020603050405020304" pitchFamily="18" charset="0"/>
                <a:cs typeface="Chu Van An" panose="02020603050405020304" pitchFamily="18" charset="0"/>
              </a:endParaRPr>
            </a:p>
            <a:p>
              <a:endParaRPr lang="en-US">
                <a:solidFill>
                  <a:srgbClr val="7030A0"/>
                </a:solidFill>
                <a:latin typeface="Chu Van An" panose="02020603050405020304" pitchFamily="18" charset="0"/>
                <a:cs typeface="Chu Van An" panose="02020603050405020304" pitchFamily="18" charset="0"/>
              </a:endParaRPr>
            </a:p>
            <a:p>
              <a:endParaRPr lang="en-US">
                <a:solidFill>
                  <a:srgbClr val="7030A0"/>
                </a:solidFill>
                <a:latin typeface="Chu Van An" panose="02020603050405020304" pitchFamily="18" charset="0"/>
                <a:cs typeface="Chu Van An" panose="02020603050405020304" pitchFamily="18" charset="0"/>
              </a:endParaRPr>
            </a:p>
            <a:p>
              <a:endParaRPr lang="en-US">
                <a:solidFill>
                  <a:srgbClr val="7030A0"/>
                </a:solidFill>
                <a:latin typeface="Chu Van An" panose="02020603050405020304" pitchFamily="18" charset="0"/>
                <a:cs typeface="Chu Van An" panose="02020603050405020304" pitchFamily="18" charset="0"/>
              </a:endParaRPr>
            </a:p>
            <a:p>
              <a:endParaRPr lang="en-US">
                <a:solidFill>
                  <a:srgbClr val="7030A0"/>
                </a:solidFill>
                <a:latin typeface="Chu Van An" panose="02020603050405020304" pitchFamily="18" charset="0"/>
                <a:cs typeface="Chu Van An" panose="02020603050405020304" pitchFamily="18" charset="0"/>
              </a:endParaRPr>
            </a:p>
          </p:txBody>
        </p:sp>
        <p:grpSp>
          <p:nvGrpSpPr>
            <p:cNvPr id="15" name="Group 14">
              <a:extLst>
                <a:ext uri="{FF2B5EF4-FFF2-40B4-BE49-F238E27FC236}">
                  <a16:creationId xmlns:a16="http://schemas.microsoft.com/office/drawing/2014/main" id="{08ACBA74-AC27-45C5-846C-F29AAA3777FB}"/>
                </a:ext>
              </a:extLst>
            </p:cNvPr>
            <p:cNvGrpSpPr/>
            <p:nvPr/>
          </p:nvGrpSpPr>
          <p:grpSpPr>
            <a:xfrm>
              <a:off x="9651829" y="1462261"/>
              <a:ext cx="5053921" cy="972960"/>
              <a:chOff x="9400348" y="1462260"/>
              <a:chExt cx="5053921" cy="972960"/>
            </a:xfrm>
          </p:grpSpPr>
          <p:grpSp>
            <p:nvGrpSpPr>
              <p:cNvPr id="27" name="Group 26">
                <a:extLst>
                  <a:ext uri="{FF2B5EF4-FFF2-40B4-BE49-F238E27FC236}">
                    <a16:creationId xmlns:a16="http://schemas.microsoft.com/office/drawing/2014/main" id="{0004B154-0B47-4F60-B107-7DE0FF204308}"/>
                  </a:ext>
                </a:extLst>
              </p:cNvPr>
              <p:cNvGrpSpPr/>
              <p:nvPr/>
            </p:nvGrpSpPr>
            <p:grpSpPr>
              <a:xfrm>
                <a:off x="9400348" y="1462265"/>
                <a:ext cx="5053921" cy="972955"/>
                <a:chOff x="355448" y="5129572"/>
                <a:chExt cx="2905509" cy="597588"/>
              </a:xfrm>
            </p:grpSpPr>
            <p:grpSp>
              <p:nvGrpSpPr>
                <p:cNvPr id="29" name="Group 28">
                  <a:extLst>
                    <a:ext uri="{FF2B5EF4-FFF2-40B4-BE49-F238E27FC236}">
                      <a16:creationId xmlns:a16="http://schemas.microsoft.com/office/drawing/2014/main" id="{ED1F3D67-458F-44D9-A762-F73BC1FE0399}"/>
                    </a:ext>
                  </a:extLst>
                </p:cNvPr>
                <p:cNvGrpSpPr/>
                <p:nvPr/>
              </p:nvGrpSpPr>
              <p:grpSpPr>
                <a:xfrm>
                  <a:off x="356679" y="5129572"/>
                  <a:ext cx="2904278" cy="597588"/>
                  <a:chOff x="623909" y="6169777"/>
                  <a:chExt cx="2904278" cy="475338"/>
                </a:xfrm>
              </p:grpSpPr>
              <p:sp>
                <p:nvSpPr>
                  <p:cNvPr id="31" name="Freeform: Shape 30">
                    <a:extLst>
                      <a:ext uri="{FF2B5EF4-FFF2-40B4-BE49-F238E27FC236}">
                        <a16:creationId xmlns:a16="http://schemas.microsoft.com/office/drawing/2014/main" id="{68F29292-89D7-4425-9F51-0C451C023B6F}"/>
                      </a:ext>
                    </a:extLst>
                  </p:cNvPr>
                  <p:cNvSpPr/>
                  <p:nvPr/>
                </p:nvSpPr>
                <p:spPr>
                  <a:xfrm rot="10800000">
                    <a:off x="623909" y="6190961"/>
                    <a:ext cx="1588455" cy="27442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522AD1D4-CE90-48B9-B22D-D30EBEACC1D9}"/>
                      </a:ext>
                    </a:extLst>
                  </p:cNvPr>
                  <p:cNvSpPr/>
                  <p:nvPr/>
                </p:nvSpPr>
                <p:spPr>
                  <a:xfrm rot="10800000">
                    <a:off x="623912" y="6169777"/>
                    <a:ext cx="2904275" cy="47533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0" name="Freeform: Shape 29">
                  <a:extLst>
                    <a:ext uri="{FF2B5EF4-FFF2-40B4-BE49-F238E27FC236}">
                      <a16:creationId xmlns:a16="http://schemas.microsoft.com/office/drawing/2014/main" id="{49137458-563A-4FB9-B2C2-BF24886BC4C3}"/>
                    </a:ext>
                  </a:extLst>
                </p:cNvPr>
                <p:cNvSpPr/>
                <p:nvPr/>
              </p:nvSpPr>
              <p:spPr>
                <a:xfrm rot="10800000">
                  <a:off x="355448" y="5146650"/>
                  <a:ext cx="1588455" cy="45719"/>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8" name="TextBox 27">
                <a:extLst>
                  <a:ext uri="{FF2B5EF4-FFF2-40B4-BE49-F238E27FC236}">
                    <a16:creationId xmlns:a16="http://schemas.microsoft.com/office/drawing/2014/main" id="{C2EA57FA-C05C-4ABA-A45F-B6FB2E4FCC46}"/>
                  </a:ext>
                </a:extLst>
              </p:cNvPr>
              <p:cNvSpPr txBox="1"/>
              <p:nvPr/>
            </p:nvSpPr>
            <p:spPr>
              <a:xfrm>
                <a:off x="9574844" y="1462260"/>
                <a:ext cx="4362666" cy="830997"/>
              </a:xfrm>
              <a:prstGeom prst="rect">
                <a:avLst/>
              </a:prstGeom>
              <a:noFill/>
            </p:spPr>
            <p:txBody>
              <a:bodyPr wrap="square" rtlCol="0">
                <a:spAutoFit/>
              </a:bodyPr>
              <a:lstStyle/>
              <a:p>
                <a:pPr marL="457200" indent="-457200">
                  <a:buBlip>
                    <a:blip r:embed="rId4"/>
                  </a:buBlip>
                </a:pPr>
                <a:r>
                  <a:rPr lang="en-US" sz="4800" b="1" i="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8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i="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800" b="1" i="1" dirty="0">
                    <a:solidFill>
                      <a:srgbClr val="FF0000"/>
                    </a:solidFill>
                    <a:latin typeface="Tahoma" panose="020B0604030504040204" pitchFamily="34" charset="0"/>
                    <a:ea typeface="Tahoma" panose="020B0604030504040204" pitchFamily="34" charset="0"/>
                    <a:cs typeface="Tahoma" panose="020B0604030504040204" pitchFamily="34" charset="0"/>
                  </a:rPr>
                  <a:t> 2</a:t>
                </a:r>
                <a:endPar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7DDD350-431B-DED2-BDA5-8E3E7BDCDDD4}"/>
                  </a:ext>
                </a:extLst>
              </p:cNvPr>
              <p:cNvSpPr txBox="1"/>
              <p:nvPr/>
            </p:nvSpPr>
            <p:spPr>
              <a:xfrm>
                <a:off x="205948" y="1902891"/>
                <a:ext cx="24628216" cy="977704"/>
              </a:xfrm>
              <a:prstGeom prst="rect">
                <a:avLst/>
              </a:prstGeom>
              <a:noFill/>
            </p:spPr>
            <p:txBody>
              <a:bodyPr wrap="square">
                <a:spAutoFit/>
              </a:bodyPr>
              <a:lstStyle/>
              <a:p>
                <a:pPr>
                  <a:lnSpc>
                    <a:spcPct val="150000"/>
                  </a:lnSpc>
                  <a:spcAft>
                    <a:spcPts val="800"/>
                  </a:spcAft>
                </a:pP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Cho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ba</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tia</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latin typeface="Cambria Math" panose="02040503050406030204" pitchFamily="18" charset="0"/>
                        <a:ea typeface="Calibri" panose="020F0502020204030204" pitchFamily="34" charset="0"/>
                      </a:rPr>
                      <m:t>𝑶𝒖</m:t>
                    </m:r>
                    <m:r>
                      <a:rPr lang="en-US" sz="4400" b="1" i="1">
                        <a:solidFill>
                          <a:srgbClr val="002060"/>
                        </a:solidFill>
                        <a:latin typeface="Cambria Math" panose="02040503050406030204" pitchFamily="18" charset="0"/>
                        <a:ea typeface="Calibri" panose="020F0502020204030204" pitchFamily="34" charset="0"/>
                      </a:rPr>
                      <m:t>,</m:t>
                    </m:r>
                    <m:r>
                      <a:rPr lang="en-US" sz="4400" b="1" i="1">
                        <a:solidFill>
                          <a:srgbClr val="002060"/>
                        </a:solidFill>
                        <a:latin typeface="Cambria Math" panose="02040503050406030204" pitchFamily="18" charset="0"/>
                        <a:ea typeface="Calibri" panose="020F0502020204030204" pitchFamily="34" charset="0"/>
                      </a:rPr>
                      <m:t>𝑶𝒗</m:t>
                    </m:r>
                    <m:r>
                      <a:rPr lang="en-US" sz="4400" b="1" i="1">
                        <a:solidFill>
                          <a:srgbClr val="002060"/>
                        </a:solidFill>
                        <a:latin typeface="Cambria Math" panose="02040503050406030204" pitchFamily="18" charset="0"/>
                        <a:ea typeface="Calibri" panose="020F0502020204030204" pitchFamily="34" charset="0"/>
                      </a:rPr>
                      <m:t>,</m:t>
                    </m:r>
                    <m:r>
                      <a:rPr lang="en-US" sz="4400" b="1" i="1">
                        <a:solidFill>
                          <a:srgbClr val="002060"/>
                        </a:solidFill>
                        <a:latin typeface="Cambria Math" panose="02040503050406030204" pitchFamily="18" charset="0"/>
                        <a:ea typeface="Calibri" panose="020F0502020204030204" pitchFamily="34" charset="0"/>
                      </a:rPr>
                      <m:t>𝑶𝒘</m:t>
                    </m:r>
                  </m:oMath>
                </a14:m>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với</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học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latin typeface="Cambria Math" panose="02040503050406030204" pitchFamily="18" charset="0"/>
                        <a:ea typeface="Calibri" panose="020F0502020204030204" pitchFamily="34" charset="0"/>
                      </a:rPr>
                      <m:t>𝒖𝑶𝒗</m:t>
                    </m:r>
                  </m:oMath>
                </a14:m>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latin typeface="Cambria Math" panose="02040503050406030204" pitchFamily="18" charset="0"/>
                        <a:ea typeface="Calibri" panose="020F0502020204030204" pitchFamily="34" charset="0"/>
                      </a:rPr>
                      <m:t>𝒖𝑶𝒘</m:t>
                    </m:r>
                  </m:oMath>
                </a14:m>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lần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lượt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latin typeface="Cambria Math" panose="02040503050406030204" pitchFamily="18" charset="0"/>
                        <a:ea typeface="Calibri" panose="020F0502020204030204" pitchFamily="34" charset="0"/>
                      </a:rPr>
                      <m:t>𝟑𝟎</m:t>
                    </m:r>
                    <m:r>
                      <a:rPr lang="en-US" sz="4400" b="1" i="1">
                        <a:solidFill>
                          <a:srgbClr val="002060"/>
                        </a:solidFill>
                        <a:latin typeface="Cambria Math" panose="02040503050406030204" pitchFamily="18" charset="0"/>
                        <a:ea typeface="Calibri" panose="020F0502020204030204" pitchFamily="34" charset="0"/>
                      </a:rPr>
                      <m:t>°</m:t>
                    </m:r>
                  </m:oMath>
                </a14:m>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latin typeface="Cambria Math" panose="02040503050406030204" pitchFamily="18" charset="0"/>
                        <a:ea typeface="Calibri" panose="020F0502020204030204" pitchFamily="34" charset="0"/>
                      </a:rPr>
                      <m:t>𝟒𝟓</m:t>
                    </m:r>
                    <m:r>
                      <a:rPr lang="en-US" sz="4400" b="1" i="1">
                        <a:solidFill>
                          <a:srgbClr val="002060"/>
                        </a:solidFill>
                        <a:latin typeface="Cambria Math" panose="02040503050406030204" pitchFamily="18" charset="0"/>
                        <a:ea typeface="Calibri" panose="020F0502020204030204" pitchFamily="34" charset="0"/>
                      </a:rPr>
                      <m:t>°</m:t>
                    </m:r>
                  </m:oMath>
                </a14:m>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TextBox 2">
                <a:extLst>
                  <a:ext uri="{FF2B5EF4-FFF2-40B4-BE49-F238E27FC236}">
                    <a16:creationId xmlns:a16="http://schemas.microsoft.com/office/drawing/2014/main" id="{87DDD350-431B-DED2-BDA5-8E3E7BDCDDD4}"/>
                  </a:ext>
                </a:extLst>
              </p:cNvPr>
              <p:cNvSpPr txBox="1">
                <a:spLocks noRot="1" noChangeAspect="1" noMove="1" noResize="1" noEditPoints="1" noAdjustHandles="1" noChangeArrowheads="1" noChangeShapeType="1" noTextEdit="1"/>
              </p:cNvSpPr>
              <p:nvPr/>
            </p:nvSpPr>
            <p:spPr>
              <a:xfrm>
                <a:off x="205948" y="1902891"/>
                <a:ext cx="24628216" cy="977704"/>
              </a:xfrm>
              <a:prstGeom prst="rect">
                <a:avLst/>
              </a:prstGeom>
              <a:blipFill>
                <a:blip r:embed="rId5"/>
                <a:stretch>
                  <a:fillRect l="-1015" b="-279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21AA780-D0CB-4106-BC13-171AD5A5E379}"/>
                  </a:ext>
                </a:extLst>
              </p:cNvPr>
              <p:cNvSpPr txBox="1"/>
              <p:nvPr/>
            </p:nvSpPr>
            <p:spPr>
              <a:xfrm>
                <a:off x="288097" y="3144806"/>
                <a:ext cx="23807806" cy="1476110"/>
              </a:xfrm>
              <a:prstGeom prst="rect">
                <a:avLst/>
              </a:prstGeom>
              <a:noFill/>
            </p:spPr>
            <p:txBody>
              <a:bodyPr wrap="square">
                <a:spAutoFit/>
              </a:bodyPr>
              <a:lstStyle/>
              <a:p>
                <a:pPr indent="-228600">
                  <a:lnSpc>
                    <a:spcPct val="107000"/>
                  </a:lnSpc>
                  <a:spcAft>
                    <a:spcPts val="800"/>
                  </a:spcAft>
                </a:pPr>
                <a:r>
                  <a:rPr lang="en-US" sz="4400" b="1" dirty="0">
                    <a:solidFill>
                      <a:srgbClr val="002060"/>
                    </a:solidFill>
                    <a:effectLst/>
                    <a:latin typeface="UTM Swiss Condensed"/>
                    <a:ea typeface="Calibri" panose="020F0502020204030204" pitchFamily="34" charset="0"/>
                  </a:rPr>
                  <a:t>a)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Xác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định</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effectLst/>
                            <a:latin typeface="Cambria Math" panose="02040503050406030204" pitchFamily="18" charset="0"/>
                            <a:ea typeface="Times New Roman" panose="02020603050405020304" pitchFamily="18" charset="0"/>
                          </a:rPr>
                        </m:ctrlPr>
                      </m:dPr>
                      <m:e>
                        <m:r>
                          <a:rPr lang="en-US" sz="4400" b="1" i="1">
                            <a:solidFill>
                              <a:srgbClr val="002060"/>
                            </a:solidFill>
                            <a:effectLst/>
                            <a:latin typeface="Cambria Math" panose="02040503050406030204" pitchFamily="18" charset="0"/>
                            <a:ea typeface="Times New Roman" panose="02020603050405020304" pitchFamily="18" charset="0"/>
                          </a:rPr>
                          <m:t>𝑶𝒖</m:t>
                        </m:r>
                        <m:r>
                          <a:rPr lang="en-US" sz="4400" b="1" i="1">
                            <a:solidFill>
                              <a:srgbClr val="002060"/>
                            </a:solidFill>
                            <a:effectLst/>
                            <a:latin typeface="Cambria Math" panose="02040503050406030204" pitchFamily="18" charset="0"/>
                            <a:ea typeface="Times New Roman" panose="02020603050405020304" pitchFamily="18" charset="0"/>
                          </a:rPr>
                          <m:t>,</m:t>
                        </m:r>
                        <m:r>
                          <a:rPr lang="en-US" sz="4400" b="1" i="1">
                            <a:solidFill>
                              <a:srgbClr val="002060"/>
                            </a:solidFill>
                            <a:effectLst/>
                            <a:latin typeface="Cambria Math" panose="02040503050406030204" pitchFamily="18" charset="0"/>
                            <a:ea typeface="Times New Roman" panose="02020603050405020304" pitchFamily="18" charset="0"/>
                          </a:rPr>
                          <m:t>𝑶𝒗</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effectLst/>
                            <a:latin typeface="Cambria Math" panose="02040503050406030204" pitchFamily="18" charset="0"/>
                            <a:ea typeface="Times New Roman" panose="02020603050405020304" pitchFamily="18" charset="0"/>
                          </a:rPr>
                        </m:ctrlPr>
                      </m:dPr>
                      <m:e>
                        <m:r>
                          <a:rPr lang="en-US" sz="4400" b="1" i="1">
                            <a:solidFill>
                              <a:srgbClr val="002060"/>
                            </a:solidFill>
                            <a:effectLst/>
                            <a:latin typeface="Cambria Math" panose="02040503050406030204" pitchFamily="18" charset="0"/>
                            <a:ea typeface="Times New Roman" panose="02020603050405020304" pitchFamily="18" charset="0"/>
                          </a:rPr>
                          <m:t>𝑶𝒗</m:t>
                        </m:r>
                        <m:r>
                          <a:rPr lang="en-US" sz="4400" b="1" i="1">
                            <a:solidFill>
                              <a:srgbClr val="002060"/>
                            </a:solidFill>
                            <a:effectLst/>
                            <a:latin typeface="Cambria Math" panose="02040503050406030204" pitchFamily="18" charset="0"/>
                            <a:ea typeface="Times New Roman" panose="02020603050405020304" pitchFamily="18" charset="0"/>
                          </a:rPr>
                          <m:t>,</m:t>
                        </m:r>
                        <m:r>
                          <a:rPr lang="en-US" sz="4400" b="1" i="1">
                            <a:solidFill>
                              <a:srgbClr val="002060"/>
                            </a:solidFill>
                            <a:effectLst/>
                            <a:latin typeface="Cambria Math" panose="02040503050406030204" pitchFamily="18" charset="0"/>
                            <a:ea typeface="Times New Roman" panose="02020603050405020304" pitchFamily="18" charset="0"/>
                          </a:rPr>
                          <m:t>𝑶𝒘</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effectLst/>
                            <a:latin typeface="Cambria Math" panose="02040503050406030204" pitchFamily="18" charset="0"/>
                            <a:ea typeface="Times New Roman" panose="02020603050405020304" pitchFamily="18" charset="0"/>
                          </a:rPr>
                        </m:ctrlPr>
                      </m:dPr>
                      <m:e>
                        <m:r>
                          <a:rPr lang="en-US" sz="4400" b="1" i="1">
                            <a:solidFill>
                              <a:srgbClr val="002060"/>
                            </a:solidFill>
                            <a:effectLst/>
                            <a:latin typeface="Cambria Math" panose="02040503050406030204" pitchFamily="18" charset="0"/>
                            <a:ea typeface="Times New Roman" panose="02020603050405020304" pitchFamily="18" charset="0"/>
                          </a:rPr>
                          <m:t>𝑶𝒖</m:t>
                        </m:r>
                        <m:r>
                          <a:rPr lang="en-US" sz="4400" b="1" i="1">
                            <a:solidFill>
                              <a:srgbClr val="002060"/>
                            </a:solidFill>
                            <a:effectLst/>
                            <a:latin typeface="Cambria Math" panose="02040503050406030204" pitchFamily="18" charset="0"/>
                            <a:ea typeface="Times New Roman" panose="02020603050405020304" pitchFamily="18" charset="0"/>
                          </a:rPr>
                          <m:t>,</m:t>
                        </m:r>
                        <m:r>
                          <a:rPr lang="en-US" sz="4400" b="1" i="1">
                            <a:solidFill>
                              <a:srgbClr val="002060"/>
                            </a:solidFill>
                            <a:effectLst/>
                            <a:latin typeface="Cambria Math" panose="02040503050406030204" pitchFamily="18" charset="0"/>
                            <a:ea typeface="Times New Roman" panose="02020603050405020304" pitchFamily="18" charset="0"/>
                          </a:rPr>
                          <m:t>𝑶𝒘</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được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chỉ</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ra ở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Hình</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1.5.</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6" name="TextBox 15">
                <a:extLst>
                  <a:ext uri="{FF2B5EF4-FFF2-40B4-BE49-F238E27FC236}">
                    <a16:creationId xmlns:a16="http://schemas.microsoft.com/office/drawing/2014/main" id="{C21AA780-D0CB-4106-BC13-171AD5A5E379}"/>
                  </a:ext>
                </a:extLst>
              </p:cNvPr>
              <p:cNvSpPr txBox="1">
                <a:spLocks noRot="1" noChangeAspect="1" noMove="1" noResize="1" noEditPoints="1" noAdjustHandles="1" noChangeArrowheads="1" noChangeShapeType="1" noTextEdit="1"/>
              </p:cNvSpPr>
              <p:nvPr/>
            </p:nvSpPr>
            <p:spPr>
              <a:xfrm>
                <a:off x="288097" y="3144806"/>
                <a:ext cx="23807806" cy="1476110"/>
              </a:xfrm>
              <a:prstGeom prst="rect">
                <a:avLst/>
              </a:prstGeom>
              <a:blipFill>
                <a:blip r:embed="rId6"/>
                <a:stretch>
                  <a:fillRect l="-1024" t="-9917" b="-190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6E37E8A-FF20-4933-988E-C72396277CCE}"/>
                  </a:ext>
                </a:extLst>
              </p:cNvPr>
              <p:cNvSpPr txBox="1"/>
              <p:nvPr/>
            </p:nvSpPr>
            <p:spPr>
              <a:xfrm>
                <a:off x="186267" y="4802291"/>
                <a:ext cx="17627958" cy="2470997"/>
              </a:xfrm>
              <a:prstGeom prst="rect">
                <a:avLst/>
              </a:prstGeom>
              <a:noFill/>
            </p:spPr>
            <p:txBody>
              <a:bodyPr wrap="square">
                <a:spAutoFit/>
              </a:bodyPr>
              <a:lstStyle/>
              <a:p>
                <a:pPr indent="-228600">
                  <a:lnSpc>
                    <a:spcPct val="107000"/>
                  </a:lnSpc>
                  <a:spcAft>
                    <a:spcPts val="800"/>
                  </a:spcAft>
                </a:pPr>
                <a:r>
                  <a:rPr lang="en-US" sz="4400" b="1" dirty="0">
                    <a:latin typeface="Tahoma" panose="020B0604030504040204" pitchFamily="34" charset="0"/>
                    <a:ea typeface="Tahoma" panose="020B0604030504040204" pitchFamily="34" charset="0"/>
                    <a:cs typeface="Tahoma" panose="020B0604030504040204" pitchFamily="34" charset="0"/>
                  </a:rPr>
                  <a:t>b</a:t>
                </a:r>
                <a:r>
                  <a:rPr lang="en-US" sz="4400" b="1" dirty="0">
                    <a:effectLst/>
                    <a:latin typeface="Tahoma" panose="020B0604030504040204" pitchFamily="34" charset="0"/>
                    <a:ea typeface="Tahoma" panose="020B0604030504040204" pitchFamily="34" charset="0"/>
                    <a:cs typeface="Tahoma" panose="020B0604030504040204" pitchFamily="34" charset="0"/>
                  </a:rPr>
                  <a:t>) </a:t>
                </a:r>
                <a:r>
                  <a:rPr lang="en-US" sz="4400" b="1" dirty="0" err="1">
                    <a:effectLst/>
                    <a:latin typeface="Tahoma" panose="020B0604030504040204" pitchFamily="34" charset="0"/>
                    <a:ea typeface="Tahoma" panose="020B0604030504040204" pitchFamily="34" charset="0"/>
                    <a:cs typeface="Tahoma" panose="020B0604030504040204" pitchFamily="34" charset="0"/>
                  </a:rPr>
                  <a:t>Với</a:t>
                </a:r>
                <a:r>
                  <a:rPr lang="en-US" sz="4400" b="1" dirty="0">
                    <a:effectLst/>
                    <a:latin typeface="Tahoma" panose="020B0604030504040204" pitchFamily="34" charset="0"/>
                    <a:ea typeface="Tahoma" panose="020B0604030504040204" pitchFamily="34" charset="0"/>
                    <a:cs typeface="Tahoma" panose="020B0604030504040204" pitchFamily="34" charset="0"/>
                  </a:rPr>
                  <a:t> </a:t>
                </a:r>
                <a:r>
                  <a:rPr lang="en-US" sz="4400" b="1" dirty="0" err="1">
                    <a:effectLst/>
                    <a:latin typeface="Tahoma" panose="020B0604030504040204" pitchFamily="34" charset="0"/>
                    <a:ea typeface="Tahoma" panose="020B0604030504040204" pitchFamily="34" charset="0"/>
                    <a:cs typeface="Tahoma" panose="020B0604030504040204" pitchFamily="34" charset="0"/>
                  </a:rPr>
                  <a:t>các</a:t>
                </a:r>
                <a:r>
                  <a:rPr lang="en-US" sz="4400" b="1" dirty="0">
                    <a:effectLst/>
                    <a:latin typeface="Tahoma" panose="020B0604030504040204" pitchFamily="34" charset="0"/>
                    <a:ea typeface="Tahoma" panose="020B0604030504040204" pitchFamily="34" charset="0"/>
                    <a:cs typeface="Tahoma" panose="020B0604030504040204" pitchFamily="34" charset="0"/>
                  </a:rPr>
                  <a:t> </a:t>
                </a:r>
                <a:r>
                  <a:rPr lang="en-US" sz="4400" b="1" dirty="0" err="1">
                    <a:effectLst/>
                    <a:latin typeface="Tahoma" panose="020B0604030504040204" pitchFamily="34" charset="0"/>
                    <a:ea typeface="Tahoma" panose="020B0604030504040204" pitchFamily="34" charset="0"/>
                    <a:cs typeface="Tahoma" panose="020B0604030504040204" pitchFamily="34" charset="0"/>
                  </a:rPr>
                  <a:t>giác</a:t>
                </a:r>
                <a:r>
                  <a:rPr lang="en-US" sz="4400" b="1" dirty="0">
                    <a:effectLst/>
                    <a:latin typeface="Tahoma" panose="020B0604030504040204" pitchFamily="34" charset="0"/>
                    <a:ea typeface="Tahoma" panose="020B0604030504040204" pitchFamily="34" charset="0"/>
                    <a:cs typeface="Tahoma" panose="020B0604030504040204" pitchFamily="34" charset="0"/>
                  </a:rPr>
                  <a:t> </a:t>
                </a:r>
                <a:r>
                  <a:rPr lang="en-US" sz="4400" b="1" dirty="0" err="1">
                    <a:effectLst/>
                    <a:latin typeface="Tahoma" panose="020B0604030504040204" pitchFamily="34" charset="0"/>
                    <a:ea typeface="Tahoma" panose="020B0604030504040204" pitchFamily="34" charset="0"/>
                    <a:cs typeface="Tahoma" panose="020B0604030504040204" pitchFamily="34" charset="0"/>
                  </a:rPr>
                  <a:t>lượng</a:t>
                </a:r>
                <a:r>
                  <a:rPr lang="en-US" sz="4400" b="1" dirty="0">
                    <a:effectLst/>
                    <a:latin typeface="Tahoma" panose="020B0604030504040204" pitchFamily="34" charset="0"/>
                    <a:ea typeface="Tahoma" panose="020B0604030504040204" pitchFamily="34" charset="0"/>
                    <a:cs typeface="Tahoma" panose="020B0604030504040204" pitchFamily="34" charset="0"/>
                  </a:rPr>
                  <a:t> </a:t>
                </a:r>
                <a:r>
                  <a:rPr lang="en-US" sz="4400" b="1" dirty="0" err="1">
                    <a:effectLst/>
                    <a:latin typeface="Tahoma" panose="020B0604030504040204" pitchFamily="34" charset="0"/>
                    <a:ea typeface="Tahoma" panose="020B0604030504040204" pitchFamily="34" charset="0"/>
                    <a:cs typeface="Tahoma" panose="020B0604030504040204" pitchFamily="34" charset="0"/>
                  </a:rPr>
                  <a:t>giác</a:t>
                </a:r>
                <a:r>
                  <a:rPr lang="en-US" sz="4400" b="1" dirty="0">
                    <a:effectLst/>
                    <a:latin typeface="Tahoma" panose="020B0604030504040204" pitchFamily="34" charset="0"/>
                    <a:ea typeface="Tahoma" panose="020B0604030504040204" pitchFamily="34" charset="0"/>
                    <a:cs typeface="Tahoma" panose="020B0604030504040204" pitchFamily="34" charset="0"/>
                  </a:rPr>
                  <a:t> ở </a:t>
                </a:r>
                <a:r>
                  <a:rPr lang="en-US" sz="4400" b="1" dirty="0" err="1">
                    <a:effectLst/>
                    <a:latin typeface="Tahoma" panose="020B0604030504040204" pitchFamily="34" charset="0"/>
                    <a:ea typeface="Tahoma" panose="020B0604030504040204" pitchFamily="34" charset="0"/>
                    <a:cs typeface="Tahoma" panose="020B0604030504040204" pitchFamily="34" charset="0"/>
                  </a:rPr>
                  <a:t>câu</a:t>
                </a:r>
                <a:r>
                  <a:rPr lang="en-US" sz="4400" b="1" dirty="0">
                    <a:effectLst/>
                    <a:latin typeface="Tahoma" panose="020B0604030504040204" pitchFamily="34" charset="0"/>
                    <a:ea typeface="Tahoma" panose="020B0604030504040204" pitchFamily="34" charset="0"/>
                    <a:cs typeface="Tahoma" panose="020B0604030504040204" pitchFamily="34" charset="0"/>
                  </a:rPr>
                  <a:t> a), </a:t>
                </a:r>
                <a:r>
                  <a:rPr lang="en-US" sz="4400" b="1" dirty="0" err="1">
                    <a:effectLst/>
                    <a:latin typeface="Tahoma" panose="020B0604030504040204" pitchFamily="34" charset="0"/>
                    <a:ea typeface="Tahoma" panose="020B0604030504040204" pitchFamily="34" charset="0"/>
                    <a:cs typeface="Tahoma" panose="020B0604030504040204" pitchFamily="34" charset="0"/>
                  </a:rPr>
                  <a:t>chứng</a:t>
                </a:r>
                <a:r>
                  <a:rPr lang="en-US" sz="4400" b="1" dirty="0">
                    <a:effectLst/>
                    <a:latin typeface="Tahoma" panose="020B0604030504040204" pitchFamily="34" charset="0"/>
                    <a:ea typeface="Tahoma" panose="020B0604030504040204" pitchFamily="34" charset="0"/>
                    <a:cs typeface="Tahoma" panose="020B0604030504040204" pitchFamily="34" charset="0"/>
                  </a:rPr>
                  <a:t> </a:t>
                </a:r>
                <a:r>
                  <a:rPr lang="en-US" sz="4400" b="1" dirty="0" err="1">
                    <a:effectLst/>
                    <a:latin typeface="Tahoma" panose="020B0604030504040204" pitchFamily="34" charset="0"/>
                    <a:ea typeface="Tahoma" panose="020B0604030504040204" pitchFamily="34" charset="0"/>
                    <a:cs typeface="Tahoma" panose="020B0604030504040204" pitchFamily="34" charset="0"/>
                  </a:rPr>
                  <a:t>tỏ</a:t>
                </a:r>
                <a:r>
                  <a:rPr lang="en-US" sz="4400" b="1" dirty="0">
                    <a:effectLst/>
                    <a:latin typeface="Tahoma" panose="020B0604030504040204" pitchFamily="34" charset="0"/>
                    <a:ea typeface="Tahoma" panose="020B0604030504040204" pitchFamily="34" charset="0"/>
                    <a:cs typeface="Tahoma" panose="020B0604030504040204" pitchFamily="34" charset="0"/>
                  </a:rPr>
                  <a:t> </a:t>
                </a:r>
                <a:r>
                  <a:rPr lang="en-US" sz="4400" b="1" dirty="0" err="1">
                    <a:effectLst/>
                    <a:latin typeface="Tahoma" panose="020B0604030504040204" pitchFamily="34" charset="0"/>
                    <a:ea typeface="Tahoma" panose="020B0604030504040204" pitchFamily="34" charset="0"/>
                    <a:cs typeface="Tahoma" panose="020B0604030504040204" pitchFamily="34" charset="0"/>
                  </a:rPr>
                  <a:t>rằng</a:t>
                </a:r>
                <a:r>
                  <a:rPr lang="en-US" sz="4400" b="1" dirty="0">
                    <a:effectLst/>
                    <a:latin typeface="Tahoma" panose="020B0604030504040204" pitchFamily="34" charset="0"/>
                    <a:ea typeface="Tahoma" panose="020B0604030504040204" pitchFamily="34" charset="0"/>
                    <a:cs typeface="Tahoma" panose="020B0604030504040204" pitchFamily="34" charset="0"/>
                  </a:rPr>
                  <a:t> </a:t>
                </a:r>
                <a:r>
                  <a:rPr lang="en-US" sz="4400" b="1" dirty="0" err="1">
                    <a:effectLst/>
                    <a:latin typeface="Tahoma" panose="020B0604030504040204" pitchFamily="34" charset="0"/>
                    <a:ea typeface="Tahoma" panose="020B0604030504040204" pitchFamily="34" charset="0"/>
                    <a:cs typeface="Tahoma" panose="020B0604030504040204" pitchFamily="34" charset="0"/>
                  </a:rPr>
                  <a:t>có</a:t>
                </a:r>
                <a:r>
                  <a:rPr lang="en-US" sz="4400" b="1" dirty="0">
                    <a:effectLst/>
                    <a:latin typeface="Tahoma" panose="020B0604030504040204" pitchFamily="34" charset="0"/>
                    <a:ea typeface="Tahoma" panose="020B0604030504040204" pitchFamily="34" charset="0"/>
                    <a:cs typeface="Tahoma" panose="020B0604030504040204" pitchFamily="34" charset="0"/>
                  </a:rPr>
                  <a:t> </a:t>
                </a:r>
                <a:r>
                  <a:rPr lang="en-US" sz="4400" b="1" dirty="0" err="1">
                    <a:effectLst/>
                    <a:latin typeface="Tahoma" panose="020B0604030504040204" pitchFamily="34" charset="0"/>
                    <a:ea typeface="Tahoma" panose="020B0604030504040204" pitchFamily="34" charset="0"/>
                    <a:cs typeface="Tahoma" panose="020B0604030504040204" pitchFamily="34" charset="0"/>
                  </a:rPr>
                  <a:t>một</a:t>
                </a:r>
                <a:r>
                  <a:rPr lang="en-US" sz="4400" b="1" dirty="0">
                    <a:effectLst/>
                    <a:latin typeface="Tahoma" panose="020B0604030504040204" pitchFamily="34" charset="0"/>
                    <a:ea typeface="Tahoma" panose="020B0604030504040204" pitchFamily="34" charset="0"/>
                    <a:cs typeface="Tahoma" panose="020B0604030504040204" pitchFamily="34" charset="0"/>
                  </a:rPr>
                  <a:t> </a:t>
                </a:r>
                <a:r>
                  <a:rPr lang="en-US" sz="4400" b="1" dirty="0" err="1">
                    <a:effectLst/>
                    <a:latin typeface="Tahoma" panose="020B0604030504040204" pitchFamily="34" charset="0"/>
                    <a:ea typeface="Tahoma" panose="020B0604030504040204" pitchFamily="34" charset="0"/>
                    <a:cs typeface="Tahoma" panose="020B0604030504040204" pitchFamily="34" charset="0"/>
                  </a:rPr>
                  <a:t>số</a:t>
                </a:r>
                <a:r>
                  <a:rPr lang="en-US" sz="4400" b="1" dirty="0">
                    <a:effectLst/>
                    <a:latin typeface="Tahoma" panose="020B0604030504040204" pitchFamily="34" charset="0"/>
                    <a:ea typeface="Tahoma" panose="020B0604030504040204" pitchFamily="34" charset="0"/>
                    <a:cs typeface="Tahoma" panose="020B0604030504040204" pitchFamily="34" charset="0"/>
                  </a:rPr>
                  <a:t> </a:t>
                </a:r>
                <a:r>
                  <a:rPr lang="en-US" sz="4400" b="1" dirty="0" err="1">
                    <a:effectLst/>
                    <a:latin typeface="Tahoma" panose="020B0604030504040204" pitchFamily="34" charset="0"/>
                    <a:ea typeface="Tahoma" panose="020B0604030504040204" pitchFamily="34" charset="0"/>
                    <a:cs typeface="Tahoma" panose="020B0604030504040204" pitchFamily="34" charset="0"/>
                  </a:rPr>
                  <a:t>nguyên</a:t>
                </a:r>
                <a:r>
                  <a:rPr lang="en-US" sz="4400" b="1" dirty="0">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effectLst/>
                        <a:latin typeface="Cambria Math" panose="02040503050406030204" pitchFamily="18" charset="0"/>
                      </a:rPr>
                      <m:t>𝐤</m:t>
                    </m:r>
                  </m:oMath>
                </a14:m>
                <a:r>
                  <a:rPr lang="en-US" sz="4400" b="1" dirty="0">
                    <a:effectLst/>
                    <a:latin typeface="Tahoma" panose="020B0604030504040204" pitchFamily="34" charset="0"/>
                    <a:ea typeface="Tahoma" panose="020B0604030504040204" pitchFamily="34" charset="0"/>
                    <a:cs typeface="Tahoma" panose="020B0604030504040204" pitchFamily="34" charset="0"/>
                  </a:rPr>
                  <a:t> </a:t>
                </a:r>
                <a:r>
                  <a:rPr lang="en-US" sz="4400" b="1" dirty="0" err="1">
                    <a:effectLst/>
                    <a:latin typeface="Tahoma" panose="020B0604030504040204" pitchFamily="34" charset="0"/>
                    <a:ea typeface="Tahoma" panose="020B0604030504040204" pitchFamily="34" charset="0"/>
                    <a:cs typeface="Tahoma" panose="020B0604030504040204" pitchFamily="34" charset="0"/>
                  </a:rPr>
                  <a:t>để</a:t>
                </a:r>
                <a:r>
                  <a:rPr lang="en-US" sz="4400" b="1" dirty="0">
                    <a:effectLst/>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 </a:t>
                </a:r>
              </a:p>
              <a:p>
                <a:pPr indent="-228600">
                  <a:lnSpc>
                    <a:spcPct val="107000"/>
                  </a:lnSpc>
                  <a:spcAft>
                    <a:spcPts val="800"/>
                  </a:spcAft>
                </a:pPr>
                <a14:m>
                  <m:oMathPara xmlns:m="http://schemas.openxmlformats.org/officeDocument/2006/math">
                    <m:oMathParaPr>
                      <m:jc m:val="centerGroup"/>
                    </m:oMathParaPr>
                    <m:oMath xmlns:m="http://schemas.openxmlformats.org/officeDocument/2006/math">
                      <m:r>
                        <a:rPr lang="en-US" sz="4400" b="1" i="1">
                          <a:effectLst/>
                          <a:latin typeface="Cambria Math" panose="02040503050406030204" pitchFamily="18" charset="0"/>
                        </a:rPr>
                        <m:t>𝐬</m:t>
                      </m:r>
                      <m:r>
                        <a:rPr lang="en-US" sz="4400" b="1">
                          <a:effectLst/>
                          <a:latin typeface="Cambria Math" panose="02040503050406030204" pitchFamily="18" charset="0"/>
                        </a:rPr>
                        <m:t>đ</m:t>
                      </m:r>
                      <m:d>
                        <m:dPr>
                          <m:ctrlPr>
                            <a:rPr lang="vi-VN" sz="4400" b="1" i="1">
                              <a:effectLst/>
                              <a:latin typeface="Cambria Math" panose="02040503050406030204" pitchFamily="18" charset="0"/>
                            </a:rPr>
                          </m:ctrlPr>
                        </m:dPr>
                        <m:e>
                          <m:r>
                            <a:rPr lang="en-US" sz="4400" b="1" i="1">
                              <a:effectLst/>
                              <a:latin typeface="Cambria Math" panose="02040503050406030204" pitchFamily="18" charset="0"/>
                            </a:rPr>
                            <m:t>𝐎𝐮</m:t>
                          </m:r>
                          <m:r>
                            <a:rPr lang="en-US" sz="4400" b="1">
                              <a:effectLst/>
                              <a:latin typeface="Cambria Math" panose="02040503050406030204" pitchFamily="18" charset="0"/>
                            </a:rPr>
                            <m:t>,</m:t>
                          </m:r>
                          <m:r>
                            <a:rPr lang="en-US" sz="4400" b="1" i="1">
                              <a:effectLst/>
                              <a:latin typeface="Cambria Math" panose="02040503050406030204" pitchFamily="18" charset="0"/>
                            </a:rPr>
                            <m:t>𝑶𝒗</m:t>
                          </m:r>
                        </m:e>
                      </m:d>
                      <m:r>
                        <a:rPr lang="en-US" sz="4400" b="1">
                          <a:effectLst/>
                          <a:latin typeface="Cambria Math" panose="02040503050406030204" pitchFamily="18" charset="0"/>
                        </a:rPr>
                        <m:t>+</m:t>
                      </m:r>
                      <m:r>
                        <a:rPr lang="en-US" sz="4400" b="1" i="1">
                          <a:effectLst/>
                          <a:latin typeface="Cambria Math" panose="02040503050406030204" pitchFamily="18" charset="0"/>
                        </a:rPr>
                        <m:t>𝐬</m:t>
                      </m:r>
                      <m:r>
                        <a:rPr lang="en-US" sz="4400" b="1">
                          <a:effectLst/>
                          <a:latin typeface="Cambria Math" panose="02040503050406030204" pitchFamily="18" charset="0"/>
                        </a:rPr>
                        <m:t>đ</m:t>
                      </m:r>
                      <m:d>
                        <m:dPr>
                          <m:ctrlPr>
                            <a:rPr lang="vi-VN" sz="4400" b="1" i="1">
                              <a:effectLst/>
                              <a:latin typeface="Cambria Math" panose="02040503050406030204" pitchFamily="18" charset="0"/>
                            </a:rPr>
                          </m:ctrlPr>
                        </m:dPr>
                        <m:e>
                          <m:r>
                            <a:rPr lang="en-US" sz="4400" b="1" i="1">
                              <a:effectLst/>
                              <a:latin typeface="Cambria Math" panose="02040503050406030204" pitchFamily="18" charset="0"/>
                            </a:rPr>
                            <m:t>𝐎𝐯</m:t>
                          </m:r>
                          <m:r>
                            <a:rPr lang="en-US" sz="4400" b="1">
                              <a:effectLst/>
                              <a:latin typeface="Cambria Math" panose="02040503050406030204" pitchFamily="18" charset="0"/>
                            </a:rPr>
                            <m:t>,</m:t>
                          </m:r>
                          <m:r>
                            <a:rPr lang="en-US" sz="4400" b="1" i="1">
                              <a:effectLst/>
                              <a:latin typeface="Cambria Math" panose="02040503050406030204" pitchFamily="18" charset="0"/>
                            </a:rPr>
                            <m:t>𝑶𝒘</m:t>
                          </m:r>
                        </m:e>
                      </m:d>
                      <m:r>
                        <a:rPr lang="en-US" sz="4400" b="1">
                          <a:effectLst/>
                          <a:latin typeface="Cambria Math" panose="02040503050406030204" pitchFamily="18" charset="0"/>
                        </a:rPr>
                        <m:t>=</m:t>
                      </m:r>
                      <m:r>
                        <a:rPr lang="en-US" sz="4400" b="1" i="1">
                          <a:effectLst/>
                          <a:latin typeface="Cambria Math" panose="02040503050406030204" pitchFamily="18" charset="0"/>
                        </a:rPr>
                        <m:t>𝐬</m:t>
                      </m:r>
                      <m:r>
                        <a:rPr lang="en-US" sz="4400" b="1">
                          <a:effectLst/>
                          <a:latin typeface="Cambria Math" panose="02040503050406030204" pitchFamily="18" charset="0"/>
                        </a:rPr>
                        <m:t>đ</m:t>
                      </m:r>
                      <m:d>
                        <m:dPr>
                          <m:ctrlPr>
                            <a:rPr lang="vi-VN" sz="4400" b="1" i="1">
                              <a:effectLst/>
                              <a:latin typeface="Cambria Math" panose="02040503050406030204" pitchFamily="18" charset="0"/>
                            </a:rPr>
                          </m:ctrlPr>
                        </m:dPr>
                        <m:e>
                          <m:r>
                            <a:rPr lang="en-US" sz="4400" b="1" i="1">
                              <a:effectLst/>
                              <a:latin typeface="Cambria Math" panose="02040503050406030204" pitchFamily="18" charset="0"/>
                            </a:rPr>
                            <m:t>𝐎𝐮</m:t>
                          </m:r>
                          <m:r>
                            <a:rPr lang="en-US" sz="4400" b="1">
                              <a:effectLst/>
                              <a:latin typeface="Cambria Math" panose="02040503050406030204" pitchFamily="18" charset="0"/>
                            </a:rPr>
                            <m:t>,</m:t>
                          </m:r>
                          <m:r>
                            <a:rPr lang="en-US" sz="4400" b="1" i="1">
                              <a:effectLst/>
                              <a:latin typeface="Cambria Math" panose="02040503050406030204" pitchFamily="18" charset="0"/>
                            </a:rPr>
                            <m:t>𝑶𝒘</m:t>
                          </m:r>
                        </m:e>
                      </m:d>
                      <m:r>
                        <a:rPr lang="en-US" sz="4400" b="1">
                          <a:effectLst/>
                          <a:latin typeface="Cambria Math" panose="02040503050406030204" pitchFamily="18" charset="0"/>
                        </a:rPr>
                        <m:t>+</m:t>
                      </m:r>
                      <m:r>
                        <a:rPr lang="en-US" sz="4400" b="1" i="1">
                          <a:effectLst/>
                          <a:latin typeface="Cambria Math" panose="02040503050406030204" pitchFamily="18" charset="0"/>
                        </a:rPr>
                        <m:t>𝐤𝟑𝟔𝟎</m:t>
                      </m:r>
                      <m:r>
                        <a:rPr lang="en-US" sz="4400" b="1">
                          <a:effectLst/>
                          <a:latin typeface="Cambria Math" panose="02040503050406030204" pitchFamily="18" charset="0"/>
                        </a:rPr>
                        <m:t>°</m:t>
                      </m:r>
                      <m:d>
                        <m:dPr>
                          <m:ctrlPr>
                            <a:rPr lang="vi-VN" sz="4400" b="1" i="1">
                              <a:effectLst/>
                              <a:latin typeface="Cambria Math" panose="02040503050406030204" pitchFamily="18" charset="0"/>
                            </a:rPr>
                          </m:ctrlPr>
                        </m:dPr>
                        <m:e>
                          <m:r>
                            <a:rPr lang="en-US" sz="4400" b="1" i="1">
                              <a:effectLst/>
                              <a:latin typeface="Cambria Math" panose="02040503050406030204" pitchFamily="18" charset="0"/>
                            </a:rPr>
                            <m:t>𝐤</m:t>
                          </m:r>
                          <m:r>
                            <a:rPr lang="en-US" sz="4400" b="1">
                              <a:effectLst/>
                              <a:latin typeface="Cambria Math" panose="02040503050406030204" pitchFamily="18" charset="0"/>
                            </a:rPr>
                            <m:t>∈</m:t>
                          </m:r>
                          <m:r>
                            <a:rPr lang="en-US" sz="4400" b="1">
                              <a:effectLst/>
                              <a:latin typeface="Cambria Math" panose="02040503050406030204" pitchFamily="18" charset="0"/>
                            </a:rPr>
                            <m:t>ℤ</m:t>
                          </m:r>
                        </m:e>
                      </m:d>
                    </m:oMath>
                  </m:oMathPara>
                </a14:m>
                <a:endParaRPr lang="vi-VN" sz="4400" b="1" dirty="0">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9" name="TextBox 18">
                <a:extLst>
                  <a:ext uri="{FF2B5EF4-FFF2-40B4-BE49-F238E27FC236}">
                    <a16:creationId xmlns:a16="http://schemas.microsoft.com/office/drawing/2014/main" id="{C6E37E8A-FF20-4933-988E-C72396277CCE}"/>
                  </a:ext>
                </a:extLst>
              </p:cNvPr>
              <p:cNvSpPr txBox="1">
                <a:spLocks noRot="1" noChangeAspect="1" noMove="1" noResize="1" noEditPoints="1" noAdjustHandles="1" noChangeArrowheads="1" noChangeShapeType="1" noTextEdit="1"/>
              </p:cNvSpPr>
              <p:nvPr/>
            </p:nvSpPr>
            <p:spPr>
              <a:xfrm>
                <a:off x="186267" y="4802291"/>
                <a:ext cx="17627958" cy="2470997"/>
              </a:xfrm>
              <a:prstGeom prst="rect">
                <a:avLst/>
              </a:prstGeom>
              <a:blipFill>
                <a:blip r:embed="rId7"/>
                <a:stretch>
                  <a:fillRect l="-1418" t="-592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6F0E11D-5EF2-476D-BB6C-21A2D5DC778E}"/>
              </a:ext>
            </a:extLst>
          </p:cNvPr>
          <p:cNvSpPr txBox="1"/>
          <p:nvPr/>
        </p:nvSpPr>
        <p:spPr>
          <a:xfrm>
            <a:off x="9658298" y="1114873"/>
            <a:ext cx="7800975"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HỆ THỨC CHASLES</a:t>
            </a:r>
            <a:endParaRPr lang="vi-VN" b="1" dirty="0"/>
          </a:p>
        </p:txBody>
      </p:sp>
      <p:sp>
        <p:nvSpPr>
          <p:cNvPr id="18" name="TextBox 17">
            <a:extLst>
              <a:ext uri="{FF2B5EF4-FFF2-40B4-BE49-F238E27FC236}">
                <a16:creationId xmlns:a16="http://schemas.microsoft.com/office/drawing/2014/main" id="{24EA3359-E329-4CF7-BF2B-10B193BC6321}"/>
              </a:ext>
            </a:extLst>
          </p:cNvPr>
          <p:cNvSpPr txBox="1"/>
          <p:nvPr/>
        </p:nvSpPr>
        <p:spPr>
          <a:xfrm>
            <a:off x="434297" y="7108999"/>
            <a:ext cx="2760167" cy="751616"/>
          </a:xfrm>
          <a:prstGeom prst="rect">
            <a:avLst/>
          </a:prstGeom>
          <a:noFill/>
          <a:ln>
            <a:noFill/>
          </a:ln>
        </p:spPr>
        <p:txBody>
          <a:bodyPr wrap="square">
            <a:spAutoFit/>
          </a:bodyPr>
          <a:lstStyle/>
          <a:p>
            <a:pPr algn="ctr">
              <a:lnSpc>
                <a:spcPct val="107000"/>
              </a:lnSpc>
              <a:spcAft>
                <a:spcPts val="800"/>
              </a:spcAft>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Lời</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g</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iải</a:t>
            </a:r>
            <a:endParaRPr lang="vi-VN"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89C62349-F466-2934-044E-4665BB12277B}"/>
                  </a:ext>
                </a:extLst>
              </p:cNvPr>
              <p:cNvGraphicFramePr>
                <a:graphicFrameLocks noGrp="1"/>
              </p:cNvGraphicFramePr>
              <p:nvPr>
                <p:extLst>
                  <p:ext uri="{D42A27DB-BD31-4B8C-83A1-F6EECF244321}">
                    <p14:modId xmlns:p14="http://schemas.microsoft.com/office/powerpoint/2010/main" val="3855119949"/>
                  </p:ext>
                </p:extLst>
              </p:nvPr>
            </p:nvGraphicFramePr>
            <p:xfrm>
              <a:off x="699346" y="7201076"/>
              <a:ext cx="15367617" cy="2971547"/>
            </p:xfrm>
            <a:graphic>
              <a:graphicData uri="http://schemas.openxmlformats.org/drawingml/2006/table">
                <a:tbl>
                  <a:tblPr firstRow="1" firstCol="1" bandRow="1">
                    <a:tableStyleId>{5C22544A-7EE6-4342-B048-85BDC9FD1C3A}</a:tableStyleId>
                  </a:tblPr>
                  <a:tblGrid>
                    <a:gridCol w="15367617">
                      <a:extLst>
                        <a:ext uri="{9D8B030D-6E8A-4147-A177-3AD203B41FA5}">
                          <a16:colId xmlns:a16="http://schemas.microsoft.com/office/drawing/2014/main" val="1338181812"/>
                        </a:ext>
                      </a:extLst>
                    </a:gridCol>
                  </a:tblGrid>
                  <a:tr h="878809">
                    <a:tc>
                      <a:txBody>
                        <a:bodyPr/>
                        <a:lstStyle/>
                        <a:p>
                          <a:pPr>
                            <a:lnSpc>
                              <a:spcPct val="107000"/>
                            </a:lnSpc>
                            <a:spcAft>
                              <a:spcPts val="800"/>
                            </a:spcAft>
                          </a:pP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 Ta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chemeClr val="tx1"/>
                                  </a:solidFill>
                                  <a:effectLst/>
                                  <a:latin typeface="Cambria Math" panose="02040503050406030204" pitchFamily="18" charset="0"/>
                                </a:rPr>
                                <m:t>𝒔</m:t>
                              </m:r>
                              <m:r>
                                <a:rPr lang="en-US" sz="4400" b="1">
                                  <a:solidFill>
                                    <a:schemeClr val="tx1"/>
                                  </a:solidFill>
                                  <a:effectLst/>
                                  <a:latin typeface="Cambria Math" panose="02040503050406030204" pitchFamily="18" charset="0"/>
                                </a:rPr>
                                <m:t>đ</m:t>
                              </m:r>
                              <m:d>
                                <m:dPr>
                                  <m:ctrlPr>
                                    <a:rPr lang="vi-VN" sz="4400" b="1" i="1">
                                      <a:solidFill>
                                        <a:schemeClr val="tx1"/>
                                      </a:solidFill>
                                      <a:effectLst/>
                                      <a:latin typeface="Cambria Math" panose="02040503050406030204" pitchFamily="18" charset="0"/>
                                    </a:rPr>
                                  </m:ctrlPr>
                                </m:dPr>
                                <m:e>
                                  <m:r>
                                    <a:rPr lang="en-US" sz="4400" b="1" i="1">
                                      <a:solidFill>
                                        <a:schemeClr val="tx1"/>
                                      </a:solidFill>
                                      <a:effectLst/>
                                      <a:latin typeface="Cambria Math" panose="02040503050406030204" pitchFamily="18" charset="0"/>
                                    </a:rPr>
                                    <m:t>𝑶𝒖</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𝑶𝒗</m:t>
                                  </m:r>
                                </m:e>
                              </m:d>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𝟑𝟎</m:t>
                              </m:r>
                              <m:r>
                                <a:rPr lang="en-US" sz="4400" b="1">
                                  <a:solidFill>
                                    <a:schemeClr val="tx1"/>
                                  </a:solidFill>
                                  <a:effectLst/>
                                  <a:latin typeface="Cambria Math" panose="02040503050406030204" pitchFamily="18" charset="0"/>
                                </a:rPr>
                                <m:t>°</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chemeClr val="tx1"/>
                                  </a:solidFill>
                                  <a:effectLst/>
                                  <a:latin typeface="Cambria Math" panose="02040503050406030204" pitchFamily="18" charset="0"/>
                                </a:rPr>
                                <m:t>𝒔</m:t>
                              </m:r>
                              <m:r>
                                <a:rPr lang="en-US" sz="4400" b="1">
                                  <a:solidFill>
                                    <a:schemeClr val="tx1"/>
                                  </a:solidFill>
                                  <a:effectLst/>
                                  <a:latin typeface="Cambria Math" panose="02040503050406030204" pitchFamily="18" charset="0"/>
                                </a:rPr>
                                <m:t>đ</m:t>
                              </m:r>
                              <m:d>
                                <m:dPr>
                                  <m:ctrlPr>
                                    <a:rPr lang="vi-VN" sz="4400" b="1" i="1">
                                      <a:solidFill>
                                        <a:schemeClr val="tx1"/>
                                      </a:solidFill>
                                      <a:effectLst/>
                                      <a:latin typeface="Cambria Math" panose="02040503050406030204" pitchFamily="18" charset="0"/>
                                    </a:rPr>
                                  </m:ctrlPr>
                                </m:dPr>
                                <m:e>
                                  <m:r>
                                    <a:rPr lang="en-US" sz="4400" b="1" i="1">
                                      <a:solidFill>
                                        <a:schemeClr val="tx1"/>
                                      </a:solidFill>
                                      <a:effectLst/>
                                      <a:latin typeface="Cambria Math" panose="02040503050406030204" pitchFamily="18" charset="0"/>
                                    </a:rPr>
                                    <m:t>𝑶𝒗</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𝑶𝒘</m:t>
                                  </m:r>
                                </m:e>
                              </m:d>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𝟒𝟓</m:t>
                              </m:r>
                              <m:r>
                                <a:rPr lang="en-US" sz="4400" b="1">
                                  <a:solidFill>
                                    <a:schemeClr val="tx1"/>
                                  </a:solidFill>
                                  <a:effectLst/>
                                  <a:latin typeface="Cambria Math" panose="02040503050406030204" pitchFamily="18" charset="0"/>
                                </a:rPr>
                                <m:t>°</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  </a:t>
                          </a:r>
                        </a:p>
                        <a:p>
                          <a:pPr>
                            <a:lnSpc>
                              <a:spcPct val="107000"/>
                            </a:lnSpc>
                            <a:spcAft>
                              <a:spcPts val="800"/>
                            </a:spcAft>
                          </a:pPr>
                          <a14:m>
                            <m:oMath xmlns:m="http://schemas.openxmlformats.org/officeDocument/2006/math">
                              <m:r>
                                <a:rPr lang="en-US" sz="4400" b="1" i="1">
                                  <a:solidFill>
                                    <a:schemeClr val="tx1"/>
                                  </a:solidFill>
                                  <a:effectLst/>
                                  <a:latin typeface="Cambria Math" panose="02040503050406030204" pitchFamily="18" charset="0"/>
                                </a:rPr>
                                <m:t>𝒔</m:t>
                              </m:r>
                              <m:r>
                                <a:rPr lang="en-US" sz="4400" b="1">
                                  <a:solidFill>
                                    <a:schemeClr val="tx1"/>
                                  </a:solidFill>
                                  <a:effectLst/>
                                  <a:latin typeface="Cambria Math" panose="02040503050406030204" pitchFamily="18" charset="0"/>
                                </a:rPr>
                                <m:t>đ</m:t>
                              </m:r>
                              <m:d>
                                <m:dPr>
                                  <m:ctrlPr>
                                    <a:rPr lang="vi-VN" sz="4400" b="1" i="1">
                                      <a:solidFill>
                                        <a:schemeClr val="tx1"/>
                                      </a:solidFill>
                                      <a:effectLst/>
                                      <a:latin typeface="Cambria Math" panose="02040503050406030204" pitchFamily="18" charset="0"/>
                                    </a:rPr>
                                  </m:ctrlPr>
                                </m:dPr>
                                <m:e>
                                  <m:r>
                                    <a:rPr lang="en-US" sz="4400" b="1" i="1">
                                      <a:solidFill>
                                        <a:schemeClr val="tx1"/>
                                      </a:solidFill>
                                      <a:effectLst/>
                                      <a:latin typeface="Cambria Math" panose="02040503050406030204" pitchFamily="18" charset="0"/>
                                    </a:rPr>
                                    <m:t>𝑶𝒖</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𝑶𝒘</m:t>
                                  </m:r>
                                </m:e>
                              </m:d>
                              <m:r>
                                <a:rPr lang="en-US" sz="4400" b="1">
                                  <a:solidFill>
                                    <a:schemeClr val="tx1"/>
                                  </a:solidFill>
                                  <a:effectLst/>
                                  <a:latin typeface="Cambria Math" panose="02040503050406030204" pitchFamily="18" charset="0"/>
                                </a:rPr>
                                <m:t>=−</m:t>
                              </m:r>
                              <m:d>
                                <m:dPr>
                                  <m:ctrlPr>
                                    <a:rPr lang="vi-VN" sz="4400" b="1" i="1">
                                      <a:solidFill>
                                        <a:schemeClr val="tx1"/>
                                      </a:solidFill>
                                      <a:effectLst/>
                                      <a:latin typeface="Cambria Math" panose="02040503050406030204" pitchFamily="18" charset="0"/>
                                    </a:rPr>
                                  </m:ctrlPr>
                                </m:dPr>
                                <m:e>
                                  <m:r>
                                    <a:rPr lang="en-US" sz="4400" b="1" i="1">
                                      <a:solidFill>
                                        <a:schemeClr val="tx1"/>
                                      </a:solidFill>
                                      <a:effectLst/>
                                      <a:latin typeface="Cambria Math" panose="02040503050406030204" pitchFamily="18" charset="0"/>
                                    </a:rPr>
                                    <m:t>𝟑𝟔𝟎</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𝟑𝟎</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𝟒𝟓</m:t>
                                  </m:r>
                                  <m:r>
                                    <a:rPr lang="en-US" sz="4400" b="1">
                                      <a:solidFill>
                                        <a:schemeClr val="tx1"/>
                                      </a:solidFill>
                                      <a:effectLst/>
                                      <a:latin typeface="Cambria Math" panose="02040503050406030204" pitchFamily="18" charset="0"/>
                                    </a:rPr>
                                    <m:t>°</m:t>
                                  </m:r>
                                </m:e>
                              </m:d>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𝟐𝟖𝟓</m:t>
                              </m:r>
                              <m:r>
                                <a:rPr lang="en-US" sz="4400" b="1">
                                  <a:solidFill>
                                    <a:schemeClr val="tx1"/>
                                  </a:solidFill>
                                  <a:effectLst/>
                                  <a:latin typeface="Cambria Math" panose="02040503050406030204" pitchFamily="18" charset="0"/>
                                </a:rPr>
                                <m:t>°</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5591163"/>
                      </a:ext>
                    </a:extLst>
                  </a:tr>
                  <a:tr h="387774">
                    <a:tc>
                      <a:txBody>
                        <a:bodyPr/>
                        <a:lstStyle/>
                        <a:p>
                          <a:pPr>
                            <a:lnSpc>
                              <a:spcPct val="107000"/>
                            </a:lnSpc>
                            <a:spcAft>
                              <a:spcPts val="800"/>
                            </a:spcAft>
                          </a:pPr>
                          <a:endParaRPr lang="vi-VN"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6369762"/>
                      </a:ext>
                    </a:extLst>
                  </a:tr>
                  <a:tr h="387774">
                    <a:tc>
                      <a:txBody>
                        <a:bodyPr/>
                        <a:lstStyle/>
                        <a:p>
                          <a:pPr>
                            <a:lnSpc>
                              <a:spcPct val="107000"/>
                            </a:lnSpc>
                            <a:spcAft>
                              <a:spcPts val="800"/>
                            </a:spcAft>
                          </a:pPr>
                          <a:endParaRPr lang="vi-VN"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8233419"/>
                      </a:ext>
                    </a:extLst>
                  </a:tr>
                </a:tbl>
              </a:graphicData>
            </a:graphic>
          </p:graphicFrame>
        </mc:Choice>
        <mc:Fallback xmlns="">
          <p:graphicFrame>
            <p:nvGraphicFramePr>
              <p:cNvPr id="5" name="Table 4">
                <a:extLst>
                  <a:ext uri="{FF2B5EF4-FFF2-40B4-BE49-F238E27FC236}">
                    <a16:creationId xmlns:a16="http://schemas.microsoft.com/office/drawing/2014/main" id="{89C62349-F466-2934-044E-4665BB12277B}"/>
                  </a:ext>
                </a:extLst>
              </p:cNvPr>
              <p:cNvGraphicFramePr>
                <a:graphicFrameLocks noGrp="1"/>
              </p:cNvGraphicFramePr>
              <p:nvPr>
                <p:extLst>
                  <p:ext uri="{D42A27DB-BD31-4B8C-83A1-F6EECF244321}">
                    <p14:modId xmlns:p14="http://schemas.microsoft.com/office/powerpoint/2010/main" val="3855119949"/>
                  </p:ext>
                </p:extLst>
              </p:nvPr>
            </p:nvGraphicFramePr>
            <p:xfrm>
              <a:off x="699346" y="7201076"/>
              <a:ext cx="15367617" cy="2785491"/>
            </p:xfrm>
            <a:graphic>
              <a:graphicData uri="http://schemas.openxmlformats.org/drawingml/2006/table">
                <a:tbl>
                  <a:tblPr firstRow="1" firstCol="1" bandRow="1">
                    <a:tableStyleId>{5C22544A-7EE6-4342-B048-85BDC9FD1C3A}</a:tableStyleId>
                  </a:tblPr>
                  <a:tblGrid>
                    <a:gridCol w="15367617">
                      <a:extLst>
                        <a:ext uri="{9D8B030D-6E8A-4147-A177-3AD203B41FA5}">
                          <a16:colId xmlns:a16="http://schemas.microsoft.com/office/drawing/2014/main" val="1338181812"/>
                        </a:ext>
                      </a:extLst>
                    </a:gridCol>
                  </a:tblGrid>
                  <a:tr h="1479677">
                    <a:tc>
                      <a:txBody>
                        <a:bodyPr/>
                        <a:lstStyle/>
                        <a:p>
                          <a:endParaRPr lang="en-US"/>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8"/>
                          <a:stretch>
                            <a:fillRect t="-12757" b="-88477"/>
                          </a:stretch>
                        </a:blipFill>
                      </a:tcPr>
                    </a:tc>
                    <a:extLst>
                      <a:ext uri="{0D108BD9-81ED-4DB2-BD59-A6C34878D82A}">
                        <a16:rowId xmlns:a16="http://schemas.microsoft.com/office/drawing/2014/main" val="2915591163"/>
                      </a:ext>
                    </a:extLst>
                  </a:tr>
                  <a:tr h="652907">
                    <a:tc>
                      <a:txBody>
                        <a:bodyPr/>
                        <a:lstStyle/>
                        <a:p>
                          <a:pPr>
                            <a:lnSpc>
                              <a:spcPct val="107000"/>
                            </a:lnSpc>
                            <a:spcAft>
                              <a:spcPts val="800"/>
                            </a:spcAft>
                          </a:pPr>
                          <a:endParaRPr lang="vi-VN"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6369762"/>
                      </a:ext>
                    </a:extLst>
                  </a:tr>
                  <a:tr h="652907">
                    <a:tc>
                      <a:txBody>
                        <a:bodyPr/>
                        <a:lstStyle/>
                        <a:p>
                          <a:pPr>
                            <a:lnSpc>
                              <a:spcPct val="107000"/>
                            </a:lnSpc>
                            <a:spcAft>
                              <a:spcPts val="800"/>
                            </a:spcAft>
                          </a:pPr>
                          <a:endParaRPr lang="vi-VN"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823341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BB47745A-763E-027C-9C2A-1517160AC1E6}"/>
                  </a:ext>
                </a:extLst>
              </p:cNvPr>
              <p:cNvGraphicFramePr>
                <a:graphicFrameLocks noGrp="1"/>
              </p:cNvGraphicFramePr>
              <p:nvPr>
                <p:extLst>
                  <p:ext uri="{D42A27DB-BD31-4B8C-83A1-F6EECF244321}">
                    <p14:modId xmlns:p14="http://schemas.microsoft.com/office/powerpoint/2010/main" val="1400266137"/>
                  </p:ext>
                </p:extLst>
              </p:nvPr>
            </p:nvGraphicFramePr>
            <p:xfrm>
              <a:off x="384742" y="8903881"/>
              <a:ext cx="15558868" cy="1536573"/>
            </p:xfrm>
            <a:graphic>
              <a:graphicData uri="http://schemas.openxmlformats.org/drawingml/2006/table">
                <a:tbl>
                  <a:tblPr firstRow="1" firstCol="1" bandRow="1">
                    <a:tableStyleId>{5C22544A-7EE6-4342-B048-85BDC9FD1C3A}</a:tableStyleId>
                  </a:tblPr>
                  <a:tblGrid>
                    <a:gridCol w="15558868">
                      <a:extLst>
                        <a:ext uri="{9D8B030D-6E8A-4147-A177-3AD203B41FA5}">
                          <a16:colId xmlns:a16="http://schemas.microsoft.com/office/drawing/2014/main" val="1687400074"/>
                        </a:ext>
                      </a:extLst>
                    </a:gridCol>
                  </a:tblGrid>
                  <a:tr h="996951">
                    <a:tc>
                      <a:txBody>
                        <a:bodyPr/>
                        <a:lstStyle/>
                        <a:p>
                          <a:pPr algn="just">
                            <a:lnSpc>
                              <a:spcPct val="107000"/>
                            </a:lnSpc>
                            <a:spcAft>
                              <a:spcPts val="800"/>
                            </a:spcAft>
                          </a:pP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b. Ta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chemeClr val="tx1"/>
                                  </a:solidFill>
                                  <a:effectLst/>
                                  <a:latin typeface="Cambria Math" panose="02040503050406030204" pitchFamily="18" charset="0"/>
                                </a:rPr>
                                <m:t>𝟑𝟎</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𝟒𝟓</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𝟐𝟖𝟓</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𝟏</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𝟑𝟔𝟎</m:t>
                              </m:r>
                              <m:r>
                                <a:rPr lang="en-US" sz="4400" b="1">
                                  <a:solidFill>
                                    <a:schemeClr val="tx1"/>
                                  </a:solidFill>
                                  <a:effectLst/>
                                  <a:latin typeface="Cambria Math" panose="02040503050406030204" pitchFamily="18" charset="0"/>
                                </a:rPr>
                                <m:t>°</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algn="just">
                            <a:lnSpc>
                              <a:spcPct val="107000"/>
                            </a:lnSpc>
                            <a:spcAft>
                              <a:spcPts val="800"/>
                            </a:spcAft>
                          </a:pP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Do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đó</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chemeClr val="tx1"/>
                                  </a:solidFill>
                                  <a:effectLst/>
                                  <a:latin typeface="Cambria Math" panose="02040503050406030204" pitchFamily="18" charset="0"/>
                                </a:rPr>
                                <m:t>𝒔</m:t>
                              </m:r>
                              <m:r>
                                <a:rPr lang="en-US" sz="4400" b="1">
                                  <a:solidFill>
                                    <a:schemeClr val="tx1"/>
                                  </a:solidFill>
                                  <a:effectLst/>
                                  <a:latin typeface="Cambria Math" panose="02040503050406030204" pitchFamily="18" charset="0"/>
                                </a:rPr>
                                <m:t>đ</m:t>
                              </m:r>
                              <m:d>
                                <m:dPr>
                                  <m:ctrlPr>
                                    <a:rPr lang="vi-VN" sz="4400" b="1" i="1">
                                      <a:solidFill>
                                        <a:schemeClr val="tx1"/>
                                      </a:solidFill>
                                      <a:effectLst/>
                                      <a:latin typeface="Cambria Math" panose="02040503050406030204" pitchFamily="18" charset="0"/>
                                    </a:rPr>
                                  </m:ctrlPr>
                                </m:dPr>
                                <m:e>
                                  <m:r>
                                    <a:rPr lang="en-US" sz="4400" b="1" i="1">
                                      <a:solidFill>
                                        <a:schemeClr val="tx1"/>
                                      </a:solidFill>
                                      <a:effectLst/>
                                      <a:latin typeface="Cambria Math" panose="02040503050406030204" pitchFamily="18" charset="0"/>
                                    </a:rPr>
                                    <m:t>𝑶𝒖</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𝑶𝒗</m:t>
                                  </m:r>
                                </m:e>
                              </m:d>
                              <m:r>
                                <a:rPr lang="en-US" sz="4400" b="1">
                                  <a:solidFill>
                                    <a:schemeClr val="tx1"/>
                                  </a:solidFill>
                                  <a:effectLst/>
                                  <a:latin typeface="Cambria Math" panose="02040503050406030204" pitchFamily="18" charset="0"/>
                                </a:rPr>
                                <m:t>+</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sđ</a:t>
                          </a:r>
                          <a14:m>
                            <m:oMath xmlns:m="http://schemas.openxmlformats.org/officeDocument/2006/math">
                              <m:d>
                                <m:dPr>
                                  <m:ctrlPr>
                                    <a:rPr lang="vi-VN" sz="4400" b="1" i="1">
                                      <a:solidFill>
                                        <a:schemeClr val="tx1"/>
                                      </a:solidFill>
                                      <a:effectLst/>
                                      <a:latin typeface="Cambria Math" panose="02040503050406030204" pitchFamily="18" charset="0"/>
                                    </a:rPr>
                                  </m:ctrlPr>
                                </m:dPr>
                                <m:e>
                                  <m:r>
                                    <a:rPr lang="en-US" sz="4400" b="1" i="1">
                                      <a:solidFill>
                                        <a:schemeClr val="tx1"/>
                                      </a:solidFill>
                                      <a:effectLst/>
                                      <a:latin typeface="Cambria Math" panose="02040503050406030204" pitchFamily="18" charset="0"/>
                                    </a:rPr>
                                    <m:t>𝑶𝒗</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𝑶𝒘</m:t>
                                  </m:r>
                                </m:e>
                              </m:d>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a:solidFill>
                                    <a:schemeClr val="tx1"/>
                                  </a:solidFill>
                                  <a:effectLst/>
                                  <a:latin typeface="Cambria Math" panose="02040503050406030204" pitchFamily="18" charset="0"/>
                                </a:rPr>
                                <m:t>=</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sđ</a:t>
                          </a:r>
                          <a14:m>
                            <m:oMath xmlns:m="http://schemas.openxmlformats.org/officeDocument/2006/math">
                              <m:d>
                                <m:dPr>
                                  <m:ctrlPr>
                                    <a:rPr lang="vi-VN" sz="4400" b="1" i="1">
                                      <a:solidFill>
                                        <a:schemeClr val="tx1"/>
                                      </a:solidFill>
                                      <a:effectLst/>
                                      <a:latin typeface="Cambria Math" panose="02040503050406030204" pitchFamily="18" charset="0"/>
                                    </a:rPr>
                                  </m:ctrlPr>
                                </m:dPr>
                                <m:e>
                                  <m:r>
                                    <a:rPr lang="en-US" sz="4400" b="1" i="1">
                                      <a:solidFill>
                                        <a:schemeClr val="tx1"/>
                                      </a:solidFill>
                                      <a:effectLst/>
                                      <a:latin typeface="Cambria Math" panose="02040503050406030204" pitchFamily="18" charset="0"/>
                                    </a:rPr>
                                    <m:t>𝑶𝒖</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𝑶𝒘</m:t>
                                  </m:r>
                                </m:e>
                              </m:d>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𝟏</m:t>
                              </m:r>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𝟑𝟔𝟎</m:t>
                              </m:r>
                              <m:r>
                                <a:rPr lang="en-US" sz="4400" b="1">
                                  <a:solidFill>
                                    <a:schemeClr val="tx1"/>
                                  </a:solidFill>
                                  <a:effectLst/>
                                  <a:latin typeface="Cambria Math" panose="02040503050406030204" pitchFamily="18" charset="0"/>
                                </a:rPr>
                                <m:t>°</m:t>
                              </m:r>
                            </m:oMath>
                          </a14:m>
                          <a:r>
                            <a:rPr lang="en-US" sz="1200" b="1" dirty="0">
                              <a:solidFill>
                                <a:schemeClr val="tx1"/>
                              </a:solidFill>
                              <a:effectLst/>
                            </a:rPr>
                            <a:t>.</a:t>
                          </a:r>
                          <a:endParaRPr lang="vi-VN"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0828512"/>
                      </a:ext>
                    </a:extLst>
                  </a:tr>
                </a:tbl>
              </a:graphicData>
            </a:graphic>
          </p:graphicFrame>
        </mc:Choice>
        <mc:Fallback xmlns="">
          <p:graphicFrame>
            <p:nvGraphicFramePr>
              <p:cNvPr id="6" name="Table 5">
                <a:extLst>
                  <a:ext uri="{FF2B5EF4-FFF2-40B4-BE49-F238E27FC236}">
                    <a16:creationId xmlns:a16="http://schemas.microsoft.com/office/drawing/2014/main" id="{BB47745A-763E-027C-9C2A-1517160AC1E6}"/>
                  </a:ext>
                </a:extLst>
              </p:cNvPr>
              <p:cNvGraphicFramePr>
                <a:graphicFrameLocks noGrp="1"/>
              </p:cNvGraphicFramePr>
              <p:nvPr>
                <p:extLst>
                  <p:ext uri="{D42A27DB-BD31-4B8C-83A1-F6EECF244321}">
                    <p14:modId xmlns:p14="http://schemas.microsoft.com/office/powerpoint/2010/main" val="1400266137"/>
                  </p:ext>
                </p:extLst>
              </p:nvPr>
            </p:nvGraphicFramePr>
            <p:xfrm>
              <a:off x="384742" y="8903881"/>
              <a:ext cx="15558868" cy="1479677"/>
            </p:xfrm>
            <a:graphic>
              <a:graphicData uri="http://schemas.openxmlformats.org/drawingml/2006/table">
                <a:tbl>
                  <a:tblPr firstRow="1" firstCol="1" bandRow="1">
                    <a:tableStyleId>{5C22544A-7EE6-4342-B048-85BDC9FD1C3A}</a:tableStyleId>
                  </a:tblPr>
                  <a:tblGrid>
                    <a:gridCol w="15558868">
                      <a:extLst>
                        <a:ext uri="{9D8B030D-6E8A-4147-A177-3AD203B41FA5}">
                          <a16:colId xmlns:a16="http://schemas.microsoft.com/office/drawing/2014/main" val="1687400074"/>
                        </a:ext>
                      </a:extLst>
                    </a:gridCol>
                  </a:tblGrid>
                  <a:tr h="1479677">
                    <a:tc>
                      <a:txBody>
                        <a:bodyPr/>
                        <a:lstStyle/>
                        <a:p>
                          <a:endParaRPr lang="en-US"/>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9"/>
                          <a:stretch>
                            <a:fillRect t="-12295" b="-22131"/>
                          </a:stretch>
                        </a:blipFill>
                      </a:tcPr>
                    </a:tc>
                    <a:extLst>
                      <a:ext uri="{0D108BD9-81ED-4DB2-BD59-A6C34878D82A}">
                        <a16:rowId xmlns:a16="http://schemas.microsoft.com/office/drawing/2014/main" val="399082851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55528397-7D26-543C-5E9F-658C732B8E42}"/>
                  </a:ext>
                </a:extLst>
              </p:cNvPr>
              <p:cNvGraphicFramePr>
                <a:graphicFrameLocks noGrp="1"/>
              </p:cNvGraphicFramePr>
              <p:nvPr>
                <p:extLst>
                  <p:ext uri="{D42A27DB-BD31-4B8C-83A1-F6EECF244321}">
                    <p14:modId xmlns:p14="http://schemas.microsoft.com/office/powerpoint/2010/main" val="4082720279"/>
                  </p:ext>
                </p:extLst>
              </p:nvPr>
            </p:nvGraphicFramePr>
            <p:xfrm>
              <a:off x="389927" y="10744511"/>
              <a:ext cx="23421536" cy="2458496"/>
            </p:xfrm>
            <a:graphic>
              <a:graphicData uri="http://schemas.openxmlformats.org/drawingml/2006/table">
                <a:tbl>
                  <a:tblPr firstRow="1" firstCol="1" bandRow="1">
                    <a:tableStyleId>{5C22544A-7EE6-4342-B048-85BDC9FD1C3A}</a:tableStyleId>
                  </a:tblPr>
                  <a:tblGrid>
                    <a:gridCol w="23421536">
                      <a:extLst>
                        <a:ext uri="{9D8B030D-6E8A-4147-A177-3AD203B41FA5}">
                          <a16:colId xmlns:a16="http://schemas.microsoft.com/office/drawing/2014/main" val="1077112820"/>
                        </a:ext>
                      </a:extLst>
                    </a:gridCol>
                  </a:tblGrid>
                  <a:tr h="2458496">
                    <a:tc>
                      <a:txBody>
                        <a:bodyPr/>
                        <a:lstStyle/>
                        <a:p>
                          <a:pPr>
                            <a:lnSpc>
                              <a:spcPct val="107000"/>
                            </a:lnSpc>
                            <a:spcAft>
                              <a:spcPts val="800"/>
                            </a:spcAft>
                          </a:pP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Nhận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xét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Từ</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hệ</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Chasles</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ta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suy</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ra:</a:t>
                          </a:r>
                          <a:endParaRPr lang="vi-VN"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Với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tia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tùy</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ý </a:t>
                          </a:r>
                          <a14:m>
                            <m:oMath xmlns:m="http://schemas.openxmlformats.org/officeDocument/2006/math">
                              <m:r>
                                <a:rPr lang="en-US" sz="4400" b="1" i="1" smtClean="0">
                                  <a:solidFill>
                                    <a:schemeClr val="tx1"/>
                                  </a:solidFill>
                                  <a:effectLst/>
                                  <a:latin typeface="Cambria Math" panose="02040503050406030204" pitchFamily="18" charset="0"/>
                                </a:rPr>
                                <m:t>𝑶</m:t>
                              </m:r>
                              <m:r>
                                <a:rPr lang="en-US" sz="4400" b="1" i="0" smtClean="0">
                                  <a:solidFill>
                                    <a:schemeClr val="tx1"/>
                                  </a:solidFill>
                                  <a:effectLst/>
                                  <a:latin typeface="Cambria Math" panose="02040503050406030204" pitchFamily="18" charset="0"/>
                                </a:rPr>
                                <m:t>𝐱</m:t>
                              </m:r>
                              <m:r>
                                <a:rPr lang="en-US" sz="4400" b="1" smtClean="0">
                                  <a:solidFill>
                                    <a:schemeClr val="tx1"/>
                                  </a:solidFill>
                                  <a:effectLst/>
                                  <a:latin typeface="Cambria Math" panose="02040503050406030204" pitchFamily="18" charset="0"/>
                                </a:rPr>
                                <m:t>,</m:t>
                              </m:r>
                              <m:r>
                                <a:rPr lang="en-US" sz="4400" b="1" i="1" smtClean="0">
                                  <a:solidFill>
                                    <a:schemeClr val="tx1"/>
                                  </a:solidFill>
                                  <a:effectLst/>
                                  <a:latin typeface="Cambria Math" panose="02040503050406030204" pitchFamily="18" charset="0"/>
                                </a:rPr>
                                <m:t>𝑶𝒖</m:t>
                              </m:r>
                              <m:r>
                                <a:rPr lang="en-US" sz="4400" b="1" smtClean="0">
                                  <a:solidFill>
                                    <a:schemeClr val="tx1"/>
                                  </a:solidFill>
                                  <a:effectLst/>
                                  <a:latin typeface="Cambria Math" panose="02040503050406030204" pitchFamily="18" charset="0"/>
                                </a:rPr>
                                <m:t>,</m:t>
                              </m:r>
                              <m:r>
                                <a:rPr lang="en-US" sz="4400" b="1" i="1" smtClean="0">
                                  <a:solidFill>
                                    <a:schemeClr val="tx1"/>
                                  </a:solidFill>
                                  <a:effectLst/>
                                  <a:latin typeface="Cambria Math" panose="02040503050406030204" pitchFamily="18" charset="0"/>
                                </a:rPr>
                                <m:t>𝑶𝒗</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ta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rPr>
                                <m:t>𝒔</m:t>
                              </m:r>
                              <m:r>
                                <a:rPr lang="en-US" sz="4400" b="1" smtClean="0">
                                  <a:solidFill>
                                    <a:schemeClr val="tx1"/>
                                  </a:solidFill>
                                  <a:effectLst/>
                                  <a:latin typeface="Cambria Math" panose="02040503050406030204" pitchFamily="18" charset="0"/>
                                </a:rPr>
                                <m:t>đ</m:t>
                              </m:r>
                              <m:d>
                                <m:dPr>
                                  <m:ctrlPr>
                                    <a:rPr lang="vi-VN" sz="4400" b="1" i="1">
                                      <a:solidFill>
                                        <a:schemeClr val="tx1"/>
                                      </a:solidFill>
                                      <a:effectLst/>
                                      <a:latin typeface="Cambria Math" panose="02040503050406030204" pitchFamily="18" charset="0"/>
                                    </a:rPr>
                                  </m:ctrlPr>
                                </m:dPr>
                                <m:e>
                                  <m:r>
                                    <a:rPr lang="en-US" sz="4400" b="1" i="1" smtClean="0">
                                      <a:solidFill>
                                        <a:schemeClr val="tx1"/>
                                      </a:solidFill>
                                      <a:effectLst/>
                                      <a:latin typeface="Cambria Math" panose="02040503050406030204" pitchFamily="18" charset="0"/>
                                    </a:rPr>
                                    <m:t>𝑶𝒖</m:t>
                                  </m:r>
                                  <m:r>
                                    <a:rPr lang="en-US" sz="4400" b="1" smtClean="0">
                                      <a:solidFill>
                                        <a:schemeClr val="tx1"/>
                                      </a:solidFill>
                                      <a:effectLst/>
                                      <a:latin typeface="Cambria Math" panose="02040503050406030204" pitchFamily="18" charset="0"/>
                                    </a:rPr>
                                    <m:t>,</m:t>
                                  </m:r>
                                  <m:r>
                                    <a:rPr lang="en-US" sz="4400" b="1" i="1" smtClean="0">
                                      <a:solidFill>
                                        <a:schemeClr val="tx1"/>
                                      </a:solidFill>
                                      <a:effectLst/>
                                      <a:latin typeface="Cambria Math" panose="02040503050406030204" pitchFamily="18" charset="0"/>
                                    </a:rPr>
                                    <m:t>𝑶𝒗</m:t>
                                  </m:r>
                                </m:e>
                              </m:d>
                              <m:r>
                                <a:rPr lang="en-US" sz="4400" b="1" smtClean="0">
                                  <a:solidFill>
                                    <a:schemeClr val="tx1"/>
                                  </a:solidFill>
                                  <a:effectLst/>
                                  <a:latin typeface="Cambria Math" panose="02040503050406030204" pitchFamily="18" charset="0"/>
                                </a:rPr>
                                <m:t>=</m:t>
                              </m:r>
                              <m:r>
                                <a:rPr lang="en-US" sz="4400" b="1" i="1" smtClean="0">
                                  <a:solidFill>
                                    <a:schemeClr val="tx1"/>
                                  </a:solidFill>
                                  <a:effectLst/>
                                  <a:latin typeface="Cambria Math" panose="02040503050406030204" pitchFamily="18" charset="0"/>
                                </a:rPr>
                                <m:t>𝒔</m:t>
                              </m:r>
                              <m:r>
                                <a:rPr lang="en-US" sz="4400" b="1" smtClean="0">
                                  <a:solidFill>
                                    <a:schemeClr val="tx1"/>
                                  </a:solidFill>
                                  <a:effectLst/>
                                  <a:latin typeface="Cambria Math" panose="02040503050406030204" pitchFamily="18" charset="0"/>
                                </a:rPr>
                                <m:t>đ</m:t>
                              </m:r>
                              <m:d>
                                <m:dPr>
                                  <m:ctrlPr>
                                    <a:rPr lang="vi-VN" sz="4400" b="1" i="1">
                                      <a:solidFill>
                                        <a:schemeClr val="tx1"/>
                                      </a:solidFill>
                                      <a:effectLst/>
                                      <a:latin typeface="Cambria Math" panose="02040503050406030204" pitchFamily="18" charset="0"/>
                                    </a:rPr>
                                  </m:ctrlPr>
                                </m:dPr>
                                <m:e>
                                  <m:r>
                                    <a:rPr lang="en-US" sz="4400" b="1" i="1" smtClean="0">
                                      <a:solidFill>
                                        <a:schemeClr val="tx1"/>
                                      </a:solidFill>
                                      <a:effectLst/>
                                      <a:latin typeface="Cambria Math" panose="02040503050406030204" pitchFamily="18" charset="0"/>
                                    </a:rPr>
                                    <m:t>𝑶𝒙</m:t>
                                  </m:r>
                                  <m:r>
                                    <a:rPr lang="en-US" sz="4400" b="1" smtClean="0">
                                      <a:solidFill>
                                        <a:schemeClr val="tx1"/>
                                      </a:solidFill>
                                      <a:effectLst/>
                                      <a:latin typeface="Cambria Math" panose="02040503050406030204" pitchFamily="18" charset="0"/>
                                    </a:rPr>
                                    <m:t>,</m:t>
                                  </m:r>
                                  <m:r>
                                    <a:rPr lang="en-US" sz="4400" b="1" i="1" smtClean="0">
                                      <a:solidFill>
                                        <a:schemeClr val="tx1"/>
                                      </a:solidFill>
                                      <a:effectLst/>
                                      <a:latin typeface="Cambria Math" panose="02040503050406030204" pitchFamily="18" charset="0"/>
                                    </a:rPr>
                                    <m:t>𝑶𝒗</m:t>
                                  </m:r>
                                </m:e>
                              </m:d>
                              <m:r>
                                <a:rPr lang="en-US" sz="4400" b="1" smtClean="0">
                                  <a:solidFill>
                                    <a:schemeClr val="tx1"/>
                                  </a:solidFill>
                                  <a:effectLst/>
                                  <a:latin typeface="Cambria Math" panose="02040503050406030204" pitchFamily="18" charset="0"/>
                                </a:rPr>
                                <m:t>−</m:t>
                              </m:r>
                              <m:r>
                                <a:rPr lang="en-US" sz="4400" b="1" i="1" smtClean="0">
                                  <a:solidFill>
                                    <a:schemeClr val="tx1"/>
                                  </a:solidFill>
                                  <a:effectLst/>
                                  <a:latin typeface="Cambria Math" panose="02040503050406030204" pitchFamily="18" charset="0"/>
                                </a:rPr>
                                <m:t>𝒔</m:t>
                              </m:r>
                              <m:r>
                                <a:rPr lang="en-US" sz="4400" b="1" smtClean="0">
                                  <a:solidFill>
                                    <a:schemeClr val="tx1"/>
                                  </a:solidFill>
                                  <a:effectLst/>
                                  <a:latin typeface="Cambria Math" panose="02040503050406030204" pitchFamily="18" charset="0"/>
                                </a:rPr>
                                <m:t>đ</m:t>
                              </m:r>
                              <m:d>
                                <m:dPr>
                                  <m:ctrlPr>
                                    <a:rPr lang="vi-VN" sz="4400" b="1" i="1">
                                      <a:solidFill>
                                        <a:schemeClr val="tx1"/>
                                      </a:solidFill>
                                      <a:effectLst/>
                                      <a:latin typeface="Cambria Math" panose="02040503050406030204" pitchFamily="18" charset="0"/>
                                    </a:rPr>
                                  </m:ctrlPr>
                                </m:dPr>
                                <m:e>
                                  <m:r>
                                    <a:rPr lang="en-US" sz="4400" b="1" i="1" smtClean="0">
                                      <a:solidFill>
                                        <a:schemeClr val="tx1"/>
                                      </a:solidFill>
                                      <a:effectLst/>
                                      <a:latin typeface="Cambria Math" panose="02040503050406030204" pitchFamily="18" charset="0"/>
                                    </a:rPr>
                                    <m:t>𝑶𝒙</m:t>
                                  </m:r>
                                  <m:r>
                                    <a:rPr lang="en-US" sz="4400" b="1" smtClean="0">
                                      <a:solidFill>
                                        <a:schemeClr val="tx1"/>
                                      </a:solidFill>
                                      <a:effectLst/>
                                      <a:latin typeface="Cambria Math" panose="02040503050406030204" pitchFamily="18" charset="0"/>
                                    </a:rPr>
                                    <m:t>,</m:t>
                                  </m:r>
                                  <m:r>
                                    <a:rPr lang="en-US" sz="4400" b="1" i="1" smtClean="0">
                                      <a:solidFill>
                                        <a:schemeClr val="tx1"/>
                                      </a:solidFill>
                                      <a:effectLst/>
                                      <a:latin typeface="Cambria Math" panose="02040503050406030204" pitchFamily="18" charset="0"/>
                                    </a:rPr>
                                    <m:t>𝑶𝒖</m:t>
                                  </m:r>
                                </m:e>
                              </m:d>
                              <m:r>
                                <a:rPr lang="en-US" sz="4400" b="1" smtClean="0">
                                  <a:solidFill>
                                    <a:schemeClr val="tx1"/>
                                  </a:solidFill>
                                  <a:effectLst/>
                                  <a:latin typeface="Cambria Math" panose="02040503050406030204" pitchFamily="18" charset="0"/>
                                </a:rPr>
                                <m:t>+</m:t>
                              </m:r>
                              <m:r>
                                <a:rPr lang="en-US" sz="4400" b="1" i="1" smtClean="0">
                                  <a:solidFill>
                                    <a:schemeClr val="tx1"/>
                                  </a:solidFill>
                                  <a:effectLst/>
                                  <a:latin typeface="Cambria Math" panose="02040503050406030204" pitchFamily="18" charset="0"/>
                                </a:rPr>
                                <m:t>𝒌</m:t>
                              </m:r>
                              <m:r>
                                <a:rPr lang="en-US" sz="4400" b="1" i="1" smtClean="0">
                                  <a:solidFill>
                                    <a:schemeClr val="tx1"/>
                                  </a:solidFill>
                                  <a:effectLst/>
                                  <a:latin typeface="Cambria Math" panose="02040503050406030204" pitchFamily="18" charset="0"/>
                                </a:rPr>
                                <m:t>𝟑𝟔𝟎</m:t>
                              </m:r>
                              <m:r>
                                <a:rPr lang="en-US" sz="4400" b="1" smtClean="0">
                                  <a:solidFill>
                                    <a:schemeClr val="tx1"/>
                                  </a:solidFill>
                                  <a:effectLst/>
                                  <a:latin typeface="Cambria Math" panose="02040503050406030204" pitchFamily="18" charset="0"/>
                                </a:rPr>
                                <m:t>°</m:t>
                              </m:r>
                              <m:d>
                                <m:dPr>
                                  <m:ctrlPr>
                                    <a:rPr lang="vi-VN" sz="4400" b="1" i="1">
                                      <a:solidFill>
                                        <a:schemeClr val="tx1"/>
                                      </a:solidFill>
                                      <a:effectLst/>
                                      <a:latin typeface="Cambria Math" panose="02040503050406030204" pitchFamily="18" charset="0"/>
                                    </a:rPr>
                                  </m:ctrlPr>
                                </m:dPr>
                                <m:e>
                                  <m:r>
                                    <a:rPr lang="en-US" sz="4400" b="1" i="1" smtClean="0">
                                      <a:solidFill>
                                        <a:schemeClr val="tx1"/>
                                      </a:solidFill>
                                      <a:effectLst/>
                                      <a:latin typeface="Cambria Math" panose="02040503050406030204" pitchFamily="18" charset="0"/>
                                    </a:rPr>
                                    <m:t>𝒌</m:t>
                                  </m:r>
                                  <m:r>
                                    <a:rPr lang="en-US" sz="4400" b="1" smtClean="0">
                                      <a:solidFill>
                                        <a:schemeClr val="tx1"/>
                                      </a:solidFill>
                                      <a:effectLst/>
                                      <a:latin typeface="Cambria Math" panose="02040503050406030204" pitchFamily="18" charset="0"/>
                                    </a:rPr>
                                    <m:t>∈</m:t>
                                  </m:r>
                                  <m:r>
                                    <a:rPr lang="en-US" sz="4400" b="1" smtClean="0">
                                      <a:solidFill>
                                        <a:schemeClr val="tx1"/>
                                      </a:solidFill>
                                      <a:effectLst/>
                                      <a:latin typeface="Cambria Math" panose="02040503050406030204" pitchFamily="18" charset="0"/>
                                    </a:rPr>
                                    <m:t>ℤ</m:t>
                                  </m:r>
                                </m:e>
                              </m:d>
                            </m:oMath>
                          </a14:m>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Hệ</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này</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đóng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vai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trò</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quan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trọng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trong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việc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tính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toán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giác</a:t>
                          </a:r>
                          <a:endParaRPr lang="vi-VN"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4220426"/>
                      </a:ext>
                    </a:extLst>
                  </a:tr>
                </a:tbl>
              </a:graphicData>
            </a:graphic>
          </p:graphicFrame>
        </mc:Choice>
        <mc:Fallback xmlns="">
          <p:graphicFrame>
            <p:nvGraphicFramePr>
              <p:cNvPr id="7" name="Table 6">
                <a:extLst>
                  <a:ext uri="{FF2B5EF4-FFF2-40B4-BE49-F238E27FC236}">
                    <a16:creationId xmlns:a16="http://schemas.microsoft.com/office/drawing/2014/main" id="{55528397-7D26-543C-5E9F-658C732B8E42}"/>
                  </a:ext>
                </a:extLst>
              </p:cNvPr>
              <p:cNvGraphicFramePr>
                <a:graphicFrameLocks noGrp="1"/>
              </p:cNvGraphicFramePr>
              <p:nvPr>
                <p:extLst>
                  <p:ext uri="{D42A27DB-BD31-4B8C-83A1-F6EECF244321}">
                    <p14:modId xmlns:p14="http://schemas.microsoft.com/office/powerpoint/2010/main" val="4082720279"/>
                  </p:ext>
                </p:extLst>
              </p:nvPr>
            </p:nvGraphicFramePr>
            <p:xfrm>
              <a:off x="389927" y="10744511"/>
              <a:ext cx="23421536" cy="2458496"/>
            </p:xfrm>
            <a:graphic>
              <a:graphicData uri="http://schemas.openxmlformats.org/drawingml/2006/table">
                <a:tbl>
                  <a:tblPr firstRow="1" firstCol="1" bandRow="1">
                    <a:tableStyleId>{5C22544A-7EE6-4342-B048-85BDC9FD1C3A}</a:tableStyleId>
                  </a:tblPr>
                  <a:tblGrid>
                    <a:gridCol w="23421536">
                      <a:extLst>
                        <a:ext uri="{9D8B030D-6E8A-4147-A177-3AD203B41FA5}">
                          <a16:colId xmlns:a16="http://schemas.microsoft.com/office/drawing/2014/main" val="1077112820"/>
                        </a:ext>
                      </a:extLst>
                    </a:gridCol>
                  </a:tblGrid>
                  <a:tr h="2458496">
                    <a:tc>
                      <a:txBody>
                        <a:bodyPr/>
                        <a:lstStyle/>
                        <a:p>
                          <a:endParaRPr lang="en-US"/>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10"/>
                          <a:stretch>
                            <a:fillRect t="-7426" b="-6931"/>
                          </a:stretch>
                        </a:blipFill>
                      </a:tcPr>
                    </a:tc>
                    <a:extLst>
                      <a:ext uri="{0D108BD9-81ED-4DB2-BD59-A6C34878D82A}">
                        <a16:rowId xmlns:a16="http://schemas.microsoft.com/office/drawing/2014/main" val="444220426"/>
                      </a:ext>
                    </a:extLst>
                  </a:tr>
                </a:tbl>
              </a:graphicData>
            </a:graphic>
          </p:graphicFrame>
        </mc:Fallback>
      </mc:AlternateContent>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9E492D11-FD32-6CE1-4D10-47544DDFD599}"/>
                  </a:ext>
                </a:extLst>
              </p:cNvPr>
              <p:cNvSpPr/>
              <p:nvPr/>
            </p:nvSpPr>
            <p:spPr>
              <a:xfrm>
                <a:off x="16878300" y="9095085"/>
                <a:ext cx="6806354" cy="2430165"/>
              </a:xfrm>
              <a:prstGeom prst="wedgeRoundRect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00" b="1" dirty="0" err="1">
                    <a:solidFill>
                      <a:schemeClr val="tx1"/>
                    </a:solidFill>
                    <a:latin typeface="Tahoma" panose="020B0604030504040204" pitchFamily="34" charset="0"/>
                    <a:ea typeface="Tahoma" panose="020B0604030504040204" pitchFamily="34" charset="0"/>
                    <a:cs typeface="Tahoma" panose="020B0604030504040204" pitchFamily="34" charset="0"/>
                  </a:rPr>
                  <a:t>Hệ</a:t>
                </a:r>
                <a:r>
                  <a:rPr lang="en-US" sz="4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200" b="1"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sz="4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200" b="1" dirty="0" err="1">
                    <a:solidFill>
                      <a:schemeClr val="tx1"/>
                    </a:solidFill>
                    <a:latin typeface="Tahoma" panose="020B0604030504040204" pitchFamily="34" charset="0"/>
                    <a:ea typeface="Tahoma" panose="020B0604030504040204" pitchFamily="34" charset="0"/>
                    <a:cs typeface="Tahoma" panose="020B0604030504040204" pitchFamily="34" charset="0"/>
                  </a:rPr>
                  <a:t>này</a:t>
                </a:r>
                <a:r>
                  <a:rPr lang="en-US" sz="4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200" b="1" dirty="0" err="1">
                    <a:solidFill>
                      <a:schemeClr val="tx1"/>
                    </a:solidFill>
                    <a:latin typeface="Tahoma" panose="020B0604030504040204" pitchFamily="34" charset="0"/>
                    <a:ea typeface="Tahoma" panose="020B0604030504040204" pitchFamily="34" charset="0"/>
                    <a:cs typeface="Tahoma" panose="020B0604030504040204" pitchFamily="34" charset="0"/>
                  </a:rPr>
                  <a:t>tương</a:t>
                </a:r>
                <a:r>
                  <a:rPr lang="en-US" sz="4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200" b="1" dirty="0" err="1">
                    <a:solidFill>
                      <a:schemeClr val="tx1"/>
                    </a:solidFill>
                    <a:latin typeface="Tahoma" panose="020B0604030504040204" pitchFamily="34" charset="0"/>
                    <a:ea typeface="Tahoma" panose="020B0604030504040204" pitchFamily="34" charset="0"/>
                    <a:cs typeface="Tahoma" panose="020B0604030504040204" pitchFamily="34" charset="0"/>
                  </a:rPr>
                  <a:t>tự</a:t>
                </a:r>
                <a:r>
                  <a:rPr lang="en-US" sz="4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200" b="1" dirty="0" err="1">
                    <a:solidFill>
                      <a:schemeClr val="tx1"/>
                    </a:solidFill>
                    <a:latin typeface="Tahoma" panose="020B0604030504040204" pitchFamily="34" charset="0"/>
                    <a:ea typeface="Tahoma" panose="020B0604030504040204" pitchFamily="34" charset="0"/>
                    <a:cs typeface="Tahoma" panose="020B0604030504040204" pitchFamily="34" charset="0"/>
                  </a:rPr>
                  <a:t>như</a:t>
                </a:r>
                <a:r>
                  <a:rPr lang="en-US" sz="4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200" b="1" dirty="0" err="1">
                    <a:solidFill>
                      <a:schemeClr val="tx1"/>
                    </a:solidFill>
                    <a:latin typeface="Tahoma" panose="020B0604030504040204" pitchFamily="34" charset="0"/>
                    <a:ea typeface="Tahoma" panose="020B0604030504040204" pitchFamily="34" charset="0"/>
                    <a:cs typeface="Tahoma" panose="020B0604030504040204" pitchFamily="34" charset="0"/>
                  </a:rPr>
                  <a:t>hệ</a:t>
                </a:r>
                <a:r>
                  <a:rPr lang="en-US" sz="4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200" b="1"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endParaRPr lang="en-US" sz="1800" kern="100" dirty="0">
                  <a:effectLst/>
                  <a:latin typeface="Times New Roman" panose="02020603050405020304" pitchFamily="18" charset="0"/>
                  <a:ea typeface="Calibri" panose="020F050202020403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en-US" sz="4500" b="1" i="1" kern="100" smtClean="0">
                              <a:solidFill>
                                <a:schemeClr val="tx1"/>
                              </a:solidFill>
                              <a:effectLst/>
                              <a:latin typeface="Cambria Math" panose="02040503050406030204" pitchFamily="18" charset="0"/>
                              <a:ea typeface="Calibri" panose="020F0502020204030204" pitchFamily="34" charset="0"/>
                            </a:rPr>
                          </m:ctrlPr>
                        </m:accPr>
                        <m:e>
                          <m:r>
                            <a:rPr lang="en-US" sz="4500" b="1" i="1" kern="100">
                              <a:solidFill>
                                <a:schemeClr val="tx1"/>
                              </a:solidFill>
                              <a:effectLst/>
                              <a:latin typeface="Cambria Math" panose="02040503050406030204" pitchFamily="18" charset="0"/>
                              <a:ea typeface="Calibri" panose="020F0502020204030204" pitchFamily="34" charset="0"/>
                            </a:rPr>
                            <m:t>𝑨𝑩</m:t>
                          </m:r>
                        </m:e>
                      </m:acc>
                      <m:r>
                        <a:rPr lang="en-US" sz="4500" b="1" i="1" kern="100">
                          <a:solidFill>
                            <a:schemeClr val="tx1"/>
                          </a:solidFill>
                          <a:effectLst/>
                          <a:latin typeface="Cambria Math" panose="02040503050406030204" pitchFamily="18" charset="0"/>
                          <a:ea typeface="Calibri" panose="020F0502020204030204" pitchFamily="34" charset="0"/>
                        </a:rPr>
                        <m:t>=</m:t>
                      </m:r>
                      <m:acc>
                        <m:accPr>
                          <m:chr m:val="⃗"/>
                          <m:ctrlPr>
                            <a:rPr lang="en-US" sz="4500" b="1" i="1" kern="100">
                              <a:solidFill>
                                <a:schemeClr val="tx1"/>
                              </a:solidFill>
                              <a:effectLst/>
                              <a:latin typeface="Cambria Math" panose="02040503050406030204" pitchFamily="18" charset="0"/>
                              <a:ea typeface="Calibri" panose="020F0502020204030204" pitchFamily="34" charset="0"/>
                            </a:rPr>
                          </m:ctrlPr>
                        </m:accPr>
                        <m:e>
                          <m:r>
                            <a:rPr lang="en-US" sz="4500" b="1" i="1" kern="100">
                              <a:solidFill>
                                <a:schemeClr val="tx1"/>
                              </a:solidFill>
                              <a:effectLst/>
                              <a:latin typeface="Cambria Math" panose="02040503050406030204" pitchFamily="18" charset="0"/>
                              <a:ea typeface="Calibri" panose="020F0502020204030204" pitchFamily="34" charset="0"/>
                            </a:rPr>
                            <m:t>𝑶𝑩</m:t>
                          </m:r>
                        </m:e>
                      </m:acc>
                      <m:r>
                        <a:rPr lang="en-US" sz="4500" b="1" i="1" kern="100">
                          <a:solidFill>
                            <a:schemeClr val="tx1"/>
                          </a:solidFill>
                          <a:effectLst/>
                          <a:latin typeface="Cambria Math" panose="02040503050406030204" pitchFamily="18" charset="0"/>
                          <a:ea typeface="Calibri" panose="020F0502020204030204" pitchFamily="34" charset="0"/>
                        </a:rPr>
                        <m:t>−</m:t>
                      </m:r>
                      <m:acc>
                        <m:accPr>
                          <m:chr m:val="⃗"/>
                          <m:ctrlPr>
                            <a:rPr lang="en-US" sz="4500" b="1" i="1" kern="100">
                              <a:solidFill>
                                <a:schemeClr val="tx1"/>
                              </a:solidFill>
                              <a:effectLst/>
                              <a:latin typeface="Cambria Math" panose="02040503050406030204" pitchFamily="18" charset="0"/>
                              <a:ea typeface="Calibri" panose="020F0502020204030204" pitchFamily="34" charset="0"/>
                            </a:rPr>
                          </m:ctrlPr>
                        </m:accPr>
                        <m:e>
                          <m:r>
                            <a:rPr lang="en-US" sz="4500" b="1" i="1" kern="100">
                              <a:solidFill>
                                <a:schemeClr val="tx1"/>
                              </a:solidFill>
                              <a:effectLst/>
                              <a:latin typeface="Cambria Math" panose="02040503050406030204" pitchFamily="18" charset="0"/>
                              <a:ea typeface="Calibri" panose="020F0502020204030204" pitchFamily="34" charset="0"/>
                            </a:rPr>
                            <m:t>𝑶𝑨</m:t>
                          </m:r>
                        </m:e>
                      </m:acc>
                    </m:oMath>
                  </m:oMathPara>
                </a14:m>
                <a:endParaRPr lang="en-US" sz="4500" b="1" kern="100" dirty="0">
                  <a:effectLst/>
                  <a:latin typeface="Times New Roman" panose="02020603050405020304" pitchFamily="18" charset="0"/>
                  <a:ea typeface="Calibri" panose="020F0502020204030204" pitchFamily="34" charset="0"/>
                </a:endParaRPr>
              </a:p>
              <a:p>
                <a:pPr algn="ctr"/>
                <a:endParaRPr lang="en-US" sz="4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 name="Speech Bubble: Rectangle with Corners Rounded 7">
                <a:extLst>
                  <a:ext uri="{FF2B5EF4-FFF2-40B4-BE49-F238E27FC236}">
                    <a16:creationId xmlns:a16="http://schemas.microsoft.com/office/drawing/2014/main" id="{9E492D11-FD32-6CE1-4D10-47544DDFD599}"/>
                  </a:ext>
                </a:extLst>
              </p:cNvPr>
              <p:cNvSpPr>
                <a:spLocks noRot="1" noChangeAspect="1" noMove="1" noResize="1" noEditPoints="1" noAdjustHandles="1" noChangeArrowheads="1" noChangeShapeType="1" noTextEdit="1"/>
              </p:cNvSpPr>
              <p:nvPr/>
            </p:nvSpPr>
            <p:spPr>
              <a:xfrm>
                <a:off x="16878300" y="9095085"/>
                <a:ext cx="6806354" cy="2430165"/>
              </a:xfrm>
              <a:prstGeom prst="wedgeRoundRectCallout">
                <a:avLst/>
              </a:prstGeom>
              <a:blipFill>
                <a:blip r:embed="rId11"/>
                <a:stretch>
                  <a:fillRect t="-10596"/>
                </a:stretch>
              </a:blipFill>
            </p:spPr>
            <p:txBody>
              <a:bodyPr/>
              <a:lstStyle/>
              <a:p>
                <a:r>
                  <a:rPr lang="en-US">
                    <a:noFill/>
                  </a:rPr>
                  <a:t> </a:t>
                </a:r>
              </a:p>
            </p:txBody>
          </p:sp>
        </mc:Fallback>
      </mc:AlternateContent>
    </p:spTree>
    <p:extLst>
      <p:ext uri="{BB962C8B-B14F-4D97-AF65-F5344CB8AC3E}">
        <p14:creationId xmlns:p14="http://schemas.microsoft.com/office/powerpoint/2010/main" val="411109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p:bldP spid="3" grpId="1"/>
      <p:bldP spid="16" grpId="0"/>
      <p:bldP spid="19" grpId="0"/>
      <p:bldP spid="18"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2632" y="1828800"/>
            <a:ext cx="22344608" cy="9343506"/>
            <a:chOff x="-132906" y="1908123"/>
            <a:chExt cx="22344608" cy="9343506"/>
          </a:xfrm>
        </p:grpSpPr>
        <p:sp>
          <p:nvSpPr>
            <p:cNvPr id="3" name="Freeform 4"/>
            <p:cNvSpPr/>
            <p:nvPr/>
          </p:nvSpPr>
          <p:spPr>
            <a:xfrm flipH="1">
              <a:off x="-132906" y="1908123"/>
              <a:ext cx="22344608" cy="9343506"/>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2">
                <a:extLst>
                  <a:ext uri="{96DAC541-7B7A-43D3-8B79-37D633B846F1}">
                    <asvg:svgBlip xmlns="" xmlns:asvg="http://schemas.microsoft.com/office/drawing/2016/SVG/main" r:embed="rId6"/>
                  </a:ext>
                </a:extLst>
              </a:blip>
              <a:stretch>
                <a:fillRect/>
              </a:stretch>
            </a:blipFill>
          </p:spPr>
        </p:sp>
        <mc:AlternateContent xmlns:mc="http://schemas.openxmlformats.org/markup-compatibility/2006">
          <mc:Choice xmlns:a14="http://schemas.microsoft.com/office/drawing/2010/main" Requires="a14">
            <p:sp>
              <p:nvSpPr>
                <p:cNvPr id="4" name="Rectangle 3"/>
                <p:cNvSpPr/>
                <p:nvPr/>
              </p:nvSpPr>
              <p:spPr>
                <a:xfrm>
                  <a:off x="1621078" y="2773339"/>
                  <a:ext cx="19726103" cy="4662815"/>
                </a:xfrm>
                <a:prstGeom prst="rect">
                  <a:avLst/>
                </a:prstGeom>
              </p:spPr>
              <p:txBody>
                <a:bodyPr wrap="square">
                  <a:spAutoFit/>
                </a:bodyPr>
                <a:lstStyle/>
                <a:p>
                  <a:pPr>
                    <a:lnSpc>
                      <a:spcPct val="150000"/>
                    </a:lnSpc>
                  </a:pPr>
                  <a:r>
                    <a:rPr lang="en-US" sz="6600" b="1" dirty="0" err="1">
                      <a:solidFill>
                        <a:srgbClr val="FF0000"/>
                      </a:solidFill>
                      <a:latin typeface="Cambria" panose="02040503050406030204" pitchFamily="18" charset="0"/>
                      <a:ea typeface="Cambria" panose="02040503050406030204" pitchFamily="18" charset="0"/>
                      <a:cs typeface="Arial" panose="020B0604020202020204" pitchFamily="34" charset="0"/>
                    </a:rPr>
                    <a:t>Hệ</a:t>
                  </a:r>
                  <a:r>
                    <a:rPr lang="en-US" sz="6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6600" b="1" dirty="0" err="1">
                      <a:solidFill>
                        <a:srgbClr val="FF0000"/>
                      </a:solidFill>
                      <a:latin typeface="Cambria" panose="02040503050406030204" pitchFamily="18" charset="0"/>
                      <a:ea typeface="Cambria" panose="02040503050406030204" pitchFamily="18" charset="0"/>
                      <a:cs typeface="Arial" panose="020B0604020202020204" pitchFamily="34" charset="0"/>
                    </a:rPr>
                    <a:t>thức</a:t>
                  </a:r>
                  <a:r>
                    <a:rPr lang="en-US" sz="6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66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Chasles</a:t>
                  </a:r>
                  <a:r>
                    <a:rPr lang="en-US" sz="66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endParaRPr lang="en-US" sz="6600" b="1" dirty="0" smtClean="0">
                    <a:solidFill>
                      <a:srgbClr val="FF0000"/>
                    </a:solidFill>
                    <a:latin typeface="Cambria" panose="02040503050406030204" pitchFamily="18" charset="0"/>
                    <a:ea typeface="Cambria" panose="02040503050406030204" pitchFamily="18" charset="0"/>
                    <a:cs typeface="Arial" panose="020B0604020202020204" pitchFamily="34" charset="0"/>
                  </a:endParaRPr>
                </a:p>
                <a:p>
                  <a:pPr>
                    <a:lnSpc>
                      <a:spcPct val="150000"/>
                    </a:lnSpc>
                  </a:pPr>
                  <a:r>
                    <a:rPr lang="en-US" sz="6600" dirty="0" err="1" smtClean="0">
                      <a:effectLst/>
                      <a:latin typeface="Cambria" panose="02040503050406030204" pitchFamily="18" charset="0"/>
                      <a:ea typeface="Cambria" panose="02040503050406030204" pitchFamily="18" charset="0"/>
                      <a:cs typeface="Arial" panose="020B0604020202020204" pitchFamily="34" charset="0"/>
                    </a:rPr>
                    <a:t>Với</a:t>
                  </a:r>
                  <a:r>
                    <a:rPr lang="en-US" sz="6600" dirty="0" smtClean="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ba</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tia</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Ou</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Ov</a:t>
                  </a:r>
                  <a:r>
                    <a:rPr lang="en-US" sz="6600" dirty="0">
                      <a:effectLst/>
                      <a:latin typeface="Cambria" panose="02040503050406030204" pitchFamily="18" charset="0"/>
                      <a:ea typeface="Cambria" panose="02040503050406030204" pitchFamily="18" charset="0"/>
                      <a:cs typeface="Arial" panose="020B0604020202020204" pitchFamily="34" charset="0"/>
                    </a:rPr>
                    <a:t>, Ow </a:t>
                  </a:r>
                  <a:r>
                    <a:rPr lang="en-US" sz="6600" dirty="0" err="1">
                      <a:effectLst/>
                      <a:latin typeface="Cambria" panose="02040503050406030204" pitchFamily="18" charset="0"/>
                      <a:ea typeface="Cambria" panose="02040503050406030204" pitchFamily="18" charset="0"/>
                      <a:cs typeface="Arial" panose="020B0604020202020204" pitchFamily="34" charset="0"/>
                    </a:rPr>
                    <a:t>bất</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kì</a:t>
                  </a:r>
                  <a:r>
                    <a:rPr lang="en-US" sz="6600" dirty="0">
                      <a:effectLst/>
                      <a:latin typeface="Cambria" panose="02040503050406030204" pitchFamily="18" charset="0"/>
                      <a:ea typeface="Cambria" panose="02040503050406030204" pitchFamily="18" charset="0"/>
                      <a:cs typeface="Arial" panose="020B0604020202020204" pitchFamily="34" charset="0"/>
                    </a:rPr>
                    <a:t>, ta </a:t>
                  </a:r>
                  <a:r>
                    <a:rPr lang="en-US" sz="6600" dirty="0" err="1">
                      <a:effectLst/>
                      <a:latin typeface="Cambria" panose="02040503050406030204" pitchFamily="18" charset="0"/>
                      <a:ea typeface="Cambria" panose="02040503050406030204" pitchFamily="18" charset="0"/>
                      <a:cs typeface="Arial" panose="020B0604020202020204" pitchFamily="34" charset="0"/>
                    </a:rPr>
                    <a:t>có</a:t>
                  </a:r>
                  <a:r>
                    <a:rPr lang="en-US" sz="6600" dirty="0">
                      <a:effectLst/>
                      <a:latin typeface="Cambria" panose="02040503050406030204" pitchFamily="18" charset="0"/>
                      <a:ea typeface="Cambria" panose="02040503050406030204" pitchFamily="18" charset="0"/>
                      <a:cs typeface="Arial" panose="020B0604020202020204" pitchFamily="34" charset="0"/>
                    </a:rPr>
                    <a:t>:</a:t>
                  </a:r>
                </a:p>
                <a:p>
                  <a:pPr algn="ctr">
                    <a:lnSpc>
                      <a:spcPct val="150000"/>
                    </a:lnSpc>
                  </a:pPr>
                  <a:r>
                    <a:rPr lang="en-US" sz="6600" dirty="0" err="1">
                      <a:effectLst/>
                      <a:latin typeface="Cambria" panose="02040503050406030204" pitchFamily="18" charset="0"/>
                      <a:ea typeface="Cambria" panose="02040503050406030204" pitchFamily="18" charset="0"/>
                      <a:cs typeface="Arial" panose="020B0604020202020204" pitchFamily="34" charset="0"/>
                    </a:rPr>
                    <a:t>Sđ</a:t>
                  </a:r>
                  <a:r>
                    <a:rPr lang="en-US" sz="6600" dirty="0">
                      <a:effectLst/>
                      <a:latin typeface="Cambria" panose="02040503050406030204" pitchFamily="18" charset="0"/>
                      <a:ea typeface="Cambria" panose="02040503050406030204" pitchFamily="18" charset="0"/>
                      <a:cs typeface="Arial" panose="020B0604020202020204" pitchFamily="34" charset="0"/>
                    </a:rPr>
                    <a:t>(</a:t>
                  </a:r>
                  <a:r>
                    <a:rPr lang="en-US" sz="6600" dirty="0" err="1">
                      <a:effectLst/>
                      <a:latin typeface="Cambria" panose="02040503050406030204" pitchFamily="18" charset="0"/>
                      <a:ea typeface="Cambria" panose="02040503050406030204" pitchFamily="18" charset="0"/>
                      <a:cs typeface="Arial" panose="020B0604020202020204" pitchFamily="34" charset="0"/>
                    </a:rPr>
                    <a:t>Ou</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Ov</a:t>
                  </a:r>
                  <a:r>
                    <a:rPr lang="en-US" sz="6600" dirty="0">
                      <a:effectLst/>
                      <a:latin typeface="Cambria" panose="02040503050406030204" pitchFamily="18" charset="0"/>
                      <a:ea typeface="Cambria" panose="02040503050406030204" pitchFamily="18" charset="0"/>
                      <a:cs typeface="Arial" panose="020B0604020202020204" pitchFamily="34" charset="0"/>
                    </a:rPr>
                    <a:t>) + </a:t>
                  </a:r>
                  <a:r>
                    <a:rPr lang="en-US" sz="6600" dirty="0" err="1">
                      <a:effectLst/>
                      <a:latin typeface="Cambria" panose="02040503050406030204" pitchFamily="18" charset="0"/>
                      <a:ea typeface="Cambria" panose="02040503050406030204" pitchFamily="18" charset="0"/>
                      <a:cs typeface="Arial" panose="020B0604020202020204" pitchFamily="34" charset="0"/>
                    </a:rPr>
                    <a:t>sđ</a:t>
                  </a:r>
                  <a:r>
                    <a:rPr lang="en-US" sz="6600" dirty="0">
                      <a:effectLst/>
                      <a:latin typeface="Cambria" panose="02040503050406030204" pitchFamily="18" charset="0"/>
                      <a:ea typeface="Cambria" panose="02040503050406030204" pitchFamily="18" charset="0"/>
                      <a:cs typeface="Arial" panose="020B0604020202020204" pitchFamily="34" charset="0"/>
                    </a:rPr>
                    <a:t>(</a:t>
                  </a:r>
                  <a:r>
                    <a:rPr lang="en-US" sz="6600" dirty="0" err="1">
                      <a:effectLst/>
                      <a:latin typeface="Cambria" panose="02040503050406030204" pitchFamily="18" charset="0"/>
                      <a:ea typeface="Cambria" panose="02040503050406030204" pitchFamily="18" charset="0"/>
                      <a:cs typeface="Arial" panose="020B0604020202020204" pitchFamily="34" charset="0"/>
                    </a:rPr>
                    <a:t>Ov</a:t>
                  </a:r>
                  <a:r>
                    <a:rPr lang="en-US" sz="6600" dirty="0">
                      <a:effectLst/>
                      <a:latin typeface="Cambria" panose="02040503050406030204" pitchFamily="18" charset="0"/>
                      <a:ea typeface="Cambria" panose="02040503050406030204" pitchFamily="18" charset="0"/>
                      <a:cs typeface="Arial" panose="020B0604020202020204" pitchFamily="34" charset="0"/>
                    </a:rPr>
                    <a:t>, Ow) = </a:t>
                  </a:r>
                  <a:r>
                    <a:rPr lang="en-US" sz="6600" dirty="0" err="1">
                      <a:effectLst/>
                      <a:latin typeface="Cambria" panose="02040503050406030204" pitchFamily="18" charset="0"/>
                      <a:ea typeface="Cambria" panose="02040503050406030204" pitchFamily="18" charset="0"/>
                      <a:cs typeface="Arial" panose="020B0604020202020204" pitchFamily="34" charset="0"/>
                    </a:rPr>
                    <a:t>sđ</a:t>
                  </a:r>
                  <a:r>
                    <a:rPr lang="en-US" sz="6600" dirty="0">
                      <a:effectLst/>
                      <a:latin typeface="Cambria" panose="02040503050406030204" pitchFamily="18" charset="0"/>
                      <a:ea typeface="Cambria" panose="02040503050406030204" pitchFamily="18" charset="0"/>
                      <a:cs typeface="Arial" panose="020B0604020202020204" pitchFamily="34" charset="0"/>
                    </a:rPr>
                    <a:t>(</a:t>
                  </a:r>
                  <a:r>
                    <a:rPr lang="en-US" sz="6600" dirty="0" err="1">
                      <a:effectLst/>
                      <a:latin typeface="Cambria" panose="02040503050406030204" pitchFamily="18" charset="0"/>
                      <a:ea typeface="Cambria" panose="02040503050406030204" pitchFamily="18" charset="0"/>
                      <a:cs typeface="Arial" panose="020B0604020202020204" pitchFamily="34" charset="0"/>
                    </a:rPr>
                    <a:t>Ou</a:t>
                  </a:r>
                  <a:r>
                    <a:rPr lang="en-US" sz="6600" dirty="0">
                      <a:effectLst/>
                      <a:latin typeface="Cambria" panose="02040503050406030204" pitchFamily="18" charset="0"/>
                      <a:ea typeface="Cambria" panose="02040503050406030204" pitchFamily="18" charset="0"/>
                      <a:cs typeface="Arial" panose="020B0604020202020204" pitchFamily="34" charset="0"/>
                    </a:rPr>
                    <a:t>, Ow) + k360º </a:t>
                  </a:r>
                  <a14:m>
                    <m:oMath xmlns:m="http://schemas.openxmlformats.org/officeDocument/2006/math">
                      <m:d>
                        <m:dPr>
                          <m:ctrlPr>
                            <a:rPr lang="en-US" sz="6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66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66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6600" i="1">
                              <a:effectLst/>
                              <a:latin typeface="Cambria Math" panose="02040503050406030204" pitchFamily="18" charset="0"/>
                              <a:ea typeface="Cambria Math" panose="02040503050406030204" pitchFamily="18" charset="0"/>
                              <a:cs typeface="Times New Roman" panose="02020603050405020304" pitchFamily="18" charset="0"/>
                            </a:rPr>
                            <m:t>𝑍</m:t>
                          </m:r>
                        </m:e>
                      </m:d>
                    </m:oMath>
                  </a14:m>
                  <a:endParaRPr lang="en-US" sz="6600" dirty="0">
                    <a:effectLst/>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621078" y="2773339"/>
                  <a:ext cx="19726103" cy="4662815"/>
                </a:xfrm>
                <a:prstGeom prst="rect">
                  <a:avLst/>
                </a:prstGeom>
                <a:blipFill>
                  <a:blip r:embed="rId7"/>
                  <a:stretch>
                    <a:fillRect l="-2101" b="-5098"/>
                  </a:stretch>
                </a:blipFill>
              </p:spPr>
              <p:txBody>
                <a:bodyPr/>
                <a:lstStyle/>
                <a:p>
                  <a:r>
                    <a:rPr lang="en-US">
                      <a:noFill/>
                    </a:rPr>
                    <a:t> </a:t>
                  </a:r>
                </a:p>
              </p:txBody>
            </p:sp>
          </mc:Fallback>
        </mc:AlternateContent>
      </p:grpSp>
    </p:spTree>
    <p:extLst>
      <p:ext uri="{BB962C8B-B14F-4D97-AF65-F5344CB8AC3E}">
        <p14:creationId xmlns:p14="http://schemas.microsoft.com/office/powerpoint/2010/main" val="3851390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435031" y="732848"/>
                <a:ext cx="23306117" cy="781239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sng"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Nhận</a:t>
                </a:r>
                <a:r>
                  <a:rPr kumimoji="0" lang="en-US" sz="6600" b="1" i="0" u="sng"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sng"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xét</a:t>
                </a:r>
                <a:r>
                  <a:rPr kumimoji="0" lang="en-US" sz="6600" b="1" i="0" u="sng"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r>
                  <a:rPr lang="en-US" sz="6600"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6600" dirty="0" err="1" smtClean="0">
                    <a:latin typeface="Cambria" panose="02040503050406030204" pitchFamily="18" charset="0"/>
                    <a:ea typeface="Cambria" panose="02040503050406030204" pitchFamily="18" charset="0"/>
                    <a:cs typeface="Arial" panose="020B0604020202020204" pitchFamily="34" charset="0"/>
                  </a:rPr>
                  <a:t>Từ</a:t>
                </a:r>
                <a:r>
                  <a:rPr lang="en-US" sz="6600" dirty="0" smtClean="0">
                    <a:latin typeface="Cambria" panose="02040503050406030204" pitchFamily="18" charset="0"/>
                    <a:ea typeface="Cambria" panose="02040503050406030204" pitchFamily="18" charset="0"/>
                    <a:cs typeface="Arial" panose="020B0604020202020204" pitchFamily="34" charset="0"/>
                  </a:rPr>
                  <a:t> </a:t>
                </a:r>
                <a:r>
                  <a:rPr lang="en-US" sz="6600" dirty="0" err="1">
                    <a:latin typeface="Cambria" panose="02040503050406030204" pitchFamily="18" charset="0"/>
                    <a:ea typeface="Cambria" panose="02040503050406030204" pitchFamily="18" charset="0"/>
                    <a:cs typeface="Arial" panose="020B0604020202020204" pitchFamily="34" charset="0"/>
                  </a:rPr>
                  <a:t>hệ</a:t>
                </a:r>
                <a:r>
                  <a:rPr lang="en-US" sz="6600" dirty="0">
                    <a:latin typeface="Cambria" panose="02040503050406030204" pitchFamily="18" charset="0"/>
                    <a:ea typeface="Cambria" panose="02040503050406030204" pitchFamily="18" charset="0"/>
                    <a:cs typeface="Arial" panose="020B0604020202020204" pitchFamily="34" charset="0"/>
                  </a:rPr>
                  <a:t> </a:t>
                </a:r>
                <a:r>
                  <a:rPr lang="en-US" sz="6600" dirty="0" err="1">
                    <a:latin typeface="Cambria" panose="02040503050406030204" pitchFamily="18" charset="0"/>
                    <a:ea typeface="Cambria" panose="02040503050406030204" pitchFamily="18" charset="0"/>
                    <a:cs typeface="Arial" panose="020B0604020202020204" pitchFamily="34" charset="0"/>
                  </a:rPr>
                  <a:t>thức</a:t>
                </a:r>
                <a:r>
                  <a:rPr lang="en-US" sz="6600" dirty="0">
                    <a:latin typeface="Cambria" panose="02040503050406030204" pitchFamily="18" charset="0"/>
                    <a:ea typeface="Cambria" panose="02040503050406030204" pitchFamily="18" charset="0"/>
                    <a:cs typeface="Arial" panose="020B0604020202020204" pitchFamily="34" charset="0"/>
                  </a:rPr>
                  <a:t> </a:t>
                </a:r>
                <a:r>
                  <a:rPr lang="en-US" sz="6600" dirty="0" err="1">
                    <a:latin typeface="Cambria" panose="02040503050406030204" pitchFamily="18" charset="0"/>
                    <a:ea typeface="Cambria" panose="02040503050406030204" pitchFamily="18" charset="0"/>
                    <a:cs typeface="Arial" panose="020B0604020202020204" pitchFamily="34" charset="0"/>
                  </a:rPr>
                  <a:t>Chasles</a:t>
                </a:r>
                <a:r>
                  <a:rPr lang="en-US" sz="6600" dirty="0">
                    <a:latin typeface="Cambria" panose="02040503050406030204" pitchFamily="18" charset="0"/>
                    <a:ea typeface="Cambria" panose="02040503050406030204" pitchFamily="18" charset="0"/>
                    <a:cs typeface="Arial" panose="020B0604020202020204" pitchFamily="34" charset="0"/>
                  </a:rPr>
                  <a:t>, ta </a:t>
                </a:r>
                <a:r>
                  <a:rPr lang="en-US" sz="6600" dirty="0" err="1">
                    <a:latin typeface="Cambria" panose="02040503050406030204" pitchFamily="18" charset="0"/>
                    <a:ea typeface="Cambria" panose="02040503050406030204" pitchFamily="18" charset="0"/>
                    <a:cs typeface="Arial" panose="020B0604020202020204" pitchFamily="34" charset="0"/>
                  </a:rPr>
                  <a:t>suy</a:t>
                </a:r>
                <a:r>
                  <a:rPr lang="en-US" sz="6600" dirty="0">
                    <a:latin typeface="Cambria" panose="02040503050406030204" pitchFamily="18" charset="0"/>
                    <a:ea typeface="Cambria" panose="02040503050406030204" pitchFamily="18" charset="0"/>
                    <a:cs typeface="Arial" panose="020B0604020202020204" pitchFamily="34" charset="0"/>
                  </a:rPr>
                  <a:t> </a:t>
                </a:r>
                <a:r>
                  <a:rPr lang="en-US" sz="6600" dirty="0" err="1">
                    <a:latin typeface="Cambria" panose="02040503050406030204" pitchFamily="18" charset="0"/>
                    <a:ea typeface="Cambria" panose="02040503050406030204" pitchFamily="18" charset="0"/>
                    <a:cs typeface="Arial" panose="020B0604020202020204" pitchFamily="34" charset="0"/>
                  </a:rPr>
                  <a:t>ra</a:t>
                </a:r>
                <a:r>
                  <a:rPr lang="en-US" sz="6600" dirty="0">
                    <a:latin typeface="Cambria" panose="02040503050406030204" pitchFamily="18" charset="0"/>
                    <a:ea typeface="Cambria" panose="02040503050406030204" pitchFamily="18" charset="0"/>
                    <a:cs typeface="Arial" panose="020B0604020202020204" pitchFamily="34" charset="0"/>
                  </a:rPr>
                  <a:t>: </a:t>
                </a:r>
                <a:endParaRPr lang="en-US" sz="6600" dirty="0" smtClean="0">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6600" dirty="0" err="1" smtClean="0">
                    <a:latin typeface="Cambria" panose="02040503050406030204" pitchFamily="18" charset="0"/>
                    <a:ea typeface="Cambria" panose="02040503050406030204" pitchFamily="18" charset="0"/>
                    <a:cs typeface="Arial" panose="020B0604020202020204" pitchFamily="34" charset="0"/>
                  </a:rPr>
                  <a:t>Với</a:t>
                </a:r>
                <a:r>
                  <a:rPr lang="en-US" sz="6600" dirty="0" smtClean="0">
                    <a:latin typeface="Cambria" panose="02040503050406030204" pitchFamily="18" charset="0"/>
                    <a:ea typeface="Cambria" panose="02040503050406030204" pitchFamily="18" charset="0"/>
                    <a:cs typeface="Arial" panose="020B0604020202020204" pitchFamily="34" charset="0"/>
                  </a:rPr>
                  <a:t> </a:t>
                </a:r>
                <a:r>
                  <a:rPr lang="en-US" sz="6600" dirty="0" err="1">
                    <a:latin typeface="Cambria" panose="02040503050406030204" pitchFamily="18" charset="0"/>
                    <a:ea typeface="Cambria" panose="02040503050406030204" pitchFamily="18" charset="0"/>
                    <a:cs typeface="Arial" panose="020B0604020202020204" pitchFamily="34" charset="0"/>
                  </a:rPr>
                  <a:t>ba</a:t>
                </a:r>
                <a:r>
                  <a:rPr lang="en-US" sz="6600" dirty="0">
                    <a:latin typeface="Cambria" panose="02040503050406030204" pitchFamily="18" charset="0"/>
                    <a:ea typeface="Cambria" panose="02040503050406030204" pitchFamily="18" charset="0"/>
                    <a:cs typeface="Arial" panose="020B0604020202020204" pitchFamily="34" charset="0"/>
                  </a:rPr>
                  <a:t> </a:t>
                </a:r>
                <a:r>
                  <a:rPr lang="en-US" sz="6600" dirty="0" err="1">
                    <a:latin typeface="Cambria" panose="02040503050406030204" pitchFamily="18" charset="0"/>
                    <a:ea typeface="Cambria" panose="02040503050406030204" pitchFamily="18" charset="0"/>
                    <a:cs typeface="Arial" panose="020B0604020202020204" pitchFamily="34" charset="0"/>
                  </a:rPr>
                  <a:t>tia</a:t>
                </a:r>
                <a:r>
                  <a:rPr lang="en-US" sz="6600" dirty="0">
                    <a:latin typeface="Cambria" panose="02040503050406030204" pitchFamily="18" charset="0"/>
                    <a:ea typeface="Cambria" panose="02040503050406030204" pitchFamily="18" charset="0"/>
                    <a:cs typeface="Arial" panose="020B0604020202020204" pitchFamily="34" charset="0"/>
                  </a:rPr>
                  <a:t> </a:t>
                </a:r>
                <a:r>
                  <a:rPr lang="en-US" sz="6600" dirty="0" err="1">
                    <a:latin typeface="Cambria" panose="02040503050406030204" pitchFamily="18" charset="0"/>
                    <a:ea typeface="Cambria" panose="02040503050406030204" pitchFamily="18" charset="0"/>
                    <a:cs typeface="Arial" panose="020B0604020202020204" pitchFamily="34" charset="0"/>
                  </a:rPr>
                  <a:t>tùy</a:t>
                </a:r>
                <a:r>
                  <a:rPr lang="en-US" sz="6600" dirty="0">
                    <a:latin typeface="Cambria" panose="02040503050406030204" pitchFamily="18" charset="0"/>
                    <a:ea typeface="Cambria" panose="02040503050406030204" pitchFamily="18" charset="0"/>
                    <a:cs typeface="Arial" panose="020B0604020202020204" pitchFamily="34" charset="0"/>
                  </a:rPr>
                  <a:t> ý Ox, </a:t>
                </a:r>
                <a:r>
                  <a:rPr lang="en-US" sz="6600" dirty="0" err="1">
                    <a:latin typeface="Cambria" panose="02040503050406030204" pitchFamily="18" charset="0"/>
                    <a:ea typeface="Cambria" panose="02040503050406030204" pitchFamily="18" charset="0"/>
                    <a:cs typeface="Arial" panose="020B0604020202020204" pitchFamily="34" charset="0"/>
                  </a:rPr>
                  <a:t>Ou</a:t>
                </a:r>
                <a:r>
                  <a:rPr lang="en-US" sz="6600" dirty="0">
                    <a:latin typeface="Cambria" panose="02040503050406030204" pitchFamily="18" charset="0"/>
                    <a:ea typeface="Cambria" panose="02040503050406030204" pitchFamily="18" charset="0"/>
                    <a:cs typeface="Arial" panose="020B0604020202020204" pitchFamily="34" charset="0"/>
                  </a:rPr>
                  <a:t>, </a:t>
                </a:r>
                <a:r>
                  <a:rPr lang="en-US" sz="6600" dirty="0" err="1">
                    <a:latin typeface="Cambria" panose="02040503050406030204" pitchFamily="18" charset="0"/>
                    <a:ea typeface="Cambria" panose="02040503050406030204" pitchFamily="18" charset="0"/>
                    <a:cs typeface="Arial" panose="020B0604020202020204" pitchFamily="34" charset="0"/>
                  </a:rPr>
                  <a:t>Ov</a:t>
                </a:r>
                <a:r>
                  <a:rPr lang="en-US" sz="6600" dirty="0">
                    <a:latin typeface="Cambria" panose="02040503050406030204" pitchFamily="18" charset="0"/>
                    <a:ea typeface="Cambria" panose="02040503050406030204" pitchFamily="18" charset="0"/>
                    <a:cs typeface="Arial" panose="020B0604020202020204" pitchFamily="34" charset="0"/>
                  </a:rPr>
                  <a:t> ta </a:t>
                </a:r>
                <a:r>
                  <a:rPr lang="en-US" sz="6600" dirty="0" err="1">
                    <a:latin typeface="Cambria" panose="02040503050406030204" pitchFamily="18" charset="0"/>
                    <a:ea typeface="Cambria" panose="02040503050406030204" pitchFamily="18" charset="0"/>
                    <a:cs typeface="Arial" panose="020B0604020202020204" pitchFamily="34" charset="0"/>
                  </a:rPr>
                  <a:t>có</a:t>
                </a:r>
                <a:r>
                  <a:rPr lang="en-US" sz="6600" dirty="0">
                    <a:latin typeface="Cambria" panose="02040503050406030204" pitchFamily="18" charset="0"/>
                    <a:ea typeface="Cambria" panose="02040503050406030204" pitchFamily="18" charset="0"/>
                    <a:cs typeface="Arial" panose="020B0604020202020204" pitchFamily="34" charset="0"/>
                  </a:rPr>
                  <a:t>:</a:t>
                </a:r>
                <a:endParaRPr lang="en-US" sz="66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50000"/>
                  </a:lnSpc>
                  <a:spcAft>
                    <a:spcPts val="800"/>
                  </a:spcAft>
                </a:pPr>
                <a:r>
                  <a:rPr lang="en-US" sz="6600" dirty="0" err="1">
                    <a:effectLst/>
                    <a:latin typeface="Cambria" panose="02040503050406030204" pitchFamily="18" charset="0"/>
                    <a:ea typeface="Cambria" panose="02040503050406030204" pitchFamily="18" charset="0"/>
                    <a:cs typeface="Arial" panose="020B0604020202020204" pitchFamily="34" charset="0"/>
                  </a:rPr>
                  <a:t>Sđ</a:t>
                </a:r>
                <a:r>
                  <a:rPr lang="en-US" sz="6600" dirty="0">
                    <a:effectLst/>
                    <a:latin typeface="Cambria" panose="02040503050406030204" pitchFamily="18" charset="0"/>
                    <a:ea typeface="Cambria" panose="02040503050406030204" pitchFamily="18" charset="0"/>
                    <a:cs typeface="Arial" panose="020B0604020202020204" pitchFamily="34" charset="0"/>
                  </a:rPr>
                  <a:t>(</a:t>
                </a:r>
                <a:r>
                  <a:rPr lang="en-US" sz="6600" dirty="0" err="1">
                    <a:effectLst/>
                    <a:latin typeface="Cambria" panose="02040503050406030204" pitchFamily="18" charset="0"/>
                    <a:ea typeface="Cambria" panose="02040503050406030204" pitchFamily="18" charset="0"/>
                    <a:cs typeface="Arial" panose="020B0604020202020204" pitchFamily="34" charset="0"/>
                  </a:rPr>
                  <a:t>Ou</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Ov</a:t>
                </a:r>
                <a:r>
                  <a:rPr lang="en-US" sz="6600" dirty="0">
                    <a:effectLst/>
                    <a:latin typeface="Cambria" panose="02040503050406030204" pitchFamily="18" charset="0"/>
                    <a:ea typeface="Cambria" panose="02040503050406030204" pitchFamily="18" charset="0"/>
                    <a:cs typeface="Arial" panose="020B0604020202020204" pitchFamily="34" charset="0"/>
                  </a:rPr>
                  <a:t>) = </a:t>
                </a:r>
                <a:r>
                  <a:rPr lang="en-US" sz="6600" dirty="0" err="1">
                    <a:effectLst/>
                    <a:latin typeface="Cambria" panose="02040503050406030204" pitchFamily="18" charset="0"/>
                    <a:ea typeface="Cambria" panose="02040503050406030204" pitchFamily="18" charset="0"/>
                    <a:cs typeface="Arial" panose="020B0604020202020204" pitchFamily="34" charset="0"/>
                  </a:rPr>
                  <a:t>sđ</a:t>
                </a:r>
                <a:r>
                  <a:rPr lang="en-US" sz="6600" dirty="0">
                    <a:effectLst/>
                    <a:latin typeface="Cambria" panose="02040503050406030204" pitchFamily="18" charset="0"/>
                    <a:ea typeface="Cambria" panose="02040503050406030204" pitchFamily="18" charset="0"/>
                    <a:cs typeface="Arial" panose="020B0604020202020204" pitchFamily="34" charset="0"/>
                  </a:rPr>
                  <a:t>(Ox, </a:t>
                </a:r>
                <a:r>
                  <a:rPr lang="en-US" sz="6600" dirty="0" err="1">
                    <a:effectLst/>
                    <a:latin typeface="Cambria" panose="02040503050406030204" pitchFamily="18" charset="0"/>
                    <a:ea typeface="Cambria" panose="02040503050406030204" pitchFamily="18" charset="0"/>
                    <a:cs typeface="Arial" panose="020B0604020202020204" pitchFamily="34" charset="0"/>
                  </a:rPr>
                  <a:t>Ov</a:t>
                </a:r>
                <a:r>
                  <a:rPr lang="en-US" sz="6600" dirty="0">
                    <a:effectLst/>
                    <a:latin typeface="Cambria" panose="02040503050406030204" pitchFamily="18" charset="0"/>
                    <a:ea typeface="Cambria" panose="02040503050406030204" pitchFamily="18" charset="0"/>
                    <a:cs typeface="Arial" panose="020B0604020202020204" pitchFamily="34" charset="0"/>
                  </a:rPr>
                  <a:t>) – </a:t>
                </a:r>
                <a:r>
                  <a:rPr lang="en-US" sz="6600" dirty="0" err="1">
                    <a:effectLst/>
                    <a:latin typeface="Cambria" panose="02040503050406030204" pitchFamily="18" charset="0"/>
                    <a:ea typeface="Cambria" panose="02040503050406030204" pitchFamily="18" charset="0"/>
                    <a:cs typeface="Arial" panose="020B0604020202020204" pitchFamily="34" charset="0"/>
                  </a:rPr>
                  <a:t>sđ</a:t>
                </a:r>
                <a:r>
                  <a:rPr lang="en-US" sz="6600" dirty="0">
                    <a:effectLst/>
                    <a:latin typeface="Cambria" panose="02040503050406030204" pitchFamily="18" charset="0"/>
                    <a:ea typeface="Cambria" panose="02040503050406030204" pitchFamily="18" charset="0"/>
                    <a:cs typeface="Arial" panose="020B0604020202020204" pitchFamily="34" charset="0"/>
                  </a:rPr>
                  <a:t>(Ox, </a:t>
                </a:r>
                <a:r>
                  <a:rPr lang="en-US" sz="6600" dirty="0" err="1">
                    <a:effectLst/>
                    <a:latin typeface="Cambria" panose="02040503050406030204" pitchFamily="18" charset="0"/>
                    <a:ea typeface="Cambria" panose="02040503050406030204" pitchFamily="18" charset="0"/>
                    <a:cs typeface="Arial" panose="020B0604020202020204" pitchFamily="34" charset="0"/>
                  </a:rPr>
                  <a:t>Ou</a:t>
                </a:r>
                <a:r>
                  <a:rPr lang="en-US" sz="6600" dirty="0">
                    <a:effectLst/>
                    <a:latin typeface="Cambria" panose="02040503050406030204" pitchFamily="18" charset="0"/>
                    <a:ea typeface="Cambria" panose="02040503050406030204" pitchFamily="18" charset="0"/>
                    <a:cs typeface="Arial" panose="020B0604020202020204" pitchFamily="34" charset="0"/>
                  </a:rPr>
                  <a:t>) + k360º </a:t>
                </a:r>
                <a14:m>
                  <m:oMath xmlns:m="http://schemas.openxmlformats.org/officeDocument/2006/math">
                    <m:r>
                      <a:rPr lang="en-US" sz="66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66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66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6600" i="1">
                        <a:effectLst/>
                        <a:latin typeface="Cambria Math" panose="02040503050406030204" pitchFamily="18" charset="0"/>
                        <a:ea typeface="Cambria Math" panose="02040503050406030204" pitchFamily="18" charset="0"/>
                        <a:cs typeface="Times New Roman" panose="02020603050405020304" pitchFamily="18" charset="0"/>
                      </a:rPr>
                      <m:t>𝑍</m:t>
                    </m:r>
                    <m:r>
                      <a:rPr lang="en-US" sz="66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6600" dirty="0">
                    <a:effectLst/>
                    <a:latin typeface="Cambria" panose="02040503050406030204" pitchFamily="18" charset="0"/>
                    <a:ea typeface="Cambria" panose="02040503050406030204" pitchFamily="18" charset="0"/>
                    <a:cs typeface="Arial" panose="020B0604020202020204" pitchFamily="34" charset="0"/>
                  </a:rPr>
                  <a:t>.</a:t>
                </a:r>
              </a:p>
              <a:p>
                <a:pPr algn="just">
                  <a:lnSpc>
                    <a:spcPct val="150000"/>
                  </a:lnSpc>
                  <a:spcAft>
                    <a:spcPts val="800"/>
                  </a:spcAft>
                </a:pPr>
                <a:r>
                  <a:rPr lang="en-US" sz="6600" dirty="0" err="1">
                    <a:effectLst/>
                    <a:latin typeface="Cambria" panose="02040503050406030204" pitchFamily="18" charset="0"/>
                    <a:ea typeface="Cambria" panose="02040503050406030204" pitchFamily="18" charset="0"/>
                    <a:cs typeface="Arial" panose="020B0604020202020204" pitchFamily="34" charset="0"/>
                  </a:rPr>
                  <a:t>Hệ</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smtClean="0">
                    <a:effectLst/>
                    <a:latin typeface="Cambria" panose="02040503050406030204" pitchFamily="18" charset="0"/>
                    <a:ea typeface="Cambria" panose="02040503050406030204" pitchFamily="18" charset="0"/>
                    <a:cs typeface="Arial" panose="020B0604020202020204" pitchFamily="34" charset="0"/>
                  </a:rPr>
                  <a:t>thức</a:t>
                </a:r>
                <a:r>
                  <a:rPr lang="en-US" sz="6600" dirty="0" smtClean="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này</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smtClean="0">
                    <a:effectLst/>
                    <a:latin typeface="Cambria" panose="02040503050406030204" pitchFamily="18" charset="0"/>
                    <a:ea typeface="Cambria" panose="02040503050406030204" pitchFamily="18" charset="0"/>
                    <a:cs typeface="Arial" panose="020B0604020202020204" pitchFamily="34" charset="0"/>
                  </a:rPr>
                  <a:t>đóng</a:t>
                </a:r>
                <a:r>
                  <a:rPr lang="en-US" sz="6600" dirty="0" smtClean="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vai</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trò</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quan</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trọng</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trong</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việc</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tính</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toán</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số</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đo</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của</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góc</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lượng</a:t>
                </a:r>
                <a:r>
                  <a:rPr lang="en-US" sz="6600" dirty="0">
                    <a:effectLst/>
                    <a:latin typeface="Cambria" panose="02040503050406030204" pitchFamily="18" charset="0"/>
                    <a:ea typeface="Cambria" panose="02040503050406030204" pitchFamily="18" charset="0"/>
                    <a:cs typeface="Arial" panose="020B0604020202020204" pitchFamily="34" charset="0"/>
                  </a:rPr>
                  <a:t> </a:t>
                </a:r>
                <a:r>
                  <a:rPr lang="en-US" sz="6600" dirty="0" err="1">
                    <a:effectLst/>
                    <a:latin typeface="Cambria" panose="02040503050406030204" pitchFamily="18" charset="0"/>
                    <a:ea typeface="Cambria" panose="02040503050406030204" pitchFamily="18" charset="0"/>
                    <a:cs typeface="Arial" panose="020B0604020202020204" pitchFamily="34" charset="0"/>
                  </a:rPr>
                  <a:t>giác</a:t>
                </a:r>
                <a:r>
                  <a:rPr lang="en-US" sz="6600" dirty="0">
                    <a:effectLst/>
                    <a:latin typeface="Cambria" panose="02040503050406030204" pitchFamily="18" charset="0"/>
                    <a:ea typeface="Cambria" panose="02040503050406030204" pitchFamily="18" charset="0"/>
                    <a:cs typeface="Arial" panose="020B0604020202020204" pitchFamily="34" charset="0"/>
                  </a:rPr>
                  <a:t>.</a:t>
                </a:r>
              </a:p>
            </p:txBody>
          </p:sp>
        </mc:Choice>
        <mc:Fallback>
          <p:sp>
            <p:nvSpPr>
              <p:cNvPr id="2" name="Rectangle 1"/>
              <p:cNvSpPr>
                <a:spLocks noRot="1" noChangeAspect="1" noMove="1" noResize="1" noEditPoints="1" noAdjustHandles="1" noChangeArrowheads="1" noChangeShapeType="1" noTextEdit="1"/>
              </p:cNvSpPr>
              <p:nvPr/>
            </p:nvSpPr>
            <p:spPr>
              <a:xfrm>
                <a:off x="435031" y="732848"/>
                <a:ext cx="23306117" cy="7812395"/>
              </a:xfrm>
              <a:prstGeom prst="rect">
                <a:avLst/>
              </a:prstGeom>
              <a:blipFill>
                <a:blip r:embed="rId2"/>
                <a:stretch>
                  <a:fillRect l="-1778" r="-1778" b="-2574"/>
                </a:stretch>
              </a:blipFill>
            </p:spPr>
            <p:txBody>
              <a:bodyPr/>
              <a:lstStyle/>
              <a:p>
                <a:r>
                  <a:rPr lang="en-US">
                    <a:noFill/>
                  </a:rPr>
                  <a:t> </a:t>
                </a:r>
              </a:p>
            </p:txBody>
          </p:sp>
        </mc:Fallback>
      </mc:AlternateContent>
    </p:spTree>
    <p:extLst>
      <p:ext uri="{BB962C8B-B14F-4D97-AF65-F5344CB8AC3E}">
        <p14:creationId xmlns:p14="http://schemas.microsoft.com/office/powerpoint/2010/main" val="886661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332505" y="955223"/>
            <a:ext cx="6426104" cy="1277449"/>
            <a:chOff x="10444842" y="2554465"/>
            <a:chExt cx="6589993" cy="1304531"/>
          </a:xfrm>
        </p:grpSpPr>
        <p:sp>
          <p:nvSpPr>
            <p:cNvPr id="210" name="Google Shape;210;p31"/>
            <p:cNvSpPr/>
            <p:nvPr/>
          </p:nvSpPr>
          <p:spPr>
            <a:xfrm flipH="1">
              <a:off x="11125200" y="2590800"/>
              <a:ext cx="5909635"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LUYỆN TẬP</a:t>
              </a:r>
              <a:endParaRPr kumimoji="0" sz="43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444842" y="2554465"/>
              <a:ext cx="1295399" cy="1304530"/>
            </a:xfrm>
            <a:prstGeom prst="ellipse">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0" i="0" u="none"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Calibri"/>
                </a:rPr>
                <a:t>❶</a:t>
              </a:r>
              <a:endParaRPr kumimoji="0" sz="4300" b="0" i="0" u="none"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grpSp>
      <p:grpSp>
        <p:nvGrpSpPr>
          <p:cNvPr id="5" name="Group 4">
            <a:extLst>
              <a:ext uri="{FF2B5EF4-FFF2-40B4-BE49-F238E27FC236}">
                <a16:creationId xmlns:a16="http://schemas.microsoft.com/office/drawing/2014/main" id="{0E6B3210-31D4-4D00-B0D3-BD88798A8200}"/>
              </a:ext>
            </a:extLst>
          </p:cNvPr>
          <p:cNvGrpSpPr/>
          <p:nvPr/>
        </p:nvGrpSpPr>
        <p:grpSpPr>
          <a:xfrm>
            <a:off x="332505" y="2217431"/>
            <a:ext cx="23481635" cy="10944530"/>
            <a:chOff x="2455868" y="994073"/>
            <a:chExt cx="17615862" cy="10944530"/>
          </a:xfrm>
        </p:grpSpPr>
        <p:grpSp>
          <p:nvGrpSpPr>
            <p:cNvPr id="6" name="Group 5">
              <a:extLst>
                <a:ext uri="{FF2B5EF4-FFF2-40B4-BE49-F238E27FC236}">
                  <a16:creationId xmlns:a16="http://schemas.microsoft.com/office/drawing/2014/main" id="{2710854A-8B35-456F-984F-89E4A416358B}"/>
                </a:ext>
              </a:extLst>
            </p:cNvPr>
            <p:cNvGrpSpPr/>
            <p:nvPr/>
          </p:nvGrpSpPr>
          <p:grpSpPr>
            <a:xfrm>
              <a:off x="2455868" y="994073"/>
              <a:ext cx="17615862" cy="10944530"/>
              <a:chOff x="2599217" y="1036606"/>
              <a:chExt cx="17615862" cy="10944530"/>
            </a:xfrm>
          </p:grpSpPr>
          <p:sp>
            <p:nvSpPr>
              <p:cNvPr id="11" name="Rectangle: Diagonal Corners Rounded 10">
                <a:extLst>
                  <a:ext uri="{FF2B5EF4-FFF2-40B4-BE49-F238E27FC236}">
                    <a16:creationId xmlns:a16="http://schemas.microsoft.com/office/drawing/2014/main" id="{52ED8BCF-949A-4979-AAB1-7B76AF5FFB1E}"/>
                  </a:ext>
                </a:extLst>
              </p:cNvPr>
              <p:cNvSpPr/>
              <p:nvPr/>
            </p:nvSpPr>
            <p:spPr>
              <a:xfrm>
                <a:off x="2599217" y="1101215"/>
                <a:ext cx="17615862" cy="10879921"/>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5A2A9140-C155-48D5-BD08-749021D3A1DC}"/>
                  </a:ext>
                </a:extLst>
              </p:cNvPr>
              <p:cNvGrpSpPr/>
              <p:nvPr/>
            </p:nvGrpSpPr>
            <p:grpSpPr>
              <a:xfrm>
                <a:off x="2700843" y="1036606"/>
                <a:ext cx="3891945" cy="656867"/>
                <a:chOff x="2648002" y="1960965"/>
                <a:chExt cx="2815357" cy="656867"/>
              </a:xfrm>
            </p:grpSpPr>
            <p:sp>
              <p:nvSpPr>
                <p:cNvPr id="13" name="Isosceles Triangle 12">
                  <a:extLst>
                    <a:ext uri="{FF2B5EF4-FFF2-40B4-BE49-F238E27FC236}">
                      <a16:creationId xmlns:a16="http://schemas.microsoft.com/office/drawing/2014/main" id="{7F9D6BFD-25AA-4860-8125-15EEB6A363D9}"/>
                    </a:ext>
                  </a:extLst>
                </p:cNvPr>
                <p:cNvSpPr/>
                <p:nvPr/>
              </p:nvSpPr>
              <p:spPr>
                <a:xfrm>
                  <a:off x="5180884" y="1976617"/>
                  <a:ext cx="282475" cy="18305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4" name="Freeform: Shape 13">
                  <a:extLst>
                    <a:ext uri="{FF2B5EF4-FFF2-40B4-BE49-F238E27FC236}">
                      <a16:creationId xmlns:a16="http://schemas.microsoft.com/office/drawing/2014/main" id="{ECE94FD1-04B9-405C-A571-1AD7C91F46C7}"/>
                    </a:ext>
                  </a:extLst>
                </p:cNvPr>
                <p:cNvSpPr/>
                <p:nvPr/>
              </p:nvSpPr>
              <p:spPr>
                <a:xfrm rot="10800000">
                  <a:off x="2648002" y="1960965"/>
                  <a:ext cx="2702198" cy="656867"/>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6">
                    <a:lumMod val="20000"/>
                    <a:lumOff val="80000"/>
                  </a:schemeClr>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sp>
              <p:nvSpPr>
                <p:cNvPr id="15" name="Freeform: Shape 14">
                  <a:extLst>
                    <a:ext uri="{FF2B5EF4-FFF2-40B4-BE49-F238E27FC236}">
                      <a16:creationId xmlns:a16="http://schemas.microsoft.com/office/drawing/2014/main" id="{E0AABC89-7BF3-427E-80DD-5DC6C43B6519}"/>
                    </a:ext>
                  </a:extLst>
                </p:cNvPr>
                <p:cNvSpPr/>
                <p:nvPr/>
              </p:nvSpPr>
              <p:spPr>
                <a:xfrm rot="10800000">
                  <a:off x="2648003" y="1977305"/>
                  <a:ext cx="2702198" cy="584182"/>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1"/>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grpSp>
        </p:grpSp>
        <p:sp>
          <p:nvSpPr>
            <p:cNvPr id="7" name="TextBox 10">
              <a:extLst>
                <a:ext uri="{FF2B5EF4-FFF2-40B4-BE49-F238E27FC236}">
                  <a16:creationId xmlns:a16="http://schemas.microsoft.com/office/drawing/2014/main" id="{2119B546-D4A8-4409-A521-EDB914B2D52B}"/>
                </a:ext>
              </a:extLst>
            </p:cNvPr>
            <p:cNvSpPr txBox="1"/>
            <p:nvPr/>
          </p:nvSpPr>
          <p:spPr>
            <a:xfrm>
              <a:off x="3774462" y="1007884"/>
              <a:ext cx="2284484" cy="643056"/>
            </a:xfrm>
            <a:prstGeom prst="rect">
              <a:avLst/>
            </a:prstGeom>
            <a:noFill/>
          </p:spPr>
          <p:txBody>
            <a:bodyPr wrap="square"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3200" b="1" kern="0" dirty="0" err="1">
                  <a:solidFill>
                    <a:srgbClr val="FFFFFF"/>
                  </a:solidFill>
                  <a:latin typeface="Chu Van An" panose="02020603050405020304" pitchFamily="18" charset="0"/>
                  <a:ea typeface="Calibri" panose="020F0502020204030204" pitchFamily="34" charset="0"/>
                  <a:cs typeface="Chu Van An" panose="02020603050405020304" pitchFamily="18" charset="0"/>
                </a:rPr>
                <a:t>Ví</a:t>
              </a:r>
              <a:r>
                <a:rPr lang="en-US" sz="3200" b="1" kern="0" dirty="0">
                  <a:solidFill>
                    <a:srgbClr val="FFFFFF"/>
                  </a:solidFill>
                  <a:latin typeface="Chu Van An" panose="02020603050405020304" pitchFamily="18" charset="0"/>
                  <a:ea typeface="Calibri" panose="020F0502020204030204" pitchFamily="34" charset="0"/>
                  <a:cs typeface="Chu Van An" panose="02020603050405020304" pitchFamily="18" charset="0"/>
                </a:rPr>
                <a:t> </a:t>
              </a:r>
              <a:r>
                <a:rPr lang="en-US" sz="3200" b="1" kern="0" dirty="0" err="1">
                  <a:solidFill>
                    <a:srgbClr val="FFFFFF"/>
                  </a:solidFill>
                  <a:latin typeface="Chu Van An" panose="02020603050405020304" pitchFamily="18" charset="0"/>
                  <a:ea typeface="Calibri" panose="020F0502020204030204" pitchFamily="34" charset="0"/>
                  <a:cs typeface="Chu Van An" panose="02020603050405020304" pitchFamily="18" charset="0"/>
                </a:rPr>
                <a:t>dụ</a:t>
              </a:r>
              <a:r>
                <a:rPr lang="en-US" sz="3200" b="1" kern="0" dirty="0">
                  <a:solidFill>
                    <a:srgbClr val="FFFFFF"/>
                  </a:solidFill>
                  <a:latin typeface="Chu Van An" panose="02020603050405020304" pitchFamily="18" charset="0"/>
                  <a:ea typeface="Calibri" panose="020F0502020204030204" pitchFamily="34" charset="0"/>
                  <a:cs typeface="Chu Van An" panose="02020603050405020304" pitchFamily="18" charset="0"/>
                </a:rPr>
                <a:t> 2</a:t>
              </a:r>
              <a:endParaRPr kumimoji="0" lang="en-US" sz="3200" b="1" i="0" u="none" strike="noStrike" kern="0" cap="none" spc="0" normalizeH="0" baseline="0" noProof="0" dirty="0">
                <a:ln>
                  <a:noFill/>
                </a:ln>
                <a:solidFill>
                  <a:srgbClr val="FFFFFF"/>
                </a:solidFill>
                <a:effectLst/>
                <a:uLnTx/>
                <a:uFillTx/>
                <a:latin typeface="Chu Van An" panose="02020603050405020304" pitchFamily="18" charset="0"/>
                <a:ea typeface="Calibri" panose="020F0502020204030204" pitchFamily="34" charset="0"/>
                <a:cs typeface="Chu Van An" panose="02020603050405020304" pitchFamily="18" charset="0"/>
                <a:sym typeface="Arial"/>
              </a:endParaRPr>
            </a:p>
          </p:txBody>
        </p:sp>
        <p:grpSp>
          <p:nvGrpSpPr>
            <p:cNvPr id="8" name="Group 7">
              <a:extLst>
                <a:ext uri="{FF2B5EF4-FFF2-40B4-BE49-F238E27FC236}">
                  <a16:creationId xmlns:a16="http://schemas.microsoft.com/office/drawing/2014/main" id="{7BC83AF5-6BC2-4527-B430-53CD9F5A1869}"/>
                </a:ext>
              </a:extLst>
            </p:cNvPr>
            <p:cNvGrpSpPr/>
            <p:nvPr/>
          </p:nvGrpSpPr>
          <p:grpSpPr>
            <a:xfrm>
              <a:off x="2947588" y="1151351"/>
              <a:ext cx="655983" cy="286310"/>
              <a:chOff x="5377069" y="5508269"/>
              <a:chExt cx="655983" cy="300637"/>
            </a:xfrm>
          </p:grpSpPr>
          <p:sp>
            <p:nvSpPr>
              <p:cNvPr id="9" name="Arrow: Pentagon 8">
                <a:extLst>
                  <a:ext uri="{FF2B5EF4-FFF2-40B4-BE49-F238E27FC236}">
                    <a16:creationId xmlns:a16="http://schemas.microsoft.com/office/drawing/2014/main" id="{FE9F0378-AD7D-486B-923C-9F34E09FCEA8}"/>
                  </a:ext>
                </a:extLst>
              </p:cNvPr>
              <p:cNvSpPr/>
              <p:nvPr/>
            </p:nvSpPr>
            <p:spPr>
              <a:xfrm>
                <a:off x="5377069" y="5508269"/>
                <a:ext cx="655983" cy="300637"/>
              </a:xfrm>
              <a:prstGeom prst="homePlate">
                <a:avLst/>
              </a:prstGeom>
              <a:solidFill>
                <a:srgbClr val="8BE1FF"/>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0" name="Oval 9">
                <a:extLst>
                  <a:ext uri="{FF2B5EF4-FFF2-40B4-BE49-F238E27FC236}">
                    <a16:creationId xmlns:a16="http://schemas.microsoft.com/office/drawing/2014/main" id="{D059FC9E-D82F-4ABF-9BCD-4A9A147D24B1}"/>
                  </a:ext>
                </a:extLst>
              </p:cNvPr>
              <p:cNvSpPr/>
              <p:nvPr/>
            </p:nvSpPr>
            <p:spPr>
              <a:xfrm>
                <a:off x="5705060" y="5562267"/>
                <a:ext cx="172276" cy="207409"/>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grpSp>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FFD67CF-8519-4F34-A9C9-E0EFA19142CC}"/>
                  </a:ext>
                </a:extLst>
              </p:cNvPr>
              <p:cNvSpPr txBox="1"/>
              <p:nvPr/>
            </p:nvSpPr>
            <p:spPr>
              <a:xfrm>
                <a:off x="995943" y="3383406"/>
                <a:ext cx="21786316" cy="1483868"/>
              </a:xfrm>
              <a:prstGeom prst="rect">
                <a:avLst/>
              </a:prstGeom>
              <a:noFill/>
            </p:spPr>
            <p:txBody>
              <a:bodyPr wrap="square">
                <a:spAutoFit/>
              </a:bodyPr>
              <a:lstStyle/>
              <a:p>
                <a:pPr algn="just">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Cho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effectLst/>
                            <a:latin typeface="Cambria Math" panose="02040503050406030204" pitchFamily="18" charset="0"/>
                            <a:ea typeface="Calibri" panose="020F0502020204030204" pitchFamily="34" charset="0"/>
                          </a:rPr>
                        </m:ctrlPr>
                      </m:dPr>
                      <m:e>
                        <m:r>
                          <a:rPr lang="en-US" sz="4400" b="1" i="1">
                            <a:solidFill>
                              <a:srgbClr val="002060"/>
                            </a:solidFill>
                            <a:effectLst/>
                            <a:latin typeface="Cambria Math" panose="02040503050406030204" pitchFamily="18" charset="0"/>
                            <a:ea typeface="Calibri" panose="020F0502020204030204" pitchFamily="34" charset="0"/>
                          </a:rPr>
                          <m:t>𝑶𝒙</m:t>
                        </m:r>
                        <m:r>
                          <a:rPr lang="en-US" sz="4400" b="1" i="1">
                            <a:solidFill>
                              <a:srgbClr val="002060"/>
                            </a:solidFill>
                            <a:effectLst/>
                            <a:latin typeface="Cambria Math" panose="02040503050406030204" pitchFamily="18" charset="0"/>
                            <a:ea typeface="Calibri" panose="020F0502020204030204" pitchFamily="34" charset="0"/>
                          </a:rPr>
                          <m:t>,</m:t>
                        </m:r>
                        <m:r>
                          <a:rPr lang="en-US" sz="4400" b="1" i="1">
                            <a:solidFill>
                              <a:srgbClr val="002060"/>
                            </a:solidFill>
                            <a:effectLst/>
                            <a:latin typeface="Cambria Math" panose="02040503050406030204" pitchFamily="18" charset="0"/>
                            <a:ea typeface="Calibri" panose="020F0502020204030204" pitchFamily="34" charset="0"/>
                          </a:rPr>
                          <m:t>𝑶𝒖</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rPr>
                      <m:t>−</m:t>
                    </m:r>
                    <m:r>
                      <a:rPr lang="en-US" sz="4400" b="1" i="1">
                        <a:solidFill>
                          <a:srgbClr val="002060"/>
                        </a:solidFill>
                        <a:effectLst/>
                        <a:latin typeface="Cambria Math" panose="02040503050406030204" pitchFamily="18" charset="0"/>
                        <a:ea typeface="Calibri" panose="020F0502020204030204" pitchFamily="34" charset="0"/>
                      </a:rPr>
                      <m:t>𝟐𝟕𝟎</m:t>
                    </m:r>
                    <m:r>
                      <a:rPr lang="en-US" sz="4400" b="1" i="1">
                        <a:solidFill>
                          <a:srgbClr val="002060"/>
                        </a:solidFill>
                        <a:effectLst/>
                        <a:latin typeface="Cambria Math" panose="02040503050406030204" pitchFamily="18" charset="0"/>
                        <a:ea typeface="Calibri" panose="020F0502020204030204" pitchFamily="34" charset="0"/>
                      </a:rPr>
                      <m:t>°</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effectLst/>
                            <a:latin typeface="Cambria Math" panose="02040503050406030204" pitchFamily="18" charset="0"/>
                            <a:ea typeface="Calibri" panose="020F0502020204030204" pitchFamily="34" charset="0"/>
                          </a:rPr>
                        </m:ctrlPr>
                      </m:dPr>
                      <m:e>
                        <m:r>
                          <a:rPr lang="en-US" sz="4400" b="1" i="1">
                            <a:solidFill>
                              <a:srgbClr val="002060"/>
                            </a:solidFill>
                            <a:effectLst/>
                            <a:latin typeface="Cambria Math" panose="02040503050406030204" pitchFamily="18" charset="0"/>
                            <a:ea typeface="Calibri" panose="020F0502020204030204" pitchFamily="34" charset="0"/>
                          </a:rPr>
                          <m:t>𝑶𝒙</m:t>
                        </m:r>
                        <m:r>
                          <a:rPr lang="en-US" sz="4400" b="1" i="1">
                            <a:solidFill>
                              <a:srgbClr val="002060"/>
                            </a:solidFill>
                            <a:effectLst/>
                            <a:latin typeface="Cambria Math" panose="02040503050406030204" pitchFamily="18" charset="0"/>
                            <a:ea typeface="Calibri" panose="020F0502020204030204" pitchFamily="34" charset="0"/>
                          </a:rPr>
                          <m:t>,</m:t>
                        </m:r>
                        <m:r>
                          <a:rPr lang="en-US" sz="4400" b="1" i="1">
                            <a:solidFill>
                              <a:srgbClr val="002060"/>
                            </a:solidFill>
                            <a:effectLst/>
                            <a:latin typeface="Cambria Math" panose="02040503050406030204" pitchFamily="18" charset="0"/>
                            <a:ea typeface="Calibri" panose="020F0502020204030204" pitchFamily="34" charset="0"/>
                          </a:rPr>
                          <m:t>𝑶𝒗</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rPr>
                      <m:t>𝟏𝟑𝟓</m:t>
                    </m:r>
                    <m:r>
                      <a:rPr lang="en-US" sz="4400" b="1" i="1">
                        <a:solidFill>
                          <a:srgbClr val="002060"/>
                        </a:solidFill>
                        <a:effectLst/>
                        <a:latin typeface="Cambria Math" panose="02040503050406030204" pitchFamily="18" charset="0"/>
                        <a:ea typeface="Calibri" panose="020F0502020204030204" pitchFamily="34" charset="0"/>
                      </a:rPr>
                      <m:t>°</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Tính</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effectLst/>
                            <a:latin typeface="Cambria Math" panose="02040503050406030204" pitchFamily="18" charset="0"/>
                            <a:ea typeface="Calibri" panose="020F0502020204030204" pitchFamily="34" charset="0"/>
                          </a:rPr>
                        </m:ctrlPr>
                      </m:dPr>
                      <m:e>
                        <m:r>
                          <a:rPr lang="en-US" sz="4400" b="1" i="1">
                            <a:solidFill>
                              <a:srgbClr val="002060"/>
                            </a:solidFill>
                            <a:effectLst/>
                            <a:latin typeface="Cambria Math" panose="02040503050406030204" pitchFamily="18" charset="0"/>
                            <a:ea typeface="Calibri" panose="020F0502020204030204" pitchFamily="34" charset="0"/>
                          </a:rPr>
                          <m:t>𝑶𝒖</m:t>
                        </m:r>
                        <m:r>
                          <a:rPr lang="en-US" sz="4400" b="1" i="1">
                            <a:solidFill>
                              <a:srgbClr val="002060"/>
                            </a:solidFill>
                            <a:effectLst/>
                            <a:latin typeface="Cambria Math" panose="02040503050406030204" pitchFamily="18" charset="0"/>
                            <a:ea typeface="Calibri" panose="020F0502020204030204" pitchFamily="34" charset="0"/>
                          </a:rPr>
                          <m:t>,</m:t>
                        </m:r>
                        <m:r>
                          <a:rPr lang="en-US" sz="4400" b="1" i="1">
                            <a:solidFill>
                              <a:srgbClr val="002060"/>
                            </a:solidFill>
                            <a:effectLst/>
                            <a:latin typeface="Cambria Math" panose="02040503050406030204" pitchFamily="18" charset="0"/>
                            <a:ea typeface="Calibri" panose="020F0502020204030204" pitchFamily="34" charset="0"/>
                          </a:rPr>
                          <m:t>𝑶𝒗</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9" name="TextBox 38">
                <a:extLst>
                  <a:ext uri="{FF2B5EF4-FFF2-40B4-BE49-F238E27FC236}">
                    <a16:creationId xmlns:a16="http://schemas.microsoft.com/office/drawing/2014/main" id="{FFFD67CF-8519-4F34-A9C9-E0EFA19142CC}"/>
                  </a:ext>
                </a:extLst>
              </p:cNvPr>
              <p:cNvSpPr txBox="1">
                <a:spLocks noRot="1" noChangeAspect="1" noMove="1" noResize="1" noEditPoints="1" noAdjustHandles="1" noChangeArrowheads="1" noChangeShapeType="1" noTextEdit="1"/>
              </p:cNvSpPr>
              <p:nvPr/>
            </p:nvSpPr>
            <p:spPr>
              <a:xfrm>
                <a:off x="995943" y="3383406"/>
                <a:ext cx="21786316" cy="1483868"/>
              </a:xfrm>
              <a:prstGeom prst="rect">
                <a:avLst/>
              </a:prstGeom>
              <a:blipFill>
                <a:blip r:embed="rId3"/>
                <a:stretch>
                  <a:fillRect l="-1119" t="-9465" r="-1875" b="-18519"/>
                </a:stretch>
              </a:blipFill>
            </p:spPr>
            <p:txBody>
              <a:bodyPr/>
              <a:lstStyle/>
              <a:p>
                <a:r>
                  <a:rPr lang="vi-VN">
                    <a:noFill/>
                  </a:rPr>
                  <a:t> </a:t>
                </a:r>
              </a:p>
            </p:txBody>
          </p:sp>
        </mc:Fallback>
      </mc:AlternateContent>
      <p:sp>
        <p:nvSpPr>
          <p:cNvPr id="2" name="Rectangle: Rounded Corners 1">
            <a:extLst>
              <a:ext uri="{FF2B5EF4-FFF2-40B4-BE49-F238E27FC236}">
                <a16:creationId xmlns:a16="http://schemas.microsoft.com/office/drawing/2014/main" id="{C5B944E2-872D-3704-6E8B-967EB3C46BEC}"/>
              </a:ext>
            </a:extLst>
          </p:cNvPr>
          <p:cNvSpPr/>
          <p:nvPr/>
        </p:nvSpPr>
        <p:spPr>
          <a:xfrm>
            <a:off x="467971" y="4867274"/>
            <a:ext cx="23346169" cy="814387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22AF9DC-18BD-444F-91EB-ECA1FD75318E}"/>
              </a:ext>
            </a:extLst>
          </p:cNvPr>
          <p:cNvSpPr txBox="1"/>
          <p:nvPr/>
        </p:nvSpPr>
        <p:spPr>
          <a:xfrm>
            <a:off x="9663554" y="4915543"/>
            <a:ext cx="2726475" cy="751616"/>
          </a:xfrm>
          <a:prstGeom prst="rect">
            <a:avLst/>
          </a:prstGeom>
          <a:noFill/>
        </p:spPr>
        <p:txBody>
          <a:bodyPr wrap="square">
            <a:spAutoFit/>
          </a:bodyPr>
          <a:lstStyle/>
          <a:p>
            <a:pPr>
              <a:lnSpc>
                <a:spcPct val="107000"/>
              </a:lnSpc>
              <a:spcAft>
                <a:spcPts val="800"/>
              </a:spcAft>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Lời</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g</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iải</a:t>
            </a:r>
            <a:endParaRPr lang="vi-VN"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000DBC3-7010-4DE3-84CD-868C304B05C4}"/>
                  </a:ext>
                </a:extLst>
              </p:cNvPr>
              <p:cNvSpPr txBox="1"/>
              <p:nvPr/>
            </p:nvSpPr>
            <p:spPr>
              <a:xfrm>
                <a:off x="1862373" y="5792328"/>
                <a:ext cx="19683177" cy="759375"/>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Số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đầu</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rPr>
                      <m:t>𝑶𝒖</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cuối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rPr>
                      <m:t>𝑶𝒗</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1" name="TextBox 40">
                <a:extLst>
                  <a:ext uri="{FF2B5EF4-FFF2-40B4-BE49-F238E27FC236}">
                    <a16:creationId xmlns:a16="http://schemas.microsoft.com/office/drawing/2014/main" id="{9000DBC3-7010-4DE3-84CD-868C304B05C4}"/>
                  </a:ext>
                </a:extLst>
              </p:cNvPr>
              <p:cNvSpPr txBox="1">
                <a:spLocks noRot="1" noChangeAspect="1" noMove="1" noResize="1" noEditPoints="1" noAdjustHandles="1" noChangeArrowheads="1" noChangeShapeType="1" noTextEdit="1"/>
              </p:cNvSpPr>
              <p:nvPr/>
            </p:nvSpPr>
            <p:spPr>
              <a:xfrm>
                <a:off x="1862373" y="5792328"/>
                <a:ext cx="19683177" cy="759375"/>
              </a:xfrm>
              <a:prstGeom prst="rect">
                <a:avLst/>
              </a:prstGeom>
              <a:blipFill>
                <a:blip r:embed="rId4"/>
                <a:stretch>
                  <a:fillRect l="-1270" t="-18400" b="-3600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14155E3-59F7-47B0-98FC-CC491EE3CEC5}"/>
                  </a:ext>
                </a:extLst>
              </p:cNvPr>
              <p:cNvSpPr txBox="1"/>
              <p:nvPr/>
            </p:nvSpPr>
            <p:spPr>
              <a:xfrm>
                <a:off x="134476" y="7164298"/>
                <a:ext cx="13850470"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4400" b="1" i="1" smtClean="0">
                          <a:solidFill>
                            <a:srgbClr val="002060"/>
                          </a:solidFill>
                          <a:latin typeface="Cambria Math" panose="02040503050406030204" pitchFamily="18" charset="0"/>
                        </a:rPr>
                        <m:t>𝒔</m:t>
                      </m:r>
                      <m:r>
                        <a:rPr lang="vi-VN" sz="4400" b="1" i="0">
                          <a:solidFill>
                            <a:srgbClr val="002060"/>
                          </a:solidFill>
                          <a:latin typeface="Cambria Math" panose="02040503050406030204" pitchFamily="18" charset="0"/>
                        </a:rPr>
                        <m:t>đ</m:t>
                      </m:r>
                      <m:d>
                        <m:dPr>
                          <m:ctrlPr>
                            <a:rPr lang="vi-VN" sz="4400" b="1" i="1">
                              <a:solidFill>
                                <a:srgbClr val="002060"/>
                              </a:solidFill>
                              <a:latin typeface="Cambria Math" panose="02040503050406030204" pitchFamily="18" charset="0"/>
                            </a:rPr>
                          </m:ctrlPr>
                        </m:dPr>
                        <m:e>
                          <m:r>
                            <a:rPr lang="vi-VN" sz="4400" b="1" i="1">
                              <a:solidFill>
                                <a:srgbClr val="002060"/>
                              </a:solidFill>
                              <a:latin typeface="Cambria Math" panose="02040503050406030204" pitchFamily="18" charset="0"/>
                            </a:rPr>
                            <m:t>𝑶𝒖</m:t>
                          </m:r>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𝑶𝒗</m:t>
                          </m:r>
                        </m:e>
                      </m:d>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𝒔</m:t>
                      </m:r>
                      <m:r>
                        <a:rPr lang="vi-VN" sz="4400" b="1" i="0">
                          <a:solidFill>
                            <a:srgbClr val="002060"/>
                          </a:solidFill>
                          <a:latin typeface="Cambria Math" panose="02040503050406030204" pitchFamily="18" charset="0"/>
                        </a:rPr>
                        <m:t>đ</m:t>
                      </m:r>
                      <m:d>
                        <m:dPr>
                          <m:ctrlPr>
                            <a:rPr lang="vi-VN" sz="4400" b="1" i="1">
                              <a:solidFill>
                                <a:srgbClr val="002060"/>
                              </a:solidFill>
                              <a:latin typeface="Cambria Math" panose="02040503050406030204" pitchFamily="18" charset="0"/>
                            </a:rPr>
                          </m:ctrlPr>
                        </m:dPr>
                        <m:e>
                          <m:r>
                            <a:rPr lang="vi-VN" sz="4400" b="1" i="1">
                              <a:solidFill>
                                <a:srgbClr val="002060"/>
                              </a:solidFill>
                              <a:latin typeface="Cambria Math" panose="02040503050406030204" pitchFamily="18" charset="0"/>
                            </a:rPr>
                            <m:t>𝑶𝒙</m:t>
                          </m:r>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𝑶𝒗</m:t>
                          </m:r>
                        </m:e>
                      </m:d>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𝒔</m:t>
                      </m:r>
                      <m:r>
                        <a:rPr lang="vi-VN" sz="4400" b="1" i="0">
                          <a:solidFill>
                            <a:srgbClr val="002060"/>
                          </a:solidFill>
                          <a:latin typeface="Cambria Math" panose="02040503050406030204" pitchFamily="18" charset="0"/>
                        </a:rPr>
                        <m:t>đ</m:t>
                      </m:r>
                      <m:d>
                        <m:dPr>
                          <m:ctrlPr>
                            <a:rPr lang="vi-VN" sz="4400" b="1" i="1">
                              <a:solidFill>
                                <a:srgbClr val="002060"/>
                              </a:solidFill>
                              <a:latin typeface="Cambria Math" panose="02040503050406030204" pitchFamily="18" charset="0"/>
                            </a:rPr>
                          </m:ctrlPr>
                        </m:dPr>
                        <m:e>
                          <m:r>
                            <a:rPr lang="vi-VN" sz="4400" b="1" i="1">
                              <a:solidFill>
                                <a:srgbClr val="002060"/>
                              </a:solidFill>
                              <a:latin typeface="Cambria Math" panose="02040503050406030204" pitchFamily="18" charset="0"/>
                            </a:rPr>
                            <m:t>𝑶𝒙</m:t>
                          </m:r>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𝑶𝒖</m:t>
                          </m:r>
                        </m:e>
                      </m:d>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𝒌</m:t>
                      </m:r>
                      <m:r>
                        <a:rPr lang="vi-VN" sz="4400" b="1" i="0">
                          <a:solidFill>
                            <a:srgbClr val="002060"/>
                          </a:solidFill>
                          <a:latin typeface="Cambria Math" panose="02040503050406030204" pitchFamily="18" charset="0"/>
                        </a:rPr>
                        <m:t>𝟑𝟔𝟎</m:t>
                      </m:r>
                      <m:r>
                        <a:rPr lang="vi-VN" sz="4400" b="1" i="0">
                          <a:solidFill>
                            <a:srgbClr val="002060"/>
                          </a:solidFill>
                          <a:latin typeface="Cambria Math" panose="02040503050406030204" pitchFamily="18" charset="0"/>
                        </a:rPr>
                        <m:t>°  </m:t>
                      </m:r>
                    </m:oMath>
                  </m:oMathPara>
                </a14:m>
                <a:endPar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2" name="TextBox 41">
                <a:extLst>
                  <a:ext uri="{FF2B5EF4-FFF2-40B4-BE49-F238E27FC236}">
                    <a16:creationId xmlns:a16="http://schemas.microsoft.com/office/drawing/2014/main" id="{914155E3-59F7-47B0-98FC-CC491EE3CEC5}"/>
                  </a:ext>
                </a:extLst>
              </p:cNvPr>
              <p:cNvSpPr txBox="1">
                <a:spLocks noRot="1" noChangeAspect="1" noMove="1" noResize="1" noEditPoints="1" noAdjustHandles="1" noChangeArrowheads="1" noChangeShapeType="1" noTextEdit="1"/>
              </p:cNvSpPr>
              <p:nvPr/>
            </p:nvSpPr>
            <p:spPr>
              <a:xfrm>
                <a:off x="134476" y="7164298"/>
                <a:ext cx="13850470" cy="769441"/>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38900219-A6A5-4FB3-B7A2-C5A8A232B22B}"/>
                  </a:ext>
                </a:extLst>
              </p:cNvPr>
              <p:cNvSpPr txBox="1"/>
              <p:nvPr/>
            </p:nvSpPr>
            <p:spPr>
              <a:xfrm>
                <a:off x="1186828" y="10482632"/>
                <a:ext cx="21034265" cy="759375"/>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Vậy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effectLst/>
                            <a:latin typeface="Cambria Math" panose="02040503050406030204" pitchFamily="18" charset="0"/>
                            <a:ea typeface="Calibri" panose="020F0502020204030204" pitchFamily="34" charset="0"/>
                          </a:rPr>
                        </m:ctrlPr>
                      </m:dPr>
                      <m:e>
                        <m:r>
                          <a:rPr lang="en-US" sz="4400" b="1" i="1">
                            <a:solidFill>
                              <a:srgbClr val="002060"/>
                            </a:solidFill>
                            <a:effectLst/>
                            <a:latin typeface="Cambria Math" panose="02040503050406030204" pitchFamily="18" charset="0"/>
                            <a:ea typeface="Calibri" panose="020F0502020204030204" pitchFamily="34" charset="0"/>
                          </a:rPr>
                          <m:t>𝑶𝒖</m:t>
                        </m:r>
                        <m:r>
                          <a:rPr lang="en-US" sz="4400" b="1" i="1">
                            <a:solidFill>
                              <a:srgbClr val="002060"/>
                            </a:solidFill>
                            <a:effectLst/>
                            <a:latin typeface="Cambria Math" panose="02040503050406030204" pitchFamily="18" charset="0"/>
                            <a:ea typeface="Calibri" panose="020F0502020204030204" pitchFamily="34" charset="0"/>
                          </a:rPr>
                          <m:t>,</m:t>
                        </m:r>
                        <m:r>
                          <a:rPr lang="en-US" sz="4400" b="1" i="1">
                            <a:solidFill>
                              <a:srgbClr val="002060"/>
                            </a:solidFill>
                            <a:effectLst/>
                            <a:latin typeface="Cambria Math" panose="02040503050406030204" pitchFamily="18" charset="0"/>
                            <a:ea typeface="Calibri" panose="020F0502020204030204" pitchFamily="34" charset="0"/>
                          </a:rPr>
                          <m:t>𝑶𝒗</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rPr>
                      <m:t>𝟒𝟓</m:t>
                    </m:r>
                    <m:r>
                      <a:rPr lang="en-US" sz="4400" b="1" i="1">
                        <a:solidFill>
                          <a:srgbClr val="002060"/>
                        </a:solidFill>
                        <a:effectLst/>
                        <a:latin typeface="Cambria Math" panose="02040503050406030204" pitchFamily="18" charset="0"/>
                        <a:ea typeface="Calibri" panose="020F0502020204030204" pitchFamily="34" charset="0"/>
                      </a:rPr>
                      <m:t>°+</m:t>
                    </m:r>
                    <m:r>
                      <a:rPr lang="en-US" sz="4400" b="1" i="1">
                        <a:solidFill>
                          <a:srgbClr val="002060"/>
                        </a:solidFill>
                        <a:effectLst/>
                        <a:latin typeface="Cambria Math" panose="02040503050406030204" pitchFamily="18" charset="0"/>
                        <a:ea typeface="Calibri" panose="020F0502020204030204" pitchFamily="34" charset="0"/>
                      </a:rPr>
                      <m:t>𝒎</m:t>
                    </m:r>
                    <m:r>
                      <a:rPr lang="en-US" sz="4400" b="1" i="1">
                        <a:solidFill>
                          <a:srgbClr val="002060"/>
                        </a:solidFill>
                        <a:effectLst/>
                        <a:latin typeface="Cambria Math" panose="02040503050406030204" pitchFamily="18" charset="0"/>
                        <a:ea typeface="Calibri" panose="020F0502020204030204" pitchFamily="34" charset="0"/>
                      </a:rPr>
                      <m:t>𝟑𝟔𝟎</m:t>
                    </m:r>
                    <m:r>
                      <a:rPr lang="en-US" sz="4400" b="1" i="1">
                        <a:solidFill>
                          <a:srgbClr val="002060"/>
                        </a:solidFill>
                        <a:effectLst/>
                        <a:latin typeface="Cambria Math" panose="02040503050406030204" pitchFamily="18" charset="0"/>
                        <a:ea typeface="Calibri" panose="020F0502020204030204" pitchFamily="34" charset="0"/>
                      </a:rPr>
                      <m:t>°</m:t>
                    </m:r>
                    <m:d>
                      <m:dPr>
                        <m:ctrlPr>
                          <a:rPr lang="vi-VN" sz="4400" b="1" i="1">
                            <a:solidFill>
                              <a:srgbClr val="002060"/>
                            </a:solidFill>
                            <a:effectLst/>
                            <a:latin typeface="Cambria Math" panose="02040503050406030204" pitchFamily="18" charset="0"/>
                            <a:ea typeface="Calibri" panose="020F0502020204030204" pitchFamily="34" charset="0"/>
                          </a:rPr>
                        </m:ctrlPr>
                      </m:dPr>
                      <m:e>
                        <m:r>
                          <a:rPr lang="en-US" sz="4400" b="1" i="1">
                            <a:solidFill>
                              <a:srgbClr val="002060"/>
                            </a:solidFill>
                            <a:effectLst/>
                            <a:latin typeface="Cambria Math" panose="02040503050406030204" pitchFamily="18" charset="0"/>
                            <a:ea typeface="Calibri" panose="020F0502020204030204" pitchFamily="34" charset="0"/>
                          </a:rPr>
                          <m:t>𝒎</m:t>
                        </m:r>
                        <m:r>
                          <a:rPr lang="en-US" sz="4400" b="1" i="1">
                            <a:solidFill>
                              <a:srgbClr val="002060"/>
                            </a:solidFill>
                            <a:effectLst/>
                            <a:latin typeface="Cambria Math" panose="02040503050406030204" pitchFamily="18" charset="0"/>
                            <a:ea typeface="Calibri" panose="020F0502020204030204" pitchFamily="34" charset="0"/>
                            <a:cs typeface="Cambria Math" panose="02040503050406030204" pitchFamily="18" charset="0"/>
                          </a:rPr>
                          <m:t>∈</m:t>
                        </m:r>
                        <m:r>
                          <a:rPr lang="en-US" sz="4400" b="1" i="1">
                            <a:solidFill>
                              <a:srgbClr val="002060"/>
                            </a:solidFill>
                            <a:effectLst/>
                            <a:latin typeface="Cambria Math" panose="02040503050406030204" pitchFamily="18" charset="0"/>
                            <a:ea typeface="Calibri" panose="020F0502020204030204" pitchFamily="34" charset="0"/>
                          </a:rPr>
                          <m:t>ℤ</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3" name="TextBox 42">
                <a:extLst>
                  <a:ext uri="{FF2B5EF4-FFF2-40B4-BE49-F238E27FC236}">
                    <a16:creationId xmlns:a16="http://schemas.microsoft.com/office/drawing/2014/main" id="{38900219-A6A5-4FB3-B7A2-C5A8A232B22B}"/>
                  </a:ext>
                </a:extLst>
              </p:cNvPr>
              <p:cNvSpPr txBox="1">
                <a:spLocks noRot="1" noChangeAspect="1" noMove="1" noResize="1" noEditPoints="1" noAdjustHandles="1" noChangeArrowheads="1" noChangeShapeType="1" noTextEdit="1"/>
              </p:cNvSpPr>
              <p:nvPr/>
            </p:nvSpPr>
            <p:spPr>
              <a:xfrm>
                <a:off x="1186828" y="10482632"/>
                <a:ext cx="21034265" cy="759375"/>
              </a:xfrm>
              <a:prstGeom prst="rect">
                <a:avLst/>
              </a:prstGeom>
              <a:blipFill>
                <a:blip r:embed="rId6"/>
                <a:stretch>
                  <a:fillRect l="-1188" t="-19355" b="-3709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3A27CDD-A91B-4339-9CD8-90F480798AAD}"/>
                  </a:ext>
                </a:extLst>
              </p:cNvPr>
              <p:cNvSpPr txBox="1"/>
              <p:nvPr/>
            </p:nvSpPr>
            <p:spPr>
              <a:xfrm>
                <a:off x="3567068" y="8209912"/>
                <a:ext cx="16897690"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4400" b="1" i="0" smtClean="0">
                          <a:solidFill>
                            <a:srgbClr val="002060"/>
                          </a:solidFill>
                          <a:latin typeface="Cambria Math" panose="02040503050406030204" pitchFamily="18" charset="0"/>
                        </a:rPr>
                        <m:t>=</m:t>
                      </m:r>
                      <m:r>
                        <a:rPr lang="vi-VN" sz="4400" b="1" i="0" smtClean="0">
                          <a:solidFill>
                            <a:srgbClr val="002060"/>
                          </a:solidFill>
                          <a:latin typeface="Cambria Math" panose="02040503050406030204" pitchFamily="18" charset="0"/>
                        </a:rPr>
                        <m:t>𝟏𝟑𝟓</m:t>
                      </m:r>
                      <m:r>
                        <a:rPr lang="vi-VN" sz="4400" b="1" i="0" smtClean="0">
                          <a:solidFill>
                            <a:srgbClr val="002060"/>
                          </a:solidFill>
                          <a:latin typeface="Cambria Math" panose="02040503050406030204" pitchFamily="18" charset="0"/>
                        </a:rPr>
                        <m:t>°−</m:t>
                      </m:r>
                      <m:d>
                        <m:dPr>
                          <m:ctrlPr>
                            <a:rPr lang="vi-VN" sz="4400" b="1" i="1">
                              <a:solidFill>
                                <a:srgbClr val="002060"/>
                              </a:solidFill>
                              <a:latin typeface="Cambria Math" panose="02040503050406030204" pitchFamily="18" charset="0"/>
                            </a:rPr>
                          </m:ctrlPr>
                        </m:dPr>
                        <m:e>
                          <m:r>
                            <a:rPr lang="vi-VN" sz="4400" b="1" i="0">
                              <a:solidFill>
                                <a:srgbClr val="002060"/>
                              </a:solidFill>
                              <a:latin typeface="Cambria Math" panose="02040503050406030204" pitchFamily="18" charset="0"/>
                            </a:rPr>
                            <m:t>−</m:t>
                          </m:r>
                          <m:r>
                            <a:rPr lang="vi-VN" sz="4400" b="1" i="0">
                              <a:solidFill>
                                <a:srgbClr val="002060"/>
                              </a:solidFill>
                              <a:latin typeface="Cambria Math" panose="02040503050406030204" pitchFamily="18" charset="0"/>
                            </a:rPr>
                            <m:t>𝟐𝟕𝟎</m:t>
                          </m:r>
                          <m:r>
                            <a:rPr lang="vi-VN" sz="4400" b="1" i="0">
                              <a:solidFill>
                                <a:srgbClr val="002060"/>
                              </a:solidFill>
                              <a:latin typeface="Cambria Math" panose="02040503050406030204" pitchFamily="18" charset="0"/>
                            </a:rPr>
                            <m:t>°</m:t>
                          </m:r>
                        </m:e>
                      </m:d>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𝒌</m:t>
                      </m:r>
                      <m:r>
                        <a:rPr lang="vi-VN" sz="4400" b="1" i="0">
                          <a:solidFill>
                            <a:srgbClr val="002060"/>
                          </a:solidFill>
                          <a:latin typeface="Cambria Math" panose="02040503050406030204" pitchFamily="18" charset="0"/>
                        </a:rPr>
                        <m:t>𝟑𝟔𝟎</m:t>
                      </m:r>
                      <m:r>
                        <a:rPr lang="vi-VN" sz="4400" b="1" i="0">
                          <a:solidFill>
                            <a:srgbClr val="002060"/>
                          </a:solidFill>
                          <a:latin typeface="Cambria Math" panose="02040503050406030204" pitchFamily="18" charset="0"/>
                        </a:rPr>
                        <m:t>°=</m:t>
                      </m:r>
                      <m:r>
                        <a:rPr lang="vi-VN" sz="4400" b="1" i="0">
                          <a:solidFill>
                            <a:srgbClr val="002060"/>
                          </a:solidFill>
                          <a:latin typeface="Cambria Math" panose="02040503050406030204" pitchFamily="18" charset="0"/>
                        </a:rPr>
                        <m:t>𝟒𝟎𝟓</m:t>
                      </m:r>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𝒌</m:t>
                      </m:r>
                      <m:r>
                        <a:rPr lang="vi-VN" sz="4400" b="1" i="0">
                          <a:solidFill>
                            <a:srgbClr val="002060"/>
                          </a:solidFill>
                          <a:latin typeface="Cambria Math" panose="02040503050406030204" pitchFamily="18" charset="0"/>
                        </a:rPr>
                        <m:t>𝟑𝟔𝟎</m:t>
                      </m:r>
                      <m:r>
                        <a:rPr lang="vi-VN" sz="4400" b="1" i="0">
                          <a:solidFill>
                            <a:srgbClr val="002060"/>
                          </a:solidFill>
                          <a:latin typeface="Cambria Math" panose="02040503050406030204" pitchFamily="18" charset="0"/>
                        </a:rPr>
                        <m:t>°=</m:t>
                      </m:r>
                      <m:r>
                        <a:rPr lang="vi-VN" sz="4400" b="1" i="0">
                          <a:solidFill>
                            <a:srgbClr val="002060"/>
                          </a:solidFill>
                          <a:latin typeface="Cambria Math" panose="02040503050406030204" pitchFamily="18" charset="0"/>
                        </a:rPr>
                        <m:t>𝟒𝟓</m:t>
                      </m:r>
                      <m:r>
                        <a:rPr lang="vi-VN" sz="4400" b="1" i="0">
                          <a:solidFill>
                            <a:srgbClr val="002060"/>
                          </a:solidFill>
                          <a:latin typeface="Cambria Math" panose="02040503050406030204" pitchFamily="18" charset="0"/>
                        </a:rPr>
                        <m:t>°+</m:t>
                      </m:r>
                      <m:d>
                        <m:dPr>
                          <m:ctrlPr>
                            <a:rPr lang="vi-VN" sz="4400" b="1" i="1">
                              <a:solidFill>
                                <a:srgbClr val="002060"/>
                              </a:solidFill>
                              <a:latin typeface="Cambria Math" panose="02040503050406030204" pitchFamily="18" charset="0"/>
                            </a:rPr>
                          </m:ctrlPr>
                        </m:dPr>
                        <m:e>
                          <m:r>
                            <a:rPr lang="vi-VN" sz="4400" b="1" i="1">
                              <a:solidFill>
                                <a:srgbClr val="002060"/>
                              </a:solidFill>
                              <a:latin typeface="Cambria Math" panose="02040503050406030204" pitchFamily="18" charset="0"/>
                            </a:rPr>
                            <m:t>𝒌</m:t>
                          </m:r>
                          <m:r>
                            <a:rPr lang="vi-VN" sz="4400" b="1" i="0">
                              <a:solidFill>
                                <a:srgbClr val="002060"/>
                              </a:solidFill>
                              <a:latin typeface="Cambria Math" panose="02040503050406030204" pitchFamily="18" charset="0"/>
                            </a:rPr>
                            <m:t>+</m:t>
                          </m:r>
                          <m:r>
                            <a:rPr lang="vi-VN" sz="4400" b="1" i="0">
                              <a:solidFill>
                                <a:srgbClr val="002060"/>
                              </a:solidFill>
                              <a:latin typeface="Cambria Math" panose="02040503050406030204" pitchFamily="18" charset="0"/>
                            </a:rPr>
                            <m:t>𝟏</m:t>
                          </m:r>
                        </m:e>
                      </m:d>
                      <m:r>
                        <a:rPr lang="vi-VN" sz="4400" b="1" i="0">
                          <a:solidFill>
                            <a:srgbClr val="002060"/>
                          </a:solidFill>
                          <a:latin typeface="Cambria Math" panose="02040503050406030204" pitchFamily="18" charset="0"/>
                        </a:rPr>
                        <m:t>𝟑𝟔𝟎</m:t>
                      </m:r>
                      <m:r>
                        <a:rPr lang="vi-VN" sz="4400" b="1" i="0">
                          <a:solidFill>
                            <a:srgbClr val="002060"/>
                          </a:solidFill>
                          <a:latin typeface="Cambria Math" panose="02040503050406030204" pitchFamily="18" charset="0"/>
                        </a:rPr>
                        <m:t>°</m:t>
                      </m:r>
                    </m:oMath>
                  </m:oMathPara>
                </a14:m>
                <a:endParaRPr lang="vi-VN" sz="4400" dirty="0"/>
              </a:p>
            </p:txBody>
          </p:sp>
        </mc:Choice>
        <mc:Fallback xmlns="">
          <p:sp>
            <p:nvSpPr>
              <p:cNvPr id="22" name="TextBox 21">
                <a:extLst>
                  <a:ext uri="{FF2B5EF4-FFF2-40B4-BE49-F238E27FC236}">
                    <a16:creationId xmlns:a16="http://schemas.microsoft.com/office/drawing/2014/main" id="{83A27CDD-A91B-4339-9CD8-90F480798AAD}"/>
                  </a:ext>
                </a:extLst>
              </p:cNvPr>
              <p:cNvSpPr txBox="1">
                <a:spLocks noRot="1" noChangeAspect="1" noMove="1" noResize="1" noEditPoints="1" noAdjustHandles="1" noChangeArrowheads="1" noChangeShapeType="1" noTextEdit="1"/>
              </p:cNvSpPr>
              <p:nvPr/>
            </p:nvSpPr>
            <p:spPr>
              <a:xfrm>
                <a:off x="3567068" y="8209912"/>
                <a:ext cx="16897690" cy="769441"/>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6212C18-321B-43E1-A261-3141FFF9B991}"/>
                  </a:ext>
                </a:extLst>
              </p:cNvPr>
              <p:cNvSpPr txBox="1"/>
              <p:nvPr/>
            </p:nvSpPr>
            <p:spPr>
              <a:xfrm>
                <a:off x="3397604" y="9255526"/>
                <a:ext cx="9816354"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400" b="1" i="0" smtClean="0">
                          <a:solidFill>
                            <a:srgbClr val="002060"/>
                          </a:solidFill>
                          <a:latin typeface="Cambria Math" panose="02040503050406030204" pitchFamily="18" charset="0"/>
                        </a:rPr>
                        <m:t>=</m:t>
                      </m:r>
                      <m:r>
                        <a:rPr lang="vi-VN" sz="4400" b="1" i="0" smtClean="0">
                          <a:solidFill>
                            <a:srgbClr val="002060"/>
                          </a:solidFill>
                          <a:latin typeface="Cambria Math" panose="02040503050406030204" pitchFamily="18" charset="0"/>
                        </a:rPr>
                        <m:t>𝟒𝟓</m:t>
                      </m:r>
                      <m:r>
                        <a:rPr lang="vi-VN" sz="4400" b="1" i="0" smtClean="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𝒎</m:t>
                      </m:r>
                      <m:r>
                        <a:rPr lang="vi-VN" sz="4400" b="1" i="0">
                          <a:solidFill>
                            <a:srgbClr val="002060"/>
                          </a:solidFill>
                          <a:latin typeface="Cambria Math" panose="02040503050406030204" pitchFamily="18" charset="0"/>
                        </a:rPr>
                        <m:t>𝟑𝟔𝟎</m:t>
                      </m:r>
                      <m:r>
                        <a:rPr lang="vi-VN" sz="4400" b="1" i="0">
                          <a:solidFill>
                            <a:srgbClr val="002060"/>
                          </a:solidFill>
                          <a:latin typeface="Cambria Math" panose="02040503050406030204" pitchFamily="18" charset="0"/>
                        </a:rPr>
                        <m:t>°</m:t>
                      </m:r>
                      <m:d>
                        <m:dPr>
                          <m:ctrlPr>
                            <a:rPr lang="vi-VN" sz="4400" b="1" i="1">
                              <a:solidFill>
                                <a:srgbClr val="002060"/>
                              </a:solidFill>
                              <a:latin typeface="Cambria Math" panose="02040503050406030204" pitchFamily="18" charset="0"/>
                            </a:rPr>
                          </m:ctrlPr>
                        </m:dPr>
                        <m:e>
                          <m:r>
                            <a:rPr lang="vi-VN" sz="4400" b="1" i="1">
                              <a:solidFill>
                                <a:srgbClr val="002060"/>
                              </a:solidFill>
                              <a:latin typeface="Cambria Math" panose="02040503050406030204" pitchFamily="18" charset="0"/>
                            </a:rPr>
                            <m:t>𝒎</m:t>
                          </m:r>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𝒌</m:t>
                          </m:r>
                          <m:r>
                            <a:rPr lang="vi-VN" sz="4400" b="1" i="0">
                              <a:solidFill>
                                <a:srgbClr val="002060"/>
                              </a:solidFill>
                              <a:latin typeface="Cambria Math" panose="02040503050406030204" pitchFamily="18" charset="0"/>
                            </a:rPr>
                            <m:t>+</m:t>
                          </m:r>
                          <m:r>
                            <a:rPr lang="vi-VN" sz="4400" b="1" i="0">
                              <a:solidFill>
                                <a:srgbClr val="002060"/>
                              </a:solidFill>
                              <a:latin typeface="Cambria Math" panose="02040503050406030204" pitchFamily="18" charset="0"/>
                            </a:rPr>
                            <m:t>𝟏</m:t>
                          </m:r>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𝒎</m:t>
                          </m:r>
                          <m:r>
                            <a:rPr lang="vi-VN" sz="4400" b="1" i="0">
                              <a:solidFill>
                                <a:srgbClr val="002060"/>
                              </a:solidFill>
                              <a:latin typeface="Cambria Math" panose="02040503050406030204" pitchFamily="18" charset="0"/>
                            </a:rPr>
                            <m:t>∈</m:t>
                          </m:r>
                          <m:r>
                            <a:rPr lang="vi-VN" sz="4400" b="1" i="0">
                              <a:solidFill>
                                <a:srgbClr val="002060"/>
                              </a:solidFill>
                              <a:latin typeface="Cambria Math" panose="02040503050406030204" pitchFamily="18" charset="0"/>
                            </a:rPr>
                            <m:t>ℤ</m:t>
                          </m:r>
                        </m:e>
                      </m:d>
                      <m:r>
                        <a:rPr lang="vi-VN" sz="4400" b="1" i="0">
                          <a:solidFill>
                            <a:srgbClr val="002060"/>
                          </a:solidFill>
                          <a:latin typeface="Cambria Math" panose="02040503050406030204" pitchFamily="18" charset="0"/>
                        </a:rPr>
                        <m:t>.</m:t>
                      </m:r>
                    </m:oMath>
                  </m:oMathPara>
                </a14:m>
                <a:endParaRPr lang="vi-VN" sz="4400" dirty="0"/>
              </a:p>
            </p:txBody>
          </p:sp>
        </mc:Choice>
        <mc:Fallback xmlns="">
          <p:sp>
            <p:nvSpPr>
              <p:cNvPr id="24" name="TextBox 23">
                <a:extLst>
                  <a:ext uri="{FF2B5EF4-FFF2-40B4-BE49-F238E27FC236}">
                    <a16:creationId xmlns:a16="http://schemas.microsoft.com/office/drawing/2014/main" id="{C6212C18-321B-43E1-A261-3141FFF9B991}"/>
                  </a:ext>
                </a:extLst>
              </p:cNvPr>
              <p:cNvSpPr txBox="1">
                <a:spLocks noRot="1" noChangeAspect="1" noMove="1" noResize="1" noEditPoints="1" noAdjustHandles="1" noChangeArrowheads="1" noChangeShapeType="1" noTextEdit="1"/>
              </p:cNvSpPr>
              <p:nvPr/>
            </p:nvSpPr>
            <p:spPr>
              <a:xfrm>
                <a:off x="3397604" y="9255526"/>
                <a:ext cx="9816354" cy="769441"/>
              </a:xfrm>
              <a:prstGeom prst="rect">
                <a:avLst/>
              </a:prstGeom>
              <a:blipFill>
                <a:blip r:embed="rId8"/>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150453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left)">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0" animBg="1"/>
      <p:bldP spid="40" grpId="0"/>
      <p:bldP spid="41" grpId="0"/>
      <p:bldP spid="42" grpId="0"/>
      <p:bldP spid="43" grpId="0"/>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332505" y="955223"/>
            <a:ext cx="6426104" cy="1277449"/>
            <a:chOff x="10444842" y="2554465"/>
            <a:chExt cx="6589993" cy="1304531"/>
          </a:xfrm>
        </p:grpSpPr>
        <p:sp>
          <p:nvSpPr>
            <p:cNvPr id="210" name="Google Shape;210;p31"/>
            <p:cNvSpPr/>
            <p:nvPr/>
          </p:nvSpPr>
          <p:spPr>
            <a:xfrm flipH="1">
              <a:off x="11125200" y="2590800"/>
              <a:ext cx="5909635"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LUYỆN TẬP</a:t>
              </a:r>
              <a:endParaRPr kumimoji="0" sz="43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444842" y="2554465"/>
              <a:ext cx="1295399" cy="1304530"/>
            </a:xfrm>
            <a:prstGeom prst="ellipse">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0" i="0" u="none"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Calibri"/>
                </a:rPr>
                <a:t>❶</a:t>
              </a:r>
              <a:endParaRPr kumimoji="0" sz="4300" b="0" i="0" u="none"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grpSp>
      <p:grpSp>
        <p:nvGrpSpPr>
          <p:cNvPr id="5" name="Group 4">
            <a:extLst>
              <a:ext uri="{FF2B5EF4-FFF2-40B4-BE49-F238E27FC236}">
                <a16:creationId xmlns:a16="http://schemas.microsoft.com/office/drawing/2014/main" id="{0E6B3210-31D4-4D00-B0D3-BD88798A8200}"/>
              </a:ext>
            </a:extLst>
          </p:cNvPr>
          <p:cNvGrpSpPr/>
          <p:nvPr/>
        </p:nvGrpSpPr>
        <p:grpSpPr>
          <a:xfrm>
            <a:off x="332505" y="2094743"/>
            <a:ext cx="23481635" cy="11067218"/>
            <a:chOff x="2455868" y="871385"/>
            <a:chExt cx="17615862" cy="11067218"/>
          </a:xfrm>
        </p:grpSpPr>
        <p:grpSp>
          <p:nvGrpSpPr>
            <p:cNvPr id="6" name="Group 5">
              <a:extLst>
                <a:ext uri="{FF2B5EF4-FFF2-40B4-BE49-F238E27FC236}">
                  <a16:creationId xmlns:a16="http://schemas.microsoft.com/office/drawing/2014/main" id="{2710854A-8B35-456F-984F-89E4A416358B}"/>
                </a:ext>
              </a:extLst>
            </p:cNvPr>
            <p:cNvGrpSpPr/>
            <p:nvPr/>
          </p:nvGrpSpPr>
          <p:grpSpPr>
            <a:xfrm>
              <a:off x="2455868" y="994073"/>
              <a:ext cx="17615862" cy="10944530"/>
              <a:chOff x="2599217" y="1036606"/>
              <a:chExt cx="17615862" cy="10944530"/>
            </a:xfrm>
          </p:grpSpPr>
          <p:sp>
            <p:nvSpPr>
              <p:cNvPr id="11" name="Rectangle: Diagonal Corners Rounded 10">
                <a:extLst>
                  <a:ext uri="{FF2B5EF4-FFF2-40B4-BE49-F238E27FC236}">
                    <a16:creationId xmlns:a16="http://schemas.microsoft.com/office/drawing/2014/main" id="{52ED8BCF-949A-4979-AAB1-7B76AF5FFB1E}"/>
                  </a:ext>
                </a:extLst>
              </p:cNvPr>
              <p:cNvSpPr/>
              <p:nvPr/>
            </p:nvSpPr>
            <p:spPr>
              <a:xfrm>
                <a:off x="2599217" y="1101215"/>
                <a:ext cx="17615862" cy="10879921"/>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5A2A9140-C155-48D5-BD08-749021D3A1DC}"/>
                  </a:ext>
                </a:extLst>
              </p:cNvPr>
              <p:cNvGrpSpPr/>
              <p:nvPr/>
            </p:nvGrpSpPr>
            <p:grpSpPr>
              <a:xfrm>
                <a:off x="2700843" y="1036606"/>
                <a:ext cx="3891945" cy="656867"/>
                <a:chOff x="2648002" y="1960965"/>
                <a:chExt cx="2815357" cy="656867"/>
              </a:xfrm>
            </p:grpSpPr>
            <p:sp>
              <p:nvSpPr>
                <p:cNvPr id="13" name="Isosceles Triangle 12">
                  <a:extLst>
                    <a:ext uri="{FF2B5EF4-FFF2-40B4-BE49-F238E27FC236}">
                      <a16:creationId xmlns:a16="http://schemas.microsoft.com/office/drawing/2014/main" id="{7F9D6BFD-25AA-4860-8125-15EEB6A363D9}"/>
                    </a:ext>
                  </a:extLst>
                </p:cNvPr>
                <p:cNvSpPr/>
                <p:nvPr/>
              </p:nvSpPr>
              <p:spPr>
                <a:xfrm>
                  <a:off x="5180884" y="1976617"/>
                  <a:ext cx="282475" cy="18305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4" name="Freeform: Shape 13">
                  <a:extLst>
                    <a:ext uri="{FF2B5EF4-FFF2-40B4-BE49-F238E27FC236}">
                      <a16:creationId xmlns:a16="http://schemas.microsoft.com/office/drawing/2014/main" id="{ECE94FD1-04B9-405C-A571-1AD7C91F46C7}"/>
                    </a:ext>
                  </a:extLst>
                </p:cNvPr>
                <p:cNvSpPr/>
                <p:nvPr/>
              </p:nvSpPr>
              <p:spPr>
                <a:xfrm rot="10800000">
                  <a:off x="2648002" y="1960965"/>
                  <a:ext cx="2702198" cy="656867"/>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6">
                    <a:lumMod val="20000"/>
                    <a:lumOff val="80000"/>
                  </a:schemeClr>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sp>
              <p:nvSpPr>
                <p:cNvPr id="15" name="Freeform: Shape 14">
                  <a:extLst>
                    <a:ext uri="{FF2B5EF4-FFF2-40B4-BE49-F238E27FC236}">
                      <a16:creationId xmlns:a16="http://schemas.microsoft.com/office/drawing/2014/main" id="{E0AABC89-7BF3-427E-80DD-5DC6C43B6519}"/>
                    </a:ext>
                  </a:extLst>
                </p:cNvPr>
                <p:cNvSpPr/>
                <p:nvPr/>
              </p:nvSpPr>
              <p:spPr>
                <a:xfrm rot="10800000">
                  <a:off x="2648003" y="1977305"/>
                  <a:ext cx="2702198" cy="584182"/>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1"/>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grpSp>
        </p:grpSp>
        <p:sp>
          <p:nvSpPr>
            <p:cNvPr id="7" name="TextBox 10">
              <a:extLst>
                <a:ext uri="{FF2B5EF4-FFF2-40B4-BE49-F238E27FC236}">
                  <a16:creationId xmlns:a16="http://schemas.microsoft.com/office/drawing/2014/main" id="{2119B546-D4A8-4409-A521-EDB914B2D52B}"/>
                </a:ext>
              </a:extLst>
            </p:cNvPr>
            <p:cNvSpPr txBox="1"/>
            <p:nvPr/>
          </p:nvSpPr>
          <p:spPr>
            <a:xfrm>
              <a:off x="3538170" y="871385"/>
              <a:ext cx="2620172" cy="691326"/>
            </a:xfrm>
            <a:prstGeom prst="rect">
              <a:avLst/>
            </a:prstGeom>
            <a:noFill/>
          </p:spPr>
          <p:txBody>
            <a:bodyPr wrap="square"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4400" b="1" kern="0" dirty="0" err="1">
                  <a:solidFill>
                    <a:srgbClr val="FFFFFF"/>
                  </a:solidFill>
                  <a:latin typeface="Tahoma" panose="020B0604030504040204" pitchFamily="34" charset="0"/>
                  <a:ea typeface="Tahoma" panose="020B0604030504040204" pitchFamily="34" charset="0"/>
                  <a:cs typeface="Tahoma" panose="020B0604030504040204" pitchFamily="34" charset="0"/>
                </a:rPr>
                <a:t>Luyện</a:t>
              </a:r>
              <a:r>
                <a:rPr lang="en-US" sz="4400" b="1" kern="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400" b="1" kern="0" dirty="0" err="1">
                  <a:solidFill>
                    <a:srgbClr val="FFFFFF"/>
                  </a:solidFill>
                  <a:latin typeface="Tahoma" panose="020B0604030504040204" pitchFamily="34" charset="0"/>
                  <a:ea typeface="Tahoma" panose="020B0604030504040204" pitchFamily="34" charset="0"/>
                  <a:cs typeface="Tahoma" panose="020B0604030504040204" pitchFamily="34" charset="0"/>
                </a:rPr>
                <a:t>tập</a:t>
              </a:r>
              <a:r>
                <a:rPr lang="en-US" sz="4400" b="1" kern="0" dirty="0">
                  <a:solidFill>
                    <a:srgbClr val="FFFFFF"/>
                  </a:solidFill>
                  <a:latin typeface="Tahoma" panose="020B0604030504040204" pitchFamily="34" charset="0"/>
                  <a:ea typeface="Tahoma" panose="020B0604030504040204" pitchFamily="34" charset="0"/>
                  <a:cs typeface="Tahoma" panose="020B0604030504040204" pitchFamily="34" charset="0"/>
                </a:rPr>
                <a:t> 2</a:t>
              </a:r>
              <a:endParaRPr kumimoji="0" lang="en-US" sz="44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nvGrpSpPr>
            <p:cNvPr id="8" name="Group 7">
              <a:extLst>
                <a:ext uri="{FF2B5EF4-FFF2-40B4-BE49-F238E27FC236}">
                  <a16:creationId xmlns:a16="http://schemas.microsoft.com/office/drawing/2014/main" id="{7BC83AF5-6BC2-4527-B430-53CD9F5A1869}"/>
                </a:ext>
              </a:extLst>
            </p:cNvPr>
            <p:cNvGrpSpPr/>
            <p:nvPr/>
          </p:nvGrpSpPr>
          <p:grpSpPr>
            <a:xfrm>
              <a:off x="2947588" y="1151351"/>
              <a:ext cx="655983" cy="286310"/>
              <a:chOff x="5377069" y="5508269"/>
              <a:chExt cx="655983" cy="300637"/>
            </a:xfrm>
          </p:grpSpPr>
          <p:sp>
            <p:nvSpPr>
              <p:cNvPr id="9" name="Arrow: Pentagon 8">
                <a:extLst>
                  <a:ext uri="{FF2B5EF4-FFF2-40B4-BE49-F238E27FC236}">
                    <a16:creationId xmlns:a16="http://schemas.microsoft.com/office/drawing/2014/main" id="{FE9F0378-AD7D-486B-923C-9F34E09FCEA8}"/>
                  </a:ext>
                </a:extLst>
              </p:cNvPr>
              <p:cNvSpPr/>
              <p:nvPr/>
            </p:nvSpPr>
            <p:spPr>
              <a:xfrm>
                <a:off x="5377069" y="5508269"/>
                <a:ext cx="655983" cy="300637"/>
              </a:xfrm>
              <a:prstGeom prst="homePlate">
                <a:avLst/>
              </a:prstGeom>
              <a:solidFill>
                <a:srgbClr val="8BE1FF"/>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0" name="Oval 9">
                <a:extLst>
                  <a:ext uri="{FF2B5EF4-FFF2-40B4-BE49-F238E27FC236}">
                    <a16:creationId xmlns:a16="http://schemas.microsoft.com/office/drawing/2014/main" id="{D059FC9E-D82F-4ABF-9BCD-4A9A147D24B1}"/>
                  </a:ext>
                </a:extLst>
              </p:cNvPr>
              <p:cNvSpPr/>
              <p:nvPr/>
            </p:nvSpPr>
            <p:spPr>
              <a:xfrm>
                <a:off x="5705060" y="5562267"/>
                <a:ext cx="172276" cy="207409"/>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grpSp>
      </p:grpSp>
      <mc:AlternateContent xmlns:mc="http://schemas.openxmlformats.org/markup-compatibility/2006" xmlns:a14="http://schemas.microsoft.com/office/drawing/2010/main">
        <mc:Choice Requires="a14">
          <p:sp>
            <p:nvSpPr>
              <p:cNvPr id="44" name="TextBox 56">
                <a:extLst>
                  <a:ext uri="{FF2B5EF4-FFF2-40B4-BE49-F238E27FC236}">
                    <a16:creationId xmlns:a16="http://schemas.microsoft.com/office/drawing/2014/main" id="{C400B7EE-1543-4BDF-9D09-3C0628B81C24}"/>
                  </a:ext>
                </a:extLst>
              </p:cNvPr>
              <p:cNvSpPr txBox="1"/>
              <p:nvPr/>
            </p:nvSpPr>
            <p:spPr>
              <a:xfrm>
                <a:off x="771526" y="2976622"/>
                <a:ext cx="22431374" cy="1700232"/>
              </a:xfrm>
              <a:prstGeom prst="rect">
                <a:avLst/>
              </a:prstGeom>
              <a:noFill/>
            </p:spPr>
            <p:txBody>
              <a:bodyPr wrap="square">
                <a:noAutofit/>
              </a:bodyPr>
              <a:lstStyle/>
              <a:p>
                <a:pPr algn="just">
                  <a:lnSpc>
                    <a:spcPct val="107000"/>
                  </a:lnSpc>
                  <a:spcAft>
                    <a:spcPts val="800"/>
                  </a:spcAft>
                </a:pP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Cho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một</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smtClean="0">
                            <a:solidFill>
                              <a:srgbClr val="002060"/>
                            </a:solidFill>
                            <a:effectLst/>
                            <a:latin typeface="Cambria Math" panose="02040503050406030204" pitchFamily="18" charset="0"/>
                            <a:ea typeface="Calibri" panose="020F0502020204030204" pitchFamily="34" charset="0"/>
                          </a:rPr>
                        </m:ctrlPr>
                      </m:dPr>
                      <m:e>
                        <m:r>
                          <a:rPr lang="en-US" sz="4400" b="1" i="1">
                            <a:solidFill>
                              <a:srgbClr val="002060"/>
                            </a:solidFill>
                            <a:effectLst/>
                            <a:latin typeface="Cambria Math" panose="02040503050406030204" pitchFamily="18" charset="0"/>
                            <a:ea typeface="Calibri" panose="020F0502020204030204" pitchFamily="34" charset="0"/>
                          </a:rPr>
                          <m:t>𝑶𝒙</m:t>
                        </m:r>
                        <m:r>
                          <a:rPr lang="en-US" sz="4400" b="1" i="1">
                            <a:solidFill>
                              <a:srgbClr val="002060"/>
                            </a:solidFill>
                            <a:effectLst/>
                            <a:latin typeface="Cambria Math" panose="02040503050406030204" pitchFamily="18" charset="0"/>
                            <a:ea typeface="Calibri" panose="020F0502020204030204" pitchFamily="34" charset="0"/>
                          </a:rPr>
                          <m:t>,</m:t>
                        </m:r>
                        <m:r>
                          <a:rPr lang="en-US" sz="4400" b="1" i="1">
                            <a:solidFill>
                              <a:srgbClr val="002060"/>
                            </a:solidFill>
                            <a:effectLst/>
                            <a:latin typeface="Cambria Math" panose="02040503050406030204" pitchFamily="18" charset="0"/>
                            <a:ea typeface="Calibri" panose="020F0502020204030204" pitchFamily="34" charset="0"/>
                          </a:rPr>
                          <m:t>𝑶𝒖</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rPr>
                      <m:t>𝟐</m:t>
                    </m:r>
                    <m:r>
                      <a:rPr lang="en-US" sz="4400" b="1" i="1" smtClean="0">
                        <a:solidFill>
                          <a:srgbClr val="002060"/>
                        </a:solidFill>
                        <a:effectLst/>
                        <a:latin typeface="Cambria Math" panose="02040503050406030204" pitchFamily="18" charset="0"/>
                        <a:ea typeface="Calibri" panose="020F0502020204030204" pitchFamily="34" charset="0"/>
                      </a:rPr>
                      <m:t>𝟒</m:t>
                    </m:r>
                    <m:r>
                      <a:rPr lang="en-US" sz="4400" b="1" i="1">
                        <a:solidFill>
                          <a:srgbClr val="002060"/>
                        </a:solidFill>
                        <a:effectLst/>
                        <a:latin typeface="Cambria Math" panose="02040503050406030204" pitchFamily="18" charset="0"/>
                        <a:ea typeface="Calibri" panose="020F0502020204030204" pitchFamily="34" charset="0"/>
                      </a:rPr>
                      <m:t>𝟎</m:t>
                    </m:r>
                    <m:r>
                      <a:rPr lang="en-US" sz="4400" b="1" i="1">
                        <a:solidFill>
                          <a:srgbClr val="002060"/>
                        </a:solidFill>
                        <a:effectLst/>
                        <a:latin typeface="Cambria Math" panose="02040503050406030204" pitchFamily="18" charset="0"/>
                        <a:ea typeface="Calibri" panose="020F0502020204030204" pitchFamily="34" charset="0"/>
                      </a:rPr>
                      <m:t>°</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effectLst/>
                            <a:latin typeface="Cambria Math" panose="02040503050406030204" pitchFamily="18" charset="0"/>
                            <a:ea typeface="Calibri" panose="020F0502020204030204" pitchFamily="34" charset="0"/>
                          </a:rPr>
                        </m:ctrlPr>
                      </m:dPr>
                      <m:e>
                        <m:r>
                          <a:rPr lang="en-US" sz="4400" b="1" i="1">
                            <a:solidFill>
                              <a:srgbClr val="002060"/>
                            </a:solidFill>
                            <a:effectLst/>
                            <a:latin typeface="Cambria Math" panose="02040503050406030204" pitchFamily="18" charset="0"/>
                            <a:ea typeface="Calibri" panose="020F0502020204030204" pitchFamily="34" charset="0"/>
                          </a:rPr>
                          <m:t>𝑶𝒙</m:t>
                        </m:r>
                        <m:r>
                          <a:rPr lang="en-US" sz="4400" b="1" i="1">
                            <a:solidFill>
                              <a:srgbClr val="002060"/>
                            </a:solidFill>
                            <a:effectLst/>
                            <a:latin typeface="Cambria Math" panose="02040503050406030204" pitchFamily="18" charset="0"/>
                            <a:ea typeface="Calibri" panose="020F0502020204030204" pitchFamily="34" charset="0"/>
                          </a:rPr>
                          <m:t>,</m:t>
                        </m:r>
                        <m:r>
                          <a:rPr lang="en-US" sz="4400" b="1" i="1">
                            <a:solidFill>
                              <a:srgbClr val="002060"/>
                            </a:solidFill>
                            <a:effectLst/>
                            <a:latin typeface="Cambria Math" panose="02040503050406030204" pitchFamily="18" charset="0"/>
                            <a:ea typeface="Calibri" panose="020F0502020204030204" pitchFamily="34" charset="0"/>
                          </a:rPr>
                          <m:t>𝑶𝒗</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smtClean="0">
                        <a:solidFill>
                          <a:srgbClr val="002060"/>
                        </a:solidFill>
                        <a:effectLst/>
                        <a:latin typeface="Cambria Math" panose="02040503050406030204" pitchFamily="18" charset="0"/>
                        <a:ea typeface="Calibri" panose="020F0502020204030204" pitchFamily="34" charset="0"/>
                      </a:rPr>
                      <m:t>−</m:t>
                    </m:r>
                    <m:r>
                      <a:rPr lang="en-US" sz="4400" b="1" i="0" smtClean="0">
                        <a:solidFill>
                          <a:srgbClr val="002060"/>
                        </a:solidFill>
                        <a:effectLst/>
                        <a:latin typeface="Cambria Math" panose="02040503050406030204" pitchFamily="18" charset="0"/>
                        <a:ea typeface="Calibri" panose="020F0502020204030204" pitchFamily="34" charset="0"/>
                      </a:rPr>
                      <m:t>𝟐𝟕𝟎</m:t>
                    </m:r>
                    <m:r>
                      <a:rPr lang="en-US" sz="4400" b="1" i="1">
                        <a:solidFill>
                          <a:srgbClr val="002060"/>
                        </a:solidFill>
                        <a:effectLst/>
                        <a:latin typeface="Cambria Math" panose="02040503050406030204" pitchFamily="18" charset="0"/>
                        <a:ea typeface="Calibri" panose="020F0502020204030204" pitchFamily="34" charset="0"/>
                      </a:rPr>
                      <m:t>°</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Tính</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effectLst/>
                            <a:latin typeface="Cambria Math" panose="02040503050406030204" pitchFamily="18" charset="0"/>
                            <a:ea typeface="Calibri" panose="020F0502020204030204" pitchFamily="34" charset="0"/>
                          </a:rPr>
                        </m:ctrlPr>
                      </m:dPr>
                      <m:e>
                        <m:r>
                          <a:rPr lang="en-US" sz="4400" b="1" i="1">
                            <a:solidFill>
                              <a:srgbClr val="002060"/>
                            </a:solidFill>
                            <a:effectLst/>
                            <a:latin typeface="Cambria Math" panose="02040503050406030204" pitchFamily="18" charset="0"/>
                            <a:ea typeface="Calibri" panose="020F0502020204030204" pitchFamily="34" charset="0"/>
                          </a:rPr>
                          <m:t>𝑶𝒖</m:t>
                        </m:r>
                        <m:r>
                          <a:rPr lang="en-US" sz="4400" b="1" i="1">
                            <a:solidFill>
                              <a:srgbClr val="002060"/>
                            </a:solidFill>
                            <a:effectLst/>
                            <a:latin typeface="Cambria Math" panose="02040503050406030204" pitchFamily="18" charset="0"/>
                            <a:ea typeface="Calibri" panose="020F0502020204030204" pitchFamily="34" charset="0"/>
                          </a:rPr>
                          <m:t>,</m:t>
                        </m:r>
                        <m:r>
                          <a:rPr lang="en-US" sz="4400" b="1" i="1">
                            <a:solidFill>
                              <a:srgbClr val="002060"/>
                            </a:solidFill>
                            <a:effectLst/>
                            <a:latin typeface="Cambria Math" panose="02040503050406030204" pitchFamily="18" charset="0"/>
                            <a:ea typeface="Calibri" panose="020F0502020204030204" pitchFamily="34" charset="0"/>
                          </a:rPr>
                          <m:t>𝑶𝒗</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4" name="TextBox 56">
                <a:extLst>
                  <a:ext uri="{FF2B5EF4-FFF2-40B4-BE49-F238E27FC236}">
                    <a16:creationId xmlns:a16="http://schemas.microsoft.com/office/drawing/2014/main" id="{C400B7EE-1543-4BDF-9D09-3C0628B81C24}"/>
                  </a:ext>
                </a:extLst>
              </p:cNvPr>
              <p:cNvSpPr txBox="1">
                <a:spLocks noRot="1" noChangeAspect="1" noMove="1" noResize="1" noEditPoints="1" noAdjustHandles="1" noChangeArrowheads="1" noChangeShapeType="1" noTextEdit="1"/>
              </p:cNvSpPr>
              <p:nvPr/>
            </p:nvSpPr>
            <p:spPr>
              <a:xfrm>
                <a:off x="771526" y="2976622"/>
                <a:ext cx="22431374" cy="1700232"/>
              </a:xfrm>
              <a:prstGeom prst="rect">
                <a:avLst/>
              </a:prstGeom>
              <a:blipFill>
                <a:blip r:embed="rId3"/>
                <a:stretch>
                  <a:fillRect l="-1114" t="-8244" r="-1087" b="-3226"/>
                </a:stretch>
              </a:blipFill>
            </p:spPr>
            <p:txBody>
              <a:bodyPr/>
              <a:lstStyle/>
              <a:p>
                <a:r>
                  <a:rPr lang="vi-VN">
                    <a:noFill/>
                  </a:rPr>
                  <a:t> </a:t>
                </a:r>
              </a:p>
            </p:txBody>
          </p:sp>
        </mc:Fallback>
      </mc:AlternateContent>
      <p:sp>
        <p:nvSpPr>
          <p:cNvPr id="2" name="Rectangle: Rounded Corners 1">
            <a:extLst>
              <a:ext uri="{FF2B5EF4-FFF2-40B4-BE49-F238E27FC236}">
                <a16:creationId xmlns:a16="http://schemas.microsoft.com/office/drawing/2014/main" id="{A6D5FB36-8FA0-1E50-A806-0A2F42921DDB}"/>
              </a:ext>
            </a:extLst>
          </p:cNvPr>
          <p:cNvSpPr/>
          <p:nvPr/>
        </p:nvSpPr>
        <p:spPr>
          <a:xfrm>
            <a:off x="467971" y="4676854"/>
            <a:ext cx="23346169" cy="848510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22AF9DC-18BD-444F-91EB-ECA1FD75318E}"/>
              </a:ext>
            </a:extLst>
          </p:cNvPr>
          <p:cNvSpPr txBox="1"/>
          <p:nvPr/>
        </p:nvSpPr>
        <p:spPr>
          <a:xfrm>
            <a:off x="10075125" y="4813420"/>
            <a:ext cx="2726475" cy="751616"/>
          </a:xfrm>
          <a:prstGeom prst="rect">
            <a:avLst/>
          </a:prstGeom>
          <a:noFill/>
        </p:spPr>
        <p:txBody>
          <a:bodyPr wrap="square">
            <a:spAutoFit/>
          </a:bodyPr>
          <a:lstStyle/>
          <a:p>
            <a:pPr>
              <a:lnSpc>
                <a:spcPct val="107000"/>
              </a:lnSpc>
              <a:spcAft>
                <a:spcPts val="800"/>
              </a:spcAft>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Lời</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g</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iải</a:t>
            </a:r>
            <a:endParaRPr lang="vi-VN"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10CDEAF-0421-4025-93C7-82932117E8A6}"/>
                  </a:ext>
                </a:extLst>
              </p:cNvPr>
              <p:cNvSpPr txBox="1"/>
              <p:nvPr/>
            </p:nvSpPr>
            <p:spPr>
              <a:xfrm>
                <a:off x="995943" y="6122840"/>
                <a:ext cx="15978094" cy="759375"/>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Số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đầu</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rPr>
                      <m:t>𝑶𝒖</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cuối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rPr>
                      <m:t>𝑶𝒗</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3" name="TextBox 22">
                <a:extLst>
                  <a:ext uri="{FF2B5EF4-FFF2-40B4-BE49-F238E27FC236}">
                    <a16:creationId xmlns:a16="http://schemas.microsoft.com/office/drawing/2014/main" id="{D10CDEAF-0421-4025-93C7-82932117E8A6}"/>
                  </a:ext>
                </a:extLst>
              </p:cNvPr>
              <p:cNvSpPr txBox="1">
                <a:spLocks noRot="1" noChangeAspect="1" noMove="1" noResize="1" noEditPoints="1" noAdjustHandles="1" noChangeArrowheads="1" noChangeShapeType="1" noTextEdit="1"/>
              </p:cNvSpPr>
              <p:nvPr/>
            </p:nvSpPr>
            <p:spPr>
              <a:xfrm>
                <a:off x="995943" y="6122840"/>
                <a:ext cx="15978094" cy="759375"/>
              </a:xfrm>
              <a:prstGeom prst="rect">
                <a:avLst/>
              </a:prstGeom>
              <a:blipFill>
                <a:blip r:embed="rId4"/>
                <a:stretch>
                  <a:fillRect l="-1526" t="-18400" b="-3600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04D9E83-E6BF-4966-A400-BD069EDDF68B}"/>
                  </a:ext>
                </a:extLst>
              </p:cNvPr>
              <p:cNvSpPr txBox="1"/>
              <p:nvPr/>
            </p:nvSpPr>
            <p:spPr>
              <a:xfrm>
                <a:off x="987959" y="7526372"/>
                <a:ext cx="19786066"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4400" b="1" i="1" smtClean="0">
                          <a:solidFill>
                            <a:srgbClr val="002060"/>
                          </a:solidFill>
                          <a:latin typeface="Cambria Math" panose="02040503050406030204" pitchFamily="18" charset="0"/>
                        </a:rPr>
                        <m:t>𝒔</m:t>
                      </m:r>
                      <m:r>
                        <a:rPr lang="vi-VN" sz="4400" b="1" i="0">
                          <a:solidFill>
                            <a:srgbClr val="002060"/>
                          </a:solidFill>
                          <a:latin typeface="Cambria Math" panose="02040503050406030204" pitchFamily="18" charset="0"/>
                        </a:rPr>
                        <m:t>đ</m:t>
                      </m:r>
                      <m:d>
                        <m:dPr>
                          <m:ctrlPr>
                            <a:rPr lang="vi-VN" sz="4400" b="1" i="1">
                              <a:solidFill>
                                <a:srgbClr val="002060"/>
                              </a:solidFill>
                              <a:latin typeface="Cambria Math" panose="02040503050406030204" pitchFamily="18" charset="0"/>
                            </a:rPr>
                          </m:ctrlPr>
                        </m:dPr>
                        <m:e>
                          <m:r>
                            <a:rPr lang="vi-VN" sz="4400" b="1" i="1">
                              <a:solidFill>
                                <a:srgbClr val="002060"/>
                              </a:solidFill>
                              <a:latin typeface="Cambria Math" panose="02040503050406030204" pitchFamily="18" charset="0"/>
                            </a:rPr>
                            <m:t>𝑶𝒖</m:t>
                          </m:r>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𝑶𝒗</m:t>
                          </m:r>
                        </m:e>
                      </m:d>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𝒔</m:t>
                      </m:r>
                      <m:r>
                        <a:rPr lang="vi-VN" sz="4400" b="1" i="0">
                          <a:solidFill>
                            <a:srgbClr val="002060"/>
                          </a:solidFill>
                          <a:latin typeface="Cambria Math" panose="02040503050406030204" pitchFamily="18" charset="0"/>
                        </a:rPr>
                        <m:t>đ</m:t>
                      </m:r>
                      <m:d>
                        <m:dPr>
                          <m:ctrlPr>
                            <a:rPr lang="vi-VN" sz="4400" b="1" i="1">
                              <a:solidFill>
                                <a:srgbClr val="002060"/>
                              </a:solidFill>
                              <a:latin typeface="Cambria Math" panose="02040503050406030204" pitchFamily="18" charset="0"/>
                            </a:rPr>
                          </m:ctrlPr>
                        </m:dPr>
                        <m:e>
                          <m:r>
                            <a:rPr lang="vi-VN" sz="4400" b="1" i="1">
                              <a:solidFill>
                                <a:srgbClr val="002060"/>
                              </a:solidFill>
                              <a:latin typeface="Cambria Math" panose="02040503050406030204" pitchFamily="18" charset="0"/>
                            </a:rPr>
                            <m:t>𝑶𝒙</m:t>
                          </m:r>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𝑶𝒗</m:t>
                          </m:r>
                        </m:e>
                      </m:d>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𝒔</m:t>
                      </m:r>
                      <m:r>
                        <a:rPr lang="vi-VN" sz="4400" b="1" i="0">
                          <a:solidFill>
                            <a:srgbClr val="002060"/>
                          </a:solidFill>
                          <a:latin typeface="Cambria Math" panose="02040503050406030204" pitchFamily="18" charset="0"/>
                        </a:rPr>
                        <m:t>đ</m:t>
                      </m:r>
                      <m:d>
                        <m:dPr>
                          <m:ctrlPr>
                            <a:rPr lang="vi-VN" sz="4400" b="1" i="1">
                              <a:solidFill>
                                <a:srgbClr val="002060"/>
                              </a:solidFill>
                              <a:latin typeface="Cambria Math" panose="02040503050406030204" pitchFamily="18" charset="0"/>
                            </a:rPr>
                          </m:ctrlPr>
                        </m:dPr>
                        <m:e>
                          <m:r>
                            <a:rPr lang="vi-VN" sz="4400" b="1" i="1">
                              <a:solidFill>
                                <a:srgbClr val="002060"/>
                              </a:solidFill>
                              <a:latin typeface="Cambria Math" panose="02040503050406030204" pitchFamily="18" charset="0"/>
                            </a:rPr>
                            <m:t>𝑶𝒙</m:t>
                          </m:r>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𝑶𝒖</m:t>
                          </m:r>
                        </m:e>
                      </m:d>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𝒌</m:t>
                      </m:r>
                      <m:r>
                        <a:rPr lang="vi-VN" sz="4400" b="1" i="0">
                          <a:solidFill>
                            <a:srgbClr val="002060"/>
                          </a:solidFill>
                          <a:latin typeface="Cambria Math" panose="02040503050406030204" pitchFamily="18" charset="0"/>
                        </a:rPr>
                        <m:t>𝟑𝟔𝟎</m:t>
                      </m:r>
                      <m:r>
                        <a:rPr lang="vi-VN" sz="4400" b="1" i="0">
                          <a:solidFill>
                            <a:srgbClr val="002060"/>
                          </a:solidFill>
                          <a:latin typeface="Cambria Math" panose="02040503050406030204" pitchFamily="18" charset="0"/>
                        </a:rPr>
                        <m:t>°=−</m:t>
                      </m:r>
                      <m:r>
                        <a:rPr lang="vi-VN" sz="4400" b="1" i="0">
                          <a:solidFill>
                            <a:srgbClr val="002060"/>
                          </a:solidFill>
                          <a:latin typeface="Cambria Math" panose="02040503050406030204" pitchFamily="18" charset="0"/>
                        </a:rPr>
                        <m:t>𝟐𝟕𝟎</m:t>
                      </m:r>
                      <m:r>
                        <a:rPr lang="vi-VN" sz="4400" b="1" i="0">
                          <a:solidFill>
                            <a:srgbClr val="002060"/>
                          </a:solidFill>
                          <a:latin typeface="Cambria Math" panose="02040503050406030204" pitchFamily="18" charset="0"/>
                        </a:rPr>
                        <m:t>°−</m:t>
                      </m:r>
                      <m:r>
                        <a:rPr lang="vi-VN" sz="4400" b="1" i="0">
                          <a:solidFill>
                            <a:srgbClr val="002060"/>
                          </a:solidFill>
                          <a:latin typeface="Cambria Math" panose="02040503050406030204" pitchFamily="18" charset="0"/>
                        </a:rPr>
                        <m:t>𝟐𝟒𝟎</m:t>
                      </m:r>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𝒌</m:t>
                      </m:r>
                      <m:r>
                        <a:rPr lang="vi-VN" sz="4400" b="1" i="0">
                          <a:solidFill>
                            <a:srgbClr val="002060"/>
                          </a:solidFill>
                          <a:latin typeface="Cambria Math" panose="02040503050406030204" pitchFamily="18" charset="0"/>
                        </a:rPr>
                        <m:t>𝟑𝟔𝟎</m:t>
                      </m:r>
                      <m:r>
                        <a:rPr lang="vi-VN" sz="4400" b="1" i="0">
                          <a:solidFill>
                            <a:srgbClr val="002060"/>
                          </a:solidFill>
                          <a:latin typeface="Cambria Math" panose="02040503050406030204" pitchFamily="18" charset="0"/>
                        </a:rPr>
                        <m:t>°</m:t>
                      </m:r>
                    </m:oMath>
                  </m:oMathPara>
                </a14:m>
                <a:endPar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4" name="TextBox 23">
                <a:extLst>
                  <a:ext uri="{FF2B5EF4-FFF2-40B4-BE49-F238E27FC236}">
                    <a16:creationId xmlns:a16="http://schemas.microsoft.com/office/drawing/2014/main" id="{304D9E83-E6BF-4966-A400-BD069EDDF68B}"/>
                  </a:ext>
                </a:extLst>
              </p:cNvPr>
              <p:cNvSpPr txBox="1">
                <a:spLocks noRot="1" noChangeAspect="1" noMove="1" noResize="1" noEditPoints="1" noAdjustHandles="1" noChangeArrowheads="1" noChangeShapeType="1" noTextEdit="1"/>
              </p:cNvSpPr>
              <p:nvPr/>
            </p:nvSpPr>
            <p:spPr>
              <a:xfrm>
                <a:off x="987959" y="7526372"/>
                <a:ext cx="19786066" cy="769441"/>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21B0476-0AD0-4F80-A0B6-7D3A41C2587D}"/>
                  </a:ext>
                </a:extLst>
              </p:cNvPr>
              <p:cNvSpPr txBox="1"/>
              <p:nvPr/>
            </p:nvSpPr>
            <p:spPr>
              <a:xfrm>
                <a:off x="843492" y="10792508"/>
                <a:ext cx="19970539" cy="759375"/>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Vậy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effectLst/>
                            <a:latin typeface="Cambria Math" panose="02040503050406030204" pitchFamily="18" charset="0"/>
                            <a:ea typeface="Calibri" panose="020F0502020204030204" pitchFamily="34" charset="0"/>
                          </a:rPr>
                        </m:ctrlPr>
                      </m:dPr>
                      <m:e>
                        <m:r>
                          <a:rPr lang="en-US" sz="4400" b="1" i="1">
                            <a:solidFill>
                              <a:srgbClr val="002060"/>
                            </a:solidFill>
                            <a:effectLst/>
                            <a:latin typeface="Cambria Math" panose="02040503050406030204" pitchFamily="18" charset="0"/>
                            <a:ea typeface="Calibri" panose="020F0502020204030204" pitchFamily="34" charset="0"/>
                          </a:rPr>
                          <m:t>𝑶𝒖</m:t>
                        </m:r>
                        <m:r>
                          <a:rPr lang="en-US" sz="4400" b="1" i="1">
                            <a:solidFill>
                              <a:srgbClr val="002060"/>
                            </a:solidFill>
                            <a:effectLst/>
                            <a:latin typeface="Cambria Math" panose="02040503050406030204" pitchFamily="18" charset="0"/>
                            <a:ea typeface="Calibri" panose="020F0502020204030204" pitchFamily="34" charset="0"/>
                          </a:rPr>
                          <m:t>,</m:t>
                        </m:r>
                        <m:r>
                          <a:rPr lang="en-US" sz="4400" b="1" i="1">
                            <a:solidFill>
                              <a:srgbClr val="002060"/>
                            </a:solidFill>
                            <a:effectLst/>
                            <a:latin typeface="Cambria Math" panose="02040503050406030204" pitchFamily="18" charset="0"/>
                            <a:ea typeface="Calibri" panose="020F0502020204030204" pitchFamily="34" charset="0"/>
                          </a:rPr>
                          <m:t>𝑶𝒗</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rPr>
                      <m:t>−</m:t>
                    </m:r>
                    <m:r>
                      <a:rPr lang="en-US" sz="4400" b="1" i="1">
                        <a:solidFill>
                          <a:srgbClr val="002060"/>
                        </a:solidFill>
                        <a:effectLst/>
                        <a:latin typeface="Cambria Math" panose="02040503050406030204" pitchFamily="18" charset="0"/>
                        <a:ea typeface="Calibri" panose="020F0502020204030204" pitchFamily="34" charset="0"/>
                      </a:rPr>
                      <m:t>𝟏𝟓𝟎</m:t>
                    </m:r>
                    <m:r>
                      <a:rPr lang="en-US" sz="4400" b="1" i="1">
                        <a:solidFill>
                          <a:srgbClr val="002060"/>
                        </a:solidFill>
                        <a:effectLst/>
                        <a:latin typeface="Cambria Math" panose="02040503050406030204" pitchFamily="18" charset="0"/>
                        <a:ea typeface="Calibri" panose="020F0502020204030204" pitchFamily="34" charset="0"/>
                      </a:rPr>
                      <m:t>°+</m:t>
                    </m:r>
                    <m:r>
                      <a:rPr lang="en-US" sz="4400" b="1" i="1">
                        <a:solidFill>
                          <a:srgbClr val="002060"/>
                        </a:solidFill>
                        <a:effectLst/>
                        <a:latin typeface="Cambria Math" panose="02040503050406030204" pitchFamily="18" charset="0"/>
                        <a:ea typeface="Calibri" panose="020F0502020204030204" pitchFamily="34" charset="0"/>
                      </a:rPr>
                      <m:t>𝒎</m:t>
                    </m:r>
                    <m:r>
                      <a:rPr lang="en-US" sz="4400" b="1" i="1">
                        <a:solidFill>
                          <a:srgbClr val="002060"/>
                        </a:solidFill>
                        <a:effectLst/>
                        <a:latin typeface="Cambria Math" panose="02040503050406030204" pitchFamily="18" charset="0"/>
                        <a:ea typeface="Calibri" panose="020F0502020204030204" pitchFamily="34" charset="0"/>
                      </a:rPr>
                      <m:t>𝟑𝟔𝟎</m:t>
                    </m:r>
                    <m:r>
                      <a:rPr lang="en-US" sz="4400" b="1" i="1">
                        <a:solidFill>
                          <a:srgbClr val="002060"/>
                        </a:solidFill>
                        <a:effectLst/>
                        <a:latin typeface="Cambria Math" panose="02040503050406030204" pitchFamily="18" charset="0"/>
                        <a:ea typeface="Calibri" panose="020F0502020204030204" pitchFamily="34" charset="0"/>
                      </a:rPr>
                      <m:t>°</m:t>
                    </m:r>
                    <m:d>
                      <m:dPr>
                        <m:ctrlPr>
                          <a:rPr lang="vi-VN" sz="4400" b="1" i="1">
                            <a:solidFill>
                              <a:srgbClr val="002060"/>
                            </a:solidFill>
                            <a:effectLst/>
                            <a:latin typeface="Cambria Math" panose="02040503050406030204" pitchFamily="18" charset="0"/>
                            <a:ea typeface="Calibri" panose="020F0502020204030204" pitchFamily="34" charset="0"/>
                          </a:rPr>
                        </m:ctrlPr>
                      </m:dPr>
                      <m:e>
                        <m:r>
                          <a:rPr lang="en-US" sz="4400" b="1" i="1">
                            <a:solidFill>
                              <a:srgbClr val="002060"/>
                            </a:solidFill>
                            <a:effectLst/>
                            <a:latin typeface="Cambria Math" panose="02040503050406030204" pitchFamily="18" charset="0"/>
                            <a:ea typeface="Calibri" panose="020F0502020204030204" pitchFamily="34" charset="0"/>
                          </a:rPr>
                          <m:t>𝒎</m:t>
                        </m:r>
                        <m:r>
                          <a:rPr lang="en-US" sz="4400" b="1" i="1">
                            <a:solidFill>
                              <a:srgbClr val="002060"/>
                            </a:solidFill>
                            <a:effectLst/>
                            <a:latin typeface="Cambria Math" panose="02040503050406030204" pitchFamily="18" charset="0"/>
                            <a:ea typeface="Calibri" panose="020F0502020204030204" pitchFamily="34" charset="0"/>
                            <a:cs typeface="Cambria Math" panose="02040503050406030204" pitchFamily="18" charset="0"/>
                          </a:rPr>
                          <m:t>∈</m:t>
                        </m:r>
                        <m:r>
                          <a:rPr lang="en-US" sz="4400" b="1" i="1">
                            <a:solidFill>
                              <a:srgbClr val="002060"/>
                            </a:solidFill>
                            <a:effectLst/>
                            <a:latin typeface="Cambria Math" panose="02040503050406030204" pitchFamily="18" charset="0"/>
                            <a:ea typeface="Calibri" panose="020F0502020204030204" pitchFamily="34" charset="0"/>
                          </a:rPr>
                          <m:t>ℤ</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5" name="TextBox 24">
                <a:extLst>
                  <a:ext uri="{FF2B5EF4-FFF2-40B4-BE49-F238E27FC236}">
                    <a16:creationId xmlns:a16="http://schemas.microsoft.com/office/drawing/2014/main" id="{D21B0476-0AD0-4F80-A0B6-7D3A41C2587D}"/>
                  </a:ext>
                </a:extLst>
              </p:cNvPr>
              <p:cNvSpPr txBox="1">
                <a:spLocks noRot="1" noChangeAspect="1" noMove="1" noResize="1" noEditPoints="1" noAdjustHandles="1" noChangeArrowheads="1" noChangeShapeType="1" noTextEdit="1"/>
              </p:cNvSpPr>
              <p:nvPr/>
            </p:nvSpPr>
            <p:spPr>
              <a:xfrm>
                <a:off x="843492" y="10792508"/>
                <a:ext cx="19970539" cy="759375"/>
              </a:xfrm>
              <a:prstGeom prst="rect">
                <a:avLst/>
              </a:prstGeom>
              <a:blipFill>
                <a:blip r:embed="rId6"/>
                <a:stretch>
                  <a:fillRect l="-1221" t="-18400" b="-3600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30F73C-55B1-45A2-8D07-07AD68E112C7}"/>
                  </a:ext>
                </a:extLst>
              </p:cNvPr>
              <p:cNvSpPr txBox="1"/>
              <p:nvPr/>
            </p:nvSpPr>
            <p:spPr>
              <a:xfrm>
                <a:off x="3521516" y="8594236"/>
                <a:ext cx="12526495"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4400" b="1" i="0" smtClean="0">
                          <a:solidFill>
                            <a:srgbClr val="002060"/>
                          </a:solidFill>
                          <a:latin typeface="Cambria Math" panose="02040503050406030204" pitchFamily="18" charset="0"/>
                        </a:rPr>
                        <m:t>=−</m:t>
                      </m:r>
                      <m:r>
                        <a:rPr lang="vi-VN" sz="4400" b="1" i="0" smtClean="0">
                          <a:solidFill>
                            <a:srgbClr val="002060"/>
                          </a:solidFill>
                          <a:latin typeface="Cambria Math" panose="02040503050406030204" pitchFamily="18" charset="0"/>
                        </a:rPr>
                        <m:t>𝟓𝟏𝟎</m:t>
                      </m:r>
                      <m:r>
                        <a:rPr lang="vi-VN" sz="4400" b="1" i="0" smtClean="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𝒌</m:t>
                      </m:r>
                      <m:r>
                        <a:rPr lang="vi-VN" sz="4400" b="1" i="0">
                          <a:solidFill>
                            <a:srgbClr val="002060"/>
                          </a:solidFill>
                          <a:latin typeface="Cambria Math" panose="02040503050406030204" pitchFamily="18" charset="0"/>
                        </a:rPr>
                        <m:t>𝟑𝟔𝟎</m:t>
                      </m:r>
                      <m:r>
                        <a:rPr lang="vi-VN" sz="4400" b="1" i="0">
                          <a:solidFill>
                            <a:srgbClr val="002060"/>
                          </a:solidFill>
                          <a:latin typeface="Cambria Math" panose="02040503050406030204" pitchFamily="18" charset="0"/>
                        </a:rPr>
                        <m:t>°=−</m:t>
                      </m:r>
                      <m:r>
                        <a:rPr lang="vi-VN" sz="4400" b="1" i="0">
                          <a:solidFill>
                            <a:srgbClr val="002060"/>
                          </a:solidFill>
                          <a:latin typeface="Cambria Math" panose="02040503050406030204" pitchFamily="18" charset="0"/>
                        </a:rPr>
                        <m:t>𝟏𝟓𝟎</m:t>
                      </m:r>
                      <m:r>
                        <a:rPr lang="vi-VN" sz="4400" b="1" i="0">
                          <a:solidFill>
                            <a:srgbClr val="002060"/>
                          </a:solidFill>
                          <a:latin typeface="Cambria Math" panose="02040503050406030204" pitchFamily="18" charset="0"/>
                        </a:rPr>
                        <m:t>°+</m:t>
                      </m:r>
                      <m:d>
                        <m:dPr>
                          <m:ctrlPr>
                            <a:rPr lang="vi-VN" sz="4400" b="1" i="1">
                              <a:solidFill>
                                <a:srgbClr val="002060"/>
                              </a:solidFill>
                              <a:latin typeface="Cambria Math" panose="02040503050406030204" pitchFamily="18" charset="0"/>
                            </a:rPr>
                          </m:ctrlPr>
                        </m:dPr>
                        <m:e>
                          <m:r>
                            <a:rPr lang="vi-VN" sz="4400" b="1" i="1">
                              <a:solidFill>
                                <a:srgbClr val="002060"/>
                              </a:solidFill>
                              <a:latin typeface="Cambria Math" panose="02040503050406030204" pitchFamily="18" charset="0"/>
                            </a:rPr>
                            <m:t>𝒌</m:t>
                          </m:r>
                          <m:r>
                            <a:rPr lang="vi-VN" sz="4400" b="1" i="0">
                              <a:solidFill>
                                <a:srgbClr val="002060"/>
                              </a:solidFill>
                              <a:latin typeface="Cambria Math" panose="02040503050406030204" pitchFamily="18" charset="0"/>
                            </a:rPr>
                            <m:t>−</m:t>
                          </m:r>
                          <m:r>
                            <a:rPr lang="vi-VN" sz="4400" b="1" i="0">
                              <a:solidFill>
                                <a:srgbClr val="002060"/>
                              </a:solidFill>
                              <a:latin typeface="Cambria Math" panose="02040503050406030204" pitchFamily="18" charset="0"/>
                            </a:rPr>
                            <m:t>𝟏</m:t>
                          </m:r>
                        </m:e>
                      </m:d>
                      <m:r>
                        <a:rPr lang="vi-VN" sz="4400" b="1" i="0">
                          <a:solidFill>
                            <a:srgbClr val="002060"/>
                          </a:solidFill>
                          <a:latin typeface="Cambria Math" panose="02040503050406030204" pitchFamily="18" charset="0"/>
                        </a:rPr>
                        <m:t>𝟑𝟔𝟎</m:t>
                      </m:r>
                      <m:r>
                        <a:rPr lang="vi-VN" sz="4400" b="1" i="0">
                          <a:solidFill>
                            <a:srgbClr val="002060"/>
                          </a:solidFill>
                          <a:latin typeface="Cambria Math" panose="02040503050406030204" pitchFamily="18" charset="0"/>
                        </a:rPr>
                        <m:t>°</m:t>
                      </m:r>
                    </m:oMath>
                  </m:oMathPara>
                </a14:m>
                <a:endPar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2" name="TextBox 21">
                <a:extLst>
                  <a:ext uri="{FF2B5EF4-FFF2-40B4-BE49-F238E27FC236}">
                    <a16:creationId xmlns:a16="http://schemas.microsoft.com/office/drawing/2014/main" id="{F330F73C-55B1-45A2-8D07-07AD68E112C7}"/>
                  </a:ext>
                </a:extLst>
              </p:cNvPr>
              <p:cNvSpPr txBox="1">
                <a:spLocks noRot="1" noChangeAspect="1" noMove="1" noResize="1" noEditPoints="1" noAdjustHandles="1" noChangeArrowheads="1" noChangeShapeType="1" noTextEdit="1"/>
              </p:cNvSpPr>
              <p:nvPr/>
            </p:nvSpPr>
            <p:spPr>
              <a:xfrm>
                <a:off x="3521516" y="8594236"/>
                <a:ext cx="12526495" cy="769441"/>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EA7AA5F-53FB-491A-A60B-3F75BCE0F797}"/>
                  </a:ext>
                </a:extLst>
              </p:cNvPr>
              <p:cNvSpPr txBox="1"/>
              <p:nvPr/>
            </p:nvSpPr>
            <p:spPr>
              <a:xfrm>
                <a:off x="2846408" y="9501012"/>
                <a:ext cx="12277164"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4400" b="1" i="0" smtClean="0">
                          <a:solidFill>
                            <a:srgbClr val="002060"/>
                          </a:solidFill>
                          <a:latin typeface="Cambria Math" panose="02040503050406030204" pitchFamily="18" charset="0"/>
                        </a:rPr>
                        <m:t>=</m:t>
                      </m:r>
                      <m:r>
                        <a:rPr lang="vi-VN" sz="4400" b="1" i="0" smtClean="0">
                          <a:solidFill>
                            <a:srgbClr val="002060"/>
                          </a:solidFill>
                          <a:latin typeface="Cambria Math" panose="02040503050406030204" pitchFamily="18" charset="0"/>
                        </a:rPr>
                        <m:t>𝟒𝟓</m:t>
                      </m:r>
                      <m:r>
                        <a:rPr lang="vi-VN" sz="4400" b="1" i="0" smtClean="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𝒎</m:t>
                      </m:r>
                      <m:r>
                        <a:rPr lang="vi-VN" sz="4400" b="1" i="0">
                          <a:solidFill>
                            <a:srgbClr val="002060"/>
                          </a:solidFill>
                          <a:latin typeface="Cambria Math" panose="02040503050406030204" pitchFamily="18" charset="0"/>
                        </a:rPr>
                        <m:t>𝟑𝟔𝟎</m:t>
                      </m:r>
                      <m:r>
                        <a:rPr lang="vi-VN" sz="4400" b="1" i="0">
                          <a:solidFill>
                            <a:srgbClr val="002060"/>
                          </a:solidFill>
                          <a:latin typeface="Cambria Math" panose="02040503050406030204" pitchFamily="18" charset="0"/>
                        </a:rPr>
                        <m:t>°</m:t>
                      </m:r>
                      <m:d>
                        <m:dPr>
                          <m:ctrlPr>
                            <a:rPr lang="vi-VN" sz="4400" b="1" i="1">
                              <a:solidFill>
                                <a:srgbClr val="002060"/>
                              </a:solidFill>
                              <a:latin typeface="Cambria Math" panose="02040503050406030204" pitchFamily="18" charset="0"/>
                            </a:rPr>
                          </m:ctrlPr>
                        </m:dPr>
                        <m:e>
                          <m:r>
                            <a:rPr lang="vi-VN" sz="4400" b="1" i="1">
                              <a:solidFill>
                                <a:srgbClr val="002060"/>
                              </a:solidFill>
                              <a:latin typeface="Cambria Math" panose="02040503050406030204" pitchFamily="18" charset="0"/>
                            </a:rPr>
                            <m:t>𝒎</m:t>
                          </m:r>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𝒌</m:t>
                          </m:r>
                          <m:r>
                            <a:rPr lang="vi-VN" sz="4400" b="1" i="0">
                              <a:solidFill>
                                <a:srgbClr val="002060"/>
                              </a:solidFill>
                              <a:latin typeface="Cambria Math" panose="02040503050406030204" pitchFamily="18" charset="0"/>
                            </a:rPr>
                            <m:t>−</m:t>
                          </m:r>
                          <m:r>
                            <a:rPr lang="vi-VN" sz="4400" b="1" i="0">
                              <a:solidFill>
                                <a:srgbClr val="002060"/>
                              </a:solidFill>
                              <a:latin typeface="Cambria Math" panose="02040503050406030204" pitchFamily="18" charset="0"/>
                            </a:rPr>
                            <m:t>𝟏</m:t>
                          </m:r>
                          <m:r>
                            <a:rPr lang="vi-VN" sz="4400" b="1" i="0">
                              <a:solidFill>
                                <a:srgbClr val="002060"/>
                              </a:solidFill>
                              <a:latin typeface="Cambria Math" panose="02040503050406030204" pitchFamily="18" charset="0"/>
                            </a:rPr>
                            <m:t>,</m:t>
                          </m:r>
                          <m:r>
                            <a:rPr lang="vi-VN" sz="4400" b="1" i="1">
                              <a:solidFill>
                                <a:srgbClr val="002060"/>
                              </a:solidFill>
                              <a:latin typeface="Cambria Math" panose="02040503050406030204" pitchFamily="18" charset="0"/>
                            </a:rPr>
                            <m:t>𝒎</m:t>
                          </m:r>
                          <m:r>
                            <a:rPr lang="vi-VN" sz="4400" b="1" i="0">
                              <a:solidFill>
                                <a:srgbClr val="002060"/>
                              </a:solidFill>
                              <a:latin typeface="Cambria Math" panose="02040503050406030204" pitchFamily="18" charset="0"/>
                            </a:rPr>
                            <m:t>∈</m:t>
                          </m:r>
                          <m:r>
                            <a:rPr lang="vi-VN" sz="4400" b="1" i="0">
                              <a:solidFill>
                                <a:srgbClr val="002060"/>
                              </a:solidFill>
                              <a:latin typeface="Cambria Math" panose="02040503050406030204" pitchFamily="18" charset="0"/>
                            </a:rPr>
                            <m:t>ℤ</m:t>
                          </m:r>
                        </m:e>
                      </m:d>
                      <m:r>
                        <a:rPr lang="vi-VN" sz="4400" b="1" i="0">
                          <a:solidFill>
                            <a:srgbClr val="002060"/>
                          </a:solidFill>
                          <a:latin typeface="Cambria Math" panose="02040503050406030204" pitchFamily="18" charset="0"/>
                        </a:rPr>
                        <m:t>.</m:t>
                      </m:r>
                    </m:oMath>
                  </m:oMathPara>
                </a14:m>
                <a:endParaRPr lang="vi-VN" sz="4400" dirty="0"/>
              </a:p>
            </p:txBody>
          </p:sp>
        </mc:Choice>
        <mc:Fallback xmlns="">
          <p:sp>
            <p:nvSpPr>
              <p:cNvPr id="26" name="TextBox 25">
                <a:extLst>
                  <a:ext uri="{FF2B5EF4-FFF2-40B4-BE49-F238E27FC236}">
                    <a16:creationId xmlns:a16="http://schemas.microsoft.com/office/drawing/2014/main" id="{2EA7AA5F-53FB-491A-A60B-3F75BCE0F797}"/>
                  </a:ext>
                </a:extLst>
              </p:cNvPr>
              <p:cNvSpPr txBox="1">
                <a:spLocks noRot="1" noChangeAspect="1" noMove="1" noResize="1" noEditPoints="1" noAdjustHandles="1" noChangeArrowheads="1" noChangeShapeType="1" noTextEdit="1"/>
              </p:cNvSpPr>
              <p:nvPr/>
            </p:nvSpPr>
            <p:spPr>
              <a:xfrm>
                <a:off x="2846408" y="9501012"/>
                <a:ext cx="12277164" cy="769441"/>
              </a:xfrm>
              <a:prstGeom prst="rect">
                <a:avLst/>
              </a:prstGeom>
              <a:blipFill>
                <a:blip r:embed="rId8"/>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140148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 grpId="0" animBg="1"/>
      <p:bldP spid="40" grpId="0"/>
      <p:bldP spid="23" grpId="0"/>
      <p:bldP spid="24" grpId="0"/>
      <p:bldP spid="25"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A54120-3A44-4D67-AA30-99D1ADA6853A}"/>
              </a:ext>
            </a:extLst>
          </p:cNvPr>
          <p:cNvSpPr txBox="1"/>
          <p:nvPr/>
        </p:nvSpPr>
        <p:spPr>
          <a:xfrm>
            <a:off x="571501" y="1973568"/>
            <a:ext cx="12196482" cy="769441"/>
          </a:xfrm>
          <a:prstGeom prst="rect">
            <a:avLst/>
          </a:prstGeom>
          <a:solidFill>
            <a:schemeClr val="accent5">
              <a:lumMod val="20000"/>
              <a:lumOff val="80000"/>
            </a:schemeClr>
          </a:solidFill>
        </p:spPr>
        <p:txBody>
          <a:bodyPr wrap="square">
            <a:spAutoFit/>
          </a:bodyPr>
          <a:lstStyle/>
          <a:p>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2. ĐƠN VỊ ĐO GÓC VÀ ĐỘ DÀI CUNG TRÒN </a:t>
            </a:r>
            <a:endParaRPr lang="vi-VN" sz="44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1133D990-7563-4914-8D32-AFFAD93BB784}"/>
              </a:ext>
            </a:extLst>
          </p:cNvPr>
          <p:cNvSpPr txBox="1"/>
          <p:nvPr/>
        </p:nvSpPr>
        <p:spPr>
          <a:xfrm>
            <a:off x="665630" y="2698419"/>
            <a:ext cx="13702552" cy="751616"/>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Đơn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vị</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cung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tròn</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E77AF03-8993-4CEF-906B-DCCB772A120D}"/>
                  </a:ext>
                </a:extLst>
              </p:cNvPr>
              <p:cNvSpPr txBox="1"/>
              <p:nvPr/>
            </p:nvSpPr>
            <p:spPr>
              <a:xfrm>
                <a:off x="665631" y="3520276"/>
                <a:ext cx="22490204" cy="1139030"/>
              </a:xfrm>
              <a:prstGeom prst="rect">
                <a:avLst/>
              </a:prstGeom>
              <a:noFill/>
            </p:spPr>
            <p:txBody>
              <a:bodyPr wrap="square">
                <a:spAutoFit/>
              </a:bodyPr>
              <a:lstStyle/>
              <a:p>
                <a:pPr algn="just">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Đơn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vị</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Để</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ta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dùng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đơn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vị</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Ta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đã</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biết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bằng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𝟏𝟖𝟎</m:t>
                        </m:r>
                      </m:den>
                    </m:f>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bẹt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 name="TextBox 5">
                <a:extLst>
                  <a:ext uri="{FF2B5EF4-FFF2-40B4-BE49-F238E27FC236}">
                    <a16:creationId xmlns:a16="http://schemas.microsoft.com/office/drawing/2014/main" id="{5E77AF03-8993-4CEF-906B-DCCB772A120D}"/>
                  </a:ext>
                </a:extLst>
              </p:cNvPr>
              <p:cNvSpPr txBox="1">
                <a:spLocks noRot="1" noChangeAspect="1" noMove="1" noResize="1" noEditPoints="1" noAdjustHandles="1" noChangeArrowheads="1" noChangeShapeType="1" noTextEdit="1"/>
              </p:cNvSpPr>
              <p:nvPr/>
            </p:nvSpPr>
            <p:spPr>
              <a:xfrm>
                <a:off x="665631" y="3520276"/>
                <a:ext cx="22490204" cy="1139030"/>
              </a:xfrm>
              <a:prstGeom prst="rect">
                <a:avLst/>
              </a:prstGeom>
              <a:blipFill>
                <a:blip r:embed="rId2"/>
                <a:stretch>
                  <a:fillRect l="-1084" b="-9626"/>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5A514F9-C08D-47AD-A24C-FB13D985BFF3}"/>
                  </a:ext>
                </a:extLst>
              </p:cNvPr>
              <p:cNvSpPr txBox="1"/>
              <p:nvPr/>
            </p:nvSpPr>
            <p:spPr>
              <a:xfrm>
                <a:off x="665630" y="4908136"/>
                <a:ext cx="21737170" cy="759375"/>
              </a:xfrm>
              <a:prstGeom prst="rect">
                <a:avLst/>
              </a:prstGeom>
              <a:noFill/>
            </p:spPr>
            <p:txBody>
              <a:bodyPr wrap="square">
                <a:spAutoFit/>
              </a:bodyPr>
              <a:lstStyle/>
              <a:p>
                <a:pPr algn="just">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Đơn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vị</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được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chia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thành</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những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đơn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vị</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nhỏ</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hơn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𝟔</m:t>
                    </m:r>
                    <m:sSup>
                      <m:sSup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𝟎</m:t>
                        </m:r>
                      </m:e>
                      <m:sup>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m:t>
                        </m:r>
                      </m:e>
                      <m:sup>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𝟔</m:t>
                    </m:r>
                    <m:sSup>
                      <m:sSup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𝟎</m:t>
                        </m:r>
                      </m:e>
                      <m:sup>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TextBox 6">
                <a:extLst>
                  <a:ext uri="{FF2B5EF4-FFF2-40B4-BE49-F238E27FC236}">
                    <a16:creationId xmlns:a16="http://schemas.microsoft.com/office/drawing/2014/main" id="{A5A514F9-C08D-47AD-A24C-FB13D985BFF3}"/>
                  </a:ext>
                </a:extLst>
              </p:cNvPr>
              <p:cNvSpPr txBox="1">
                <a:spLocks noRot="1" noChangeAspect="1" noMove="1" noResize="1" noEditPoints="1" noAdjustHandles="1" noChangeArrowheads="1" noChangeShapeType="1" noTextEdit="1"/>
              </p:cNvSpPr>
              <p:nvPr/>
            </p:nvSpPr>
            <p:spPr>
              <a:xfrm>
                <a:off x="665630" y="4908136"/>
                <a:ext cx="21737170" cy="759375"/>
              </a:xfrm>
              <a:prstGeom prst="rect">
                <a:avLst/>
              </a:prstGeom>
              <a:blipFill>
                <a:blip r:embed="rId3"/>
                <a:stretch>
                  <a:fillRect l="-1122" t="-18400" b="-3600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E265C66-25AF-423A-B619-7FCB7E396FA6}"/>
                  </a:ext>
                </a:extLst>
              </p:cNvPr>
              <p:cNvSpPr txBox="1"/>
              <p:nvPr/>
            </p:nvSpPr>
            <p:spPr>
              <a:xfrm>
                <a:off x="665630" y="6047396"/>
                <a:ext cx="21515294" cy="1483868"/>
              </a:xfrm>
              <a:prstGeom prst="rect">
                <a:avLst/>
              </a:prstGeom>
              <a:noFill/>
            </p:spPr>
            <p:txBody>
              <a:bodyPr wrap="square">
                <a:spAutoFit/>
              </a:bodyPr>
              <a:lstStyle/>
              <a:p>
                <a:pPr algn="just">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Đơn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vị</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rađian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Cho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đường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tròn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𝑶</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tâm</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𝑶</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bán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kính</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𝑹</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cung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𝑨𝑩</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trên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𝑶</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(H.1.6)</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 name="TextBox 7">
                <a:extLst>
                  <a:ext uri="{FF2B5EF4-FFF2-40B4-BE49-F238E27FC236}">
                    <a16:creationId xmlns:a16="http://schemas.microsoft.com/office/drawing/2014/main" id="{1E265C66-25AF-423A-B619-7FCB7E396FA6}"/>
                  </a:ext>
                </a:extLst>
              </p:cNvPr>
              <p:cNvSpPr txBox="1">
                <a:spLocks noRot="1" noChangeAspect="1" noMove="1" noResize="1" noEditPoints="1" noAdjustHandles="1" noChangeArrowheads="1" noChangeShapeType="1" noTextEdit="1"/>
              </p:cNvSpPr>
              <p:nvPr/>
            </p:nvSpPr>
            <p:spPr>
              <a:xfrm>
                <a:off x="665630" y="6047396"/>
                <a:ext cx="21515294" cy="1483868"/>
              </a:xfrm>
              <a:prstGeom prst="rect">
                <a:avLst/>
              </a:prstGeom>
              <a:blipFill>
                <a:blip r:embed="rId4"/>
                <a:stretch>
                  <a:fillRect l="-1133" t="-9465" r="-1133" b="-18519"/>
                </a:stretch>
              </a:blipFill>
            </p:spPr>
            <p:txBody>
              <a:bodyPr/>
              <a:lstStyle/>
              <a:p>
                <a:r>
                  <a:rPr lang="vi-VN">
                    <a:noFill/>
                  </a:rPr>
                  <a:t> </a:t>
                </a:r>
              </a:p>
            </p:txBody>
          </p:sp>
        </mc:Fallback>
      </mc:AlternateContent>
      <p:sp>
        <p:nvSpPr>
          <p:cNvPr id="9" name="Rectangle 2">
            <a:extLst>
              <a:ext uri="{FF2B5EF4-FFF2-40B4-BE49-F238E27FC236}">
                <a16:creationId xmlns:a16="http://schemas.microsoft.com/office/drawing/2014/main" id="{DCEE5F70-02EA-47EB-B97E-9E73231995F1}"/>
              </a:ext>
            </a:extLst>
          </p:cNvPr>
          <p:cNvSpPr>
            <a:spLocks noChangeArrowheads="1"/>
          </p:cNvSpPr>
          <p:nvPr/>
        </p:nvSpPr>
        <p:spPr bwMode="auto">
          <a:xfrm>
            <a:off x="2171700" y="8539469"/>
            <a:ext cx="1847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4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1" name="Rounded Rectangle 245">
                <a:extLst>
                  <a:ext uri="{FF2B5EF4-FFF2-40B4-BE49-F238E27FC236}">
                    <a16:creationId xmlns:a16="http://schemas.microsoft.com/office/drawing/2014/main" id="{BA40F3E3-9BC4-4F74-9CAB-5E8CD9C3FAC6}"/>
                  </a:ext>
                </a:extLst>
              </p:cNvPr>
              <p:cNvSpPr/>
              <p:nvPr/>
            </p:nvSpPr>
            <p:spPr>
              <a:xfrm>
                <a:off x="571501" y="7871394"/>
                <a:ext cx="17945100" cy="3146187"/>
              </a:xfrm>
              <a:prstGeom prst="roundRect">
                <a:avLst/>
              </a:prstGeom>
              <a:solidFill>
                <a:srgbClr val="FFC000">
                  <a:lumMod val="20000"/>
                  <a:lumOff val="80000"/>
                </a:srgbClr>
              </a:solidFill>
              <a:ln w="15875" cap="flat" cmpd="sng" algn="ctr">
                <a:solidFill>
                  <a:srgbClr val="ED7D31"/>
                </a:solidFill>
                <a:prstDash val="solid"/>
                <a:miter lim="800000"/>
              </a:ln>
              <a:effectLst/>
            </p:spPr>
            <p:txBody>
              <a:bodyPr rot="0" spcFirstLastPara="0" vert="horz" wrap="square" lIns="72000" tIns="0" rIns="72000" bIns="0" numCol="1" spcCol="0" rtlCol="0" fromWordArt="0" anchor="ctr" anchorCtr="0" forceAA="0" compatLnSpc="1">
                <a:prstTxWarp prst="textNoShape">
                  <a:avLst/>
                </a:prstTxWarp>
                <a:noAutofit/>
              </a:bodyPr>
              <a:lstStyle/>
              <a:p>
                <a:pPr>
                  <a:lnSpc>
                    <a:spcPct val="107000"/>
                  </a:lnSpc>
                  <a:spcAft>
                    <a:spcPts val="800"/>
                  </a:spcAft>
                </a:pPr>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Ta nói cung tròn </a:t>
                </a:r>
                <a14:m>
                  <m:oMath xmlns:m="http://schemas.openxmlformats.org/officeDocument/2006/math">
                    <m:r>
                      <a:rPr lang="vi-VN" sz="4400" b="1"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𝑨𝑩</m:t>
                    </m:r>
                  </m:oMath>
                </a14:m>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có số đo bằng 1 rađian nếu độ dài của nó đúng bằng bán kính </a:t>
                </a:r>
                <a14:m>
                  <m:oMath xmlns:m="http://schemas.openxmlformats.org/officeDocument/2006/math">
                    <m:r>
                      <a:rPr lang="vi-VN" sz="4400" b="1"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𝑹</m:t>
                    </m:r>
                  </m:oMath>
                </a14:m>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a:p>
                <a:pPr>
                  <a:lnSpc>
                    <a:spcPct val="107000"/>
                  </a:lnSpc>
                  <a:spcAft>
                    <a:spcPts val="800"/>
                  </a:spcAft>
                </a:pPr>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Khi đó ta cũng nói rằng góc </a:t>
                </a:r>
                <a14:m>
                  <m:oMath xmlns:m="http://schemas.openxmlformats.org/officeDocument/2006/math">
                    <m:r>
                      <a:rPr lang="vi-VN" sz="4400" b="1"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𝑨𝑶𝑩</m:t>
                    </m:r>
                  </m:oMath>
                </a14:m>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có số đo bằng 1 rađian và viết </a:t>
                </a:r>
                <a14:m>
                  <m:oMath xmlns:m="http://schemas.openxmlformats.org/officeDocument/2006/math">
                    <m:acc>
                      <m:accPr>
                        <m:chr m:val="̂"/>
                        <m:ctrlPr>
                          <a:rPr lang="vi-VN" sz="4400" b="1"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vi-VN" sz="4400" b="1"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𝑨𝑶𝑩</m:t>
                        </m:r>
                      </m:e>
                    </m:acc>
                    <m:r>
                      <a:rPr lang="vi-VN" sz="4400" b="1"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400" b="1"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𝟏</m:t>
                    </m:r>
                    <m:r>
                      <m:rPr>
                        <m:nor/>
                      </m:rPr>
                      <a:rPr lang="vi-VN" sz="4400" b="1">
                        <a:solidFill>
                          <a:srgbClr val="002060"/>
                        </a:solidFill>
                        <a:effectLst/>
                        <a:latin typeface="Tahoma" panose="020B0604030504040204" pitchFamily="34" charset="0"/>
                        <a:ea typeface="Tahoma" panose="020B0604030504040204" pitchFamily="34" charset="0"/>
                        <a:cs typeface="Tahoma" panose="020B0604030504040204" pitchFamily="34" charset="0"/>
                      </a:rPr>
                      <m:t>rad</m:t>
                    </m:r>
                  </m:oMath>
                </a14:m>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11" name="Rounded Rectangle 245">
                <a:extLst>
                  <a:ext uri="{FF2B5EF4-FFF2-40B4-BE49-F238E27FC236}">
                    <a16:creationId xmlns:a16="http://schemas.microsoft.com/office/drawing/2014/main" id="{BA40F3E3-9BC4-4F74-9CAB-5E8CD9C3FAC6}"/>
                  </a:ext>
                </a:extLst>
              </p:cNvPr>
              <p:cNvSpPr>
                <a:spLocks noRot="1" noChangeAspect="1" noMove="1" noResize="1" noEditPoints="1" noAdjustHandles="1" noChangeArrowheads="1" noChangeShapeType="1" noTextEdit="1"/>
              </p:cNvSpPr>
              <p:nvPr/>
            </p:nvSpPr>
            <p:spPr>
              <a:xfrm>
                <a:off x="571501" y="7871394"/>
                <a:ext cx="17945100" cy="3146187"/>
              </a:xfrm>
              <a:prstGeom prst="roundRect">
                <a:avLst/>
              </a:prstGeom>
              <a:blipFill>
                <a:blip r:embed="rId5"/>
                <a:stretch>
                  <a:fillRect l="-611" t="-2312" b="-6744"/>
                </a:stretch>
              </a:blipFill>
              <a:ln w="15875" cap="flat" cmpd="sng" algn="ctr">
                <a:solidFill>
                  <a:srgbClr val="ED7D31"/>
                </a:solidFill>
                <a:prstDash val="solid"/>
                <a:miter lim="800000"/>
              </a:ln>
              <a:effectLst/>
            </p:spPr>
            <p:txBody>
              <a:bodyPr/>
              <a:lstStyle/>
              <a:p>
                <a:r>
                  <a:rPr lang="en-US">
                    <a:noFill/>
                  </a:rPr>
                  <a:t> </a:t>
                </a:r>
              </a:p>
            </p:txBody>
          </p:sp>
        </mc:Fallback>
      </mc:AlternateContent>
      <p:pic>
        <p:nvPicPr>
          <p:cNvPr id="12" name="Picture 228">
            <a:extLst>
              <a:ext uri="{FF2B5EF4-FFF2-40B4-BE49-F238E27FC236}">
                <a16:creationId xmlns:a16="http://schemas.microsoft.com/office/drawing/2014/main" id="{D32DA741-5EA5-45B0-A039-1D7265BB50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51372" y="7072856"/>
            <a:ext cx="5546878" cy="511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676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59508B-E318-40D2-AFA4-A8095F709BD6}"/>
              </a:ext>
            </a:extLst>
          </p:cNvPr>
          <p:cNvSpPr txBox="1"/>
          <p:nvPr/>
        </p:nvSpPr>
        <p:spPr>
          <a:xfrm>
            <a:off x="449944" y="604310"/>
            <a:ext cx="8017707" cy="759375"/>
          </a:xfrm>
          <a:prstGeom prst="rect">
            <a:avLst/>
          </a:prstGeom>
          <a:noFill/>
        </p:spPr>
        <p:txBody>
          <a:bodyPr wrap="square">
            <a:spAutoFit/>
          </a:bodyPr>
          <a:lstStyle/>
          <a:p>
            <a:pPr>
              <a:lnSpc>
                <a:spcPct val="107000"/>
              </a:lnSpc>
              <a:spcAft>
                <a:spcPts val="800"/>
              </a:spcAft>
            </a:pPr>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Quan hệ giữa độ và rađian:</a:t>
            </a:r>
          </a:p>
        </p:txBody>
      </p:sp>
      <p:sp>
        <p:nvSpPr>
          <p:cNvPr id="4" name="TextBox 3">
            <a:extLst>
              <a:ext uri="{FF2B5EF4-FFF2-40B4-BE49-F238E27FC236}">
                <a16:creationId xmlns:a16="http://schemas.microsoft.com/office/drawing/2014/main" id="{E8C17F4E-CBB4-48CF-B591-38C2982C795C}"/>
              </a:ext>
            </a:extLst>
          </p:cNvPr>
          <p:cNvSpPr txBox="1"/>
          <p:nvPr/>
        </p:nvSpPr>
        <p:spPr>
          <a:xfrm>
            <a:off x="291352" y="3406552"/>
            <a:ext cx="6096000" cy="751616"/>
          </a:xfrm>
          <a:prstGeom prst="rect">
            <a:avLst/>
          </a:prstGeom>
          <a:noFill/>
        </p:spPr>
        <p:txBody>
          <a:bodyPr wrap="square">
            <a:spAutoFit/>
          </a:bodyPr>
          <a:lstStyle/>
          <a:p>
            <a:pPr>
              <a:lnSpc>
                <a:spcPct val="107000"/>
              </a:lnSpc>
              <a:spcAft>
                <a:spcPts val="800"/>
              </a:spcAft>
            </a:pPr>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Do đó ta viết</a:t>
            </a:r>
          </a:p>
        </p:txBody>
      </p:sp>
      <mc:AlternateContent xmlns:mc="http://schemas.openxmlformats.org/markup-compatibility/2006">
        <mc:Choice xmlns:a14="http://schemas.microsoft.com/office/drawing/2010/main" Requires="a14">
          <p:sp>
            <p:nvSpPr>
              <p:cNvPr id="5" name="Rounded Rectangle 245">
                <a:extLst>
                  <a:ext uri="{FF2B5EF4-FFF2-40B4-BE49-F238E27FC236}">
                    <a16:creationId xmlns:a16="http://schemas.microsoft.com/office/drawing/2014/main" id="{7FB0A6D3-B172-44CD-92EF-22D374FF77A0}"/>
                  </a:ext>
                </a:extLst>
              </p:cNvPr>
              <p:cNvSpPr/>
              <p:nvPr/>
            </p:nvSpPr>
            <p:spPr>
              <a:xfrm>
                <a:off x="4019173" y="2740333"/>
                <a:ext cx="13078102" cy="1881407"/>
              </a:xfrm>
              <a:prstGeom prst="roundRect">
                <a:avLst/>
              </a:prstGeom>
              <a:solidFill>
                <a:srgbClr val="FFC000">
                  <a:lumMod val="20000"/>
                  <a:lumOff val="80000"/>
                </a:srgbClr>
              </a:solidFill>
              <a:ln w="15875" cap="flat" cmpd="sng" algn="ctr">
                <a:solidFill>
                  <a:srgbClr val="ED7D31"/>
                </a:solidFill>
                <a:prstDash val="solid"/>
                <a:miter lim="800000"/>
              </a:ln>
              <a:effectLst/>
            </p:spPr>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14:m>
                  <m:oMath xmlns:m="http://schemas.openxmlformats.org/officeDocument/2006/math">
                    <m:r>
                      <a:rPr lang="vi-VN" sz="6600" b="1" i="1" smtClean="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𝟏</m:t>
                    </m:r>
                    <m:r>
                      <a:rPr lang="vi-VN" sz="6600" b="1" i="1" smtClean="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vi-VN" sz="66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66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𝝅</m:t>
                        </m:r>
                      </m:num>
                      <m:den>
                        <m:r>
                          <a:rPr lang="vi-VN" sz="66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𝟏𝟖𝟎</m:t>
                        </m:r>
                      </m:den>
                    </m:f>
                    <m:r>
                      <m:rPr>
                        <m:nor/>
                      </m:rPr>
                      <a:rPr lang="en-US" sz="6600" b="1" i="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 </m:t>
                    </m:r>
                    <m:r>
                      <m:rPr>
                        <m:nor/>
                      </m:rPr>
                      <a:rPr lang="vi-VN" sz="6600" b="1">
                        <a:solidFill>
                          <a:srgbClr val="FF0000"/>
                        </a:solidFill>
                        <a:effectLst/>
                        <a:latin typeface="Cambria" panose="02040503050406030204" pitchFamily="18" charset="0"/>
                        <a:ea typeface="Cambria" panose="02040503050406030204" pitchFamily="18" charset="0"/>
                        <a:cs typeface="Tahoma" panose="020B0604030504040204" pitchFamily="34" charset="0"/>
                      </a:rPr>
                      <m:t>rad</m:t>
                    </m:r>
                  </m:oMath>
                </a14:m>
                <a:r>
                  <a:rPr lang="vi-VN" sz="6600" b="1" dirty="0">
                    <a:solidFill>
                      <a:srgbClr val="FF0000"/>
                    </a:solidFill>
                    <a:effectLst/>
                    <a:latin typeface="Cambria" panose="02040503050406030204" pitchFamily="18" charset="0"/>
                    <a:ea typeface="Cambria" panose="02040503050406030204" pitchFamily="18" charset="0"/>
                    <a:cs typeface="Tahoma" panose="020B0604030504040204" pitchFamily="34" charset="0"/>
                  </a:rPr>
                  <a:t> và </a:t>
                </a:r>
                <a14:m>
                  <m:oMath xmlns:m="http://schemas.openxmlformats.org/officeDocument/2006/math">
                    <m:r>
                      <a:rPr lang="vi-VN" sz="66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𝟏</m:t>
                    </m:r>
                    <m:r>
                      <a:rPr lang="en-US" sz="6600" b="1" i="1" smtClean="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 </m:t>
                    </m:r>
                    <m:r>
                      <m:rPr>
                        <m:nor/>
                      </m:rPr>
                      <a:rPr lang="vi-VN" sz="6600" b="1">
                        <a:solidFill>
                          <a:srgbClr val="FF0000"/>
                        </a:solidFill>
                        <a:effectLst/>
                        <a:latin typeface="Cambria" panose="02040503050406030204" pitchFamily="18" charset="0"/>
                        <a:ea typeface="Cambria" panose="02040503050406030204" pitchFamily="18" charset="0"/>
                        <a:cs typeface="Tahoma" panose="020B0604030504040204" pitchFamily="34" charset="0"/>
                      </a:rPr>
                      <m:t>rad</m:t>
                    </m:r>
                    <m:r>
                      <a:rPr lang="vi-VN" sz="6600" b="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vi-VN" sz="66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vi-VN" sz="66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vi-VN" sz="66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66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𝟏𝟖𝟎</m:t>
                                </m:r>
                              </m:num>
                              <m:den>
                                <m:r>
                                  <a:rPr lang="vi-VN" sz="66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𝝅</m:t>
                                </m:r>
                              </m:den>
                            </m:f>
                          </m:e>
                        </m:d>
                      </m:e>
                      <m:sup>
                        <m:r>
                          <a:rPr lang="vi-VN" sz="66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𝒐</m:t>
                        </m:r>
                      </m:sup>
                    </m:sSup>
                  </m:oMath>
                </a14:m>
                <a:endParaRPr lang="vi-VN" sz="6600" b="1" dirty="0">
                  <a:solidFill>
                    <a:srgbClr val="002060"/>
                  </a:solidFill>
                  <a:effectLst/>
                  <a:latin typeface="Cambria" panose="02040503050406030204" pitchFamily="18" charset="0"/>
                  <a:ea typeface="Cambria" panose="02040503050406030204" pitchFamily="18" charset="0"/>
                  <a:cs typeface="Tahoma" panose="020B0604030504040204" pitchFamily="34" charset="0"/>
                </a:endParaRPr>
              </a:p>
            </p:txBody>
          </p:sp>
        </mc:Choice>
        <mc:Fallback>
          <p:sp>
            <p:nvSpPr>
              <p:cNvPr id="5" name="Rounded Rectangle 245">
                <a:extLst>
                  <a:ext uri="{FF2B5EF4-FFF2-40B4-BE49-F238E27FC236}">
                    <a16:creationId xmlns:a16="http://schemas.microsoft.com/office/drawing/2014/main" id="{7FB0A6D3-B172-44CD-92EF-22D374FF77A0}"/>
                  </a:ext>
                </a:extLst>
              </p:cNvPr>
              <p:cNvSpPr>
                <a:spLocks noRot="1" noChangeAspect="1" noMove="1" noResize="1" noEditPoints="1" noAdjustHandles="1" noChangeArrowheads="1" noChangeShapeType="1" noTextEdit="1"/>
              </p:cNvSpPr>
              <p:nvPr/>
            </p:nvSpPr>
            <p:spPr>
              <a:xfrm>
                <a:off x="4019173" y="2740333"/>
                <a:ext cx="13078102" cy="1881407"/>
              </a:xfrm>
              <a:prstGeom prst="roundRect">
                <a:avLst/>
              </a:prstGeom>
              <a:blipFill>
                <a:blip r:embed="rId2"/>
                <a:stretch>
                  <a:fillRect b="-8682"/>
                </a:stretch>
              </a:blipFill>
              <a:ln w="15875" cap="flat" cmpd="sng" algn="ctr">
                <a:solidFill>
                  <a:srgbClr val="ED7D31"/>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7B3E7B9-192A-4139-A335-93CCAD9C7C09}"/>
                  </a:ext>
                </a:extLst>
              </p:cNvPr>
              <p:cNvSpPr txBox="1"/>
              <p:nvPr/>
            </p:nvSpPr>
            <p:spPr>
              <a:xfrm>
                <a:off x="291352" y="5003730"/>
                <a:ext cx="22994470" cy="1776192"/>
              </a:xfrm>
              <a:prstGeom prst="rect">
                <a:avLst/>
              </a:prstGeom>
              <a:noFill/>
            </p:spPr>
            <p:txBody>
              <a:bodyPr wrap="square">
                <a:spAutoFit/>
              </a:bodyPr>
              <a:lstStyle/>
              <a:p>
                <a:pPr>
                  <a:lnSpc>
                    <a:spcPct val="107000"/>
                  </a:lnSpc>
                  <a:spcAft>
                    <a:spcPts val="800"/>
                  </a:spcAft>
                </a:pP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Chú ý:  </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Khi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viết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theo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đơn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vị</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rađian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người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ra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thường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không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viết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chữ</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rad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sau</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đó</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Chẳng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hạn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𝟐</m:t>
                        </m:r>
                      </m:den>
                    </m:f>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được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hiểu</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𝟐</m:t>
                        </m:r>
                      </m:den>
                    </m:f>
                    <m:r>
                      <m:rPr>
                        <m:nor/>
                      </m:rPr>
                      <a:rPr lang="en-US" sz="4400" b="1" i="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m:t>rad</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 name="TextBox 5">
                <a:extLst>
                  <a:ext uri="{FF2B5EF4-FFF2-40B4-BE49-F238E27FC236}">
                    <a16:creationId xmlns:a16="http://schemas.microsoft.com/office/drawing/2014/main" id="{47B3E7B9-192A-4139-A335-93CCAD9C7C09}"/>
                  </a:ext>
                </a:extLst>
              </p:cNvPr>
              <p:cNvSpPr txBox="1">
                <a:spLocks noRot="1" noChangeAspect="1" noMove="1" noResize="1" noEditPoints="1" noAdjustHandles="1" noChangeArrowheads="1" noChangeShapeType="1" noTextEdit="1"/>
              </p:cNvSpPr>
              <p:nvPr/>
            </p:nvSpPr>
            <p:spPr>
              <a:xfrm>
                <a:off x="291352" y="5003730"/>
                <a:ext cx="22994470" cy="1776192"/>
              </a:xfrm>
              <a:prstGeom prst="rect">
                <a:avLst/>
              </a:prstGeom>
              <a:blipFill>
                <a:blip r:embed="rId3"/>
                <a:stretch>
                  <a:fillRect l="-1087" t="-8247" r="-928" b="-61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BE57AAD7-3A0C-47EE-BCB5-FEAF7D1ADA7E}"/>
                  </a:ext>
                </a:extLst>
              </p:cNvPr>
              <p:cNvSpPr txBox="1"/>
              <p:nvPr/>
            </p:nvSpPr>
            <p:spPr>
              <a:xfrm>
                <a:off x="263864" y="1814839"/>
                <a:ext cx="23801295" cy="759375"/>
              </a:xfrm>
              <a:prstGeom prst="rect">
                <a:avLst/>
              </a:prstGeom>
              <a:noFill/>
            </p:spPr>
            <p:txBody>
              <a:bodyPr wrap="square">
                <a:spAutoFit/>
              </a:bodyPr>
              <a:lstStyle/>
              <a:p>
                <a:pPr>
                  <a:lnSpc>
                    <a:spcPct val="107000"/>
                  </a:lnSpc>
                  <a:spcAft>
                    <a:spcPts val="800"/>
                  </a:spcAft>
                </a:pPr>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Mặt khác, đường tròn có số đo bằng </a:t>
                </a:r>
                <a14:m>
                  <m:oMath xmlns:m="http://schemas.openxmlformats.org/officeDocument/2006/math">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𝟑𝟔𝟎</m:t>
                    </m:r>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nên ta có </a:t>
                </a:r>
                <a14:m>
                  <m:oMath xmlns:m="http://schemas.openxmlformats.org/officeDocument/2006/math">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𝟑𝟔𝟎</m:t>
                    </m:r>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𝟐</m:t>
                    </m:r>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r>
                      <m:rPr>
                        <m:nor/>
                      </m:rPr>
                      <a:rPr lang="en-US" sz="4400" b="1" i="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vi-VN" sz="4400" b="1">
                        <a:solidFill>
                          <a:srgbClr val="002060"/>
                        </a:solidFill>
                        <a:effectLst/>
                        <a:latin typeface="Tahoma" panose="020B0604030504040204" pitchFamily="34" charset="0"/>
                        <a:ea typeface="Tahoma" panose="020B0604030504040204" pitchFamily="34" charset="0"/>
                        <a:cs typeface="Tahoma" panose="020B0604030504040204" pitchFamily="34" charset="0"/>
                      </a:rPr>
                      <m:t>rad</m:t>
                    </m:r>
                  </m:oMath>
                </a14:m>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7" name="TextBox 6">
                <a:extLst>
                  <a:ext uri="{FF2B5EF4-FFF2-40B4-BE49-F238E27FC236}">
                    <a16:creationId xmlns:a16="http://schemas.microsoft.com/office/drawing/2014/main" id="{BE57AAD7-3A0C-47EE-BCB5-FEAF7D1ADA7E}"/>
                  </a:ext>
                </a:extLst>
              </p:cNvPr>
              <p:cNvSpPr txBox="1">
                <a:spLocks noRot="1" noChangeAspect="1" noMove="1" noResize="1" noEditPoints="1" noAdjustHandles="1" noChangeArrowheads="1" noChangeShapeType="1" noTextEdit="1"/>
              </p:cNvSpPr>
              <p:nvPr/>
            </p:nvSpPr>
            <p:spPr>
              <a:xfrm>
                <a:off x="263864" y="1814839"/>
                <a:ext cx="23801295" cy="759375"/>
              </a:xfrm>
              <a:prstGeom prst="rect">
                <a:avLst/>
              </a:prstGeom>
              <a:blipFill>
                <a:blip r:embed="rId4"/>
                <a:stretch>
                  <a:fillRect l="-1024" t="-19355" b="-370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58226D88-A1F9-4132-A7E1-BAF971220190}"/>
                  </a:ext>
                </a:extLst>
              </p:cNvPr>
              <p:cNvSpPr txBox="1"/>
              <p:nvPr/>
            </p:nvSpPr>
            <p:spPr>
              <a:xfrm>
                <a:off x="8243165" y="640164"/>
                <a:ext cx="16349994" cy="759375"/>
              </a:xfrm>
              <a:prstGeom prst="rect">
                <a:avLst/>
              </a:prstGeom>
              <a:noFill/>
            </p:spPr>
            <p:txBody>
              <a:bodyPr wrap="square">
                <a:spAutoFit/>
              </a:bodyPr>
              <a:lstStyle/>
              <a:p>
                <a:pPr>
                  <a:lnSpc>
                    <a:spcPct val="107000"/>
                  </a:lnSpc>
                  <a:spcAft>
                    <a:spcPts val="800"/>
                  </a:spcAft>
                </a:pPr>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Do đường tròn có độ dài là </a:t>
                </a:r>
                <a14:m>
                  <m:oMath xmlns:m="http://schemas.openxmlformats.org/officeDocument/2006/math">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𝟐</m:t>
                    </m:r>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𝑹</m:t>
                    </m:r>
                  </m:oMath>
                </a14:m>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nên nó có số đo </a:t>
                </a:r>
                <a14:m>
                  <m:oMath xmlns:m="http://schemas.openxmlformats.org/officeDocument/2006/math">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𝟐</m:t>
                    </m:r>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r>
                      <m:rPr>
                        <m:nor/>
                      </m:rPr>
                      <a:rPr lang="en-US" sz="4400" b="1" i="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vi-VN" sz="4400" b="1">
                        <a:solidFill>
                          <a:srgbClr val="002060"/>
                        </a:solidFill>
                        <a:effectLst/>
                        <a:latin typeface="Tahoma" panose="020B0604030504040204" pitchFamily="34" charset="0"/>
                        <a:ea typeface="Tahoma" panose="020B0604030504040204" pitchFamily="34" charset="0"/>
                        <a:cs typeface="Tahoma" panose="020B0604030504040204" pitchFamily="34" charset="0"/>
                      </a:rPr>
                      <m:t>rad</m:t>
                    </m:r>
                  </m:oMath>
                </a14:m>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p>
            </p:txBody>
          </p:sp>
        </mc:Choice>
        <mc:Fallback>
          <p:sp>
            <p:nvSpPr>
              <p:cNvPr id="8" name="TextBox 7">
                <a:extLst>
                  <a:ext uri="{FF2B5EF4-FFF2-40B4-BE49-F238E27FC236}">
                    <a16:creationId xmlns:a16="http://schemas.microsoft.com/office/drawing/2014/main" id="{58226D88-A1F9-4132-A7E1-BAF971220190}"/>
                  </a:ext>
                </a:extLst>
              </p:cNvPr>
              <p:cNvSpPr txBox="1">
                <a:spLocks noRot="1" noChangeAspect="1" noMove="1" noResize="1" noEditPoints="1" noAdjustHandles="1" noChangeArrowheads="1" noChangeShapeType="1" noTextEdit="1"/>
              </p:cNvSpPr>
              <p:nvPr/>
            </p:nvSpPr>
            <p:spPr>
              <a:xfrm>
                <a:off x="8243165" y="640164"/>
                <a:ext cx="16349994" cy="759375"/>
              </a:xfrm>
              <a:prstGeom prst="rect">
                <a:avLst/>
              </a:prstGeom>
              <a:blipFill>
                <a:blip r:embed="rId5"/>
                <a:stretch>
                  <a:fillRect l="-1491" t="-18400" b="-36000"/>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C4D0E24E-393C-31B3-78CE-F35B0CD53553}"/>
              </a:ext>
            </a:extLst>
          </p:cNvPr>
          <p:cNvGrpSpPr/>
          <p:nvPr/>
        </p:nvGrpSpPr>
        <p:grpSpPr>
          <a:xfrm>
            <a:off x="449944" y="7500337"/>
            <a:ext cx="3100080" cy="751616"/>
            <a:chOff x="22440" y="16831"/>
            <a:chExt cx="1296538" cy="230002"/>
          </a:xfrm>
        </p:grpSpPr>
        <p:grpSp>
          <p:nvGrpSpPr>
            <p:cNvPr id="9" name="Group 8">
              <a:extLst>
                <a:ext uri="{FF2B5EF4-FFF2-40B4-BE49-F238E27FC236}">
                  <a16:creationId xmlns:a16="http://schemas.microsoft.com/office/drawing/2014/main" id="{98354CD9-9BD6-FE70-9EDC-5FDAF51C9373}"/>
                </a:ext>
              </a:extLst>
            </p:cNvPr>
            <p:cNvGrpSpPr/>
            <p:nvPr/>
          </p:nvGrpSpPr>
          <p:grpSpPr>
            <a:xfrm>
              <a:off x="22440" y="59287"/>
              <a:ext cx="850471" cy="159855"/>
              <a:chOff x="31572" y="60276"/>
              <a:chExt cx="1196628" cy="197828"/>
            </a:xfrm>
          </p:grpSpPr>
          <p:sp>
            <p:nvSpPr>
              <p:cNvPr id="11" name="Arrow: Pentagon 10">
                <a:extLst>
                  <a:ext uri="{FF2B5EF4-FFF2-40B4-BE49-F238E27FC236}">
                    <a16:creationId xmlns:a16="http://schemas.microsoft.com/office/drawing/2014/main" id="{4568DB4E-6F1E-08B6-DA76-E0CA6E3C22A3}"/>
                  </a:ext>
                </a:extLst>
              </p:cNvPr>
              <p:cNvSpPr/>
              <p:nvPr/>
            </p:nvSpPr>
            <p:spPr>
              <a:xfrm>
                <a:off x="204585" y="62042"/>
                <a:ext cx="1023615" cy="196062"/>
              </a:xfrm>
              <a:prstGeom prst="homePlate">
                <a:avLst/>
              </a:prstGeom>
              <a:solidFill>
                <a:srgbClr val="FCFFEF"/>
              </a:solidFill>
              <a:ln w="12700" cap="flat" cmpd="sng" algn="ctr">
                <a:solidFill>
                  <a:srgbClr val="ED7D31">
                    <a:lumMod val="20000"/>
                    <a:lumOff val="80000"/>
                  </a:srgbClr>
                </a:solidFill>
                <a:prstDash val="solid"/>
                <a:miter lim="800000"/>
              </a:ln>
              <a:effectLst/>
            </p:spPr>
            <p:txBody>
              <a:bodyPr rtlCol="0" anchor="ctr"/>
              <a:lstStyle/>
              <a:p>
                <a:pPr>
                  <a:lnSpc>
                    <a:spcPct val="106000"/>
                  </a:lnSpc>
                  <a:spcAft>
                    <a:spcPts val="800"/>
                  </a:spcAft>
                </a:pPr>
                <a:r>
                  <a:rPr lang="vi-VN" sz="4400" b="1" kern="1200">
                    <a:solidFill>
                      <a:srgbClr val="002060"/>
                    </a:solidFill>
                    <a:effectLst/>
                    <a:latin typeface="Tahoma" panose="020B0604030504040204" pitchFamily="34" charset="0"/>
                    <a:ea typeface="Tahoma" panose="020B0604030504040204" pitchFamily="34" charset="0"/>
                    <a:cs typeface="Tahoma" panose="020B0604030504040204" pitchFamily="34" charset="0"/>
                  </a:rPr>
                  <a:t> </a:t>
                </a:r>
                <a:endParaRPr lang="vi-VN" sz="4400" b="1">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Arrow: Chevron 11">
                <a:extLst>
                  <a:ext uri="{FF2B5EF4-FFF2-40B4-BE49-F238E27FC236}">
                    <a16:creationId xmlns:a16="http://schemas.microsoft.com/office/drawing/2014/main" id="{E9239BD3-1940-1F35-A49A-49188F67EF9B}"/>
                  </a:ext>
                </a:extLst>
              </p:cNvPr>
              <p:cNvSpPr/>
              <p:nvPr/>
            </p:nvSpPr>
            <p:spPr>
              <a:xfrm>
                <a:off x="31572" y="60341"/>
                <a:ext cx="162630" cy="196062"/>
              </a:xfrm>
              <a:prstGeom prst="chevron">
                <a:avLst/>
              </a:prstGeom>
              <a:solidFill>
                <a:srgbClr val="4472C4"/>
              </a:solidFill>
              <a:ln w="12700" cap="flat" cmpd="sng" algn="ctr">
                <a:noFill/>
                <a:prstDash val="solid"/>
                <a:miter lim="800000"/>
              </a:ln>
              <a:effectLst/>
            </p:spPr>
            <p:txBody>
              <a:bodyPr rtlCol="0" anchor="ctr"/>
              <a:lstStyle/>
              <a:p>
                <a:endParaRPr lang="vi-VN" sz="4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3" name="Arrow: Chevron 12">
                <a:extLst>
                  <a:ext uri="{FF2B5EF4-FFF2-40B4-BE49-F238E27FC236}">
                    <a16:creationId xmlns:a16="http://schemas.microsoft.com/office/drawing/2014/main" id="{1C6282A5-0CE3-16F4-9A52-EC0DF92385B4}"/>
                  </a:ext>
                </a:extLst>
              </p:cNvPr>
              <p:cNvSpPr/>
              <p:nvPr/>
            </p:nvSpPr>
            <p:spPr>
              <a:xfrm>
                <a:off x="116273" y="60276"/>
                <a:ext cx="176766" cy="196062"/>
              </a:xfrm>
              <a:prstGeom prst="chevron">
                <a:avLst/>
              </a:prstGeom>
              <a:solidFill>
                <a:srgbClr val="FFC000"/>
              </a:solidFill>
              <a:ln w="12700" cap="flat" cmpd="sng" algn="ctr">
                <a:noFill/>
                <a:prstDash val="solid"/>
                <a:miter lim="800000"/>
              </a:ln>
              <a:effectLst/>
            </p:spPr>
            <p:txBody>
              <a:bodyPr rtlCol="0" anchor="ctr"/>
              <a:lstStyle/>
              <a:p>
                <a:endParaRPr lang="vi-VN" sz="4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sp>
          <p:nvSpPr>
            <p:cNvPr id="10" name="TextBox 56">
              <a:extLst>
                <a:ext uri="{FF2B5EF4-FFF2-40B4-BE49-F238E27FC236}">
                  <a16:creationId xmlns:a16="http://schemas.microsoft.com/office/drawing/2014/main" id="{8085BB03-9FBD-B40E-5D70-B66DD01EC106}"/>
                </a:ext>
              </a:extLst>
            </p:cNvPr>
            <p:cNvSpPr txBox="1"/>
            <p:nvPr/>
          </p:nvSpPr>
          <p:spPr>
            <a:xfrm>
              <a:off x="188014" y="16831"/>
              <a:ext cx="1130964" cy="230002"/>
            </a:xfrm>
            <a:prstGeom prst="rect">
              <a:avLst/>
            </a:prstGeom>
            <a:noFill/>
          </p:spPr>
          <p:txBody>
            <a:bodyPr wrap="square">
              <a:noAutofit/>
            </a:bodyPr>
            <a:lstStyle/>
            <a:p>
              <a:pPr>
                <a:lnSpc>
                  <a:spcPct val="107000"/>
                </a:lnSpc>
                <a:spcAft>
                  <a:spcPts val="800"/>
                </a:spcAft>
              </a:pPr>
              <a:r>
                <a:rPr lang="vi-VN" sz="4400" b="1" kern="1200" dirty="0">
                  <a:solidFill>
                    <a:srgbClr val="002060"/>
                  </a:solidFill>
                  <a:effectLst/>
                  <a:latin typeface="Tahoma" panose="020B0604030504040204" pitchFamily="34" charset="0"/>
                  <a:ea typeface="Tahoma" panose="020B0604030504040204" pitchFamily="34" charset="0"/>
                  <a:cs typeface="Tahoma" panose="020B0604030504040204" pitchFamily="34" charset="0"/>
                </a:rPr>
                <a:t>Ví dụ  3.</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0CA2206-E4D2-6A4B-8643-7307D7722E39}"/>
                  </a:ext>
                </a:extLst>
              </p:cNvPr>
              <p:cNvSpPr txBox="1"/>
              <p:nvPr/>
            </p:nvSpPr>
            <p:spPr>
              <a:xfrm>
                <a:off x="3406588" y="7507026"/>
                <a:ext cx="17570823" cy="759375"/>
              </a:xfrm>
              <a:prstGeom prst="rect">
                <a:avLst/>
              </a:prstGeom>
              <a:noFill/>
            </p:spPr>
            <p:txBody>
              <a:bodyPr wrap="square">
                <a:spAutoFit/>
              </a:bodyPr>
              <a:lstStyle/>
              <a:p>
                <a:pPr indent="-228600">
                  <a:lnSpc>
                    <a:spcPct val="107000"/>
                  </a:lnSpc>
                  <a:spcAft>
                    <a:spcPts val="800"/>
                  </a:spcAft>
                </a:pP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Đổi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từ</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đơn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vị</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sang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rađian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sau</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𝟒𝟓</m:t>
                    </m:r>
                    <m:r>
                      <a:rPr lang="en-US" sz="44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𝟏𝟓𝟎</m:t>
                    </m:r>
                    <m:r>
                      <a:rPr lang="en-US" sz="44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4" name="TextBox 13">
                <a:extLst>
                  <a:ext uri="{FF2B5EF4-FFF2-40B4-BE49-F238E27FC236}">
                    <a16:creationId xmlns:a16="http://schemas.microsoft.com/office/drawing/2014/main" id="{C0CA2206-E4D2-6A4B-8643-7307D7722E39}"/>
                  </a:ext>
                </a:extLst>
              </p:cNvPr>
              <p:cNvSpPr txBox="1">
                <a:spLocks noRot="1" noChangeAspect="1" noMove="1" noResize="1" noEditPoints="1" noAdjustHandles="1" noChangeArrowheads="1" noChangeShapeType="1" noTextEdit="1"/>
              </p:cNvSpPr>
              <p:nvPr/>
            </p:nvSpPr>
            <p:spPr>
              <a:xfrm>
                <a:off x="3406588" y="7507026"/>
                <a:ext cx="17570823" cy="759375"/>
              </a:xfrm>
              <a:prstGeom prst="rect">
                <a:avLst/>
              </a:prstGeom>
              <a:blipFill>
                <a:blip r:embed="rId6"/>
                <a:stretch>
                  <a:fillRect l="-1423" t="-18400" b="-36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C2E3463C-CA32-BD66-5151-8A08A7958F07}"/>
              </a:ext>
            </a:extLst>
          </p:cNvPr>
          <p:cNvSpPr txBox="1"/>
          <p:nvPr/>
        </p:nvSpPr>
        <p:spPr>
          <a:xfrm>
            <a:off x="449944" y="6600908"/>
            <a:ext cx="4333935" cy="830997"/>
          </a:xfrm>
          <a:prstGeom prst="rect">
            <a:avLst/>
          </a:prstGeom>
          <a:noFill/>
        </p:spPr>
        <p:txBody>
          <a:bodyPr wrap="square" rtlCol="0">
            <a:spAutoFit/>
          </a:bodyPr>
          <a:lstStyle/>
          <a:p>
            <a:pPr marL="457200" indent="-457200">
              <a:buBlip>
                <a:blip r:embed="rId7"/>
              </a:buBlip>
            </a:pPr>
            <a:r>
              <a:rPr lang="en-US" sz="4800" b="1" i="1" dirty="0">
                <a:solidFill>
                  <a:srgbClr val="FF0000"/>
                </a:solidFill>
                <a:latin typeface="Tahoma" panose="020B0604030504040204" pitchFamily="34" charset="0"/>
                <a:ea typeface="Tahoma" panose="020B0604030504040204" pitchFamily="34" charset="0"/>
                <a:cs typeface="Tahoma" panose="020B0604030504040204" pitchFamily="34" charset="0"/>
              </a:rPr>
              <a:t>3.Luyện </a:t>
            </a:r>
            <a:r>
              <a:rPr lang="en-US" sz="4800" b="1" i="1" dirty="0" err="1">
                <a:solidFill>
                  <a:srgbClr val="FF0000"/>
                </a:solidFill>
                <a:latin typeface="Tahoma" panose="020B0604030504040204" pitchFamily="34" charset="0"/>
                <a:ea typeface="Tahoma" panose="020B0604030504040204" pitchFamily="34" charset="0"/>
                <a:cs typeface="Tahoma" panose="020B0604030504040204" pitchFamily="34" charset="0"/>
              </a:rPr>
              <a:t>tập</a:t>
            </a:r>
            <a:endParaRPr lang="en-US" sz="48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Rounded Corners 21">
            <a:extLst>
              <a:ext uri="{FF2B5EF4-FFF2-40B4-BE49-F238E27FC236}">
                <a16:creationId xmlns:a16="http://schemas.microsoft.com/office/drawing/2014/main" id="{93CDB0B2-B6B9-C0CA-7196-B5F82B513575}"/>
              </a:ext>
            </a:extLst>
          </p:cNvPr>
          <p:cNvSpPr/>
          <p:nvPr/>
        </p:nvSpPr>
        <p:spPr>
          <a:xfrm>
            <a:off x="291351" y="9497532"/>
            <a:ext cx="23801295" cy="386859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69E52F3-7BBE-EE6E-18FA-6CC08C1325A9}"/>
              </a:ext>
            </a:extLst>
          </p:cNvPr>
          <p:cNvSpPr txBox="1"/>
          <p:nvPr/>
        </p:nvSpPr>
        <p:spPr>
          <a:xfrm>
            <a:off x="868653" y="9497532"/>
            <a:ext cx="2642880" cy="751616"/>
          </a:xfrm>
          <a:prstGeom prst="rect">
            <a:avLst/>
          </a:prstGeom>
          <a:noFill/>
          <a:ln>
            <a:noFill/>
          </a:ln>
        </p:spPr>
        <p:txBody>
          <a:bodyPr wrap="square">
            <a:spAutoFit/>
          </a:bodyPr>
          <a:lstStyle/>
          <a:p>
            <a:pPr>
              <a:lnSpc>
                <a:spcPct val="107000"/>
              </a:lnSpc>
              <a:spcAft>
                <a:spcPts val="800"/>
              </a:spcAft>
            </a:pP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Lời</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giải</a:t>
            </a:r>
            <a:endParaRPr lang="vi-VN"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CA000E00-24EC-6988-3640-9BC0B6EDE766}"/>
              </a:ext>
            </a:extLst>
          </p:cNvPr>
          <p:cNvSpPr txBox="1"/>
          <p:nvPr/>
        </p:nvSpPr>
        <p:spPr>
          <a:xfrm>
            <a:off x="845839" y="10191954"/>
            <a:ext cx="3173334" cy="751616"/>
          </a:xfrm>
          <a:prstGeom prst="rect">
            <a:avLst/>
          </a:prstGeom>
          <a:noFill/>
          <a:ln>
            <a:noFill/>
          </a:ln>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a:t>
            </a:r>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Ta có </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22E891D-00DB-5029-297B-F0874B8D2680}"/>
                  </a:ext>
                </a:extLst>
              </p:cNvPr>
              <p:cNvSpPr txBox="1"/>
              <p:nvPr/>
            </p:nvSpPr>
            <p:spPr>
              <a:xfrm>
                <a:off x="3087015" y="10040085"/>
                <a:ext cx="6096000" cy="1055354"/>
              </a:xfrm>
              <a:prstGeom prst="rect">
                <a:avLst/>
              </a:prstGeom>
              <a:noFill/>
              <a:ln>
                <a:noFill/>
              </a:ln>
            </p:spPr>
            <p:txBody>
              <a:bodyPr wrap="square">
                <a:spAutoFit/>
              </a:bodyPr>
              <a:lstStyle/>
              <a:p>
                <a:pPr indent="457200">
                  <a:lnSpc>
                    <a:spcPct val="107000"/>
                  </a:lnSpc>
                  <a:spcAft>
                    <a:spcPts val="800"/>
                  </a:spcAft>
                </a:pPr>
                <a14:m>
                  <m:oMath xmlns:m="http://schemas.openxmlformats.org/officeDocument/2006/math">
                    <m:r>
                      <a:rPr lang="vi-VN"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𝟒𝟓</m:t>
                    </m:r>
                    <m:r>
                      <a:rPr lang="vi-VN"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𝟒𝟓</m:t>
                    </m:r>
                    <m:r>
                      <a:rPr lang="vi-VN"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𝟏𝟖𝟎</m:t>
                        </m:r>
                      </m:den>
                    </m:f>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m:t>
                        </m:r>
                      </m:den>
                    </m:f>
                  </m:oMath>
                </a14:m>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19" name="TextBox 18">
                <a:extLst>
                  <a:ext uri="{FF2B5EF4-FFF2-40B4-BE49-F238E27FC236}">
                    <a16:creationId xmlns:a16="http://schemas.microsoft.com/office/drawing/2014/main" id="{822E891D-00DB-5029-297B-F0874B8D2680}"/>
                  </a:ext>
                </a:extLst>
              </p:cNvPr>
              <p:cNvSpPr txBox="1">
                <a:spLocks noRot="1" noChangeAspect="1" noMove="1" noResize="1" noEditPoints="1" noAdjustHandles="1" noChangeArrowheads="1" noChangeShapeType="1" noTextEdit="1"/>
              </p:cNvSpPr>
              <p:nvPr/>
            </p:nvSpPr>
            <p:spPr>
              <a:xfrm>
                <a:off x="3087015" y="10040085"/>
                <a:ext cx="6096000" cy="1055354"/>
              </a:xfrm>
              <a:prstGeom prst="rect">
                <a:avLst/>
              </a:prstGeom>
              <a:blipFill>
                <a:blip r:embed="rId8"/>
                <a:stretch>
                  <a:fillRect t="-1156" b="-1098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44057E9-D082-753E-A9F3-CE2C65A3D18F}"/>
                  </a:ext>
                </a:extLst>
              </p:cNvPr>
              <p:cNvSpPr txBox="1"/>
              <p:nvPr/>
            </p:nvSpPr>
            <p:spPr>
              <a:xfrm>
                <a:off x="7951489" y="9945637"/>
                <a:ext cx="6096000" cy="1149802"/>
              </a:xfrm>
              <a:prstGeom prst="rect">
                <a:avLst/>
              </a:prstGeom>
              <a:noFill/>
              <a:ln>
                <a:noFill/>
              </a:ln>
            </p:spPr>
            <p:txBody>
              <a:bodyPr wrap="square">
                <a:spAutoFit/>
              </a:bodyPr>
              <a:lstStyle/>
              <a:p>
                <a:pPr indent="457200">
                  <a:lnSpc>
                    <a:spcPct val="107000"/>
                  </a:lnSpc>
                  <a:spcAft>
                    <a:spcPts val="800"/>
                  </a:spcAft>
                </a:pPr>
                <a14:m>
                  <m:oMath xmlns:m="http://schemas.openxmlformats.org/officeDocument/2006/math">
                    <m:r>
                      <a:rPr lang="vi-VN"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𝟏𝟓𝟎</m:t>
                    </m:r>
                    <m:r>
                      <a:rPr lang="vi-VN"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𝟏𝟓𝟎</m:t>
                    </m:r>
                    <m:r>
                      <a:rPr lang="vi-VN"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𝟏𝟖𝟎</m:t>
                        </m:r>
                      </m:den>
                    </m:f>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m:t>
                        </m:r>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𝟔</m:t>
                        </m:r>
                      </m:den>
                    </m:f>
                  </m:oMath>
                </a14:m>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20" name="TextBox 19">
                <a:extLst>
                  <a:ext uri="{FF2B5EF4-FFF2-40B4-BE49-F238E27FC236}">
                    <a16:creationId xmlns:a16="http://schemas.microsoft.com/office/drawing/2014/main" id="{C44057E9-D082-753E-A9F3-CE2C65A3D18F}"/>
                  </a:ext>
                </a:extLst>
              </p:cNvPr>
              <p:cNvSpPr txBox="1">
                <a:spLocks noRot="1" noChangeAspect="1" noMove="1" noResize="1" noEditPoints="1" noAdjustHandles="1" noChangeArrowheads="1" noChangeShapeType="1" noTextEdit="1"/>
              </p:cNvSpPr>
              <p:nvPr/>
            </p:nvSpPr>
            <p:spPr>
              <a:xfrm>
                <a:off x="7951489" y="9945637"/>
                <a:ext cx="6096000" cy="1149802"/>
              </a:xfrm>
              <a:prstGeom prst="rect">
                <a:avLst/>
              </a:prstGeom>
              <a:blipFill>
                <a:blip r:embed="rId9"/>
                <a:stretch>
                  <a:fillRect r="-1800" b="-101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1" name="Table 20">
                <a:extLst>
                  <a:ext uri="{FF2B5EF4-FFF2-40B4-BE49-F238E27FC236}">
                    <a16:creationId xmlns:a16="http://schemas.microsoft.com/office/drawing/2014/main" id="{A1705594-5CFE-7DC1-21EB-BFB247A9A519}"/>
                  </a:ext>
                </a:extLst>
              </p:cNvPr>
              <p:cNvGraphicFramePr>
                <a:graphicFrameLocks noGrp="1"/>
              </p:cNvGraphicFramePr>
              <p:nvPr>
                <p:extLst>
                  <p:ext uri="{D42A27DB-BD31-4B8C-83A1-F6EECF244321}">
                    <p14:modId xmlns:p14="http://schemas.microsoft.com/office/powerpoint/2010/main" val="3538785756"/>
                  </p:ext>
                </p:extLst>
              </p:nvPr>
            </p:nvGraphicFramePr>
            <p:xfrm>
              <a:off x="991295" y="11312863"/>
              <a:ext cx="14503740" cy="1585776"/>
            </p:xfrm>
            <a:graphic>
              <a:graphicData uri="http://schemas.openxmlformats.org/drawingml/2006/table">
                <a:tbl>
                  <a:tblPr firstRow="1" firstCol="1" bandRow="1">
                    <a:tableStyleId>{5C22544A-7EE6-4342-B048-85BDC9FD1C3A}</a:tableStyleId>
                  </a:tblPr>
                  <a:tblGrid>
                    <a:gridCol w="14503740">
                      <a:extLst>
                        <a:ext uri="{9D8B030D-6E8A-4147-A177-3AD203B41FA5}">
                          <a16:colId xmlns:a16="http://schemas.microsoft.com/office/drawing/2014/main" val="2280565523"/>
                        </a:ext>
                      </a:extLst>
                    </a:gridCol>
                  </a:tblGrid>
                  <a:tr h="1585776">
                    <a:tc>
                      <a:txBody>
                        <a:bodyPr/>
                        <a:lstStyle/>
                        <a:p>
                          <a:pPr>
                            <a:lnSpc>
                              <a:spcPct val="107000"/>
                            </a:lnSpc>
                            <a:spcAft>
                              <a:spcPts val="800"/>
                            </a:spcAft>
                          </a:pPr>
                          <a:r>
                            <a:rPr lang="en-US" sz="4400" dirty="0">
                              <a:solidFill>
                                <a:schemeClr val="tx1"/>
                              </a:solidFill>
                              <a:effectLst/>
                              <a:latin typeface="Tahoma" panose="020B0604030504040204" pitchFamily="34" charset="0"/>
                              <a:ea typeface="Tahoma" panose="020B0604030504040204" pitchFamily="34" charset="0"/>
                              <a:cs typeface="Tahoma" panose="020B0604030504040204" pitchFamily="34" charset="0"/>
                            </a:rPr>
                            <a:t>b) Ta </a:t>
                          </a:r>
                          <a:r>
                            <a:rPr lang="en-US" sz="44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
                                <m:fPr>
                                  <m:ctrlPr>
                                    <a:rPr lang="vi-VN" sz="4400" b="1" i="1">
                                      <a:solidFill>
                                        <a:schemeClr val="tx1"/>
                                      </a:solidFill>
                                      <a:effectLst/>
                                      <a:latin typeface="Cambria Math" panose="02040503050406030204" pitchFamily="18" charset="0"/>
                                    </a:rPr>
                                  </m:ctrlPr>
                                </m:fPr>
                                <m:num>
                                  <m:r>
                                    <a:rPr lang="en-US" sz="4400" b="1" i="1">
                                      <a:solidFill>
                                        <a:schemeClr val="tx1"/>
                                      </a:solidFill>
                                      <a:effectLst/>
                                      <a:latin typeface="Cambria Math" panose="02040503050406030204" pitchFamily="18" charset="0"/>
                                    </a:rPr>
                                    <m:t>𝝅</m:t>
                                  </m:r>
                                </m:num>
                                <m:den>
                                  <m:r>
                                    <a:rPr lang="en-US" sz="4400" b="1" i="1">
                                      <a:solidFill>
                                        <a:schemeClr val="tx1"/>
                                      </a:solidFill>
                                      <a:effectLst/>
                                      <a:latin typeface="Cambria Math" panose="02040503050406030204" pitchFamily="18" charset="0"/>
                                    </a:rPr>
                                    <m:t>𝟑</m:t>
                                  </m:r>
                                </m:den>
                              </m:f>
                              <m:r>
                                <a:rPr lang="en-US" sz="4400" b="1">
                                  <a:solidFill>
                                    <a:schemeClr val="tx1"/>
                                  </a:solidFill>
                                  <a:effectLst/>
                                  <a:latin typeface="Cambria Math" panose="02040503050406030204" pitchFamily="18" charset="0"/>
                                </a:rPr>
                                <m:t>=</m:t>
                              </m:r>
                              <m:f>
                                <m:fPr>
                                  <m:ctrlPr>
                                    <a:rPr lang="vi-VN" sz="4400" b="1" i="1">
                                      <a:solidFill>
                                        <a:schemeClr val="tx1"/>
                                      </a:solidFill>
                                      <a:effectLst/>
                                      <a:latin typeface="Cambria Math" panose="02040503050406030204" pitchFamily="18" charset="0"/>
                                    </a:rPr>
                                  </m:ctrlPr>
                                </m:fPr>
                                <m:num>
                                  <m:r>
                                    <a:rPr lang="en-US" sz="4400" b="1" i="1">
                                      <a:solidFill>
                                        <a:schemeClr val="tx1"/>
                                      </a:solidFill>
                                      <a:effectLst/>
                                      <a:latin typeface="Cambria Math" panose="02040503050406030204" pitchFamily="18" charset="0"/>
                                    </a:rPr>
                                    <m:t>𝝅</m:t>
                                  </m:r>
                                </m:num>
                                <m:den>
                                  <m:r>
                                    <a:rPr lang="en-US" sz="4400" b="1" i="1">
                                      <a:solidFill>
                                        <a:schemeClr val="tx1"/>
                                      </a:solidFill>
                                      <a:effectLst/>
                                      <a:latin typeface="Cambria Math" panose="02040503050406030204" pitchFamily="18" charset="0"/>
                                    </a:rPr>
                                    <m:t>𝟑</m:t>
                                  </m:r>
                                </m:den>
                              </m:f>
                              <m:r>
                                <a:rPr lang="en-US" sz="4400" b="1">
                                  <a:solidFill>
                                    <a:schemeClr val="tx1"/>
                                  </a:solidFill>
                                  <a:effectLst/>
                                  <a:latin typeface="Cambria Math" panose="02040503050406030204" pitchFamily="18" charset="0"/>
                                </a:rPr>
                                <m:t>.</m:t>
                              </m:r>
                              <m:sSup>
                                <m:sSupPr>
                                  <m:ctrlPr>
                                    <a:rPr lang="vi-VN" sz="4400" b="1" i="1">
                                      <a:solidFill>
                                        <a:schemeClr val="tx1"/>
                                      </a:solidFill>
                                      <a:effectLst/>
                                      <a:latin typeface="Cambria Math" panose="02040503050406030204" pitchFamily="18" charset="0"/>
                                    </a:rPr>
                                  </m:ctrlPr>
                                </m:sSupPr>
                                <m:e>
                                  <m:d>
                                    <m:dPr>
                                      <m:ctrlPr>
                                        <a:rPr lang="vi-VN" sz="4400" b="1" i="1">
                                          <a:solidFill>
                                            <a:schemeClr val="tx1"/>
                                          </a:solidFill>
                                          <a:effectLst/>
                                          <a:latin typeface="Cambria Math" panose="02040503050406030204" pitchFamily="18" charset="0"/>
                                        </a:rPr>
                                      </m:ctrlPr>
                                    </m:dPr>
                                    <m:e>
                                      <m:f>
                                        <m:fPr>
                                          <m:ctrlPr>
                                            <a:rPr lang="vi-VN" sz="4400" b="1" i="1">
                                              <a:solidFill>
                                                <a:schemeClr val="tx1"/>
                                              </a:solidFill>
                                              <a:effectLst/>
                                              <a:latin typeface="Cambria Math" panose="02040503050406030204" pitchFamily="18" charset="0"/>
                                            </a:rPr>
                                          </m:ctrlPr>
                                        </m:fPr>
                                        <m:num>
                                          <m:r>
                                            <a:rPr lang="en-US" sz="4400" b="1" i="1">
                                              <a:solidFill>
                                                <a:schemeClr val="tx1"/>
                                              </a:solidFill>
                                              <a:effectLst/>
                                              <a:latin typeface="Cambria Math" panose="02040503050406030204" pitchFamily="18" charset="0"/>
                                            </a:rPr>
                                            <m:t>𝟏𝟖𝟎</m:t>
                                          </m:r>
                                        </m:num>
                                        <m:den>
                                          <m:r>
                                            <a:rPr lang="en-US" sz="4400" b="1" i="1">
                                              <a:solidFill>
                                                <a:schemeClr val="tx1"/>
                                              </a:solidFill>
                                              <a:effectLst/>
                                              <a:latin typeface="Cambria Math" panose="02040503050406030204" pitchFamily="18" charset="0"/>
                                            </a:rPr>
                                            <m:t>𝝅</m:t>
                                          </m:r>
                                        </m:den>
                                      </m:f>
                                    </m:e>
                                  </m:d>
                                </m:e>
                                <m:sup>
                                  <m:r>
                                    <a:rPr lang="en-US" sz="4400" b="1" i="1">
                                      <a:solidFill>
                                        <a:schemeClr val="tx1"/>
                                      </a:solidFill>
                                      <a:effectLst/>
                                      <a:latin typeface="Cambria Math" panose="02040503050406030204" pitchFamily="18" charset="0"/>
                                    </a:rPr>
                                    <m:t>𝒐</m:t>
                                  </m:r>
                                </m:sup>
                              </m:sSup>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𝟔𝟎</m:t>
                              </m:r>
                              <m:r>
                                <a:rPr lang="en-US" sz="4400" b="1">
                                  <a:solidFill>
                                    <a:schemeClr val="tx1"/>
                                  </a:solidFill>
                                  <a:effectLst/>
                                  <a:latin typeface="Cambria Math" panose="02040503050406030204" pitchFamily="18" charset="0"/>
                                </a:rPr>
                                <m:t>°</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r>
                            <a:rPr lang="en-US" sz="4400" b="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
                                <m:fPr>
                                  <m:ctrlPr>
                                    <a:rPr lang="vi-VN" sz="4400" b="1" i="1">
                                      <a:solidFill>
                                        <a:schemeClr val="tx1"/>
                                      </a:solidFill>
                                      <a:effectLst/>
                                      <a:latin typeface="Cambria Math" panose="02040503050406030204" pitchFamily="18" charset="0"/>
                                    </a:rPr>
                                  </m:ctrlPr>
                                </m:fPr>
                                <m:num>
                                  <m:r>
                                    <a:rPr lang="en-US" sz="4400" b="1" i="1">
                                      <a:solidFill>
                                        <a:schemeClr val="tx1"/>
                                      </a:solidFill>
                                      <a:effectLst/>
                                      <a:latin typeface="Cambria Math" panose="02040503050406030204" pitchFamily="18" charset="0"/>
                                    </a:rPr>
                                    <m:t>𝟓</m:t>
                                  </m:r>
                                  <m:r>
                                    <a:rPr lang="en-US" sz="4400" b="1" i="1">
                                      <a:solidFill>
                                        <a:schemeClr val="tx1"/>
                                      </a:solidFill>
                                      <a:effectLst/>
                                      <a:latin typeface="Cambria Math" panose="02040503050406030204" pitchFamily="18" charset="0"/>
                                    </a:rPr>
                                    <m:t>𝝅</m:t>
                                  </m:r>
                                </m:num>
                                <m:den>
                                  <m:r>
                                    <a:rPr lang="en-US" sz="4400" b="1" i="1">
                                      <a:solidFill>
                                        <a:schemeClr val="tx1"/>
                                      </a:solidFill>
                                      <a:effectLst/>
                                      <a:latin typeface="Cambria Math" panose="02040503050406030204" pitchFamily="18" charset="0"/>
                                    </a:rPr>
                                    <m:t>𝟒</m:t>
                                  </m:r>
                                </m:den>
                              </m:f>
                              <m:r>
                                <a:rPr lang="en-US" sz="4400" b="1">
                                  <a:solidFill>
                                    <a:schemeClr val="tx1"/>
                                  </a:solidFill>
                                  <a:effectLst/>
                                  <a:latin typeface="Cambria Math" panose="02040503050406030204" pitchFamily="18" charset="0"/>
                                </a:rPr>
                                <m:t>=</m:t>
                              </m:r>
                              <m:f>
                                <m:fPr>
                                  <m:ctrlPr>
                                    <a:rPr lang="vi-VN" sz="4400" b="1" i="1">
                                      <a:solidFill>
                                        <a:schemeClr val="tx1"/>
                                      </a:solidFill>
                                      <a:effectLst/>
                                      <a:latin typeface="Cambria Math" panose="02040503050406030204" pitchFamily="18" charset="0"/>
                                    </a:rPr>
                                  </m:ctrlPr>
                                </m:fPr>
                                <m:num>
                                  <m:r>
                                    <a:rPr lang="en-US" sz="4400" b="1" i="1">
                                      <a:solidFill>
                                        <a:schemeClr val="tx1"/>
                                      </a:solidFill>
                                      <a:effectLst/>
                                      <a:latin typeface="Cambria Math" panose="02040503050406030204" pitchFamily="18" charset="0"/>
                                    </a:rPr>
                                    <m:t>𝟓</m:t>
                                  </m:r>
                                  <m:r>
                                    <a:rPr lang="en-US" sz="4400" b="1" i="1">
                                      <a:solidFill>
                                        <a:schemeClr val="tx1"/>
                                      </a:solidFill>
                                      <a:effectLst/>
                                      <a:latin typeface="Cambria Math" panose="02040503050406030204" pitchFamily="18" charset="0"/>
                                    </a:rPr>
                                    <m:t>𝝅</m:t>
                                  </m:r>
                                </m:num>
                                <m:den>
                                  <m:r>
                                    <a:rPr lang="en-US" sz="4400" b="1" i="1">
                                      <a:solidFill>
                                        <a:schemeClr val="tx1"/>
                                      </a:solidFill>
                                      <a:effectLst/>
                                      <a:latin typeface="Cambria Math" panose="02040503050406030204" pitchFamily="18" charset="0"/>
                                    </a:rPr>
                                    <m:t>𝟒</m:t>
                                  </m:r>
                                </m:den>
                              </m:f>
                              <m:r>
                                <a:rPr lang="en-US" sz="4400" b="1">
                                  <a:solidFill>
                                    <a:schemeClr val="tx1"/>
                                  </a:solidFill>
                                  <a:effectLst/>
                                  <a:latin typeface="Cambria Math" panose="02040503050406030204" pitchFamily="18" charset="0"/>
                                </a:rPr>
                                <m:t>.</m:t>
                              </m:r>
                              <m:sSup>
                                <m:sSupPr>
                                  <m:ctrlPr>
                                    <a:rPr lang="vi-VN" sz="4400" b="1" i="1">
                                      <a:solidFill>
                                        <a:schemeClr val="tx1"/>
                                      </a:solidFill>
                                      <a:effectLst/>
                                      <a:latin typeface="Cambria Math" panose="02040503050406030204" pitchFamily="18" charset="0"/>
                                    </a:rPr>
                                  </m:ctrlPr>
                                </m:sSupPr>
                                <m:e>
                                  <m:d>
                                    <m:dPr>
                                      <m:ctrlPr>
                                        <a:rPr lang="vi-VN" sz="4400" b="1" i="1">
                                          <a:solidFill>
                                            <a:schemeClr val="tx1"/>
                                          </a:solidFill>
                                          <a:effectLst/>
                                          <a:latin typeface="Cambria Math" panose="02040503050406030204" pitchFamily="18" charset="0"/>
                                        </a:rPr>
                                      </m:ctrlPr>
                                    </m:dPr>
                                    <m:e>
                                      <m:f>
                                        <m:fPr>
                                          <m:ctrlPr>
                                            <a:rPr lang="vi-VN" sz="4400" b="1" i="1">
                                              <a:solidFill>
                                                <a:schemeClr val="tx1"/>
                                              </a:solidFill>
                                              <a:effectLst/>
                                              <a:latin typeface="Cambria Math" panose="02040503050406030204" pitchFamily="18" charset="0"/>
                                            </a:rPr>
                                          </m:ctrlPr>
                                        </m:fPr>
                                        <m:num>
                                          <m:r>
                                            <a:rPr lang="en-US" sz="4400" b="1" i="1">
                                              <a:solidFill>
                                                <a:schemeClr val="tx1"/>
                                              </a:solidFill>
                                              <a:effectLst/>
                                              <a:latin typeface="Cambria Math" panose="02040503050406030204" pitchFamily="18" charset="0"/>
                                            </a:rPr>
                                            <m:t>𝟏𝟖𝟎</m:t>
                                          </m:r>
                                        </m:num>
                                        <m:den>
                                          <m:r>
                                            <a:rPr lang="en-US" sz="4400" b="1" i="1">
                                              <a:solidFill>
                                                <a:schemeClr val="tx1"/>
                                              </a:solidFill>
                                              <a:effectLst/>
                                              <a:latin typeface="Cambria Math" panose="02040503050406030204" pitchFamily="18" charset="0"/>
                                            </a:rPr>
                                            <m:t>𝝅</m:t>
                                          </m:r>
                                        </m:den>
                                      </m:f>
                                    </m:e>
                                  </m:d>
                                </m:e>
                                <m:sup>
                                  <m:r>
                                    <a:rPr lang="en-US" sz="4400" b="1" i="1">
                                      <a:solidFill>
                                        <a:schemeClr val="tx1"/>
                                      </a:solidFill>
                                      <a:effectLst/>
                                      <a:latin typeface="Cambria Math" panose="02040503050406030204" pitchFamily="18" charset="0"/>
                                    </a:rPr>
                                    <m:t>𝒐</m:t>
                                  </m:r>
                                </m:sup>
                              </m:sSup>
                              <m:r>
                                <a:rPr lang="en-US" sz="4400" b="1">
                                  <a:solidFill>
                                    <a:schemeClr val="tx1"/>
                                  </a:solidFill>
                                  <a:effectLst/>
                                  <a:latin typeface="Cambria Math" panose="02040503050406030204" pitchFamily="18" charset="0"/>
                                </a:rPr>
                                <m:t>=</m:t>
                              </m:r>
                              <m:r>
                                <a:rPr lang="en-US" sz="4400" b="1" i="1">
                                  <a:solidFill>
                                    <a:schemeClr val="tx1"/>
                                  </a:solidFill>
                                  <a:effectLst/>
                                  <a:latin typeface="Cambria Math" panose="02040503050406030204" pitchFamily="18" charset="0"/>
                                </a:rPr>
                                <m:t>𝟐𝟐𝟓</m:t>
                              </m:r>
                              <m:r>
                                <a:rPr lang="en-US" sz="4400" b="1">
                                  <a:solidFill>
                                    <a:schemeClr val="tx1"/>
                                  </a:solidFill>
                                  <a:effectLst/>
                                  <a:latin typeface="Cambria Math" panose="02040503050406030204" pitchFamily="18" charset="0"/>
                                </a:rPr>
                                <m:t>°</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oFill/>
                      </a:tcPr>
                    </a:tc>
                    <a:extLst>
                      <a:ext uri="{0D108BD9-81ED-4DB2-BD59-A6C34878D82A}">
                        <a16:rowId xmlns:a16="http://schemas.microsoft.com/office/drawing/2014/main" val="636004775"/>
                      </a:ext>
                    </a:extLst>
                  </a:tr>
                </a:tbl>
              </a:graphicData>
            </a:graphic>
          </p:graphicFrame>
        </mc:Choice>
        <mc:Fallback xmlns="">
          <p:graphicFrame>
            <p:nvGraphicFramePr>
              <p:cNvPr id="21" name="Table 20">
                <a:extLst>
                  <a:ext uri="{FF2B5EF4-FFF2-40B4-BE49-F238E27FC236}">
                    <a16:creationId xmlns:a16="http://schemas.microsoft.com/office/drawing/2014/main" id="{A1705594-5CFE-7DC1-21EB-BFB247A9A519}"/>
                  </a:ext>
                </a:extLst>
              </p:cNvPr>
              <p:cNvGraphicFramePr>
                <a:graphicFrameLocks noGrp="1"/>
              </p:cNvGraphicFramePr>
              <p:nvPr>
                <p:extLst>
                  <p:ext uri="{D42A27DB-BD31-4B8C-83A1-F6EECF244321}">
                    <p14:modId xmlns:p14="http://schemas.microsoft.com/office/powerpoint/2010/main" val="3538785756"/>
                  </p:ext>
                </p:extLst>
              </p:nvPr>
            </p:nvGraphicFramePr>
            <p:xfrm>
              <a:off x="991295" y="11312863"/>
              <a:ext cx="14503740" cy="1585776"/>
            </p:xfrm>
            <a:graphic>
              <a:graphicData uri="http://schemas.openxmlformats.org/drawingml/2006/table">
                <a:tbl>
                  <a:tblPr firstRow="1" firstCol="1" bandRow="1">
                    <a:tableStyleId>{5C22544A-7EE6-4342-B048-85BDC9FD1C3A}</a:tableStyleId>
                  </a:tblPr>
                  <a:tblGrid>
                    <a:gridCol w="14503740">
                      <a:extLst>
                        <a:ext uri="{9D8B030D-6E8A-4147-A177-3AD203B41FA5}">
                          <a16:colId xmlns:a16="http://schemas.microsoft.com/office/drawing/2014/main" val="2280565523"/>
                        </a:ext>
                      </a:extLst>
                    </a:gridCol>
                  </a:tblGrid>
                  <a:tr h="1585776">
                    <a:tc>
                      <a:txBody>
                        <a:bodyPr/>
                        <a:lstStyle/>
                        <a:p>
                          <a:endParaRPr lang="en-US"/>
                        </a:p>
                      </a:txBody>
                      <a:tcPr marL="68580" marR="68580" marT="0" marB="0">
                        <a:blipFill>
                          <a:blip r:embed="rId10"/>
                          <a:stretch>
                            <a:fillRect l="-42" t="-383" r="-210" b="-1916"/>
                          </a:stretch>
                        </a:blipFill>
                      </a:tcPr>
                    </a:tc>
                    <a:extLst>
                      <a:ext uri="{0D108BD9-81ED-4DB2-BD59-A6C34878D82A}">
                        <a16:rowId xmlns:a16="http://schemas.microsoft.com/office/drawing/2014/main" val="636004775"/>
                      </a:ext>
                    </a:extLst>
                  </a:tr>
                </a:tbl>
              </a:graphicData>
            </a:graphic>
          </p:graphicFrame>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898CF47-46C3-22D0-0004-402923B1778B}"/>
                  </a:ext>
                </a:extLst>
              </p:cNvPr>
              <p:cNvSpPr txBox="1"/>
              <p:nvPr/>
            </p:nvSpPr>
            <p:spPr>
              <a:xfrm>
                <a:off x="3406589" y="8163304"/>
                <a:ext cx="17570822" cy="1149610"/>
              </a:xfrm>
              <a:prstGeom prst="rect">
                <a:avLst/>
              </a:prstGeom>
              <a:noFill/>
            </p:spPr>
            <p:txBody>
              <a:bodyPr wrap="square">
                <a:spAutoFit/>
              </a:bodyPr>
              <a:lstStyle/>
              <a:p>
                <a:pPr indent="-228600">
                  <a:lnSpc>
                    <a:spcPct val="107000"/>
                  </a:lnSpc>
                  <a:spcAft>
                    <a:spcPts val="800"/>
                  </a:spcAft>
                </a:pP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b</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Đổi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từ</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rađian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sang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sau</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
                      <m:fPr>
                        <m:ctrlPr>
                          <a:rPr lang="vi-VN" sz="44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𝝅</m:t>
                        </m:r>
                      </m:num>
                      <m:den>
                        <m:r>
                          <a:rPr lang="en-US" sz="44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𝟑</m:t>
                        </m:r>
                      </m:den>
                    </m:f>
                    <m:r>
                      <a:rPr lang="en-US" sz="44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𝟓</m:t>
                        </m:r>
                        <m:r>
                          <a:rPr lang="en-US" sz="44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𝝅</m:t>
                        </m:r>
                      </m:num>
                      <m:den>
                        <m:r>
                          <a:rPr lang="en-US" sz="44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𝟒</m:t>
                        </m:r>
                      </m:den>
                    </m:f>
                  </m:oMath>
                </a14:m>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5" name="TextBox 14">
                <a:extLst>
                  <a:ext uri="{FF2B5EF4-FFF2-40B4-BE49-F238E27FC236}">
                    <a16:creationId xmlns:a16="http://schemas.microsoft.com/office/drawing/2014/main" id="{3898CF47-46C3-22D0-0004-402923B1778B}"/>
                  </a:ext>
                </a:extLst>
              </p:cNvPr>
              <p:cNvSpPr txBox="1">
                <a:spLocks noRot="1" noChangeAspect="1" noMove="1" noResize="1" noEditPoints="1" noAdjustHandles="1" noChangeArrowheads="1" noChangeShapeType="1" noTextEdit="1"/>
              </p:cNvSpPr>
              <p:nvPr/>
            </p:nvSpPr>
            <p:spPr>
              <a:xfrm>
                <a:off x="3406589" y="8163304"/>
                <a:ext cx="17570822" cy="1149610"/>
              </a:xfrm>
              <a:prstGeom prst="rect">
                <a:avLst/>
              </a:prstGeom>
              <a:blipFill>
                <a:blip r:embed="rId11"/>
                <a:stretch>
                  <a:fillRect l="-1423" b="-95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Speech Bubble: Oval 22">
                <a:extLst>
                  <a:ext uri="{FF2B5EF4-FFF2-40B4-BE49-F238E27FC236}">
                    <a16:creationId xmlns:a16="http://schemas.microsoft.com/office/drawing/2014/main" id="{7CE98657-A342-BACA-754A-CE4F0C4A0093}"/>
                  </a:ext>
                </a:extLst>
              </p:cNvPr>
              <p:cNvSpPr/>
              <p:nvPr/>
            </p:nvSpPr>
            <p:spPr>
              <a:xfrm rot="685785">
                <a:off x="17546936" y="2518672"/>
                <a:ext cx="7620839" cy="2992728"/>
              </a:xfrm>
              <a:prstGeom prst="wedgeEllipseCallout">
                <a:avLst>
                  <a:gd name="adj1" fmla="val -20905"/>
                  <a:gd name="adj2" fmla="val 96032"/>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p>
                      <m:sSupPr>
                        <m:ctrlPr>
                          <a:rPr lang="en-US" sz="4800" b="1" i="1" smtClean="0">
                            <a:solidFill>
                              <a:srgbClr val="C00000"/>
                            </a:solidFill>
                            <a:effectLst/>
                            <a:latin typeface="Cambria Math" panose="02040503050406030204" pitchFamily="18" charset="0"/>
                          </a:rPr>
                        </m:ctrlPr>
                      </m:sSupPr>
                      <m:e>
                        <m:r>
                          <a:rPr lang="en-US" sz="4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𝜶</m:t>
                        </m:r>
                      </m:e>
                      <m:sup>
                        <m:r>
                          <a:rPr lang="en-US" sz="4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sup>
                    </m:sSup>
                    <m:r>
                      <a:rPr lang="en-US" sz="4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𝜶</m:t>
                    </m:r>
                    <m:r>
                      <a:rPr lang="en-US" sz="4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b="1" i="1">
                            <a:solidFill>
                              <a:srgbClr val="C00000"/>
                            </a:solidFill>
                            <a:effectLst/>
                            <a:latin typeface="Cambria Math" panose="02040503050406030204" pitchFamily="18" charset="0"/>
                          </a:rPr>
                        </m:ctrlPr>
                      </m:fPr>
                      <m:num>
                        <m:r>
                          <a:rPr lang="en-US" sz="4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4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𝟏𝟖𝟎</m:t>
                        </m:r>
                      </m:den>
                    </m:f>
                    <m:r>
                      <a:rPr lang="en-US" sz="4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𝒓𝒂𝒅</m:t>
                    </m:r>
                  </m:oMath>
                </a14:m>
                <a:r>
                  <a:rPr lang="en-US" sz="4800" b="1" dirty="0">
                    <a:solidFill>
                      <a:srgbClr val="C00000"/>
                    </a:solidFill>
                    <a:effectLst/>
                    <a:latin typeface="Times New Roman" panose="02020603050405020304" pitchFamily="18" charset="0"/>
                    <a:ea typeface="Calibri" panose="020F0502020204030204" pitchFamily="34" charset="0"/>
                  </a:rPr>
                  <a:t> </a:t>
                </a:r>
                <a:endParaRPr lang="en-US" sz="4800" b="1" dirty="0"/>
              </a:p>
            </p:txBody>
          </p:sp>
        </mc:Choice>
        <mc:Fallback>
          <p:sp>
            <p:nvSpPr>
              <p:cNvPr id="23" name="Speech Bubble: Oval 22">
                <a:extLst>
                  <a:ext uri="{FF2B5EF4-FFF2-40B4-BE49-F238E27FC236}">
                    <a16:creationId xmlns:a16="http://schemas.microsoft.com/office/drawing/2014/main" id="{7CE98657-A342-BACA-754A-CE4F0C4A0093}"/>
                  </a:ext>
                </a:extLst>
              </p:cNvPr>
              <p:cNvSpPr>
                <a:spLocks noRot="1" noChangeAspect="1" noMove="1" noResize="1" noEditPoints="1" noAdjustHandles="1" noChangeArrowheads="1" noChangeShapeType="1" noTextEdit="1"/>
              </p:cNvSpPr>
              <p:nvPr/>
            </p:nvSpPr>
            <p:spPr>
              <a:xfrm rot="685785">
                <a:off x="17546936" y="2518672"/>
                <a:ext cx="7620839" cy="2992728"/>
              </a:xfrm>
              <a:prstGeom prst="wedgeEllipseCallout">
                <a:avLst>
                  <a:gd name="adj1" fmla="val -20905"/>
                  <a:gd name="adj2" fmla="val 96032"/>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Speech Bubble: Oval 25">
                <a:extLst>
                  <a:ext uri="{FF2B5EF4-FFF2-40B4-BE49-F238E27FC236}">
                    <a16:creationId xmlns:a16="http://schemas.microsoft.com/office/drawing/2014/main" id="{630F7A9F-78CA-C014-7026-D8BC16CB39ED}"/>
                  </a:ext>
                </a:extLst>
              </p:cNvPr>
              <p:cNvSpPr/>
              <p:nvPr/>
            </p:nvSpPr>
            <p:spPr>
              <a:xfrm>
                <a:off x="16092253" y="6779922"/>
                <a:ext cx="8000393" cy="3412032"/>
              </a:xfrm>
              <a:prstGeom prst="wedgeEllipseCallout">
                <a:avLst>
                  <a:gd name="adj1" fmla="val -53455"/>
                  <a:gd name="adj2" fmla="val 13368"/>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4200" b="1" i="1" kern="100" smtClean="0">
                          <a:solidFill>
                            <a:srgbClr val="C00000"/>
                          </a:solidFill>
                          <a:effectLst/>
                          <a:latin typeface="Cambria Math" panose="02040503050406030204" pitchFamily="18" charset="0"/>
                          <a:ea typeface="Calibri" panose="020F0502020204030204" pitchFamily="34" charset="0"/>
                        </a:rPr>
                        <m:t>𝜶</m:t>
                      </m:r>
                      <m:r>
                        <a:rPr lang="en-US" sz="4200" b="1" i="1" kern="100" smtClean="0">
                          <a:solidFill>
                            <a:srgbClr val="C00000"/>
                          </a:solidFill>
                          <a:effectLst/>
                          <a:latin typeface="Cambria Math" panose="02040503050406030204" pitchFamily="18" charset="0"/>
                          <a:ea typeface="Calibri" panose="020F0502020204030204" pitchFamily="34" charset="0"/>
                        </a:rPr>
                        <m:t> </m:t>
                      </m:r>
                      <m:r>
                        <a:rPr lang="en-US" sz="4200" b="1" i="1" kern="100" smtClean="0">
                          <a:solidFill>
                            <a:srgbClr val="C00000"/>
                          </a:solidFill>
                          <a:effectLst/>
                          <a:latin typeface="Cambria Math" panose="02040503050406030204" pitchFamily="18" charset="0"/>
                          <a:ea typeface="Calibri" panose="020F0502020204030204" pitchFamily="34" charset="0"/>
                        </a:rPr>
                        <m:t>𝒓𝒂𝒅</m:t>
                      </m:r>
                      <m:r>
                        <a:rPr lang="en-US" sz="4200" b="1" i="1" kern="100" smtClean="0">
                          <a:solidFill>
                            <a:srgbClr val="C00000"/>
                          </a:solidFill>
                          <a:effectLst/>
                          <a:latin typeface="Cambria Math" panose="02040503050406030204" pitchFamily="18" charset="0"/>
                          <a:ea typeface="Calibri" panose="020F0502020204030204" pitchFamily="34" charset="0"/>
                        </a:rPr>
                        <m:t>=</m:t>
                      </m:r>
                      <m:r>
                        <a:rPr lang="en-US" sz="4200" b="1" i="1" kern="100" smtClean="0">
                          <a:solidFill>
                            <a:srgbClr val="C00000"/>
                          </a:solidFill>
                          <a:effectLst/>
                          <a:latin typeface="Cambria Math" panose="02040503050406030204" pitchFamily="18" charset="0"/>
                          <a:ea typeface="Calibri" panose="020F0502020204030204" pitchFamily="34" charset="0"/>
                        </a:rPr>
                        <m:t>𝜶</m:t>
                      </m:r>
                      <m:r>
                        <a:rPr lang="en-US" sz="4200" b="1" i="1" kern="100" smtClean="0">
                          <a:solidFill>
                            <a:srgbClr val="C00000"/>
                          </a:solidFill>
                          <a:effectLst/>
                          <a:latin typeface="Cambria Math" panose="02040503050406030204" pitchFamily="18" charset="0"/>
                          <a:ea typeface="Calibri" panose="020F0502020204030204" pitchFamily="34" charset="0"/>
                        </a:rPr>
                        <m:t>.</m:t>
                      </m:r>
                      <m:sSup>
                        <m:sSupPr>
                          <m:ctrlPr>
                            <a:rPr lang="en-US" sz="4200" b="1" i="1" kern="100">
                              <a:solidFill>
                                <a:srgbClr val="C00000"/>
                              </a:solidFill>
                              <a:effectLst/>
                              <a:latin typeface="Cambria Math" panose="02040503050406030204" pitchFamily="18" charset="0"/>
                              <a:ea typeface="Calibri" panose="020F0502020204030204" pitchFamily="34" charset="0"/>
                            </a:rPr>
                          </m:ctrlPr>
                        </m:sSupPr>
                        <m:e>
                          <m:d>
                            <m:dPr>
                              <m:ctrlPr>
                                <a:rPr lang="en-US" sz="4200" b="1" i="1" kern="100">
                                  <a:solidFill>
                                    <a:srgbClr val="C00000"/>
                                  </a:solidFill>
                                  <a:effectLst/>
                                  <a:latin typeface="Cambria Math" panose="02040503050406030204" pitchFamily="18" charset="0"/>
                                  <a:ea typeface="Calibri" panose="020F0502020204030204" pitchFamily="34" charset="0"/>
                                </a:rPr>
                              </m:ctrlPr>
                            </m:dPr>
                            <m:e>
                              <m:f>
                                <m:fPr>
                                  <m:ctrlPr>
                                    <a:rPr lang="en-US" sz="4200" b="1" i="1" kern="100">
                                      <a:solidFill>
                                        <a:srgbClr val="C00000"/>
                                      </a:solidFill>
                                      <a:effectLst/>
                                      <a:latin typeface="Cambria Math" panose="02040503050406030204" pitchFamily="18" charset="0"/>
                                      <a:ea typeface="Calibri" panose="020F0502020204030204" pitchFamily="34" charset="0"/>
                                    </a:rPr>
                                  </m:ctrlPr>
                                </m:fPr>
                                <m:num>
                                  <m:r>
                                    <a:rPr lang="en-US" sz="4200" b="1" i="1" kern="100">
                                      <a:solidFill>
                                        <a:srgbClr val="C00000"/>
                                      </a:solidFill>
                                      <a:effectLst/>
                                      <a:latin typeface="Cambria Math" panose="02040503050406030204" pitchFamily="18" charset="0"/>
                                      <a:ea typeface="Calibri" panose="020F0502020204030204" pitchFamily="34" charset="0"/>
                                    </a:rPr>
                                    <m:t>𝟏𝟖𝟎</m:t>
                                  </m:r>
                                </m:num>
                                <m:den>
                                  <m:r>
                                    <a:rPr lang="en-US" sz="4200" b="1" i="1" kern="100">
                                      <a:solidFill>
                                        <a:srgbClr val="C00000"/>
                                      </a:solidFill>
                                      <a:effectLst/>
                                      <a:latin typeface="Cambria Math" panose="02040503050406030204" pitchFamily="18" charset="0"/>
                                      <a:ea typeface="Calibri" panose="020F0502020204030204" pitchFamily="34" charset="0"/>
                                    </a:rPr>
                                    <m:t>𝝅</m:t>
                                  </m:r>
                                </m:den>
                              </m:f>
                            </m:e>
                          </m:d>
                        </m:e>
                        <m:sup>
                          <m:r>
                            <a:rPr lang="en-US" sz="4200" b="1" i="1" kern="100">
                              <a:solidFill>
                                <a:srgbClr val="C00000"/>
                              </a:solidFill>
                              <a:effectLst/>
                              <a:latin typeface="Cambria Math" panose="02040503050406030204" pitchFamily="18" charset="0"/>
                              <a:ea typeface="Calibri" panose="020F0502020204030204" pitchFamily="34" charset="0"/>
                            </a:rPr>
                            <m:t>𝟎</m:t>
                          </m:r>
                        </m:sup>
                      </m:sSup>
                    </m:oMath>
                  </m:oMathPara>
                </a14:m>
                <a:endParaRPr lang="en-US" sz="4200" b="1" kern="100" dirty="0">
                  <a:effectLst/>
                  <a:latin typeface="Times New Roman" panose="02020603050405020304" pitchFamily="18" charset="0"/>
                  <a:ea typeface="Calibri" panose="020F0502020204030204" pitchFamily="34" charset="0"/>
                </a:endParaRPr>
              </a:p>
            </p:txBody>
          </p:sp>
        </mc:Choice>
        <mc:Fallback xmlns="">
          <p:sp>
            <p:nvSpPr>
              <p:cNvPr id="26" name="Speech Bubble: Oval 25">
                <a:extLst>
                  <a:ext uri="{FF2B5EF4-FFF2-40B4-BE49-F238E27FC236}">
                    <a16:creationId xmlns:a16="http://schemas.microsoft.com/office/drawing/2014/main" id="{630F7A9F-78CA-C014-7026-D8BC16CB39ED}"/>
                  </a:ext>
                </a:extLst>
              </p:cNvPr>
              <p:cNvSpPr>
                <a:spLocks noRot="1" noChangeAspect="1" noMove="1" noResize="1" noEditPoints="1" noAdjustHandles="1" noChangeArrowheads="1" noChangeShapeType="1" noTextEdit="1"/>
              </p:cNvSpPr>
              <p:nvPr/>
            </p:nvSpPr>
            <p:spPr>
              <a:xfrm>
                <a:off x="16092253" y="6779922"/>
                <a:ext cx="8000393" cy="3412032"/>
              </a:xfrm>
              <a:prstGeom prst="wedgeEllipseCallout">
                <a:avLst>
                  <a:gd name="adj1" fmla="val -53455"/>
                  <a:gd name="adj2" fmla="val 13368"/>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34235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1000" fill="hold"/>
                                        <p:tgtEl>
                                          <p:spTgt spid="20"/>
                                        </p:tgtEl>
                                        <p:attrNameLst>
                                          <p:attrName>ppt_w</p:attrName>
                                        </p:attrNameLst>
                                      </p:cBhvr>
                                      <p:tavLst>
                                        <p:tav tm="0">
                                          <p:val>
                                            <p:fltVal val="0"/>
                                          </p:val>
                                        </p:tav>
                                        <p:tav tm="100000">
                                          <p:val>
                                            <p:strVal val="#ppt_w"/>
                                          </p:val>
                                        </p:tav>
                                      </p:tavLst>
                                    </p:anim>
                                    <p:anim calcmode="lin" valueType="num">
                                      <p:cBhvr>
                                        <p:cTn id="80" dur="1000" fill="hold"/>
                                        <p:tgtEl>
                                          <p:spTgt spid="20"/>
                                        </p:tgtEl>
                                        <p:attrNameLst>
                                          <p:attrName>ppt_h</p:attrName>
                                        </p:attrNameLst>
                                      </p:cBhvr>
                                      <p:tavLst>
                                        <p:tav tm="0">
                                          <p:val>
                                            <p:fltVal val="0"/>
                                          </p:val>
                                        </p:tav>
                                        <p:tav tm="100000">
                                          <p:val>
                                            <p:strVal val="#ppt_h"/>
                                          </p:val>
                                        </p:tav>
                                      </p:tavLst>
                                    </p:anim>
                                    <p:anim calcmode="lin" valueType="num">
                                      <p:cBhvr>
                                        <p:cTn id="81" dur="1000" fill="hold"/>
                                        <p:tgtEl>
                                          <p:spTgt spid="20"/>
                                        </p:tgtEl>
                                        <p:attrNameLst>
                                          <p:attrName>style.rotation</p:attrName>
                                        </p:attrNameLst>
                                      </p:cBhvr>
                                      <p:tavLst>
                                        <p:tav tm="0">
                                          <p:val>
                                            <p:fltVal val="90"/>
                                          </p:val>
                                        </p:tav>
                                        <p:tav tm="100000">
                                          <p:val>
                                            <p:fltVal val="0"/>
                                          </p:val>
                                        </p:tav>
                                      </p:tavLst>
                                    </p:anim>
                                    <p:animEffect transition="in" filter="fade">
                                      <p:cBhvr>
                                        <p:cTn id="82" dur="10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left)">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7" grpId="0"/>
      <p:bldP spid="8" grpId="0"/>
      <p:bldP spid="14" grpId="0"/>
      <p:bldP spid="17" grpId="0"/>
      <p:bldP spid="22" grpId="0" animBg="1"/>
      <p:bldP spid="16" grpId="0"/>
      <p:bldP spid="18" grpId="0"/>
      <p:bldP spid="19" grpId="0"/>
      <p:bldP spid="20" grpId="0"/>
      <p:bldP spid="15" grpId="0"/>
      <p:bldP spid="23"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56">
                <a:extLst>
                  <a:ext uri="{FF2B5EF4-FFF2-40B4-BE49-F238E27FC236}">
                    <a16:creationId xmlns:a16="http://schemas.microsoft.com/office/drawing/2014/main" id="{54F600A2-9153-48E7-B633-6970D2B3526D}"/>
                  </a:ext>
                </a:extLst>
              </p:cNvPr>
              <p:cNvSpPr txBox="1"/>
              <p:nvPr/>
            </p:nvSpPr>
            <p:spPr>
              <a:xfrm>
                <a:off x="893959" y="1807194"/>
                <a:ext cx="21001047" cy="2916970"/>
              </a:xfrm>
              <a:prstGeom prst="rect">
                <a:avLst/>
              </a:prstGeom>
              <a:noFill/>
            </p:spPr>
            <p:txBody>
              <a:bodyPr wrap="square">
                <a:noAutofit/>
              </a:bodyPr>
              <a:lstStyle/>
              <a:p>
                <a:pPr algn="just">
                  <a:lnSpc>
                    <a:spcPct val="107000"/>
                  </a:lnSpc>
                  <a:spcAft>
                    <a:spcPts val="800"/>
                  </a:spcAft>
                </a:pPr>
                <a:r>
                  <a:rPr lang="vi-VN" sz="4400" b="1" kern="1200" dirty="0">
                    <a:solidFill>
                      <a:srgbClr val="002060"/>
                    </a:solidFill>
                    <a:effectLst/>
                    <a:latin typeface="Tahoma" panose="020B0604030504040204" pitchFamily="34" charset="0"/>
                    <a:ea typeface="Tahoma" panose="020B0604030504040204" pitchFamily="34" charset="0"/>
                    <a:cs typeface="Tahoma" panose="020B0604030504040204" pitchFamily="34" charset="0"/>
                  </a:rPr>
                  <a:t>Luyện tập 3.</a:t>
                </a:r>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p>
              <a:p>
                <a:pPr marL="457200" indent="-228600" algn="just">
                  <a:lnSpc>
                    <a:spcPct val="107000"/>
                  </a:lnSpc>
                  <a:spcAft>
                    <a:spcPts val="800"/>
                  </a:spcAft>
                </a:pPr>
                <a:r>
                  <a:rPr lang="vi-VN" sz="4400" b="1" kern="12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	Đổi từ độ sang rađian các số đo sau: </a:t>
                </a:r>
                <a14:m>
                  <m:oMath xmlns:m="http://schemas.openxmlformats.org/officeDocument/2006/math">
                    <m:r>
                      <a:rPr lang="vi-VN" sz="4400" b="1" i="1" kern="120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𝟑𝟔𝟎</m:t>
                    </m:r>
                    <m:r>
                      <a:rPr lang="vi-VN" sz="4400" b="1" i="1" kern="120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b="1" i="1" kern="120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𝟒𝟓𝟎</m:t>
                    </m:r>
                    <m:r>
                      <a:rPr lang="vi-VN" sz="4400" b="1" i="1" kern="120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b="1" kern="12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marL="457200" indent="-228600" algn="just">
                  <a:lnSpc>
                    <a:spcPct val="107000"/>
                  </a:lnSpc>
                  <a:spcAft>
                    <a:spcPts val="800"/>
                  </a:spcAft>
                </a:pPr>
                <a:r>
                  <a:rPr lang="vi-VN" sz="4400" b="1" kern="1200" dirty="0">
                    <a:solidFill>
                      <a:srgbClr val="002060"/>
                    </a:solidFill>
                    <a:effectLst/>
                    <a:latin typeface="Tahoma" panose="020B0604030504040204" pitchFamily="34" charset="0"/>
                    <a:ea typeface="Tahoma" panose="020B0604030504040204" pitchFamily="34" charset="0"/>
                    <a:cs typeface="Tahoma" panose="020B0604030504040204" pitchFamily="34" charset="0"/>
                  </a:rPr>
                  <a:t>b)	Đổi từ rađian sang độ các số đó sau: </a:t>
                </a:r>
                <a14:m>
                  <m:oMath xmlns:m="http://schemas.openxmlformats.org/officeDocument/2006/math">
                    <m:r>
                      <a:rPr lang="vi-VN" sz="4400" b="1" i="1" kern="120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m:t>
                    </m:r>
                    <m:r>
                      <a:rPr lang="vi-VN" sz="4400" b="1" i="1" kern="120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r>
                      <a:rPr lang="vi-VN" sz="4400" b="1" i="1" kern="120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kern="12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400" b="1" i="1" kern="120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𝟏𝟏</m:t>
                        </m:r>
                        <m:r>
                          <a:rPr lang="vi-VN" sz="4400" b="1" i="1" kern="120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vi-VN" sz="4400" b="1" i="1" kern="120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m:t>
                        </m:r>
                      </m:den>
                    </m:f>
                  </m:oMath>
                </a14:m>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vi-VN" sz="3000" b="1" kern="1200" dirty="0">
                    <a:solidFill>
                      <a:srgbClr val="002060"/>
                    </a:solidFill>
                    <a:effectLst/>
                    <a:latin typeface="UTM Swiss Condensed"/>
                    <a:ea typeface="Calibri" panose="020F0502020204030204" pitchFamily="34" charset="0"/>
                    <a:cs typeface="Times New Roman" panose="02020603050405020304" pitchFamily="18" charset="0"/>
                  </a:rPr>
                  <a:t> </a:t>
                </a:r>
                <a:endParaRPr lang="vi-VN" sz="3000" b="1" dirty="0">
                  <a:solidFill>
                    <a:srgbClr val="002060"/>
                  </a:solidFill>
                  <a:effectLst/>
                  <a:latin typeface="UTM Swiss Condensed"/>
                  <a:ea typeface="Arial" panose="020B0604020202020204" pitchFamily="34" charset="0"/>
                  <a:cs typeface="Times New Roman" panose="02020603050405020304" pitchFamily="18" charset="0"/>
                </a:endParaRPr>
              </a:p>
            </p:txBody>
          </p:sp>
        </mc:Choice>
        <mc:Fallback xmlns="">
          <p:sp>
            <p:nvSpPr>
              <p:cNvPr id="5" name="TextBox 56">
                <a:extLst>
                  <a:ext uri="{FF2B5EF4-FFF2-40B4-BE49-F238E27FC236}">
                    <a16:creationId xmlns:a16="http://schemas.microsoft.com/office/drawing/2014/main" id="{54F600A2-9153-48E7-B633-6970D2B3526D}"/>
                  </a:ext>
                </a:extLst>
              </p:cNvPr>
              <p:cNvSpPr txBox="1">
                <a:spLocks noRot="1" noChangeAspect="1" noMove="1" noResize="1" noEditPoints="1" noAdjustHandles="1" noChangeArrowheads="1" noChangeShapeType="1" noTextEdit="1"/>
              </p:cNvSpPr>
              <p:nvPr/>
            </p:nvSpPr>
            <p:spPr>
              <a:xfrm>
                <a:off x="893959" y="1807194"/>
                <a:ext cx="21001047" cy="2916970"/>
              </a:xfrm>
              <a:prstGeom prst="rect">
                <a:avLst/>
              </a:prstGeom>
              <a:blipFill>
                <a:blip r:embed="rId2"/>
                <a:stretch>
                  <a:fillRect l="-1190" t="-480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4332E87B-3D8B-49F4-B179-50701FB3F33D}"/>
                  </a:ext>
                </a:extLst>
              </p:cNvPr>
              <p:cNvGraphicFramePr>
                <a:graphicFrameLocks noGrp="1"/>
              </p:cNvGraphicFramePr>
              <p:nvPr>
                <p:extLst>
                  <p:ext uri="{D42A27DB-BD31-4B8C-83A1-F6EECF244321}">
                    <p14:modId xmlns:p14="http://schemas.microsoft.com/office/powerpoint/2010/main" val="1180094555"/>
                  </p:ext>
                </p:extLst>
              </p:nvPr>
            </p:nvGraphicFramePr>
            <p:xfrm>
              <a:off x="5378824" y="9867102"/>
              <a:ext cx="15519027" cy="2651126"/>
            </p:xfrm>
            <a:graphic>
              <a:graphicData uri="http://schemas.openxmlformats.org/drawingml/2006/table">
                <a:tbl>
                  <a:tblPr firstRow="1" firstCol="1" bandRow="1">
                    <a:tableStyleId>{5C22544A-7EE6-4342-B048-85BDC9FD1C3A}</a:tableStyleId>
                  </a:tblPr>
                  <a:tblGrid>
                    <a:gridCol w="2239616">
                      <a:extLst>
                        <a:ext uri="{9D8B030D-6E8A-4147-A177-3AD203B41FA5}">
                          <a16:colId xmlns:a16="http://schemas.microsoft.com/office/drawing/2014/main" val="3926519874"/>
                        </a:ext>
                      </a:extLst>
                    </a:gridCol>
                    <a:gridCol w="867024">
                      <a:extLst>
                        <a:ext uri="{9D8B030D-6E8A-4147-A177-3AD203B41FA5}">
                          <a16:colId xmlns:a16="http://schemas.microsoft.com/office/drawing/2014/main" val="4032162768"/>
                        </a:ext>
                      </a:extLst>
                    </a:gridCol>
                    <a:gridCol w="1346607">
                      <a:extLst>
                        <a:ext uri="{9D8B030D-6E8A-4147-A177-3AD203B41FA5}">
                          <a16:colId xmlns:a16="http://schemas.microsoft.com/office/drawing/2014/main" val="3975476437"/>
                        </a:ext>
                      </a:extLst>
                    </a:gridCol>
                    <a:gridCol w="1346607">
                      <a:extLst>
                        <a:ext uri="{9D8B030D-6E8A-4147-A177-3AD203B41FA5}">
                          <a16:colId xmlns:a16="http://schemas.microsoft.com/office/drawing/2014/main" val="2572051025"/>
                        </a:ext>
                      </a:extLst>
                    </a:gridCol>
                    <a:gridCol w="1674985">
                      <a:extLst>
                        <a:ext uri="{9D8B030D-6E8A-4147-A177-3AD203B41FA5}">
                          <a16:colId xmlns:a16="http://schemas.microsoft.com/office/drawing/2014/main" val="1976928922"/>
                        </a:ext>
                      </a:extLst>
                    </a:gridCol>
                    <a:gridCol w="1674985">
                      <a:extLst>
                        <a:ext uri="{9D8B030D-6E8A-4147-A177-3AD203B41FA5}">
                          <a16:colId xmlns:a16="http://schemas.microsoft.com/office/drawing/2014/main" val="3349958817"/>
                        </a:ext>
                      </a:extLst>
                    </a:gridCol>
                    <a:gridCol w="1674985">
                      <a:extLst>
                        <a:ext uri="{9D8B030D-6E8A-4147-A177-3AD203B41FA5}">
                          <a16:colId xmlns:a16="http://schemas.microsoft.com/office/drawing/2014/main" val="1986633817"/>
                        </a:ext>
                      </a:extLst>
                    </a:gridCol>
                    <a:gridCol w="1346607">
                      <a:extLst>
                        <a:ext uri="{9D8B030D-6E8A-4147-A177-3AD203B41FA5}">
                          <a16:colId xmlns:a16="http://schemas.microsoft.com/office/drawing/2014/main" val="3850893246"/>
                        </a:ext>
                      </a:extLst>
                    </a:gridCol>
                    <a:gridCol w="1672626">
                      <a:extLst>
                        <a:ext uri="{9D8B030D-6E8A-4147-A177-3AD203B41FA5}">
                          <a16:colId xmlns:a16="http://schemas.microsoft.com/office/drawing/2014/main" val="2673824352"/>
                        </a:ext>
                      </a:extLst>
                    </a:gridCol>
                    <a:gridCol w="1674985">
                      <a:extLst>
                        <a:ext uri="{9D8B030D-6E8A-4147-A177-3AD203B41FA5}">
                          <a16:colId xmlns:a16="http://schemas.microsoft.com/office/drawing/2014/main" val="3136469848"/>
                        </a:ext>
                      </a:extLst>
                    </a:gridCol>
                  </a:tblGrid>
                  <a:tr h="1052091">
                    <a:tc>
                      <a:txBody>
                        <a:bodyPr/>
                        <a:lstStyle/>
                        <a:p>
                          <a:pPr>
                            <a:lnSpc>
                              <a:spcPct val="107000"/>
                            </a:lnSpc>
                            <a:spcAft>
                              <a:spcPts val="800"/>
                            </a:spcAft>
                          </a:pPr>
                          <a:r>
                            <a:rPr lang="en-US" sz="44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Độ</a:t>
                          </a:r>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2">
                            <a:lumMod val="20000"/>
                            <a:lumOff val="80000"/>
                          </a:schemeClr>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4400" b="1" i="1" smtClean="0">
                                    <a:solidFill>
                                      <a:srgbClr val="C00000"/>
                                    </a:solidFill>
                                    <a:effectLst/>
                                    <a:latin typeface="Cambria Math" panose="02040503050406030204" pitchFamily="18" charset="0"/>
                                  </a:rPr>
                                  <m:t>𝟎</m:t>
                                </m:r>
                                <m:r>
                                  <a:rPr lang="en-US" sz="4400" b="1">
                                    <a:solidFill>
                                      <a:srgbClr val="C00000"/>
                                    </a:solidFill>
                                    <a:effectLst/>
                                    <a:latin typeface="Cambria Math" panose="02040503050406030204" pitchFamily="18" charset="0"/>
                                  </a:rPr>
                                  <m:t>°</m:t>
                                </m:r>
                              </m:oMath>
                            </m:oMathPara>
                          </a14:m>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2">
                            <a:lumMod val="20000"/>
                            <a:lumOff val="80000"/>
                          </a:schemeClr>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4400" b="1" i="1" smtClean="0">
                                    <a:solidFill>
                                      <a:srgbClr val="C00000"/>
                                    </a:solidFill>
                                    <a:effectLst/>
                                    <a:latin typeface="Cambria Math" panose="02040503050406030204" pitchFamily="18" charset="0"/>
                                  </a:rPr>
                                  <m:t>𝟑𝟎</m:t>
                                </m:r>
                                <m:r>
                                  <a:rPr lang="en-US" sz="4400" b="1">
                                    <a:solidFill>
                                      <a:srgbClr val="C00000"/>
                                    </a:solidFill>
                                    <a:effectLst/>
                                    <a:latin typeface="Cambria Math" panose="02040503050406030204" pitchFamily="18" charset="0"/>
                                  </a:rPr>
                                  <m:t>°</m:t>
                                </m:r>
                              </m:oMath>
                            </m:oMathPara>
                          </a14:m>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2">
                            <a:lumMod val="20000"/>
                            <a:lumOff val="80000"/>
                          </a:schemeClr>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4400" b="1" i="1" smtClean="0">
                                    <a:solidFill>
                                      <a:srgbClr val="C00000"/>
                                    </a:solidFill>
                                    <a:effectLst/>
                                    <a:latin typeface="Cambria Math" panose="02040503050406030204" pitchFamily="18" charset="0"/>
                                  </a:rPr>
                                  <m:t>𝟒𝟓</m:t>
                                </m:r>
                                <m:r>
                                  <a:rPr lang="en-US" sz="4400" b="1">
                                    <a:solidFill>
                                      <a:srgbClr val="C00000"/>
                                    </a:solidFill>
                                    <a:effectLst/>
                                    <a:latin typeface="Cambria Math" panose="02040503050406030204" pitchFamily="18" charset="0"/>
                                  </a:rPr>
                                  <m:t>°</m:t>
                                </m:r>
                              </m:oMath>
                            </m:oMathPara>
                          </a14:m>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2">
                            <a:lumMod val="20000"/>
                            <a:lumOff val="80000"/>
                          </a:schemeClr>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4400" b="1" i="1" smtClean="0">
                                    <a:solidFill>
                                      <a:srgbClr val="C00000"/>
                                    </a:solidFill>
                                    <a:effectLst/>
                                    <a:latin typeface="Cambria Math" panose="02040503050406030204" pitchFamily="18" charset="0"/>
                                  </a:rPr>
                                  <m:t>𝟔𝟎</m:t>
                                </m:r>
                                <m:r>
                                  <a:rPr lang="en-US" sz="4400" b="1">
                                    <a:solidFill>
                                      <a:srgbClr val="C00000"/>
                                    </a:solidFill>
                                    <a:effectLst/>
                                    <a:latin typeface="Cambria Math" panose="02040503050406030204" pitchFamily="18" charset="0"/>
                                  </a:rPr>
                                  <m:t>°</m:t>
                                </m:r>
                              </m:oMath>
                            </m:oMathPara>
                          </a14:m>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2">
                            <a:lumMod val="20000"/>
                            <a:lumOff val="80000"/>
                          </a:schemeClr>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4400" b="1" i="1" smtClean="0">
                                    <a:solidFill>
                                      <a:srgbClr val="C00000"/>
                                    </a:solidFill>
                                    <a:effectLst/>
                                    <a:latin typeface="Cambria Math" panose="02040503050406030204" pitchFamily="18" charset="0"/>
                                  </a:rPr>
                                  <m:t>𝟗𝟎</m:t>
                                </m:r>
                                <m:r>
                                  <a:rPr lang="en-US" sz="4400" b="1">
                                    <a:solidFill>
                                      <a:srgbClr val="C00000"/>
                                    </a:solidFill>
                                    <a:effectLst/>
                                    <a:latin typeface="Cambria Math" panose="02040503050406030204" pitchFamily="18" charset="0"/>
                                  </a:rPr>
                                  <m:t>°</m:t>
                                </m:r>
                              </m:oMath>
                            </m:oMathPara>
                          </a14:m>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2">
                            <a:lumMod val="20000"/>
                            <a:lumOff val="80000"/>
                          </a:schemeClr>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4400" b="1" i="1" smtClean="0">
                                    <a:solidFill>
                                      <a:srgbClr val="C00000"/>
                                    </a:solidFill>
                                    <a:effectLst/>
                                    <a:latin typeface="Cambria Math" panose="02040503050406030204" pitchFamily="18" charset="0"/>
                                  </a:rPr>
                                  <m:t>𝟏𝟐𝟎</m:t>
                                </m:r>
                                <m:r>
                                  <a:rPr lang="en-US" sz="4400" b="1">
                                    <a:solidFill>
                                      <a:srgbClr val="C00000"/>
                                    </a:solidFill>
                                    <a:effectLst/>
                                    <a:latin typeface="Cambria Math" panose="02040503050406030204" pitchFamily="18" charset="0"/>
                                  </a:rPr>
                                  <m:t>°</m:t>
                                </m:r>
                              </m:oMath>
                            </m:oMathPara>
                          </a14:m>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2">
                            <a:lumMod val="20000"/>
                            <a:lumOff val="80000"/>
                          </a:schemeClr>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4400" b="1" i="1" smtClean="0">
                                    <a:solidFill>
                                      <a:srgbClr val="C00000"/>
                                    </a:solidFill>
                                    <a:effectLst/>
                                    <a:latin typeface="Cambria Math" panose="02040503050406030204" pitchFamily="18" charset="0"/>
                                  </a:rPr>
                                  <m:t>𝟏𝟑𝟓</m:t>
                                </m:r>
                                <m:r>
                                  <a:rPr lang="en-US" sz="4400" b="1">
                                    <a:solidFill>
                                      <a:srgbClr val="C00000"/>
                                    </a:solidFill>
                                    <a:effectLst/>
                                    <a:latin typeface="Cambria Math" panose="02040503050406030204" pitchFamily="18" charset="0"/>
                                  </a:rPr>
                                  <m:t>°</m:t>
                                </m:r>
                              </m:oMath>
                            </m:oMathPara>
                          </a14:m>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2">
                            <a:lumMod val="20000"/>
                            <a:lumOff val="80000"/>
                          </a:schemeClr>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4400" b="1" i="1" smtClean="0">
                                    <a:solidFill>
                                      <a:srgbClr val="C00000"/>
                                    </a:solidFill>
                                    <a:effectLst/>
                                    <a:latin typeface="Cambria Math" panose="02040503050406030204" pitchFamily="18" charset="0"/>
                                  </a:rPr>
                                  <m:t>𝟏𝟓𝟎</m:t>
                                </m:r>
                                <m:r>
                                  <a:rPr lang="en-US" sz="4400" b="1">
                                    <a:solidFill>
                                      <a:srgbClr val="C00000"/>
                                    </a:solidFill>
                                    <a:effectLst/>
                                    <a:latin typeface="Cambria Math" panose="02040503050406030204" pitchFamily="18" charset="0"/>
                                  </a:rPr>
                                  <m:t>°</m:t>
                                </m:r>
                              </m:oMath>
                            </m:oMathPara>
                          </a14:m>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2">
                            <a:lumMod val="20000"/>
                            <a:lumOff val="80000"/>
                          </a:schemeClr>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4400" b="1" i="1" smtClean="0">
                                    <a:solidFill>
                                      <a:srgbClr val="C00000"/>
                                    </a:solidFill>
                                    <a:effectLst/>
                                    <a:latin typeface="Cambria Math" panose="02040503050406030204" pitchFamily="18" charset="0"/>
                                  </a:rPr>
                                  <m:t>𝟏𝟖𝟎</m:t>
                                </m:r>
                                <m:r>
                                  <a:rPr lang="en-US" sz="4400" b="1">
                                    <a:solidFill>
                                      <a:srgbClr val="C00000"/>
                                    </a:solidFill>
                                    <a:effectLst/>
                                    <a:latin typeface="Cambria Math" panose="02040503050406030204" pitchFamily="18" charset="0"/>
                                  </a:rPr>
                                  <m:t>°</m:t>
                                </m:r>
                              </m:oMath>
                            </m:oMathPara>
                          </a14:m>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3350666218"/>
                      </a:ext>
                    </a:extLst>
                  </a:tr>
                  <a:tr h="1599035">
                    <a:tc>
                      <a:txBody>
                        <a:bodyPr/>
                        <a:lstStyle/>
                        <a:p>
                          <a:pPr>
                            <a:lnSpc>
                              <a:spcPct val="107000"/>
                            </a:lnSpc>
                            <a:spcAft>
                              <a:spcPts val="800"/>
                            </a:spcAft>
                          </a:pPr>
                          <a:r>
                            <a:rPr lang="en-US" sz="44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Rađian</a:t>
                          </a:r>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5">
                            <a:lumMod val="20000"/>
                            <a:lumOff val="80000"/>
                          </a:schemeClr>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4400" b="1" i="1">
                                    <a:effectLst/>
                                    <a:latin typeface="Cambria Math" panose="02040503050406030204" pitchFamily="18" charset="0"/>
                                  </a:rPr>
                                  <m:t>𝟎</m:t>
                                </m:r>
                              </m:oMath>
                            </m:oMathPara>
                          </a14:m>
                          <a:endParaRPr lang="vi-VN" sz="4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vi-VN" sz="4400" b="1" i="1">
                                        <a:effectLst/>
                                        <a:latin typeface="Cambria Math" panose="02040503050406030204" pitchFamily="18" charset="0"/>
                                      </a:rPr>
                                    </m:ctrlPr>
                                  </m:fPr>
                                  <m:num>
                                    <m:r>
                                      <a:rPr lang="en-US" sz="4400" b="1" i="1">
                                        <a:effectLst/>
                                        <a:latin typeface="Cambria Math" panose="02040503050406030204" pitchFamily="18" charset="0"/>
                                      </a:rPr>
                                      <m:t>𝝅</m:t>
                                    </m:r>
                                  </m:num>
                                  <m:den>
                                    <m:r>
                                      <a:rPr lang="en-US" sz="4400" b="1" i="1">
                                        <a:effectLst/>
                                        <a:latin typeface="Cambria Math" panose="02040503050406030204" pitchFamily="18" charset="0"/>
                                      </a:rPr>
                                      <m:t>𝟔</m:t>
                                    </m:r>
                                  </m:den>
                                </m:f>
                              </m:oMath>
                            </m:oMathPara>
                          </a14:m>
                          <a:endParaRPr lang="vi-VN" sz="44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vi-VN" sz="4400" b="1" i="1">
                                        <a:effectLst/>
                                        <a:latin typeface="Cambria Math" panose="02040503050406030204" pitchFamily="18" charset="0"/>
                                      </a:rPr>
                                    </m:ctrlPr>
                                  </m:fPr>
                                  <m:num>
                                    <m:r>
                                      <a:rPr lang="en-US" sz="4400" b="1" i="1">
                                        <a:effectLst/>
                                        <a:latin typeface="Cambria Math" panose="02040503050406030204" pitchFamily="18" charset="0"/>
                                      </a:rPr>
                                      <m:t>𝝅</m:t>
                                    </m:r>
                                  </m:num>
                                  <m:den>
                                    <m:r>
                                      <a:rPr lang="en-US" sz="4400" b="1" i="1">
                                        <a:effectLst/>
                                        <a:latin typeface="Cambria Math" panose="02040503050406030204" pitchFamily="18" charset="0"/>
                                      </a:rPr>
                                      <m:t>𝟒</m:t>
                                    </m:r>
                                  </m:den>
                                </m:f>
                              </m:oMath>
                            </m:oMathPara>
                          </a14:m>
                          <a:endParaRPr lang="vi-VN" sz="44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vi-VN" sz="4400" b="1" i="1">
                                        <a:effectLst/>
                                        <a:latin typeface="Cambria Math" panose="02040503050406030204" pitchFamily="18" charset="0"/>
                                      </a:rPr>
                                    </m:ctrlPr>
                                  </m:fPr>
                                  <m:num>
                                    <m:r>
                                      <a:rPr lang="en-US" sz="4400" b="1" i="1">
                                        <a:effectLst/>
                                        <a:latin typeface="Cambria Math" panose="02040503050406030204" pitchFamily="18" charset="0"/>
                                      </a:rPr>
                                      <m:t>𝝅</m:t>
                                    </m:r>
                                  </m:num>
                                  <m:den>
                                    <m:r>
                                      <a:rPr lang="en-US" sz="4400" b="1" i="1">
                                        <a:effectLst/>
                                        <a:latin typeface="Cambria Math" panose="02040503050406030204" pitchFamily="18" charset="0"/>
                                      </a:rPr>
                                      <m:t>𝟑</m:t>
                                    </m:r>
                                  </m:den>
                                </m:f>
                              </m:oMath>
                            </m:oMathPara>
                          </a14:m>
                          <a:endParaRPr lang="vi-VN" sz="44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vi-VN" sz="4400" b="1" i="1">
                                        <a:effectLst/>
                                        <a:latin typeface="Cambria Math" panose="02040503050406030204" pitchFamily="18" charset="0"/>
                                      </a:rPr>
                                    </m:ctrlPr>
                                  </m:fPr>
                                  <m:num>
                                    <m:r>
                                      <a:rPr lang="en-US" sz="4400" b="1" i="1">
                                        <a:effectLst/>
                                        <a:latin typeface="Cambria Math" panose="02040503050406030204" pitchFamily="18" charset="0"/>
                                      </a:rPr>
                                      <m:t>𝝅</m:t>
                                    </m:r>
                                  </m:num>
                                  <m:den>
                                    <m:r>
                                      <a:rPr lang="en-US" sz="4400" b="1" i="1">
                                        <a:effectLst/>
                                        <a:latin typeface="Cambria Math" panose="02040503050406030204" pitchFamily="18" charset="0"/>
                                      </a:rPr>
                                      <m:t>𝟐</m:t>
                                    </m:r>
                                  </m:den>
                                </m:f>
                              </m:oMath>
                            </m:oMathPara>
                          </a14:m>
                          <a:endParaRPr lang="vi-VN" sz="44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vi-VN" sz="4400" b="1" i="1">
                                        <a:effectLst/>
                                        <a:latin typeface="Cambria Math" panose="02040503050406030204" pitchFamily="18" charset="0"/>
                                      </a:rPr>
                                    </m:ctrlPr>
                                  </m:fPr>
                                  <m:num>
                                    <m:r>
                                      <a:rPr lang="en-US" sz="4400" b="1" i="1">
                                        <a:effectLst/>
                                        <a:latin typeface="Cambria Math" panose="02040503050406030204" pitchFamily="18" charset="0"/>
                                      </a:rPr>
                                      <m:t>𝟐</m:t>
                                    </m:r>
                                    <m:r>
                                      <a:rPr lang="en-US" sz="4400" b="1" i="1">
                                        <a:effectLst/>
                                        <a:latin typeface="Cambria Math" panose="02040503050406030204" pitchFamily="18" charset="0"/>
                                      </a:rPr>
                                      <m:t>𝝅</m:t>
                                    </m:r>
                                  </m:num>
                                  <m:den>
                                    <m:r>
                                      <a:rPr lang="en-US" sz="4400" b="1" i="1">
                                        <a:effectLst/>
                                        <a:latin typeface="Cambria Math" panose="02040503050406030204" pitchFamily="18" charset="0"/>
                                      </a:rPr>
                                      <m:t>𝟑</m:t>
                                    </m:r>
                                  </m:den>
                                </m:f>
                              </m:oMath>
                            </m:oMathPara>
                          </a14:m>
                          <a:endParaRPr lang="vi-VN" sz="44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vi-VN" sz="4400" b="1" i="1">
                                        <a:effectLst/>
                                        <a:latin typeface="Cambria Math" panose="02040503050406030204" pitchFamily="18" charset="0"/>
                                      </a:rPr>
                                    </m:ctrlPr>
                                  </m:fPr>
                                  <m:num>
                                    <m:r>
                                      <a:rPr lang="en-US" sz="4400" b="1" i="1">
                                        <a:effectLst/>
                                        <a:latin typeface="Cambria Math" panose="02040503050406030204" pitchFamily="18" charset="0"/>
                                      </a:rPr>
                                      <m:t>𝟑</m:t>
                                    </m:r>
                                    <m:r>
                                      <a:rPr lang="en-US" sz="4400" b="1" i="1">
                                        <a:effectLst/>
                                        <a:latin typeface="Cambria Math" panose="02040503050406030204" pitchFamily="18" charset="0"/>
                                      </a:rPr>
                                      <m:t>𝝅</m:t>
                                    </m:r>
                                  </m:num>
                                  <m:den>
                                    <m:r>
                                      <a:rPr lang="en-US" sz="4400" b="1" i="1">
                                        <a:effectLst/>
                                        <a:latin typeface="Cambria Math" panose="02040503050406030204" pitchFamily="18" charset="0"/>
                                      </a:rPr>
                                      <m:t>𝟒</m:t>
                                    </m:r>
                                  </m:den>
                                </m:f>
                              </m:oMath>
                            </m:oMathPara>
                          </a14:m>
                          <a:endParaRPr lang="vi-VN" sz="44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vi-VN" sz="4400" b="1" i="1">
                                        <a:effectLst/>
                                        <a:latin typeface="Cambria Math" panose="02040503050406030204" pitchFamily="18" charset="0"/>
                                      </a:rPr>
                                    </m:ctrlPr>
                                  </m:fPr>
                                  <m:num>
                                    <m:r>
                                      <a:rPr lang="en-US" sz="4400" b="1" i="1">
                                        <a:effectLst/>
                                        <a:latin typeface="Cambria Math" panose="02040503050406030204" pitchFamily="18" charset="0"/>
                                      </a:rPr>
                                      <m:t>𝟓</m:t>
                                    </m:r>
                                    <m:r>
                                      <a:rPr lang="en-US" sz="4400" b="1" i="1">
                                        <a:effectLst/>
                                        <a:latin typeface="Cambria Math" panose="02040503050406030204" pitchFamily="18" charset="0"/>
                                      </a:rPr>
                                      <m:t>𝝅</m:t>
                                    </m:r>
                                  </m:num>
                                  <m:den>
                                    <m:r>
                                      <a:rPr lang="en-US" sz="4400" b="1" i="1">
                                        <a:effectLst/>
                                        <a:latin typeface="Cambria Math" panose="02040503050406030204" pitchFamily="18" charset="0"/>
                                      </a:rPr>
                                      <m:t>𝟔</m:t>
                                    </m:r>
                                  </m:den>
                                </m:f>
                              </m:oMath>
                            </m:oMathPara>
                          </a14:m>
                          <a:endParaRPr lang="vi-VN" sz="4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4400" b="1" i="1">
                                    <a:effectLst/>
                                    <a:latin typeface="Cambria Math" panose="02040503050406030204" pitchFamily="18" charset="0"/>
                                  </a:rPr>
                                  <m:t>𝛑</m:t>
                                </m:r>
                              </m:oMath>
                            </m:oMathPara>
                          </a14:m>
                          <a:endParaRPr lang="vi-VN" sz="4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3992973618"/>
                      </a:ext>
                    </a:extLst>
                  </a:tr>
                </a:tbl>
              </a:graphicData>
            </a:graphic>
          </p:graphicFrame>
        </mc:Choice>
        <mc:Fallback xmlns="">
          <p:graphicFrame>
            <p:nvGraphicFramePr>
              <p:cNvPr id="9" name="Table 8">
                <a:extLst>
                  <a:ext uri="{FF2B5EF4-FFF2-40B4-BE49-F238E27FC236}">
                    <a16:creationId xmlns:a16="http://schemas.microsoft.com/office/drawing/2014/main" id="{4332E87B-3D8B-49F4-B179-50701FB3F33D}"/>
                  </a:ext>
                </a:extLst>
              </p:cNvPr>
              <p:cNvGraphicFramePr>
                <a:graphicFrameLocks noGrp="1"/>
              </p:cNvGraphicFramePr>
              <p:nvPr>
                <p:extLst>
                  <p:ext uri="{D42A27DB-BD31-4B8C-83A1-F6EECF244321}">
                    <p14:modId xmlns:p14="http://schemas.microsoft.com/office/powerpoint/2010/main" val="1180094555"/>
                  </p:ext>
                </p:extLst>
              </p:nvPr>
            </p:nvGraphicFramePr>
            <p:xfrm>
              <a:off x="5378824" y="9867102"/>
              <a:ext cx="15519027" cy="2651126"/>
            </p:xfrm>
            <a:graphic>
              <a:graphicData uri="http://schemas.openxmlformats.org/drawingml/2006/table">
                <a:tbl>
                  <a:tblPr firstRow="1" firstCol="1" bandRow="1">
                    <a:tableStyleId>{5C22544A-7EE6-4342-B048-85BDC9FD1C3A}</a:tableStyleId>
                  </a:tblPr>
                  <a:tblGrid>
                    <a:gridCol w="2239616">
                      <a:extLst>
                        <a:ext uri="{9D8B030D-6E8A-4147-A177-3AD203B41FA5}">
                          <a16:colId xmlns:a16="http://schemas.microsoft.com/office/drawing/2014/main" val="3926519874"/>
                        </a:ext>
                      </a:extLst>
                    </a:gridCol>
                    <a:gridCol w="867024">
                      <a:extLst>
                        <a:ext uri="{9D8B030D-6E8A-4147-A177-3AD203B41FA5}">
                          <a16:colId xmlns:a16="http://schemas.microsoft.com/office/drawing/2014/main" val="4032162768"/>
                        </a:ext>
                      </a:extLst>
                    </a:gridCol>
                    <a:gridCol w="1346607">
                      <a:extLst>
                        <a:ext uri="{9D8B030D-6E8A-4147-A177-3AD203B41FA5}">
                          <a16:colId xmlns:a16="http://schemas.microsoft.com/office/drawing/2014/main" val="3975476437"/>
                        </a:ext>
                      </a:extLst>
                    </a:gridCol>
                    <a:gridCol w="1346607">
                      <a:extLst>
                        <a:ext uri="{9D8B030D-6E8A-4147-A177-3AD203B41FA5}">
                          <a16:colId xmlns:a16="http://schemas.microsoft.com/office/drawing/2014/main" val="2572051025"/>
                        </a:ext>
                      </a:extLst>
                    </a:gridCol>
                    <a:gridCol w="1674985">
                      <a:extLst>
                        <a:ext uri="{9D8B030D-6E8A-4147-A177-3AD203B41FA5}">
                          <a16:colId xmlns:a16="http://schemas.microsoft.com/office/drawing/2014/main" val="1976928922"/>
                        </a:ext>
                      </a:extLst>
                    </a:gridCol>
                    <a:gridCol w="1674985">
                      <a:extLst>
                        <a:ext uri="{9D8B030D-6E8A-4147-A177-3AD203B41FA5}">
                          <a16:colId xmlns:a16="http://schemas.microsoft.com/office/drawing/2014/main" val="3349958817"/>
                        </a:ext>
                      </a:extLst>
                    </a:gridCol>
                    <a:gridCol w="1674985">
                      <a:extLst>
                        <a:ext uri="{9D8B030D-6E8A-4147-A177-3AD203B41FA5}">
                          <a16:colId xmlns:a16="http://schemas.microsoft.com/office/drawing/2014/main" val="1986633817"/>
                        </a:ext>
                      </a:extLst>
                    </a:gridCol>
                    <a:gridCol w="1346607">
                      <a:extLst>
                        <a:ext uri="{9D8B030D-6E8A-4147-A177-3AD203B41FA5}">
                          <a16:colId xmlns:a16="http://schemas.microsoft.com/office/drawing/2014/main" val="3850893246"/>
                        </a:ext>
                      </a:extLst>
                    </a:gridCol>
                    <a:gridCol w="1672626">
                      <a:extLst>
                        <a:ext uri="{9D8B030D-6E8A-4147-A177-3AD203B41FA5}">
                          <a16:colId xmlns:a16="http://schemas.microsoft.com/office/drawing/2014/main" val="2673824352"/>
                        </a:ext>
                      </a:extLst>
                    </a:gridCol>
                    <a:gridCol w="1674985">
                      <a:extLst>
                        <a:ext uri="{9D8B030D-6E8A-4147-A177-3AD203B41FA5}">
                          <a16:colId xmlns:a16="http://schemas.microsoft.com/office/drawing/2014/main" val="3136469848"/>
                        </a:ext>
                      </a:extLst>
                    </a:gridCol>
                  </a:tblGrid>
                  <a:tr h="1052091">
                    <a:tc>
                      <a:txBody>
                        <a:bodyPr/>
                        <a:lstStyle/>
                        <a:p>
                          <a:pPr>
                            <a:lnSpc>
                              <a:spcPct val="107000"/>
                            </a:lnSpc>
                            <a:spcAft>
                              <a:spcPts val="800"/>
                            </a:spcAft>
                          </a:pPr>
                          <a:r>
                            <a:rPr lang="en-US" sz="44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Độ</a:t>
                          </a:r>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2">
                            <a:lumMod val="20000"/>
                            <a:lumOff val="80000"/>
                          </a:schemeClr>
                        </a:solidFill>
                      </a:tcPr>
                    </a:tc>
                    <a:tc>
                      <a:txBody>
                        <a:bodyPr/>
                        <a:lstStyle/>
                        <a:p>
                          <a:endParaRPr lang="en-US"/>
                        </a:p>
                      </a:txBody>
                      <a:tcPr marL="68580" marR="68580" marT="0" marB="0" anchor="ctr">
                        <a:blipFill>
                          <a:blip r:embed="rId3"/>
                          <a:stretch>
                            <a:fillRect l="-259859" t="-578" r="-1437324" b="-153179"/>
                          </a:stretch>
                        </a:blipFill>
                      </a:tcPr>
                    </a:tc>
                    <a:tc>
                      <a:txBody>
                        <a:bodyPr/>
                        <a:lstStyle/>
                        <a:p>
                          <a:endParaRPr lang="en-US"/>
                        </a:p>
                      </a:txBody>
                      <a:tcPr marL="68580" marR="68580" marT="0" marB="0" anchor="ctr">
                        <a:blipFill>
                          <a:blip r:embed="rId3"/>
                          <a:stretch>
                            <a:fillRect l="-231222" t="-578" r="-823529" b="-153179"/>
                          </a:stretch>
                        </a:blipFill>
                      </a:tcPr>
                    </a:tc>
                    <a:tc>
                      <a:txBody>
                        <a:bodyPr/>
                        <a:lstStyle/>
                        <a:p>
                          <a:endParaRPr lang="en-US"/>
                        </a:p>
                      </a:txBody>
                      <a:tcPr marL="68580" marR="68580" marT="0" marB="0" anchor="ctr">
                        <a:blipFill>
                          <a:blip r:embed="rId3"/>
                          <a:stretch>
                            <a:fillRect l="-331222" t="-578" r="-723529" b="-153179"/>
                          </a:stretch>
                        </a:blipFill>
                      </a:tcPr>
                    </a:tc>
                    <a:tc>
                      <a:txBody>
                        <a:bodyPr/>
                        <a:lstStyle/>
                        <a:p>
                          <a:endParaRPr lang="en-US"/>
                        </a:p>
                      </a:txBody>
                      <a:tcPr marL="68580" marR="68580" marT="0" marB="0" anchor="ctr">
                        <a:blipFill>
                          <a:blip r:embed="rId3"/>
                          <a:stretch>
                            <a:fillRect l="-346545" t="-578" r="-481455" b="-153179"/>
                          </a:stretch>
                        </a:blipFill>
                      </a:tcPr>
                    </a:tc>
                    <a:tc>
                      <a:txBody>
                        <a:bodyPr/>
                        <a:lstStyle/>
                        <a:p>
                          <a:endParaRPr lang="en-US"/>
                        </a:p>
                      </a:txBody>
                      <a:tcPr marL="68580" marR="68580" marT="0" marB="0" anchor="ctr">
                        <a:blipFill>
                          <a:blip r:embed="rId3"/>
                          <a:stretch>
                            <a:fillRect l="-446545" t="-578" r="-381455" b="-153179"/>
                          </a:stretch>
                        </a:blipFill>
                      </a:tcPr>
                    </a:tc>
                    <a:tc>
                      <a:txBody>
                        <a:bodyPr/>
                        <a:lstStyle/>
                        <a:p>
                          <a:endParaRPr lang="en-US"/>
                        </a:p>
                      </a:txBody>
                      <a:tcPr marL="68580" marR="68580" marT="0" marB="0" anchor="ctr">
                        <a:blipFill>
                          <a:blip r:embed="rId3"/>
                          <a:stretch>
                            <a:fillRect l="-546545" t="-578" r="-281455" b="-153179"/>
                          </a:stretch>
                        </a:blipFill>
                      </a:tcPr>
                    </a:tc>
                    <a:tc>
                      <a:txBody>
                        <a:bodyPr/>
                        <a:lstStyle/>
                        <a:p>
                          <a:endParaRPr lang="en-US"/>
                        </a:p>
                      </a:txBody>
                      <a:tcPr marL="68580" marR="68580" marT="0" marB="0" anchor="ctr">
                        <a:blipFill>
                          <a:blip r:embed="rId3"/>
                          <a:stretch>
                            <a:fillRect l="-804525" t="-578" r="-250226" b="-153179"/>
                          </a:stretch>
                        </a:blipFill>
                      </a:tcPr>
                    </a:tc>
                    <a:tc>
                      <a:txBody>
                        <a:bodyPr/>
                        <a:lstStyle/>
                        <a:p>
                          <a:endParaRPr lang="en-US"/>
                        </a:p>
                      </a:txBody>
                      <a:tcPr marL="68580" marR="68580" marT="0" marB="0" anchor="ctr">
                        <a:blipFill>
                          <a:blip r:embed="rId3"/>
                          <a:stretch>
                            <a:fillRect l="-729562" t="-578" r="-101825" b="-153179"/>
                          </a:stretch>
                        </a:blipFill>
                      </a:tcPr>
                    </a:tc>
                    <a:tc>
                      <a:txBody>
                        <a:bodyPr/>
                        <a:lstStyle/>
                        <a:p>
                          <a:endParaRPr lang="en-US"/>
                        </a:p>
                      </a:txBody>
                      <a:tcPr marL="68580" marR="68580" marT="0" marB="0" anchor="ctr">
                        <a:blipFill>
                          <a:blip r:embed="rId3"/>
                          <a:stretch>
                            <a:fillRect l="-826545" t="-578" r="-1455" b="-153179"/>
                          </a:stretch>
                        </a:blipFill>
                      </a:tcPr>
                    </a:tc>
                    <a:extLst>
                      <a:ext uri="{0D108BD9-81ED-4DB2-BD59-A6C34878D82A}">
                        <a16:rowId xmlns:a16="http://schemas.microsoft.com/office/drawing/2014/main" val="3350666218"/>
                      </a:ext>
                    </a:extLst>
                  </a:tr>
                  <a:tr h="1599035">
                    <a:tc>
                      <a:txBody>
                        <a:bodyPr/>
                        <a:lstStyle/>
                        <a:p>
                          <a:pPr>
                            <a:lnSpc>
                              <a:spcPct val="107000"/>
                            </a:lnSpc>
                            <a:spcAft>
                              <a:spcPts val="800"/>
                            </a:spcAft>
                          </a:pPr>
                          <a:r>
                            <a:rPr lang="en-US" sz="44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Rađian</a:t>
                          </a:r>
                          <a:endParaRPr lang="vi-VN"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chemeClr val="accent5">
                            <a:lumMod val="20000"/>
                            <a:lumOff val="80000"/>
                          </a:schemeClr>
                        </a:solidFill>
                      </a:tcPr>
                    </a:tc>
                    <a:tc>
                      <a:txBody>
                        <a:bodyPr/>
                        <a:lstStyle/>
                        <a:p>
                          <a:endParaRPr lang="en-US"/>
                        </a:p>
                      </a:txBody>
                      <a:tcPr marL="68580" marR="68580" marT="0" marB="0" anchor="ctr">
                        <a:blipFill>
                          <a:blip r:embed="rId3"/>
                          <a:stretch>
                            <a:fillRect l="-259859" t="-66160" r="-1437324" b="-760"/>
                          </a:stretch>
                        </a:blipFill>
                      </a:tcPr>
                    </a:tc>
                    <a:tc>
                      <a:txBody>
                        <a:bodyPr/>
                        <a:lstStyle/>
                        <a:p>
                          <a:endParaRPr lang="en-US"/>
                        </a:p>
                      </a:txBody>
                      <a:tcPr marL="68580" marR="68580" marT="0" marB="0" anchor="ctr">
                        <a:blipFill>
                          <a:blip r:embed="rId3"/>
                          <a:stretch>
                            <a:fillRect l="-231222" t="-66160" r="-823529" b="-760"/>
                          </a:stretch>
                        </a:blipFill>
                      </a:tcPr>
                    </a:tc>
                    <a:tc>
                      <a:txBody>
                        <a:bodyPr/>
                        <a:lstStyle/>
                        <a:p>
                          <a:endParaRPr lang="en-US"/>
                        </a:p>
                      </a:txBody>
                      <a:tcPr marL="68580" marR="68580" marT="0" marB="0" anchor="ctr">
                        <a:blipFill>
                          <a:blip r:embed="rId3"/>
                          <a:stretch>
                            <a:fillRect l="-331222" t="-66160" r="-723529" b="-760"/>
                          </a:stretch>
                        </a:blipFill>
                      </a:tcPr>
                    </a:tc>
                    <a:tc>
                      <a:txBody>
                        <a:bodyPr/>
                        <a:lstStyle/>
                        <a:p>
                          <a:endParaRPr lang="en-US"/>
                        </a:p>
                      </a:txBody>
                      <a:tcPr marL="68580" marR="68580" marT="0" marB="0" anchor="ctr">
                        <a:blipFill>
                          <a:blip r:embed="rId3"/>
                          <a:stretch>
                            <a:fillRect l="-346545" t="-66160" r="-481455" b="-760"/>
                          </a:stretch>
                        </a:blipFill>
                      </a:tcPr>
                    </a:tc>
                    <a:tc>
                      <a:txBody>
                        <a:bodyPr/>
                        <a:lstStyle/>
                        <a:p>
                          <a:endParaRPr lang="en-US"/>
                        </a:p>
                      </a:txBody>
                      <a:tcPr marL="68580" marR="68580" marT="0" marB="0" anchor="ctr">
                        <a:blipFill>
                          <a:blip r:embed="rId3"/>
                          <a:stretch>
                            <a:fillRect l="-446545" t="-66160" r="-381455" b="-760"/>
                          </a:stretch>
                        </a:blipFill>
                      </a:tcPr>
                    </a:tc>
                    <a:tc>
                      <a:txBody>
                        <a:bodyPr/>
                        <a:lstStyle/>
                        <a:p>
                          <a:endParaRPr lang="en-US"/>
                        </a:p>
                      </a:txBody>
                      <a:tcPr marL="68580" marR="68580" marT="0" marB="0" anchor="ctr">
                        <a:blipFill>
                          <a:blip r:embed="rId3"/>
                          <a:stretch>
                            <a:fillRect l="-546545" t="-66160" r="-281455" b="-760"/>
                          </a:stretch>
                        </a:blipFill>
                      </a:tcPr>
                    </a:tc>
                    <a:tc>
                      <a:txBody>
                        <a:bodyPr/>
                        <a:lstStyle/>
                        <a:p>
                          <a:endParaRPr lang="en-US"/>
                        </a:p>
                      </a:txBody>
                      <a:tcPr marL="68580" marR="68580" marT="0" marB="0" anchor="ctr">
                        <a:blipFill>
                          <a:blip r:embed="rId3"/>
                          <a:stretch>
                            <a:fillRect l="-804525" t="-66160" r="-250226" b="-760"/>
                          </a:stretch>
                        </a:blipFill>
                      </a:tcPr>
                    </a:tc>
                    <a:tc>
                      <a:txBody>
                        <a:bodyPr/>
                        <a:lstStyle/>
                        <a:p>
                          <a:endParaRPr lang="en-US"/>
                        </a:p>
                      </a:txBody>
                      <a:tcPr marL="68580" marR="68580" marT="0" marB="0" anchor="ctr">
                        <a:blipFill>
                          <a:blip r:embed="rId3"/>
                          <a:stretch>
                            <a:fillRect l="-729562" t="-66160" r="-101825" b="-760"/>
                          </a:stretch>
                        </a:blipFill>
                      </a:tcPr>
                    </a:tc>
                    <a:tc>
                      <a:txBody>
                        <a:bodyPr/>
                        <a:lstStyle/>
                        <a:p>
                          <a:endParaRPr lang="en-US"/>
                        </a:p>
                      </a:txBody>
                      <a:tcPr marL="68580" marR="68580" marT="0" marB="0" anchor="ctr">
                        <a:blipFill>
                          <a:blip r:embed="rId3"/>
                          <a:stretch>
                            <a:fillRect l="-826545" t="-66160" r="-1455" b="-760"/>
                          </a:stretch>
                        </a:blipFill>
                      </a:tcPr>
                    </a:tc>
                    <a:extLst>
                      <a:ext uri="{0D108BD9-81ED-4DB2-BD59-A6C34878D82A}">
                        <a16:rowId xmlns:a16="http://schemas.microsoft.com/office/drawing/2014/main" val="3992973618"/>
                      </a:ext>
                    </a:extLst>
                  </a:tr>
                </a:tbl>
              </a:graphicData>
            </a:graphic>
          </p:graphicFrame>
        </mc:Fallback>
      </mc:AlternateContent>
      <p:sp>
        <p:nvSpPr>
          <p:cNvPr id="10" name="TextBox 9">
            <a:extLst>
              <a:ext uri="{FF2B5EF4-FFF2-40B4-BE49-F238E27FC236}">
                <a16:creationId xmlns:a16="http://schemas.microsoft.com/office/drawing/2014/main" id="{4FB23112-B1DD-4437-B913-B78BBEE81C39}"/>
              </a:ext>
            </a:extLst>
          </p:cNvPr>
          <p:cNvSpPr txBox="1"/>
          <p:nvPr/>
        </p:nvSpPr>
        <p:spPr>
          <a:xfrm>
            <a:off x="9064172" y="4492192"/>
            <a:ext cx="6255656" cy="751616"/>
          </a:xfrm>
          <a:prstGeom prst="rect">
            <a:avLst/>
          </a:prstGeom>
          <a:noFill/>
        </p:spPr>
        <p:txBody>
          <a:bodyPr wrap="square">
            <a:spAutoFit/>
          </a:bodyPr>
          <a:lstStyle/>
          <a:p>
            <a:pPr>
              <a:lnSpc>
                <a:spcPct val="107000"/>
              </a:lnSpc>
              <a:spcAft>
                <a:spcPts val="800"/>
              </a:spcAft>
            </a:pP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Giải</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4F174C7B-A882-4B95-95FF-06DB4264B51E}"/>
              </a:ext>
            </a:extLst>
          </p:cNvPr>
          <p:cNvSpPr txBox="1"/>
          <p:nvPr/>
        </p:nvSpPr>
        <p:spPr>
          <a:xfrm>
            <a:off x="807571" y="5188504"/>
            <a:ext cx="3415553" cy="751616"/>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 Ta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B9556EF-5694-4543-9889-7AC7388935D4}"/>
                  </a:ext>
                </a:extLst>
              </p:cNvPr>
              <p:cNvSpPr txBox="1"/>
              <p:nvPr/>
            </p:nvSpPr>
            <p:spPr>
              <a:xfrm>
                <a:off x="3855571" y="5054380"/>
                <a:ext cx="18170712" cy="1911677"/>
              </a:xfrm>
              <a:prstGeom prst="rect">
                <a:avLst/>
              </a:prstGeom>
              <a:noFill/>
            </p:spPr>
            <p:txBody>
              <a:bodyPr wrap="square">
                <a:spAutoFit/>
              </a:bodyPr>
              <a:lstStyle/>
              <a:p>
                <a:pPr indent="457200">
                  <a:lnSpc>
                    <a:spcPct val="107000"/>
                  </a:lnSpc>
                  <a:spcAft>
                    <a:spcPts val="800"/>
                  </a:spcAft>
                </a:pPr>
                <a14:m>
                  <m:oMath xmlns:m="http://schemas.openxmlformats.org/officeDocument/2006/math">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𝟑𝟔𝟎</m:t>
                    </m:r>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𝟑𝟔𝟎</m:t>
                    </m:r>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𝟏𝟖𝟎</m:t>
                        </m:r>
                      </m:den>
                    </m:f>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 </a:t>
                </a:r>
                <a14:m>
                  <m:oMath xmlns:m="http://schemas.openxmlformats.org/officeDocument/2006/math">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𝟒𝟓𝟎</m:t>
                    </m:r>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𝟒𝟓𝟎</m:t>
                    </m:r>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𝝅</m:t>
                        </m:r>
                      </m:num>
                      <m:den>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𝟏𝟖𝟎</m:t>
                        </m:r>
                      </m:den>
                    </m:f>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𝟓</m:t>
                        </m:r>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𝝅</m:t>
                        </m:r>
                      </m:num>
                      <m:den>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𝟐</m:t>
                        </m:r>
                      </m:den>
                    </m:f>
                  </m:oMath>
                </a14:m>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457200">
                  <a:lnSpc>
                    <a:spcPct val="107000"/>
                  </a:lnSpc>
                  <a:spcAft>
                    <a:spcPts val="800"/>
                  </a:spcAft>
                </a:pP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2" name="TextBox 11">
                <a:extLst>
                  <a:ext uri="{FF2B5EF4-FFF2-40B4-BE49-F238E27FC236}">
                    <a16:creationId xmlns:a16="http://schemas.microsoft.com/office/drawing/2014/main" id="{4B9556EF-5694-4543-9889-7AC7388935D4}"/>
                  </a:ext>
                </a:extLst>
              </p:cNvPr>
              <p:cNvSpPr txBox="1">
                <a:spLocks noRot="1" noChangeAspect="1" noMove="1" noResize="1" noEditPoints="1" noAdjustHandles="1" noChangeArrowheads="1" noChangeShapeType="1" noTextEdit="1"/>
              </p:cNvSpPr>
              <p:nvPr/>
            </p:nvSpPr>
            <p:spPr>
              <a:xfrm>
                <a:off x="3855571" y="5054380"/>
                <a:ext cx="18170712" cy="1911677"/>
              </a:xfrm>
              <a:prstGeom prst="rect">
                <a:avLst/>
              </a:prstGeom>
              <a:blipFill>
                <a:blip r:embed="rId4"/>
                <a:stretch>
                  <a:fillRect/>
                </a:stretch>
              </a:blipFill>
            </p:spPr>
            <p:txBody>
              <a:bodyPr/>
              <a:lstStyle/>
              <a:p>
                <a:r>
                  <a:rPr lang="vi-VN">
                    <a:noFill/>
                  </a:rPr>
                  <a:t> </a:t>
                </a:r>
              </a:p>
            </p:txBody>
          </p:sp>
        </mc:Fallback>
      </mc:AlternateContent>
      <p:sp>
        <p:nvSpPr>
          <p:cNvPr id="14" name="TextBox 13">
            <a:extLst>
              <a:ext uri="{FF2B5EF4-FFF2-40B4-BE49-F238E27FC236}">
                <a16:creationId xmlns:a16="http://schemas.microsoft.com/office/drawing/2014/main" id="{1D560389-7E45-42C7-BC88-A0D75C3D940B}"/>
              </a:ext>
            </a:extLst>
          </p:cNvPr>
          <p:cNvSpPr txBox="1"/>
          <p:nvPr/>
        </p:nvSpPr>
        <p:spPr>
          <a:xfrm>
            <a:off x="807571" y="6730739"/>
            <a:ext cx="3415553" cy="751616"/>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b) Ta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8BC2FE9-F604-4A53-A5B4-924FEA93BD70}"/>
                  </a:ext>
                </a:extLst>
              </p:cNvPr>
              <p:cNvSpPr txBox="1"/>
              <p:nvPr/>
            </p:nvSpPr>
            <p:spPr>
              <a:xfrm>
                <a:off x="3106644" y="6398254"/>
                <a:ext cx="18170712" cy="1257908"/>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𝟏𝟖𝟎</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den>
                            </m:f>
                          </m:e>
                        </m:d>
                      </m:e>
                      <m:sup>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𝒐</m:t>
                        </m:r>
                      </m:sup>
                    </m:sSup>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𝟓𝟒𝟎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𝟏𝟏</m:t>
                        </m:r>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𝝅</m:t>
                        </m:r>
                      </m:num>
                      <m:den>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𝟓</m:t>
                        </m:r>
                      </m:den>
                    </m:f>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𝟏𝟏</m:t>
                        </m:r>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𝝅</m:t>
                        </m:r>
                      </m:num>
                      <m:den>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𝟓</m:t>
                        </m:r>
                      </m:den>
                    </m:f>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vi-VN"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vi-VN"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vi-VN"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𝟏𝟖𝟎</m:t>
                                </m:r>
                              </m:num>
                              <m:den>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𝝅</m:t>
                                </m:r>
                              </m:den>
                            </m:f>
                          </m:e>
                        </m:d>
                      </m:e>
                      <m:sup>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𝒐</m:t>
                        </m:r>
                      </m:sup>
                    </m:sSup>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𝟑𝟗𝟔</m:t>
                    </m:r>
                    <m:r>
                      <a:rPr lang="en-US" sz="4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5" name="TextBox 14">
                <a:extLst>
                  <a:ext uri="{FF2B5EF4-FFF2-40B4-BE49-F238E27FC236}">
                    <a16:creationId xmlns:a16="http://schemas.microsoft.com/office/drawing/2014/main" id="{98BC2FE9-F604-4A53-A5B4-924FEA93BD70}"/>
                  </a:ext>
                </a:extLst>
              </p:cNvPr>
              <p:cNvSpPr txBox="1">
                <a:spLocks noRot="1" noChangeAspect="1" noMove="1" noResize="1" noEditPoints="1" noAdjustHandles="1" noChangeArrowheads="1" noChangeShapeType="1" noTextEdit="1"/>
              </p:cNvSpPr>
              <p:nvPr/>
            </p:nvSpPr>
            <p:spPr>
              <a:xfrm>
                <a:off x="3106644" y="6398254"/>
                <a:ext cx="18170712" cy="1257908"/>
              </a:xfrm>
              <a:prstGeom prst="rect">
                <a:avLst/>
              </a:prstGeom>
              <a:blipFill>
                <a:blip r:embed="rId5"/>
                <a:stretch>
                  <a:fillRect b="-776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7844247-9ECD-4D24-BCC7-2803D30AF68F}"/>
                  </a:ext>
                </a:extLst>
              </p:cNvPr>
              <p:cNvSpPr txBox="1"/>
              <p:nvPr/>
            </p:nvSpPr>
            <p:spPr>
              <a:xfrm>
                <a:off x="807571" y="7967413"/>
                <a:ext cx="23351564" cy="1483868"/>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Chú ý.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Dưới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đây</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tương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ứng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giữa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bằng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bằng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rađian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đặc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biệt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trong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phạm</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vi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từ</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đến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𝟏𝟖𝟎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7" name="TextBox 16">
                <a:extLst>
                  <a:ext uri="{FF2B5EF4-FFF2-40B4-BE49-F238E27FC236}">
                    <a16:creationId xmlns:a16="http://schemas.microsoft.com/office/drawing/2014/main" id="{97844247-9ECD-4D24-BCC7-2803D30AF68F}"/>
                  </a:ext>
                </a:extLst>
              </p:cNvPr>
              <p:cNvSpPr txBox="1">
                <a:spLocks noRot="1" noChangeAspect="1" noMove="1" noResize="1" noEditPoints="1" noAdjustHandles="1" noChangeArrowheads="1" noChangeShapeType="1" noTextEdit="1"/>
              </p:cNvSpPr>
              <p:nvPr/>
            </p:nvSpPr>
            <p:spPr>
              <a:xfrm>
                <a:off x="807571" y="7967413"/>
                <a:ext cx="23351564" cy="1483868"/>
              </a:xfrm>
              <a:prstGeom prst="rect">
                <a:avLst/>
              </a:prstGeom>
              <a:blipFill>
                <a:blip r:embed="rId6"/>
                <a:stretch>
                  <a:fillRect l="-1044" t="-9877" b="-18519"/>
                </a:stretch>
              </a:blipFill>
            </p:spPr>
            <p:txBody>
              <a:bodyPr/>
              <a:lstStyle/>
              <a:p>
                <a:r>
                  <a:rPr lang="vi-VN">
                    <a:noFill/>
                  </a:rPr>
                  <a:t> </a:t>
                </a:r>
              </a:p>
            </p:txBody>
          </p:sp>
        </mc:Fallback>
      </mc:AlternateContent>
    </p:spTree>
    <p:extLst>
      <p:ext uri="{BB962C8B-B14F-4D97-AF65-F5344CB8AC3E}">
        <p14:creationId xmlns:p14="http://schemas.microsoft.com/office/powerpoint/2010/main" val="790184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4" grpId="0"/>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35AE276-ACA6-4B1D-AB0A-96B82CF6F0AA}"/>
              </a:ext>
            </a:extLst>
          </p:cNvPr>
          <p:cNvSpPr txBox="1"/>
          <p:nvPr/>
        </p:nvSpPr>
        <p:spPr>
          <a:xfrm>
            <a:off x="502211" y="368002"/>
            <a:ext cx="12199635" cy="1191480"/>
          </a:xfrm>
          <a:prstGeom prst="rect">
            <a:avLst/>
          </a:prstGeom>
          <a:noFill/>
        </p:spPr>
        <p:txBody>
          <a:bodyPr wrap="square">
            <a:spAutoFit/>
          </a:bodyPr>
          <a:lstStyle/>
          <a:p>
            <a:pPr>
              <a:lnSpc>
                <a:spcPct val="107000"/>
              </a:lnSpc>
              <a:spcAft>
                <a:spcPts val="800"/>
              </a:spcAft>
            </a:pPr>
            <a:r>
              <a:rPr lang="en-US" sz="7200" b="1" dirty="0">
                <a:solidFill>
                  <a:srgbClr val="FF0000"/>
                </a:solidFill>
                <a:effectLst/>
                <a:latin typeface="Cambria" panose="02040503050406030204" pitchFamily="18" charset="0"/>
                <a:ea typeface="Cambria" panose="02040503050406030204" pitchFamily="18" charset="0"/>
                <a:cs typeface="Tahoma" panose="020B0604030504040204" pitchFamily="34" charset="0"/>
              </a:rPr>
              <a:t>b) </a:t>
            </a:r>
            <a:r>
              <a:rPr lang="en-US" sz="7200" b="1" dirty="0" err="1">
                <a:solidFill>
                  <a:srgbClr val="FF0000"/>
                </a:solidFill>
                <a:effectLst/>
                <a:latin typeface="Cambria" panose="02040503050406030204" pitchFamily="18" charset="0"/>
                <a:ea typeface="Cambria" panose="02040503050406030204" pitchFamily="18" charset="0"/>
                <a:cs typeface="Tahoma" panose="020B0604030504040204" pitchFamily="34" charset="0"/>
              </a:rPr>
              <a:t>Độ</a:t>
            </a:r>
            <a:r>
              <a:rPr lang="en-US" sz="7200" b="1" dirty="0">
                <a:solidFill>
                  <a:srgbClr val="FF0000"/>
                </a:solidFill>
                <a:effectLst/>
                <a:latin typeface="Cambria" panose="02040503050406030204" pitchFamily="18" charset="0"/>
                <a:ea typeface="Cambria" panose="02040503050406030204" pitchFamily="18" charset="0"/>
                <a:cs typeface="Tahoma" panose="020B0604030504040204" pitchFamily="34" charset="0"/>
              </a:rPr>
              <a:t> </a:t>
            </a:r>
            <a:r>
              <a:rPr lang="en-US" sz="7200" b="1" dirty="0" err="1">
                <a:solidFill>
                  <a:srgbClr val="FF0000"/>
                </a:solidFill>
                <a:effectLst/>
                <a:latin typeface="Cambria" panose="02040503050406030204" pitchFamily="18" charset="0"/>
                <a:ea typeface="Cambria" panose="02040503050406030204" pitchFamily="18" charset="0"/>
                <a:cs typeface="Tahoma" panose="020B0604030504040204" pitchFamily="34" charset="0"/>
              </a:rPr>
              <a:t>dài</a:t>
            </a:r>
            <a:r>
              <a:rPr lang="en-US" sz="7200" b="1" dirty="0">
                <a:solidFill>
                  <a:srgbClr val="FF0000"/>
                </a:solidFill>
                <a:effectLst/>
                <a:latin typeface="Cambria" panose="02040503050406030204" pitchFamily="18" charset="0"/>
                <a:ea typeface="Cambria" panose="02040503050406030204" pitchFamily="18" charset="0"/>
                <a:cs typeface="Tahoma" panose="020B0604030504040204" pitchFamily="34" charset="0"/>
              </a:rPr>
              <a:t> </a:t>
            </a:r>
            <a:r>
              <a:rPr lang="en-US" sz="7200" b="1" dirty="0" err="1">
                <a:solidFill>
                  <a:srgbClr val="FF0000"/>
                </a:solidFill>
                <a:effectLst/>
                <a:latin typeface="Cambria" panose="02040503050406030204" pitchFamily="18" charset="0"/>
                <a:ea typeface="Cambria" panose="02040503050406030204" pitchFamily="18" charset="0"/>
                <a:cs typeface="Tahoma" panose="020B0604030504040204" pitchFamily="34" charset="0"/>
              </a:rPr>
              <a:t>cung</a:t>
            </a:r>
            <a:r>
              <a:rPr lang="en-US" sz="7200" b="1" dirty="0">
                <a:solidFill>
                  <a:srgbClr val="FF0000"/>
                </a:solidFill>
                <a:effectLst/>
                <a:latin typeface="Cambria" panose="02040503050406030204" pitchFamily="18" charset="0"/>
                <a:ea typeface="Cambria" panose="02040503050406030204" pitchFamily="18" charset="0"/>
                <a:cs typeface="Tahoma" panose="020B0604030504040204" pitchFamily="34" charset="0"/>
              </a:rPr>
              <a:t> </a:t>
            </a:r>
            <a:r>
              <a:rPr lang="en-US" sz="7200" b="1" dirty="0" err="1">
                <a:solidFill>
                  <a:srgbClr val="FF0000"/>
                </a:solidFill>
                <a:effectLst/>
                <a:latin typeface="Cambria" panose="02040503050406030204" pitchFamily="18" charset="0"/>
                <a:ea typeface="Cambria" panose="02040503050406030204" pitchFamily="18" charset="0"/>
                <a:cs typeface="Tahoma" panose="020B0604030504040204" pitchFamily="34" charset="0"/>
              </a:rPr>
              <a:t>tròn</a:t>
            </a:r>
            <a:endParaRPr lang="vi-VN" sz="7200" dirty="0">
              <a:solidFill>
                <a:srgbClr val="FF0000"/>
              </a:solidFill>
              <a:effectLst/>
              <a:latin typeface="Cambria" panose="02040503050406030204" pitchFamily="18" charset="0"/>
              <a:ea typeface="Cambria" panose="02040503050406030204" pitchFamily="18" charset="0"/>
              <a:cs typeface="Tahoma" panose="020B0604030504040204" pitchFamily="34" charset="0"/>
            </a:endParaRPr>
          </a:p>
        </p:txBody>
      </p:sp>
      <p:sp>
        <p:nvSpPr>
          <p:cNvPr id="20" name="Rectangle 49">
            <a:extLst>
              <a:ext uri="{FF2B5EF4-FFF2-40B4-BE49-F238E27FC236}">
                <a16:creationId xmlns:a16="http://schemas.microsoft.com/office/drawing/2014/main" id="{F6DFB6F5-C9F4-4536-B876-835024D3147C}"/>
              </a:ext>
            </a:extLst>
          </p:cNvPr>
          <p:cNvSpPr>
            <a:spLocks noChangeArrowheads="1"/>
          </p:cNvSpPr>
          <p:nvPr/>
        </p:nvSpPr>
        <p:spPr bwMode="auto">
          <a:xfrm>
            <a:off x="4554817" y="12978084"/>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3000" b="1">
              <a:solidFill>
                <a:srgbClr val="002060"/>
              </a:solidFill>
              <a:latin typeface="UTM Swiss Condensed"/>
            </a:endParaRPr>
          </a:p>
        </p:txBody>
      </p:sp>
      <p:sp>
        <p:nvSpPr>
          <p:cNvPr id="22" name="Rectangle 51">
            <a:extLst>
              <a:ext uri="{FF2B5EF4-FFF2-40B4-BE49-F238E27FC236}">
                <a16:creationId xmlns:a16="http://schemas.microsoft.com/office/drawing/2014/main" id="{9434E257-45FE-4507-8182-525E6C2168A7}"/>
              </a:ext>
            </a:extLst>
          </p:cNvPr>
          <p:cNvSpPr>
            <a:spLocks noChangeArrowheads="1"/>
          </p:cNvSpPr>
          <p:nvPr/>
        </p:nvSpPr>
        <p:spPr bwMode="auto">
          <a:xfrm>
            <a:off x="4554817" y="13924197"/>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3000" b="1">
              <a:solidFill>
                <a:srgbClr val="002060"/>
              </a:solidFill>
              <a:latin typeface="UTM Swiss Condensed"/>
            </a:endParaRPr>
          </a:p>
        </p:txBody>
      </p:sp>
      <mc:AlternateContent xmlns:mc="http://schemas.openxmlformats.org/markup-compatibility/2006">
        <mc:Choice xmlns:a14="http://schemas.microsoft.com/office/drawing/2010/main" Requires="a14">
          <p:sp>
            <p:nvSpPr>
              <p:cNvPr id="23" name="Google Shape;136;p4"/>
              <p:cNvSpPr/>
              <p:nvPr/>
            </p:nvSpPr>
            <p:spPr>
              <a:xfrm>
                <a:off x="787946" y="1776759"/>
                <a:ext cx="22670569" cy="3493509"/>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7200" b="1" dirty="0" err="1">
                    <a:solidFill>
                      <a:prstClr val="black"/>
                    </a:solidFill>
                    <a:latin typeface="Cambria" panose="02040503050406030204" pitchFamily="18" charset="0"/>
                    <a:ea typeface="Cambria" panose="02040503050406030204" pitchFamily="18" charset="0"/>
                    <a:cs typeface="Arial" panose="020B0604020202020204" pitchFamily="34" charset="0"/>
                  </a:rPr>
                  <a:t>Công</a:t>
                </a:r>
                <a:r>
                  <a:rPr lang="en-US" sz="7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thức</a:t>
                </a:r>
                <a:r>
                  <a:rPr lang="en-US" sz="72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Một</a:t>
                </a:r>
                <a:r>
                  <a:rPr lang="en-US" sz="72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cung</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đường</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tròn</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bán</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kính</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a:rPr lang="en-US" sz="72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𝑅</m:t>
                    </m:r>
                  </m:oMath>
                </a14:m>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và</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số</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đo</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72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rad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thì</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độ</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7200" dirty="0" err="1">
                    <a:solidFill>
                      <a:prstClr val="black"/>
                    </a:solidFill>
                    <a:latin typeface="Cambria" panose="02040503050406030204" pitchFamily="18" charset="0"/>
                    <a:ea typeface="Cambria" panose="02040503050406030204" pitchFamily="18" charset="0"/>
                    <a:cs typeface="Arial" panose="020B0604020202020204" pitchFamily="34" charset="0"/>
                  </a:rPr>
                  <a:t>dài</a:t>
                </a:r>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72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m:t>
                    </m:r>
                    <m:r>
                      <a:rPr lang="en-US" sz="72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72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Rα</m:t>
                    </m:r>
                  </m:oMath>
                </a14:m>
                <a:r>
                  <a:rPr lang="en-US" sz="7200"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mc:Choice>
        <mc:Fallback>
          <p:sp>
            <p:nvSpPr>
              <p:cNvPr id="23" name="Google Shape;136;p4"/>
              <p:cNvSpPr>
                <a:spLocks noRot="1" noChangeAspect="1" noMove="1" noResize="1" noEditPoints="1" noAdjustHandles="1" noChangeArrowheads="1" noChangeShapeType="1" noTextEdit="1"/>
              </p:cNvSpPr>
              <p:nvPr/>
            </p:nvSpPr>
            <p:spPr>
              <a:xfrm>
                <a:off x="787946" y="1776759"/>
                <a:ext cx="22670569" cy="3493509"/>
              </a:xfrm>
              <a:prstGeom prst="wedgeRoundRectCallout">
                <a:avLst>
                  <a:gd name="adj1" fmla="val -13256"/>
                  <a:gd name="adj2" fmla="val 49925"/>
                  <a:gd name="adj3" fmla="val 16667"/>
                </a:avLst>
              </a:prstGeom>
              <a:blipFill>
                <a:blip r:embed="rId2"/>
                <a:stretch>
                  <a:fillRect l="-1181" r="-1208" b="-6552"/>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
        <p:nvSpPr>
          <p:cNvPr id="48" name="Oval Callout 47"/>
          <p:cNvSpPr/>
          <p:nvPr/>
        </p:nvSpPr>
        <p:spPr>
          <a:xfrm>
            <a:off x="8992175" y="8390721"/>
            <a:ext cx="1898317" cy="102213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3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9" name="Group 48"/>
          <p:cNvGrpSpPr/>
          <p:nvPr/>
        </p:nvGrpSpPr>
        <p:grpSpPr>
          <a:xfrm>
            <a:off x="502212" y="5410432"/>
            <a:ext cx="2091359" cy="1084912"/>
            <a:chOff x="304800" y="190500"/>
            <a:chExt cx="3509676" cy="1084912"/>
          </a:xfrm>
        </p:grpSpPr>
        <p:sp>
          <p:nvSpPr>
            <p:cNvPr id="50" name="Rectangle 49"/>
            <p:cNvSpPr/>
            <p:nvPr/>
          </p:nvSpPr>
          <p:spPr>
            <a:xfrm>
              <a:off x="304800" y="190500"/>
              <a:ext cx="3509676"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523467" y="190500"/>
              <a:ext cx="3028238" cy="10849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3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52" name="Rectangle 51"/>
          <p:cNvSpPr/>
          <p:nvPr/>
        </p:nvSpPr>
        <p:spPr>
          <a:xfrm>
            <a:off x="502212" y="9496009"/>
            <a:ext cx="12382516" cy="142744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66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Độ</a:t>
            </a:r>
            <a:r>
              <a:rPr lang="en-US" sz="66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dài</a:t>
            </a:r>
            <a:r>
              <a:rPr lang="en-US" sz="66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66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cung</a:t>
            </a:r>
            <a:r>
              <a:rPr lang="en-US" sz="66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tròn</a:t>
            </a:r>
            <a:r>
              <a:rPr lang="en-US" sz="66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đó</a:t>
            </a:r>
            <a:r>
              <a:rPr lang="en-US" sz="66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6600" dirty="0" smtClean="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grpSp>
        <p:nvGrpSpPr>
          <p:cNvPr id="53" name="Group 52"/>
          <p:cNvGrpSpPr/>
          <p:nvPr/>
        </p:nvGrpSpPr>
        <p:grpSpPr>
          <a:xfrm>
            <a:off x="1477717" y="2737508"/>
            <a:ext cx="15819683" cy="5570064"/>
            <a:chOff x="1172917" y="2095500"/>
            <a:chExt cx="15819683" cy="5570064"/>
          </a:xfrm>
        </p:grpSpPr>
        <p:sp>
          <p:nvSpPr>
            <p:cNvPr id="54" name="TextBox 53"/>
            <p:cNvSpPr txBox="1"/>
            <p:nvPr/>
          </p:nvSpPr>
          <p:spPr>
            <a:xfrm>
              <a:off x="1172917" y="2095500"/>
              <a:ext cx="15819683" cy="9622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endParaRPr kumimoji="0" lang="en-US" sz="4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5" name="TextBox 54"/>
                <p:cNvSpPr txBox="1"/>
                <p:nvPr/>
              </p:nvSpPr>
              <p:spPr>
                <a:xfrm>
                  <a:off x="4642536" y="6422403"/>
                  <a:ext cx="797334" cy="12431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l-GR" sz="4300" i="1" smtClean="0">
                                <a:latin typeface="Cambria Math" panose="02040503050406030204" pitchFamily="18" charset="0"/>
                              </a:rPr>
                            </m:ctrlPr>
                          </m:fPr>
                          <m:num>
                            <m:r>
                              <a:rPr lang="en-US" sz="4300" b="0" i="1" smtClean="0">
                                <a:latin typeface="Cambria Math" panose="02040503050406030204" pitchFamily="18" charset="0"/>
                              </a:rPr>
                              <m:t>2</m:t>
                            </m:r>
                            <m:r>
                              <a:rPr lang="el-GR" sz="4300" i="1" smtClean="0">
                                <a:latin typeface="Cambria Math" panose="02040503050406030204" pitchFamily="18" charset="0"/>
                              </a:rPr>
                              <m:t>𝜋</m:t>
                            </m:r>
                          </m:num>
                          <m:den>
                            <m:r>
                              <a:rPr lang="en-US" sz="4300" b="0" i="1" smtClean="0">
                                <a:latin typeface="Cambria Math" panose="02040503050406030204" pitchFamily="18" charset="0"/>
                              </a:rPr>
                              <m:t>3</m:t>
                            </m:r>
                          </m:den>
                        </m:f>
                      </m:oMath>
                    </m:oMathPara>
                  </a14:m>
                  <a:endParaRPr lang="en-US" sz="4300" dirty="0">
                    <a:latin typeface="Arial" panose="020B0604020202020204" pitchFamily="34" charset="0"/>
                    <a:cs typeface="Arial" panose="020B0604020202020204" pitchFamily="34" charset="0"/>
                  </a:endParaRPr>
                </a:p>
              </p:txBody>
            </p:sp>
          </mc:Choice>
          <mc:Fallback>
            <p:sp>
              <p:nvSpPr>
                <p:cNvPr id="55" name="TextBox 54"/>
                <p:cNvSpPr txBox="1">
                  <a:spLocks noRot="1" noChangeAspect="1" noMove="1" noResize="1" noEditPoints="1" noAdjustHandles="1" noChangeArrowheads="1" noChangeShapeType="1" noTextEdit="1"/>
                </p:cNvSpPr>
                <p:nvPr/>
              </p:nvSpPr>
              <p:spPr>
                <a:xfrm>
                  <a:off x="4642536" y="6422403"/>
                  <a:ext cx="797334" cy="1243161"/>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56" name="Rectangle 55"/>
              <p:cNvSpPr/>
              <p:nvPr/>
            </p:nvSpPr>
            <p:spPr>
              <a:xfrm>
                <a:off x="10487201" y="9772429"/>
                <a:ext cx="6577442" cy="133549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300" b="0" i="1" smtClean="0">
                          <a:solidFill>
                            <a:prstClr val="black"/>
                          </a:solidFill>
                          <a:latin typeface="Cambria Math" panose="02040503050406030204" pitchFamily="18" charset="0"/>
                        </a:rPr>
                        <m:t>𝑙</m:t>
                      </m:r>
                      <m:r>
                        <a:rPr lang="en-US" sz="4300" b="0" i="1" smtClean="0">
                          <a:solidFill>
                            <a:prstClr val="black"/>
                          </a:solidFill>
                          <a:latin typeface="Cambria Math" panose="02040503050406030204" pitchFamily="18" charset="0"/>
                        </a:rPr>
                        <m:t>=</m:t>
                      </m:r>
                      <m:r>
                        <a:rPr lang="en-US" sz="4300" b="0" i="1" smtClean="0">
                          <a:solidFill>
                            <a:prstClr val="black"/>
                          </a:solidFill>
                          <a:latin typeface="Cambria Math" panose="02040503050406030204" pitchFamily="18" charset="0"/>
                        </a:rPr>
                        <m:t>𝑅</m:t>
                      </m:r>
                      <m:r>
                        <a:rPr lang="en-US" sz="4300" b="0" i="1" smtClean="0">
                          <a:solidFill>
                            <a:prstClr val="black"/>
                          </a:solidFill>
                          <a:latin typeface="Cambria Math" panose="02040503050406030204" pitchFamily="18" charset="0"/>
                          <a:ea typeface="Cambria Math" panose="02040503050406030204" pitchFamily="18" charset="0"/>
                        </a:rPr>
                        <m:t>𝛼</m:t>
                      </m:r>
                      <m:r>
                        <a:rPr lang="en-US" sz="4300" b="0" i="1" smtClean="0">
                          <a:solidFill>
                            <a:prstClr val="black"/>
                          </a:solidFill>
                          <a:latin typeface="Cambria Math" panose="02040503050406030204" pitchFamily="18" charset="0"/>
                          <a:ea typeface="Cambria Math" panose="02040503050406030204" pitchFamily="18" charset="0"/>
                        </a:rPr>
                        <m:t>=2.</m:t>
                      </m:r>
                      <m:f>
                        <m:fPr>
                          <m:ctrlPr>
                            <a:rPr lang="el-GR" sz="4300" i="1">
                              <a:solidFill>
                                <a:prstClr val="black"/>
                              </a:solidFill>
                              <a:latin typeface="Cambria Math" panose="02040503050406030204" pitchFamily="18" charset="0"/>
                            </a:rPr>
                          </m:ctrlPr>
                        </m:fPr>
                        <m:num>
                          <m:r>
                            <a:rPr lang="en-US" sz="4300" i="1">
                              <a:solidFill>
                                <a:prstClr val="black"/>
                              </a:solidFill>
                              <a:latin typeface="Cambria Math" panose="02040503050406030204" pitchFamily="18" charset="0"/>
                            </a:rPr>
                            <m:t>2</m:t>
                          </m:r>
                          <m:r>
                            <a:rPr lang="el-GR" sz="4300" i="1">
                              <a:solidFill>
                                <a:prstClr val="black"/>
                              </a:solidFill>
                              <a:latin typeface="Cambria Math" panose="02040503050406030204" pitchFamily="18" charset="0"/>
                            </a:rPr>
                            <m:t>𝜋</m:t>
                          </m:r>
                        </m:num>
                        <m:den>
                          <m:r>
                            <a:rPr lang="en-US" sz="4300" i="1">
                              <a:solidFill>
                                <a:prstClr val="black"/>
                              </a:solidFill>
                              <a:latin typeface="Cambria Math" panose="02040503050406030204" pitchFamily="18" charset="0"/>
                            </a:rPr>
                            <m:t>3</m:t>
                          </m:r>
                        </m:den>
                      </m:f>
                      <m:r>
                        <a:rPr lang="en-US" sz="4300" b="0" i="1" smtClean="0">
                          <a:solidFill>
                            <a:prstClr val="black"/>
                          </a:solidFill>
                          <a:latin typeface="Cambria Math" panose="02040503050406030204" pitchFamily="18" charset="0"/>
                        </a:rPr>
                        <m:t>=</m:t>
                      </m:r>
                      <m:f>
                        <m:fPr>
                          <m:ctrlPr>
                            <a:rPr lang="el-GR" sz="4300" i="1">
                              <a:solidFill>
                                <a:prstClr val="black"/>
                              </a:solidFill>
                              <a:latin typeface="Cambria Math" panose="02040503050406030204" pitchFamily="18" charset="0"/>
                            </a:rPr>
                          </m:ctrlPr>
                        </m:fPr>
                        <m:num>
                          <m:r>
                            <a:rPr lang="en-US" sz="4300" b="0" i="1" smtClean="0">
                              <a:solidFill>
                                <a:prstClr val="black"/>
                              </a:solidFill>
                              <a:latin typeface="Cambria Math" panose="02040503050406030204" pitchFamily="18" charset="0"/>
                            </a:rPr>
                            <m:t>4</m:t>
                          </m:r>
                          <m:r>
                            <a:rPr lang="el-GR" sz="4300" i="1">
                              <a:solidFill>
                                <a:prstClr val="black"/>
                              </a:solidFill>
                              <a:latin typeface="Cambria Math" panose="02040503050406030204" pitchFamily="18" charset="0"/>
                            </a:rPr>
                            <m:t>𝜋</m:t>
                          </m:r>
                        </m:num>
                        <m:den>
                          <m:r>
                            <a:rPr lang="en-US" sz="4300" i="1">
                              <a:solidFill>
                                <a:prstClr val="black"/>
                              </a:solidFill>
                              <a:latin typeface="Cambria Math" panose="02040503050406030204" pitchFamily="18" charset="0"/>
                            </a:rPr>
                            <m:t>3</m:t>
                          </m:r>
                        </m:den>
                      </m:f>
                      <m:r>
                        <a:rPr lang="en-US" sz="4300" b="0" i="1" smtClean="0">
                          <a:solidFill>
                            <a:prstClr val="black"/>
                          </a:solidFill>
                          <a:latin typeface="Cambria Math" panose="02040503050406030204" pitchFamily="18" charset="0"/>
                        </a:rPr>
                        <m:t> (</m:t>
                      </m:r>
                      <m:r>
                        <a:rPr lang="en-US" sz="4300" b="0" i="1" smtClean="0">
                          <a:solidFill>
                            <a:prstClr val="black"/>
                          </a:solidFill>
                          <a:latin typeface="Cambria Math" panose="02040503050406030204" pitchFamily="18" charset="0"/>
                        </a:rPr>
                        <m:t>𝑐𝑚</m:t>
                      </m:r>
                      <m:r>
                        <a:rPr lang="en-US" sz="4300" b="0" i="1" smtClean="0">
                          <a:solidFill>
                            <a:prstClr val="black"/>
                          </a:solidFill>
                          <a:latin typeface="Cambria Math" panose="02040503050406030204" pitchFamily="18" charset="0"/>
                        </a:rPr>
                        <m:t>)</m:t>
                      </m:r>
                    </m:oMath>
                  </m:oMathPara>
                </a14:m>
                <a:endParaRPr lang="en-US" sz="4300" dirty="0">
                  <a:solidFill>
                    <a:prstClr val="black"/>
                  </a:solidFill>
                  <a:latin typeface="Arial" panose="020B0604020202020204" pitchFamily="34" charset="0"/>
                  <a:cs typeface="Arial" panose="020B0604020202020204" pitchFamily="34" charset="0"/>
                </a:endParaRPr>
              </a:p>
            </p:txBody>
          </p:sp>
        </mc:Choice>
        <mc:Fallback>
          <p:sp>
            <p:nvSpPr>
              <p:cNvPr id="56" name="Rectangle 55"/>
              <p:cNvSpPr>
                <a:spLocks noRot="1" noChangeAspect="1" noMove="1" noResize="1" noEditPoints="1" noAdjustHandles="1" noChangeArrowheads="1" noChangeShapeType="1" noTextEdit="1"/>
              </p:cNvSpPr>
              <p:nvPr/>
            </p:nvSpPr>
            <p:spPr>
              <a:xfrm>
                <a:off x="10487201" y="9772429"/>
                <a:ext cx="6577442" cy="1335494"/>
              </a:xfrm>
              <a:prstGeom prst="rect">
                <a:avLst/>
              </a:prstGeom>
              <a:blipFill>
                <a:blip r:embed="rId4"/>
                <a:stretch>
                  <a:fillRect/>
                </a:stretch>
              </a:blipFill>
            </p:spPr>
            <p:txBody>
              <a:bodyPr/>
              <a:lstStyle/>
              <a:p>
                <a:r>
                  <a:rPr lang="en-US">
                    <a:noFill/>
                  </a:rPr>
                  <a:t> </a:t>
                </a:r>
              </a:p>
            </p:txBody>
          </p:sp>
        </mc:Fallback>
      </mc:AlternateContent>
      <p:sp>
        <p:nvSpPr>
          <p:cNvPr id="2" name="Rectangle 1"/>
          <p:cNvSpPr/>
          <p:nvPr/>
        </p:nvSpPr>
        <p:spPr>
          <a:xfrm>
            <a:off x="2723871" y="5168251"/>
            <a:ext cx="20562340" cy="3139321"/>
          </a:xfrm>
          <a:prstGeom prst="rect">
            <a:avLst/>
          </a:prstGeom>
        </p:spPr>
        <p:txBody>
          <a:bodyPr wrap="square">
            <a:spAutoFit/>
          </a:bodyPr>
          <a:lstStyle/>
          <a:p>
            <a:pPr lvl="0">
              <a:lnSpc>
                <a:spcPct val="150000"/>
              </a:lnSpc>
              <a:spcBef>
                <a:spcPts val="600"/>
              </a:spcBef>
              <a:spcAft>
                <a:spcPts val="600"/>
              </a:spcAft>
              <a:buClrTx/>
              <a:defRPr/>
            </a:pP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Cho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đường</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tròn</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bán</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kính</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2 cm.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Tính</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độ</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dài</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cung</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tròn</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số</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đo</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6600" kern="12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đường</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tròn</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6600" kern="1200" dirty="0" err="1">
                <a:solidFill>
                  <a:prstClr val="black"/>
                </a:solidFill>
                <a:latin typeface="Cambria" panose="02040503050406030204" pitchFamily="18" charset="0"/>
                <a:ea typeface="Cambria" panose="02040503050406030204" pitchFamily="18" charset="0"/>
                <a:cs typeface="Arial" panose="020B0604020202020204" pitchFamily="34" charset="0"/>
              </a:rPr>
              <a:t>đó</a:t>
            </a:r>
            <a:r>
              <a:rPr lang="en-US" sz="6600" kern="1200"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223187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down)">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anim calcmode="lin" valueType="num">
                                      <p:cBhvr>
                                        <p:cTn id="32" dur="500" fill="hold"/>
                                        <p:tgtEl>
                                          <p:spTgt spid="52"/>
                                        </p:tgtEl>
                                        <p:attrNameLst>
                                          <p:attrName>ppt_x</p:attrName>
                                        </p:attrNameLst>
                                      </p:cBhvr>
                                      <p:tavLst>
                                        <p:tav tm="0">
                                          <p:val>
                                            <p:strVal val="#ppt_x"/>
                                          </p:val>
                                        </p:tav>
                                        <p:tav tm="100000">
                                          <p:val>
                                            <p:strVal val="#ppt_x"/>
                                          </p:val>
                                        </p:tav>
                                      </p:tavLst>
                                    </p:anim>
                                    <p:anim calcmode="lin" valueType="num">
                                      <p:cBhvr>
                                        <p:cTn id="33" dur="500" fill="hold"/>
                                        <p:tgtEl>
                                          <p:spTgt spid="5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anim calcmode="lin" valueType="num">
                                      <p:cBhvr>
                                        <p:cTn id="37" dur="500" fill="hold"/>
                                        <p:tgtEl>
                                          <p:spTgt spid="56"/>
                                        </p:tgtEl>
                                        <p:attrNameLst>
                                          <p:attrName>ppt_x</p:attrName>
                                        </p:attrNameLst>
                                      </p:cBhvr>
                                      <p:tavLst>
                                        <p:tav tm="0">
                                          <p:val>
                                            <p:strVal val="#ppt_x"/>
                                          </p:val>
                                        </p:tav>
                                        <p:tav tm="100000">
                                          <p:val>
                                            <p:strVal val="#ppt_x"/>
                                          </p:val>
                                        </p:tav>
                                      </p:tavLst>
                                    </p:anim>
                                    <p:anim calcmode="lin" valueType="num">
                                      <p:cBhvr>
                                        <p:cTn id="38"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animBg="1"/>
      <p:bldP spid="48" grpId="0" animBg="1"/>
      <p:bldP spid="52"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8">
            <a:extLst>
              <a:ext uri="{FF2B5EF4-FFF2-40B4-BE49-F238E27FC236}">
                <a16:creationId xmlns:a16="http://schemas.microsoft.com/office/drawing/2014/main" id="{0EDEEFA7-CB67-45BB-8A64-E7055442111C}"/>
              </a:ext>
            </a:extLst>
          </p:cNvPr>
          <p:cNvSpPr>
            <a:spLocks noChangeArrowheads="1"/>
          </p:cNvSpPr>
          <p:nvPr/>
        </p:nvSpPr>
        <p:spPr bwMode="auto">
          <a:xfrm>
            <a:off x="5994400" y="4577179"/>
            <a:ext cx="1847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4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C2488521-6DA8-4529-8BCC-5AEB9D9CA832}"/>
              </a:ext>
            </a:extLst>
          </p:cNvPr>
          <p:cNvGrpSpPr/>
          <p:nvPr/>
        </p:nvGrpSpPr>
        <p:grpSpPr>
          <a:xfrm>
            <a:off x="502021" y="534731"/>
            <a:ext cx="18192768" cy="1094074"/>
            <a:chOff x="785177" y="2117148"/>
            <a:chExt cx="18192768" cy="1094074"/>
          </a:xfrm>
        </p:grpSpPr>
        <p:sp>
          <p:nvSpPr>
            <p:cNvPr id="3" name="TextBox 2">
              <a:extLst>
                <a:ext uri="{FF2B5EF4-FFF2-40B4-BE49-F238E27FC236}">
                  <a16:creationId xmlns:a16="http://schemas.microsoft.com/office/drawing/2014/main" id="{D0F851C3-7733-4A09-97B6-BF682D70BB1D}"/>
                </a:ext>
              </a:extLst>
            </p:cNvPr>
            <p:cNvSpPr txBox="1"/>
            <p:nvPr/>
          </p:nvSpPr>
          <p:spPr>
            <a:xfrm>
              <a:off x="785177" y="2117148"/>
              <a:ext cx="4136447" cy="1008289"/>
            </a:xfrm>
            <a:prstGeom prst="rect">
              <a:avLst/>
            </a:prstGeom>
            <a:solidFill>
              <a:schemeClr val="accent5">
                <a:lumMod val="20000"/>
                <a:lumOff val="80000"/>
              </a:schemeClr>
            </a:solidFill>
          </p:spPr>
          <p:txBody>
            <a:bodyPr wrap="square">
              <a:spAutoFit/>
            </a:bodyPr>
            <a:lstStyle/>
            <a:p>
              <a:pPr algn="just">
                <a:lnSpc>
                  <a:spcPct val="107000"/>
                </a:lnSpc>
                <a:spcAft>
                  <a:spcPts val="800"/>
                </a:spcAft>
              </a:pPr>
              <a:r>
                <a:rPr lang="en-US" sz="6000" b="1" i="1" dirty="0" err="1" smtClean="0">
                  <a:solidFill>
                    <a:srgbClr val="002060"/>
                  </a:solidFill>
                  <a:effectLst/>
                  <a:latin typeface="Cambria" panose="02040503050406030204" pitchFamily="18" charset="0"/>
                  <a:ea typeface="Cambria" panose="02040503050406030204" pitchFamily="18" charset="0"/>
                  <a:cs typeface="Tahoma" panose="020B0604030504040204" pitchFamily="34" charset="0"/>
                </a:rPr>
                <a:t>Vận</a:t>
              </a:r>
              <a:r>
                <a:rPr lang="en-US" sz="6000" b="1" i="1" dirty="0" smtClean="0">
                  <a:solidFill>
                    <a:srgbClr val="002060"/>
                  </a:solidFill>
                  <a:effectLst/>
                  <a:latin typeface="Cambria" panose="02040503050406030204" pitchFamily="18" charset="0"/>
                  <a:ea typeface="Cambria" panose="02040503050406030204" pitchFamily="18" charset="0"/>
                  <a:cs typeface="Tahoma" panose="020B0604030504040204" pitchFamily="34" charset="0"/>
                </a:rPr>
                <a:t> </a:t>
              </a:r>
              <a:r>
                <a:rPr lang="en-US" sz="6000" b="1" i="1" dirty="0" err="1" smtClean="0">
                  <a:solidFill>
                    <a:srgbClr val="002060"/>
                  </a:solidFill>
                  <a:effectLst/>
                  <a:latin typeface="Cambria" panose="02040503050406030204" pitchFamily="18" charset="0"/>
                  <a:ea typeface="Cambria" panose="02040503050406030204" pitchFamily="18" charset="0"/>
                  <a:cs typeface="Tahoma" panose="020B0604030504040204" pitchFamily="34" charset="0"/>
                </a:rPr>
                <a:t>dụng</a:t>
              </a:r>
              <a:endParaRPr lang="vi-VN" sz="6000" b="1" dirty="0">
                <a:solidFill>
                  <a:srgbClr val="002060"/>
                </a:solidFill>
                <a:effectLst/>
                <a:latin typeface="Cambria" panose="02040503050406030204" pitchFamily="18" charset="0"/>
                <a:ea typeface="Cambria" panose="02040503050406030204" pitchFamily="18" charset="0"/>
                <a:cs typeface="Tahoma" panose="020B0604030504040204" pitchFamily="34" charset="0"/>
              </a:endParaRPr>
            </a:p>
          </p:txBody>
        </p:sp>
        <p:sp>
          <p:nvSpPr>
            <p:cNvPr id="7" name="TextBox 56">
              <a:extLst>
                <a:ext uri="{FF2B5EF4-FFF2-40B4-BE49-F238E27FC236}">
                  <a16:creationId xmlns:a16="http://schemas.microsoft.com/office/drawing/2014/main" id="{2311314F-79A6-4B93-811F-ECE2D86DF3E0}"/>
                </a:ext>
              </a:extLst>
            </p:cNvPr>
            <p:cNvSpPr txBox="1"/>
            <p:nvPr/>
          </p:nvSpPr>
          <p:spPr>
            <a:xfrm>
              <a:off x="4921624" y="2273842"/>
              <a:ext cx="14056321" cy="937380"/>
            </a:xfrm>
            <a:prstGeom prst="rect">
              <a:avLst/>
            </a:prstGeom>
            <a:noFill/>
          </p:spPr>
          <p:txBody>
            <a:bodyPr wrap="square">
              <a:noAutofit/>
            </a:bodyPr>
            <a:lstStyle/>
            <a:p>
              <a:pPr>
                <a:lnSpc>
                  <a:spcPct val="107000"/>
                </a:lnSpc>
                <a:spcAft>
                  <a:spcPts val="800"/>
                </a:spcAft>
              </a:pPr>
              <a:r>
                <a:rPr lang="vi-VN" sz="5400" b="1" kern="1200" dirty="0" smtClean="0">
                  <a:solidFill>
                    <a:srgbClr val="002060"/>
                  </a:solidFill>
                  <a:effectLst/>
                  <a:latin typeface="Cambria" panose="02040503050406030204" pitchFamily="18" charset="0"/>
                  <a:ea typeface="Cambria" panose="02040503050406030204" pitchFamily="18" charset="0"/>
                  <a:cs typeface="Tahoma" panose="020B0604030504040204" pitchFamily="34" charset="0"/>
                </a:rPr>
                <a:t>Giải </a:t>
              </a:r>
              <a:r>
                <a:rPr lang="vi-VN" sz="5400" b="1" kern="1200" dirty="0">
                  <a:solidFill>
                    <a:srgbClr val="002060"/>
                  </a:solidFill>
                  <a:effectLst/>
                  <a:latin typeface="Cambria" panose="02040503050406030204" pitchFamily="18" charset="0"/>
                  <a:ea typeface="Cambria" panose="02040503050406030204" pitchFamily="18" charset="0"/>
                  <a:cs typeface="Tahoma" panose="020B0604030504040204" pitchFamily="34" charset="0"/>
                </a:rPr>
                <a:t>bài toán ở </a:t>
              </a:r>
              <a:r>
                <a:rPr lang="vi-VN" sz="5400" b="1" i="1" kern="1200" dirty="0">
                  <a:solidFill>
                    <a:srgbClr val="002060"/>
                  </a:solidFill>
                  <a:effectLst/>
                  <a:latin typeface="Cambria" panose="02040503050406030204" pitchFamily="18" charset="0"/>
                  <a:ea typeface="Cambria" panose="02040503050406030204" pitchFamily="18" charset="0"/>
                  <a:cs typeface="Tahoma" panose="020B0604030504040204" pitchFamily="34" charset="0"/>
                </a:rPr>
                <a:t>hình huống mở đầu</a:t>
              </a:r>
              <a:endParaRPr lang="vi-VN" sz="5400" b="1" dirty="0">
                <a:solidFill>
                  <a:srgbClr val="002060"/>
                </a:solidFill>
                <a:effectLst/>
                <a:latin typeface="Cambria" panose="02040503050406030204" pitchFamily="18" charset="0"/>
                <a:ea typeface="Cambria" panose="02040503050406030204" pitchFamily="18" charset="0"/>
                <a:cs typeface="Tahoma" panose="020B0604030504040204" pitchFamily="34" charset="0"/>
              </a:endParaRPr>
            </a:p>
          </p:txBody>
        </p:sp>
      </p:grpSp>
      <p:sp>
        <p:nvSpPr>
          <p:cNvPr id="11" name="Rectangle 61">
            <a:extLst>
              <a:ext uri="{FF2B5EF4-FFF2-40B4-BE49-F238E27FC236}">
                <a16:creationId xmlns:a16="http://schemas.microsoft.com/office/drawing/2014/main" id="{D9295858-2046-47D9-ADA3-3A673527A52B}"/>
              </a:ext>
            </a:extLst>
          </p:cNvPr>
          <p:cNvSpPr>
            <a:spLocks noChangeArrowheads="1"/>
          </p:cNvSpPr>
          <p:nvPr/>
        </p:nvSpPr>
        <p:spPr bwMode="auto">
          <a:xfrm>
            <a:off x="5994400" y="5468362"/>
            <a:ext cx="1847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4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mc:Choice xmlns:a14="http://schemas.microsoft.com/office/drawing/2010/main" Requires="a14">
          <p:graphicFrame>
            <p:nvGraphicFramePr>
              <p:cNvPr id="12" name="Table 11">
                <a:extLst>
                  <a:ext uri="{FF2B5EF4-FFF2-40B4-BE49-F238E27FC236}">
                    <a16:creationId xmlns:a16="http://schemas.microsoft.com/office/drawing/2014/main" id="{3AF74C28-073B-4AA3-901B-378E371D8C1A}"/>
                  </a:ext>
                </a:extLst>
              </p:cNvPr>
              <p:cNvGraphicFramePr>
                <a:graphicFrameLocks noGrp="1"/>
              </p:cNvGraphicFramePr>
              <p:nvPr>
                <p:extLst>
                  <p:ext uri="{D42A27DB-BD31-4B8C-83A1-F6EECF244321}">
                    <p14:modId xmlns:p14="http://schemas.microsoft.com/office/powerpoint/2010/main" val="1054646273"/>
                  </p:ext>
                </p:extLst>
              </p:nvPr>
            </p:nvGraphicFramePr>
            <p:xfrm>
              <a:off x="651650" y="1937723"/>
              <a:ext cx="23598823" cy="4892040"/>
            </p:xfrm>
            <a:graphic>
              <a:graphicData uri="http://schemas.openxmlformats.org/drawingml/2006/table">
                <a:tbl>
                  <a:tblPr firstRow="1" firstCol="1" bandRow="1">
                    <a:tableStyleId>{5C22544A-7EE6-4342-B048-85BDC9FD1C3A}</a:tableStyleId>
                  </a:tblPr>
                  <a:tblGrid>
                    <a:gridCol w="23598823">
                      <a:extLst>
                        <a:ext uri="{9D8B030D-6E8A-4147-A177-3AD203B41FA5}">
                          <a16:colId xmlns:a16="http://schemas.microsoft.com/office/drawing/2014/main" val="531913322"/>
                        </a:ext>
                      </a:extLst>
                    </a:gridCol>
                  </a:tblGrid>
                  <a:tr h="4460239">
                    <a:tc>
                      <a:txBody>
                        <a:bodyPr/>
                        <a:lstStyle/>
                        <a:p>
                          <a:pPr>
                            <a:lnSpc>
                              <a:spcPct val="107000"/>
                            </a:lnSpc>
                            <a:spcAft>
                              <a:spcPts val="800"/>
                            </a:spcAft>
                          </a:pP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Trạm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vũ</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trụ</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Quốc</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tế</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ISS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tên</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Tiếng</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Anh: International Space Station)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nằm</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trong</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quỹ</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đạo</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tròn</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cách</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bề</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mặt</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Trái</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Đất</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khoảng</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5000" b="1" i="1">
                                  <a:solidFill>
                                    <a:schemeClr val="tx1"/>
                                  </a:solidFill>
                                  <a:effectLst/>
                                  <a:latin typeface="Cambria Math" panose="02040503050406030204" pitchFamily="18" charset="0"/>
                                </a:rPr>
                                <m:t>𝟒𝟎𝟎</m:t>
                              </m:r>
                              <m:r>
                                <a:rPr lang="en-US" sz="5000" b="1" i="1">
                                  <a:solidFill>
                                    <a:schemeClr val="tx1"/>
                                  </a:solidFill>
                                  <a:effectLst/>
                                  <a:latin typeface="Cambria Math" panose="02040503050406030204" pitchFamily="18" charset="0"/>
                                </a:rPr>
                                <m:t>𝒌𝒎</m:t>
                              </m:r>
                            </m:oMath>
                          </a14:m>
                          <a:r>
                            <a:rPr lang="en-US" sz="5000" b="1"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(H.1.1).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Nếu</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trạm</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mặt</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đất</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theo</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dõi</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được</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trạm</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vũ</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trụ</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ISS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khi</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nó</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nằm</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trong</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góc</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5000" b="1" i="1">
                                  <a:solidFill>
                                    <a:schemeClr val="tx1"/>
                                  </a:solidFill>
                                  <a:effectLst/>
                                  <a:latin typeface="Cambria Math" panose="02040503050406030204" pitchFamily="18" charset="0"/>
                                </a:rPr>
                                <m:t>𝟒𝟓</m:t>
                              </m:r>
                              <m:r>
                                <a:rPr lang="en-US" sz="5000" b="1">
                                  <a:solidFill>
                                    <a:schemeClr val="tx1"/>
                                  </a:solidFill>
                                  <a:effectLst/>
                                  <a:latin typeface="Cambria Math" panose="02040503050406030204" pitchFamily="18" charset="0"/>
                                </a:rPr>
                                <m:t>°</m:t>
                              </m:r>
                            </m:oMath>
                          </a14:m>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ở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tâm</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của</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quỹ</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đạo</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tròn</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này</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phía</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trên</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ăng</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-ten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theo</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dõi</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thì</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trạm</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vũ</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trụ</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ISS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đã</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di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chuyển</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được</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bao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nhiêu</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kilômét</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trong</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khi</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nó</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đang</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được</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trạm</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mặt</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đất</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theo</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dõi</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Giả</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sử</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rằng</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bán</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kính</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của</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Trái</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Đất</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là</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5000" b="1" i="1">
                                  <a:solidFill>
                                    <a:schemeClr val="tx1"/>
                                  </a:solidFill>
                                  <a:effectLst/>
                                  <a:latin typeface="Cambria Math" panose="02040503050406030204" pitchFamily="18" charset="0"/>
                                </a:rPr>
                                <m:t>𝟔𝟒𝟎𝟎</m:t>
                              </m:r>
                              <m:r>
                                <a:rPr lang="en-US" sz="5000" b="1" i="1">
                                  <a:solidFill>
                                    <a:schemeClr val="tx1"/>
                                  </a:solidFill>
                                  <a:effectLst/>
                                  <a:latin typeface="Cambria Math" panose="02040503050406030204" pitchFamily="18" charset="0"/>
                                </a:rPr>
                                <m:t>𝒌𝒎</m:t>
                              </m:r>
                            </m:oMath>
                          </a14:m>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Làm</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tròn</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kết</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quả</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đến</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hàng</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đơn</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 </a:t>
                          </a:r>
                          <a:r>
                            <a:rPr lang="en-US" sz="5000" dirty="0" err="1">
                              <a:solidFill>
                                <a:schemeClr val="tx1"/>
                              </a:solidFill>
                              <a:effectLst/>
                              <a:latin typeface="Cambria" panose="02040503050406030204" pitchFamily="18" charset="0"/>
                              <a:ea typeface="Cambria" panose="02040503050406030204" pitchFamily="18" charset="0"/>
                              <a:cs typeface="Tahoma" panose="020B0604030504040204" pitchFamily="34" charset="0"/>
                            </a:rPr>
                            <a:t>vị</a:t>
                          </a:r>
                          <a:r>
                            <a:rPr lang="en-US" sz="5000" dirty="0">
                              <a:solidFill>
                                <a:schemeClr val="tx1"/>
                              </a:solidFill>
                              <a:effectLst/>
                              <a:latin typeface="Cambria" panose="02040503050406030204" pitchFamily="18" charset="0"/>
                              <a:ea typeface="Cambria" panose="02040503050406030204" pitchFamily="18" charset="0"/>
                              <a:cs typeface="Tahoma" panose="020B0604030504040204" pitchFamily="34" charset="0"/>
                            </a:rPr>
                            <a:t>.</a:t>
                          </a:r>
                          <a:endParaRPr lang="vi-VN" sz="5000" dirty="0">
                            <a:solidFill>
                              <a:schemeClr val="tx1"/>
                            </a:solidFill>
                            <a:effectLst/>
                            <a:latin typeface="Cambria" panose="02040503050406030204" pitchFamily="18" charset="0"/>
                            <a:ea typeface="Cambria" panose="02040503050406030204" pitchFamily="18" charset="0"/>
                            <a:cs typeface="Tahoma" panose="020B0604030504040204" pitchFamily="34" charset="0"/>
                          </a:endParaRPr>
                        </a:p>
                      </a:txBody>
                      <a:tcPr marL="68580" marR="68580" marT="0" marB="0">
                        <a:solidFill>
                          <a:schemeClr val="bg1"/>
                        </a:solidFill>
                      </a:tcPr>
                    </a:tc>
                    <a:extLst>
                      <a:ext uri="{0D108BD9-81ED-4DB2-BD59-A6C34878D82A}">
                        <a16:rowId xmlns:a16="http://schemas.microsoft.com/office/drawing/2014/main" val="3744459200"/>
                      </a:ext>
                    </a:extLst>
                  </a:tr>
                </a:tbl>
              </a:graphicData>
            </a:graphic>
          </p:graphicFrame>
        </mc:Choice>
        <mc:Fallback>
          <p:graphicFrame>
            <p:nvGraphicFramePr>
              <p:cNvPr id="12" name="Table 11">
                <a:extLst>
                  <a:ext uri="{FF2B5EF4-FFF2-40B4-BE49-F238E27FC236}">
                    <a16:creationId xmlns:a16="http://schemas.microsoft.com/office/drawing/2014/main" id="{3AF74C28-073B-4AA3-901B-378E371D8C1A}"/>
                  </a:ext>
                </a:extLst>
              </p:cNvPr>
              <p:cNvGraphicFramePr>
                <a:graphicFrameLocks noGrp="1"/>
              </p:cNvGraphicFramePr>
              <p:nvPr>
                <p:extLst>
                  <p:ext uri="{D42A27DB-BD31-4B8C-83A1-F6EECF244321}">
                    <p14:modId xmlns:p14="http://schemas.microsoft.com/office/powerpoint/2010/main" val="1054646273"/>
                  </p:ext>
                </p:extLst>
              </p:nvPr>
            </p:nvGraphicFramePr>
            <p:xfrm>
              <a:off x="651650" y="1937723"/>
              <a:ext cx="23598823" cy="4892040"/>
            </p:xfrm>
            <a:graphic>
              <a:graphicData uri="http://schemas.openxmlformats.org/drawingml/2006/table">
                <a:tbl>
                  <a:tblPr firstRow="1" firstCol="1" bandRow="1">
                    <a:tableStyleId>{5C22544A-7EE6-4342-B048-85BDC9FD1C3A}</a:tableStyleId>
                  </a:tblPr>
                  <a:tblGrid>
                    <a:gridCol w="23598823">
                      <a:extLst>
                        <a:ext uri="{9D8B030D-6E8A-4147-A177-3AD203B41FA5}">
                          <a16:colId xmlns:a16="http://schemas.microsoft.com/office/drawing/2014/main" val="531913322"/>
                        </a:ext>
                      </a:extLst>
                    </a:gridCol>
                  </a:tblGrid>
                  <a:tr h="4892040">
                    <a:tc>
                      <a:txBody>
                        <a:bodyPr/>
                        <a:lstStyle/>
                        <a:p>
                          <a:endParaRPr lang="en-US"/>
                        </a:p>
                      </a:txBody>
                      <a:tcPr marL="68580" marR="68580" marT="0" marB="0">
                        <a:blipFill>
                          <a:blip r:embed="rId2"/>
                          <a:stretch>
                            <a:fillRect l="-26" t="-3980" r="-103" b="-6592"/>
                          </a:stretch>
                        </a:blipFill>
                      </a:tcPr>
                    </a:tc>
                    <a:extLst>
                      <a:ext uri="{0D108BD9-81ED-4DB2-BD59-A6C34878D82A}">
                        <a16:rowId xmlns:a16="http://schemas.microsoft.com/office/drawing/2014/main" val="3744459200"/>
                      </a:ext>
                    </a:extLst>
                  </a:tr>
                </a:tbl>
              </a:graphicData>
            </a:graphic>
          </p:graphicFrame>
        </mc:Fallback>
      </mc:AlternateContent>
      <p:pic>
        <p:nvPicPr>
          <p:cNvPr id="14" name="Picture 243">
            <a:extLst>
              <a:ext uri="{FF2B5EF4-FFF2-40B4-BE49-F238E27FC236}">
                <a16:creationId xmlns:a16="http://schemas.microsoft.com/office/drawing/2014/main" id="{CC10DF78-15E7-4FB2-ABE9-A8EEC802B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0268" y="6770327"/>
            <a:ext cx="7739527" cy="67075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4509C79-2BFB-6324-211B-56987631B53C}"/>
                  </a:ext>
                </a:extLst>
              </p:cNvPr>
              <p:cNvSpPr txBox="1"/>
              <p:nvPr/>
            </p:nvSpPr>
            <p:spPr>
              <a:xfrm>
                <a:off x="8655421" y="8723169"/>
                <a:ext cx="11617512" cy="1055354"/>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Đổi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𝟒𝟓</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𝟒𝟓</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𝟏𝟖𝟎</m:t>
                        </m:r>
                      </m:den>
                    </m:f>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m:t>
                        </m:r>
                      </m:den>
                    </m:f>
                    <m:r>
                      <m:rPr>
                        <m:nor/>
                      </m:rP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m:t>rad</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0" name="TextBox 9">
                <a:extLst>
                  <a:ext uri="{FF2B5EF4-FFF2-40B4-BE49-F238E27FC236}">
                    <a16:creationId xmlns:a16="http://schemas.microsoft.com/office/drawing/2014/main" id="{34509C79-2BFB-6324-211B-56987631B53C}"/>
                  </a:ext>
                </a:extLst>
              </p:cNvPr>
              <p:cNvSpPr txBox="1">
                <a:spLocks noRot="1" noChangeAspect="1" noMove="1" noResize="1" noEditPoints="1" noAdjustHandles="1" noChangeArrowheads="1" noChangeShapeType="1" noTextEdit="1"/>
              </p:cNvSpPr>
              <p:nvPr/>
            </p:nvSpPr>
            <p:spPr>
              <a:xfrm>
                <a:off x="8655421" y="8723169"/>
                <a:ext cx="11617512" cy="1055354"/>
              </a:xfrm>
              <a:prstGeom prst="rect">
                <a:avLst/>
              </a:prstGeom>
              <a:blipFill>
                <a:blip r:embed="rId4"/>
                <a:stretch>
                  <a:fillRect l="-2151" t="-1156" b="-10983"/>
                </a:stretch>
              </a:blipFill>
            </p:spPr>
            <p:txBody>
              <a:bodyPr/>
              <a:lstStyle/>
              <a:p>
                <a:r>
                  <a:rPr lang="en-US">
                    <a:noFill/>
                  </a:rPr>
                  <a:t> </a:t>
                </a:r>
              </a:p>
            </p:txBody>
          </p:sp>
        </mc:Fallback>
      </mc:AlternateContent>
      <p:sp>
        <p:nvSpPr>
          <p:cNvPr id="17" name="Rectangle: Rounded Corners 16">
            <a:extLst>
              <a:ext uri="{FF2B5EF4-FFF2-40B4-BE49-F238E27FC236}">
                <a16:creationId xmlns:a16="http://schemas.microsoft.com/office/drawing/2014/main" id="{879AA8FD-AD49-6DAA-A6D3-B7D2C92AE8D9}"/>
              </a:ext>
            </a:extLst>
          </p:cNvPr>
          <p:cNvSpPr/>
          <p:nvPr/>
        </p:nvSpPr>
        <p:spPr>
          <a:xfrm>
            <a:off x="282943" y="7165030"/>
            <a:ext cx="15667323" cy="562337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8BE18F04-BBC7-328B-6A3F-1A8C512690A6}"/>
                  </a:ext>
                </a:extLst>
              </p:cNvPr>
              <p:cNvSpPr txBox="1"/>
              <p:nvPr/>
            </p:nvSpPr>
            <p:spPr>
              <a:xfrm>
                <a:off x="282943" y="9674974"/>
                <a:ext cx="15603452" cy="2705869"/>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Vậy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trong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khi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được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trạm</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mặt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đất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theo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dõi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trạm</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ISS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đã</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p>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di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chuyển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quãng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đường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dài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p>
              <a:p>
                <a:pPr>
                  <a:lnSpc>
                    <a:spcPct val="107000"/>
                  </a:lnSpc>
                  <a:spcAft>
                    <a:spcPts val="800"/>
                  </a:spcAft>
                </a:pP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𝒍</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𝑹</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𝜶</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𝟔𝟖𝟎𝟎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m:t>
                        </m:r>
                      </m:den>
                    </m:f>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𝟓𝟑𝟒𝟎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𝟕𝟎𝟖</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𝟓𝟑𝟒𝟏</m:t>
                    </m:r>
                    <m:d>
                      <m:d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𝒌𝒎</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3" name="TextBox 12">
                <a:extLst>
                  <a:ext uri="{FF2B5EF4-FFF2-40B4-BE49-F238E27FC236}">
                    <a16:creationId xmlns:a16="http://schemas.microsoft.com/office/drawing/2014/main" id="{8BE18F04-BBC7-328B-6A3F-1A8C512690A6}"/>
                  </a:ext>
                </a:extLst>
              </p:cNvPr>
              <p:cNvSpPr txBox="1">
                <a:spLocks noRot="1" noChangeAspect="1" noMove="1" noResize="1" noEditPoints="1" noAdjustHandles="1" noChangeArrowheads="1" noChangeShapeType="1" noTextEdit="1"/>
              </p:cNvSpPr>
              <p:nvPr/>
            </p:nvSpPr>
            <p:spPr>
              <a:xfrm>
                <a:off x="282943" y="9674974"/>
                <a:ext cx="15603452" cy="2705869"/>
              </a:xfrm>
              <a:prstGeom prst="rect">
                <a:avLst/>
              </a:prstGeom>
              <a:blipFill>
                <a:blip r:embed="rId5"/>
                <a:stretch>
                  <a:fillRect l="-1563" t="-5180" r="-781" b="-3604"/>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15E5E679-1F11-B39A-220D-C8A03D23A2CE}"/>
              </a:ext>
            </a:extLst>
          </p:cNvPr>
          <p:cNvSpPr txBox="1"/>
          <p:nvPr/>
        </p:nvSpPr>
        <p:spPr>
          <a:xfrm>
            <a:off x="251008" y="7882333"/>
            <a:ext cx="2393576" cy="769441"/>
          </a:xfrm>
          <a:prstGeom prst="rect">
            <a:avLst/>
          </a:prstGeom>
          <a:noFill/>
        </p:spPr>
        <p:txBody>
          <a:bodyPr wrap="square" rtlCol="0">
            <a:spAutoFit/>
          </a:bodyPr>
          <a:lstStyle/>
          <a:p>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Lời</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vi-VN" b="1" dirty="0">
              <a:solidFill>
                <a:srgbClr val="FF0000"/>
              </a:solidFill>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15D4D3C4-23CC-D9F3-6306-67A9BAF07DB4}"/>
                  </a:ext>
                </a:extLst>
              </p:cNvPr>
              <p:cNvSpPr txBox="1"/>
              <p:nvPr/>
            </p:nvSpPr>
            <p:spPr>
              <a:xfrm>
                <a:off x="502021" y="7750225"/>
                <a:ext cx="23155837" cy="1586460"/>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Bán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kính</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quỹ</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đạo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trạm</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vũ</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trụ</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quốc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tế</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a:lnSpc>
                    <a:spcPct val="107000"/>
                  </a:lnSpc>
                  <a:spcAft>
                    <a:spcPts val="800"/>
                  </a:spcAft>
                </a:pP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𝑹</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𝟔𝟒𝟎𝟎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𝟒𝟎𝟎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𝟔𝟖𝟎𝟎</m:t>
                    </m:r>
                    <m:d>
                      <m:d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𝒌𝒎</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p:sp>
            <p:nvSpPr>
              <p:cNvPr id="9" name="TextBox 8">
                <a:extLst>
                  <a:ext uri="{FF2B5EF4-FFF2-40B4-BE49-F238E27FC236}">
                    <a16:creationId xmlns:a16="http://schemas.microsoft.com/office/drawing/2014/main" id="{15D4D3C4-23CC-D9F3-6306-67A9BAF07DB4}"/>
                  </a:ext>
                </a:extLst>
              </p:cNvPr>
              <p:cNvSpPr txBox="1">
                <a:spLocks noRot="1" noChangeAspect="1" noMove="1" noResize="1" noEditPoints="1" noAdjustHandles="1" noChangeArrowheads="1" noChangeShapeType="1" noTextEdit="1"/>
              </p:cNvSpPr>
              <p:nvPr/>
            </p:nvSpPr>
            <p:spPr>
              <a:xfrm>
                <a:off x="502021" y="7750225"/>
                <a:ext cx="23155837" cy="1586460"/>
              </a:xfrm>
              <a:prstGeom prst="rect">
                <a:avLst/>
              </a:prstGeom>
              <a:blipFill>
                <a:blip r:embed="rId6"/>
                <a:stretch>
                  <a:fillRect t="-8812" b="-16858"/>
                </a:stretch>
              </a:blipFill>
            </p:spPr>
            <p:txBody>
              <a:bodyPr/>
              <a:lstStyle/>
              <a:p>
                <a:r>
                  <a:rPr lang="en-US">
                    <a:noFill/>
                  </a:rPr>
                  <a:t> </a:t>
                </a:r>
              </a:p>
            </p:txBody>
          </p:sp>
        </mc:Fallback>
      </mc:AlternateContent>
    </p:spTree>
    <p:extLst>
      <p:ext uri="{BB962C8B-B14F-4D97-AF65-F5344CB8AC3E}">
        <p14:creationId xmlns:p14="http://schemas.microsoft.com/office/powerpoint/2010/main" val="190801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3" grpId="0"/>
      <p:bldP spid="1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16" name="Group 15">
            <a:extLst>
              <a:ext uri="{FF2B5EF4-FFF2-40B4-BE49-F238E27FC236}">
                <a16:creationId xmlns:a16="http://schemas.microsoft.com/office/drawing/2014/main" id="{C578379E-966F-4336-9ACB-92FA5D931361}"/>
              </a:ext>
            </a:extLst>
          </p:cNvPr>
          <p:cNvGrpSpPr/>
          <p:nvPr/>
        </p:nvGrpSpPr>
        <p:grpSpPr>
          <a:xfrm>
            <a:off x="114011" y="976365"/>
            <a:ext cx="24083876" cy="12501997"/>
            <a:chOff x="2366715" y="843052"/>
            <a:chExt cx="24083876" cy="12501997"/>
          </a:xfrm>
        </p:grpSpPr>
        <p:grpSp>
          <p:nvGrpSpPr>
            <p:cNvPr id="17" name="Group 16">
              <a:extLst>
                <a:ext uri="{FF2B5EF4-FFF2-40B4-BE49-F238E27FC236}">
                  <a16:creationId xmlns:a16="http://schemas.microsoft.com/office/drawing/2014/main" id="{0E806564-7C9E-4979-AAF6-E78ECCF59CA1}"/>
                </a:ext>
              </a:extLst>
            </p:cNvPr>
            <p:cNvGrpSpPr/>
            <p:nvPr/>
          </p:nvGrpSpPr>
          <p:grpSpPr>
            <a:xfrm>
              <a:off x="2366715" y="843052"/>
              <a:ext cx="24083876" cy="12501997"/>
              <a:chOff x="2510064" y="885585"/>
              <a:chExt cx="24083876" cy="12501997"/>
            </a:xfrm>
          </p:grpSpPr>
          <p:sp>
            <p:nvSpPr>
              <p:cNvPr id="22" name="Rectangle: Diagonal Corners Rounded 21">
                <a:extLst>
                  <a:ext uri="{FF2B5EF4-FFF2-40B4-BE49-F238E27FC236}">
                    <a16:creationId xmlns:a16="http://schemas.microsoft.com/office/drawing/2014/main" id="{C6922F8F-EE6C-4E6D-B92B-459A7CE34FCE}"/>
                  </a:ext>
                </a:extLst>
              </p:cNvPr>
              <p:cNvSpPr/>
              <p:nvPr/>
            </p:nvSpPr>
            <p:spPr>
              <a:xfrm>
                <a:off x="2510064" y="999223"/>
                <a:ext cx="24083876" cy="12388359"/>
              </a:xfrm>
              <a:prstGeom prst="round2DiagRect">
                <a:avLst>
                  <a:gd name="adj1" fmla="val 0"/>
                  <a:gd name="adj2" fmla="val 197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p>
                <a:pPr defTabSz="914400">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19B13A65-D2E1-4DEB-8F05-1E5FB125FE31}"/>
                  </a:ext>
                </a:extLst>
              </p:cNvPr>
              <p:cNvGrpSpPr/>
              <p:nvPr/>
            </p:nvGrpSpPr>
            <p:grpSpPr>
              <a:xfrm>
                <a:off x="2700844" y="885585"/>
                <a:ext cx="8706462" cy="1344991"/>
                <a:chOff x="2648002" y="1809944"/>
                <a:chExt cx="6298083" cy="1344991"/>
              </a:xfrm>
            </p:grpSpPr>
            <p:sp>
              <p:nvSpPr>
                <p:cNvPr id="24" name="Isosceles Triangle 23">
                  <a:extLst>
                    <a:ext uri="{FF2B5EF4-FFF2-40B4-BE49-F238E27FC236}">
                      <a16:creationId xmlns:a16="http://schemas.microsoft.com/office/drawing/2014/main" id="{8A8F86F3-8D24-40D4-9BFE-1F20C43DFFA0}"/>
                    </a:ext>
                  </a:extLst>
                </p:cNvPr>
                <p:cNvSpPr/>
                <p:nvPr/>
              </p:nvSpPr>
              <p:spPr>
                <a:xfrm>
                  <a:off x="5180884" y="1976617"/>
                  <a:ext cx="282475" cy="18305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5" name="Freeform: Shape 24">
                  <a:extLst>
                    <a:ext uri="{FF2B5EF4-FFF2-40B4-BE49-F238E27FC236}">
                      <a16:creationId xmlns:a16="http://schemas.microsoft.com/office/drawing/2014/main" id="{7F29B2B4-5537-4335-ABCA-518C2F1F1F16}"/>
                    </a:ext>
                  </a:extLst>
                </p:cNvPr>
                <p:cNvSpPr/>
                <p:nvPr/>
              </p:nvSpPr>
              <p:spPr>
                <a:xfrm rot="10800000">
                  <a:off x="2648002" y="1960965"/>
                  <a:ext cx="6298083" cy="1193970"/>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6">
                    <a:lumMod val="20000"/>
                    <a:lumOff val="80000"/>
                  </a:schemeClr>
                </a:solidFill>
                <a:ln w="12700" cap="flat" cmpd="sng" algn="ctr">
                  <a:noFill/>
                  <a:prstDash val="solid"/>
                  <a:miter lim="800000"/>
                </a:ln>
                <a:effectLst/>
              </p:spPr>
              <p:txBody>
                <a:bodyPr wrap="square" rtlCol="0" anchor="ctr">
                  <a:noAutofit/>
                </a:bodyPr>
                <a:lstStyle/>
                <a:p>
                  <a:pPr defTabSz="914400">
                    <a:defRPr/>
                  </a:pPr>
                  <a:endParaRPr lang="en-US" kern="0">
                    <a:solidFill>
                      <a:sysClr val="windowText" lastClr="000000"/>
                    </a:solidFill>
                  </a:endParaRPr>
                </a:p>
              </p:txBody>
            </p:sp>
            <p:sp>
              <p:nvSpPr>
                <p:cNvPr id="26" name="Freeform: Shape 25">
                  <a:extLst>
                    <a:ext uri="{FF2B5EF4-FFF2-40B4-BE49-F238E27FC236}">
                      <a16:creationId xmlns:a16="http://schemas.microsoft.com/office/drawing/2014/main" id="{FFA2360A-1E04-4A1C-AB21-6DA231AF8E45}"/>
                    </a:ext>
                  </a:extLst>
                </p:cNvPr>
                <p:cNvSpPr/>
                <p:nvPr/>
              </p:nvSpPr>
              <p:spPr>
                <a:xfrm rot="10800000">
                  <a:off x="2755235" y="1809944"/>
                  <a:ext cx="6190849" cy="1177007"/>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6">
                    <a:lumMod val="60000"/>
                    <a:lumOff val="40000"/>
                  </a:schemeClr>
                </a:solidFill>
                <a:ln w="12700" cap="flat" cmpd="sng" algn="ctr">
                  <a:noFill/>
                  <a:prstDash val="solid"/>
                  <a:miter lim="800000"/>
                </a:ln>
                <a:effectLst/>
              </p:spPr>
              <p:txBody>
                <a:bodyPr wrap="square" rtlCol="0" anchor="ctr">
                  <a:noAutofit/>
                </a:bodyPr>
                <a:lstStyle/>
                <a:p>
                  <a:pPr defTabSz="914400">
                    <a:defRPr/>
                  </a:pPr>
                  <a:endParaRPr lang="en-US" kern="0">
                    <a:solidFill>
                      <a:sysClr val="windowText" lastClr="000000"/>
                    </a:solidFill>
                  </a:endParaRPr>
                </a:p>
              </p:txBody>
            </p:sp>
          </p:grpSp>
        </p:grpSp>
        <p:sp>
          <p:nvSpPr>
            <p:cNvPr id="18" name="TextBox 10">
              <a:extLst>
                <a:ext uri="{FF2B5EF4-FFF2-40B4-BE49-F238E27FC236}">
                  <a16:creationId xmlns:a16="http://schemas.microsoft.com/office/drawing/2014/main" id="{D7E65D26-7FD8-47F2-9DD3-C770F78CB079}"/>
                </a:ext>
              </a:extLst>
            </p:cNvPr>
            <p:cNvSpPr txBox="1"/>
            <p:nvPr/>
          </p:nvSpPr>
          <p:spPr>
            <a:xfrm>
              <a:off x="3260313" y="867891"/>
              <a:ext cx="7783100" cy="1048795"/>
            </a:xfrm>
            <a:prstGeom prst="rect">
              <a:avLst/>
            </a:prstGeom>
            <a:noFill/>
          </p:spPr>
          <p:txBody>
            <a:bodyPr wrap="square" rtlCol="0">
              <a:noAutofit/>
            </a:bodyPr>
            <a:lstStyle/>
            <a:p>
              <a:pPr>
                <a:lnSpc>
                  <a:spcPct val="107000"/>
                </a:lnSpc>
                <a:spcAft>
                  <a:spcPts val="800"/>
                </a:spcAft>
                <a:defRPr/>
              </a:pPr>
              <a:r>
                <a:rPr lang="en-US" sz="4400" b="1" i="1" dirty="0">
                  <a:solidFill>
                    <a:srgbClr val="002060"/>
                  </a:solidFill>
                  <a:effectLst/>
                  <a:latin typeface="Tahoma" panose="020B0604030504040204" pitchFamily="34" charset="0"/>
                  <a:ea typeface="Tahoma" panose="020B0604030504040204" pitchFamily="34" charset="0"/>
                  <a:cs typeface="Tahoma" panose="020B0604030504040204" pitchFamily="34" charset="0"/>
                </a:rPr>
                <a:t>1. </a:t>
              </a:r>
              <a:r>
                <a:rPr lang="en-US" sz="4400" b="1" i="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i="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i="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i="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i="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khởi</a:t>
              </a:r>
              <a:r>
                <a:rPr lang="en-US" sz="4400" b="1" i="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i="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động</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19" name="Group 18">
              <a:extLst>
                <a:ext uri="{FF2B5EF4-FFF2-40B4-BE49-F238E27FC236}">
                  <a16:creationId xmlns:a16="http://schemas.microsoft.com/office/drawing/2014/main" id="{09CC0277-C8F3-462C-B9CF-B838A54789F0}"/>
                </a:ext>
              </a:extLst>
            </p:cNvPr>
            <p:cNvGrpSpPr/>
            <p:nvPr/>
          </p:nvGrpSpPr>
          <p:grpSpPr>
            <a:xfrm>
              <a:off x="2705735" y="1094591"/>
              <a:ext cx="515285" cy="239312"/>
              <a:chOff x="5135216" y="5448663"/>
              <a:chExt cx="515285" cy="251287"/>
            </a:xfrm>
          </p:grpSpPr>
          <p:sp>
            <p:nvSpPr>
              <p:cNvPr id="20" name="Arrow: Pentagon 19">
                <a:extLst>
                  <a:ext uri="{FF2B5EF4-FFF2-40B4-BE49-F238E27FC236}">
                    <a16:creationId xmlns:a16="http://schemas.microsoft.com/office/drawing/2014/main" id="{E8CB8DF9-E4C1-4193-B346-FDAC74D6826F}"/>
                  </a:ext>
                </a:extLst>
              </p:cNvPr>
              <p:cNvSpPr/>
              <p:nvPr/>
            </p:nvSpPr>
            <p:spPr>
              <a:xfrm>
                <a:off x="5135216" y="5448663"/>
                <a:ext cx="443182" cy="251287"/>
              </a:xfrm>
              <a:prstGeom prst="homePlate">
                <a:avLst/>
              </a:prstGeom>
              <a:solidFill>
                <a:srgbClr val="FFFF00"/>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1" name="Oval 20">
                <a:extLst>
                  <a:ext uri="{FF2B5EF4-FFF2-40B4-BE49-F238E27FC236}">
                    <a16:creationId xmlns:a16="http://schemas.microsoft.com/office/drawing/2014/main" id="{D1E717D7-C997-4B6B-B80C-C8802D10FC9A}"/>
                  </a:ext>
                </a:extLst>
              </p:cNvPr>
              <p:cNvSpPr/>
              <p:nvPr/>
            </p:nvSpPr>
            <p:spPr>
              <a:xfrm>
                <a:off x="5478225" y="5492541"/>
                <a:ext cx="172276" cy="207409"/>
              </a:xfrm>
              <a:prstGeom prst="ellipse">
                <a:avLst/>
              </a:prstGeom>
              <a:solidFill>
                <a:srgbClr val="E8E9F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grpSp>
      <p:sp>
        <p:nvSpPr>
          <p:cNvPr id="3" name="TextBox 2">
            <a:extLst>
              <a:ext uri="{FF2B5EF4-FFF2-40B4-BE49-F238E27FC236}">
                <a16:creationId xmlns:a16="http://schemas.microsoft.com/office/drawing/2014/main" id="{413CAA79-8688-2D02-65DF-0E0623F1E2A9}"/>
              </a:ext>
            </a:extLst>
          </p:cNvPr>
          <p:cNvSpPr txBox="1"/>
          <p:nvPr/>
        </p:nvSpPr>
        <p:spPr>
          <a:xfrm>
            <a:off x="9278171" y="1293514"/>
            <a:ext cx="14652798" cy="830997"/>
          </a:xfrm>
          <a:prstGeom prst="rect">
            <a:avLst/>
          </a:prstGeom>
          <a:noFill/>
        </p:spPr>
        <p:txBody>
          <a:bodyPr wrap="square">
            <a:spAutoFit/>
          </a:bodyPr>
          <a:lstStyle/>
          <a:p>
            <a:r>
              <a:rPr lang="en-US" sz="4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Nhiệm</a:t>
            </a: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vụ</a:t>
            </a: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Quan </a:t>
            </a:r>
            <a:r>
              <a:rPr lang="en-US" sz="4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sát</a:t>
            </a: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đồng</a:t>
            </a: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hồ</a:t>
            </a: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treo</a:t>
            </a: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tường</a:t>
            </a: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sp>
        <p:nvSpPr>
          <p:cNvPr id="13" name="Speech Bubble: Rectangle with Corners Rounded 12">
            <a:extLst>
              <a:ext uri="{FF2B5EF4-FFF2-40B4-BE49-F238E27FC236}">
                <a16:creationId xmlns:a16="http://schemas.microsoft.com/office/drawing/2014/main" id="{3F4BBAAC-F3C1-0B0F-3DA6-C4C51D85E6EF}"/>
              </a:ext>
            </a:extLst>
          </p:cNvPr>
          <p:cNvSpPr/>
          <p:nvPr/>
        </p:nvSpPr>
        <p:spPr>
          <a:xfrm>
            <a:off x="2764436" y="2724995"/>
            <a:ext cx="14991754" cy="1591510"/>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Swiss Condensed"/>
                <a:ea typeface="Calibri" panose="020F0502020204030204" pitchFamily="34" charset="0"/>
              </a:rPr>
              <a:t>Trên</a:t>
            </a:r>
            <a:r>
              <a:rPr lang="en-US" sz="4800" b="1" dirty="0">
                <a:solidFill>
                  <a:srgbClr val="002060"/>
                </a:solidFill>
                <a:latin typeface="UTM Swiss Condensed"/>
                <a:ea typeface="Calibri" panose="020F0502020204030204" pitchFamily="34" charset="0"/>
              </a:rPr>
              <a:t> </a:t>
            </a:r>
            <a:r>
              <a:rPr lang="en-US" sz="4800" b="1" dirty="0" err="1">
                <a:solidFill>
                  <a:srgbClr val="002060"/>
                </a:solidFill>
                <a:latin typeface="UTM Swiss Condensed"/>
                <a:ea typeface="Calibri" panose="020F0502020204030204" pitchFamily="34" charset="0"/>
              </a:rPr>
              <a:t>đồ</a:t>
            </a:r>
            <a:r>
              <a:rPr lang="en-US" sz="4800" b="1" dirty="0">
                <a:solidFill>
                  <a:srgbClr val="002060"/>
                </a:solidFill>
                <a:latin typeface="UTM Swiss Condensed"/>
                <a:ea typeface="Calibri" panose="020F0502020204030204" pitchFamily="34" charset="0"/>
              </a:rPr>
              <a:t> </a:t>
            </a:r>
            <a:r>
              <a:rPr lang="en-US" sz="4800" b="1" dirty="0" err="1">
                <a:solidFill>
                  <a:srgbClr val="002060"/>
                </a:solidFill>
                <a:latin typeface="UTM Swiss Condensed"/>
                <a:ea typeface="Calibri" panose="020F0502020204030204" pitchFamily="34" charset="0"/>
              </a:rPr>
              <a:t>hồng</a:t>
            </a:r>
            <a:r>
              <a:rPr lang="en-US" sz="4800" b="1" dirty="0">
                <a:solidFill>
                  <a:srgbClr val="002060"/>
                </a:solidFill>
                <a:latin typeface="UTM Swiss Condensed"/>
                <a:ea typeface="Calibri" panose="020F0502020204030204" pitchFamily="34" charset="0"/>
              </a:rPr>
              <a:t> ở </a:t>
            </a:r>
            <a:r>
              <a:rPr lang="en-US" sz="4800" b="1" dirty="0" err="1">
                <a:solidFill>
                  <a:srgbClr val="002060"/>
                </a:solidFill>
                <a:latin typeface="UTM Swiss Condensed"/>
                <a:ea typeface="Calibri" panose="020F0502020204030204" pitchFamily="34" charset="0"/>
              </a:rPr>
              <a:t>Hình</a:t>
            </a:r>
            <a:r>
              <a:rPr lang="en-US" sz="4800" b="1" dirty="0">
                <a:solidFill>
                  <a:srgbClr val="002060"/>
                </a:solidFill>
                <a:latin typeface="UTM Swiss Condensed"/>
                <a:ea typeface="Calibri" panose="020F0502020204030204" pitchFamily="34" charset="0"/>
              </a:rPr>
              <a:t> 1.2, </a:t>
            </a:r>
            <a:r>
              <a:rPr lang="en-US" sz="4800" b="1" dirty="0" err="1">
                <a:solidFill>
                  <a:srgbClr val="002060"/>
                </a:solidFill>
                <a:latin typeface="UTM Swiss Condensed"/>
                <a:ea typeface="Calibri" panose="020F0502020204030204" pitchFamily="34" charset="0"/>
              </a:rPr>
              <a:t>kim</a:t>
            </a:r>
            <a:r>
              <a:rPr lang="en-US" sz="4800" b="1" dirty="0">
                <a:solidFill>
                  <a:srgbClr val="002060"/>
                </a:solidFill>
                <a:latin typeface="UTM Swiss Condensed"/>
                <a:ea typeface="Calibri" panose="020F0502020204030204" pitchFamily="34" charset="0"/>
              </a:rPr>
              <a:t> </a:t>
            </a:r>
            <a:r>
              <a:rPr lang="en-US" sz="4800" b="1" dirty="0" err="1">
                <a:solidFill>
                  <a:srgbClr val="002060"/>
                </a:solidFill>
                <a:latin typeface="UTM Swiss Condensed"/>
                <a:ea typeface="Calibri" panose="020F0502020204030204" pitchFamily="34" charset="0"/>
              </a:rPr>
              <a:t>phút</a:t>
            </a:r>
            <a:r>
              <a:rPr lang="en-US" sz="4800" b="1" dirty="0">
                <a:solidFill>
                  <a:srgbClr val="002060"/>
                </a:solidFill>
                <a:latin typeface="UTM Swiss Condensed"/>
                <a:ea typeface="Calibri" panose="020F0502020204030204" pitchFamily="34" charset="0"/>
              </a:rPr>
              <a:t> </a:t>
            </a:r>
            <a:r>
              <a:rPr lang="en-US" sz="4800" b="1" dirty="0" err="1">
                <a:solidFill>
                  <a:srgbClr val="002060"/>
                </a:solidFill>
                <a:latin typeface="UTM Swiss Condensed"/>
                <a:ea typeface="Calibri" panose="020F0502020204030204" pitchFamily="34" charset="0"/>
              </a:rPr>
              <a:t>đang</a:t>
            </a:r>
            <a:r>
              <a:rPr lang="en-US" sz="4800" b="1" dirty="0">
                <a:solidFill>
                  <a:srgbClr val="002060"/>
                </a:solidFill>
                <a:latin typeface="UTM Swiss Condensed"/>
                <a:ea typeface="Calibri" panose="020F0502020204030204" pitchFamily="34" charset="0"/>
              </a:rPr>
              <a:t> </a:t>
            </a:r>
            <a:r>
              <a:rPr lang="en-US" sz="4800" b="1" dirty="0" err="1">
                <a:solidFill>
                  <a:srgbClr val="002060"/>
                </a:solidFill>
                <a:latin typeface="UTM Swiss Condensed"/>
                <a:ea typeface="Calibri" panose="020F0502020204030204" pitchFamily="34" charset="0"/>
              </a:rPr>
              <a:t>chỉ</a:t>
            </a:r>
            <a:r>
              <a:rPr lang="en-US" sz="4800" b="1" dirty="0">
                <a:solidFill>
                  <a:srgbClr val="002060"/>
                </a:solidFill>
                <a:latin typeface="UTM Swiss Condensed"/>
                <a:ea typeface="Calibri" panose="020F0502020204030204" pitchFamily="34" charset="0"/>
              </a:rPr>
              <a:t> </a:t>
            </a:r>
            <a:r>
              <a:rPr lang="en-US" sz="4800" b="1" dirty="0" err="1">
                <a:solidFill>
                  <a:srgbClr val="002060"/>
                </a:solidFill>
                <a:latin typeface="UTM Swiss Condensed"/>
                <a:ea typeface="Calibri" panose="020F0502020204030204" pitchFamily="34" charset="0"/>
              </a:rPr>
              <a:t>đúng</a:t>
            </a:r>
            <a:r>
              <a:rPr lang="en-US" sz="4800" b="1" dirty="0">
                <a:solidFill>
                  <a:srgbClr val="002060"/>
                </a:solidFill>
                <a:latin typeface="UTM Swiss Condensed"/>
                <a:ea typeface="Calibri" panose="020F0502020204030204" pitchFamily="34" charset="0"/>
              </a:rPr>
              <a:t> </a:t>
            </a:r>
            <a:r>
              <a:rPr lang="en-US" sz="4800" b="1" dirty="0" err="1">
                <a:solidFill>
                  <a:srgbClr val="002060"/>
                </a:solidFill>
                <a:latin typeface="UTM Swiss Condensed"/>
                <a:ea typeface="Calibri" panose="020F0502020204030204" pitchFamily="34" charset="0"/>
              </a:rPr>
              <a:t>số</a:t>
            </a:r>
            <a:r>
              <a:rPr lang="en-US" sz="4800" b="1" dirty="0">
                <a:solidFill>
                  <a:srgbClr val="002060"/>
                </a:solidFill>
                <a:latin typeface="UTM Swiss Condensed"/>
                <a:ea typeface="Calibri" panose="020F0502020204030204" pitchFamily="34" charset="0"/>
              </a:rPr>
              <a:t> 2.</a:t>
            </a:r>
            <a:endParaRPr lang="vi-VN" sz="4800" b="1" dirty="0">
              <a:solidFill>
                <a:srgbClr val="002060"/>
              </a:solidFill>
              <a:latin typeface="UTM Swiss Condensed"/>
              <a:ea typeface="Times New Roman" panose="02020603050405020304" pitchFamily="18" charset="0"/>
            </a:endParaRPr>
          </a:p>
        </p:txBody>
      </p:sp>
      <p:pic>
        <p:nvPicPr>
          <p:cNvPr id="29" name="Picture 28" descr="A picture containing text, clock&#10;&#10;Description automatically generated">
            <a:extLst>
              <a:ext uri="{FF2B5EF4-FFF2-40B4-BE49-F238E27FC236}">
                <a16:creationId xmlns:a16="http://schemas.microsoft.com/office/drawing/2014/main" id="{C2D469A0-9EC3-4676-9494-9B20CB4E2CB2}"/>
              </a:ext>
            </a:extLst>
          </p:cNvPr>
          <p:cNvPicPr/>
          <p:nvPr/>
        </p:nvPicPr>
        <p:blipFill>
          <a:blip r:embed="rId3"/>
          <a:stretch>
            <a:fillRect/>
          </a:stretch>
        </p:blipFill>
        <p:spPr>
          <a:xfrm>
            <a:off x="822842" y="4430144"/>
            <a:ext cx="6861551" cy="8765398"/>
          </a:xfrm>
          <a:prstGeom prst="rect">
            <a:avLst/>
          </a:prstGeom>
        </p:spPr>
      </p:pic>
      <p:sp>
        <p:nvSpPr>
          <p:cNvPr id="14" name="Callout: Left Arrow 13">
            <a:extLst>
              <a:ext uri="{FF2B5EF4-FFF2-40B4-BE49-F238E27FC236}">
                <a16:creationId xmlns:a16="http://schemas.microsoft.com/office/drawing/2014/main" id="{EF6AF70D-36BD-FBF5-9DE4-538763593151}"/>
              </a:ext>
            </a:extLst>
          </p:cNvPr>
          <p:cNvSpPr/>
          <p:nvPr/>
        </p:nvSpPr>
        <p:spPr>
          <a:xfrm>
            <a:off x="7335982" y="5082243"/>
            <a:ext cx="16740458" cy="2016811"/>
          </a:xfrm>
          <a:prstGeom prst="leftArrowCallout">
            <a:avLst>
              <a:gd name="adj1" fmla="val 25000"/>
              <a:gd name="adj2" fmla="val 25000"/>
              <a:gd name="adj3" fmla="val 25000"/>
              <a:gd name="adj4" fmla="val 94086"/>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nSpc>
                <a:spcPct val="107000"/>
              </a:lnSpc>
              <a:spcAft>
                <a:spcPts val="800"/>
              </a:spcAft>
            </a:pP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a)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Phải</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quay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kim</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phút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mấy</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phần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vòng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tròn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chiều</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quay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ngược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chiều</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kim</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đồng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hồ</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để</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nó</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đúng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12?</a:t>
            </a:r>
            <a:endPar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Callout: Left Arrow 14">
            <a:extLst>
              <a:ext uri="{FF2B5EF4-FFF2-40B4-BE49-F238E27FC236}">
                <a16:creationId xmlns:a16="http://schemas.microsoft.com/office/drawing/2014/main" id="{1931E9D1-5C3A-D90C-0705-4A201193AD21}"/>
              </a:ext>
            </a:extLst>
          </p:cNvPr>
          <p:cNvSpPr/>
          <p:nvPr/>
        </p:nvSpPr>
        <p:spPr>
          <a:xfrm>
            <a:off x="7335982" y="7303810"/>
            <a:ext cx="16740458" cy="2016811"/>
          </a:xfrm>
          <a:prstGeom prst="leftArrowCallout">
            <a:avLst>
              <a:gd name="adj1" fmla="val 25000"/>
              <a:gd name="adj2" fmla="val 25000"/>
              <a:gd name="adj3" fmla="val 25000"/>
              <a:gd name="adj4" fmla="val 94086"/>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nSpc>
                <a:spcPct val="107000"/>
              </a:lnSpc>
              <a:spcAft>
                <a:spcPts val="800"/>
              </a:spcAft>
            </a:pP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Phải</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quay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kim</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phút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mấy</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phần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vòng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tròn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chiều</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quay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kim</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đồng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hồ</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để</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nó</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đúng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12?</a:t>
            </a:r>
            <a:endPar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7" name="Callout: Left Arrow 26">
            <a:extLst>
              <a:ext uri="{FF2B5EF4-FFF2-40B4-BE49-F238E27FC236}">
                <a16:creationId xmlns:a16="http://schemas.microsoft.com/office/drawing/2014/main" id="{ED4B232F-3B45-E37B-2359-DCF0BCA81209}"/>
              </a:ext>
            </a:extLst>
          </p:cNvPr>
          <p:cNvSpPr/>
          <p:nvPr/>
        </p:nvSpPr>
        <p:spPr>
          <a:xfrm>
            <a:off x="7190510" y="9714907"/>
            <a:ext cx="16885930" cy="2521031"/>
          </a:xfrm>
          <a:prstGeom prst="leftArrowCallout">
            <a:avLst>
              <a:gd name="adj1" fmla="val 25000"/>
              <a:gd name="adj2" fmla="val 25000"/>
              <a:gd name="adj3" fmla="val 25000"/>
              <a:gd name="adj4" fmla="val 94086"/>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bao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nhiêu</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cách</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quay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kim</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phút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chiều</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xác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định</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để</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kim</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phút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vị</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trí</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đúng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2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vị</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trí</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đúng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12?</a:t>
            </a:r>
          </a:p>
        </p:txBody>
      </p:sp>
    </p:spTree>
    <p:extLst>
      <p:ext uri="{BB962C8B-B14F-4D97-AF65-F5344CB8AC3E}">
        <p14:creationId xmlns:p14="http://schemas.microsoft.com/office/powerpoint/2010/main" val="4076313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1178559" y="927882"/>
            <a:ext cx="20868642"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dirty="0">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❸</a:t>
              </a:r>
              <a:endParaRPr sz="4300"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A13057CE-A549-BF5B-1869-4E45F6A2A3AB}"/>
                  </a:ext>
                </a:extLst>
              </p:cNvPr>
              <p:cNvSpPr txBox="1"/>
              <p:nvPr/>
            </p:nvSpPr>
            <p:spPr>
              <a:xfrm>
                <a:off x="386396" y="3589814"/>
                <a:ext cx="23535376" cy="5535874"/>
              </a:xfrm>
              <a:prstGeom prst="rect">
                <a:avLst/>
              </a:prstGeom>
              <a:noFill/>
            </p:spPr>
            <p:txBody>
              <a:bodyPr wrap="square">
                <a:spAutoFit/>
              </a:bodyPr>
              <a:lstStyle/>
              <a:p>
                <a:r>
                  <a:rPr lang="en-US" sz="4800" b="1" dirty="0" err="1">
                    <a:latin typeface="Cambria" panose="02040503050406030204" pitchFamily="18" charset="0"/>
                    <a:ea typeface="Cambria" panose="02040503050406030204" pitchFamily="18" charset="0"/>
                    <a:cs typeface="Tahoma" panose="020B0604030504040204" pitchFamily="34" charset="0"/>
                  </a:rPr>
                  <a:t>Trong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mặt</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phẳng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tọa</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độ</a:t>
                </a:r>
                <a:r>
                  <a:rPr lang="en-US"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4800" b="1">
                        <a:latin typeface="Cambria Math" panose="02040503050406030204" pitchFamily="18" charset="0"/>
                      </a:rPr>
                      <m:t>𝐎</m:t>
                    </m:r>
                    <m:r>
                      <a:rPr lang="en-US" sz="4800" b="1" i="1">
                        <a:latin typeface="Cambria Math" panose="02040503050406030204" pitchFamily="18" charset="0"/>
                      </a:rPr>
                      <m:t>𝒙𝒚</m:t>
                    </m:r>
                  </m:oMath>
                </a14:m>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vẽ</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đường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tròn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tâm</a:t>
                </a:r>
                <a:r>
                  <a:rPr lang="en-US"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imes New Roman" panose="02020603050405020304" pitchFamily="18" charset="0"/>
                      </a:rPr>
                      <m:t>𝑶</m:t>
                    </m:r>
                  </m:oMath>
                </a14:m>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bán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kính</a:t>
                </a:r>
                <a:r>
                  <a:rPr lang="en-US"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imes New Roman" panose="02020603050405020304" pitchFamily="18" charset="0"/>
                      </a:rPr>
                      <m:t>𝑹</m:t>
                    </m:r>
                    <m:r>
                      <a:rPr lang="en-US" sz="4800" b="1" i="1">
                        <a:latin typeface="Cambria Math" panose="02040503050406030204" pitchFamily="18" charset="0"/>
                        <a:ea typeface="Times New Roman" panose="02020603050405020304" pitchFamily="18" charset="0"/>
                      </a:rPr>
                      <m:t>=</m:t>
                    </m:r>
                    <m:r>
                      <a:rPr lang="en-US" sz="4800" b="1" i="1">
                        <a:latin typeface="Cambria Math" panose="02040503050406030204" pitchFamily="18" charset="0"/>
                        <a:ea typeface="Times New Roman" panose="02020603050405020304" pitchFamily="18" charset="0"/>
                      </a:rPr>
                      <m:t>𝟏</m:t>
                    </m:r>
                  </m:oMath>
                </a14:m>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Chọn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điểm</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gốc</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của</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đường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tròn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là</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giao</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điểm</a:t>
                </a:r>
                <a:r>
                  <a:rPr lang="en-US"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imes New Roman" panose="02020603050405020304" pitchFamily="18" charset="0"/>
                      </a:rPr>
                      <m:t>𝑨</m:t>
                    </m:r>
                    <m:r>
                      <a:rPr lang="en-US" sz="4800" b="1" i="1">
                        <a:latin typeface="Cambria Math" panose="02040503050406030204" pitchFamily="18" charset="0"/>
                        <a:ea typeface="Times New Roman" panose="02020603050405020304" pitchFamily="18" charset="0"/>
                      </a:rPr>
                      <m:t>(</m:t>
                    </m:r>
                    <m:r>
                      <a:rPr lang="en-US" sz="4800" b="1" i="1">
                        <a:latin typeface="Cambria Math" panose="02040503050406030204" pitchFamily="18" charset="0"/>
                        <a:ea typeface="Times New Roman" panose="02020603050405020304" pitchFamily="18" charset="0"/>
                      </a:rPr>
                      <m:t>𝟏</m:t>
                    </m:r>
                    <m:r>
                      <a:rPr lang="en-US" sz="4800" b="1" i="1">
                        <a:latin typeface="Cambria Math" panose="02040503050406030204" pitchFamily="18" charset="0"/>
                        <a:ea typeface="Times New Roman" panose="02020603050405020304" pitchFamily="18" charset="0"/>
                      </a:rPr>
                      <m:t>;</m:t>
                    </m:r>
                    <m:r>
                      <a:rPr lang="en-US" sz="4800" b="1" i="1">
                        <a:latin typeface="Cambria Math" panose="02040503050406030204" pitchFamily="18" charset="0"/>
                        <a:ea typeface="Times New Roman" panose="02020603050405020304" pitchFamily="18" charset="0"/>
                      </a:rPr>
                      <m:t>𝟎</m:t>
                    </m:r>
                    <m:r>
                      <a:rPr lang="en-US" sz="4800" b="1" i="1">
                        <a:latin typeface="Cambria Math" panose="02040503050406030204" pitchFamily="18" charset="0"/>
                        <a:ea typeface="Times New Roman" panose="02020603050405020304" pitchFamily="18" charset="0"/>
                      </a:rPr>
                      <m:t>)</m:t>
                    </m:r>
                  </m:oMath>
                </a14:m>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của</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đường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tròn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với</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trục</a:t>
                </a:r>
                <a:r>
                  <a:rPr lang="en-US"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imes New Roman" panose="02020603050405020304" pitchFamily="18" charset="0"/>
                      </a:rPr>
                      <m:t>𝑶𝒙</m:t>
                    </m:r>
                  </m:oMath>
                </a14:m>
                <a:r>
                  <a:rPr lang="en-US" sz="4800" b="1" dirty="0">
                    <a:latin typeface="Cambria" panose="02040503050406030204" pitchFamily="18" charset="0"/>
                    <a:ea typeface="Cambria" panose="02040503050406030204" pitchFamily="18" charset="0"/>
                    <a:cs typeface="Tahoma" panose="020B0604030504040204" pitchFamily="34" charset="0"/>
                  </a:rPr>
                  <a:t>. Ta </a:t>
                </a:r>
                <a:r>
                  <a:rPr lang="en-US" sz="4800" b="1" dirty="0" err="1">
                    <a:latin typeface="Cambria" panose="02040503050406030204" pitchFamily="18" charset="0"/>
                    <a:ea typeface="Cambria" panose="02040503050406030204" pitchFamily="18" charset="0"/>
                    <a:cs typeface="Tahoma" panose="020B0604030504040204" pitchFamily="34" charset="0"/>
                  </a:rPr>
                  <a:t>quy</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ước</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chiều</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dương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của</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đường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tròn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là</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chiều</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ngược</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chiều</a:t>
                </a:r>
                <a:r>
                  <a:rPr lang="en-US" sz="4800" b="1" dirty="0">
                    <a:latin typeface="Cambria" panose="02040503050406030204" pitchFamily="18" charset="0"/>
                    <a:ea typeface="Cambria" panose="02040503050406030204" pitchFamily="18" charset="0"/>
                    <a:cs typeface="Tahoma" panose="020B0604030504040204" pitchFamily="34" charset="0"/>
                  </a:rPr>
                  <a:t> quay </a:t>
                </a:r>
                <a:r>
                  <a:rPr lang="en-US" sz="4800" b="1" dirty="0" err="1">
                    <a:latin typeface="Cambria" panose="02040503050406030204" pitchFamily="18" charset="0"/>
                    <a:ea typeface="Cambria" panose="02040503050406030204" pitchFamily="18" charset="0"/>
                    <a:cs typeface="Tahoma" panose="020B0604030504040204" pitchFamily="34" charset="0"/>
                  </a:rPr>
                  <a:t>của</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kim</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đồng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hồ</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và</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chiều</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âm</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là</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chiều</a:t>
                </a:r>
                <a:r>
                  <a:rPr lang="en-US" sz="4800" b="1" dirty="0">
                    <a:latin typeface="Cambria" panose="02040503050406030204" pitchFamily="18" charset="0"/>
                    <a:ea typeface="Cambria" panose="02040503050406030204" pitchFamily="18" charset="0"/>
                    <a:cs typeface="Tahoma" panose="020B0604030504040204" pitchFamily="34" charset="0"/>
                  </a:rPr>
                  <a:t> quay </a:t>
                </a:r>
                <a:r>
                  <a:rPr lang="en-US" sz="4800" b="1" dirty="0" err="1">
                    <a:latin typeface="Cambria" panose="02040503050406030204" pitchFamily="18" charset="0"/>
                    <a:ea typeface="Cambria" panose="02040503050406030204" pitchFamily="18" charset="0"/>
                    <a:cs typeface="Tahoma" panose="020B0604030504040204" pitchFamily="34" charset="0"/>
                  </a:rPr>
                  <a:t>của</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kim</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đồng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hồ</a:t>
                </a:r>
                <a:r>
                  <a:rPr lang="en-US" sz="4800" b="1" dirty="0">
                    <a:latin typeface="Cambria" panose="02040503050406030204" pitchFamily="18" charset="0"/>
                    <a:ea typeface="Cambria" panose="02040503050406030204" pitchFamily="18" charset="0"/>
                    <a:cs typeface="Tahoma" panose="020B0604030504040204" pitchFamily="34" charset="0"/>
                  </a:rPr>
                  <a:t>.</a:t>
                </a:r>
              </a:p>
              <a:p>
                <a:pPr>
                  <a:lnSpc>
                    <a:spcPct val="107000"/>
                  </a:lnSpc>
                  <a:spcAft>
                    <a:spcPts val="1600"/>
                  </a:spcAft>
                </a:pPr>
                <a:r>
                  <a:rPr lang="en-US" sz="4800" b="1" dirty="0">
                    <a:latin typeface="Cambria" panose="02040503050406030204" pitchFamily="18" charset="0"/>
                    <a:ea typeface="Cambria" panose="02040503050406030204" pitchFamily="18" charset="0"/>
                    <a:cs typeface="Tahoma" panose="020B0604030504040204" pitchFamily="34" charset="0"/>
                  </a:rPr>
                  <a:t>a) </a:t>
                </a:r>
                <a:r>
                  <a:rPr lang="en-US" sz="4800" b="1" dirty="0" err="1">
                    <a:latin typeface="Cambria" panose="02040503050406030204" pitchFamily="18" charset="0"/>
                    <a:ea typeface="Cambria" panose="02040503050406030204" pitchFamily="18" charset="0"/>
                    <a:cs typeface="Tahoma" panose="020B0604030504040204" pitchFamily="34" charset="0"/>
                  </a:rPr>
                  <a:t>Xác</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định</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điểm</a:t>
                </a:r>
                <a:r>
                  <a:rPr lang="en-US"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Calibri" panose="020F0502020204030204" pitchFamily="34" charset="0"/>
                      </a:rPr>
                      <m:t>𝑴</m:t>
                    </m:r>
                    <m:r>
                      <a:rPr lang="en-US" sz="4800" b="1" i="1">
                        <a:latin typeface="Cambria Math" panose="02040503050406030204" pitchFamily="18" charset="0"/>
                        <a:ea typeface="Calibri" panose="020F0502020204030204" pitchFamily="34" charset="0"/>
                      </a:rPr>
                      <m:t> </m:t>
                    </m:r>
                  </m:oMath>
                </a14:m>
                <a:r>
                  <a:rPr lang="en-US" sz="4800" b="1" dirty="0" err="1">
                    <a:latin typeface="Cambria" panose="02040503050406030204" pitchFamily="18" charset="0"/>
                    <a:ea typeface="Cambria" panose="02040503050406030204" pitchFamily="18" charset="0"/>
                    <a:cs typeface="Tahoma" panose="020B0604030504040204" pitchFamily="34" charset="0"/>
                  </a:rPr>
                  <a:t>trên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đường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tròn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sao</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cho</a:t>
                </a:r>
                <a:r>
                  <a:rPr lang="en-US"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Calibri" panose="020F0502020204030204" pitchFamily="34" charset="0"/>
                      </a:rPr>
                      <m:t>𝒔</m:t>
                    </m:r>
                    <m:r>
                      <a:rPr lang="en-US" sz="4800" b="1" i="1">
                        <a:latin typeface="Cambria Math" panose="02040503050406030204" pitchFamily="18" charset="0"/>
                        <a:ea typeface="Calibri" panose="020F0502020204030204" pitchFamily="34" charset="0"/>
                      </a:rPr>
                      <m:t>đ</m:t>
                    </m:r>
                    <m:d>
                      <m:dPr>
                        <m:ctrlPr>
                          <a:rPr lang="en-US" sz="4800" b="1" i="1">
                            <a:latin typeface="Cambria Math" panose="02040503050406030204" pitchFamily="18" charset="0"/>
                            <a:ea typeface="Calibri" panose="020F0502020204030204" pitchFamily="34" charset="0"/>
                          </a:rPr>
                        </m:ctrlPr>
                      </m:dPr>
                      <m:e>
                        <m:r>
                          <a:rPr lang="en-US" sz="4800" b="1" i="1">
                            <a:latin typeface="Cambria Math" panose="02040503050406030204" pitchFamily="18" charset="0"/>
                            <a:ea typeface="Calibri" panose="020F0502020204030204" pitchFamily="34" charset="0"/>
                          </a:rPr>
                          <m:t>𝑶𝑨</m:t>
                        </m:r>
                        <m:r>
                          <a:rPr lang="en-US" sz="4800" b="1" i="1">
                            <a:latin typeface="Cambria Math" panose="02040503050406030204" pitchFamily="18" charset="0"/>
                            <a:ea typeface="Calibri" panose="020F0502020204030204" pitchFamily="34" charset="0"/>
                          </a:rPr>
                          <m:t>,</m:t>
                        </m:r>
                        <m:r>
                          <a:rPr lang="en-US" sz="4800" b="1" i="1">
                            <a:latin typeface="Cambria Math" panose="02040503050406030204" pitchFamily="18" charset="0"/>
                            <a:ea typeface="Calibri" panose="020F0502020204030204" pitchFamily="34" charset="0"/>
                          </a:rPr>
                          <m:t>𝑶𝑴</m:t>
                        </m:r>
                      </m:e>
                    </m:d>
                    <m:r>
                      <a:rPr lang="en-US" sz="4800" b="1" i="1">
                        <a:latin typeface="Cambria Math" panose="02040503050406030204" pitchFamily="18" charset="0"/>
                        <a:ea typeface="Calibri" panose="020F0502020204030204" pitchFamily="34" charset="0"/>
                      </a:rPr>
                      <m:t>=</m:t>
                    </m:r>
                    <m:f>
                      <m:fPr>
                        <m:ctrlPr>
                          <a:rPr lang="en-US" sz="4800" b="1" i="1">
                            <a:latin typeface="Cambria Math" panose="02040503050406030204" pitchFamily="18" charset="0"/>
                            <a:ea typeface="Calibri" panose="020F0502020204030204" pitchFamily="34" charset="0"/>
                          </a:rPr>
                        </m:ctrlPr>
                      </m:fPr>
                      <m:num>
                        <m:r>
                          <a:rPr lang="en-US" sz="4800" b="1" i="1">
                            <a:latin typeface="Cambria Math" panose="02040503050406030204" pitchFamily="18" charset="0"/>
                            <a:ea typeface="Calibri" panose="020F0502020204030204" pitchFamily="34" charset="0"/>
                          </a:rPr>
                          <m:t>𝟓</m:t>
                        </m:r>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ea typeface="Calibri" panose="020F0502020204030204" pitchFamily="34" charset="0"/>
                          </a:rPr>
                          <m:t>𝟒</m:t>
                        </m:r>
                      </m:den>
                    </m:f>
                  </m:oMath>
                </a14:m>
                <a:endParaRPr lang="en-US" sz="4800" b="1" dirty="0">
                  <a:latin typeface="Cambria" panose="02040503050406030204" pitchFamily="18" charset="0"/>
                  <a:ea typeface="Cambria" panose="02040503050406030204" pitchFamily="18" charset="0"/>
                  <a:cs typeface="Tahoma" panose="020B0604030504040204" pitchFamily="34" charset="0"/>
                </a:endParaRPr>
              </a:p>
              <a:p>
                <a:pPr>
                  <a:lnSpc>
                    <a:spcPct val="107000"/>
                  </a:lnSpc>
                  <a:spcAft>
                    <a:spcPts val="1600"/>
                  </a:spcAft>
                </a:pPr>
                <a:r>
                  <a:rPr lang="en-US" sz="4800" b="1" dirty="0">
                    <a:latin typeface="Cambria" panose="02040503050406030204" pitchFamily="18" charset="0"/>
                    <a:ea typeface="Cambria" panose="02040503050406030204" pitchFamily="18" charset="0"/>
                    <a:cs typeface="Tahoma" panose="020B0604030504040204" pitchFamily="34" charset="0"/>
                  </a:rPr>
                  <a:t>b) </a:t>
                </a:r>
                <a:r>
                  <a:rPr lang="en-US" sz="4800" b="1" dirty="0" err="1">
                    <a:latin typeface="Cambria" panose="02040503050406030204" pitchFamily="18" charset="0"/>
                    <a:ea typeface="Cambria" panose="02040503050406030204" pitchFamily="18" charset="0"/>
                    <a:cs typeface="Tahoma" panose="020B0604030504040204" pitchFamily="34" charset="0"/>
                  </a:rPr>
                  <a:t>Xác</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định</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điểm</a:t>
                </a:r>
                <a:r>
                  <a:rPr lang="en-US"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4800" b="1">
                        <a:latin typeface="Cambria Math" panose="02040503050406030204" pitchFamily="18" charset="0"/>
                        <a:ea typeface="Calibri" panose="020F0502020204030204" pitchFamily="34" charset="0"/>
                      </a:rPr>
                      <m:t>𝐍</m:t>
                    </m:r>
                    <m:r>
                      <a:rPr lang="en-US" sz="4800" b="1" i="1">
                        <a:latin typeface="Cambria Math" panose="02040503050406030204" pitchFamily="18" charset="0"/>
                        <a:ea typeface="Calibri" panose="020F0502020204030204" pitchFamily="34" charset="0"/>
                      </a:rPr>
                      <m:t>  </m:t>
                    </m:r>
                  </m:oMath>
                </a14:m>
                <a:r>
                  <a:rPr lang="en-US" sz="4800" b="1" dirty="0" err="1">
                    <a:latin typeface="Cambria" panose="02040503050406030204" pitchFamily="18" charset="0"/>
                    <a:ea typeface="Cambria" panose="02040503050406030204" pitchFamily="18" charset="0"/>
                    <a:cs typeface="Tahoma" panose="020B0604030504040204" pitchFamily="34" charset="0"/>
                  </a:rPr>
                  <a:t>trên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đường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tròn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sao</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cho</a:t>
                </a:r>
                <a:r>
                  <a:rPr lang="en-US"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Calibri" panose="020F0502020204030204" pitchFamily="34" charset="0"/>
                      </a:rPr>
                      <m:t>𝒔</m:t>
                    </m:r>
                    <m:r>
                      <a:rPr lang="en-US" sz="4800" b="1" i="1">
                        <a:latin typeface="Cambria Math" panose="02040503050406030204" pitchFamily="18" charset="0"/>
                        <a:ea typeface="Calibri" panose="020F0502020204030204" pitchFamily="34" charset="0"/>
                      </a:rPr>
                      <m:t>đ</m:t>
                    </m:r>
                    <m:d>
                      <m:dPr>
                        <m:ctrlPr>
                          <a:rPr lang="en-US" sz="4800" b="1" i="1">
                            <a:latin typeface="Cambria Math" panose="02040503050406030204" pitchFamily="18" charset="0"/>
                            <a:ea typeface="Calibri" panose="020F0502020204030204" pitchFamily="34" charset="0"/>
                          </a:rPr>
                        </m:ctrlPr>
                      </m:dPr>
                      <m:e>
                        <m:r>
                          <a:rPr lang="en-US" sz="4800" b="1" i="1">
                            <a:latin typeface="Cambria Math" panose="02040503050406030204" pitchFamily="18" charset="0"/>
                            <a:ea typeface="Calibri" panose="020F0502020204030204" pitchFamily="34" charset="0"/>
                          </a:rPr>
                          <m:t>𝑶𝑨</m:t>
                        </m:r>
                        <m:r>
                          <a:rPr lang="en-US" sz="4800" b="1" i="1">
                            <a:latin typeface="Cambria Math" panose="02040503050406030204" pitchFamily="18" charset="0"/>
                            <a:ea typeface="Calibri" panose="020F0502020204030204" pitchFamily="34" charset="0"/>
                          </a:rPr>
                          <m:t>,</m:t>
                        </m:r>
                        <m:r>
                          <a:rPr lang="en-US" sz="4800" b="1" i="1">
                            <a:latin typeface="Cambria Math" panose="02040503050406030204" pitchFamily="18" charset="0"/>
                            <a:ea typeface="Calibri" panose="020F0502020204030204" pitchFamily="34" charset="0"/>
                          </a:rPr>
                          <m:t>𝑶𝑵</m:t>
                        </m:r>
                      </m:e>
                    </m:d>
                    <m:r>
                      <a:rPr lang="en-US" sz="4800" b="1" i="1">
                        <a:latin typeface="Cambria Math" panose="02040503050406030204" pitchFamily="18" charset="0"/>
                        <a:ea typeface="Calibri" panose="020F0502020204030204" pitchFamily="34" charset="0"/>
                      </a:rPr>
                      <m:t>=−</m:t>
                    </m:r>
                    <m:f>
                      <m:fPr>
                        <m:ctrlPr>
                          <a:rPr lang="en-US" sz="4800" b="1" i="1">
                            <a:latin typeface="Cambria Math" panose="02040503050406030204" pitchFamily="18" charset="0"/>
                            <a:ea typeface="Calibri" panose="020F0502020204030204" pitchFamily="34" charset="0"/>
                          </a:rPr>
                        </m:ctrlPr>
                      </m:fPr>
                      <m:num>
                        <m:r>
                          <a:rPr lang="en-US" sz="4800" b="1" i="1">
                            <a:latin typeface="Cambria Math" panose="02040503050406030204" pitchFamily="18" charset="0"/>
                            <a:ea typeface="Calibri" panose="020F0502020204030204" pitchFamily="34" charset="0"/>
                          </a:rPr>
                          <m:t>𝟕</m:t>
                        </m:r>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ea typeface="Calibri" panose="020F0502020204030204" pitchFamily="34" charset="0"/>
                          </a:rPr>
                          <m:t>𝟒</m:t>
                        </m:r>
                      </m:den>
                    </m:f>
                  </m:oMath>
                </a14:m>
                <a:endParaRPr lang="en-US" sz="4800" b="1" dirty="0">
                  <a:latin typeface="Cambria" panose="02040503050406030204" pitchFamily="18" charset="0"/>
                  <a:ea typeface="Cambria" panose="02040503050406030204" pitchFamily="18" charset="0"/>
                  <a:cs typeface="Tahoma" panose="020B0604030504040204" pitchFamily="34" charset="0"/>
                </a:endParaRPr>
              </a:p>
            </p:txBody>
          </p:sp>
        </mc:Choice>
        <mc:Fallback>
          <p:sp>
            <p:nvSpPr>
              <p:cNvPr id="26" name="TextBox 25">
                <a:extLst>
                  <a:ext uri="{FF2B5EF4-FFF2-40B4-BE49-F238E27FC236}">
                    <a16:creationId xmlns:a16="http://schemas.microsoft.com/office/drawing/2014/main" id="{A13057CE-A549-BF5B-1869-4E45F6A2A3AB}"/>
                  </a:ext>
                </a:extLst>
              </p:cNvPr>
              <p:cNvSpPr txBox="1">
                <a:spLocks noRot="1" noChangeAspect="1" noMove="1" noResize="1" noEditPoints="1" noAdjustHandles="1" noChangeArrowheads="1" noChangeShapeType="1" noTextEdit="1"/>
              </p:cNvSpPr>
              <p:nvPr/>
            </p:nvSpPr>
            <p:spPr>
              <a:xfrm>
                <a:off x="386396" y="3589814"/>
                <a:ext cx="23535376" cy="5535874"/>
              </a:xfrm>
              <a:prstGeom prst="rect">
                <a:avLst/>
              </a:prstGeom>
              <a:blipFill>
                <a:blip r:embed="rId3"/>
                <a:stretch>
                  <a:fillRect l="-1166" t="-2533" b="-1872"/>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D1C4D844-FEE7-77DC-D5E1-E366480CE22C}"/>
              </a:ext>
            </a:extLst>
          </p:cNvPr>
          <p:cNvGrpSpPr/>
          <p:nvPr/>
        </p:nvGrpSpPr>
        <p:grpSpPr>
          <a:xfrm>
            <a:off x="531161" y="2757552"/>
            <a:ext cx="23680850" cy="998468"/>
            <a:chOff x="0" y="92326"/>
            <a:chExt cx="9619823" cy="204158"/>
          </a:xfrm>
        </p:grpSpPr>
        <p:sp>
          <p:nvSpPr>
            <p:cNvPr id="37" name="TextBox 321">
              <a:extLst>
                <a:ext uri="{FF2B5EF4-FFF2-40B4-BE49-F238E27FC236}">
                  <a16:creationId xmlns:a16="http://schemas.microsoft.com/office/drawing/2014/main" id="{B74D87E3-CA8C-2CA8-C1CB-657ACEEE25AA}"/>
                </a:ext>
              </a:extLst>
            </p:cNvPr>
            <p:cNvSpPr txBox="1"/>
            <p:nvPr/>
          </p:nvSpPr>
          <p:spPr>
            <a:xfrm>
              <a:off x="636493" y="106315"/>
              <a:ext cx="8983330" cy="190169"/>
            </a:xfrm>
            <a:prstGeom prst="rect">
              <a:avLst/>
            </a:prstGeom>
            <a:noFill/>
          </p:spPr>
          <p:txBody>
            <a:bodyPr wrap="square" rtlCol="0">
              <a:noAutofit/>
            </a:bodyPr>
            <a:lstStyle/>
            <a:p>
              <a:pPr>
                <a:lnSpc>
                  <a:spcPct val="107000"/>
                </a:lnSpc>
                <a:spcAft>
                  <a:spcPts val="800"/>
                </a:spcAft>
              </a:pPr>
              <a:r>
                <a:rPr lang="en-US" sz="4500" b="1" dirty="0" err="1" smtClean="0">
                  <a:latin typeface="Cambria" panose="02040503050406030204" pitchFamily="18" charset="0"/>
                  <a:ea typeface="Cambria" panose="02040503050406030204" pitchFamily="18" charset="0"/>
                  <a:cs typeface="Tahoma" panose="020B0604030504040204" pitchFamily="34" charset="0"/>
                </a:rPr>
                <a:t>Nhận</a:t>
              </a:r>
              <a:r>
                <a:rPr lang="en-US" sz="4500" b="1" dirty="0" smtClean="0">
                  <a:latin typeface="Cambria" panose="02040503050406030204" pitchFamily="18" charset="0"/>
                  <a:ea typeface="Cambria" panose="02040503050406030204" pitchFamily="18" charset="0"/>
                  <a:cs typeface="Tahoma" panose="020B0604030504040204" pitchFamily="34" charset="0"/>
                </a:rPr>
                <a:t> </a:t>
              </a:r>
              <a:r>
                <a:rPr lang="en-US" sz="4500" b="1" dirty="0" err="1">
                  <a:latin typeface="Cambria" panose="02040503050406030204" pitchFamily="18" charset="0"/>
                  <a:ea typeface="Cambria" panose="02040503050406030204" pitchFamily="18" charset="0"/>
                  <a:cs typeface="Tahoma" panose="020B0604030504040204" pitchFamily="34" charset="0"/>
                </a:rPr>
                <a:t>xét</a:t>
              </a:r>
              <a:r>
                <a:rPr lang="en-US" sz="4500" b="1" dirty="0">
                  <a:latin typeface="Cambria" panose="02040503050406030204" pitchFamily="18" charset="0"/>
                  <a:ea typeface="Cambria" panose="02040503050406030204" pitchFamily="18" charset="0"/>
                  <a:cs typeface="Tahoma" panose="020B0604030504040204" pitchFamily="34" charset="0"/>
                </a:rPr>
                <a:t> </a:t>
              </a:r>
              <a:r>
                <a:rPr lang="en-US" sz="4500" b="1" dirty="0" err="1">
                  <a:latin typeface="Cambria" panose="02040503050406030204" pitchFamily="18" charset="0"/>
                  <a:ea typeface="Cambria" panose="02040503050406030204" pitchFamily="18" charset="0"/>
                  <a:cs typeface="Tahoma" panose="020B0604030504040204" pitchFamily="34" charset="0"/>
                </a:rPr>
                <a:t>khái</a:t>
              </a:r>
              <a:r>
                <a:rPr lang="en-US" sz="4500" b="1" dirty="0">
                  <a:latin typeface="Cambria" panose="02040503050406030204" pitchFamily="18" charset="0"/>
                  <a:ea typeface="Cambria" panose="02040503050406030204" pitchFamily="18" charset="0"/>
                  <a:cs typeface="Tahoma" panose="020B0604030504040204" pitchFamily="34" charset="0"/>
                </a:rPr>
                <a:t> </a:t>
              </a:r>
              <a:r>
                <a:rPr lang="en-US" sz="4500" b="1" dirty="0" err="1">
                  <a:latin typeface="Cambria" panose="02040503050406030204" pitchFamily="18" charset="0"/>
                  <a:ea typeface="Cambria" panose="02040503050406030204" pitchFamily="18" charset="0"/>
                  <a:cs typeface="Tahoma" panose="020B0604030504040204" pitchFamily="34" charset="0"/>
                </a:rPr>
                <a:t>niệm</a:t>
              </a:r>
              <a:r>
                <a:rPr lang="en-US" sz="4500" b="1" dirty="0">
                  <a:latin typeface="Cambria" panose="02040503050406030204" pitchFamily="18" charset="0"/>
                  <a:ea typeface="Cambria" panose="02040503050406030204" pitchFamily="18" charset="0"/>
                  <a:cs typeface="Tahoma" panose="020B0604030504040204" pitchFamily="34" charset="0"/>
                </a:rPr>
                <a:t> </a:t>
              </a:r>
              <a:r>
                <a:rPr lang="en-US" sz="4500" b="1" dirty="0" err="1">
                  <a:latin typeface="Cambria" panose="02040503050406030204" pitchFamily="18" charset="0"/>
                  <a:ea typeface="Cambria" panose="02040503050406030204" pitchFamily="18" charset="0"/>
                  <a:cs typeface="Tahoma" panose="020B0604030504040204" pitchFamily="34" charset="0"/>
                </a:rPr>
                <a:t>đường</a:t>
              </a:r>
              <a:r>
                <a:rPr lang="en-US" sz="4500" b="1" dirty="0">
                  <a:latin typeface="Cambria" panose="02040503050406030204" pitchFamily="18" charset="0"/>
                  <a:ea typeface="Cambria" panose="02040503050406030204" pitchFamily="18" charset="0"/>
                  <a:cs typeface="Tahoma" panose="020B0604030504040204" pitchFamily="34" charset="0"/>
                </a:rPr>
                <a:t> </a:t>
              </a:r>
              <a:r>
                <a:rPr lang="en-US" sz="4500" b="1" dirty="0" err="1">
                  <a:latin typeface="Cambria" panose="02040503050406030204" pitchFamily="18" charset="0"/>
                  <a:ea typeface="Cambria" panose="02040503050406030204" pitchFamily="18" charset="0"/>
                  <a:cs typeface="Tahoma" panose="020B0604030504040204" pitchFamily="34" charset="0"/>
                </a:rPr>
                <a:t>tròn</a:t>
              </a:r>
              <a:r>
                <a:rPr lang="en-US" sz="4500" b="1" dirty="0">
                  <a:latin typeface="Cambria" panose="02040503050406030204" pitchFamily="18" charset="0"/>
                  <a:ea typeface="Cambria" panose="02040503050406030204" pitchFamily="18" charset="0"/>
                  <a:cs typeface="Tahoma" panose="020B0604030504040204" pitchFamily="34" charset="0"/>
                </a:rPr>
                <a:t> </a:t>
              </a:r>
              <a:r>
                <a:rPr lang="en-US" sz="4500" b="1" dirty="0" err="1">
                  <a:latin typeface="Cambria" panose="02040503050406030204" pitchFamily="18" charset="0"/>
                  <a:ea typeface="Cambria" panose="02040503050406030204" pitchFamily="18" charset="0"/>
                  <a:cs typeface="Tahoma" panose="020B0604030504040204" pitchFamily="34" charset="0"/>
                </a:rPr>
                <a:t>lượng</a:t>
              </a:r>
              <a:r>
                <a:rPr lang="en-US" sz="4500" b="1" dirty="0">
                  <a:latin typeface="Cambria" panose="02040503050406030204" pitchFamily="18" charset="0"/>
                  <a:ea typeface="Cambria" panose="02040503050406030204" pitchFamily="18" charset="0"/>
                  <a:cs typeface="Tahoma" panose="020B0604030504040204" pitchFamily="34" charset="0"/>
                </a:rPr>
                <a:t> </a:t>
              </a:r>
              <a:r>
                <a:rPr lang="en-US" sz="4500" b="1" dirty="0" err="1">
                  <a:latin typeface="Cambria" panose="02040503050406030204" pitchFamily="18" charset="0"/>
                  <a:ea typeface="Cambria" panose="02040503050406030204" pitchFamily="18" charset="0"/>
                  <a:cs typeface="Tahoma" panose="020B0604030504040204" pitchFamily="34" charset="0"/>
                </a:rPr>
                <a:t>giác</a:t>
              </a:r>
              <a:endParaRPr lang="en-US" sz="4500" b="1" dirty="0">
                <a:latin typeface="Cambria" panose="02040503050406030204" pitchFamily="18" charset="0"/>
                <a:ea typeface="Cambria" panose="02040503050406030204" pitchFamily="18" charset="0"/>
                <a:cs typeface="Tahoma" panose="020B0604030504040204" pitchFamily="34" charset="0"/>
              </a:endParaRPr>
            </a:p>
          </p:txBody>
        </p:sp>
        <p:grpSp>
          <p:nvGrpSpPr>
            <p:cNvPr id="38" name="Group 37">
              <a:extLst>
                <a:ext uri="{FF2B5EF4-FFF2-40B4-BE49-F238E27FC236}">
                  <a16:creationId xmlns:a16="http://schemas.microsoft.com/office/drawing/2014/main" id="{0DF9EE26-A8D0-0B5E-0A2E-D42204A97C22}"/>
                </a:ext>
              </a:extLst>
            </p:cNvPr>
            <p:cNvGrpSpPr/>
            <p:nvPr/>
          </p:nvGrpSpPr>
          <p:grpSpPr>
            <a:xfrm>
              <a:off x="0" y="92326"/>
              <a:ext cx="627012" cy="197663"/>
              <a:chOff x="0" y="92326"/>
              <a:chExt cx="575416" cy="197663"/>
            </a:xfrm>
          </p:grpSpPr>
          <p:grpSp>
            <p:nvGrpSpPr>
              <p:cNvPr id="39" name="Group 38">
                <a:extLst>
                  <a:ext uri="{FF2B5EF4-FFF2-40B4-BE49-F238E27FC236}">
                    <a16:creationId xmlns:a16="http://schemas.microsoft.com/office/drawing/2014/main" id="{30C8CD14-79BA-A657-23A6-36EF4286FE27}"/>
                  </a:ext>
                </a:extLst>
              </p:cNvPr>
              <p:cNvGrpSpPr/>
              <p:nvPr/>
            </p:nvGrpSpPr>
            <p:grpSpPr>
              <a:xfrm>
                <a:off x="0" y="92326"/>
                <a:ext cx="575416" cy="197663"/>
                <a:chOff x="0" y="92326"/>
                <a:chExt cx="644449" cy="302837"/>
              </a:xfrm>
            </p:grpSpPr>
            <p:sp>
              <p:nvSpPr>
                <p:cNvPr id="42" name="Arrow: Pentagon 41">
                  <a:extLst>
                    <a:ext uri="{FF2B5EF4-FFF2-40B4-BE49-F238E27FC236}">
                      <a16:creationId xmlns:a16="http://schemas.microsoft.com/office/drawing/2014/main" id="{09C2DAA6-6D9C-AB53-173B-302E086C5765}"/>
                    </a:ext>
                  </a:extLst>
                </p:cNvPr>
                <p:cNvSpPr/>
                <p:nvPr/>
              </p:nvSpPr>
              <p:spPr>
                <a:xfrm>
                  <a:off x="0" y="103807"/>
                  <a:ext cx="420648" cy="2913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3" name="Arrow: Chevron 42">
                  <a:extLst>
                    <a:ext uri="{FF2B5EF4-FFF2-40B4-BE49-F238E27FC236}">
                      <a16:creationId xmlns:a16="http://schemas.microsoft.com/office/drawing/2014/main" id="{0EC49B4A-5F5B-E0FC-CB0A-E0B10C274684}"/>
                    </a:ext>
                  </a:extLst>
                </p:cNvPr>
                <p:cNvSpPr/>
                <p:nvPr/>
              </p:nvSpPr>
              <p:spPr>
                <a:xfrm>
                  <a:off x="380243" y="92326"/>
                  <a:ext cx="169459" cy="291671"/>
                </a:xfrm>
                <a:prstGeom prst="chevron">
                  <a:avLst>
                    <a:gd name="adj" fmla="val 83506"/>
                  </a:avLst>
                </a:prstGeom>
                <a:solidFill>
                  <a:srgbClr val="FFC000">
                    <a:lumMod val="40000"/>
                    <a:lumOff val="60000"/>
                  </a:srgbClr>
                </a:solidFill>
                <a:ln w="12700" cap="flat" cmpd="sng" algn="ctr">
                  <a:solidFill>
                    <a:srgbClr val="FFC0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4" name="Arrow: Chevron 43">
                  <a:extLst>
                    <a:ext uri="{FF2B5EF4-FFF2-40B4-BE49-F238E27FC236}">
                      <a16:creationId xmlns:a16="http://schemas.microsoft.com/office/drawing/2014/main" id="{B6248633-E0FC-F702-CF28-BBA0D3A73DCD}"/>
                    </a:ext>
                  </a:extLst>
                </p:cNvPr>
                <p:cNvSpPr/>
                <p:nvPr/>
              </p:nvSpPr>
              <p:spPr>
                <a:xfrm>
                  <a:off x="474990" y="92326"/>
                  <a:ext cx="169459" cy="291671"/>
                </a:xfrm>
                <a:prstGeom prst="chevron">
                  <a:avLst>
                    <a:gd name="adj" fmla="val 83506"/>
                  </a:avLst>
                </a:prstGeom>
                <a:solidFill>
                  <a:srgbClr val="0000CC"/>
                </a:solidFill>
                <a:ln w="12700" cap="flat" cmpd="sng" algn="ctr">
                  <a:solidFill>
                    <a:srgbClr val="FFFF00"/>
                  </a:solidFill>
                  <a:prstDash val="solid"/>
                  <a:miter lim="800000"/>
                </a:ln>
                <a:effectLst/>
              </p:spPr>
              <p:txBody>
                <a:bodyPr rtlCol="0" anchor="ctr"/>
                <a:lstStyle/>
                <a:p>
                  <a:pPr algn="ctr">
                    <a:lnSpc>
                      <a:spcPct val="107000"/>
                    </a:lnSpc>
                    <a:spcAft>
                      <a:spcPts val="800"/>
                    </a:spcAft>
                  </a:pPr>
                  <a:r>
                    <a:rPr lang="en-US" sz="4800" b="1" dirty="0">
                      <a:latin typeface="Times New Roman" panose="02020603050405020304" pitchFamily="18" charset="0"/>
                      <a:ea typeface="Times New Roman" panose="02020603050405020304" pitchFamily="18" charset="0"/>
                    </a:rPr>
                    <a:t> </a:t>
                  </a:r>
                </a:p>
              </p:txBody>
            </p:sp>
          </p:grpSp>
          <p:sp>
            <p:nvSpPr>
              <p:cNvPr id="41" name="Oval 40">
                <a:extLst>
                  <a:ext uri="{FF2B5EF4-FFF2-40B4-BE49-F238E27FC236}">
                    <a16:creationId xmlns:a16="http://schemas.microsoft.com/office/drawing/2014/main" id="{93CE0E34-363C-CA25-7FD2-DC82835AFDDE}"/>
                  </a:ext>
                </a:extLst>
              </p:cNvPr>
              <p:cNvSpPr/>
              <p:nvPr/>
            </p:nvSpPr>
            <p:spPr>
              <a:xfrm>
                <a:off x="211660" y="142761"/>
                <a:ext cx="92369" cy="95432"/>
              </a:xfrm>
              <a:prstGeom prst="ellipse">
                <a:avLst/>
              </a:prstGeom>
              <a:solidFill>
                <a:srgbClr val="3333FF"/>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grpSp>
      <p:sp>
        <p:nvSpPr>
          <p:cNvPr id="5" name="Google Shape;210;p31">
            <a:extLst>
              <a:ext uri="{FF2B5EF4-FFF2-40B4-BE49-F238E27FC236}">
                <a16:creationId xmlns:a16="http://schemas.microsoft.com/office/drawing/2014/main" id="{2B895833-5F81-DD28-20E7-3DB2DD62CB06}"/>
              </a:ext>
            </a:extLst>
          </p:cNvPr>
          <p:cNvSpPr/>
          <p:nvPr/>
        </p:nvSpPr>
        <p:spPr>
          <a:xfrm flipH="1">
            <a:off x="-71660" y="1926758"/>
            <a:ext cx="17300876" cy="96470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a) Đường tròn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mc:AlternateContent xmlns:mc="http://schemas.openxmlformats.org/markup-compatibility/2006">
        <mc:Choice xmlns:a14="http://schemas.microsoft.com/office/drawing/2010/main" Requires="a14">
          <p:sp>
            <p:nvSpPr>
              <p:cNvPr id="20" name="Rectangle 19"/>
              <p:cNvSpPr/>
              <p:nvPr/>
            </p:nvSpPr>
            <p:spPr>
              <a:xfrm>
                <a:off x="386394" y="9241028"/>
                <a:ext cx="15722824" cy="4228658"/>
              </a:xfrm>
              <a:prstGeom prst="rect">
                <a:avLst/>
              </a:prstGeom>
            </p:spPr>
            <p:txBody>
              <a:bodyPr wrap="square">
                <a:spAutoFit/>
              </a:bodyPr>
              <a:lstStyle/>
              <a:p>
                <a:pPr algn="just">
                  <a:lnSpc>
                    <a:spcPct val="150000"/>
                  </a:lnSpc>
                </a:pPr>
                <a:r>
                  <a:rPr lang="en-US" sz="4800" dirty="0" smtClean="0">
                    <a:latin typeface="Cambria" panose="02040503050406030204" pitchFamily="18" charset="0"/>
                    <a:ea typeface="Cambria" panose="02040503050406030204" pitchFamily="18" charset="0"/>
                    <a:cs typeface="Arial" panose="020B0604020202020204" pitchFamily="34" charset="0"/>
                  </a:rPr>
                  <a:t>a) Ta </a:t>
                </a:r>
                <a:r>
                  <a:rPr lang="en-US" sz="4800" dirty="0" err="1" smtClean="0">
                    <a:latin typeface="Cambria" panose="02040503050406030204" pitchFamily="18" charset="0"/>
                    <a:ea typeface="Cambria" panose="02040503050406030204" pitchFamily="18" charset="0"/>
                    <a:cs typeface="Arial" panose="020B0604020202020204" pitchFamily="34" charset="0"/>
                  </a:rPr>
                  <a:t>có</a:t>
                </a:r>
                <a:r>
                  <a:rPr lang="en-US" sz="4800" dirty="0" smtClean="0">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d>
                      <m:dPr>
                        <m:ctrlP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e>
                    </m:d>
                    <m: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8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8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800" dirty="0">
                  <a:effectLst/>
                  <a:latin typeface="Cambria" panose="02040503050406030204" pitchFamily="18" charset="0"/>
                  <a:ea typeface="Cambria" panose="02040503050406030204" pitchFamily="18" charset="0"/>
                  <a:cs typeface="Arial" panose="020B0604020202020204" pitchFamily="34" charset="0"/>
                </a:endParaRPr>
              </a:p>
              <a:p>
                <a:pPr algn="just">
                  <a:lnSpc>
                    <a:spcPct val="150000"/>
                  </a:lnSpc>
                </a:pPr>
                <a:r>
                  <a:rPr lang="en-US" sz="4800" dirty="0" err="1">
                    <a:effectLst/>
                    <a:latin typeface="Cambria" panose="02040503050406030204" pitchFamily="18" charset="0"/>
                    <a:ea typeface="Cambria" panose="02040503050406030204" pitchFamily="18" charset="0"/>
                    <a:cs typeface="Arial" panose="020B0604020202020204" pitchFamily="34" charset="0"/>
                  </a:rPr>
                  <a:t>Điểm</a:t>
                </a:r>
                <a:r>
                  <a:rPr lang="en-US" sz="4800" dirty="0">
                    <a:effectLst/>
                    <a:latin typeface="Cambria" panose="02040503050406030204" pitchFamily="18" charset="0"/>
                    <a:ea typeface="Cambria" panose="02040503050406030204" pitchFamily="18" charset="0"/>
                    <a:cs typeface="Arial" panose="020B0604020202020204" pitchFamily="34" charset="0"/>
                  </a:rPr>
                  <a:t> M </a:t>
                </a:r>
                <a:r>
                  <a:rPr lang="en-US" sz="4800" dirty="0" err="1">
                    <a:effectLst/>
                    <a:latin typeface="Cambria" panose="02040503050406030204" pitchFamily="18" charset="0"/>
                    <a:ea typeface="Cambria" panose="02040503050406030204" pitchFamily="18" charset="0"/>
                    <a:cs typeface="Arial" panose="020B0604020202020204" pitchFamily="34" charset="0"/>
                  </a:rPr>
                  <a:t>trên</a:t>
                </a:r>
                <a:r>
                  <a:rPr lang="en-US" sz="4800" dirty="0">
                    <a:effectLst/>
                    <a:latin typeface="Cambria" panose="02040503050406030204" pitchFamily="18" charset="0"/>
                    <a:ea typeface="Cambria" panose="02040503050406030204" pitchFamily="18" charset="0"/>
                    <a:cs typeface="Arial" panose="020B0604020202020204" pitchFamily="34" charset="0"/>
                  </a:rPr>
                  <a:t> </a:t>
                </a:r>
                <a:r>
                  <a:rPr lang="en-US" sz="4800" dirty="0" err="1">
                    <a:effectLst/>
                    <a:latin typeface="Cambria" panose="02040503050406030204" pitchFamily="18" charset="0"/>
                    <a:ea typeface="Cambria" panose="02040503050406030204" pitchFamily="18" charset="0"/>
                    <a:cs typeface="Arial" panose="020B0604020202020204" pitchFamily="34" charset="0"/>
                  </a:rPr>
                  <a:t>đường</a:t>
                </a:r>
                <a:r>
                  <a:rPr lang="en-US" sz="4800" dirty="0">
                    <a:effectLst/>
                    <a:latin typeface="Cambria" panose="02040503050406030204" pitchFamily="18" charset="0"/>
                    <a:ea typeface="Cambria" panose="02040503050406030204" pitchFamily="18" charset="0"/>
                    <a:cs typeface="Arial" panose="020B0604020202020204" pitchFamily="34" charset="0"/>
                  </a:rPr>
                  <a:t> </a:t>
                </a:r>
                <a:r>
                  <a:rPr lang="en-US" sz="4800" dirty="0" err="1">
                    <a:effectLst/>
                    <a:latin typeface="Cambria" panose="02040503050406030204" pitchFamily="18" charset="0"/>
                    <a:ea typeface="Cambria" panose="02040503050406030204" pitchFamily="18" charset="0"/>
                    <a:cs typeface="Arial" panose="020B0604020202020204" pitchFamily="34" charset="0"/>
                  </a:rPr>
                  <a:t>tròn</a:t>
                </a:r>
                <a:r>
                  <a:rPr lang="en-US" sz="4800" dirty="0">
                    <a:effectLst/>
                    <a:latin typeface="Cambria" panose="02040503050406030204" pitchFamily="18" charset="0"/>
                    <a:ea typeface="Cambria" panose="02040503050406030204" pitchFamily="18" charset="0"/>
                    <a:cs typeface="Arial" panose="020B0604020202020204" pitchFamily="34" charset="0"/>
                  </a:rPr>
                  <a:t> </a:t>
                </a:r>
                <a:r>
                  <a:rPr lang="en-US" sz="4800" dirty="0" err="1">
                    <a:effectLst/>
                    <a:latin typeface="Cambria" panose="02040503050406030204" pitchFamily="18" charset="0"/>
                    <a:ea typeface="Cambria" panose="02040503050406030204" pitchFamily="18" charset="0"/>
                    <a:cs typeface="Arial" panose="020B0604020202020204" pitchFamily="34" charset="0"/>
                  </a:rPr>
                  <a:t>sao</a:t>
                </a:r>
                <a:r>
                  <a:rPr lang="en-US" sz="4800" dirty="0">
                    <a:effectLst/>
                    <a:latin typeface="Cambria" panose="02040503050406030204" pitchFamily="18" charset="0"/>
                    <a:ea typeface="Cambria" panose="02040503050406030204" pitchFamily="18" charset="0"/>
                    <a:cs typeface="Arial" panose="020B0604020202020204" pitchFamily="34" charset="0"/>
                  </a:rPr>
                  <a:t> </a:t>
                </a:r>
                <a:r>
                  <a:rPr lang="en-US" sz="4800" dirty="0" err="1">
                    <a:effectLst/>
                    <a:latin typeface="Cambria" panose="02040503050406030204" pitchFamily="18" charset="0"/>
                    <a:ea typeface="Cambria" panose="02040503050406030204" pitchFamily="18" charset="0"/>
                    <a:cs typeface="Arial" panose="020B0604020202020204" pitchFamily="34" charset="0"/>
                  </a:rPr>
                  <a:t>cho</a:t>
                </a:r>
                <a:r>
                  <a:rPr lang="en-US" sz="4800" dirty="0">
                    <a:effectLst/>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4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800" dirty="0">
                    <a:effectLst/>
                    <a:latin typeface="Cambria" panose="02040503050406030204" pitchFamily="18" charset="0"/>
                    <a:ea typeface="Cambria" panose="02040503050406030204" pitchFamily="18" charset="0"/>
                    <a:cs typeface="Arial" panose="020B0604020202020204" pitchFamily="34" charset="0"/>
                  </a:rPr>
                  <a:t> </a:t>
                </a:r>
                <a:r>
                  <a:rPr lang="en-US" sz="4800" dirty="0" err="1">
                    <a:effectLst/>
                    <a:latin typeface="Cambria" panose="02040503050406030204" pitchFamily="18" charset="0"/>
                    <a:ea typeface="Cambria" panose="02040503050406030204" pitchFamily="18" charset="0"/>
                    <a:cs typeface="Arial" panose="020B0604020202020204" pitchFamily="34" charset="0"/>
                  </a:rPr>
                  <a:t>được</a:t>
                </a:r>
                <a:r>
                  <a:rPr lang="en-US" sz="4800" dirty="0">
                    <a:effectLst/>
                    <a:latin typeface="Cambria" panose="02040503050406030204" pitchFamily="18" charset="0"/>
                    <a:ea typeface="Cambria" panose="02040503050406030204" pitchFamily="18" charset="0"/>
                    <a:cs typeface="Arial" panose="020B0604020202020204" pitchFamily="34" charset="0"/>
                  </a:rPr>
                  <a:t> </a:t>
                </a:r>
                <a:r>
                  <a:rPr lang="en-US" sz="4800" dirty="0" err="1">
                    <a:effectLst/>
                    <a:latin typeface="Cambria" panose="02040503050406030204" pitchFamily="18" charset="0"/>
                    <a:ea typeface="Cambria" panose="02040503050406030204" pitchFamily="18" charset="0"/>
                    <a:cs typeface="Arial" panose="020B0604020202020204" pitchFamily="34" charset="0"/>
                  </a:rPr>
                  <a:t>xác</a:t>
                </a:r>
                <a:r>
                  <a:rPr lang="en-US" sz="4800" dirty="0">
                    <a:effectLst/>
                    <a:latin typeface="Cambria" panose="02040503050406030204" pitchFamily="18" charset="0"/>
                    <a:ea typeface="Cambria" panose="02040503050406030204" pitchFamily="18" charset="0"/>
                    <a:cs typeface="Arial" panose="020B0604020202020204" pitchFamily="34" charset="0"/>
                  </a:rPr>
                  <a:t> </a:t>
                </a:r>
                <a:r>
                  <a:rPr lang="en-US" sz="4800" dirty="0" err="1">
                    <a:effectLst/>
                    <a:latin typeface="Cambria" panose="02040503050406030204" pitchFamily="18" charset="0"/>
                    <a:ea typeface="Cambria" panose="02040503050406030204" pitchFamily="18" charset="0"/>
                    <a:cs typeface="Arial" panose="020B0604020202020204" pitchFamily="34" charset="0"/>
                  </a:rPr>
                  <a:t>định</a:t>
                </a:r>
                <a:r>
                  <a:rPr lang="en-US" sz="4800" dirty="0">
                    <a:effectLst/>
                    <a:latin typeface="Cambria" panose="02040503050406030204" pitchFamily="18" charset="0"/>
                    <a:ea typeface="Cambria" panose="02040503050406030204" pitchFamily="18" charset="0"/>
                    <a:cs typeface="Arial" panose="020B0604020202020204" pitchFamily="34" charset="0"/>
                  </a:rPr>
                  <a:t> </a:t>
                </a:r>
                <a:r>
                  <a:rPr lang="en-US" sz="4800" dirty="0" err="1">
                    <a:effectLst/>
                    <a:latin typeface="Cambria" panose="02040503050406030204" pitchFamily="18" charset="0"/>
                    <a:ea typeface="Cambria" panose="02040503050406030204" pitchFamily="18" charset="0"/>
                    <a:cs typeface="Arial" panose="020B0604020202020204" pitchFamily="34" charset="0"/>
                  </a:rPr>
                  <a:t>như</a:t>
                </a:r>
                <a:r>
                  <a:rPr lang="en-US" sz="4800" dirty="0">
                    <a:effectLst/>
                    <a:latin typeface="Cambria" panose="02040503050406030204" pitchFamily="18" charset="0"/>
                    <a:ea typeface="Cambria" panose="02040503050406030204" pitchFamily="18" charset="0"/>
                    <a:cs typeface="Arial" panose="020B0604020202020204" pitchFamily="34" charset="0"/>
                  </a:rPr>
                  <a:t> </a:t>
                </a:r>
                <a:r>
                  <a:rPr lang="en-US" sz="4800" dirty="0" err="1">
                    <a:effectLst/>
                    <a:latin typeface="Cambria" panose="02040503050406030204" pitchFamily="18" charset="0"/>
                    <a:ea typeface="Cambria" panose="02040503050406030204" pitchFamily="18" charset="0"/>
                    <a:cs typeface="Arial" panose="020B0604020202020204" pitchFamily="34" charset="0"/>
                  </a:rPr>
                  <a:t>trên</a:t>
                </a:r>
                <a:r>
                  <a:rPr lang="en-US" sz="4800" dirty="0">
                    <a:effectLst/>
                    <a:latin typeface="Cambria" panose="02040503050406030204" pitchFamily="18" charset="0"/>
                    <a:ea typeface="Cambria" panose="02040503050406030204" pitchFamily="18" charset="0"/>
                    <a:cs typeface="Arial" panose="020B0604020202020204" pitchFamily="34" charset="0"/>
                  </a:rPr>
                  <a:t> </a:t>
                </a:r>
                <a:r>
                  <a:rPr lang="en-US" sz="4800" dirty="0" err="1">
                    <a:effectLst/>
                    <a:latin typeface="Cambria" panose="02040503050406030204" pitchFamily="18" charset="0"/>
                    <a:ea typeface="Cambria" panose="02040503050406030204" pitchFamily="18" charset="0"/>
                    <a:cs typeface="Arial" panose="020B0604020202020204" pitchFamily="34" charset="0"/>
                  </a:rPr>
                  <a:t>hình</a:t>
                </a:r>
                <a:r>
                  <a:rPr lang="en-US" sz="4800" dirty="0">
                    <a:effectLst/>
                    <a:latin typeface="Cambria" panose="02040503050406030204" pitchFamily="18" charset="0"/>
                    <a:ea typeface="Cambria" panose="02040503050406030204" pitchFamily="18" charset="0"/>
                    <a:cs typeface="Arial" panose="020B0604020202020204" pitchFamily="34" charset="0"/>
                  </a:rPr>
                  <a:t> </a:t>
                </a:r>
                <a:r>
                  <a:rPr lang="en-US" sz="4800" dirty="0" err="1">
                    <a:effectLst/>
                    <a:latin typeface="Cambria" panose="02040503050406030204" pitchFamily="18" charset="0"/>
                    <a:ea typeface="Cambria" panose="02040503050406030204" pitchFamily="18" charset="0"/>
                    <a:cs typeface="Arial" panose="020B0604020202020204" pitchFamily="34" charset="0"/>
                  </a:rPr>
                  <a:t>vẽ</a:t>
                </a:r>
                <a:r>
                  <a:rPr lang="en-US" sz="4800" dirty="0">
                    <a:effectLst/>
                    <a:latin typeface="Cambria" panose="02040503050406030204" pitchFamily="18" charset="0"/>
                    <a:ea typeface="Cambria" panose="02040503050406030204" pitchFamily="18" charset="0"/>
                    <a:cs typeface="Arial" panose="020B0604020202020204" pitchFamily="34" charset="0"/>
                  </a:rPr>
                  <a:t> </a:t>
                </a:r>
                <a:r>
                  <a:rPr lang="en-US" sz="4800" dirty="0" smtClean="0">
                    <a:effectLst/>
                    <a:latin typeface="Cambria" panose="02040503050406030204" pitchFamily="18" charset="0"/>
                    <a:ea typeface="Cambria" panose="02040503050406030204" pitchFamily="18" charset="0"/>
                    <a:cs typeface="Arial" panose="020B0604020202020204" pitchFamily="34" charset="0"/>
                  </a:rPr>
                  <a:t>:</a:t>
                </a:r>
                <a:endParaRPr lang="en-US" sz="4800" dirty="0">
                  <a:effectLst/>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386394" y="9241028"/>
                <a:ext cx="15722824" cy="4228658"/>
              </a:xfrm>
              <a:prstGeom prst="rect">
                <a:avLst/>
              </a:prstGeom>
              <a:blipFill>
                <a:blip r:embed="rId4"/>
                <a:stretch>
                  <a:fillRect l="-1744" r="-1744" b="-6628"/>
                </a:stretch>
              </a:blipFill>
            </p:spPr>
            <p:txBody>
              <a:bodyPr/>
              <a:lstStyle/>
              <a:p>
                <a:r>
                  <a:rPr lang="en-US">
                    <a:noFill/>
                  </a:rPr>
                  <a:t> </a:t>
                </a:r>
              </a:p>
            </p:txBody>
          </p:sp>
        </mc:Fallback>
      </mc:AlternateContent>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16479152" y="9084175"/>
            <a:ext cx="5788102" cy="4712502"/>
          </a:xfrm>
          <a:prstGeom prst="rect">
            <a:avLst/>
          </a:prstGeom>
        </p:spPr>
      </p:pic>
    </p:spTree>
    <p:extLst>
      <p:ext uri="{BB962C8B-B14F-4D97-AF65-F5344CB8AC3E}">
        <p14:creationId xmlns:p14="http://schemas.microsoft.com/office/powerpoint/2010/main" val="381379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679312" y="353246"/>
                <a:ext cx="13660579" cy="6309099"/>
              </a:xfrm>
              <a:prstGeom prst="rect">
                <a:avLst/>
              </a:prstGeom>
            </p:spPr>
            <p:txBody>
              <a:bodyPr wrap="square">
                <a:spAutoFit/>
              </a:bodyPr>
              <a:lstStyle/>
              <a:p>
                <a:pPr algn="just">
                  <a:lnSpc>
                    <a:spcPct val="150000"/>
                  </a:lnSpc>
                  <a:spcAft>
                    <a:spcPts val="800"/>
                  </a:spcAft>
                </a:pPr>
                <a:r>
                  <a:rPr lang="en-US" sz="5400" dirty="0">
                    <a:latin typeface="Cambria" panose="02040503050406030204" pitchFamily="18" charset="0"/>
                    <a:ea typeface="Cambria" panose="02040503050406030204" pitchFamily="18" charset="0"/>
                    <a:cs typeface="Arial" panose="020B0604020202020204" pitchFamily="34" charset="0"/>
                  </a:rPr>
                  <a:t>b) Ta </a:t>
                </a:r>
                <a:r>
                  <a:rPr lang="en-US" sz="5400" dirty="0" err="1">
                    <a:latin typeface="Cambria" panose="02040503050406030204" pitchFamily="18" charset="0"/>
                    <a:ea typeface="Cambria" panose="02040503050406030204" pitchFamily="18" charset="0"/>
                    <a:cs typeface="Arial" panose="020B0604020202020204" pitchFamily="34" charset="0"/>
                  </a:rPr>
                  <a:t>có</a:t>
                </a:r>
                <a:r>
                  <a:rPr lang="en-US" sz="5400" dirty="0">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a:rPr lang="en-US" sz="54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54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54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54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54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54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5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5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54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54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54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54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54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54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54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endParaRPr lang="en-US" sz="5400" dirty="0">
                  <a:effectLst/>
                  <a:latin typeface="Cambria" panose="02040503050406030204" pitchFamily="18" charset="0"/>
                  <a:ea typeface="Cambria" panose="02040503050406030204" pitchFamily="18" charset="0"/>
                  <a:cs typeface="Arial" panose="020B0604020202020204" pitchFamily="34" charset="0"/>
                </a:endParaRPr>
              </a:p>
              <a:p>
                <a:pPr>
                  <a:lnSpc>
                    <a:spcPct val="150000"/>
                  </a:lnSpc>
                  <a:spcAft>
                    <a:spcPts val="800"/>
                  </a:spcAft>
                </a:pPr>
                <a:r>
                  <a:rPr lang="en-US" sz="5400" dirty="0" err="1">
                    <a:effectLst/>
                    <a:latin typeface="Cambria" panose="02040503050406030204" pitchFamily="18" charset="0"/>
                    <a:ea typeface="Cambria" panose="02040503050406030204" pitchFamily="18" charset="0"/>
                    <a:cs typeface="Arial" panose="020B0604020202020204" pitchFamily="34" charset="0"/>
                  </a:rPr>
                  <a:t>Điểm</a:t>
                </a:r>
                <a:r>
                  <a:rPr lang="en-US" sz="5400" dirty="0">
                    <a:effectLst/>
                    <a:latin typeface="Cambria" panose="02040503050406030204" pitchFamily="18" charset="0"/>
                    <a:ea typeface="Cambria" panose="02040503050406030204" pitchFamily="18" charset="0"/>
                    <a:cs typeface="Arial" panose="020B0604020202020204" pitchFamily="34" charset="0"/>
                  </a:rPr>
                  <a:t> N </a:t>
                </a:r>
                <a:r>
                  <a:rPr lang="en-US" sz="5400" dirty="0" err="1">
                    <a:effectLst/>
                    <a:latin typeface="Cambria" panose="02040503050406030204" pitchFamily="18" charset="0"/>
                    <a:ea typeface="Cambria" panose="02040503050406030204" pitchFamily="18" charset="0"/>
                    <a:cs typeface="Arial" panose="020B0604020202020204" pitchFamily="34" charset="0"/>
                  </a:rPr>
                  <a:t>trên</a:t>
                </a:r>
                <a:r>
                  <a:rPr lang="en-US" sz="5400" dirty="0">
                    <a:effectLst/>
                    <a:latin typeface="Cambria" panose="02040503050406030204" pitchFamily="18" charset="0"/>
                    <a:ea typeface="Cambria" panose="02040503050406030204" pitchFamily="18" charset="0"/>
                    <a:cs typeface="Arial" panose="020B0604020202020204" pitchFamily="34" charset="0"/>
                  </a:rPr>
                  <a:t> </a:t>
                </a:r>
                <a:r>
                  <a:rPr lang="en-US" sz="5400" dirty="0" err="1">
                    <a:effectLst/>
                    <a:latin typeface="Cambria" panose="02040503050406030204" pitchFamily="18" charset="0"/>
                    <a:ea typeface="Cambria" panose="02040503050406030204" pitchFamily="18" charset="0"/>
                    <a:cs typeface="Arial" panose="020B0604020202020204" pitchFamily="34" charset="0"/>
                  </a:rPr>
                  <a:t>đường</a:t>
                </a:r>
                <a:r>
                  <a:rPr lang="en-US" sz="5400" dirty="0">
                    <a:effectLst/>
                    <a:latin typeface="Cambria" panose="02040503050406030204" pitchFamily="18" charset="0"/>
                    <a:ea typeface="Cambria" panose="02040503050406030204" pitchFamily="18" charset="0"/>
                    <a:cs typeface="Arial" panose="020B0604020202020204" pitchFamily="34" charset="0"/>
                  </a:rPr>
                  <a:t> </a:t>
                </a:r>
                <a:r>
                  <a:rPr lang="en-US" sz="5400" dirty="0" err="1">
                    <a:effectLst/>
                    <a:latin typeface="Cambria" panose="02040503050406030204" pitchFamily="18" charset="0"/>
                    <a:ea typeface="Cambria" panose="02040503050406030204" pitchFamily="18" charset="0"/>
                    <a:cs typeface="Arial" panose="020B0604020202020204" pitchFamily="34" charset="0"/>
                  </a:rPr>
                  <a:t>tròn</a:t>
                </a:r>
                <a:r>
                  <a:rPr lang="en-US" sz="5400" dirty="0">
                    <a:effectLst/>
                    <a:latin typeface="Cambria" panose="02040503050406030204" pitchFamily="18" charset="0"/>
                    <a:ea typeface="Cambria" panose="02040503050406030204" pitchFamily="18" charset="0"/>
                    <a:cs typeface="Arial" panose="020B0604020202020204" pitchFamily="34" charset="0"/>
                  </a:rPr>
                  <a:t> </a:t>
                </a:r>
                <a:r>
                  <a:rPr lang="en-US" sz="5400" dirty="0" err="1">
                    <a:effectLst/>
                    <a:latin typeface="Cambria" panose="02040503050406030204" pitchFamily="18" charset="0"/>
                    <a:ea typeface="Cambria" panose="02040503050406030204" pitchFamily="18" charset="0"/>
                    <a:cs typeface="Arial" panose="020B0604020202020204" pitchFamily="34" charset="0"/>
                  </a:rPr>
                  <a:t>sao</a:t>
                </a:r>
                <a:r>
                  <a:rPr lang="en-US" sz="5400" dirty="0">
                    <a:effectLst/>
                    <a:latin typeface="Cambria" panose="02040503050406030204" pitchFamily="18" charset="0"/>
                    <a:ea typeface="Cambria" panose="02040503050406030204" pitchFamily="18" charset="0"/>
                    <a:cs typeface="Arial" panose="020B0604020202020204" pitchFamily="34" charset="0"/>
                  </a:rPr>
                  <a:t> </a:t>
                </a:r>
                <a:r>
                  <a:rPr lang="en-US" sz="5400" dirty="0" err="1">
                    <a:effectLst/>
                    <a:latin typeface="Cambria" panose="02040503050406030204" pitchFamily="18" charset="0"/>
                    <a:ea typeface="Cambria" panose="02040503050406030204" pitchFamily="18" charset="0"/>
                    <a:cs typeface="Arial" panose="020B0604020202020204" pitchFamily="34" charset="0"/>
                  </a:rPr>
                  <a:t>cho</a:t>
                </a:r>
                <a:r>
                  <a:rPr lang="en-US" sz="5400" dirty="0">
                    <a:effectLst/>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a:rPr lang="en-US" sz="54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54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54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54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54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54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5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5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5400" dirty="0">
                    <a:effectLst/>
                    <a:latin typeface="Cambria" panose="02040503050406030204" pitchFamily="18" charset="0"/>
                    <a:ea typeface="Cambria" panose="02040503050406030204" pitchFamily="18" charset="0"/>
                    <a:cs typeface="Arial" panose="020B0604020202020204" pitchFamily="34" charset="0"/>
                  </a:rPr>
                  <a:t> </a:t>
                </a:r>
                <a:r>
                  <a:rPr lang="en-US" sz="5400" dirty="0" err="1">
                    <a:effectLst/>
                    <a:latin typeface="Cambria" panose="02040503050406030204" pitchFamily="18" charset="0"/>
                    <a:ea typeface="Cambria" panose="02040503050406030204" pitchFamily="18" charset="0"/>
                    <a:cs typeface="Arial" panose="020B0604020202020204" pitchFamily="34" charset="0"/>
                  </a:rPr>
                  <a:t>được</a:t>
                </a:r>
                <a:r>
                  <a:rPr lang="en-US" sz="5400" dirty="0">
                    <a:effectLst/>
                    <a:latin typeface="Cambria" panose="02040503050406030204" pitchFamily="18" charset="0"/>
                    <a:ea typeface="Cambria" panose="02040503050406030204" pitchFamily="18" charset="0"/>
                    <a:cs typeface="Arial" panose="020B0604020202020204" pitchFamily="34" charset="0"/>
                  </a:rPr>
                  <a:t> </a:t>
                </a:r>
                <a:r>
                  <a:rPr lang="en-US" sz="5400" dirty="0" err="1">
                    <a:effectLst/>
                    <a:latin typeface="Cambria" panose="02040503050406030204" pitchFamily="18" charset="0"/>
                    <a:ea typeface="Cambria" panose="02040503050406030204" pitchFamily="18" charset="0"/>
                    <a:cs typeface="Arial" panose="020B0604020202020204" pitchFamily="34" charset="0"/>
                  </a:rPr>
                  <a:t>xác</a:t>
                </a:r>
                <a:r>
                  <a:rPr lang="en-US" sz="5400" dirty="0">
                    <a:effectLst/>
                    <a:latin typeface="Cambria" panose="02040503050406030204" pitchFamily="18" charset="0"/>
                    <a:ea typeface="Cambria" panose="02040503050406030204" pitchFamily="18" charset="0"/>
                    <a:cs typeface="Arial" panose="020B0604020202020204" pitchFamily="34" charset="0"/>
                  </a:rPr>
                  <a:t> </a:t>
                </a:r>
                <a:r>
                  <a:rPr lang="en-US" sz="5400" dirty="0" err="1">
                    <a:effectLst/>
                    <a:latin typeface="Cambria" panose="02040503050406030204" pitchFamily="18" charset="0"/>
                    <a:ea typeface="Cambria" panose="02040503050406030204" pitchFamily="18" charset="0"/>
                    <a:cs typeface="Arial" panose="020B0604020202020204" pitchFamily="34" charset="0"/>
                  </a:rPr>
                  <a:t>định</a:t>
                </a:r>
                <a:r>
                  <a:rPr lang="en-US" sz="5400" dirty="0">
                    <a:effectLst/>
                    <a:latin typeface="Cambria" panose="02040503050406030204" pitchFamily="18" charset="0"/>
                    <a:ea typeface="Cambria" panose="02040503050406030204" pitchFamily="18" charset="0"/>
                    <a:cs typeface="Arial" panose="020B0604020202020204" pitchFamily="34" charset="0"/>
                  </a:rPr>
                  <a:t> </a:t>
                </a:r>
                <a:r>
                  <a:rPr lang="en-US" sz="5400" dirty="0" err="1">
                    <a:effectLst/>
                    <a:latin typeface="Cambria" panose="02040503050406030204" pitchFamily="18" charset="0"/>
                    <a:ea typeface="Cambria" panose="02040503050406030204" pitchFamily="18" charset="0"/>
                    <a:cs typeface="Arial" panose="020B0604020202020204" pitchFamily="34" charset="0"/>
                  </a:rPr>
                  <a:t>như</a:t>
                </a:r>
                <a:r>
                  <a:rPr lang="en-US" sz="5400" dirty="0">
                    <a:effectLst/>
                    <a:latin typeface="Cambria" panose="02040503050406030204" pitchFamily="18" charset="0"/>
                    <a:ea typeface="Cambria" panose="02040503050406030204" pitchFamily="18" charset="0"/>
                    <a:cs typeface="Arial" panose="020B0604020202020204" pitchFamily="34" charset="0"/>
                  </a:rPr>
                  <a:t> </a:t>
                </a:r>
                <a:r>
                  <a:rPr lang="en-US" sz="5400" dirty="0" err="1">
                    <a:effectLst/>
                    <a:latin typeface="Cambria" panose="02040503050406030204" pitchFamily="18" charset="0"/>
                    <a:ea typeface="Cambria" panose="02040503050406030204" pitchFamily="18" charset="0"/>
                    <a:cs typeface="Arial" panose="020B0604020202020204" pitchFamily="34" charset="0"/>
                  </a:rPr>
                  <a:t>trên</a:t>
                </a:r>
                <a:r>
                  <a:rPr lang="en-US" sz="5400" dirty="0">
                    <a:effectLst/>
                    <a:latin typeface="Cambria" panose="02040503050406030204" pitchFamily="18" charset="0"/>
                    <a:ea typeface="Cambria" panose="02040503050406030204" pitchFamily="18" charset="0"/>
                    <a:cs typeface="Arial" panose="020B0604020202020204" pitchFamily="34" charset="0"/>
                  </a:rPr>
                  <a:t> </a:t>
                </a:r>
                <a:r>
                  <a:rPr lang="en-US" sz="5400" dirty="0" err="1">
                    <a:effectLst/>
                    <a:latin typeface="Cambria" panose="02040503050406030204" pitchFamily="18" charset="0"/>
                    <a:ea typeface="Cambria" panose="02040503050406030204" pitchFamily="18" charset="0"/>
                    <a:cs typeface="Arial" panose="020B0604020202020204" pitchFamily="34" charset="0"/>
                  </a:rPr>
                  <a:t>hình</a:t>
                </a:r>
                <a:r>
                  <a:rPr lang="en-US" sz="5400" dirty="0">
                    <a:effectLst/>
                    <a:latin typeface="Cambria" panose="02040503050406030204" pitchFamily="18" charset="0"/>
                    <a:ea typeface="Cambria" panose="02040503050406030204" pitchFamily="18" charset="0"/>
                    <a:cs typeface="Arial" panose="020B0604020202020204" pitchFamily="34" charset="0"/>
                  </a:rPr>
                  <a:t> </a:t>
                </a:r>
                <a:r>
                  <a:rPr lang="en-US" sz="5400" dirty="0" err="1" smtClean="0">
                    <a:effectLst/>
                    <a:latin typeface="Cambria" panose="02040503050406030204" pitchFamily="18" charset="0"/>
                    <a:ea typeface="Cambria" panose="02040503050406030204" pitchFamily="18" charset="0"/>
                    <a:cs typeface="Arial" panose="020B0604020202020204" pitchFamily="34" charset="0"/>
                  </a:rPr>
                  <a:t>vẽ</a:t>
                </a:r>
                <a:r>
                  <a:rPr lang="en-US" sz="5400" dirty="0" smtClean="0">
                    <a:effectLst/>
                    <a:latin typeface="Cambria" panose="02040503050406030204" pitchFamily="18" charset="0"/>
                    <a:ea typeface="Cambria" panose="02040503050406030204" pitchFamily="18" charset="0"/>
                    <a:cs typeface="Arial" panose="020B0604020202020204" pitchFamily="34" charset="0"/>
                  </a:rPr>
                  <a:t>:</a:t>
                </a:r>
                <a:endParaRPr lang="en-US" sz="5400" dirty="0">
                  <a:effectLst/>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79312" y="353246"/>
                <a:ext cx="13660579" cy="6309099"/>
              </a:xfrm>
              <a:prstGeom prst="rect">
                <a:avLst/>
              </a:prstGeom>
              <a:blipFill>
                <a:blip r:embed="rId2"/>
                <a:stretch>
                  <a:fillRect l="-2365" b="-2512"/>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339892" y="1747184"/>
            <a:ext cx="8486857" cy="7739706"/>
          </a:xfrm>
          <a:prstGeom prst="rect">
            <a:avLst/>
          </a:prstGeom>
        </p:spPr>
      </p:pic>
    </p:spTree>
    <p:extLst>
      <p:ext uri="{BB962C8B-B14F-4D97-AF65-F5344CB8AC3E}">
        <p14:creationId xmlns:p14="http://schemas.microsoft.com/office/powerpoint/2010/main" val="1853424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1178559" y="927882"/>
            <a:ext cx="20868642"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dirty="0">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❸</a:t>
              </a:r>
              <a:endParaRPr sz="4300"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10;p31">
            <a:extLst>
              <a:ext uri="{FF2B5EF4-FFF2-40B4-BE49-F238E27FC236}">
                <a16:creationId xmlns:a16="http://schemas.microsoft.com/office/drawing/2014/main" id="{2B895833-5F81-DD28-20E7-3DB2DD62CB06}"/>
              </a:ext>
            </a:extLst>
          </p:cNvPr>
          <p:cNvSpPr/>
          <p:nvPr/>
        </p:nvSpPr>
        <p:spPr>
          <a:xfrm flipH="1">
            <a:off x="-83366" y="2701664"/>
            <a:ext cx="17300876" cy="96470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a) Đường tròn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mc:AlternateContent xmlns:mc="http://schemas.openxmlformats.org/markup-compatibility/2006">
        <mc:Choice xmlns:a14="http://schemas.microsoft.com/office/drawing/2010/main" Requires="a14">
          <p:sp>
            <p:nvSpPr>
              <p:cNvPr id="12" name="Rectangle: Rounded Corners 11">
                <a:extLst>
                  <a:ext uri="{FF2B5EF4-FFF2-40B4-BE49-F238E27FC236}">
                    <a16:creationId xmlns:a16="http://schemas.microsoft.com/office/drawing/2014/main" id="{ED53A346-55F7-2542-BC25-BCF29C186EF3}"/>
                  </a:ext>
                </a:extLst>
              </p:cNvPr>
              <p:cNvSpPr/>
              <p:nvPr/>
            </p:nvSpPr>
            <p:spPr>
              <a:xfrm>
                <a:off x="666874" y="4212989"/>
                <a:ext cx="12908452" cy="7779718"/>
              </a:xfrm>
              <a:prstGeom prst="roundRect">
                <a:avLst>
                  <a:gd name="adj" fmla="val 20096"/>
                </a:avLst>
              </a:prstGeom>
              <a:solidFill>
                <a:schemeClr val="accent4">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Đường</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tròn</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lượng</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giác</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tròn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tâm</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tại</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gốc</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tọa</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độ</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bán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kính</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bằng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1,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định</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hướng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lấy</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điểm</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Times New Roman" panose="02020603050405020304" pitchFamily="18" charset="0"/>
                      </a:rPr>
                      <m:t>𝑨</m:t>
                    </m:r>
                    <m:r>
                      <a:rPr lang="en-US" sz="4800" b="1" i="1">
                        <a:solidFill>
                          <a:schemeClr val="tx1"/>
                        </a:solidFill>
                        <a:latin typeface="Cambria Math" panose="02040503050406030204" pitchFamily="18" charset="0"/>
                        <a:ea typeface="Times New Roman" panose="02020603050405020304" pitchFamily="18" charset="0"/>
                      </a:rPr>
                      <m:t>(</m:t>
                    </m:r>
                    <m:r>
                      <a:rPr lang="en-US" sz="4800" b="1" i="1">
                        <a:solidFill>
                          <a:schemeClr val="tx1"/>
                        </a:solidFill>
                        <a:latin typeface="Cambria Math" panose="02040503050406030204" pitchFamily="18" charset="0"/>
                        <a:ea typeface="Times New Roman" panose="02020603050405020304" pitchFamily="18" charset="0"/>
                      </a:rPr>
                      <m:t>𝟏</m:t>
                    </m:r>
                    <m:r>
                      <a:rPr lang="en-US" sz="4800" b="1" i="1">
                        <a:solidFill>
                          <a:schemeClr val="tx1"/>
                        </a:solidFill>
                        <a:latin typeface="Cambria Math" panose="02040503050406030204" pitchFamily="18" charset="0"/>
                        <a:ea typeface="Times New Roman" panose="02020603050405020304" pitchFamily="18" charset="0"/>
                      </a:rPr>
                      <m:t>;</m:t>
                    </m:r>
                    <m:r>
                      <a:rPr lang="en-US" sz="4800" b="1" i="1">
                        <a:solidFill>
                          <a:schemeClr val="tx1"/>
                        </a:solidFill>
                        <a:latin typeface="Cambria Math" panose="02040503050406030204" pitchFamily="18" charset="0"/>
                        <a:ea typeface="Times New Roman" panose="02020603050405020304" pitchFamily="18" charset="0"/>
                      </a:rPr>
                      <m:t>𝟎</m:t>
                    </m:r>
                    <m:r>
                      <a:rPr lang="en-US" sz="4800" b="1" i="1">
                        <a:solidFill>
                          <a:schemeClr val="tx1"/>
                        </a:solidFill>
                        <a:latin typeface="Cambria Math" panose="02040503050406030204" pitchFamily="18" charset="0"/>
                        <a:ea typeface="Times New Roman" panose="02020603050405020304" pitchFamily="18" charset="0"/>
                      </a:rPr>
                      <m:t>)</m:t>
                    </m:r>
                  </m:oMath>
                </a14:m>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làm</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điểm</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gốc</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tròn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trên</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đường</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tròn</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lượng</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giác</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biểu</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diễn</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góc</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lượng</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giác</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số</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đo</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rgbClr val="FF0000"/>
                        </a:solidFill>
                        <a:latin typeface="Cambria Math" panose="02040503050406030204" pitchFamily="18" charset="0"/>
                        <a:ea typeface="Cambria Math" panose="02040503050406030204" pitchFamily="18" charset="0"/>
                        <a:cs typeface="Tahoma" panose="020B0604030504040204" pitchFamily="34" charset="0"/>
                      </a:rPr>
                      <m:t>𝜶</m:t>
                    </m:r>
                    <m:r>
                      <a:rPr lang="en-US" sz="4800" b="1" i="1">
                        <a:solidFill>
                          <a:srgbClr val="FF0000"/>
                        </a:solidFill>
                        <a:latin typeface="Cambria Math" panose="02040503050406030204" pitchFamily="18" charset="0"/>
                        <a:ea typeface="Cambria Math" panose="02040503050406030204" pitchFamily="18" charset="0"/>
                        <a:cs typeface="Tahoma" panose="020B0604030504040204" pitchFamily="34" charset="0"/>
                      </a:rPr>
                      <m:t> </m:t>
                    </m:r>
                  </m:oMath>
                </a14:m>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độ</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hoặc</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rađian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điểm</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Times New Roman" panose="02020603050405020304" pitchFamily="18" charset="0"/>
                      </a:rPr>
                      <m:t>𝑴</m:t>
                    </m:r>
                  </m:oMath>
                </a14:m>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trên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đườn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tròn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sau</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Times New Roman" panose="02020603050405020304" pitchFamily="18" charset="0"/>
                      </a:rPr>
                      <m:t>𝒔</m:t>
                    </m:r>
                    <m:r>
                      <a:rPr lang="en-US" sz="4800" b="1" i="1">
                        <a:solidFill>
                          <a:schemeClr val="tx1"/>
                        </a:solidFill>
                        <a:latin typeface="Cambria Math" panose="02040503050406030204" pitchFamily="18" charset="0"/>
                        <a:ea typeface="Times New Roman" panose="02020603050405020304" pitchFamily="18" charset="0"/>
                      </a:rPr>
                      <m:t>đ</m:t>
                    </m:r>
                    <m:d>
                      <m:dPr>
                        <m:ctrlPr>
                          <a:rPr lang="en-US" sz="4800" b="1" i="1">
                            <a:solidFill>
                              <a:schemeClr val="tx1"/>
                            </a:solidFill>
                            <a:latin typeface="Cambria Math" panose="02040503050406030204" pitchFamily="18" charset="0"/>
                            <a:ea typeface="Times New Roman" panose="02020603050405020304" pitchFamily="18" charset="0"/>
                          </a:rPr>
                        </m:ctrlPr>
                      </m:dPr>
                      <m:e>
                        <m:r>
                          <a:rPr lang="en-US" sz="4800" b="1" i="1">
                            <a:solidFill>
                              <a:schemeClr val="tx1"/>
                            </a:solidFill>
                            <a:latin typeface="Cambria Math" panose="02040503050406030204" pitchFamily="18" charset="0"/>
                            <a:ea typeface="Times New Roman" panose="02020603050405020304" pitchFamily="18" charset="0"/>
                          </a:rPr>
                          <m:t>𝑶𝑨</m:t>
                        </m:r>
                        <m:r>
                          <a:rPr lang="en-US" sz="4800" b="1" i="1">
                            <a:solidFill>
                              <a:schemeClr val="tx1"/>
                            </a:solidFill>
                            <a:latin typeface="Cambria Math" panose="02040503050406030204" pitchFamily="18" charset="0"/>
                            <a:ea typeface="Times New Roman" panose="02020603050405020304" pitchFamily="18" charset="0"/>
                          </a:rPr>
                          <m:t>,</m:t>
                        </m:r>
                        <m:r>
                          <a:rPr lang="en-US" sz="4800" b="1" i="1">
                            <a:solidFill>
                              <a:schemeClr val="tx1"/>
                            </a:solidFill>
                            <a:latin typeface="Cambria Math" panose="02040503050406030204" pitchFamily="18" charset="0"/>
                            <a:ea typeface="Times New Roman" panose="02020603050405020304" pitchFamily="18" charset="0"/>
                          </a:rPr>
                          <m:t>𝑶𝑴</m:t>
                        </m:r>
                      </m:e>
                    </m:d>
                    <m:r>
                      <a:rPr lang="en-US" sz="4800" b="1" i="1">
                        <a:solidFill>
                          <a:schemeClr val="tx1"/>
                        </a:solidFill>
                        <a:latin typeface="Cambria Math" panose="02040503050406030204" pitchFamily="18" charset="0"/>
                        <a:ea typeface="Times New Roman" panose="02020603050405020304" pitchFamily="18" charset="0"/>
                      </a:rPr>
                      <m:t>=</m:t>
                    </m:r>
                    <m:r>
                      <a:rPr lang="en-US" sz="4800" b="1" i="1">
                        <a:solidFill>
                          <a:srgbClr val="FF0000"/>
                        </a:solidFill>
                        <a:latin typeface="Cambria Math" panose="02040503050406030204" pitchFamily="18" charset="0"/>
                        <a:ea typeface="Cambria Math" panose="02040503050406030204" pitchFamily="18" charset="0"/>
                        <a:cs typeface="Tahoma" panose="020B0604030504040204" pitchFamily="34" charset="0"/>
                      </a:rPr>
                      <m:t>𝜶</m:t>
                    </m:r>
                  </m:oMath>
                </a14:m>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12" name="Rectangle: Rounded Corners 11">
                <a:extLst>
                  <a:ext uri="{FF2B5EF4-FFF2-40B4-BE49-F238E27FC236}">
                    <a16:creationId xmlns:a16="http://schemas.microsoft.com/office/drawing/2014/main" id="{ED53A346-55F7-2542-BC25-BCF29C186EF3}"/>
                  </a:ext>
                </a:extLst>
              </p:cNvPr>
              <p:cNvSpPr>
                <a:spLocks noRot="1" noChangeAspect="1" noMove="1" noResize="1" noEditPoints="1" noAdjustHandles="1" noChangeArrowheads="1" noChangeShapeType="1" noTextEdit="1"/>
              </p:cNvSpPr>
              <p:nvPr/>
            </p:nvSpPr>
            <p:spPr>
              <a:xfrm>
                <a:off x="666874" y="4212989"/>
                <a:ext cx="12908452" cy="7779718"/>
              </a:xfrm>
              <a:prstGeom prst="roundRect">
                <a:avLst>
                  <a:gd name="adj" fmla="val 20096"/>
                </a:avLst>
              </a:prstGeom>
              <a:blipFill>
                <a:blip r:embed="rId3"/>
                <a:stretch>
                  <a:fillRect/>
                </a:stretch>
              </a:blipFill>
              <a:ln>
                <a:solidFill>
                  <a:srgbClr val="7030A0"/>
                </a:solidFill>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97A5047-00B3-9971-8E00-07845B0535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71253" y="1713627"/>
            <a:ext cx="10808674" cy="11203746"/>
          </a:xfrm>
          <a:prstGeom prst="rect">
            <a:avLst/>
          </a:prstGeom>
          <a:noFill/>
          <a:ln>
            <a:noFill/>
          </a:ln>
        </p:spPr>
      </p:pic>
    </p:spTree>
    <p:extLst>
      <p:ext uri="{BB962C8B-B14F-4D97-AF65-F5344CB8AC3E}">
        <p14:creationId xmlns:p14="http://schemas.microsoft.com/office/powerpoint/2010/main" val="4267433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762000" y="3967722"/>
                <a:ext cx="13319760" cy="8087535"/>
              </a:xfrm>
              <a:prstGeom prst="rect">
                <a:avLst/>
              </a:prstGeom>
            </p:spPr>
            <p:txBody>
              <a:bodyPr wrap="square">
                <a:spAutoFit/>
              </a:bodyPr>
              <a:lstStyle/>
              <a:p>
                <a:pPr lvl="0" algn="just">
                  <a:lnSpc>
                    <a:spcPct val="150000"/>
                  </a:lnSpc>
                  <a:defRPr/>
                </a:pP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Điểm</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M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trên</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đường</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tròn</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lượng</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giác</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biểu</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diễn</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góc</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lượng</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giác</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số</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đo</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bằng</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f>
                      <m:fPr>
                        <m:ctrlPr>
                          <a:rPr lang="en-US" sz="5400" i="1">
                            <a:solidFill>
                              <a:prstClr val="black"/>
                            </a:solidFill>
                            <a:latin typeface="Cambria Math" panose="02040503050406030204" pitchFamily="18" charset="0"/>
                            <a:cs typeface="Arial" panose="020B0604020202020204" pitchFamily="34" charset="0"/>
                          </a:rPr>
                        </m:ctrlPr>
                      </m:fPr>
                      <m:num>
                        <m:r>
                          <a:rPr lang="en-US" sz="5400" i="1">
                            <a:solidFill>
                              <a:prstClr val="black"/>
                            </a:solidFill>
                            <a:latin typeface="Cambria Math" panose="02040503050406030204" pitchFamily="18" charset="0"/>
                            <a:cs typeface="Arial" panose="020B0604020202020204" pitchFamily="34" charset="0"/>
                          </a:rPr>
                          <m:t>13</m:t>
                        </m:r>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5400" i="1">
                            <a:solidFill>
                              <a:prstClr val="black"/>
                            </a:solidFill>
                            <a:latin typeface="Cambria Math" panose="02040503050406030204" pitchFamily="18" charset="0"/>
                            <a:cs typeface="Arial" panose="020B0604020202020204" pitchFamily="34" charset="0"/>
                          </a:rPr>
                          <m:t>4</m:t>
                        </m:r>
                      </m:den>
                    </m:f>
                  </m:oMath>
                </a14:m>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được</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xác</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hình</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a:t>
                </a:r>
              </a:p>
              <a:p>
                <a:pPr algn="just">
                  <a:lnSpc>
                    <a:spcPct val="150000"/>
                  </a:lnSpc>
                  <a:defRPr/>
                </a:pPr>
                <a:r>
                  <a:rPr lang="en-US" sz="5400" noProof="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Điểm</a:t>
                </a:r>
                <a:r>
                  <a:rPr lang="en-US" sz="5400" noProof="0" dirty="0" smtClean="0">
                    <a:solidFill>
                      <a:prstClr val="black"/>
                    </a:solidFill>
                    <a:latin typeface="Cambria" panose="02040503050406030204" pitchFamily="18" charset="0"/>
                    <a:ea typeface="Cambria" panose="02040503050406030204" pitchFamily="18" charset="0"/>
                    <a:cs typeface="Arial" panose="020B0604020202020204" pitchFamily="34" charset="0"/>
                  </a:rPr>
                  <a:t> N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trên</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đường</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tròn</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lượng</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giác</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biểu</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diễn</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góc</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lượng</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giác</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số</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đo</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bằng</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a:rPr lang="en-US" sz="5400" i="1">
                        <a:solidFill>
                          <a:prstClr val="black"/>
                        </a:solidFill>
                        <a:latin typeface="Cambria Math" panose="02040503050406030204" pitchFamily="18" charset="0"/>
                        <a:cs typeface="Arial" panose="020B0604020202020204" pitchFamily="34" charset="0"/>
                      </a:rPr>
                      <m:t>−150</m:t>
                    </m:r>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được</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xác</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hình</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a:t>
                </a:r>
                <a:endPar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62000" y="3967722"/>
                <a:ext cx="13319760" cy="8087535"/>
              </a:xfrm>
              <a:prstGeom prst="rect">
                <a:avLst/>
              </a:prstGeom>
              <a:blipFill>
                <a:blip r:embed="rId2"/>
                <a:stretch>
                  <a:fillRect l="-2426" r="-2426" b="-17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p:cNvSpPr txBox="1"/>
              <p:nvPr/>
            </p:nvSpPr>
            <p:spPr>
              <a:xfrm>
                <a:off x="479072" y="0"/>
                <a:ext cx="23245451" cy="3101555"/>
              </a:xfrm>
              <a:prstGeom prst="rect">
                <a:avLst/>
              </a:prstGeom>
              <a:noFill/>
            </p:spPr>
            <p:txBody>
              <a:bodyPr wrap="square" rtlCol="0">
                <a:spAutoFit/>
              </a:bodyPr>
              <a:lstStyle/>
              <a:p>
                <a:pPr lvl="0">
                  <a:lnSpc>
                    <a:spcPct val="150000"/>
                  </a:lnSpc>
                  <a:defRPr/>
                </a:pPr>
                <a:r>
                  <a:rPr lang="en-US" sz="54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Ví</a:t>
                </a:r>
                <a:r>
                  <a:rPr lang="en-US" sz="54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54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dụ</a:t>
                </a:r>
                <a:r>
                  <a:rPr lang="en-US" sz="54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Xác</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các</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điểm</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M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và</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N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trên</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đường</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tròn</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lượng</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giác</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lần</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lượt</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biểu</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diễn</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các</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góc</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lượng</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giác</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số</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đo</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bằng</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f>
                      <m:fPr>
                        <m:ctrlPr>
                          <a:rPr lang="en-US" sz="5400" i="1">
                            <a:solidFill>
                              <a:prstClr val="black"/>
                            </a:solidFill>
                            <a:latin typeface="Cambria Math" panose="02040503050406030204" pitchFamily="18" charset="0"/>
                            <a:cs typeface="Arial" panose="020B0604020202020204" pitchFamily="34" charset="0"/>
                          </a:rPr>
                        </m:ctrlPr>
                      </m:fPr>
                      <m:num>
                        <m:r>
                          <a:rPr lang="en-US" sz="5400" i="1">
                            <a:solidFill>
                              <a:prstClr val="black"/>
                            </a:solidFill>
                            <a:latin typeface="Cambria Math" panose="02040503050406030204" pitchFamily="18" charset="0"/>
                            <a:cs typeface="Arial" panose="020B0604020202020204" pitchFamily="34" charset="0"/>
                          </a:rPr>
                          <m:t>13</m:t>
                        </m:r>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5400" i="1">
                            <a:solidFill>
                              <a:prstClr val="black"/>
                            </a:solidFill>
                            <a:latin typeface="Cambria Math" panose="02040503050406030204" pitchFamily="18" charset="0"/>
                            <a:cs typeface="Arial" panose="020B0604020202020204" pitchFamily="34" charset="0"/>
                          </a:rPr>
                          <m:t>4</m:t>
                        </m:r>
                      </m:den>
                    </m:f>
                    <m:r>
                      <a:rPr lang="en-US" sz="5400" i="1">
                        <a:solidFill>
                          <a:prstClr val="black"/>
                        </a:solidFill>
                        <a:latin typeface="Cambria Math" panose="02040503050406030204" pitchFamily="18" charset="0"/>
                        <a:cs typeface="Arial" panose="020B0604020202020204" pitchFamily="34" charset="0"/>
                      </a:rPr>
                      <m:t>;−150</m:t>
                    </m:r>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a:t>
                </a:r>
                <a:endPar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479072" y="0"/>
                <a:ext cx="23245451" cy="3101555"/>
              </a:xfrm>
              <a:prstGeom prst="rect">
                <a:avLst/>
              </a:prstGeom>
              <a:blipFill>
                <a:blip r:embed="rId3"/>
                <a:stretch>
                  <a:fillRect l="-1416" r="-210" b="-196"/>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4339143" y="2160277"/>
            <a:ext cx="8570734" cy="7633309"/>
          </a:xfrm>
          <a:prstGeom prst="rect">
            <a:avLst/>
          </a:prstGeom>
        </p:spPr>
      </p:pic>
      <p:sp>
        <p:nvSpPr>
          <p:cNvPr id="5" name="Rectangle 4"/>
          <p:cNvSpPr/>
          <p:nvPr/>
        </p:nvSpPr>
        <p:spPr>
          <a:xfrm>
            <a:off x="7363634" y="2918879"/>
            <a:ext cx="1632178" cy="923330"/>
          </a:xfrm>
          <a:prstGeom prst="rect">
            <a:avLst/>
          </a:prstGeom>
        </p:spPr>
        <p:txBody>
          <a:bodyPr wrap="none">
            <a:spAutoFit/>
          </a:bodyPr>
          <a:lstStyle/>
          <a:p>
            <a:pPr lvl="0" algn="ctr">
              <a:defRPr/>
            </a:pPr>
            <a:r>
              <a:rPr lang="vi-VN" sz="5400" b="1" u="sng" smtClean="0">
                <a:solidFill>
                  <a:srgbClr val="C00000"/>
                </a:solidFill>
                <a:latin typeface="Cambria" panose="02040503050406030204" pitchFamily="18" charset="0"/>
                <a:ea typeface="Cambria" panose="02040503050406030204" pitchFamily="18" charset="0"/>
              </a:rPr>
              <a:t>Giải</a:t>
            </a:r>
            <a:r>
              <a:rPr lang="en-US" sz="5400" b="1" u="sng" smtClean="0">
                <a:solidFill>
                  <a:srgbClr val="C00000"/>
                </a:solidFill>
                <a:latin typeface="Cambria" panose="02040503050406030204" pitchFamily="18" charset="0"/>
                <a:ea typeface="Cambria" panose="02040503050406030204" pitchFamily="18" charset="0"/>
              </a:rPr>
              <a:t>:</a:t>
            </a:r>
            <a:endParaRPr lang="en-US" sz="5400" b="1" u="sng"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2294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3799AED1-9BD8-0210-B268-53CEBD9B76B6}"/>
              </a:ext>
            </a:extLst>
          </p:cNvPr>
          <p:cNvSpPr/>
          <p:nvPr/>
        </p:nvSpPr>
        <p:spPr>
          <a:xfrm>
            <a:off x="351575" y="1180462"/>
            <a:ext cx="3450192" cy="739614"/>
          </a:xfrm>
          <a:prstGeom prst="roundRect">
            <a:avLst/>
          </a:prstGeom>
          <a:solidFill>
            <a:schemeClr val="accent2">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ahoma" panose="020B0604030504040204" pitchFamily="34" charset="0"/>
                <a:ea typeface="Tahoma" panose="020B0604030504040204" pitchFamily="34" charset="0"/>
                <a:cs typeface="Tahoma" panose="020B0604030504040204" pitchFamily="34" charset="0"/>
              </a:rPr>
              <a:t>Luyện tập 4</a:t>
            </a:r>
          </a:p>
        </p:txBody>
      </p:sp>
      <mc:AlternateContent xmlns:mc="http://schemas.openxmlformats.org/markup-compatibility/2006">
        <mc:Choice xmlns:a14="http://schemas.microsoft.com/office/drawing/2010/main" Requires="a14">
          <p:sp>
            <p:nvSpPr>
              <p:cNvPr id="34" name="Rectangle: Rounded Corners 33">
                <a:extLst>
                  <a:ext uri="{FF2B5EF4-FFF2-40B4-BE49-F238E27FC236}">
                    <a16:creationId xmlns:a16="http://schemas.microsoft.com/office/drawing/2014/main" id="{FBD57621-B46D-46EB-E8A2-BBD0CF94E9AC}"/>
                  </a:ext>
                </a:extLst>
              </p:cNvPr>
              <p:cNvSpPr/>
              <p:nvPr/>
            </p:nvSpPr>
            <p:spPr>
              <a:xfrm>
                <a:off x="489428" y="2084568"/>
                <a:ext cx="22430288" cy="2314012"/>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Xác</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định</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các</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điểm</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5400" b="1" i="1">
                        <a:solidFill>
                          <a:schemeClr val="tx1"/>
                        </a:solidFill>
                        <a:latin typeface="Cambria Math" panose="02040503050406030204" pitchFamily="18" charset="0"/>
                        <a:ea typeface="Times New Roman" panose="02020603050405020304" pitchFamily="18" charset="0"/>
                      </a:rPr>
                      <m:t>𝑴</m:t>
                    </m:r>
                    <m:r>
                      <a:rPr lang="en-US" sz="5400" b="1" i="1">
                        <a:solidFill>
                          <a:schemeClr val="tx1"/>
                        </a:solidFill>
                        <a:latin typeface="Cambria Math" panose="02040503050406030204" pitchFamily="18" charset="0"/>
                        <a:ea typeface="Times New Roman" panose="02020603050405020304" pitchFamily="18" charset="0"/>
                      </a:rPr>
                      <m:t> </m:t>
                    </m:r>
                  </m:oMath>
                </a14:m>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và</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5400" b="1" i="1">
                        <a:solidFill>
                          <a:schemeClr val="tx1"/>
                        </a:solidFill>
                        <a:latin typeface="Cambria Math" panose="02040503050406030204" pitchFamily="18" charset="0"/>
                        <a:ea typeface="Times New Roman" panose="02020603050405020304" pitchFamily="18" charset="0"/>
                      </a:rPr>
                      <m:t>𝑵</m:t>
                    </m:r>
                  </m:oMath>
                </a14:m>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trên</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đường</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tròn</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lượng</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giác</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lần</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lượt</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biểu</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diễn</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các</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góc</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lượng</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giác</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có</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số</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đo</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bằng</a:t>
                </a:r>
                <a:r>
                  <a:rPr lang="fr-FR"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5400" b="1">
                        <a:solidFill>
                          <a:schemeClr val="tx1"/>
                        </a:solidFill>
                        <a:latin typeface="Cambria Math" panose="02040503050406030204" pitchFamily="18" charset="0"/>
                      </a:rPr>
                      <m:t>−</m:t>
                    </m:r>
                    <m:f>
                      <m:fPr>
                        <m:ctrlPr>
                          <a:rPr lang="fr-FR" sz="5400" b="1" i="1">
                            <a:solidFill>
                              <a:schemeClr val="tx1"/>
                            </a:solidFill>
                            <a:latin typeface="Cambria Math" panose="02040503050406030204" pitchFamily="18" charset="0"/>
                          </a:rPr>
                        </m:ctrlPr>
                      </m:fPr>
                      <m:num>
                        <m:r>
                          <a:rPr lang="en-US" sz="5400" b="1" i="1">
                            <a:solidFill>
                              <a:schemeClr val="tx1"/>
                            </a:solidFill>
                            <a:latin typeface="Cambria Math" panose="02040503050406030204" pitchFamily="18" charset="0"/>
                          </a:rPr>
                          <m:t>𝟏𝟓</m:t>
                        </m:r>
                        <m:r>
                          <a:rPr lang="en-US" sz="5400" b="1" i="1">
                            <a:solidFill>
                              <a:schemeClr val="tx1"/>
                            </a:solidFill>
                            <a:latin typeface="Cambria Math" panose="02040503050406030204" pitchFamily="18" charset="0"/>
                            <a:ea typeface="Cambria Math" panose="02040503050406030204" pitchFamily="18" charset="0"/>
                          </a:rPr>
                          <m:t>𝝅</m:t>
                        </m:r>
                      </m:num>
                      <m:den>
                        <m:r>
                          <a:rPr lang="en-US" sz="5400" b="1" i="1">
                            <a:solidFill>
                              <a:schemeClr val="tx1"/>
                            </a:solidFill>
                            <a:latin typeface="Cambria Math" panose="02040503050406030204" pitchFamily="18" charset="0"/>
                          </a:rPr>
                          <m:t>𝟒</m:t>
                        </m:r>
                      </m:den>
                    </m:f>
                  </m:oMath>
                </a14:m>
                <a:r>
                  <a:rPr lang="en-US"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5400" b="1" dirty="0" err="1">
                    <a:solidFill>
                      <a:schemeClr val="tx1"/>
                    </a:solidFill>
                    <a:latin typeface="Cambria" panose="02040503050406030204" pitchFamily="18" charset="0"/>
                    <a:ea typeface="Cambria" panose="02040503050406030204" pitchFamily="18" charset="0"/>
                    <a:cs typeface="Tahoma" panose="020B0604030504040204" pitchFamily="34" charset="0"/>
                  </a:rPr>
                  <a:t>và</a:t>
                </a:r>
                <a:r>
                  <a:rPr lang="en-US" sz="54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sSup>
                      <m:sSupPr>
                        <m:ctrlPr>
                          <a:rPr lang="en-US" sz="5400" b="1" i="1">
                            <a:solidFill>
                              <a:schemeClr val="tx1"/>
                            </a:solidFill>
                            <a:latin typeface="Cambria Math" panose="02040503050406030204" pitchFamily="18" charset="0"/>
                          </a:rPr>
                        </m:ctrlPr>
                      </m:sSupPr>
                      <m:e>
                        <m:r>
                          <a:rPr lang="en-US" sz="5400" b="1" i="1">
                            <a:solidFill>
                              <a:schemeClr val="tx1"/>
                            </a:solidFill>
                            <a:latin typeface="Cambria Math" panose="02040503050406030204" pitchFamily="18" charset="0"/>
                          </a:rPr>
                          <m:t>𝟒𝟐𝟎</m:t>
                        </m:r>
                      </m:e>
                      <m:sup>
                        <m:r>
                          <a:rPr lang="en-US" sz="5400" b="1" i="1">
                            <a:solidFill>
                              <a:schemeClr val="tx1"/>
                            </a:solidFill>
                            <a:latin typeface="Cambria Math" panose="02040503050406030204" pitchFamily="18" charset="0"/>
                            <a:ea typeface="Cambria Math" panose="02040503050406030204" pitchFamily="18" charset="0"/>
                          </a:rPr>
                          <m:t>°</m:t>
                        </m:r>
                      </m:sup>
                    </m:sSup>
                  </m:oMath>
                </a14:m>
                <a:endParaRPr lang="en-US" sz="5400" b="1" dirty="0">
                  <a:solidFill>
                    <a:schemeClr val="tx1"/>
                  </a:solidFill>
                  <a:latin typeface="Cambria" panose="02040503050406030204" pitchFamily="18" charset="0"/>
                  <a:ea typeface="Cambria" panose="02040503050406030204" pitchFamily="18" charset="0"/>
                </a:endParaRPr>
              </a:p>
            </p:txBody>
          </p:sp>
        </mc:Choice>
        <mc:Fallback>
          <p:sp>
            <p:nvSpPr>
              <p:cNvPr id="34" name="Rectangle: Rounded Corners 33">
                <a:extLst>
                  <a:ext uri="{FF2B5EF4-FFF2-40B4-BE49-F238E27FC236}">
                    <a16:creationId xmlns:a16="http://schemas.microsoft.com/office/drawing/2014/main" id="{FBD57621-B46D-46EB-E8A2-BBD0CF94E9AC}"/>
                  </a:ext>
                </a:extLst>
              </p:cNvPr>
              <p:cNvSpPr>
                <a:spLocks noRot="1" noChangeAspect="1" noMove="1" noResize="1" noEditPoints="1" noAdjustHandles="1" noChangeArrowheads="1" noChangeShapeType="1" noTextEdit="1"/>
              </p:cNvSpPr>
              <p:nvPr/>
            </p:nvSpPr>
            <p:spPr>
              <a:xfrm>
                <a:off x="489428" y="2084568"/>
                <a:ext cx="22430288" cy="2314012"/>
              </a:xfrm>
              <a:prstGeom prst="roundRect">
                <a:avLst/>
              </a:prstGeom>
              <a:blipFill>
                <a:blip r:embed="rId3"/>
                <a:stretch>
                  <a:fillRect l="-896" t="-2344" b="-31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BAD59322-E4A6-6697-BA6F-0BA80FFE608B}"/>
                  </a:ext>
                </a:extLst>
              </p:cNvPr>
              <p:cNvSpPr txBox="1"/>
              <p:nvPr/>
            </p:nvSpPr>
            <p:spPr>
              <a:xfrm>
                <a:off x="489428" y="4778717"/>
                <a:ext cx="23680850" cy="7076040"/>
              </a:xfrm>
              <a:prstGeom prst="rect">
                <a:avLst/>
              </a:prstGeom>
              <a:solidFill>
                <a:srgbClr val="FFC000">
                  <a:lumMod val="20000"/>
                  <a:lumOff val="80000"/>
                </a:srgbClr>
              </a:solidFill>
            </p:spPr>
            <p:txBody>
              <a:bodyPr wrap="square">
                <a:spAutoFit/>
              </a:bodyPr>
              <a:lstStyle/>
              <a:p>
                <a:r>
                  <a:rPr lang="fr-FR" sz="4800" b="1" u="sng" dirty="0">
                    <a:solidFill>
                      <a:srgbClr val="FF0000"/>
                    </a:solidFill>
                    <a:latin typeface="Cambria" panose="02040503050406030204" pitchFamily="18" charset="0"/>
                    <a:ea typeface="Cambria" panose="02040503050406030204" pitchFamily="18" charset="0"/>
                    <a:cs typeface="Tahoma" panose="020B0604030504040204" pitchFamily="34" charset="0"/>
                  </a:rPr>
                  <a:t>Lời </a:t>
                </a:r>
                <a:r>
                  <a:rPr lang="fr-FR" sz="4800" b="1" u="sng" dirty="0" err="1">
                    <a:solidFill>
                      <a:srgbClr val="FF0000"/>
                    </a:solidFill>
                    <a:latin typeface="Cambria" panose="02040503050406030204" pitchFamily="18" charset="0"/>
                    <a:ea typeface="Cambria" panose="02040503050406030204" pitchFamily="18" charset="0"/>
                    <a:cs typeface="Tahoma" panose="020B0604030504040204" pitchFamily="34" charset="0"/>
                  </a:rPr>
                  <a:t>giải</a:t>
                </a:r>
                <a:r>
                  <a:rPr lang="fr-FR" sz="4800" b="1" u="sng" dirty="0">
                    <a:solidFill>
                      <a:srgbClr val="FF0000"/>
                    </a:solidFill>
                    <a:latin typeface="Cambria" panose="02040503050406030204" pitchFamily="18" charset="0"/>
                    <a:ea typeface="Cambria" panose="02040503050406030204" pitchFamily="18" charset="0"/>
                    <a:cs typeface="Tahoma" panose="020B0604030504040204" pitchFamily="34" charset="0"/>
                  </a:rPr>
                  <a:t>:</a:t>
                </a:r>
                <a:r>
                  <a:rPr lang="fr-FR" sz="48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Các</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điểm</a:t>
                </a:r>
                <a:r>
                  <a:rPr lang="fr-FR"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imes New Roman" panose="02020603050405020304" pitchFamily="18" charset="0"/>
                      </a:rPr>
                      <m:t>𝑴</m:t>
                    </m:r>
                    <m:r>
                      <a:rPr lang="en-US" sz="4800" b="1" i="1">
                        <a:latin typeface="Cambria Math" panose="02040503050406030204" pitchFamily="18" charset="0"/>
                        <a:ea typeface="Times New Roman" panose="02020603050405020304" pitchFamily="18" charset="0"/>
                      </a:rPr>
                      <m:t> </m:t>
                    </m:r>
                  </m:oMath>
                </a14:m>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và</a:t>
                </a:r>
                <a:r>
                  <a:rPr lang="fr-FR"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imes New Roman" panose="02020603050405020304" pitchFamily="18" charset="0"/>
                      </a:rPr>
                      <m:t>𝑵</m:t>
                    </m:r>
                  </m:oMath>
                </a14:m>
                <a:endParaRPr lang="en-US" sz="4800" b="1" dirty="0">
                  <a:latin typeface="Cambria" panose="02040503050406030204" pitchFamily="18" charset="0"/>
                  <a:ea typeface="Cambria" panose="02040503050406030204" pitchFamily="18" charset="0"/>
                </a:endParaRPr>
              </a:p>
              <a:p>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trên</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đường</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tròn</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lượng</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giác</a:t>
                </a:r>
                <a:endParaRPr lang="fr-FR" sz="4800" b="1" dirty="0">
                  <a:latin typeface="Cambria" panose="02040503050406030204" pitchFamily="18" charset="0"/>
                  <a:ea typeface="Cambria" panose="02040503050406030204" pitchFamily="18" charset="0"/>
                  <a:cs typeface="Tahoma" panose="020B0604030504040204" pitchFamily="34" charset="0"/>
                </a:endParaRPr>
              </a:p>
              <a:p>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lần</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lượt</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biểu</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diễn</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các</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góc</a:t>
                </a:r>
                <a:r>
                  <a:rPr lang="fr-FR" sz="4800" b="1" dirty="0">
                    <a:latin typeface="Cambria" panose="02040503050406030204" pitchFamily="18" charset="0"/>
                    <a:ea typeface="Cambria" panose="02040503050406030204" pitchFamily="18" charset="0"/>
                    <a:cs typeface="Tahoma" panose="020B0604030504040204" pitchFamily="34" charset="0"/>
                  </a:rPr>
                  <a:t> </a:t>
                </a:r>
              </a:p>
              <a:p>
                <a:r>
                  <a:rPr lang="fr-FR" sz="4800" b="1" dirty="0" err="1">
                    <a:latin typeface="Cambria" panose="02040503050406030204" pitchFamily="18" charset="0"/>
                    <a:ea typeface="Cambria" panose="02040503050406030204" pitchFamily="18" charset="0"/>
                    <a:cs typeface="Tahoma" panose="020B0604030504040204" pitchFamily="34" charset="0"/>
                  </a:rPr>
                  <a:t>lượng</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giác</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có</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số</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đo</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bằng</a:t>
                </a:r>
                <a:endParaRPr lang="fr-FR" sz="4800" b="1" dirty="0">
                  <a:latin typeface="Cambria" panose="02040503050406030204" pitchFamily="18" charset="0"/>
                  <a:ea typeface="Cambria" panose="02040503050406030204" pitchFamily="18" charset="0"/>
                  <a:cs typeface="Tahoma" panose="020B0604030504040204" pitchFamily="34" charset="0"/>
                </a:endParaRPr>
              </a:p>
              <a:p>
                <a:r>
                  <a:rPr lang="fr-FR"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4800" b="1">
                        <a:latin typeface="Cambria Math" panose="02040503050406030204" pitchFamily="18" charset="0"/>
                      </a:rPr>
                      <m:t>−</m:t>
                    </m:r>
                    <m:f>
                      <m:fPr>
                        <m:ctrlPr>
                          <a:rPr lang="fr-FR" sz="4800" b="1" i="1">
                            <a:latin typeface="Cambria Math" panose="02040503050406030204" pitchFamily="18" charset="0"/>
                          </a:rPr>
                        </m:ctrlPr>
                      </m:fPr>
                      <m:num>
                        <m:r>
                          <a:rPr lang="en-US" sz="4800" b="1" i="1">
                            <a:latin typeface="Cambria Math" panose="02040503050406030204" pitchFamily="18" charset="0"/>
                          </a:rPr>
                          <m:t>𝟏𝟓</m:t>
                        </m:r>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rPr>
                          <m:t>𝟒</m:t>
                        </m:r>
                      </m:den>
                    </m:f>
                  </m:oMath>
                </a14:m>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và</a:t>
                </a:r>
                <a:r>
                  <a:rPr lang="en-US" sz="48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sSup>
                      <m:sSupPr>
                        <m:ctrlPr>
                          <a:rPr lang="en-US" sz="4800" b="1" i="1">
                            <a:latin typeface="Cambria Math" panose="02040503050406030204" pitchFamily="18" charset="0"/>
                          </a:rPr>
                        </m:ctrlPr>
                      </m:sSupPr>
                      <m:e>
                        <m:r>
                          <a:rPr lang="en-US" sz="4800" b="1" i="1">
                            <a:latin typeface="Cambria Math" panose="02040503050406030204" pitchFamily="18" charset="0"/>
                          </a:rPr>
                          <m:t>𝟒𝟐𝟎</m:t>
                        </m:r>
                      </m:e>
                      <m:sup>
                        <m:r>
                          <a:rPr lang="en-US" sz="4800" b="1" i="1">
                            <a:latin typeface="Cambria Math" panose="02040503050406030204" pitchFamily="18" charset="0"/>
                            <a:ea typeface="Cambria Math" panose="02040503050406030204" pitchFamily="18" charset="0"/>
                          </a:rPr>
                          <m:t>°</m:t>
                        </m:r>
                      </m:sup>
                    </m:sSup>
                  </m:oMath>
                </a14:m>
                <a:r>
                  <a:rPr lang="fr-FR" sz="48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được</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xác</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định</a:t>
                </a:r>
                <a:endParaRPr lang="fr-FR" sz="4800" b="1" dirty="0">
                  <a:latin typeface="Cambria" panose="02040503050406030204" pitchFamily="18" charset="0"/>
                  <a:ea typeface="Cambria" panose="02040503050406030204" pitchFamily="18" charset="0"/>
                  <a:cs typeface="Tahoma" panose="020B0604030504040204" pitchFamily="34" charset="0"/>
                </a:endParaRPr>
              </a:p>
              <a:p>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như</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hình</a:t>
                </a:r>
                <a:r>
                  <a:rPr lang="fr-FR" sz="4800" b="1" dirty="0">
                    <a:latin typeface="Cambria" panose="02040503050406030204" pitchFamily="18" charset="0"/>
                    <a:ea typeface="Cambria" panose="02040503050406030204" pitchFamily="18" charset="0"/>
                    <a:cs typeface="Tahoma" panose="020B0604030504040204" pitchFamily="34" charset="0"/>
                  </a:rPr>
                  <a:t> </a:t>
                </a:r>
                <a:r>
                  <a:rPr lang="fr-FR" sz="4800" b="1" dirty="0" err="1">
                    <a:latin typeface="Cambria" panose="02040503050406030204" pitchFamily="18" charset="0"/>
                    <a:ea typeface="Cambria" panose="02040503050406030204" pitchFamily="18" charset="0"/>
                    <a:cs typeface="Tahoma" panose="020B0604030504040204" pitchFamily="34" charset="0"/>
                  </a:rPr>
                  <a:t>bên</a:t>
                </a:r>
                <a:r>
                  <a:rPr lang="fr-FR" sz="4800" b="1" dirty="0">
                    <a:latin typeface="Cambria" panose="02040503050406030204" pitchFamily="18" charset="0"/>
                    <a:ea typeface="Cambria" panose="02040503050406030204" pitchFamily="18" charset="0"/>
                    <a:cs typeface="Tahoma" panose="020B0604030504040204" pitchFamily="34" charset="0"/>
                  </a:rPr>
                  <a:t>:</a:t>
                </a:r>
              </a:p>
              <a:p>
                <a:endParaRPr lang="fr-FR" sz="4800" b="1" u="sng" dirty="0">
                  <a:solidFill>
                    <a:srgbClr val="FF0000"/>
                  </a:solidFill>
                  <a:latin typeface="Cambria" panose="02040503050406030204" pitchFamily="18" charset="0"/>
                  <a:ea typeface="Cambria" panose="02040503050406030204" pitchFamily="18" charset="0"/>
                  <a:cs typeface="Tahoma" panose="020B0604030504040204" pitchFamily="34" charset="0"/>
                </a:endParaRPr>
              </a:p>
              <a:p>
                <a:endParaRPr lang="fr-FR" sz="4800" b="1" u="sng" dirty="0">
                  <a:solidFill>
                    <a:srgbClr val="FF0000"/>
                  </a:solidFill>
                  <a:latin typeface="Cambria" panose="02040503050406030204" pitchFamily="18" charset="0"/>
                  <a:ea typeface="Cambria" panose="02040503050406030204" pitchFamily="18" charset="0"/>
                  <a:cs typeface="Tahoma" panose="020B0604030504040204" pitchFamily="34" charset="0"/>
                </a:endParaRPr>
              </a:p>
              <a:p>
                <a:endParaRPr lang="fr-FR" sz="4800" b="1" u="sng"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mc:Choice>
        <mc:Fallback>
          <p:sp>
            <p:nvSpPr>
              <p:cNvPr id="35" name="TextBox 34">
                <a:extLst>
                  <a:ext uri="{FF2B5EF4-FFF2-40B4-BE49-F238E27FC236}">
                    <a16:creationId xmlns:a16="http://schemas.microsoft.com/office/drawing/2014/main" id="{BAD59322-E4A6-6697-BA6F-0BA80FFE608B}"/>
                  </a:ext>
                </a:extLst>
              </p:cNvPr>
              <p:cNvSpPr txBox="1">
                <a:spLocks noRot="1" noChangeAspect="1" noMove="1" noResize="1" noEditPoints="1" noAdjustHandles="1" noChangeArrowheads="1" noChangeShapeType="1" noTextEdit="1"/>
              </p:cNvSpPr>
              <p:nvPr/>
            </p:nvSpPr>
            <p:spPr>
              <a:xfrm>
                <a:off x="489428" y="4778717"/>
                <a:ext cx="23680850" cy="7076040"/>
              </a:xfrm>
              <a:prstGeom prst="rect">
                <a:avLst/>
              </a:prstGeom>
              <a:blipFill>
                <a:blip r:embed="rId4"/>
                <a:stretch>
                  <a:fillRect l="-1158" t="-1981"/>
                </a:stretch>
              </a:blipFill>
            </p:spPr>
            <p:txBody>
              <a:bodyPr/>
              <a:lstStyle/>
              <a:p>
                <a:r>
                  <a:rPr lang="en-US">
                    <a:noFill/>
                  </a:rPr>
                  <a:t> </a:t>
                </a:r>
              </a:p>
            </p:txBody>
          </p:sp>
        </mc:Fallback>
      </mc:AlternateContent>
      <p:pic>
        <p:nvPicPr>
          <p:cNvPr id="36" name="Picture 35">
            <a:extLst>
              <a:ext uri="{FF2B5EF4-FFF2-40B4-BE49-F238E27FC236}">
                <a16:creationId xmlns:a16="http://schemas.microsoft.com/office/drawing/2014/main" id="{4BDA1D09-55C9-0E33-B269-3F8CB75B61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13588" y="4563072"/>
            <a:ext cx="15017875" cy="7291685"/>
          </a:xfrm>
          <a:prstGeom prst="rect">
            <a:avLst/>
          </a:prstGeom>
          <a:noFill/>
          <a:ln>
            <a:noFill/>
          </a:ln>
        </p:spPr>
      </p:pic>
    </p:spTree>
    <p:extLst>
      <p:ext uri="{BB962C8B-B14F-4D97-AF65-F5344CB8AC3E}">
        <p14:creationId xmlns:p14="http://schemas.microsoft.com/office/powerpoint/2010/main" val="214323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1178559" y="927882"/>
            <a:ext cx="20868642"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dirty="0">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❸</a:t>
              </a:r>
              <a:endParaRPr sz="4300"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D1C4D844-FEE7-77DC-D5E1-E366480CE22C}"/>
              </a:ext>
            </a:extLst>
          </p:cNvPr>
          <p:cNvGrpSpPr/>
          <p:nvPr/>
        </p:nvGrpSpPr>
        <p:grpSpPr>
          <a:xfrm>
            <a:off x="531161" y="2876615"/>
            <a:ext cx="23661802" cy="1860062"/>
            <a:chOff x="0" y="-12913"/>
            <a:chExt cx="9612085" cy="970119"/>
          </a:xfrm>
        </p:grpSpPr>
        <mc:AlternateContent xmlns:mc="http://schemas.openxmlformats.org/markup-compatibility/2006" xmlns:a14="http://schemas.microsoft.com/office/drawing/2010/main">
          <mc:Choice Requires="a14">
            <p:sp>
              <p:nvSpPr>
                <p:cNvPr id="37" name="TextBox 321">
                  <a:extLst>
                    <a:ext uri="{FF2B5EF4-FFF2-40B4-BE49-F238E27FC236}">
                      <a16:creationId xmlns:a16="http://schemas.microsoft.com/office/drawing/2014/main" id="{B74D87E3-CA8C-2CA8-C1CB-657ACEEE25AA}"/>
                    </a:ext>
                  </a:extLst>
                </p:cNvPr>
                <p:cNvSpPr txBox="1"/>
                <p:nvPr/>
              </p:nvSpPr>
              <p:spPr>
                <a:xfrm>
                  <a:off x="628755" y="-12913"/>
                  <a:ext cx="8983330" cy="970119"/>
                </a:xfrm>
                <a:prstGeom prst="rect">
                  <a:avLst/>
                </a:prstGeom>
                <a:noFill/>
              </p:spPr>
              <p:txBody>
                <a:bodyPr wrap="square" rtlCol="0">
                  <a:noAutofit/>
                </a:bodyPr>
                <a:lstStyle/>
                <a:p>
                  <a:pPr>
                    <a:lnSpc>
                      <a:spcPct val="107000"/>
                    </a:lnSpc>
                    <a:spcAft>
                      <a:spcPts val="800"/>
                    </a:spcAft>
                  </a:pPr>
                  <a:r>
                    <a:rPr lang="en-US" sz="5600" b="1" dirty="0">
                      <a:solidFill>
                        <a:srgbClr val="FF0000"/>
                      </a:solidFill>
                      <a:latin typeface="Tahoma" panose="020B0604030504040204" pitchFamily="34" charset="0"/>
                      <a:ea typeface="Tahoma" panose="020B0604030504040204" pitchFamily="34" charset="0"/>
                      <a:cs typeface="Tahoma" panose="020B0604030504040204" pitchFamily="34" charset="0"/>
                    </a:rPr>
                    <a:t>HĐ4: </a:t>
                  </a:r>
                  <a:r>
                    <a:rPr lang="en-US" sz="5600" b="1" dirty="0" err="1">
                      <a:latin typeface="Tahoma" panose="020B0604030504040204" pitchFamily="34" charset="0"/>
                      <a:ea typeface="Tahoma" panose="020B0604030504040204" pitchFamily="34" charset="0"/>
                      <a:cs typeface="Tahoma" panose="020B0604030504040204" pitchFamily="34" charset="0"/>
                    </a:rPr>
                    <a:t>Nhắc</a:t>
                  </a:r>
                  <a:r>
                    <a:rPr lang="en-US" sz="5600" b="1" dirty="0">
                      <a:latin typeface="Tahoma" panose="020B0604030504040204" pitchFamily="34" charset="0"/>
                      <a:ea typeface="Tahoma" panose="020B0604030504040204" pitchFamily="34" charset="0"/>
                      <a:cs typeface="Tahoma" panose="020B0604030504040204" pitchFamily="34" charset="0"/>
                    </a:rPr>
                    <a:t> </a:t>
                  </a:r>
                  <a:r>
                    <a:rPr lang="en-US" sz="5600" b="1" dirty="0" err="1">
                      <a:latin typeface="Tahoma" panose="020B0604030504040204" pitchFamily="34" charset="0"/>
                      <a:ea typeface="Tahoma" panose="020B0604030504040204" pitchFamily="34" charset="0"/>
                      <a:cs typeface="Tahoma" panose="020B0604030504040204" pitchFamily="34" charset="0"/>
                    </a:rPr>
                    <a:t>lại</a:t>
                  </a:r>
                  <a:r>
                    <a:rPr lang="en-US" sz="5600" b="1" dirty="0">
                      <a:latin typeface="Tahoma" panose="020B0604030504040204" pitchFamily="34" charset="0"/>
                      <a:ea typeface="Tahoma" panose="020B0604030504040204" pitchFamily="34" charset="0"/>
                      <a:cs typeface="Tahoma" panose="020B0604030504040204" pitchFamily="34" charset="0"/>
                    </a:rPr>
                    <a:t> </a:t>
                  </a:r>
                  <a:r>
                    <a:rPr lang="en-US" sz="5600" b="1" dirty="0" err="1">
                      <a:latin typeface="Tahoma" panose="020B0604030504040204" pitchFamily="34" charset="0"/>
                      <a:ea typeface="Tahoma" panose="020B0604030504040204" pitchFamily="34" charset="0"/>
                      <a:cs typeface="Tahoma" panose="020B0604030504040204" pitchFamily="34" charset="0"/>
                    </a:rPr>
                    <a:t>khái</a:t>
                  </a:r>
                  <a:r>
                    <a:rPr lang="en-US" sz="5600" b="1" dirty="0">
                      <a:latin typeface="Tahoma" panose="020B0604030504040204" pitchFamily="34" charset="0"/>
                      <a:ea typeface="Tahoma" panose="020B0604030504040204" pitchFamily="34" charset="0"/>
                      <a:cs typeface="Tahoma" panose="020B0604030504040204" pitchFamily="34" charset="0"/>
                    </a:rPr>
                    <a:t> </a:t>
                  </a:r>
                  <a:r>
                    <a:rPr lang="en-US" sz="5600" b="1" dirty="0" err="1">
                      <a:latin typeface="Tahoma" panose="020B0604030504040204" pitchFamily="34" charset="0"/>
                      <a:ea typeface="Tahoma" panose="020B0604030504040204" pitchFamily="34" charset="0"/>
                      <a:cs typeface="Tahoma" panose="020B0604030504040204" pitchFamily="34" charset="0"/>
                    </a:rPr>
                    <a:t>niệm</a:t>
                  </a:r>
                  <a:r>
                    <a:rPr lang="en-US" sz="5600" b="1" dirty="0">
                      <a:latin typeface="Tahoma" panose="020B0604030504040204" pitchFamily="34" charset="0"/>
                      <a:ea typeface="Tahoma" panose="020B0604030504040204" pitchFamily="34" charset="0"/>
                      <a:cs typeface="Tahoma" panose="020B0604030504040204" pitchFamily="34" charset="0"/>
                    </a:rPr>
                    <a:t> </a:t>
                  </a:r>
                  <a:r>
                    <a:rPr lang="en-US" sz="5600" b="1" dirty="0" err="1">
                      <a:latin typeface="Tahoma" panose="020B0604030504040204" pitchFamily="34" charset="0"/>
                      <a:ea typeface="Tahoma" panose="020B0604030504040204" pitchFamily="34" charset="0"/>
                      <a:cs typeface="Tahoma" panose="020B0604030504040204" pitchFamily="34" charset="0"/>
                    </a:rPr>
                    <a:t>các</a:t>
                  </a:r>
                  <a:r>
                    <a:rPr lang="en-US" sz="5600" b="1" dirty="0">
                      <a:latin typeface="Tahoma" panose="020B0604030504040204" pitchFamily="34" charset="0"/>
                      <a:ea typeface="Tahoma" panose="020B0604030504040204" pitchFamily="34" charset="0"/>
                      <a:cs typeface="Tahoma" panose="020B0604030504040204" pitchFamily="34" charset="0"/>
                    </a:rPr>
                    <a:t> </a:t>
                  </a:r>
                  <a:r>
                    <a:rPr lang="en-US" sz="5600" b="1" dirty="0" err="1">
                      <a:latin typeface="Tahoma" panose="020B0604030504040204" pitchFamily="34" charset="0"/>
                      <a:ea typeface="Tahoma" panose="020B0604030504040204" pitchFamily="34" charset="0"/>
                      <a:cs typeface="Tahoma" panose="020B0604030504040204" pitchFamily="34" charset="0"/>
                    </a:rPr>
                    <a:t>giá</a:t>
                  </a:r>
                  <a:r>
                    <a:rPr lang="en-US" sz="5600" b="1" dirty="0">
                      <a:latin typeface="Tahoma" panose="020B0604030504040204" pitchFamily="34" charset="0"/>
                      <a:ea typeface="Tahoma" panose="020B0604030504040204" pitchFamily="34" charset="0"/>
                      <a:cs typeface="Tahoma" panose="020B0604030504040204" pitchFamily="34" charset="0"/>
                    </a:rPr>
                    <a:t> </a:t>
                  </a:r>
                  <a:r>
                    <a:rPr lang="en-US" sz="5600" b="1" dirty="0" err="1">
                      <a:latin typeface="Tahoma" panose="020B0604030504040204" pitchFamily="34" charset="0"/>
                      <a:ea typeface="Tahoma" panose="020B0604030504040204" pitchFamily="34" charset="0"/>
                      <a:cs typeface="Tahoma" panose="020B0604030504040204" pitchFamily="34" charset="0"/>
                    </a:rPr>
                    <a:t>trị</a:t>
                  </a:r>
                  <a:r>
                    <a:rPr lang="en-US" sz="5600" b="1" dirty="0">
                      <a:latin typeface="Tahoma" panose="020B0604030504040204" pitchFamily="34" charset="0"/>
                      <a:ea typeface="Tahoma" panose="020B0604030504040204" pitchFamily="34" charset="0"/>
                      <a:cs typeface="Tahoma" panose="020B0604030504040204" pitchFamily="34" charset="0"/>
                    </a:rPr>
                    <a:t> </a:t>
                  </a:r>
                  <a:r>
                    <a:rPr lang="en-US" sz="5600" b="1" dirty="0" err="1">
                      <a:latin typeface="Tahoma" panose="020B0604030504040204" pitchFamily="34" charset="0"/>
                      <a:ea typeface="Tahoma" panose="020B0604030504040204" pitchFamily="34" charset="0"/>
                      <a:cs typeface="Tahoma" panose="020B0604030504040204" pitchFamily="34" charset="0"/>
                    </a:rPr>
                    <a:t>lượng</a:t>
                  </a:r>
                  <a:r>
                    <a:rPr lang="en-US" sz="5600" b="1" dirty="0">
                      <a:latin typeface="Tahoma" panose="020B0604030504040204" pitchFamily="34" charset="0"/>
                      <a:ea typeface="Tahoma" panose="020B0604030504040204" pitchFamily="34" charset="0"/>
                      <a:cs typeface="Tahoma" panose="020B0604030504040204" pitchFamily="34" charset="0"/>
                    </a:rPr>
                    <a:t> </a:t>
                  </a:r>
                  <a:r>
                    <a:rPr lang="en-US" sz="5600" b="1" dirty="0" err="1">
                      <a:latin typeface="Tahoma" panose="020B0604030504040204" pitchFamily="34" charset="0"/>
                      <a:ea typeface="Tahoma" panose="020B0604030504040204" pitchFamily="34" charset="0"/>
                      <a:cs typeface="Tahoma" panose="020B0604030504040204" pitchFamily="34" charset="0"/>
                    </a:rPr>
                    <a:t>giác</a:t>
                  </a:r>
                  <a:endParaRPr lang="en-US" sz="5600" b="1" dirty="0">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en-US" sz="5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600" b="1" i="1">
                          <a:latin typeface="Cambria Math" panose="02040503050406030204" pitchFamily="18" charset="0"/>
                          <a:ea typeface="Tahoma" panose="020B0604030504040204" pitchFamily="34" charset="0"/>
                          <a:cs typeface="Tahoma" panose="020B0604030504040204" pitchFamily="34" charset="0"/>
                        </a:rPr>
                        <m:t>𝒔𝒊𝒏</m:t>
                      </m:r>
                      <m:r>
                        <a:rPr lang="en-US" sz="5600" b="1" i="1">
                          <a:latin typeface="Cambria Math" panose="02040503050406030204" pitchFamily="18" charset="0"/>
                          <a:ea typeface="Cambria Math" panose="02040503050406030204" pitchFamily="18" charset="0"/>
                          <a:cs typeface="Tahoma" panose="020B0604030504040204" pitchFamily="34" charset="0"/>
                        </a:rPr>
                        <m:t>𝜶</m:t>
                      </m:r>
                      <m:r>
                        <a:rPr lang="en-US" sz="5600" b="1">
                          <a:latin typeface="Cambria Math" panose="02040503050406030204" pitchFamily="18" charset="0"/>
                          <a:ea typeface="Cambria Math" panose="02040503050406030204" pitchFamily="18" charset="0"/>
                          <a:cs typeface="Tahoma" panose="020B0604030504040204" pitchFamily="34" charset="0"/>
                        </a:rPr>
                        <m:t>, </m:t>
                      </m:r>
                      <m:r>
                        <a:rPr lang="en-US" sz="5600" b="1">
                          <a:latin typeface="Cambria Math" panose="02040503050406030204" pitchFamily="18" charset="0"/>
                          <a:ea typeface="Cambria Math" panose="02040503050406030204" pitchFamily="18" charset="0"/>
                          <a:cs typeface="Tahoma" panose="020B0604030504040204" pitchFamily="34" charset="0"/>
                        </a:rPr>
                        <m:t>𝐜𝐨𝐬</m:t>
                      </m:r>
                      <m:r>
                        <a:rPr lang="en-US" sz="5600" b="1" i="1">
                          <a:latin typeface="Cambria Math" panose="02040503050406030204" pitchFamily="18" charset="0"/>
                          <a:ea typeface="Cambria Math" panose="02040503050406030204" pitchFamily="18" charset="0"/>
                          <a:cs typeface="Tahoma" panose="020B0604030504040204" pitchFamily="34" charset="0"/>
                        </a:rPr>
                        <m:t>𝜶</m:t>
                      </m:r>
                      <m:r>
                        <a:rPr lang="en-US" sz="5600" b="1" i="1">
                          <a:latin typeface="Cambria Math" panose="02040503050406030204" pitchFamily="18" charset="0"/>
                          <a:ea typeface="Cambria Math" panose="02040503050406030204" pitchFamily="18" charset="0"/>
                          <a:cs typeface="Tahoma" panose="020B0604030504040204" pitchFamily="34" charset="0"/>
                        </a:rPr>
                        <m:t>, </m:t>
                      </m:r>
                      <m:r>
                        <a:rPr lang="en-US" sz="5600" b="1" i="1">
                          <a:latin typeface="Cambria Math" panose="02040503050406030204" pitchFamily="18" charset="0"/>
                          <a:ea typeface="Cambria Math" panose="02040503050406030204" pitchFamily="18" charset="0"/>
                          <a:cs typeface="Tahoma" panose="020B0604030504040204" pitchFamily="34" charset="0"/>
                        </a:rPr>
                        <m:t>𝒕𝒂𝒏</m:t>
                      </m:r>
                      <m:r>
                        <a:rPr lang="en-US" sz="5600" b="1" i="1">
                          <a:latin typeface="Cambria Math" panose="02040503050406030204" pitchFamily="18" charset="0"/>
                          <a:ea typeface="Cambria Math" panose="02040503050406030204" pitchFamily="18" charset="0"/>
                          <a:cs typeface="Tahoma" panose="020B0604030504040204" pitchFamily="34" charset="0"/>
                        </a:rPr>
                        <m:t>𝜶</m:t>
                      </m:r>
                      <m:r>
                        <a:rPr lang="en-US" sz="5600" b="1" i="1">
                          <a:latin typeface="Cambria Math" panose="02040503050406030204" pitchFamily="18" charset="0"/>
                          <a:ea typeface="Cambria Math" panose="02040503050406030204" pitchFamily="18" charset="0"/>
                          <a:cs typeface="Tahoma" panose="020B0604030504040204" pitchFamily="34" charset="0"/>
                        </a:rPr>
                        <m:t>, </m:t>
                      </m:r>
                      <m:r>
                        <a:rPr lang="en-US" sz="5600" b="1" i="1">
                          <a:latin typeface="Cambria Math" panose="02040503050406030204" pitchFamily="18" charset="0"/>
                          <a:ea typeface="Cambria Math" panose="02040503050406030204" pitchFamily="18" charset="0"/>
                          <a:cs typeface="Tahoma" panose="020B0604030504040204" pitchFamily="34" charset="0"/>
                        </a:rPr>
                        <m:t>𝒄𝒐𝒕</m:t>
                      </m:r>
                      <m:r>
                        <a:rPr lang="en-US" sz="5600" b="1" i="1">
                          <a:latin typeface="Cambria Math" panose="02040503050406030204" pitchFamily="18" charset="0"/>
                          <a:ea typeface="Cambria Math" panose="02040503050406030204" pitchFamily="18" charset="0"/>
                          <a:cs typeface="Tahoma" panose="020B0604030504040204" pitchFamily="34" charset="0"/>
                        </a:rPr>
                        <m:t>𝜶</m:t>
                      </m:r>
                    </m:oMath>
                  </a14:m>
                  <a:r>
                    <a:rPr lang="en-US" sz="5600" b="1" dirty="0">
                      <a:latin typeface="Tahoma" panose="020B0604030504040204" pitchFamily="34" charset="0"/>
                      <a:ea typeface="Tahoma" panose="020B0604030504040204" pitchFamily="34" charset="0"/>
                      <a:cs typeface="Tahoma" panose="020B0604030504040204" pitchFamily="34" charset="0"/>
                    </a:rPr>
                    <a:t> </a:t>
                  </a:r>
                  <a:r>
                    <a:rPr lang="en-US" sz="5600" b="1" dirty="0" err="1">
                      <a:latin typeface="Tahoma" panose="020B0604030504040204" pitchFamily="34" charset="0"/>
                      <a:ea typeface="Tahoma" panose="020B0604030504040204" pitchFamily="34" charset="0"/>
                      <a:cs typeface="Tahoma" panose="020B0604030504040204" pitchFamily="34" charset="0"/>
                    </a:rPr>
                    <a:t>của</a:t>
                  </a:r>
                  <a:r>
                    <a:rPr lang="en-US" sz="5600" b="1" dirty="0">
                      <a:latin typeface="Tahoma" panose="020B0604030504040204" pitchFamily="34" charset="0"/>
                      <a:ea typeface="Tahoma" panose="020B0604030504040204" pitchFamily="34" charset="0"/>
                      <a:cs typeface="Tahoma" panose="020B0604030504040204" pitchFamily="34" charset="0"/>
                    </a:rPr>
                    <a:t> </a:t>
                  </a:r>
                  <a:r>
                    <a:rPr lang="en-US" sz="5600" b="1" dirty="0" err="1">
                      <a:latin typeface="Tahoma" panose="020B0604030504040204" pitchFamily="34" charset="0"/>
                      <a:ea typeface="Tahoma" panose="020B0604030504040204" pitchFamily="34" charset="0"/>
                      <a:cs typeface="Tahoma" panose="020B0604030504040204" pitchFamily="34" charset="0"/>
                    </a:rPr>
                    <a:t>góc</a:t>
                  </a:r>
                  <a:r>
                    <a:rPr lang="en-US" sz="5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600" b="1" i="1">
                          <a:latin typeface="Cambria Math" panose="02040503050406030204" pitchFamily="18" charset="0"/>
                          <a:ea typeface="Cambria Math" panose="02040503050406030204" pitchFamily="18" charset="0"/>
                          <a:cs typeface="Tahoma" panose="020B0604030504040204" pitchFamily="34" charset="0"/>
                        </a:rPr>
                        <m:t>𝛂</m:t>
                      </m:r>
                      <m:r>
                        <a:rPr lang="en-US" sz="5600" b="1" i="1">
                          <a:latin typeface="Cambria Math" panose="02040503050406030204" pitchFamily="18" charset="0"/>
                          <a:ea typeface="Cambria Math" panose="02040503050406030204" pitchFamily="18" charset="0"/>
                          <a:cs typeface="Tahoma" panose="020B0604030504040204" pitchFamily="34" charset="0"/>
                        </a:rPr>
                        <m:t> </m:t>
                      </m:r>
                    </m:oMath>
                  </a14:m>
                  <a:endParaRPr lang="en-US" sz="5600" b="1" i="1" dirty="0">
                    <a:latin typeface="Cambria Math" panose="02040503050406030204" pitchFamily="18" charset="0"/>
                    <a:ea typeface="Cambria Math" panose="02040503050406030204" pitchFamily="18" charset="0"/>
                    <a:cs typeface="Tahoma" panose="020B0604030504040204" pitchFamily="34" charset="0"/>
                  </a:endParaRPr>
                </a:p>
                <a:p>
                  <a:pPr>
                    <a:lnSpc>
                      <a:spcPct val="107000"/>
                    </a:lnSpc>
                    <a:spcAft>
                      <a:spcPts val="800"/>
                    </a:spcAft>
                  </a:pPr>
                  <a14:m>
                    <m:oMath xmlns:m="http://schemas.openxmlformats.org/officeDocument/2006/math">
                      <m:d>
                        <m:dPr>
                          <m:ctrlPr>
                            <a:rPr lang="en-US" sz="5600" b="1" i="1">
                              <a:latin typeface="Cambria Math" panose="02040503050406030204" pitchFamily="18" charset="0"/>
                              <a:ea typeface="Cambria Math" panose="02040503050406030204" pitchFamily="18" charset="0"/>
                              <a:cs typeface="Tahoma" panose="020B0604030504040204" pitchFamily="34" charset="0"/>
                            </a:rPr>
                          </m:ctrlPr>
                        </m:dPr>
                        <m:e>
                          <m:r>
                            <a:rPr lang="en-US" sz="5600" b="1" i="1">
                              <a:latin typeface="Cambria Math" panose="02040503050406030204" pitchFamily="18" charset="0"/>
                              <a:ea typeface="Cambria Math" panose="02040503050406030204" pitchFamily="18" charset="0"/>
                              <a:cs typeface="Tahoma" panose="020B0604030504040204" pitchFamily="34" charset="0"/>
                            </a:rPr>
                            <m:t>𝟎</m:t>
                          </m:r>
                          <m:r>
                            <a:rPr lang="en-US" sz="5600" b="1" i="1">
                              <a:latin typeface="Cambria Math" panose="02040503050406030204" pitchFamily="18" charset="0"/>
                              <a:ea typeface="Cambria Math" panose="02040503050406030204" pitchFamily="18" charset="0"/>
                              <a:cs typeface="Tahoma" panose="020B0604030504040204" pitchFamily="34" charset="0"/>
                            </a:rPr>
                            <m:t>°≤</m:t>
                          </m:r>
                          <m:r>
                            <a:rPr lang="en-US" sz="5600" b="1" i="1">
                              <a:latin typeface="Cambria Math" panose="02040503050406030204" pitchFamily="18" charset="0"/>
                              <a:ea typeface="Cambria Math" panose="02040503050406030204" pitchFamily="18" charset="0"/>
                              <a:cs typeface="Tahoma" panose="020B0604030504040204" pitchFamily="34" charset="0"/>
                            </a:rPr>
                            <m:t>𝜶</m:t>
                          </m:r>
                          <m:r>
                            <a:rPr lang="en-US" sz="5600" b="1" i="1">
                              <a:latin typeface="Cambria Math" panose="02040503050406030204" pitchFamily="18" charset="0"/>
                              <a:ea typeface="Cambria Math" panose="02040503050406030204" pitchFamily="18" charset="0"/>
                              <a:cs typeface="Tahoma" panose="020B0604030504040204" pitchFamily="34" charset="0"/>
                            </a:rPr>
                            <m:t>≤</m:t>
                          </m:r>
                          <m:r>
                            <a:rPr lang="en-US" sz="5600" b="1" i="1">
                              <a:latin typeface="Cambria Math" panose="02040503050406030204" pitchFamily="18" charset="0"/>
                              <a:ea typeface="Cambria Math" panose="02040503050406030204" pitchFamily="18" charset="0"/>
                              <a:cs typeface="Tahoma" panose="020B0604030504040204" pitchFamily="34" charset="0"/>
                            </a:rPr>
                            <m:t>𝟏𝟖𝟎</m:t>
                          </m:r>
                          <m:r>
                            <a:rPr lang="en-US" sz="5600" b="1" i="1">
                              <a:latin typeface="Cambria Math" panose="02040503050406030204" pitchFamily="18" charset="0"/>
                              <a:ea typeface="Cambria Math" panose="02040503050406030204" pitchFamily="18" charset="0"/>
                              <a:cs typeface="Tahoma" panose="020B0604030504040204" pitchFamily="34" charset="0"/>
                            </a:rPr>
                            <m:t>°</m:t>
                          </m:r>
                        </m:e>
                      </m:d>
                    </m:oMath>
                  </a14:m>
                  <a:r>
                    <a:rPr lang="en-US" sz="5600" b="1" dirty="0">
                      <a:latin typeface="Tahoma" panose="020B0604030504040204" pitchFamily="34" charset="0"/>
                      <a:ea typeface="Cambria Math" panose="02040503050406030204" pitchFamily="18" charset="0"/>
                      <a:cs typeface="Tahoma" panose="020B0604030504040204" pitchFamily="34" charset="0"/>
                    </a:rPr>
                    <a:t> </a:t>
                  </a:r>
                </a:p>
                <a:p>
                  <a:pPr>
                    <a:lnSpc>
                      <a:spcPct val="107000"/>
                    </a:lnSpc>
                    <a:spcAft>
                      <a:spcPts val="800"/>
                    </a:spcAft>
                  </a:pPr>
                  <a:r>
                    <a:rPr lang="en-US" sz="5600" b="1" dirty="0">
                      <a:latin typeface="Tahoma" panose="020B0604030504040204" pitchFamily="34" charset="0"/>
                      <a:ea typeface="Tahoma" panose="020B0604030504040204" pitchFamily="34" charset="0"/>
                      <a:cs typeface="Tahoma" panose="020B0604030504040204" pitchFamily="34" charset="0"/>
                    </a:rPr>
                    <a:t> </a:t>
                  </a:r>
                  <a:r>
                    <a:rPr lang="en-US" sz="5600" b="1" dirty="0" err="1">
                      <a:latin typeface="Tahoma" panose="020B0604030504040204" pitchFamily="34" charset="0"/>
                      <a:ea typeface="Tahoma" panose="020B0604030504040204" pitchFamily="34" charset="0"/>
                      <a:cs typeface="Tahoma" panose="020B0604030504040204" pitchFamily="34" charset="0"/>
                    </a:rPr>
                    <a:t>đã</a:t>
                  </a:r>
                  <a:r>
                    <a:rPr lang="en-US" sz="5600" b="1" dirty="0">
                      <a:latin typeface="Tahoma" panose="020B0604030504040204" pitchFamily="34" charset="0"/>
                      <a:ea typeface="Tahoma" panose="020B0604030504040204" pitchFamily="34" charset="0"/>
                      <a:cs typeface="Tahoma" panose="020B0604030504040204" pitchFamily="34" charset="0"/>
                    </a:rPr>
                    <a:t> </a:t>
                  </a:r>
                  <a:r>
                    <a:rPr lang="en-US" sz="5600" b="1" dirty="0" err="1">
                      <a:latin typeface="Tahoma" panose="020B0604030504040204" pitchFamily="34" charset="0"/>
                      <a:ea typeface="Tahoma" panose="020B0604030504040204" pitchFamily="34" charset="0"/>
                      <a:cs typeface="Tahoma" panose="020B0604030504040204" pitchFamily="34" charset="0"/>
                    </a:rPr>
                    <a:t>học</a:t>
                  </a:r>
                  <a:r>
                    <a:rPr lang="en-US" sz="5600" b="1" dirty="0">
                      <a:latin typeface="Tahoma" panose="020B0604030504040204" pitchFamily="34" charset="0"/>
                      <a:ea typeface="Tahoma" panose="020B0604030504040204" pitchFamily="34" charset="0"/>
                      <a:cs typeface="Tahoma" panose="020B0604030504040204" pitchFamily="34" charset="0"/>
                    </a:rPr>
                    <a:t> ở </a:t>
                  </a:r>
                  <a:r>
                    <a:rPr lang="en-US" sz="5600" b="1" dirty="0" err="1">
                      <a:latin typeface="Tahoma" panose="020B0604030504040204" pitchFamily="34" charset="0"/>
                      <a:ea typeface="Tahoma" panose="020B0604030504040204" pitchFamily="34" charset="0"/>
                      <a:cs typeface="Tahoma" panose="020B0604030504040204" pitchFamily="34" charset="0"/>
                    </a:rPr>
                    <a:t>lớp</a:t>
                  </a:r>
                  <a:r>
                    <a:rPr lang="en-US" sz="5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600" b="1" i="1">
                          <a:latin typeface="Cambria Math" panose="02040503050406030204" pitchFamily="18" charset="0"/>
                          <a:ea typeface="Tahoma" panose="020B0604030504040204" pitchFamily="34" charset="0"/>
                          <a:cs typeface="Tahoma" panose="020B0604030504040204" pitchFamily="34" charset="0"/>
                        </a:rPr>
                        <m:t>𝟏𝟎</m:t>
                      </m:r>
                    </m:oMath>
                  </a14:m>
                  <a:r>
                    <a:rPr lang="en-US" sz="5600" b="1" dirty="0">
                      <a:latin typeface="Tahoma" panose="020B0604030504040204" pitchFamily="34" charset="0"/>
                      <a:ea typeface="Tahoma" panose="020B0604030504040204" pitchFamily="34" charset="0"/>
                      <a:cs typeface="Tahoma" panose="020B0604030504040204" pitchFamily="34" charset="0"/>
                    </a:rPr>
                    <a:t> (H.1.9.a)</a:t>
                  </a:r>
                </a:p>
              </p:txBody>
            </p:sp>
          </mc:Choice>
          <mc:Fallback xmlns="">
            <p:sp>
              <p:nvSpPr>
                <p:cNvPr id="37" name="TextBox 321">
                  <a:extLst>
                    <a:ext uri="{FF2B5EF4-FFF2-40B4-BE49-F238E27FC236}">
                      <a16:creationId xmlns:a16="http://schemas.microsoft.com/office/drawing/2014/main" id="{B74D87E3-CA8C-2CA8-C1CB-657ACEEE25AA}"/>
                    </a:ext>
                  </a:extLst>
                </p:cNvPr>
                <p:cNvSpPr txBox="1">
                  <a:spLocks noRot="1" noChangeAspect="1" noMove="1" noResize="1" noEditPoints="1" noAdjustHandles="1" noChangeArrowheads="1" noChangeShapeType="1" noTextEdit="1"/>
                </p:cNvSpPr>
                <p:nvPr/>
              </p:nvSpPr>
              <p:spPr>
                <a:xfrm>
                  <a:off x="628755" y="-12913"/>
                  <a:ext cx="8983330" cy="970119"/>
                </a:xfrm>
                <a:prstGeom prst="rect">
                  <a:avLst/>
                </a:prstGeom>
                <a:blipFill>
                  <a:blip r:embed="rId3"/>
                  <a:stretch>
                    <a:fillRect l="-1158" t="-8497" b="-135948"/>
                  </a:stretch>
                </a:blipFill>
              </p:spPr>
              <p:txBody>
                <a:bodyPr/>
                <a:lstStyle/>
                <a:p>
                  <a:r>
                    <a:rPr lang="en-US">
                      <a:noFill/>
                    </a:rPr>
                    <a:t> </a:t>
                  </a:r>
                </a:p>
              </p:txBody>
            </p:sp>
          </mc:Fallback>
        </mc:AlternateContent>
        <p:grpSp>
          <p:nvGrpSpPr>
            <p:cNvPr id="38" name="Group 37">
              <a:extLst>
                <a:ext uri="{FF2B5EF4-FFF2-40B4-BE49-F238E27FC236}">
                  <a16:creationId xmlns:a16="http://schemas.microsoft.com/office/drawing/2014/main" id="{0DF9EE26-A8D0-0B5E-0A2E-D42204A97C22}"/>
                </a:ext>
              </a:extLst>
            </p:cNvPr>
            <p:cNvGrpSpPr/>
            <p:nvPr/>
          </p:nvGrpSpPr>
          <p:grpSpPr>
            <a:xfrm>
              <a:off x="0" y="92326"/>
              <a:ext cx="627012" cy="197663"/>
              <a:chOff x="0" y="92326"/>
              <a:chExt cx="575416" cy="197663"/>
            </a:xfrm>
          </p:grpSpPr>
          <p:grpSp>
            <p:nvGrpSpPr>
              <p:cNvPr id="39" name="Group 38">
                <a:extLst>
                  <a:ext uri="{FF2B5EF4-FFF2-40B4-BE49-F238E27FC236}">
                    <a16:creationId xmlns:a16="http://schemas.microsoft.com/office/drawing/2014/main" id="{30C8CD14-79BA-A657-23A6-36EF4286FE27}"/>
                  </a:ext>
                </a:extLst>
              </p:cNvPr>
              <p:cNvGrpSpPr/>
              <p:nvPr/>
            </p:nvGrpSpPr>
            <p:grpSpPr>
              <a:xfrm>
                <a:off x="0" y="92326"/>
                <a:ext cx="575416" cy="197663"/>
                <a:chOff x="0" y="92326"/>
                <a:chExt cx="644449" cy="302837"/>
              </a:xfrm>
            </p:grpSpPr>
            <p:sp>
              <p:nvSpPr>
                <p:cNvPr id="42" name="Arrow: Pentagon 41">
                  <a:extLst>
                    <a:ext uri="{FF2B5EF4-FFF2-40B4-BE49-F238E27FC236}">
                      <a16:creationId xmlns:a16="http://schemas.microsoft.com/office/drawing/2014/main" id="{09C2DAA6-6D9C-AB53-173B-302E086C5765}"/>
                    </a:ext>
                  </a:extLst>
                </p:cNvPr>
                <p:cNvSpPr/>
                <p:nvPr/>
              </p:nvSpPr>
              <p:spPr>
                <a:xfrm>
                  <a:off x="0" y="103807"/>
                  <a:ext cx="420648" cy="2913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3" name="Arrow: Chevron 42">
                  <a:extLst>
                    <a:ext uri="{FF2B5EF4-FFF2-40B4-BE49-F238E27FC236}">
                      <a16:creationId xmlns:a16="http://schemas.microsoft.com/office/drawing/2014/main" id="{0EC49B4A-5F5B-E0FC-CB0A-E0B10C274684}"/>
                    </a:ext>
                  </a:extLst>
                </p:cNvPr>
                <p:cNvSpPr/>
                <p:nvPr/>
              </p:nvSpPr>
              <p:spPr>
                <a:xfrm>
                  <a:off x="380243" y="92326"/>
                  <a:ext cx="169459" cy="291671"/>
                </a:xfrm>
                <a:prstGeom prst="chevron">
                  <a:avLst>
                    <a:gd name="adj" fmla="val 83506"/>
                  </a:avLst>
                </a:prstGeom>
                <a:solidFill>
                  <a:srgbClr val="FFC000">
                    <a:lumMod val="40000"/>
                    <a:lumOff val="60000"/>
                  </a:srgbClr>
                </a:solidFill>
                <a:ln w="12700" cap="flat" cmpd="sng" algn="ctr">
                  <a:solidFill>
                    <a:srgbClr val="FFC0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4" name="Arrow: Chevron 43">
                  <a:extLst>
                    <a:ext uri="{FF2B5EF4-FFF2-40B4-BE49-F238E27FC236}">
                      <a16:creationId xmlns:a16="http://schemas.microsoft.com/office/drawing/2014/main" id="{B6248633-E0FC-F702-CF28-BBA0D3A73DCD}"/>
                    </a:ext>
                  </a:extLst>
                </p:cNvPr>
                <p:cNvSpPr/>
                <p:nvPr/>
              </p:nvSpPr>
              <p:spPr>
                <a:xfrm>
                  <a:off x="474990" y="92326"/>
                  <a:ext cx="169459" cy="291671"/>
                </a:xfrm>
                <a:prstGeom prst="chevron">
                  <a:avLst>
                    <a:gd name="adj" fmla="val 83506"/>
                  </a:avLst>
                </a:prstGeom>
                <a:solidFill>
                  <a:srgbClr val="0000CC"/>
                </a:solidFill>
                <a:ln w="12700" cap="flat" cmpd="sng" algn="ctr">
                  <a:solidFill>
                    <a:srgbClr val="FFFF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sp>
            <p:nvSpPr>
              <p:cNvPr id="40" name="Flowchart: Terminator 39">
                <a:extLst>
                  <a:ext uri="{FF2B5EF4-FFF2-40B4-BE49-F238E27FC236}">
                    <a16:creationId xmlns:a16="http://schemas.microsoft.com/office/drawing/2014/main" id="{61794A40-14E3-FB4D-5B92-16D562350A2C}"/>
                  </a:ext>
                </a:extLst>
              </p:cNvPr>
              <p:cNvSpPr/>
              <p:nvPr/>
            </p:nvSpPr>
            <p:spPr>
              <a:xfrm>
                <a:off x="80311" y="137613"/>
                <a:ext cx="253736" cy="115827"/>
              </a:xfrm>
              <a:prstGeom prst="flowChartTerminator">
                <a:avLst/>
              </a:prstGeom>
              <a:solidFill>
                <a:srgbClr val="FFFF00"/>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1" name="Oval 40">
                <a:extLst>
                  <a:ext uri="{FF2B5EF4-FFF2-40B4-BE49-F238E27FC236}">
                    <a16:creationId xmlns:a16="http://schemas.microsoft.com/office/drawing/2014/main" id="{93CE0E34-363C-CA25-7FD2-DC82835AFDDE}"/>
                  </a:ext>
                </a:extLst>
              </p:cNvPr>
              <p:cNvSpPr/>
              <p:nvPr/>
            </p:nvSpPr>
            <p:spPr>
              <a:xfrm>
                <a:off x="211660" y="142761"/>
                <a:ext cx="92369" cy="95432"/>
              </a:xfrm>
              <a:prstGeom prst="ellipse">
                <a:avLst/>
              </a:prstGeom>
              <a:solidFill>
                <a:srgbClr val="3333FF"/>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gr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3CB4245F-5110-304D-C0B0-F213E9A016DF}"/>
                  </a:ext>
                </a:extLst>
              </p:cNvPr>
              <p:cNvSpPr txBox="1"/>
              <p:nvPr/>
            </p:nvSpPr>
            <p:spPr>
              <a:xfrm>
                <a:off x="204074" y="8597245"/>
                <a:ext cx="23975852" cy="4770537"/>
              </a:xfrm>
              <a:prstGeom prst="rect">
                <a:avLst/>
              </a:prstGeom>
              <a:solidFill>
                <a:srgbClr val="FFC000">
                  <a:lumMod val="20000"/>
                  <a:lumOff val="80000"/>
                </a:srgbClr>
              </a:solidFill>
            </p:spPr>
            <p:txBody>
              <a:bodyPr wrap="square">
                <a:spAutoFit/>
              </a:bodyPr>
              <a:lstStyle/>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dirty="0">
                  <a:latin typeface="Tahoma" panose="020B0604030504040204" pitchFamily="34" charset="0"/>
                  <a:ea typeface="Tahoma" panose="020B0604030504040204" pitchFamily="34" charset="0"/>
                  <a:cs typeface="Tahoma" panose="020B0604030504040204" pitchFamily="34" charset="0"/>
                </a:endParaRPr>
              </a:p>
              <a:p>
                <a:r>
                  <a:rPr lang="fr-FR" sz="5600" b="1" dirty="0">
                    <a:latin typeface="Tahoma" panose="020B0604030504040204" pitchFamily="34" charset="0"/>
                    <a:ea typeface="Tahoma" panose="020B0604030504040204" pitchFamily="34" charset="0"/>
                    <a:cs typeface="Tahoma" panose="020B0604030504040204" pitchFamily="34" charset="0"/>
                  </a:rPr>
                  <a:t>+) </a:t>
                </a:r>
                <a:r>
                  <a:rPr lang="fr-FR" sz="5600" b="1" dirty="0" err="1">
                    <a:latin typeface="Tahoma" panose="020B0604030504040204" pitchFamily="34" charset="0"/>
                    <a:ea typeface="Tahoma" panose="020B0604030504040204" pitchFamily="34" charset="0"/>
                    <a:cs typeface="Tahoma" panose="020B0604030504040204" pitchFamily="34" charset="0"/>
                  </a:rPr>
                  <a:t>Các</a:t>
                </a:r>
                <a:r>
                  <a:rPr lang="fr-FR" sz="5600" b="1" dirty="0">
                    <a:latin typeface="Tahoma" panose="020B0604030504040204" pitchFamily="34" charset="0"/>
                    <a:ea typeface="Tahoma" panose="020B0604030504040204" pitchFamily="34" charset="0"/>
                    <a:cs typeface="Tahoma" panose="020B0604030504040204" pitchFamily="34" charset="0"/>
                  </a:rPr>
                  <a:t> </a:t>
                </a:r>
                <a:r>
                  <a:rPr lang="fr-FR" sz="5600" b="1" dirty="0" err="1">
                    <a:latin typeface="Tahoma" panose="020B0604030504040204" pitchFamily="34" charset="0"/>
                    <a:ea typeface="Tahoma" panose="020B0604030504040204" pitchFamily="34" charset="0"/>
                    <a:cs typeface="Tahoma" panose="020B0604030504040204" pitchFamily="34" charset="0"/>
                  </a:rPr>
                  <a:t>giá</a:t>
                </a:r>
                <a:r>
                  <a:rPr lang="fr-FR" sz="5600" b="1" dirty="0">
                    <a:latin typeface="Tahoma" panose="020B0604030504040204" pitchFamily="34" charset="0"/>
                    <a:ea typeface="Tahoma" panose="020B0604030504040204" pitchFamily="34" charset="0"/>
                    <a:cs typeface="Tahoma" panose="020B0604030504040204" pitchFamily="34" charset="0"/>
                  </a:rPr>
                  <a:t> </a:t>
                </a:r>
                <a:r>
                  <a:rPr lang="fr-FR" sz="5600" b="1" dirty="0" err="1">
                    <a:latin typeface="Tahoma" panose="020B0604030504040204" pitchFamily="34" charset="0"/>
                    <a:ea typeface="Tahoma" panose="020B0604030504040204" pitchFamily="34" charset="0"/>
                    <a:cs typeface="Tahoma" panose="020B0604030504040204" pitchFamily="34" charset="0"/>
                  </a:rPr>
                  <a:t>trị</a:t>
                </a:r>
                <a:r>
                  <a:rPr lang="fr-FR" sz="5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600" b="1" i="1">
                        <a:latin typeface="Cambria Math" panose="02040503050406030204" pitchFamily="18" charset="0"/>
                      </a:rPr>
                      <m:t>𝒄𝒐𝒔</m:t>
                    </m:r>
                    <m:r>
                      <a:rPr lang="en-US" sz="5600" b="1" i="1">
                        <a:latin typeface="Cambria Math" panose="02040503050406030204" pitchFamily="18" charset="0"/>
                        <a:ea typeface="Cambria Math" panose="02040503050406030204" pitchFamily="18" charset="0"/>
                      </a:rPr>
                      <m:t>𝜶</m:t>
                    </m:r>
                  </m:oMath>
                </a14:m>
                <a:r>
                  <a:rPr lang="fr-FR" sz="5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600" b="1" i="1">
                        <a:latin typeface="Cambria Math" panose="02040503050406030204" pitchFamily="18" charset="0"/>
                      </a:rPr>
                      <m:t>𝒔𝒊𝒏</m:t>
                    </m:r>
                    <m:r>
                      <a:rPr lang="en-US" sz="5600" b="1" i="1">
                        <a:latin typeface="Cambria Math" panose="02040503050406030204" pitchFamily="18" charset="0"/>
                        <a:ea typeface="Cambria Math" panose="02040503050406030204" pitchFamily="18" charset="0"/>
                      </a:rPr>
                      <m:t>𝜶</m:t>
                    </m:r>
                  </m:oMath>
                </a14:m>
                <a:r>
                  <a:rPr lang="fr-FR" sz="5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600" b="1" i="1">
                        <a:latin typeface="Cambria Math" panose="02040503050406030204" pitchFamily="18" charset="0"/>
                      </a:rPr>
                      <m:t>𝒕𝒂𝒏</m:t>
                    </m:r>
                    <m:r>
                      <a:rPr lang="en-US" sz="5600" b="1" i="1">
                        <a:latin typeface="Cambria Math" panose="02040503050406030204" pitchFamily="18" charset="0"/>
                        <a:ea typeface="Cambria Math" panose="02040503050406030204" pitchFamily="18" charset="0"/>
                      </a:rPr>
                      <m:t>𝜶</m:t>
                    </m:r>
                  </m:oMath>
                </a14:m>
                <a:r>
                  <a:rPr lang="fr-FR" sz="5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600" b="1">
                        <a:latin typeface="Cambria Math" panose="02040503050406030204" pitchFamily="18" charset="0"/>
                        <a:ea typeface="Cambria Math" panose="02040503050406030204" pitchFamily="18" charset="0"/>
                      </a:rPr>
                      <m:t>𝐜𝐨𝐭</m:t>
                    </m:r>
                    <m:r>
                      <a:rPr lang="en-US" sz="5600" b="1" i="1">
                        <a:latin typeface="Cambria Math" panose="02040503050406030204" pitchFamily="18" charset="0"/>
                        <a:ea typeface="Cambria Math" panose="02040503050406030204" pitchFamily="18" charset="0"/>
                      </a:rPr>
                      <m:t>𝜶</m:t>
                    </m:r>
                  </m:oMath>
                </a14:m>
                <a:r>
                  <a:rPr lang="fr-FR" sz="5600" b="1" dirty="0">
                    <a:latin typeface="Tahoma" panose="020B0604030504040204" pitchFamily="34" charset="0"/>
                    <a:ea typeface="Tahoma" panose="020B0604030504040204" pitchFamily="34" charset="0"/>
                    <a:cs typeface="Tahoma" panose="020B0604030504040204" pitchFamily="34" charset="0"/>
                  </a:rPr>
                  <a:t> </a:t>
                </a:r>
                <a:r>
                  <a:rPr lang="fr-FR" sz="5600" b="1" dirty="0" err="1">
                    <a:latin typeface="Tahoma" panose="020B0604030504040204" pitchFamily="34" charset="0"/>
                    <a:ea typeface="Tahoma" panose="020B0604030504040204" pitchFamily="34" charset="0"/>
                    <a:cs typeface="Tahoma" panose="020B0604030504040204" pitchFamily="34" charset="0"/>
                  </a:rPr>
                  <a:t>được</a:t>
                </a:r>
                <a:r>
                  <a:rPr lang="fr-FR" sz="5600" b="1" dirty="0">
                    <a:latin typeface="Tahoma" panose="020B0604030504040204" pitchFamily="34" charset="0"/>
                    <a:ea typeface="Tahoma" panose="020B0604030504040204" pitchFamily="34" charset="0"/>
                    <a:cs typeface="Tahoma" panose="020B0604030504040204" pitchFamily="34" charset="0"/>
                  </a:rPr>
                  <a:t> </a:t>
                </a:r>
                <a:r>
                  <a:rPr lang="fr-FR" sz="5600" b="1" dirty="0" err="1">
                    <a:latin typeface="Tahoma" panose="020B0604030504040204" pitchFamily="34" charset="0"/>
                    <a:ea typeface="Tahoma" panose="020B0604030504040204" pitchFamily="34" charset="0"/>
                    <a:cs typeface="Tahoma" panose="020B0604030504040204" pitchFamily="34" charset="0"/>
                  </a:rPr>
                  <a:t>gọi</a:t>
                </a:r>
                <a:r>
                  <a:rPr lang="fr-FR" sz="5600" b="1" dirty="0">
                    <a:latin typeface="Tahoma" panose="020B0604030504040204" pitchFamily="34" charset="0"/>
                    <a:ea typeface="Tahoma" panose="020B0604030504040204" pitchFamily="34" charset="0"/>
                    <a:cs typeface="Tahoma" panose="020B0604030504040204" pitchFamily="34" charset="0"/>
                  </a:rPr>
                  <a:t> là </a:t>
                </a:r>
                <a:r>
                  <a:rPr lang="fr-FR" sz="5600" b="1" dirty="0" err="1">
                    <a:latin typeface="Tahoma" panose="020B0604030504040204" pitchFamily="34" charset="0"/>
                    <a:ea typeface="Tahoma" panose="020B0604030504040204" pitchFamily="34" charset="0"/>
                    <a:cs typeface="Tahoma" panose="020B0604030504040204" pitchFamily="34" charset="0"/>
                  </a:rPr>
                  <a:t>các</a:t>
                </a:r>
                <a:r>
                  <a:rPr lang="fr-FR" sz="5600" b="1" dirty="0">
                    <a:latin typeface="Tahoma" panose="020B0604030504040204" pitchFamily="34" charset="0"/>
                    <a:ea typeface="Tahoma" panose="020B0604030504040204" pitchFamily="34" charset="0"/>
                    <a:cs typeface="Tahoma" panose="020B0604030504040204" pitchFamily="34" charset="0"/>
                  </a:rPr>
                  <a:t> </a:t>
                </a:r>
                <a:r>
                  <a:rPr lang="fr-FR" sz="5600" b="1" dirty="0" err="1">
                    <a:latin typeface="Tahoma" panose="020B0604030504040204" pitchFamily="34" charset="0"/>
                    <a:ea typeface="Tahoma" panose="020B0604030504040204" pitchFamily="34" charset="0"/>
                    <a:cs typeface="Tahoma" panose="020B0604030504040204" pitchFamily="34" charset="0"/>
                  </a:rPr>
                  <a:t>giá</a:t>
                </a:r>
                <a:r>
                  <a:rPr lang="fr-FR" sz="5600" b="1" dirty="0">
                    <a:latin typeface="Tahoma" panose="020B0604030504040204" pitchFamily="34" charset="0"/>
                    <a:ea typeface="Tahoma" panose="020B0604030504040204" pitchFamily="34" charset="0"/>
                    <a:cs typeface="Tahoma" panose="020B0604030504040204" pitchFamily="34" charset="0"/>
                  </a:rPr>
                  <a:t> </a:t>
                </a:r>
                <a:r>
                  <a:rPr lang="fr-FR" sz="5600" b="1" dirty="0" err="1">
                    <a:latin typeface="Tahoma" panose="020B0604030504040204" pitchFamily="34" charset="0"/>
                    <a:ea typeface="Tahoma" panose="020B0604030504040204" pitchFamily="34" charset="0"/>
                    <a:cs typeface="Tahoma" panose="020B0604030504040204" pitchFamily="34" charset="0"/>
                  </a:rPr>
                  <a:t>trị</a:t>
                </a:r>
                <a:r>
                  <a:rPr lang="fr-FR" sz="5600" b="1" dirty="0">
                    <a:latin typeface="Tahoma" panose="020B0604030504040204" pitchFamily="34" charset="0"/>
                    <a:ea typeface="Tahoma" panose="020B0604030504040204" pitchFamily="34" charset="0"/>
                    <a:cs typeface="Tahoma" panose="020B0604030504040204" pitchFamily="34" charset="0"/>
                  </a:rPr>
                  <a:t> </a:t>
                </a:r>
                <a:r>
                  <a:rPr lang="fr-FR" sz="5600" b="1" dirty="0" err="1">
                    <a:latin typeface="Tahoma" panose="020B0604030504040204" pitchFamily="34" charset="0"/>
                    <a:ea typeface="Tahoma" panose="020B0604030504040204" pitchFamily="34" charset="0"/>
                    <a:cs typeface="Tahoma" panose="020B0604030504040204" pitchFamily="34" charset="0"/>
                  </a:rPr>
                  <a:t>lượng</a:t>
                </a:r>
                <a:r>
                  <a:rPr lang="fr-FR" sz="5600" b="1" dirty="0">
                    <a:latin typeface="Tahoma" panose="020B0604030504040204" pitchFamily="34" charset="0"/>
                    <a:ea typeface="Tahoma" panose="020B0604030504040204" pitchFamily="34" charset="0"/>
                    <a:cs typeface="Tahoma" panose="020B0604030504040204" pitchFamily="34" charset="0"/>
                  </a:rPr>
                  <a:t> </a:t>
                </a:r>
                <a:r>
                  <a:rPr lang="fr-FR" sz="5600" b="1" dirty="0" err="1">
                    <a:latin typeface="Tahoma" panose="020B0604030504040204" pitchFamily="34" charset="0"/>
                    <a:ea typeface="Tahoma" panose="020B0604030504040204" pitchFamily="34" charset="0"/>
                    <a:cs typeface="Tahoma" panose="020B0604030504040204" pitchFamily="34" charset="0"/>
                  </a:rPr>
                  <a:t>giác</a:t>
                </a:r>
                <a:r>
                  <a:rPr lang="fr-FR" sz="5600" b="1" dirty="0">
                    <a:latin typeface="Tahoma" panose="020B0604030504040204" pitchFamily="34" charset="0"/>
                    <a:ea typeface="Tahoma" panose="020B0604030504040204" pitchFamily="34" charset="0"/>
                    <a:cs typeface="Tahoma" panose="020B0604030504040204" pitchFamily="34" charset="0"/>
                  </a:rPr>
                  <a:t> </a:t>
                </a:r>
                <a:r>
                  <a:rPr lang="fr-FR" sz="5600" b="1" dirty="0" err="1">
                    <a:latin typeface="Tahoma" panose="020B0604030504040204" pitchFamily="34" charset="0"/>
                    <a:ea typeface="Tahoma" panose="020B0604030504040204" pitchFamily="34" charset="0"/>
                    <a:cs typeface="Tahoma" panose="020B0604030504040204" pitchFamily="34" charset="0"/>
                  </a:rPr>
                  <a:t>của</a:t>
                </a:r>
                <a:r>
                  <a:rPr lang="fr-FR" sz="5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600" b="1" i="1">
                        <a:latin typeface="Cambria Math" panose="02040503050406030204" pitchFamily="18" charset="0"/>
                        <a:ea typeface="Cambria Math" panose="02040503050406030204" pitchFamily="18" charset="0"/>
                      </a:rPr>
                      <m:t>𝜶</m:t>
                    </m:r>
                  </m:oMath>
                </a14:m>
                <a:r>
                  <a:rPr lang="fr-FR" sz="5600" b="1" dirty="0">
                    <a:latin typeface="Tahoma" panose="020B0604030504040204" pitchFamily="34" charset="0"/>
                    <a:ea typeface="Tahoma" panose="020B0604030504040204" pitchFamily="34" charset="0"/>
                    <a:cs typeface="Tahoma" panose="020B0604030504040204" pitchFamily="34" charset="0"/>
                  </a:rPr>
                  <a:t>. </a:t>
                </a:r>
              </a:p>
            </p:txBody>
          </p:sp>
        </mc:Choice>
        <mc:Fallback>
          <p:sp>
            <p:nvSpPr>
              <p:cNvPr id="2" name="TextBox 1">
                <a:extLst>
                  <a:ext uri="{FF2B5EF4-FFF2-40B4-BE49-F238E27FC236}">
                    <a16:creationId xmlns:a16="http://schemas.microsoft.com/office/drawing/2014/main" id="{3CB4245F-5110-304D-C0B0-F213E9A016DF}"/>
                  </a:ext>
                </a:extLst>
              </p:cNvPr>
              <p:cNvSpPr txBox="1">
                <a:spLocks noRot="1" noChangeAspect="1" noMove="1" noResize="1" noEditPoints="1" noAdjustHandles="1" noChangeArrowheads="1" noChangeShapeType="1" noTextEdit="1"/>
              </p:cNvSpPr>
              <p:nvPr/>
            </p:nvSpPr>
            <p:spPr>
              <a:xfrm>
                <a:off x="204074" y="8597245"/>
                <a:ext cx="23975852" cy="4770537"/>
              </a:xfrm>
              <a:prstGeom prst="rect">
                <a:avLst/>
              </a:prstGeom>
              <a:blipFill>
                <a:blip r:embed="rId4"/>
                <a:stretch>
                  <a:fillRect l="-1398" b="-67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3988877F-8173-0015-3291-93734585574F}"/>
                  </a:ext>
                </a:extLst>
              </p:cNvPr>
              <p:cNvSpPr txBox="1"/>
              <p:nvPr/>
            </p:nvSpPr>
            <p:spPr>
              <a:xfrm>
                <a:off x="640214" y="9096715"/>
                <a:ext cx="18917688" cy="2211246"/>
              </a:xfrm>
              <a:prstGeom prst="rect">
                <a:avLst/>
              </a:prstGeom>
              <a:noFill/>
            </p:spPr>
            <p:txBody>
              <a:bodyPr wrap="square">
                <a:spAutoFit/>
              </a:bodyPr>
              <a:lstStyle/>
              <a:p>
                <a:pPr>
                  <a:defRPr/>
                </a:pPr>
                <a:r>
                  <a:rPr lang="en-US" sz="5600" b="1" dirty="0"/>
                  <a:t>                +) </a:t>
                </a:r>
                <a14:m>
                  <m:oMath xmlns:m="http://schemas.openxmlformats.org/officeDocument/2006/math">
                    <m:r>
                      <a:rPr lang="en-US" sz="5600" b="1" i="1">
                        <a:latin typeface="Cambria Math" panose="02040503050406030204" pitchFamily="18" charset="0"/>
                      </a:rPr>
                      <m:t>𝒔𝒊𝒏</m:t>
                    </m:r>
                    <m:r>
                      <a:rPr lang="en-US" sz="5600" b="1" i="1">
                        <a:latin typeface="Cambria Math" panose="02040503050406030204" pitchFamily="18" charset="0"/>
                        <a:ea typeface="Cambria Math" panose="02040503050406030204" pitchFamily="18" charset="0"/>
                      </a:rPr>
                      <m:t>𝜶</m:t>
                    </m:r>
                    <m:r>
                      <a:rPr lang="en-US" sz="5600" b="1" i="1">
                        <a:latin typeface="Cambria Math" panose="02040503050406030204" pitchFamily="18" charset="0"/>
                        <a:ea typeface="Cambria Math" panose="02040503050406030204" pitchFamily="18" charset="0"/>
                      </a:rPr>
                      <m:t>=</m:t>
                    </m:r>
                    <m:sSub>
                      <m:sSubPr>
                        <m:ctrlPr>
                          <a:rPr lang="en-US" sz="5600" b="1" i="1">
                            <a:latin typeface="Cambria Math" panose="02040503050406030204" pitchFamily="18" charset="0"/>
                            <a:ea typeface="Cambria Math" panose="02040503050406030204" pitchFamily="18" charset="0"/>
                          </a:rPr>
                        </m:ctrlPr>
                      </m:sSubPr>
                      <m:e>
                        <m:r>
                          <a:rPr lang="en-US" sz="5600" b="1" i="1">
                            <a:latin typeface="Cambria Math" panose="02040503050406030204" pitchFamily="18" charset="0"/>
                            <a:ea typeface="Cambria Math" panose="02040503050406030204" pitchFamily="18" charset="0"/>
                          </a:rPr>
                          <m:t>𝒚</m:t>
                        </m:r>
                      </m:e>
                      <m:sub>
                        <m:r>
                          <a:rPr lang="en-US" sz="5600" b="1" i="1">
                            <a:latin typeface="Cambria Math" panose="02040503050406030204" pitchFamily="18" charset="0"/>
                            <a:ea typeface="Cambria Math" panose="02040503050406030204" pitchFamily="18" charset="0"/>
                          </a:rPr>
                          <m:t>𝟎</m:t>
                        </m:r>
                      </m:sub>
                    </m:sSub>
                  </m:oMath>
                </a14:m>
                <a:r>
                  <a:rPr lang="en-US" sz="5600" b="1" dirty="0"/>
                  <a:t>                   +) </a:t>
                </a:r>
                <a14:m>
                  <m:oMath xmlns:m="http://schemas.openxmlformats.org/officeDocument/2006/math">
                    <m:r>
                      <a:rPr lang="en-US" sz="5600" b="1" i="1">
                        <a:latin typeface="Cambria Math" panose="02040503050406030204" pitchFamily="18" charset="0"/>
                      </a:rPr>
                      <m:t>𝒄𝒐𝒔</m:t>
                    </m:r>
                    <m:r>
                      <a:rPr lang="en-US" sz="5600" b="1" i="1">
                        <a:latin typeface="Cambria Math" panose="02040503050406030204" pitchFamily="18" charset="0"/>
                        <a:ea typeface="Cambria Math" panose="02040503050406030204" pitchFamily="18" charset="0"/>
                      </a:rPr>
                      <m:t>𝜶</m:t>
                    </m:r>
                    <m:r>
                      <a:rPr lang="en-US" sz="5600" b="1" i="1">
                        <a:latin typeface="Cambria Math" panose="02040503050406030204" pitchFamily="18" charset="0"/>
                        <a:ea typeface="Cambria Math" panose="02040503050406030204" pitchFamily="18" charset="0"/>
                      </a:rPr>
                      <m:t>=</m:t>
                    </m:r>
                    <m:sSub>
                      <m:sSubPr>
                        <m:ctrlPr>
                          <a:rPr lang="en-US" sz="5600" b="1" i="1">
                            <a:latin typeface="Cambria Math" panose="02040503050406030204" pitchFamily="18" charset="0"/>
                            <a:ea typeface="Cambria Math" panose="02040503050406030204" pitchFamily="18" charset="0"/>
                          </a:rPr>
                        </m:ctrlPr>
                      </m:sSubPr>
                      <m:e>
                        <m:r>
                          <a:rPr lang="en-US" sz="5600" b="1" i="1">
                            <a:latin typeface="Cambria Math" panose="02040503050406030204" pitchFamily="18" charset="0"/>
                            <a:ea typeface="Cambria Math" panose="02040503050406030204" pitchFamily="18" charset="0"/>
                          </a:rPr>
                          <m:t>𝒙</m:t>
                        </m:r>
                      </m:e>
                      <m:sub>
                        <m:r>
                          <a:rPr lang="en-US" sz="5600" b="1" i="1">
                            <a:latin typeface="Cambria Math" panose="02040503050406030204" pitchFamily="18" charset="0"/>
                            <a:ea typeface="Cambria Math" panose="02040503050406030204" pitchFamily="18" charset="0"/>
                          </a:rPr>
                          <m:t>𝟎</m:t>
                        </m:r>
                      </m:sub>
                    </m:sSub>
                  </m:oMath>
                </a14:m>
                <a:endParaRPr lang="en-US" sz="5600" b="1" dirty="0"/>
              </a:p>
              <a:p>
                <a:pPr>
                  <a:defRPr/>
                </a:pPr>
                <a:r>
                  <a:rPr lang="en-US" sz="5600" b="1" dirty="0"/>
                  <a:t>                +) </a:t>
                </a:r>
                <a14:m>
                  <m:oMath xmlns:m="http://schemas.openxmlformats.org/officeDocument/2006/math">
                    <m:r>
                      <a:rPr lang="en-US" sz="5600" b="1" i="1">
                        <a:latin typeface="Cambria Math" panose="02040503050406030204" pitchFamily="18" charset="0"/>
                      </a:rPr>
                      <m:t>𝒕𝒂𝒏</m:t>
                    </m:r>
                    <m:r>
                      <a:rPr lang="en-US" sz="5600" b="1" i="1">
                        <a:latin typeface="Cambria Math" panose="02040503050406030204" pitchFamily="18" charset="0"/>
                        <a:ea typeface="Cambria Math" panose="02040503050406030204" pitchFamily="18" charset="0"/>
                      </a:rPr>
                      <m:t>𝜶</m:t>
                    </m:r>
                    <m:r>
                      <a:rPr lang="en-US" sz="5600" b="1" i="1">
                        <a:latin typeface="Cambria Math" panose="02040503050406030204" pitchFamily="18" charset="0"/>
                        <a:ea typeface="Cambria Math" panose="02040503050406030204" pitchFamily="18" charset="0"/>
                      </a:rPr>
                      <m:t>=</m:t>
                    </m:r>
                    <m:f>
                      <m:fPr>
                        <m:ctrlPr>
                          <a:rPr lang="en-US" sz="5600" b="1" i="1">
                            <a:latin typeface="Cambria Math" panose="02040503050406030204" pitchFamily="18" charset="0"/>
                            <a:ea typeface="Cambria Math" panose="02040503050406030204" pitchFamily="18" charset="0"/>
                          </a:rPr>
                        </m:ctrlPr>
                      </m:fPr>
                      <m:num>
                        <m:sSub>
                          <m:sSubPr>
                            <m:ctrlPr>
                              <a:rPr lang="en-US" sz="5600" b="1" i="1">
                                <a:latin typeface="Cambria Math" panose="02040503050406030204" pitchFamily="18" charset="0"/>
                                <a:ea typeface="Cambria Math" panose="02040503050406030204" pitchFamily="18" charset="0"/>
                              </a:rPr>
                            </m:ctrlPr>
                          </m:sSubPr>
                          <m:e>
                            <m:r>
                              <a:rPr lang="en-US" sz="5600" b="1" i="1">
                                <a:latin typeface="Cambria Math" panose="02040503050406030204" pitchFamily="18" charset="0"/>
                                <a:ea typeface="Cambria Math" panose="02040503050406030204" pitchFamily="18" charset="0"/>
                              </a:rPr>
                              <m:t>𝒚</m:t>
                            </m:r>
                          </m:e>
                          <m:sub>
                            <m:r>
                              <a:rPr lang="en-US" sz="5600" b="1" i="1">
                                <a:latin typeface="Cambria Math" panose="02040503050406030204" pitchFamily="18" charset="0"/>
                                <a:ea typeface="Cambria Math" panose="02040503050406030204" pitchFamily="18" charset="0"/>
                              </a:rPr>
                              <m:t>𝟎</m:t>
                            </m:r>
                          </m:sub>
                        </m:sSub>
                      </m:num>
                      <m:den>
                        <m:sSub>
                          <m:sSubPr>
                            <m:ctrlPr>
                              <a:rPr lang="en-US" sz="5600" b="1" i="1">
                                <a:latin typeface="Cambria Math" panose="02040503050406030204" pitchFamily="18" charset="0"/>
                                <a:ea typeface="Cambria Math" panose="02040503050406030204" pitchFamily="18" charset="0"/>
                              </a:rPr>
                            </m:ctrlPr>
                          </m:sSubPr>
                          <m:e>
                            <m:r>
                              <a:rPr lang="en-US" sz="5600" b="1" i="1">
                                <a:latin typeface="Cambria Math" panose="02040503050406030204" pitchFamily="18" charset="0"/>
                                <a:ea typeface="Cambria Math" panose="02040503050406030204" pitchFamily="18" charset="0"/>
                              </a:rPr>
                              <m:t>𝒙</m:t>
                            </m:r>
                          </m:e>
                          <m:sub>
                            <m:r>
                              <a:rPr lang="en-US" sz="5600" b="1" i="1">
                                <a:latin typeface="Cambria Math" panose="02040503050406030204" pitchFamily="18" charset="0"/>
                                <a:ea typeface="Cambria Math" panose="02040503050406030204" pitchFamily="18" charset="0"/>
                              </a:rPr>
                              <m:t>𝟎</m:t>
                            </m:r>
                          </m:sub>
                        </m:sSub>
                      </m:den>
                    </m:f>
                  </m:oMath>
                </a14:m>
                <a:r>
                  <a:rPr lang="en-US" sz="5600" b="1" dirty="0"/>
                  <a:t> </a:t>
                </a:r>
                <a14:m>
                  <m:oMath xmlns:m="http://schemas.openxmlformats.org/officeDocument/2006/math">
                    <m:r>
                      <a:rPr lang="en-US" sz="5600" b="1" i="1" dirty="0">
                        <a:latin typeface="Cambria Math" panose="02040503050406030204" pitchFamily="18" charset="0"/>
                      </a:rPr>
                      <m:t>(</m:t>
                    </m:r>
                    <m:sSub>
                      <m:sSubPr>
                        <m:ctrlPr>
                          <a:rPr lang="en-US" sz="5600" b="1" i="1" dirty="0">
                            <a:latin typeface="Cambria Math" panose="02040503050406030204" pitchFamily="18" charset="0"/>
                          </a:rPr>
                        </m:ctrlPr>
                      </m:sSubPr>
                      <m:e>
                        <m:r>
                          <a:rPr lang="en-US" sz="5600" b="1" i="1" dirty="0">
                            <a:latin typeface="Cambria Math" panose="02040503050406030204" pitchFamily="18" charset="0"/>
                          </a:rPr>
                          <m:t>𝒙</m:t>
                        </m:r>
                      </m:e>
                      <m:sub>
                        <m:r>
                          <a:rPr lang="en-US" sz="5600" b="1" i="1" dirty="0">
                            <a:latin typeface="Cambria Math" panose="02040503050406030204" pitchFamily="18" charset="0"/>
                          </a:rPr>
                          <m:t>𝟎</m:t>
                        </m:r>
                      </m:sub>
                    </m:sSub>
                    <m:r>
                      <a:rPr lang="en-US" sz="5600" b="1" i="1" dirty="0">
                        <a:latin typeface="Cambria Math" panose="02040503050406030204" pitchFamily="18" charset="0"/>
                        <a:ea typeface="Cambria Math" panose="02040503050406030204" pitchFamily="18" charset="0"/>
                      </a:rPr>
                      <m:t>≠</m:t>
                    </m:r>
                    <m:r>
                      <a:rPr lang="en-US" sz="5600" b="1" i="1" dirty="0">
                        <a:latin typeface="Cambria Math" panose="02040503050406030204" pitchFamily="18" charset="0"/>
                        <a:ea typeface="Cambria Math" panose="02040503050406030204" pitchFamily="18" charset="0"/>
                      </a:rPr>
                      <m:t>𝟎</m:t>
                    </m:r>
                    <m:r>
                      <a:rPr lang="en-US" sz="5600" b="1" i="1" dirty="0">
                        <a:latin typeface="Cambria Math" panose="02040503050406030204" pitchFamily="18" charset="0"/>
                      </a:rPr>
                      <m:t>)</m:t>
                    </m:r>
                  </m:oMath>
                </a14:m>
                <a:r>
                  <a:rPr lang="en-US" sz="5600" b="1" dirty="0"/>
                  <a:t>     +) </a:t>
                </a:r>
                <a14:m>
                  <m:oMath xmlns:m="http://schemas.openxmlformats.org/officeDocument/2006/math">
                    <m:r>
                      <a:rPr lang="en-US" sz="5600" b="1">
                        <a:latin typeface="Cambria Math" panose="02040503050406030204" pitchFamily="18" charset="0"/>
                        <a:ea typeface="Cambria Math" panose="02040503050406030204" pitchFamily="18" charset="0"/>
                      </a:rPr>
                      <m:t>𝐜𝐨𝐭</m:t>
                    </m:r>
                    <m:r>
                      <a:rPr lang="en-US" sz="5600" b="1" i="1">
                        <a:latin typeface="Cambria Math" panose="02040503050406030204" pitchFamily="18" charset="0"/>
                        <a:ea typeface="Cambria Math" panose="02040503050406030204" pitchFamily="18" charset="0"/>
                      </a:rPr>
                      <m:t>𝜶</m:t>
                    </m:r>
                    <m:r>
                      <a:rPr lang="en-US" sz="5600" b="1" i="1">
                        <a:latin typeface="Cambria Math" panose="02040503050406030204" pitchFamily="18" charset="0"/>
                        <a:ea typeface="Cambria Math" panose="02040503050406030204" pitchFamily="18" charset="0"/>
                      </a:rPr>
                      <m:t>=</m:t>
                    </m:r>
                    <m:f>
                      <m:fPr>
                        <m:ctrlPr>
                          <a:rPr lang="en-US" sz="5600" b="1" i="1">
                            <a:latin typeface="Cambria Math" panose="02040503050406030204" pitchFamily="18" charset="0"/>
                            <a:ea typeface="Cambria Math" panose="02040503050406030204" pitchFamily="18" charset="0"/>
                          </a:rPr>
                        </m:ctrlPr>
                      </m:fPr>
                      <m:num>
                        <m:sSub>
                          <m:sSubPr>
                            <m:ctrlPr>
                              <a:rPr lang="en-US" sz="5600" b="1" i="1">
                                <a:latin typeface="Cambria Math" panose="02040503050406030204" pitchFamily="18" charset="0"/>
                                <a:ea typeface="Cambria Math" panose="02040503050406030204" pitchFamily="18" charset="0"/>
                              </a:rPr>
                            </m:ctrlPr>
                          </m:sSubPr>
                          <m:e>
                            <m:r>
                              <a:rPr lang="en-US" sz="5600" b="1" i="1">
                                <a:latin typeface="Cambria Math" panose="02040503050406030204" pitchFamily="18" charset="0"/>
                                <a:ea typeface="Cambria Math" panose="02040503050406030204" pitchFamily="18" charset="0"/>
                              </a:rPr>
                              <m:t>𝒙</m:t>
                            </m:r>
                          </m:e>
                          <m:sub>
                            <m:r>
                              <a:rPr lang="en-US" sz="5600" b="1" i="1">
                                <a:latin typeface="Cambria Math" panose="02040503050406030204" pitchFamily="18" charset="0"/>
                                <a:ea typeface="Cambria Math" panose="02040503050406030204" pitchFamily="18" charset="0"/>
                              </a:rPr>
                              <m:t>𝟎</m:t>
                            </m:r>
                          </m:sub>
                        </m:sSub>
                      </m:num>
                      <m:den>
                        <m:sSub>
                          <m:sSubPr>
                            <m:ctrlPr>
                              <a:rPr lang="en-US" sz="5600" b="1" i="1">
                                <a:latin typeface="Cambria Math" panose="02040503050406030204" pitchFamily="18" charset="0"/>
                                <a:ea typeface="Cambria Math" panose="02040503050406030204" pitchFamily="18" charset="0"/>
                              </a:rPr>
                            </m:ctrlPr>
                          </m:sSubPr>
                          <m:e>
                            <m:r>
                              <a:rPr lang="en-US" sz="5600" b="1" i="1">
                                <a:latin typeface="Cambria Math" panose="02040503050406030204" pitchFamily="18" charset="0"/>
                                <a:ea typeface="Cambria Math" panose="02040503050406030204" pitchFamily="18" charset="0"/>
                              </a:rPr>
                              <m:t>𝒚</m:t>
                            </m:r>
                          </m:e>
                          <m:sub>
                            <m:r>
                              <a:rPr lang="en-US" sz="5600" b="1" i="1">
                                <a:latin typeface="Cambria Math" panose="02040503050406030204" pitchFamily="18" charset="0"/>
                                <a:ea typeface="Cambria Math" panose="02040503050406030204" pitchFamily="18" charset="0"/>
                              </a:rPr>
                              <m:t>𝟎</m:t>
                            </m:r>
                          </m:sub>
                        </m:sSub>
                      </m:den>
                    </m:f>
                  </m:oMath>
                </a14:m>
                <a:r>
                  <a:rPr lang="en-US" sz="5600" b="1" dirty="0"/>
                  <a:t> </a:t>
                </a:r>
                <a14:m>
                  <m:oMath xmlns:m="http://schemas.openxmlformats.org/officeDocument/2006/math">
                    <m:r>
                      <a:rPr lang="en-US" sz="5600" b="1" i="1" dirty="0">
                        <a:latin typeface="Cambria Math" panose="02040503050406030204" pitchFamily="18" charset="0"/>
                      </a:rPr>
                      <m:t>(</m:t>
                    </m:r>
                    <m:sSub>
                      <m:sSubPr>
                        <m:ctrlPr>
                          <a:rPr lang="en-US" sz="5600" b="1" i="1" dirty="0">
                            <a:latin typeface="Cambria Math" panose="02040503050406030204" pitchFamily="18" charset="0"/>
                          </a:rPr>
                        </m:ctrlPr>
                      </m:sSubPr>
                      <m:e>
                        <m:r>
                          <a:rPr lang="en-US" sz="5600" b="1" i="1" dirty="0">
                            <a:latin typeface="Cambria Math" panose="02040503050406030204" pitchFamily="18" charset="0"/>
                          </a:rPr>
                          <m:t>𝒚</m:t>
                        </m:r>
                      </m:e>
                      <m:sub>
                        <m:r>
                          <a:rPr lang="en-US" sz="5600" b="1" i="1" dirty="0">
                            <a:latin typeface="Cambria Math" panose="02040503050406030204" pitchFamily="18" charset="0"/>
                          </a:rPr>
                          <m:t>𝟎</m:t>
                        </m:r>
                      </m:sub>
                    </m:sSub>
                    <m:r>
                      <a:rPr lang="en-US" sz="5600" b="1" i="1" dirty="0">
                        <a:latin typeface="Cambria Math" panose="02040503050406030204" pitchFamily="18" charset="0"/>
                        <a:ea typeface="Cambria Math" panose="02040503050406030204" pitchFamily="18" charset="0"/>
                      </a:rPr>
                      <m:t>≠</m:t>
                    </m:r>
                    <m:r>
                      <a:rPr lang="en-US" sz="5600" b="1" i="1" dirty="0">
                        <a:latin typeface="Cambria Math" panose="02040503050406030204" pitchFamily="18" charset="0"/>
                        <a:ea typeface="Cambria Math" panose="02040503050406030204" pitchFamily="18" charset="0"/>
                      </a:rPr>
                      <m:t>𝟎</m:t>
                    </m:r>
                    <m:r>
                      <a:rPr lang="en-US" sz="5600" b="1" i="1" dirty="0">
                        <a:latin typeface="Cambria Math" panose="02040503050406030204" pitchFamily="18" charset="0"/>
                      </a:rPr>
                      <m:t>)</m:t>
                    </m:r>
                  </m:oMath>
                </a14:m>
                <a:endParaRPr lang="en-US" sz="5600" b="1" dirty="0"/>
              </a:p>
            </p:txBody>
          </p:sp>
        </mc:Choice>
        <mc:Fallback>
          <p:sp>
            <p:nvSpPr>
              <p:cNvPr id="4" name="TextBox 3">
                <a:extLst>
                  <a:ext uri="{FF2B5EF4-FFF2-40B4-BE49-F238E27FC236}">
                    <a16:creationId xmlns:a16="http://schemas.microsoft.com/office/drawing/2014/main" id="{3988877F-8173-0015-3291-93734585574F}"/>
                  </a:ext>
                </a:extLst>
              </p:cNvPr>
              <p:cNvSpPr txBox="1">
                <a:spLocks noRot="1" noChangeAspect="1" noMove="1" noResize="1" noEditPoints="1" noAdjustHandles="1" noChangeArrowheads="1" noChangeShapeType="1" noTextEdit="1"/>
              </p:cNvSpPr>
              <p:nvPr/>
            </p:nvSpPr>
            <p:spPr>
              <a:xfrm>
                <a:off x="640214" y="9096715"/>
                <a:ext cx="18917688" cy="2211246"/>
              </a:xfrm>
              <a:prstGeom prst="rect">
                <a:avLst/>
              </a:prstGeom>
              <a:blipFill>
                <a:blip r:embed="rId5"/>
                <a:stretch>
                  <a:fillRect t="-7713" b="-2479"/>
                </a:stretch>
              </a:blipFill>
            </p:spPr>
            <p:txBody>
              <a:bodyPr/>
              <a:lstStyle/>
              <a:p>
                <a:r>
                  <a:rPr lang="en-US">
                    <a:noFill/>
                  </a:rPr>
                  <a:t> </a:t>
                </a:r>
              </a:p>
            </p:txBody>
          </p:sp>
        </mc:Fallback>
      </mc:AlternateContent>
      <p:sp>
        <p:nvSpPr>
          <p:cNvPr id="5" name="Google Shape;210;p31">
            <a:extLst>
              <a:ext uri="{FF2B5EF4-FFF2-40B4-BE49-F238E27FC236}">
                <a16:creationId xmlns:a16="http://schemas.microsoft.com/office/drawing/2014/main" id="{2B895833-5F81-DD28-20E7-3DB2DD62CB06}"/>
              </a:ext>
            </a:extLst>
          </p:cNvPr>
          <p:cNvSpPr/>
          <p:nvPr/>
        </p:nvSpPr>
        <p:spPr>
          <a:xfrm flipH="1">
            <a:off x="-71660" y="1926758"/>
            <a:ext cx="17300876" cy="96470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b) Các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3" name="Picture 2">
            <a:extLst>
              <a:ext uri="{FF2B5EF4-FFF2-40B4-BE49-F238E27FC236}">
                <a16:creationId xmlns:a16="http://schemas.microsoft.com/office/drawing/2014/main" id="{B73FFF0F-7D6D-B75E-CD07-5D9B4EC5CFA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30585" y="1566605"/>
            <a:ext cx="10761314" cy="7530110"/>
          </a:xfrm>
          <a:prstGeom prst="rect">
            <a:avLst/>
          </a:prstGeom>
          <a:noFill/>
          <a:ln>
            <a:noFill/>
          </a:ln>
        </p:spPr>
      </p:pic>
      <p:sp>
        <p:nvSpPr>
          <p:cNvPr id="7" name="TextBox 6">
            <a:extLst>
              <a:ext uri="{FF2B5EF4-FFF2-40B4-BE49-F238E27FC236}">
                <a16:creationId xmlns:a16="http://schemas.microsoft.com/office/drawing/2014/main" id="{8F8AAE01-ED82-41F8-1700-CD5D3E1ED7BA}"/>
              </a:ext>
            </a:extLst>
          </p:cNvPr>
          <p:cNvSpPr txBox="1"/>
          <p:nvPr/>
        </p:nvSpPr>
        <p:spPr>
          <a:xfrm>
            <a:off x="367454" y="8953206"/>
            <a:ext cx="3414408" cy="830997"/>
          </a:xfrm>
          <a:prstGeom prst="rect">
            <a:avLst/>
          </a:prstGeom>
          <a:noFill/>
        </p:spPr>
        <p:txBody>
          <a:bodyPr wrap="square">
            <a:spAutoFit/>
          </a:bodyPr>
          <a:lstStyle/>
          <a:p>
            <a:pPr>
              <a:defRPr/>
            </a:pPr>
            <a:r>
              <a:rPr lang="fr-FR" sz="4800" b="1" u="sng"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Lời</a:t>
            </a:r>
            <a:r>
              <a:rPr lang="fr-FR" sz="4800" b="1" u="sng"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fr-FR" sz="4800" b="1" u="sng"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r>
              <a:rPr lang="fr-FR" sz="4800" b="1" u="sng" kern="1200"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759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ipe(left)">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202354" y="804976"/>
                <a:ext cx="17154621" cy="4924169"/>
              </a:xfrm>
              <a:prstGeom prst="rect">
                <a:avLst/>
              </a:prstGeom>
            </p:spPr>
            <p:txBody>
              <a:bodyPr wrap="square">
                <a:spAutoFit/>
              </a:bodyPr>
              <a:lstStyle/>
              <a:p>
                <a:pPr marL="457200" lvl="0" indent="-457200">
                  <a:lnSpc>
                    <a:spcPct val="150000"/>
                  </a:lnSpc>
                  <a:buFont typeface="Arial" panose="020B0604020202020204" pitchFamily="34" charset="0"/>
                  <a:buChar char="•"/>
                  <a:defRPr/>
                </a:pP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Hoành</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độ</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x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điểm</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M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được</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gọi</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latin typeface="Cambria" panose="02040503050406030204" pitchFamily="18" charset="0"/>
                    <a:ea typeface="Cambria" panose="02040503050406030204" pitchFamily="18" charset="0"/>
                    <a:cs typeface="Arial" panose="020B0604020202020204" pitchFamily="34" charset="0"/>
                  </a:rPr>
                  <a:t>côsin</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kí</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5400" b="0"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Ta</m:t>
                    </m:r>
                    <m:r>
                      <a:rPr lang="en-US" sz="5400" b="0"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5400" b="0"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ó </m:t>
                    </m:r>
                    <m:r>
                      <a:rPr lang="en-US" sz="5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r>
                      <a:rPr lang="en-US" sz="5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5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oMath>
                </a14:m>
                <a:endParaRPr lang="en-US" sz="54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571500" lvl="0" indent="-571500">
                  <a:lnSpc>
                    <a:spcPct val="150000"/>
                  </a:lnSpc>
                  <a:buFont typeface="Arial" panose="020B0604020202020204" pitchFamily="34" charset="0"/>
                  <a:buChar char="•"/>
                  <a:defRPr/>
                </a:pP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Tung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độ</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y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điểm</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M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được</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gọi</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a:latin typeface="Cambria" panose="02040503050406030204" pitchFamily="18" charset="0"/>
                    <a:ea typeface="Cambria" panose="02040503050406030204" pitchFamily="18" charset="0"/>
                    <a:cs typeface="Arial" panose="020B0604020202020204" pitchFamily="34" charset="0"/>
                  </a:rPr>
                  <a:t>sin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kí</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a:t>
                </a:r>
                <a14:m>
                  <m:oMath xmlns:m="http://schemas.openxmlformats.org/officeDocument/2006/math">
                    <m:r>
                      <a:rPr lang="en-US" sz="5400" b="0"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5400" b="0"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Ta</m:t>
                    </m:r>
                    <m:r>
                      <a:rPr lang="en-US" sz="5400" b="0"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5400" b="0"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ó </m:t>
                    </m:r>
                    <m:r>
                      <a:rPr lang="en-US" sz="5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r>
                      <a:rPr lang="en-US" sz="5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5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oMath>
                </a14:m>
                <a:endParaRPr lang="en-US" sz="54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02354" y="804976"/>
                <a:ext cx="17154621" cy="4924169"/>
              </a:xfrm>
              <a:prstGeom prst="rect">
                <a:avLst/>
              </a:prstGeom>
              <a:blipFill>
                <a:blip r:embed="rId2"/>
                <a:stretch>
                  <a:fillRect l="-1706" b="-65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202354" y="5468989"/>
                <a:ext cx="23705049" cy="7721601"/>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Nếu</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≠0</m:t>
                    </m:r>
                  </m:oMath>
                </a14:m>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tỉ</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gọi</a:t>
                </a:r>
                <a:r>
                  <a:rPr lang="en-US" sz="54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a:latin typeface="Cambria" panose="02040503050406030204" pitchFamily="18" charset="0"/>
                    <a:ea typeface="Cambria" panose="02040503050406030204" pitchFamily="18" charset="0"/>
                    <a:cs typeface="Arial" panose="020B0604020202020204" pitchFamily="34" charset="0"/>
                  </a:rPr>
                  <a:t>tang</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kí</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lvl="0" algn="ctr">
                  <a:lnSpc>
                    <a:spcPct val="150000"/>
                  </a:lnSpc>
                  <a:defRPr/>
                </a:pPr>
                <a14:m>
                  <m:oMath xmlns:m="http://schemas.openxmlformats.org/officeDocument/2006/math">
                    <m:box>
                      <m:boxPr>
                        <m:ctrlPr>
                          <a:rPr lang="en-US" sz="54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𝐭𝐚𝐧</m:t>
                        </m:r>
                      </m:e>
                    </m:box>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5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5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e>
                        </m:box>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5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𝐜𝐨𝐬</m:t>
                            </m:r>
                          </m:e>
                        </m:box>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num>
                      <m:den>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den>
                    </m:f>
                    <m:d>
                      <m:dPr>
                        <m:ctrlPr>
                          <a:rPr lang="en-US" sz="5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e>
                    </m:d>
                  </m:oMath>
                </a14:m>
                <a:r>
                  <a:rPr lang="en-US" sz="5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p>
              <a:p>
                <a:pPr marL="571500" lvl="0" indent="-571500" algn="just">
                  <a:lnSpc>
                    <a:spcPct val="150000"/>
                  </a:lnSpc>
                  <a:buFont typeface="Arial" panose="020B0604020202020204" pitchFamily="34" charset="0"/>
                  <a:buChar char="•"/>
                  <a:defRPr/>
                </a:pP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Nếu</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box>
                      <m:boxPr>
                        <m:ctrlPr>
                          <a:rPr lang="en-US" sz="5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≠0</m:t>
                    </m:r>
                  </m:oMath>
                </a14:m>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tỉ</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số</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f>
                      <m:fPr>
                        <m:ctrlPr>
                          <a:rPr lang="en-US" sz="5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5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5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được</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gọi</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latin typeface="Cambria" panose="02040503050406030204" pitchFamily="18" charset="0"/>
                    <a:ea typeface="Cambria" panose="02040503050406030204" pitchFamily="18" charset="0"/>
                    <a:cs typeface="Arial" panose="020B0604020202020204" pitchFamily="34" charset="0"/>
                  </a:rPr>
                  <a:t>côtang</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kí</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lvl="0" algn="ctr">
                  <a:lnSpc>
                    <a:spcPct val="150000"/>
                  </a:lnSpc>
                  <a:defRPr/>
                </a:pPr>
                <a14:m>
                  <m:oMath xmlns:m="http://schemas.openxmlformats.org/officeDocument/2006/math">
                    <m:r>
                      <a:rPr lang="en-US" sz="5400" b="1"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𝐜𝐨𝐭</m:t>
                    </m:r>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5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5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e>
                        </m:box>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5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𝐬𝐢𝐧</m:t>
                            </m:r>
                          </m:e>
                        </m:box>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5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num>
                      <m:den>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den>
                    </m:f>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r>
                      <a:rPr lang="en-US" sz="5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5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p>
              <a:p>
                <a:pPr marL="571500" lvl="0" indent="-571500">
                  <a:lnSpc>
                    <a:spcPct val="150000"/>
                  </a:lnSpc>
                  <a:buFont typeface="Arial" panose="020B0604020202020204" pitchFamily="34" charset="0"/>
                  <a:buChar char="•"/>
                  <a:defRPr/>
                </a:pP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Các</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giá</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trị</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được</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gọi</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các</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giá</a:t>
                </a:r>
                <a:r>
                  <a:rPr lang="en-US" sz="5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5400" b="1" dirty="0" err="1">
                    <a:solidFill>
                      <a:srgbClr val="FF0000"/>
                    </a:solidFill>
                    <a:latin typeface="Cambria" panose="02040503050406030204" pitchFamily="18" charset="0"/>
                    <a:ea typeface="Cambria" panose="02040503050406030204" pitchFamily="18" charset="0"/>
                    <a:cs typeface="Arial" panose="020B0604020202020204" pitchFamily="34" charset="0"/>
                  </a:rPr>
                  <a:t>trị</a:t>
                </a:r>
                <a:r>
                  <a:rPr lang="en-US" sz="5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5400" b="1" dirty="0" err="1">
                    <a:solidFill>
                      <a:srgbClr val="FF0000"/>
                    </a:solidFill>
                    <a:latin typeface="Cambria" panose="02040503050406030204" pitchFamily="18" charset="0"/>
                    <a:ea typeface="Cambria" panose="02040503050406030204" pitchFamily="18" charset="0"/>
                    <a:cs typeface="Arial" panose="020B0604020202020204" pitchFamily="34" charset="0"/>
                  </a:rPr>
                  <a:t>lượng</a:t>
                </a:r>
                <a:r>
                  <a:rPr lang="en-US" sz="5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54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giác</a:t>
                </a:r>
                <a:r>
                  <a:rPr lang="en-US" sz="5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5400"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sty m:val="p"/>
                      </m:rPr>
                      <a:rPr lang="en-US" sz="5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202354" y="5468989"/>
                <a:ext cx="23705049" cy="7721601"/>
              </a:xfrm>
              <a:prstGeom prst="rect">
                <a:avLst/>
              </a:prstGeom>
              <a:blipFill>
                <a:blip r:embed="rId3"/>
                <a:stretch>
                  <a:fillRect l="-1234" b="-3867"/>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070044" y="359525"/>
            <a:ext cx="4764655" cy="4674187"/>
          </a:xfrm>
          <a:prstGeom prst="rect">
            <a:avLst/>
          </a:prstGeom>
        </p:spPr>
      </p:pic>
      <p:sp>
        <p:nvSpPr>
          <p:cNvPr id="5" name="Google Shape;210;p31">
            <a:extLst>
              <a:ext uri="{FF2B5EF4-FFF2-40B4-BE49-F238E27FC236}">
                <a16:creationId xmlns:a16="http://schemas.microsoft.com/office/drawing/2014/main" id="{2B895833-5F81-DD28-20E7-3DB2DD62CB06}"/>
              </a:ext>
            </a:extLst>
          </p:cNvPr>
          <p:cNvSpPr/>
          <p:nvPr/>
        </p:nvSpPr>
        <p:spPr>
          <a:xfrm flipH="1">
            <a:off x="202354" y="150065"/>
            <a:ext cx="17300876" cy="96470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5400" b="1" dirty="0">
                <a:solidFill>
                  <a:srgbClr val="0000FF"/>
                </a:solidFill>
                <a:latin typeface="Cambria" panose="02040503050406030204" pitchFamily="18" charset="0"/>
                <a:ea typeface="Cambria" panose="02040503050406030204" pitchFamily="18" charset="0"/>
                <a:cs typeface="Tahoma" panose="020B0604030504040204" pitchFamily="34" charset="0"/>
              </a:rPr>
              <a:t>        b) </a:t>
            </a:r>
            <a:r>
              <a:rPr lang="en-US" sz="5400" b="1" dirty="0" err="1">
                <a:solidFill>
                  <a:srgbClr val="0000FF"/>
                </a:solidFill>
                <a:latin typeface="Cambria" panose="02040503050406030204" pitchFamily="18" charset="0"/>
                <a:ea typeface="Cambria" panose="02040503050406030204" pitchFamily="18" charset="0"/>
                <a:cs typeface="Tahoma" panose="020B0604030504040204" pitchFamily="34" charset="0"/>
              </a:rPr>
              <a:t>Các</a:t>
            </a:r>
            <a:r>
              <a:rPr lang="en-US" sz="5400" b="1" dirty="0">
                <a:solidFill>
                  <a:srgbClr val="0000FF"/>
                </a:solidFill>
                <a:latin typeface="Cambria" panose="02040503050406030204" pitchFamily="18" charset="0"/>
                <a:ea typeface="Cambria" panose="02040503050406030204" pitchFamily="18" charset="0"/>
                <a:cs typeface="Tahoma" panose="020B0604030504040204" pitchFamily="34" charset="0"/>
              </a:rPr>
              <a:t> </a:t>
            </a:r>
            <a:r>
              <a:rPr lang="en-US" sz="5400" b="1" dirty="0" err="1">
                <a:solidFill>
                  <a:srgbClr val="0000FF"/>
                </a:solidFill>
                <a:latin typeface="Cambria" panose="02040503050406030204" pitchFamily="18" charset="0"/>
                <a:ea typeface="Cambria" panose="02040503050406030204" pitchFamily="18" charset="0"/>
                <a:cs typeface="Tahoma" panose="020B0604030504040204" pitchFamily="34" charset="0"/>
              </a:rPr>
              <a:t>giá</a:t>
            </a:r>
            <a:r>
              <a:rPr lang="en-US" sz="5400" b="1" dirty="0">
                <a:solidFill>
                  <a:srgbClr val="0000FF"/>
                </a:solidFill>
                <a:latin typeface="Cambria" panose="02040503050406030204" pitchFamily="18" charset="0"/>
                <a:ea typeface="Cambria" panose="02040503050406030204" pitchFamily="18" charset="0"/>
                <a:cs typeface="Tahoma" panose="020B0604030504040204" pitchFamily="34" charset="0"/>
              </a:rPr>
              <a:t> </a:t>
            </a:r>
            <a:r>
              <a:rPr lang="en-US" sz="5400" b="1" dirty="0" err="1">
                <a:solidFill>
                  <a:srgbClr val="0000FF"/>
                </a:solidFill>
                <a:latin typeface="Cambria" panose="02040503050406030204" pitchFamily="18" charset="0"/>
                <a:ea typeface="Cambria" panose="02040503050406030204" pitchFamily="18" charset="0"/>
                <a:cs typeface="Tahoma" panose="020B0604030504040204" pitchFamily="34" charset="0"/>
              </a:rPr>
              <a:t>trị</a:t>
            </a:r>
            <a:r>
              <a:rPr lang="en-US" sz="5400" b="1" dirty="0">
                <a:solidFill>
                  <a:srgbClr val="0000FF"/>
                </a:solidFill>
                <a:latin typeface="Cambria" panose="02040503050406030204" pitchFamily="18" charset="0"/>
                <a:ea typeface="Cambria" panose="02040503050406030204" pitchFamily="18" charset="0"/>
                <a:cs typeface="Tahoma" panose="020B0604030504040204" pitchFamily="34" charset="0"/>
              </a:rPr>
              <a:t> </a:t>
            </a:r>
            <a:r>
              <a:rPr lang="en-US" sz="5400" b="1" dirty="0" err="1">
                <a:solidFill>
                  <a:srgbClr val="0000FF"/>
                </a:solidFill>
                <a:latin typeface="Cambria" panose="02040503050406030204" pitchFamily="18" charset="0"/>
                <a:ea typeface="Cambria" panose="02040503050406030204" pitchFamily="18" charset="0"/>
                <a:cs typeface="Tahoma" panose="020B0604030504040204" pitchFamily="34" charset="0"/>
              </a:rPr>
              <a:t>lượng</a:t>
            </a:r>
            <a:r>
              <a:rPr lang="en-US" sz="5400" b="1" dirty="0">
                <a:solidFill>
                  <a:srgbClr val="0000FF"/>
                </a:solidFill>
                <a:latin typeface="Cambria" panose="02040503050406030204" pitchFamily="18" charset="0"/>
                <a:ea typeface="Cambria" panose="02040503050406030204" pitchFamily="18" charset="0"/>
                <a:cs typeface="Tahoma" panose="020B0604030504040204" pitchFamily="34" charset="0"/>
              </a:rPr>
              <a:t> </a:t>
            </a:r>
            <a:r>
              <a:rPr lang="en-US" sz="5400" b="1" dirty="0" err="1">
                <a:solidFill>
                  <a:srgbClr val="0000FF"/>
                </a:solidFill>
                <a:latin typeface="Cambria" panose="02040503050406030204" pitchFamily="18" charset="0"/>
                <a:ea typeface="Cambria" panose="02040503050406030204" pitchFamily="18" charset="0"/>
                <a:cs typeface="Tahoma" panose="020B0604030504040204" pitchFamily="34" charset="0"/>
              </a:rPr>
              <a:t>giác</a:t>
            </a:r>
            <a:r>
              <a:rPr lang="en-US" sz="5400" b="1" dirty="0">
                <a:solidFill>
                  <a:srgbClr val="0000FF"/>
                </a:solidFill>
                <a:latin typeface="Cambria" panose="02040503050406030204" pitchFamily="18" charset="0"/>
                <a:ea typeface="Cambria" panose="02040503050406030204" pitchFamily="18" charset="0"/>
                <a:cs typeface="Tahoma" panose="020B0604030504040204" pitchFamily="34" charset="0"/>
              </a:rPr>
              <a:t> </a:t>
            </a:r>
            <a:r>
              <a:rPr lang="en-US" sz="5400" b="1" dirty="0" err="1">
                <a:solidFill>
                  <a:srgbClr val="0000FF"/>
                </a:solidFill>
                <a:latin typeface="Cambria" panose="02040503050406030204" pitchFamily="18" charset="0"/>
                <a:ea typeface="Cambria" panose="02040503050406030204" pitchFamily="18" charset="0"/>
                <a:cs typeface="Tahoma" panose="020B0604030504040204" pitchFamily="34" charset="0"/>
              </a:rPr>
              <a:t>của</a:t>
            </a:r>
            <a:r>
              <a:rPr lang="en-US" sz="5400" b="1" dirty="0">
                <a:solidFill>
                  <a:srgbClr val="0000FF"/>
                </a:solidFill>
                <a:latin typeface="Cambria" panose="02040503050406030204" pitchFamily="18" charset="0"/>
                <a:ea typeface="Cambria" panose="02040503050406030204" pitchFamily="18" charset="0"/>
                <a:cs typeface="Tahoma" panose="020B0604030504040204" pitchFamily="34" charset="0"/>
              </a:rPr>
              <a:t> </a:t>
            </a:r>
            <a:r>
              <a:rPr lang="en-US" sz="5400" b="1" dirty="0" err="1">
                <a:solidFill>
                  <a:srgbClr val="0000FF"/>
                </a:solidFill>
                <a:latin typeface="Cambria" panose="02040503050406030204" pitchFamily="18" charset="0"/>
                <a:ea typeface="Cambria" panose="02040503050406030204" pitchFamily="18" charset="0"/>
                <a:cs typeface="Tahoma" panose="020B0604030504040204" pitchFamily="34" charset="0"/>
              </a:rPr>
              <a:t>góc</a:t>
            </a:r>
            <a:r>
              <a:rPr lang="en-US" sz="5400" b="1" dirty="0">
                <a:solidFill>
                  <a:srgbClr val="0000FF"/>
                </a:solidFill>
                <a:latin typeface="Cambria" panose="02040503050406030204" pitchFamily="18" charset="0"/>
                <a:ea typeface="Cambria" panose="02040503050406030204" pitchFamily="18" charset="0"/>
                <a:cs typeface="Tahoma" panose="020B0604030504040204" pitchFamily="34" charset="0"/>
              </a:rPr>
              <a:t> </a:t>
            </a:r>
            <a:r>
              <a:rPr lang="en-US" sz="5400" b="1" dirty="0" err="1">
                <a:solidFill>
                  <a:srgbClr val="0000FF"/>
                </a:solidFill>
                <a:latin typeface="Cambria" panose="02040503050406030204" pitchFamily="18" charset="0"/>
                <a:ea typeface="Cambria" panose="02040503050406030204" pitchFamily="18" charset="0"/>
                <a:cs typeface="Tahoma" panose="020B0604030504040204" pitchFamily="34" charset="0"/>
              </a:rPr>
              <a:t>lượng</a:t>
            </a:r>
            <a:r>
              <a:rPr lang="en-US" sz="5400" b="1" dirty="0">
                <a:solidFill>
                  <a:srgbClr val="0000FF"/>
                </a:solidFill>
                <a:latin typeface="Cambria" panose="02040503050406030204" pitchFamily="18" charset="0"/>
                <a:ea typeface="Cambria" panose="02040503050406030204" pitchFamily="18" charset="0"/>
                <a:cs typeface="Tahoma" panose="020B0604030504040204" pitchFamily="34" charset="0"/>
              </a:rPr>
              <a:t> </a:t>
            </a:r>
            <a:r>
              <a:rPr lang="en-US" sz="5400" b="1" dirty="0" err="1">
                <a:solidFill>
                  <a:srgbClr val="0000FF"/>
                </a:solidFill>
                <a:latin typeface="Cambria" panose="02040503050406030204" pitchFamily="18" charset="0"/>
                <a:ea typeface="Cambria" panose="02040503050406030204" pitchFamily="18" charset="0"/>
                <a:cs typeface="Tahoma" panose="020B0604030504040204" pitchFamily="34" charset="0"/>
              </a:rPr>
              <a:t>giác</a:t>
            </a:r>
            <a:endParaRPr sz="5400" b="1" dirty="0">
              <a:solidFill>
                <a:srgbClr val="002060"/>
              </a:solidFill>
              <a:latin typeface="Cambria" panose="02040503050406030204" pitchFamily="18" charset="0"/>
              <a:ea typeface="Cambria" panose="02040503050406030204" pitchFamily="18" charset="0"/>
              <a:cs typeface="Tahoma" panose="020B0604030504040204" pitchFamily="34" charset="0"/>
              <a:sym typeface="Calibri"/>
            </a:endParaRPr>
          </a:p>
        </p:txBody>
      </p:sp>
    </p:spTree>
    <p:extLst>
      <p:ext uri="{BB962C8B-B14F-4D97-AF65-F5344CB8AC3E}">
        <p14:creationId xmlns:p14="http://schemas.microsoft.com/office/powerpoint/2010/main" val="1106788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3CB4245F-5110-304D-C0B0-F213E9A016DF}"/>
                  </a:ext>
                </a:extLst>
              </p:cNvPr>
              <p:cNvSpPr txBox="1"/>
              <p:nvPr/>
            </p:nvSpPr>
            <p:spPr>
              <a:xfrm>
                <a:off x="536583" y="1069651"/>
                <a:ext cx="23975852" cy="10970054"/>
              </a:xfrm>
              <a:prstGeom prst="rect">
                <a:avLst/>
              </a:prstGeom>
              <a:solidFill>
                <a:srgbClr val="FFC000">
                  <a:lumMod val="20000"/>
                  <a:lumOff val="80000"/>
                </a:srgbClr>
              </a:solidFill>
            </p:spPr>
            <p:txBody>
              <a:bodyPr wrap="square">
                <a:spAutoFit/>
              </a:bodyPr>
              <a:lstStyle/>
              <a:p>
                <a:r>
                  <a:rPr lang="fr-FR" sz="6000" b="1" u="sng" dirty="0" smtClean="0">
                    <a:solidFill>
                      <a:srgbClr val="FF0000"/>
                    </a:solidFill>
                    <a:latin typeface="Cambria" panose="02040503050406030204" pitchFamily="18" charset="0"/>
                    <a:ea typeface="Cambria" panose="02040503050406030204" pitchFamily="18" charset="0"/>
                    <a:cs typeface="Tahoma" panose="020B0604030504040204" pitchFamily="34" charset="0"/>
                  </a:rPr>
                  <a:t>Chú ý</a:t>
                </a:r>
              </a:p>
              <a:p>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a) Ta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còn</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gọi</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trục</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tung</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là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trục</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sin,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trục</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hoành</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là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trục</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cosin</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a:t>
                </a:r>
              </a:p>
              <a:p>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b)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Từ</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định</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nghĩa</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ta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suy</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ra:</a:t>
                </a:r>
              </a:p>
              <a:p>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a:t>
                </a:r>
                <a:r>
                  <a:rPr lang="en-US" sz="6000" b="1" dirty="0">
                    <a:solidFill>
                      <a:schemeClr val="tx1"/>
                    </a:solidFill>
                    <a:latin typeface="Cambria" panose="02040503050406030204" pitchFamily="18" charset="0"/>
                    <a:ea typeface="Cambria" panose="02040503050406030204" pitchFamily="18" charset="0"/>
                  </a:rPr>
                  <a:t> </a:t>
                </a:r>
                <a14:m>
                  <m:oMath xmlns:m="http://schemas.openxmlformats.org/officeDocument/2006/math">
                    <m:r>
                      <a:rPr lang="en-US" sz="6000" b="1" i="1">
                        <a:solidFill>
                          <a:schemeClr val="tx1"/>
                        </a:solidFill>
                        <a:latin typeface="Cambria Math" panose="02040503050406030204" pitchFamily="18" charset="0"/>
                      </a:rPr>
                      <m:t>𝒔𝒊𝒏</m:t>
                    </m:r>
                    <m:r>
                      <a:rPr lang="en-US" sz="6000" b="1" i="1">
                        <a:solidFill>
                          <a:schemeClr val="tx1"/>
                        </a:solidFill>
                        <a:latin typeface="Cambria Math" panose="02040503050406030204" pitchFamily="18" charset="0"/>
                        <a:ea typeface="Cambria Math" panose="02040503050406030204" pitchFamily="18" charset="0"/>
                      </a:rPr>
                      <m:t>𝜶</m:t>
                    </m:r>
                  </m:oMath>
                </a14:m>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6000" b="1" i="1">
                        <a:solidFill>
                          <a:schemeClr val="tx1"/>
                        </a:solidFill>
                        <a:latin typeface="Cambria Math" panose="02040503050406030204" pitchFamily="18" charset="0"/>
                      </a:rPr>
                      <m:t>𝒄𝒐𝒔</m:t>
                    </m:r>
                    <m:r>
                      <a:rPr lang="en-US" sz="6000" b="1" i="1">
                        <a:solidFill>
                          <a:schemeClr val="tx1"/>
                        </a:solidFill>
                        <a:latin typeface="Cambria Math" panose="02040503050406030204" pitchFamily="18" charset="0"/>
                        <a:ea typeface="Cambria Math" panose="02040503050406030204" pitchFamily="18" charset="0"/>
                      </a:rPr>
                      <m:t>𝜶</m:t>
                    </m:r>
                  </m:oMath>
                </a14:m>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xác</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định</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với</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mọi</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giá</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trị</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của</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6000" b="1" i="1">
                        <a:solidFill>
                          <a:schemeClr val="tx1"/>
                        </a:solidFill>
                        <a:latin typeface="Cambria Math" panose="02040503050406030204" pitchFamily="18" charset="0"/>
                        <a:ea typeface="Cambria Math" panose="02040503050406030204" pitchFamily="18" charset="0"/>
                      </a:rPr>
                      <m:t>𝜶</m:t>
                    </m:r>
                  </m:oMath>
                </a14:m>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và</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 ta </a:t>
                </a:r>
                <a:r>
                  <a:rPr lang="fr-FR" sz="6000" b="1" dirty="0" err="1">
                    <a:solidFill>
                      <a:schemeClr val="tx1"/>
                    </a:solidFill>
                    <a:latin typeface="Cambria" panose="02040503050406030204" pitchFamily="18" charset="0"/>
                    <a:ea typeface="Cambria" panose="02040503050406030204" pitchFamily="18" charset="0"/>
                    <a:cs typeface="Tahoma" panose="020B0604030504040204" pitchFamily="34" charset="0"/>
                  </a:rPr>
                  <a:t>có</a:t>
                </a:r>
                <a:r>
                  <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rPr>
                  <a:t>:</a:t>
                </a:r>
              </a:p>
              <a:p>
                <a14:m>
                  <m:oMathPara xmlns:m="http://schemas.openxmlformats.org/officeDocument/2006/math">
                    <m:oMathParaPr>
                      <m:jc m:val="centerGroup"/>
                    </m:oMathParaPr>
                    <m:oMath xmlns:m="http://schemas.openxmlformats.org/officeDocument/2006/math">
                      <m:r>
                        <a:rPr lang="en-US" sz="6000" b="1" i="1">
                          <a:solidFill>
                            <a:schemeClr val="tx1"/>
                          </a:solidFill>
                          <a:latin typeface="Cambria Math" panose="02040503050406030204" pitchFamily="18" charset="0"/>
                          <a:ea typeface="Tahoma" panose="020B0604030504040204" pitchFamily="34" charset="0"/>
                          <a:cs typeface="Tahoma" panose="020B0604030504040204" pitchFamily="34" charset="0"/>
                        </a:rPr>
                        <m:t>−</m:t>
                      </m:r>
                      <m:r>
                        <a:rPr lang="en-US" sz="6000" b="1" i="1">
                          <a:solidFill>
                            <a:schemeClr val="tx1"/>
                          </a:solidFill>
                          <a:latin typeface="Cambria Math" panose="02040503050406030204" pitchFamily="18" charset="0"/>
                          <a:ea typeface="Tahoma" panose="020B0604030504040204" pitchFamily="34" charset="0"/>
                          <a:cs typeface="Tahoma" panose="020B0604030504040204" pitchFamily="34" charset="0"/>
                        </a:rPr>
                        <m:t>𝟏</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𝒔𝒊𝒏</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𝜶</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𝟏</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𝟏</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𝒄𝒐𝒔</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𝜶</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𝟏</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m:t>
                      </m:r>
                    </m:oMath>
                  </m:oMathPara>
                </a14:m>
                <a:endParaRPr lang="en-US" sz="6000" b="1" i="1" dirty="0" smtClean="0">
                  <a:solidFill>
                    <a:schemeClr val="tx1"/>
                  </a:solidFill>
                  <a:latin typeface="Cambria Math" panose="02040503050406030204" pitchFamily="18" charset="0"/>
                  <a:ea typeface="Cambria Math" panose="02040503050406030204" pitchFamily="18" charset="0"/>
                  <a:cs typeface="Tahoma" panose="020B0604030504040204" pitchFamily="34" charset="0"/>
                </a:endParaRPr>
              </a:p>
              <a:p>
                <a14:m>
                  <m:oMathPara xmlns:m="http://schemas.openxmlformats.org/officeDocument/2006/math">
                    <m:oMathParaPr>
                      <m:jc m:val="centerGroup"/>
                    </m:oMathParaPr>
                    <m:oMath xmlns:m="http://schemas.openxmlformats.org/officeDocument/2006/math">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𝒔𝒊𝒏</m:t>
                      </m:r>
                      <m:d>
                        <m:dPr>
                          <m:ctrlP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ctrlPr>
                        </m:dPr>
                        <m:e>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𝜶</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𝒌</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𝟐</m:t>
                          </m:r>
                          <m:r>
                            <a:rPr lang="en-US" sz="60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𝝅</m:t>
                          </m:r>
                        </m:e>
                      </m:d>
                      <m:r>
                        <a:rPr lang="en-US" sz="6000" b="1" i="1">
                          <a:latin typeface="Cambria Math" panose="02040503050406030204" pitchFamily="18" charset="0"/>
                          <a:ea typeface="Cambria Math" panose="02040503050406030204" pitchFamily="18" charset="0"/>
                          <a:cs typeface="Tahoma" panose="020B0604030504040204" pitchFamily="34" charset="0"/>
                        </a:rPr>
                        <m:t>=</m:t>
                      </m:r>
                      <m:r>
                        <a:rPr lang="en-US" sz="6000" b="1" i="1">
                          <a:latin typeface="Cambria Math" panose="02040503050406030204" pitchFamily="18" charset="0"/>
                          <a:ea typeface="Cambria Math" panose="02040503050406030204" pitchFamily="18" charset="0"/>
                          <a:cs typeface="Tahoma" panose="020B0604030504040204" pitchFamily="34" charset="0"/>
                        </a:rPr>
                        <m:t>𝒔𝒊𝒏</m:t>
                      </m:r>
                      <m:r>
                        <a:rPr lang="en-US" sz="6000" b="1" i="1">
                          <a:latin typeface="Cambria Math" panose="02040503050406030204" pitchFamily="18" charset="0"/>
                          <a:ea typeface="Cambria Math" panose="02040503050406030204" pitchFamily="18" charset="0"/>
                          <a:cs typeface="Tahoma" panose="020B0604030504040204" pitchFamily="34" charset="0"/>
                        </a:rPr>
                        <m:t>𝜶</m:t>
                      </m:r>
                      <m:r>
                        <a:rPr lang="en-US" sz="6000" b="1" i="1">
                          <a:latin typeface="Cambria Math" panose="02040503050406030204" pitchFamily="18" charset="0"/>
                          <a:ea typeface="Cambria Math" panose="02040503050406030204" pitchFamily="18" charset="0"/>
                          <a:cs typeface="Tahoma" panose="020B0604030504040204" pitchFamily="34" charset="0"/>
                        </a:rPr>
                        <m:t>=</m:t>
                      </m:r>
                      <m:r>
                        <a:rPr lang="en-US" sz="6000" b="1" i="1">
                          <a:latin typeface="Cambria Math" panose="02040503050406030204" pitchFamily="18" charset="0"/>
                          <a:ea typeface="Cambria Math" panose="02040503050406030204" pitchFamily="18" charset="0"/>
                          <a:cs typeface="Tahoma" panose="020B0604030504040204" pitchFamily="34" charset="0"/>
                        </a:rPr>
                        <m:t>𝒚</m:t>
                      </m:r>
                      <m:r>
                        <a:rPr lang="en-US" sz="6000" b="1" i="1">
                          <a:latin typeface="Cambria Math" panose="02040503050406030204" pitchFamily="18" charset="0"/>
                          <a:ea typeface="Cambria Math" panose="02040503050406030204" pitchFamily="18" charset="0"/>
                          <a:cs typeface="Tahoma" panose="020B0604030504040204" pitchFamily="34" charset="0"/>
                        </a:rPr>
                        <m:t>;</m:t>
                      </m:r>
                    </m:oMath>
                  </m:oMathPara>
                </a14:m>
                <a:endParaRPr lang="en-US" sz="6000" b="1" i="1" dirty="0">
                  <a:latin typeface="Cambria" panose="02040503050406030204" pitchFamily="18" charset="0"/>
                  <a:ea typeface="Cambria" panose="02040503050406030204" pitchFamily="18" charset="0"/>
                  <a:cs typeface="Tahoma" panose="020B0604030504040204" pitchFamily="34" charset="0"/>
                </a:endParaRPr>
              </a:p>
              <a:p>
                <a:r>
                  <a:rPr lang="en-US" sz="6000" b="1" dirty="0" smtClean="0">
                    <a:ea typeface="Cambria Math" panose="02040503050406030204" pitchFamily="18" charset="0"/>
                    <a:cs typeface="Tahoma" panose="020B0604030504040204" pitchFamily="34" charset="0"/>
                  </a:rPr>
                  <a:t>  </a:t>
                </a:r>
                <a14:m>
                  <m:oMath xmlns:m="http://schemas.openxmlformats.org/officeDocument/2006/math">
                    <m:r>
                      <a:rPr lang="en-US" sz="6000" b="1" i="1">
                        <a:latin typeface="Cambria Math" panose="02040503050406030204" pitchFamily="18" charset="0"/>
                        <a:ea typeface="Cambria Math" panose="02040503050406030204" pitchFamily="18" charset="0"/>
                        <a:cs typeface="Tahoma" panose="020B0604030504040204" pitchFamily="34" charset="0"/>
                      </a:rPr>
                      <m:t>𝒄𝒐𝒔</m:t>
                    </m:r>
                    <m:d>
                      <m:dPr>
                        <m:ctrlPr>
                          <a:rPr lang="en-US" sz="6000" b="1" i="1">
                            <a:latin typeface="Cambria Math" panose="02040503050406030204" pitchFamily="18" charset="0"/>
                            <a:ea typeface="Cambria Math" panose="02040503050406030204" pitchFamily="18" charset="0"/>
                            <a:cs typeface="Tahoma" panose="020B0604030504040204" pitchFamily="34" charset="0"/>
                          </a:rPr>
                        </m:ctrlPr>
                      </m:dPr>
                      <m:e>
                        <m:r>
                          <a:rPr lang="en-US" sz="6000" b="1" i="1">
                            <a:latin typeface="Cambria Math" panose="02040503050406030204" pitchFamily="18" charset="0"/>
                            <a:ea typeface="Cambria Math" panose="02040503050406030204" pitchFamily="18" charset="0"/>
                            <a:cs typeface="Tahoma" panose="020B0604030504040204" pitchFamily="34" charset="0"/>
                          </a:rPr>
                          <m:t>𝜶</m:t>
                        </m:r>
                        <m:r>
                          <a:rPr lang="en-US" sz="6000" b="1" i="1">
                            <a:latin typeface="Cambria Math" panose="02040503050406030204" pitchFamily="18" charset="0"/>
                            <a:ea typeface="Cambria Math" panose="02040503050406030204" pitchFamily="18" charset="0"/>
                            <a:cs typeface="Tahoma" panose="020B0604030504040204" pitchFamily="34" charset="0"/>
                          </a:rPr>
                          <m:t>+</m:t>
                        </m:r>
                        <m:r>
                          <a:rPr lang="en-US" sz="6000" b="1" i="1">
                            <a:latin typeface="Cambria Math" panose="02040503050406030204" pitchFamily="18" charset="0"/>
                            <a:ea typeface="Cambria Math" panose="02040503050406030204" pitchFamily="18" charset="0"/>
                            <a:cs typeface="Tahoma" panose="020B0604030504040204" pitchFamily="34" charset="0"/>
                          </a:rPr>
                          <m:t>𝒌</m:t>
                        </m:r>
                        <m:r>
                          <a:rPr lang="en-US" sz="6000" b="1" i="1">
                            <a:latin typeface="Cambria Math" panose="02040503050406030204" pitchFamily="18" charset="0"/>
                            <a:ea typeface="Cambria Math" panose="02040503050406030204" pitchFamily="18" charset="0"/>
                            <a:cs typeface="Tahoma" panose="020B0604030504040204" pitchFamily="34" charset="0"/>
                          </a:rPr>
                          <m:t>𝟐</m:t>
                        </m:r>
                        <m:r>
                          <a:rPr lang="en-US" sz="6000" b="1" i="1">
                            <a:latin typeface="Cambria Math" panose="02040503050406030204" pitchFamily="18" charset="0"/>
                            <a:ea typeface="Cambria Math" panose="02040503050406030204" pitchFamily="18" charset="0"/>
                            <a:cs typeface="Tahoma" panose="020B0604030504040204" pitchFamily="34" charset="0"/>
                          </a:rPr>
                          <m:t>𝝅</m:t>
                        </m:r>
                      </m:e>
                    </m:d>
                    <m:r>
                      <a:rPr lang="en-US" sz="6000" b="1" i="1">
                        <a:latin typeface="Cambria Math" panose="02040503050406030204" pitchFamily="18" charset="0"/>
                        <a:ea typeface="Cambria Math" panose="02040503050406030204" pitchFamily="18" charset="0"/>
                        <a:cs typeface="Tahoma" panose="020B0604030504040204" pitchFamily="34" charset="0"/>
                      </a:rPr>
                      <m:t>=</m:t>
                    </m:r>
                    <m:r>
                      <a:rPr lang="en-US" sz="6000" b="1" i="1">
                        <a:latin typeface="Cambria Math" panose="02040503050406030204" pitchFamily="18" charset="0"/>
                        <a:ea typeface="Cambria Math" panose="02040503050406030204" pitchFamily="18" charset="0"/>
                        <a:cs typeface="Tahoma" panose="020B0604030504040204" pitchFamily="34" charset="0"/>
                      </a:rPr>
                      <m:t>𝒄𝒐𝒔</m:t>
                    </m:r>
                    <m:r>
                      <a:rPr lang="en-US" sz="6000" b="1" i="1">
                        <a:latin typeface="Cambria Math" panose="02040503050406030204" pitchFamily="18" charset="0"/>
                        <a:ea typeface="Cambria Math" panose="02040503050406030204" pitchFamily="18" charset="0"/>
                        <a:cs typeface="Tahoma" panose="020B0604030504040204" pitchFamily="34" charset="0"/>
                      </a:rPr>
                      <m:t>𝜶</m:t>
                    </m:r>
                    <m:r>
                      <a:rPr lang="en-US" sz="6000" b="1" i="1">
                        <a:latin typeface="Cambria Math" panose="02040503050406030204" pitchFamily="18" charset="0"/>
                        <a:ea typeface="Cambria Math" panose="02040503050406030204" pitchFamily="18" charset="0"/>
                        <a:cs typeface="Tahoma" panose="020B0604030504040204" pitchFamily="34" charset="0"/>
                      </a:rPr>
                      <m:t>=</m:t>
                    </m:r>
                    <m:r>
                      <a:rPr lang="en-US" sz="6000" b="1" i="1">
                        <a:latin typeface="Cambria Math" panose="02040503050406030204" pitchFamily="18" charset="0"/>
                        <a:ea typeface="Cambria Math" panose="02040503050406030204" pitchFamily="18" charset="0"/>
                        <a:cs typeface="Tahoma" panose="020B0604030504040204" pitchFamily="34" charset="0"/>
                      </a:rPr>
                      <m:t>𝒙</m:t>
                    </m:r>
                    <m:r>
                      <a:rPr lang="en-US" sz="6000" b="1" i="1">
                        <a:latin typeface="Cambria Math" panose="02040503050406030204" pitchFamily="18" charset="0"/>
                        <a:ea typeface="Cambria Math" panose="02040503050406030204" pitchFamily="18" charset="0"/>
                        <a:cs typeface="Tahoma" panose="020B0604030504040204" pitchFamily="34" charset="0"/>
                      </a:rPr>
                      <m:t> (</m:t>
                    </m:r>
                    <m:r>
                      <a:rPr lang="en-US" sz="6000" b="1" i="1">
                        <a:latin typeface="Cambria Math" panose="02040503050406030204" pitchFamily="18" charset="0"/>
                        <a:ea typeface="Cambria Math" panose="02040503050406030204" pitchFamily="18" charset="0"/>
                        <a:cs typeface="Tahoma" panose="020B0604030504040204" pitchFamily="34" charset="0"/>
                      </a:rPr>
                      <m:t>𝒌</m:t>
                    </m:r>
                    <m:r>
                      <a:rPr lang="en-US" sz="6000" b="1" i="1">
                        <a:latin typeface="Cambria Math" panose="02040503050406030204" pitchFamily="18" charset="0"/>
                        <a:ea typeface="Cambria Math" panose="02040503050406030204" pitchFamily="18" charset="0"/>
                        <a:cs typeface="Tahoma" panose="020B0604030504040204" pitchFamily="34" charset="0"/>
                      </a:rPr>
                      <m:t>∈</m:t>
                    </m:r>
                    <m:r>
                      <a:rPr lang="en-US" sz="6000" b="1" i="1">
                        <a:latin typeface="Cambria Math" panose="02040503050406030204" pitchFamily="18" charset="0"/>
                        <a:ea typeface="Cambria Math" panose="02040503050406030204" pitchFamily="18" charset="0"/>
                        <a:cs typeface="Tahoma" panose="020B0604030504040204" pitchFamily="34" charset="0"/>
                      </a:rPr>
                      <m:t>ℤ</m:t>
                    </m:r>
                    <m:r>
                      <a:rPr lang="en-US" sz="6000" b="1" i="1">
                        <a:latin typeface="Cambria Math" panose="02040503050406030204" pitchFamily="18" charset="0"/>
                        <a:ea typeface="Cambria Math" panose="02040503050406030204" pitchFamily="18" charset="0"/>
                        <a:cs typeface="Tahoma" panose="020B0604030504040204" pitchFamily="34" charset="0"/>
                      </a:rPr>
                      <m:t>)</m:t>
                    </m:r>
                  </m:oMath>
                </a14:m>
                <a:endParaRPr lang="fr-FR" sz="6000" b="1" dirty="0">
                  <a:solidFill>
                    <a:schemeClr val="tx1"/>
                  </a:solidFill>
                  <a:latin typeface="Cambria" panose="02040503050406030204" pitchFamily="18" charset="0"/>
                  <a:ea typeface="Cambria" panose="02040503050406030204" pitchFamily="18" charset="0"/>
                  <a:cs typeface="Tahoma" panose="020B0604030504040204" pitchFamily="34" charset="0"/>
                </a:endParaRPr>
              </a:p>
              <a:p>
                <a:r>
                  <a:rPr lang="fr-FR" sz="6000" b="1" dirty="0">
                    <a:latin typeface="Cambria" panose="02040503050406030204" pitchFamily="18" charset="0"/>
                    <a:ea typeface="Cambria" panose="02040503050406030204" pitchFamily="18" charset="0"/>
                    <a:cs typeface="Tahoma" panose="020B0604030504040204" pitchFamily="34" charset="0"/>
                  </a:rPr>
                  <a:t>+</a:t>
                </a:r>
                <a:r>
                  <a:rPr lang="fr-FR" sz="6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6000" b="1" i="1">
                        <a:latin typeface="Cambria Math" panose="02040503050406030204" pitchFamily="18" charset="0"/>
                      </a:rPr>
                      <m:t>𝒕𝒂𝒏</m:t>
                    </m:r>
                    <m:r>
                      <a:rPr lang="en-US" sz="6000" b="1" i="1">
                        <a:latin typeface="Cambria Math" panose="02040503050406030204" pitchFamily="18" charset="0"/>
                        <a:ea typeface="Cambria Math" panose="02040503050406030204" pitchFamily="18" charset="0"/>
                      </a:rPr>
                      <m:t>𝜶</m:t>
                    </m:r>
                    <m:r>
                      <a:rPr lang="en-US" sz="6000" b="1" i="1">
                        <a:latin typeface="Cambria Math" panose="02040503050406030204" pitchFamily="18" charset="0"/>
                        <a:ea typeface="Cambria Math" panose="02040503050406030204" pitchFamily="18" charset="0"/>
                      </a:rPr>
                      <m:t>=</m:t>
                    </m:r>
                    <m:f>
                      <m:fPr>
                        <m:ctrlPr>
                          <a:rPr lang="en-US" sz="6000" b="1" i="1">
                            <a:latin typeface="Cambria Math" panose="02040503050406030204" pitchFamily="18" charset="0"/>
                            <a:ea typeface="Cambria Math" panose="02040503050406030204" pitchFamily="18" charset="0"/>
                            <a:cs typeface="Tahoma" panose="020B0604030504040204" pitchFamily="34" charset="0"/>
                          </a:rPr>
                        </m:ctrlPr>
                      </m:fPr>
                      <m:num>
                        <m:r>
                          <a:rPr lang="en-US" sz="6000" b="1" i="1">
                            <a:latin typeface="Cambria Math" panose="02040503050406030204" pitchFamily="18" charset="0"/>
                            <a:ea typeface="Cambria Math" panose="02040503050406030204" pitchFamily="18" charset="0"/>
                            <a:cs typeface="Tahoma" panose="020B0604030504040204" pitchFamily="34" charset="0"/>
                          </a:rPr>
                          <m:t>𝒔𝒊𝒏</m:t>
                        </m:r>
                        <m:r>
                          <a:rPr lang="en-US" sz="6000" b="1" i="1">
                            <a:latin typeface="Cambria Math" panose="02040503050406030204" pitchFamily="18" charset="0"/>
                            <a:ea typeface="Cambria Math" panose="02040503050406030204" pitchFamily="18" charset="0"/>
                            <a:cs typeface="Tahoma" panose="020B0604030504040204" pitchFamily="34" charset="0"/>
                          </a:rPr>
                          <m:t>𝜶</m:t>
                        </m:r>
                      </m:num>
                      <m:den>
                        <m:r>
                          <a:rPr lang="en-US" sz="6000" b="1" i="1">
                            <a:latin typeface="Cambria Math" panose="02040503050406030204" pitchFamily="18" charset="0"/>
                          </a:rPr>
                          <m:t>𝒄𝒐𝒔</m:t>
                        </m:r>
                        <m:r>
                          <a:rPr lang="en-US" sz="6000" b="1" i="1">
                            <a:latin typeface="Cambria Math" panose="02040503050406030204" pitchFamily="18" charset="0"/>
                            <a:ea typeface="Cambria Math" panose="02040503050406030204" pitchFamily="18" charset="0"/>
                          </a:rPr>
                          <m:t>𝜶</m:t>
                        </m:r>
                      </m:den>
                    </m:f>
                  </m:oMath>
                </a14:m>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xác</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định</a:t>
                </a:r>
                <a:r>
                  <a:rPr lang="fr-FR" sz="6000" b="1" dirty="0">
                    <a:latin typeface="Cambria" panose="02040503050406030204" pitchFamily="18" charset="0"/>
                    <a:ea typeface="Cambria" panose="02040503050406030204" pitchFamily="18" charset="0"/>
                    <a:cs typeface="Tahoma" panose="020B0604030504040204" pitchFamily="34" charset="0"/>
                  </a:rPr>
                  <a:t> khi </a:t>
                </a:r>
                <a14:m>
                  <m:oMath xmlns:m="http://schemas.openxmlformats.org/officeDocument/2006/math">
                    <m:r>
                      <a:rPr lang="en-US" sz="6000" b="1" i="1">
                        <a:latin typeface="Cambria Math" panose="02040503050406030204" pitchFamily="18" charset="0"/>
                        <a:ea typeface="Tahoma" panose="020B0604030504040204" pitchFamily="34" charset="0"/>
                        <a:cs typeface="Tahoma" panose="020B0604030504040204" pitchFamily="34" charset="0"/>
                      </a:rPr>
                      <m:t>𝒙</m:t>
                    </m:r>
                    <m:r>
                      <a:rPr lang="en-US" sz="6000" b="1" i="1">
                        <a:latin typeface="Cambria Math" panose="02040503050406030204" pitchFamily="18" charset="0"/>
                        <a:ea typeface="Cambria Math" panose="02040503050406030204" pitchFamily="18" charset="0"/>
                        <a:cs typeface="Tahoma" panose="020B0604030504040204" pitchFamily="34" charset="0"/>
                      </a:rPr>
                      <m:t>≠</m:t>
                    </m:r>
                    <m:f>
                      <m:fPr>
                        <m:ctrlPr>
                          <a:rPr lang="en-US" sz="6000" b="1" i="1">
                            <a:latin typeface="Cambria Math" panose="02040503050406030204" pitchFamily="18" charset="0"/>
                            <a:ea typeface="Cambria Math" panose="02040503050406030204" pitchFamily="18" charset="0"/>
                            <a:cs typeface="Tahoma" panose="020B0604030504040204" pitchFamily="34" charset="0"/>
                          </a:rPr>
                        </m:ctrlPr>
                      </m:fPr>
                      <m:num>
                        <m:r>
                          <a:rPr lang="en-US" sz="6000" b="1" i="1">
                            <a:latin typeface="Cambria Math" panose="02040503050406030204" pitchFamily="18" charset="0"/>
                            <a:ea typeface="Cambria Math" panose="02040503050406030204" pitchFamily="18" charset="0"/>
                            <a:cs typeface="Tahoma" panose="020B0604030504040204" pitchFamily="34" charset="0"/>
                          </a:rPr>
                          <m:t>𝝅</m:t>
                        </m:r>
                      </m:num>
                      <m:den>
                        <m:r>
                          <a:rPr lang="en-US" sz="6000" b="1" i="1">
                            <a:latin typeface="Cambria Math" panose="02040503050406030204" pitchFamily="18" charset="0"/>
                            <a:ea typeface="Cambria Math" panose="02040503050406030204" pitchFamily="18" charset="0"/>
                            <a:cs typeface="Tahoma" panose="020B0604030504040204" pitchFamily="34" charset="0"/>
                          </a:rPr>
                          <m:t>𝟐</m:t>
                        </m:r>
                      </m:den>
                    </m:f>
                    <m:r>
                      <a:rPr lang="en-US" sz="6000" b="1" i="1">
                        <a:latin typeface="Cambria Math" panose="02040503050406030204" pitchFamily="18" charset="0"/>
                        <a:ea typeface="Cambria Math" panose="02040503050406030204" pitchFamily="18" charset="0"/>
                        <a:cs typeface="Tahoma" panose="020B0604030504040204" pitchFamily="34" charset="0"/>
                      </a:rPr>
                      <m:t>+</m:t>
                    </m:r>
                    <m:r>
                      <a:rPr lang="en-US" sz="6000" b="1" i="1">
                        <a:latin typeface="Cambria Math" panose="02040503050406030204" pitchFamily="18" charset="0"/>
                        <a:ea typeface="Cambria Math" panose="02040503050406030204" pitchFamily="18" charset="0"/>
                        <a:cs typeface="Tahoma" panose="020B0604030504040204" pitchFamily="34" charset="0"/>
                      </a:rPr>
                      <m:t>𝒌</m:t>
                    </m:r>
                    <m:r>
                      <a:rPr lang="en-US" sz="6000" b="1" i="1">
                        <a:latin typeface="Cambria Math" panose="02040503050406030204" pitchFamily="18" charset="0"/>
                        <a:ea typeface="Cambria Math" panose="02040503050406030204" pitchFamily="18" charset="0"/>
                        <a:cs typeface="Tahoma" panose="020B0604030504040204" pitchFamily="34" charset="0"/>
                      </a:rPr>
                      <m:t>𝝅</m:t>
                    </m:r>
                    <m:r>
                      <a:rPr lang="en-US" sz="6000" b="1" i="1">
                        <a:latin typeface="Cambria Math" panose="02040503050406030204" pitchFamily="18" charset="0"/>
                        <a:ea typeface="Cambria Math" panose="02040503050406030204" pitchFamily="18" charset="0"/>
                        <a:cs typeface="Tahoma" panose="020B0604030504040204" pitchFamily="34" charset="0"/>
                      </a:rPr>
                      <m:t> (</m:t>
                    </m:r>
                    <m:r>
                      <a:rPr lang="en-US" sz="6000" b="1" i="1">
                        <a:latin typeface="Cambria Math" panose="02040503050406030204" pitchFamily="18" charset="0"/>
                        <a:ea typeface="Cambria Math" panose="02040503050406030204" pitchFamily="18" charset="0"/>
                        <a:cs typeface="Tahoma" panose="020B0604030504040204" pitchFamily="34" charset="0"/>
                      </a:rPr>
                      <m:t>𝒌</m:t>
                    </m:r>
                    <m:r>
                      <a:rPr lang="en-US" sz="6000" b="1" i="1">
                        <a:latin typeface="Cambria Math" panose="02040503050406030204" pitchFamily="18" charset="0"/>
                        <a:ea typeface="Cambria Math" panose="02040503050406030204" pitchFamily="18" charset="0"/>
                        <a:cs typeface="Tahoma" panose="020B0604030504040204" pitchFamily="34" charset="0"/>
                      </a:rPr>
                      <m:t>∈</m:t>
                    </m:r>
                    <m:r>
                      <a:rPr lang="en-US" sz="6000" b="1" i="1">
                        <a:latin typeface="Cambria Math" panose="02040503050406030204" pitchFamily="18" charset="0"/>
                        <a:ea typeface="Cambria Math" panose="02040503050406030204" pitchFamily="18" charset="0"/>
                        <a:cs typeface="Tahoma" panose="020B0604030504040204" pitchFamily="34" charset="0"/>
                      </a:rPr>
                      <m:t>ℤ</m:t>
                    </m:r>
                    <m:r>
                      <a:rPr lang="en-US" sz="6000" b="1" i="1">
                        <a:latin typeface="Cambria Math" panose="02040503050406030204" pitchFamily="18" charset="0"/>
                        <a:ea typeface="Cambria Math" panose="02040503050406030204" pitchFamily="18" charset="0"/>
                        <a:cs typeface="Tahoma" panose="020B0604030504040204" pitchFamily="34" charset="0"/>
                      </a:rPr>
                      <m:t>)</m:t>
                    </m:r>
                  </m:oMath>
                </a14:m>
                <a:endParaRPr lang="fr-FR" sz="6000" b="1" dirty="0">
                  <a:latin typeface="Cambria" panose="02040503050406030204" pitchFamily="18" charset="0"/>
                  <a:ea typeface="Cambria" panose="02040503050406030204" pitchFamily="18" charset="0"/>
                  <a:cs typeface="Tahoma" panose="020B0604030504040204" pitchFamily="34" charset="0"/>
                </a:endParaRPr>
              </a:p>
              <a:p>
                <a:r>
                  <a:rPr lang="fr-FR" sz="60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6000" b="1">
                        <a:latin typeface="Cambria Math" panose="02040503050406030204" pitchFamily="18" charset="0"/>
                        <a:ea typeface="Cambria Math" panose="02040503050406030204" pitchFamily="18" charset="0"/>
                      </a:rPr>
                      <m:t>𝐜𝐨𝐭</m:t>
                    </m:r>
                    <m:r>
                      <a:rPr lang="en-US" sz="6000" b="1" i="1">
                        <a:latin typeface="Cambria Math" panose="02040503050406030204" pitchFamily="18" charset="0"/>
                        <a:ea typeface="Cambria Math" panose="02040503050406030204" pitchFamily="18" charset="0"/>
                      </a:rPr>
                      <m:t>𝜶</m:t>
                    </m:r>
                    <m:r>
                      <a:rPr lang="en-US" sz="6000" b="1" i="1">
                        <a:latin typeface="Cambria Math" panose="02040503050406030204" pitchFamily="18" charset="0"/>
                        <a:ea typeface="Cambria Math" panose="02040503050406030204" pitchFamily="18" charset="0"/>
                      </a:rPr>
                      <m:t>=</m:t>
                    </m:r>
                    <m:f>
                      <m:fPr>
                        <m:ctrlPr>
                          <a:rPr lang="en-US" sz="6000" b="1" i="1">
                            <a:latin typeface="Cambria Math" panose="02040503050406030204" pitchFamily="18" charset="0"/>
                            <a:ea typeface="Cambria Math" panose="02040503050406030204" pitchFamily="18" charset="0"/>
                            <a:cs typeface="Tahoma" panose="020B0604030504040204" pitchFamily="34" charset="0"/>
                          </a:rPr>
                        </m:ctrlPr>
                      </m:fPr>
                      <m:num>
                        <m:r>
                          <a:rPr lang="en-US" sz="6000" b="1" i="1">
                            <a:latin typeface="Cambria Math" panose="02040503050406030204" pitchFamily="18" charset="0"/>
                            <a:ea typeface="Cambria Math" panose="02040503050406030204" pitchFamily="18" charset="0"/>
                            <a:cs typeface="Tahoma" panose="020B0604030504040204" pitchFamily="34" charset="0"/>
                          </a:rPr>
                          <m:t>𝒄𝒐𝒔</m:t>
                        </m:r>
                        <m:r>
                          <a:rPr lang="en-US" sz="6000" b="1" i="1">
                            <a:latin typeface="Cambria Math" panose="02040503050406030204" pitchFamily="18" charset="0"/>
                            <a:ea typeface="Cambria Math" panose="02040503050406030204" pitchFamily="18" charset="0"/>
                            <a:cs typeface="Tahoma" panose="020B0604030504040204" pitchFamily="34" charset="0"/>
                          </a:rPr>
                          <m:t>𝜶</m:t>
                        </m:r>
                      </m:num>
                      <m:den>
                        <m:r>
                          <a:rPr lang="en-US" sz="6000" b="1" i="1">
                            <a:latin typeface="Cambria Math" panose="02040503050406030204" pitchFamily="18" charset="0"/>
                          </a:rPr>
                          <m:t>𝒔</m:t>
                        </m:r>
                        <m:r>
                          <a:rPr lang="en-US" sz="6000" b="1" i="1">
                            <a:latin typeface="Cambria Math" panose="02040503050406030204" pitchFamily="18" charset="0"/>
                          </a:rPr>
                          <m:t>𝒊𝒏</m:t>
                        </m:r>
                        <m:r>
                          <a:rPr lang="en-US" sz="6000" b="1" i="1">
                            <a:latin typeface="Cambria Math" panose="02040503050406030204" pitchFamily="18" charset="0"/>
                            <a:ea typeface="Cambria Math" panose="02040503050406030204" pitchFamily="18" charset="0"/>
                          </a:rPr>
                          <m:t>𝜶</m:t>
                        </m:r>
                      </m:den>
                    </m:f>
                  </m:oMath>
                </a14:m>
                <a:r>
                  <a:rPr lang="fr-FR" sz="6000" b="1" dirty="0">
                    <a:latin typeface="Cambria" panose="02040503050406030204" pitchFamily="18" charset="0"/>
                    <a:ea typeface="Cambria" panose="02040503050406030204" pitchFamily="18" charset="0"/>
                    <a:cs typeface="Tahoma" panose="020B0604030504040204" pitchFamily="34" charset="0"/>
                  </a:rPr>
                  <a:t>  xác </a:t>
                </a:r>
                <a:r>
                  <a:rPr lang="fr-FR" sz="6000" b="1" dirty="0" err="1">
                    <a:latin typeface="Cambria" panose="02040503050406030204" pitchFamily="18" charset="0"/>
                    <a:ea typeface="Cambria" panose="02040503050406030204" pitchFamily="18" charset="0"/>
                    <a:cs typeface="Tahoma" panose="020B0604030504040204" pitchFamily="34" charset="0"/>
                  </a:rPr>
                  <a:t>định</a:t>
                </a:r>
                <a:r>
                  <a:rPr lang="fr-FR" sz="6000" b="1" dirty="0">
                    <a:latin typeface="Cambria" panose="02040503050406030204" pitchFamily="18" charset="0"/>
                    <a:ea typeface="Cambria" panose="02040503050406030204" pitchFamily="18" charset="0"/>
                    <a:cs typeface="Tahoma" panose="020B0604030504040204" pitchFamily="34" charset="0"/>
                  </a:rPr>
                  <a:t> khi </a:t>
                </a:r>
                <a14:m>
                  <m:oMath xmlns:m="http://schemas.openxmlformats.org/officeDocument/2006/math">
                    <m:r>
                      <a:rPr lang="en-US" sz="6000" b="1" i="1">
                        <a:latin typeface="Cambria Math" panose="02040503050406030204" pitchFamily="18" charset="0"/>
                        <a:ea typeface="Tahoma" panose="020B0604030504040204" pitchFamily="34" charset="0"/>
                        <a:cs typeface="Tahoma" panose="020B0604030504040204" pitchFamily="34" charset="0"/>
                      </a:rPr>
                      <m:t>𝒙</m:t>
                    </m:r>
                    <m:r>
                      <a:rPr lang="en-US" sz="6000" b="1" i="1">
                        <a:latin typeface="Cambria Math" panose="02040503050406030204" pitchFamily="18" charset="0"/>
                        <a:ea typeface="Cambria Math" panose="02040503050406030204" pitchFamily="18" charset="0"/>
                        <a:cs typeface="Tahoma" panose="020B0604030504040204" pitchFamily="34" charset="0"/>
                      </a:rPr>
                      <m:t>≠</m:t>
                    </m:r>
                    <m:r>
                      <a:rPr lang="en-US" sz="6000" b="1" i="1">
                        <a:latin typeface="Cambria Math" panose="02040503050406030204" pitchFamily="18" charset="0"/>
                        <a:ea typeface="Cambria Math" panose="02040503050406030204" pitchFamily="18" charset="0"/>
                        <a:cs typeface="Tahoma" panose="020B0604030504040204" pitchFamily="34" charset="0"/>
                      </a:rPr>
                      <m:t>𝒌</m:t>
                    </m:r>
                    <m:r>
                      <a:rPr lang="en-US" sz="6000" b="1" i="1">
                        <a:latin typeface="Cambria Math" panose="02040503050406030204" pitchFamily="18" charset="0"/>
                        <a:ea typeface="Cambria Math" panose="02040503050406030204" pitchFamily="18" charset="0"/>
                        <a:cs typeface="Tahoma" panose="020B0604030504040204" pitchFamily="34" charset="0"/>
                      </a:rPr>
                      <m:t>𝝅</m:t>
                    </m:r>
                    <m:r>
                      <a:rPr lang="en-US" sz="6000" b="1" i="1">
                        <a:latin typeface="Cambria Math" panose="02040503050406030204" pitchFamily="18" charset="0"/>
                        <a:ea typeface="Cambria Math" panose="02040503050406030204" pitchFamily="18" charset="0"/>
                        <a:cs typeface="Tahoma" panose="020B0604030504040204" pitchFamily="34" charset="0"/>
                      </a:rPr>
                      <m:t> (</m:t>
                    </m:r>
                    <m:r>
                      <a:rPr lang="en-US" sz="6000" b="1" i="1">
                        <a:latin typeface="Cambria Math" panose="02040503050406030204" pitchFamily="18" charset="0"/>
                        <a:ea typeface="Cambria Math" panose="02040503050406030204" pitchFamily="18" charset="0"/>
                        <a:cs typeface="Tahoma" panose="020B0604030504040204" pitchFamily="34" charset="0"/>
                      </a:rPr>
                      <m:t>𝒌</m:t>
                    </m:r>
                    <m:r>
                      <a:rPr lang="en-US" sz="6000" b="1" i="1">
                        <a:latin typeface="Cambria Math" panose="02040503050406030204" pitchFamily="18" charset="0"/>
                        <a:ea typeface="Cambria Math" panose="02040503050406030204" pitchFamily="18" charset="0"/>
                        <a:cs typeface="Tahoma" panose="020B0604030504040204" pitchFamily="34" charset="0"/>
                      </a:rPr>
                      <m:t>∈</m:t>
                    </m:r>
                    <m:r>
                      <a:rPr lang="en-US" sz="6000" b="1" i="1">
                        <a:latin typeface="Cambria Math" panose="02040503050406030204" pitchFamily="18" charset="0"/>
                        <a:ea typeface="Cambria Math" panose="02040503050406030204" pitchFamily="18" charset="0"/>
                        <a:cs typeface="Tahoma" panose="020B0604030504040204" pitchFamily="34" charset="0"/>
                      </a:rPr>
                      <m:t>ℤ</m:t>
                    </m:r>
                    <m:r>
                      <a:rPr lang="en-US" sz="6000" b="1" i="1">
                        <a:latin typeface="Cambria Math" panose="02040503050406030204" pitchFamily="18" charset="0"/>
                        <a:ea typeface="Cambria Math" panose="02040503050406030204" pitchFamily="18" charset="0"/>
                        <a:cs typeface="Tahoma" panose="020B0604030504040204" pitchFamily="34" charset="0"/>
                      </a:rPr>
                      <m:t>)</m:t>
                    </m:r>
                  </m:oMath>
                </a14:m>
                <a:endParaRPr lang="fr-FR" sz="6000" b="1" dirty="0">
                  <a:latin typeface="Cambria" panose="02040503050406030204" pitchFamily="18" charset="0"/>
                  <a:ea typeface="Cambria" panose="02040503050406030204" pitchFamily="18" charset="0"/>
                  <a:cs typeface="Tahoma" panose="020B0604030504040204" pitchFamily="34" charset="0"/>
                </a:endParaRPr>
              </a:p>
              <a:p>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Dấu</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của</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các</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giá</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trị</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lượng</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giác</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của</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một</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góc</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lượng</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giác</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phụ</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thuộc</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vào</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vị</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trí</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điểm</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biểu</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diễn</a:t>
                </a:r>
                <a:r>
                  <a:rPr lang="fr-FR" sz="6000" b="1" dirty="0">
                    <a:latin typeface="Cambria" panose="02040503050406030204" pitchFamily="18" charset="0"/>
                    <a:ea typeface="Cambria" panose="02040503050406030204" pitchFamily="18" charset="0"/>
                    <a:cs typeface="Tahoma" panose="020B0604030504040204" pitchFamily="34" charset="0"/>
                  </a:rPr>
                  <a:t> </a:t>
                </a:r>
                <a14:m>
                  <m:oMath xmlns:m="http://schemas.openxmlformats.org/officeDocument/2006/math">
                    <m:r>
                      <a:rPr lang="en-US" sz="6000" b="1" i="1">
                        <a:latin typeface="Cambria Math" panose="02040503050406030204" pitchFamily="18" charset="0"/>
                        <a:ea typeface="Tahoma" panose="020B0604030504040204" pitchFamily="34" charset="0"/>
                        <a:cs typeface="Tahoma" panose="020B0604030504040204" pitchFamily="34" charset="0"/>
                      </a:rPr>
                      <m:t>𝑴</m:t>
                    </m:r>
                  </m:oMath>
                </a14:m>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trên</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đường</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tròn</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lượng</a:t>
                </a:r>
                <a:r>
                  <a:rPr lang="fr-FR" sz="6000" b="1" dirty="0">
                    <a:latin typeface="Cambria" panose="02040503050406030204" pitchFamily="18" charset="0"/>
                    <a:ea typeface="Cambria" panose="02040503050406030204" pitchFamily="18" charset="0"/>
                    <a:cs typeface="Tahoma" panose="020B0604030504040204" pitchFamily="34" charset="0"/>
                  </a:rPr>
                  <a:t> </a:t>
                </a:r>
                <a:r>
                  <a:rPr lang="fr-FR" sz="6000" b="1" dirty="0" err="1">
                    <a:latin typeface="Cambria" panose="02040503050406030204" pitchFamily="18" charset="0"/>
                    <a:ea typeface="Cambria" panose="02040503050406030204" pitchFamily="18" charset="0"/>
                    <a:cs typeface="Tahoma" panose="020B0604030504040204" pitchFamily="34" charset="0"/>
                  </a:rPr>
                  <a:t>giác</a:t>
                </a:r>
                <a:r>
                  <a:rPr lang="fr-FR" sz="6000" b="1" dirty="0">
                    <a:latin typeface="Cambria" panose="02040503050406030204" pitchFamily="18" charset="0"/>
                    <a:ea typeface="Cambria" panose="02040503050406030204" pitchFamily="18" charset="0"/>
                    <a:cs typeface="Tahoma" panose="020B0604030504040204" pitchFamily="34" charset="0"/>
                  </a:rPr>
                  <a:t> (H.1.10).</a:t>
                </a:r>
              </a:p>
            </p:txBody>
          </p:sp>
        </mc:Choice>
        <mc:Fallback>
          <p:sp>
            <p:nvSpPr>
              <p:cNvPr id="2" name="TextBox 1">
                <a:extLst>
                  <a:ext uri="{FF2B5EF4-FFF2-40B4-BE49-F238E27FC236}">
                    <a16:creationId xmlns:a16="http://schemas.microsoft.com/office/drawing/2014/main" id="{3CB4245F-5110-304D-C0B0-F213E9A016DF}"/>
                  </a:ext>
                </a:extLst>
              </p:cNvPr>
              <p:cNvSpPr txBox="1">
                <a:spLocks noRot="1" noChangeAspect="1" noMove="1" noResize="1" noEditPoints="1" noAdjustHandles="1" noChangeArrowheads="1" noChangeShapeType="1" noTextEdit="1"/>
              </p:cNvSpPr>
              <p:nvPr/>
            </p:nvSpPr>
            <p:spPr>
              <a:xfrm>
                <a:off x="536583" y="1069651"/>
                <a:ext cx="23975852" cy="10970054"/>
              </a:xfrm>
              <a:prstGeom prst="rect">
                <a:avLst/>
              </a:prstGeom>
              <a:blipFill>
                <a:blip r:embed="rId3"/>
                <a:stretch>
                  <a:fillRect l="-1526" t="-1611" b="-2833"/>
                </a:stretch>
              </a:blipFill>
            </p:spPr>
            <p:txBody>
              <a:bodyPr/>
              <a:lstStyle/>
              <a:p>
                <a:r>
                  <a:rPr lang="en-US">
                    <a:noFill/>
                  </a:rPr>
                  <a:t> </a:t>
                </a:r>
              </a:p>
            </p:txBody>
          </p:sp>
        </mc:Fallback>
      </mc:AlternateContent>
    </p:spTree>
    <p:extLst>
      <p:ext uri="{BB962C8B-B14F-4D97-AF65-F5344CB8AC3E}">
        <p14:creationId xmlns:p14="http://schemas.microsoft.com/office/powerpoint/2010/main" val="282787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left)">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1178559" y="927882"/>
            <a:ext cx="20868642"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dirty="0">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❸</a:t>
              </a:r>
              <a:endParaRPr sz="4300"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CB4245F-5110-304D-C0B0-F213E9A016DF}"/>
              </a:ext>
            </a:extLst>
          </p:cNvPr>
          <p:cNvSpPr txBox="1"/>
          <p:nvPr/>
        </p:nvSpPr>
        <p:spPr>
          <a:xfrm>
            <a:off x="204074" y="4078540"/>
            <a:ext cx="23975852" cy="8956298"/>
          </a:xfrm>
          <a:prstGeom prst="rect">
            <a:avLst/>
          </a:prstGeom>
          <a:solidFill>
            <a:srgbClr val="FFC000">
              <a:lumMod val="20000"/>
              <a:lumOff val="80000"/>
            </a:srgbClr>
          </a:solidFill>
        </p:spPr>
        <p:txBody>
          <a:bodyPr wrap="square">
            <a:spAutoFit/>
          </a:bodyPr>
          <a:lstStyle/>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fr-FR" sz="4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Google Shape;210;p31">
            <a:extLst>
              <a:ext uri="{FF2B5EF4-FFF2-40B4-BE49-F238E27FC236}">
                <a16:creationId xmlns:a16="http://schemas.microsoft.com/office/drawing/2014/main" id="{2B895833-5F81-DD28-20E7-3DB2DD62CB06}"/>
              </a:ext>
            </a:extLst>
          </p:cNvPr>
          <p:cNvSpPr/>
          <p:nvPr/>
        </p:nvSpPr>
        <p:spPr>
          <a:xfrm flipH="1">
            <a:off x="-71660" y="2664690"/>
            <a:ext cx="17300876" cy="96470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b) Các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4" name="Picture 3">
            <a:extLst>
              <a:ext uri="{FF2B5EF4-FFF2-40B4-BE49-F238E27FC236}">
                <a16:creationId xmlns:a16="http://schemas.microsoft.com/office/drawing/2014/main" id="{37DEF729-3777-36D8-F456-2FA44FD306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55582" y="2920488"/>
            <a:ext cx="9224344" cy="9053092"/>
          </a:xfrm>
          <a:prstGeom prst="rect">
            <a:avLst/>
          </a:prstGeom>
          <a:noFill/>
          <a:ln>
            <a:noFill/>
          </a:ln>
        </p:spPr>
      </p:pic>
      <mc:AlternateContent xmlns:mc="http://schemas.openxmlformats.org/markup-compatibility/2006">
        <mc:Choice xmlns:a14="http://schemas.microsoft.com/office/drawing/2010/main" Requires="a14">
          <p:graphicFrame>
            <p:nvGraphicFramePr>
              <p:cNvPr id="29" name="Table 28">
                <a:extLst>
                  <a:ext uri="{FF2B5EF4-FFF2-40B4-BE49-F238E27FC236}">
                    <a16:creationId xmlns:a16="http://schemas.microsoft.com/office/drawing/2014/main" id="{B66C49CA-929A-21BF-5973-B34807DD432B}"/>
                  </a:ext>
                </a:extLst>
              </p:cNvPr>
              <p:cNvGraphicFramePr>
                <a:graphicFrameLocks noGrp="1"/>
              </p:cNvGraphicFramePr>
              <p:nvPr>
                <p:extLst/>
              </p:nvPr>
            </p:nvGraphicFramePr>
            <p:xfrm>
              <a:off x="746126" y="4462587"/>
              <a:ext cx="14681944" cy="7762934"/>
            </p:xfrm>
            <a:graphic>
              <a:graphicData uri="http://schemas.openxmlformats.org/drawingml/2006/table">
                <a:tbl>
                  <a:tblPr firstRow="1" firstCol="1" bandRow="1"/>
                  <a:tblGrid>
                    <a:gridCol w="6998112">
                      <a:extLst>
                        <a:ext uri="{9D8B030D-6E8A-4147-A177-3AD203B41FA5}">
                          <a16:colId xmlns:a16="http://schemas.microsoft.com/office/drawing/2014/main" val="743364936"/>
                        </a:ext>
                      </a:extLst>
                    </a:gridCol>
                    <a:gridCol w="1918924">
                      <a:extLst>
                        <a:ext uri="{9D8B030D-6E8A-4147-A177-3AD203B41FA5}">
                          <a16:colId xmlns:a16="http://schemas.microsoft.com/office/drawing/2014/main" val="804245363"/>
                        </a:ext>
                      </a:extLst>
                    </a:gridCol>
                    <a:gridCol w="1921636">
                      <a:extLst>
                        <a:ext uri="{9D8B030D-6E8A-4147-A177-3AD203B41FA5}">
                          <a16:colId xmlns:a16="http://schemas.microsoft.com/office/drawing/2014/main" val="137429013"/>
                        </a:ext>
                      </a:extLst>
                    </a:gridCol>
                    <a:gridCol w="1921636">
                      <a:extLst>
                        <a:ext uri="{9D8B030D-6E8A-4147-A177-3AD203B41FA5}">
                          <a16:colId xmlns:a16="http://schemas.microsoft.com/office/drawing/2014/main" val="2367000471"/>
                        </a:ext>
                      </a:extLst>
                    </a:gridCol>
                    <a:gridCol w="1921636">
                      <a:extLst>
                        <a:ext uri="{9D8B030D-6E8A-4147-A177-3AD203B41FA5}">
                          <a16:colId xmlns:a16="http://schemas.microsoft.com/office/drawing/2014/main" val="2344404167"/>
                        </a:ext>
                      </a:extLst>
                    </a:gridCol>
                  </a:tblGrid>
                  <a:tr h="3297614">
                    <a:tc>
                      <a:txBody>
                        <a:bodyPr/>
                        <a:lstStyle/>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Góc</a:t>
                          </a: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tư</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giác</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I</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II</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III</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IV</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6841293"/>
                      </a:ext>
                    </a:extLst>
                  </a:tr>
                  <a:tr h="1116330">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unc>
                                  <m:func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𝒄𝒐𝒔</m:t>
                                    </m:r>
                                  </m:fName>
                                  <m:e>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𝜶</m:t>
                                    </m:r>
                                  </m:e>
                                </m:func>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8120687"/>
                      </a:ext>
                    </a:extLst>
                  </a:tr>
                  <a:tr h="1116330">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unc>
                                  <m:func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𝒔𝒊𝒏</m:t>
                                    </m:r>
                                  </m:fName>
                                  <m:e>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𝜶</m:t>
                                    </m:r>
                                  </m:e>
                                </m:func>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5033014"/>
                      </a:ext>
                    </a:extLst>
                  </a:tr>
                  <a:tr h="1116330">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unc>
                                  <m:func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𝒕𝒂𝒏</m:t>
                                    </m:r>
                                  </m:fName>
                                  <m:e>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𝜶</m:t>
                                    </m:r>
                                  </m:e>
                                </m:func>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459119"/>
                      </a:ext>
                    </a:extLst>
                  </a:tr>
                  <a:tr h="1116330">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unc>
                                  <m:func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𝒄𝒐𝒕</m:t>
                                    </m:r>
                                  </m:fName>
                                  <m:e>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𝜶</m:t>
                                    </m:r>
                                  </m:e>
                                </m:func>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7331681"/>
                      </a:ext>
                    </a:extLst>
                  </a:tr>
                </a:tbl>
              </a:graphicData>
            </a:graphic>
          </p:graphicFrame>
        </mc:Choice>
        <mc:Fallback>
          <p:graphicFrame>
            <p:nvGraphicFramePr>
              <p:cNvPr id="29" name="Table 28">
                <a:extLst>
                  <a:ext uri="{FF2B5EF4-FFF2-40B4-BE49-F238E27FC236}">
                    <a16:creationId xmlns:a16="http://schemas.microsoft.com/office/drawing/2014/main" id="{B66C49CA-929A-21BF-5973-B34807DD432B}"/>
                  </a:ext>
                </a:extLst>
              </p:cNvPr>
              <p:cNvGraphicFramePr>
                <a:graphicFrameLocks noGrp="1"/>
              </p:cNvGraphicFramePr>
              <p:nvPr>
                <p:extLst/>
              </p:nvPr>
            </p:nvGraphicFramePr>
            <p:xfrm>
              <a:off x="746126" y="4462587"/>
              <a:ext cx="14681944" cy="7762934"/>
            </p:xfrm>
            <a:graphic>
              <a:graphicData uri="http://schemas.openxmlformats.org/drawingml/2006/table">
                <a:tbl>
                  <a:tblPr firstRow="1" firstCol="1" bandRow="1"/>
                  <a:tblGrid>
                    <a:gridCol w="6998112">
                      <a:extLst>
                        <a:ext uri="{9D8B030D-6E8A-4147-A177-3AD203B41FA5}">
                          <a16:colId xmlns:a16="http://schemas.microsoft.com/office/drawing/2014/main" val="743364936"/>
                        </a:ext>
                      </a:extLst>
                    </a:gridCol>
                    <a:gridCol w="1918924">
                      <a:extLst>
                        <a:ext uri="{9D8B030D-6E8A-4147-A177-3AD203B41FA5}">
                          <a16:colId xmlns:a16="http://schemas.microsoft.com/office/drawing/2014/main" val="804245363"/>
                        </a:ext>
                      </a:extLst>
                    </a:gridCol>
                    <a:gridCol w="1921636">
                      <a:extLst>
                        <a:ext uri="{9D8B030D-6E8A-4147-A177-3AD203B41FA5}">
                          <a16:colId xmlns:a16="http://schemas.microsoft.com/office/drawing/2014/main" val="137429013"/>
                        </a:ext>
                      </a:extLst>
                    </a:gridCol>
                    <a:gridCol w="1921636">
                      <a:extLst>
                        <a:ext uri="{9D8B030D-6E8A-4147-A177-3AD203B41FA5}">
                          <a16:colId xmlns:a16="http://schemas.microsoft.com/office/drawing/2014/main" val="2367000471"/>
                        </a:ext>
                      </a:extLst>
                    </a:gridCol>
                    <a:gridCol w="1921636">
                      <a:extLst>
                        <a:ext uri="{9D8B030D-6E8A-4147-A177-3AD203B41FA5}">
                          <a16:colId xmlns:a16="http://schemas.microsoft.com/office/drawing/2014/main" val="2344404167"/>
                        </a:ext>
                      </a:extLst>
                    </a:gridCol>
                  </a:tblGrid>
                  <a:tr h="3297614">
                    <a:tc>
                      <a:txBody>
                        <a:bodyPr/>
                        <a:lstStyle/>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Góc</a:t>
                          </a: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tư</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giác</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I</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II</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III</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IV</a:t>
                          </a:r>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6841293"/>
                      </a:ext>
                    </a:extLst>
                  </a:tr>
                  <a:tr h="1116330">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87" t="-315301" r="-110017" b="-301639"/>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64762" t="-315301" r="-300952" b="-301639"/>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64762" t="-315301" r="-200952" b="-301639"/>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62975" t="-315301" r="-100316" b="-301639"/>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65079" t="-315301" r="-635" b="-301639"/>
                          </a:stretch>
                        </a:blipFill>
                      </a:tcPr>
                    </a:tc>
                    <a:extLst>
                      <a:ext uri="{0D108BD9-81ED-4DB2-BD59-A6C34878D82A}">
                        <a16:rowId xmlns:a16="http://schemas.microsoft.com/office/drawing/2014/main" val="488120687"/>
                      </a:ext>
                    </a:extLst>
                  </a:tr>
                  <a:tr h="1116330">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87" t="-413043" r="-110017" b="-200000"/>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64762" t="-413043" r="-300952" b="-200000"/>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64762" t="-413043" r="-200952" b="-200000"/>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62975" t="-413043" r="-100316" b="-200000"/>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65079" t="-413043" r="-635" b="-200000"/>
                          </a:stretch>
                        </a:blipFill>
                      </a:tcPr>
                    </a:tc>
                    <a:extLst>
                      <a:ext uri="{0D108BD9-81ED-4DB2-BD59-A6C34878D82A}">
                        <a16:rowId xmlns:a16="http://schemas.microsoft.com/office/drawing/2014/main" val="2715033014"/>
                      </a:ext>
                    </a:extLst>
                  </a:tr>
                  <a:tr h="1116330">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87" t="-515847" r="-110017" b="-101093"/>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64762" t="-515847" r="-300952" b="-101093"/>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64762" t="-515847" r="-200952" b="-101093"/>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62975" t="-515847" r="-100316" b="-101093"/>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65079" t="-515847" r="-635" b="-101093"/>
                          </a:stretch>
                        </a:blipFill>
                      </a:tcPr>
                    </a:tc>
                    <a:extLst>
                      <a:ext uri="{0D108BD9-81ED-4DB2-BD59-A6C34878D82A}">
                        <a16:rowId xmlns:a16="http://schemas.microsoft.com/office/drawing/2014/main" val="1298459119"/>
                      </a:ext>
                    </a:extLst>
                  </a:tr>
                  <a:tr h="1116330">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87" t="-615847" r="-110017" b="-1093"/>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64762" t="-615847" r="-300952" b="-1093"/>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64762" t="-615847" r="-200952" b="-1093"/>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62975" t="-615847" r="-100316" b="-1093"/>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65079" t="-615847" r="-635" b="-1093"/>
                          </a:stretch>
                        </a:blipFill>
                      </a:tcPr>
                    </a:tc>
                    <a:extLst>
                      <a:ext uri="{0D108BD9-81ED-4DB2-BD59-A6C34878D82A}">
                        <a16:rowId xmlns:a16="http://schemas.microsoft.com/office/drawing/2014/main" val="1317331681"/>
                      </a:ext>
                    </a:extLst>
                  </a:tr>
                </a:tbl>
              </a:graphicData>
            </a:graphic>
          </p:graphicFrame>
        </mc:Fallback>
      </mc:AlternateContent>
      <p:cxnSp>
        <p:nvCxnSpPr>
          <p:cNvPr id="30" name="Straight Connector 29">
            <a:extLst>
              <a:ext uri="{FF2B5EF4-FFF2-40B4-BE49-F238E27FC236}">
                <a16:creationId xmlns:a16="http://schemas.microsoft.com/office/drawing/2014/main" id="{6A8BB4E2-DC7A-D30A-789F-EEA3C82CD54C}"/>
              </a:ext>
            </a:extLst>
          </p:cNvPr>
          <p:cNvCxnSpPr>
            <a:cxnSpLocks/>
          </p:cNvCxnSpPr>
          <p:nvPr/>
        </p:nvCxnSpPr>
        <p:spPr>
          <a:xfrm>
            <a:off x="746126" y="4462587"/>
            <a:ext cx="6958180" cy="3300086"/>
          </a:xfrm>
          <a:prstGeom prst="line">
            <a:avLst/>
          </a:prstGeom>
          <a:ln w="1905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3944324C-5155-7821-3F93-E9A342755B7E}"/>
              </a:ext>
            </a:extLst>
          </p:cNvPr>
          <p:cNvSpPr txBox="1"/>
          <p:nvPr/>
        </p:nvSpPr>
        <p:spPr>
          <a:xfrm>
            <a:off x="18511736" y="12291640"/>
            <a:ext cx="3767900" cy="830997"/>
          </a:xfrm>
          <a:prstGeom prst="rect">
            <a:avLst/>
          </a:prstGeom>
          <a:noFill/>
        </p:spPr>
        <p:txBody>
          <a:bodyPr wrap="square">
            <a:spAutoFit/>
          </a:bodyPr>
          <a:lstStyle/>
          <a:p>
            <a:r>
              <a:rPr lang="fr-FR" sz="4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fr-FR" sz="4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1.10</a:t>
            </a:r>
            <a:endParaRPr lang="en-US" sz="2800" dirty="0"/>
          </a:p>
        </p:txBody>
      </p:sp>
      <p:pic>
        <p:nvPicPr>
          <p:cNvPr id="2068" name="Picture 20">
            <a:extLst>
              <a:ext uri="{FF2B5EF4-FFF2-40B4-BE49-F238E27FC236}">
                <a16:creationId xmlns:a16="http://schemas.microsoft.com/office/drawing/2014/main" id="{E42674D1-4E50-04D4-8670-BE8EE3909C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746126"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a:extLst>
              <a:ext uri="{FF2B5EF4-FFF2-40B4-BE49-F238E27FC236}">
                <a16:creationId xmlns:a16="http://schemas.microsoft.com/office/drawing/2014/main" id="{CA7FBBF8-7837-36AD-0FAB-60785E770E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273050"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9680C0A8-12E5-A1CD-F9A8-05C89ADF83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60350" cy="212726"/>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a:extLst>
              <a:ext uri="{FF2B5EF4-FFF2-40B4-BE49-F238E27FC236}">
                <a16:creationId xmlns:a16="http://schemas.microsoft.com/office/drawing/2014/main" id="{A3D7E2E4-B251-09E6-1F9A-52C272B21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60350" cy="21272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BEC789C6-4BB3-400D-3077-E3324154D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273050"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18DD8D2B-8189-A2CE-CF22-674FF96CCF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
            <a:ext cx="701676" cy="3651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1D196A20-54EA-4D2B-A582-87DF7B5735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273050"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a:extLst>
              <a:ext uri="{FF2B5EF4-FFF2-40B4-BE49-F238E27FC236}">
                <a16:creationId xmlns:a16="http://schemas.microsoft.com/office/drawing/2014/main" id="{1A5FC280-58AF-0814-4584-1D15D50213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273050"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39B2A387-84FC-C369-79EE-D3171E973B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60350" cy="212726"/>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1F626117-D085-6C07-D081-2F317E04CA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60350" cy="2127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C4566F9-6E23-62DA-715A-2FCE10D069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0"/>
            <a:ext cx="746126" cy="32067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68F414BC-388F-E864-DA82-63C021DFC9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273050"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6F9F601-9A92-F65E-EAF7-FF218F966D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60350" cy="21272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482D3E38-3359-591E-1B33-7537B7B04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273050"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B740006-6858-CCDB-6FDA-8CF46526C1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60350" cy="21272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527045A4-D811-471D-E137-1B891174F3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701676" cy="3206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F9A69FF-B8CF-26C5-19D8-B2EF6F8D37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273050"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462D127C-1C57-8DC8-DC79-ABF62D925C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60350" cy="2127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81D0ECA-CC99-035B-84A6-5C04CACB7F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273050"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a:extLst>
              <a:ext uri="{FF2B5EF4-FFF2-40B4-BE49-F238E27FC236}">
                <a16:creationId xmlns:a16="http://schemas.microsoft.com/office/drawing/2014/main" id="{96639874-0054-0B9D-59A7-D831A2EC2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60350" cy="21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152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60710C0-FB42-ADF6-96A2-9EF0A2B48F1D}"/>
              </a:ext>
            </a:extLst>
          </p:cNvPr>
          <p:cNvSpPr/>
          <p:nvPr/>
        </p:nvSpPr>
        <p:spPr>
          <a:xfrm>
            <a:off x="204075" y="6858001"/>
            <a:ext cx="23825690" cy="6619462"/>
          </a:xfrm>
          <a:prstGeom prst="roundRect">
            <a:avLst/>
          </a:prstGeom>
          <a:solidFill>
            <a:schemeClr val="accent4">
              <a:lumMod val="20000"/>
              <a:lumOff val="8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09" name="Google Shape;209;p31"/>
          <p:cNvGrpSpPr/>
          <p:nvPr/>
        </p:nvGrpSpPr>
        <p:grpSpPr>
          <a:xfrm>
            <a:off x="-1178559" y="927882"/>
            <a:ext cx="20868642"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dirty="0">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❸</a:t>
              </a:r>
              <a:endParaRPr sz="4300"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10;p31">
            <a:extLst>
              <a:ext uri="{FF2B5EF4-FFF2-40B4-BE49-F238E27FC236}">
                <a16:creationId xmlns:a16="http://schemas.microsoft.com/office/drawing/2014/main" id="{2B895833-5F81-DD28-20E7-3DB2DD62CB06}"/>
              </a:ext>
            </a:extLst>
          </p:cNvPr>
          <p:cNvSpPr/>
          <p:nvPr/>
        </p:nvSpPr>
        <p:spPr>
          <a:xfrm flipH="1">
            <a:off x="-71660" y="2215514"/>
            <a:ext cx="17300876" cy="96470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b) Các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6" name="Rectangle: Rounded Corners 5">
            <a:extLst>
              <a:ext uri="{FF2B5EF4-FFF2-40B4-BE49-F238E27FC236}">
                <a16:creationId xmlns:a16="http://schemas.microsoft.com/office/drawing/2014/main" id="{C7348967-211D-53C8-C0D7-4CB4122C9BDB}"/>
              </a:ext>
            </a:extLst>
          </p:cNvPr>
          <p:cNvSpPr/>
          <p:nvPr/>
        </p:nvSpPr>
        <p:spPr>
          <a:xfrm>
            <a:off x="338194" y="3276524"/>
            <a:ext cx="2668556"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3333FF"/>
                </a:solidFill>
                <a:latin typeface="Tahoma" panose="020B0604030504040204" pitchFamily="34" charset="0"/>
                <a:ea typeface="Tahoma" panose="020B0604030504040204" pitchFamily="34" charset="0"/>
                <a:cs typeface="Tahoma" panose="020B0604030504040204" pitchFamily="34" charset="0"/>
              </a:rPr>
              <a:t>Ví dụ 3</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1B05D01-41B9-4155-97A1-639BA64D1D14}"/>
                  </a:ext>
                </a:extLst>
              </p:cNvPr>
              <p:cNvSpPr txBox="1"/>
              <p:nvPr/>
            </p:nvSpPr>
            <p:spPr>
              <a:xfrm>
                <a:off x="466530" y="3310876"/>
                <a:ext cx="21286564" cy="3289875"/>
              </a:xfrm>
              <a:prstGeom prst="rect">
                <a:avLst/>
              </a:prstGeom>
              <a:noFill/>
            </p:spPr>
            <p:txBody>
              <a:bodyPr wrap="square" rtlCol="0">
                <a:spAutoFit/>
              </a:bodyPr>
              <a:lstStyle/>
              <a:p>
                <a:pPr>
                  <a:defRPr/>
                </a:pPr>
                <a:r>
                  <a:rPr lang="fr-FR" sz="4800" b="1" kern="1200" dirty="0">
                    <a:latin typeface="Tahoma" panose="020B0604030504040204" pitchFamily="34" charset="0"/>
                    <a:ea typeface="Tahoma" panose="020B0604030504040204" pitchFamily="34" charset="0"/>
                    <a:cs typeface="Tahoma" panose="020B0604030504040204" pitchFamily="34" charset="0"/>
                  </a:rPr>
                  <a:t>                Cho </a:t>
                </a:r>
                <a:r>
                  <a:rPr lang="fr-FR" sz="4800" b="1" kern="1200" dirty="0" err="1">
                    <a:latin typeface="Tahoma" panose="020B0604030504040204" pitchFamily="34" charset="0"/>
                    <a:ea typeface="Tahoma" panose="020B0604030504040204" pitchFamily="34" charset="0"/>
                    <a:cs typeface="Tahoma" panose="020B0604030504040204" pitchFamily="34" charset="0"/>
                  </a:rPr>
                  <a:t>góc</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lượng</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giác</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có</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số</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đo</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bằng</a:t>
                </a:r>
                <a:r>
                  <a:rPr lang="fr-FR" sz="4800" b="1" kern="12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kern="1200">
                        <a:latin typeface="Cambria Math" panose="02040503050406030204" pitchFamily="18" charset="0"/>
                        <a:ea typeface="Tahoma" panose="020B0604030504040204" pitchFamily="34" charset="0"/>
                        <a:cs typeface="Tahoma" panose="020B0604030504040204" pitchFamily="34" charset="0"/>
                      </a:rPr>
                      <m:t>−</m:t>
                    </m:r>
                    <m:f>
                      <m:fPr>
                        <m:ctrlPr>
                          <a:rPr lang="fr-FR" sz="4800" b="1" i="1" kern="1200">
                            <a:latin typeface="Cambria Math" panose="02040503050406030204" pitchFamily="18" charset="0"/>
                            <a:ea typeface="Tahoma" panose="020B0604030504040204" pitchFamily="34" charset="0"/>
                            <a:cs typeface="Tahoma" panose="020B0604030504040204" pitchFamily="34" charset="0"/>
                          </a:rPr>
                        </m:ctrlPr>
                      </m:fPr>
                      <m:num>
                        <m:r>
                          <a:rPr lang="fr-FR" sz="4800" b="1" i="1" kern="1200">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kern="1200">
                            <a:latin typeface="Cambria Math" panose="02040503050406030204" pitchFamily="18" charset="0"/>
                            <a:ea typeface="Tahoma" panose="020B0604030504040204" pitchFamily="34" charset="0"/>
                            <a:cs typeface="Tahoma" panose="020B0604030504040204" pitchFamily="34" charset="0"/>
                          </a:rPr>
                          <m:t>𝟑</m:t>
                        </m:r>
                      </m:den>
                    </m:f>
                  </m:oMath>
                </a14:m>
                <a:endParaRPr lang="fr-FR" sz="4800" b="1" kern="1200" dirty="0">
                  <a:latin typeface="Tahoma" panose="020B0604030504040204" pitchFamily="34" charset="0"/>
                  <a:ea typeface="Tahoma" panose="020B0604030504040204" pitchFamily="34" charset="0"/>
                  <a:cs typeface="Tahoma" panose="020B0604030504040204" pitchFamily="34" charset="0"/>
                </a:endParaRPr>
              </a:p>
              <a:p>
                <a:pPr>
                  <a:defRPr/>
                </a:pPr>
                <a:r>
                  <a:rPr lang="fr-FR" sz="4800" b="1" dirty="0">
                    <a:latin typeface="Tahoma" panose="020B0604030504040204" pitchFamily="34" charset="0"/>
                    <a:ea typeface="Tahoma" panose="020B0604030504040204" pitchFamily="34" charset="0"/>
                    <a:cs typeface="Tahoma" panose="020B0604030504040204" pitchFamily="34" charset="0"/>
                  </a:rPr>
                  <a:t>a) </a:t>
                </a:r>
                <a:r>
                  <a:rPr lang="fr-FR" sz="4800" b="1" dirty="0" err="1">
                    <a:latin typeface="Tahoma" panose="020B0604030504040204" pitchFamily="34" charset="0"/>
                    <a:ea typeface="Tahoma" panose="020B0604030504040204" pitchFamily="34" charset="0"/>
                    <a:cs typeface="Tahoma" panose="020B0604030504040204" pitchFamily="34" charset="0"/>
                  </a:rPr>
                  <a:t>Xác</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định</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điểm</a:t>
                </a:r>
                <a:r>
                  <a:rPr lang="fr-FR" sz="48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𝑴</m:t>
                    </m:r>
                  </m:oMath>
                </a14:m>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trên</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đường</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tròn</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lượng</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giác</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diểu</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diễn</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góc</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lượng</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giác</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đã</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cho</a:t>
                </a:r>
                <a:r>
                  <a:rPr lang="fr-FR" sz="4800" b="1" kern="1200" dirty="0">
                    <a:latin typeface="Tahoma" panose="020B0604030504040204" pitchFamily="34" charset="0"/>
                    <a:ea typeface="Tahoma" panose="020B0604030504040204" pitchFamily="34" charset="0"/>
                    <a:cs typeface="Tahoma" panose="020B0604030504040204" pitchFamily="34" charset="0"/>
                  </a:rPr>
                  <a:t>.</a:t>
                </a:r>
              </a:p>
              <a:p>
                <a:pPr>
                  <a:defRPr/>
                </a:pPr>
                <a:r>
                  <a:rPr lang="fr-FR" sz="4800" b="1" kern="1200" dirty="0">
                    <a:latin typeface="Tahoma" panose="020B0604030504040204" pitchFamily="34" charset="0"/>
                    <a:ea typeface="Tahoma" panose="020B0604030504040204" pitchFamily="34" charset="0"/>
                    <a:cs typeface="Tahoma" panose="020B0604030504040204" pitchFamily="34" charset="0"/>
                  </a:rPr>
                  <a:t>b) </a:t>
                </a:r>
                <a:r>
                  <a:rPr lang="fr-FR" sz="4800" b="1" kern="1200" dirty="0" err="1">
                    <a:latin typeface="Tahoma" panose="020B0604030504040204" pitchFamily="34" charset="0"/>
                    <a:ea typeface="Tahoma" panose="020B0604030504040204" pitchFamily="34" charset="0"/>
                    <a:cs typeface="Tahoma" panose="020B0604030504040204" pitchFamily="34" charset="0"/>
                  </a:rPr>
                  <a:t>Tính</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các</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giá</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trị</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lượng</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giác</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của</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góc</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lượng</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giác</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đã</a:t>
                </a: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fr-FR" sz="4800" b="1" kern="1200" dirty="0" err="1">
                    <a:latin typeface="Tahoma" panose="020B0604030504040204" pitchFamily="34" charset="0"/>
                    <a:ea typeface="Tahoma" panose="020B0604030504040204" pitchFamily="34" charset="0"/>
                    <a:cs typeface="Tahoma" panose="020B0604030504040204" pitchFamily="34" charset="0"/>
                  </a:rPr>
                  <a:t>cho</a:t>
                </a:r>
                <a:r>
                  <a:rPr lang="fr-FR" sz="4800" b="1" kern="1200" dirty="0">
                    <a:latin typeface="Tahoma" panose="020B0604030504040204" pitchFamily="34" charset="0"/>
                    <a:ea typeface="Tahoma" panose="020B0604030504040204" pitchFamily="34" charset="0"/>
                    <a:cs typeface="Tahoma" panose="020B0604030504040204" pitchFamily="34" charset="0"/>
                  </a:rPr>
                  <a:t>. </a:t>
                </a:r>
                <a:endParaRPr lang="fr-FR" sz="4800" b="1" u="sng"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mc:Choice>
        <mc:Fallback>
          <p:sp>
            <p:nvSpPr>
              <p:cNvPr id="7" name="TextBox 6">
                <a:extLst>
                  <a:ext uri="{FF2B5EF4-FFF2-40B4-BE49-F238E27FC236}">
                    <a16:creationId xmlns:a16="http://schemas.microsoft.com/office/drawing/2014/main" id="{E1B05D01-41B9-4155-97A1-639BA64D1D14}"/>
                  </a:ext>
                </a:extLst>
              </p:cNvPr>
              <p:cNvSpPr txBox="1">
                <a:spLocks noRot="1" noChangeAspect="1" noMove="1" noResize="1" noEditPoints="1" noAdjustHandles="1" noChangeArrowheads="1" noChangeShapeType="1" noTextEdit="1"/>
              </p:cNvSpPr>
              <p:nvPr/>
            </p:nvSpPr>
            <p:spPr>
              <a:xfrm>
                <a:off x="466530" y="3310876"/>
                <a:ext cx="21286564" cy="3289875"/>
              </a:xfrm>
              <a:prstGeom prst="rect">
                <a:avLst/>
              </a:prstGeom>
              <a:blipFill>
                <a:blip r:embed="rId3"/>
                <a:stretch>
                  <a:fillRect l="-1318" t="-2407" b="-88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15AC966-6449-2B5B-47ED-FDE67BBEE73D}"/>
                  </a:ext>
                </a:extLst>
              </p:cNvPr>
              <p:cNvSpPr txBox="1"/>
              <p:nvPr/>
            </p:nvSpPr>
            <p:spPr>
              <a:xfrm>
                <a:off x="204074" y="7690372"/>
                <a:ext cx="23975852" cy="6189195"/>
              </a:xfrm>
              <a:prstGeom prst="rect">
                <a:avLst/>
              </a:prstGeom>
              <a:noFill/>
            </p:spPr>
            <p:txBody>
              <a:bodyPr wrap="square" rtlCol="0">
                <a:spAutoFit/>
              </a:bodyPr>
              <a:lstStyle/>
              <a:p>
                <a:pPr>
                  <a:defRPr/>
                </a:pPr>
                <a:r>
                  <a:rPr lang="fr-FR" sz="4800" b="1">
                    <a:latin typeface="Tahoma" panose="020B0604030504040204" pitchFamily="34" charset="0"/>
                    <a:ea typeface="Tahoma" panose="020B0604030504040204" pitchFamily="34" charset="0"/>
                    <a:cs typeface="Tahoma" panose="020B0604030504040204" pitchFamily="34" charset="0"/>
                  </a:rPr>
                  <a:t>  a) Điểm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𝑴</m:t>
                    </m:r>
                  </m:oMath>
                </a14:m>
                <a:r>
                  <a:rPr lang="fr-FR" sz="4800" b="1" kern="1200">
                    <a:latin typeface="Tahoma" panose="020B0604030504040204" pitchFamily="34" charset="0"/>
                    <a:ea typeface="Tahoma" panose="020B0604030504040204" pitchFamily="34" charset="0"/>
                    <a:cs typeface="Tahoma" panose="020B0604030504040204" pitchFamily="34" charset="0"/>
                  </a:rPr>
                  <a:t> trên đường tròn lượng giác diểu diễn </a:t>
                </a:r>
              </a:p>
              <a:p>
                <a:pPr>
                  <a:defRPr/>
                </a:pPr>
                <a:r>
                  <a:rPr lang="fr-FR" sz="4800" b="1" kern="1200">
                    <a:latin typeface="Tahoma" panose="020B0604030504040204" pitchFamily="34" charset="0"/>
                    <a:ea typeface="Tahoma" panose="020B0604030504040204" pitchFamily="34" charset="0"/>
                    <a:cs typeface="Tahoma" panose="020B0604030504040204" pitchFamily="34" charset="0"/>
                  </a:rPr>
                  <a:t>góc lượng giác </a:t>
                </a:r>
                <a:r>
                  <a:rPr lang="fr-FR" sz="4800" b="1">
                    <a:latin typeface="Tahoma" panose="020B0604030504040204" pitchFamily="34" charset="0"/>
                    <a:ea typeface="Tahoma" panose="020B0604030504040204" pitchFamily="34" charset="0"/>
                    <a:cs typeface="Tahoma" panose="020B0604030504040204" pitchFamily="34" charset="0"/>
                  </a:rPr>
                  <a:t>có số đo là </a:t>
                </a:r>
                <a14:m>
                  <m:oMath xmlns:m="http://schemas.openxmlformats.org/officeDocument/2006/math">
                    <m:r>
                      <a:rPr lang="en-US" sz="4800" b="1" kern="1200">
                        <a:latin typeface="Cambria Math" panose="02040503050406030204" pitchFamily="18" charset="0"/>
                        <a:ea typeface="Tahoma" panose="020B0604030504040204" pitchFamily="34" charset="0"/>
                        <a:cs typeface="Tahoma" panose="020B0604030504040204" pitchFamily="34" charset="0"/>
                      </a:rPr>
                      <m:t>−</m:t>
                    </m:r>
                    <m:f>
                      <m:fPr>
                        <m:ctrlPr>
                          <a:rPr lang="fr-FR" sz="4800" b="1" i="1" kern="1200">
                            <a:latin typeface="Cambria Math" panose="02040503050406030204" pitchFamily="18" charset="0"/>
                            <a:ea typeface="Tahoma" panose="020B0604030504040204" pitchFamily="34" charset="0"/>
                            <a:cs typeface="Tahoma" panose="020B0604030504040204" pitchFamily="34" charset="0"/>
                          </a:rPr>
                        </m:ctrlPr>
                      </m:fPr>
                      <m:num>
                        <m:r>
                          <a:rPr lang="fr-FR" sz="4800" b="1" i="1" kern="1200">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kern="1200">
                            <a:latin typeface="Cambria Math" panose="02040503050406030204" pitchFamily="18" charset="0"/>
                            <a:ea typeface="Tahoma" panose="020B0604030504040204" pitchFamily="34" charset="0"/>
                            <a:cs typeface="Tahoma" panose="020B0604030504040204" pitchFamily="34" charset="0"/>
                          </a:rPr>
                          <m:t>𝟑</m:t>
                        </m:r>
                      </m:den>
                    </m:f>
                  </m:oMath>
                </a14:m>
                <a:r>
                  <a:rPr lang="fr-FR" sz="4800" b="1" kern="1200">
                    <a:latin typeface="Tahoma" panose="020B0604030504040204" pitchFamily="34" charset="0"/>
                    <a:ea typeface="Tahoma" panose="020B0604030504040204" pitchFamily="34" charset="0"/>
                    <a:cs typeface="Tahoma" panose="020B0604030504040204" pitchFamily="34" charset="0"/>
                  </a:rPr>
                  <a:t> được xác định trong </a:t>
                </a:r>
              </a:p>
              <a:p>
                <a:pPr>
                  <a:defRPr/>
                </a:pPr>
                <a:r>
                  <a:rPr lang="fr-FR" sz="4800" b="1" kern="1200">
                    <a:latin typeface="Tahoma" panose="020B0604030504040204" pitchFamily="34" charset="0"/>
                    <a:ea typeface="Tahoma" panose="020B0604030504040204" pitchFamily="34" charset="0"/>
                    <a:cs typeface="Tahoma" panose="020B0604030504040204" pitchFamily="34" charset="0"/>
                  </a:rPr>
                  <a:t>hình bên</a:t>
                </a:r>
              </a:p>
              <a:p>
                <a:pPr>
                  <a:defRPr/>
                </a:pPr>
                <a:r>
                  <a:rPr lang="fr-FR" sz="4800" b="1" kern="1200">
                    <a:latin typeface="Tahoma" panose="020B0604030504040204" pitchFamily="34" charset="0"/>
                    <a:ea typeface="Tahoma" panose="020B0604030504040204" pitchFamily="34" charset="0"/>
                    <a:cs typeface="Tahoma" panose="020B0604030504040204" pitchFamily="34" charset="0"/>
                  </a:rPr>
                  <a:t>  b) </a:t>
                </a:r>
                <a:r>
                  <a:rPr lang="en-US" sz="4800" b="1" kern="1200">
                    <a:latin typeface="Tahoma" panose="020B0604030504040204" pitchFamily="34" charset="0"/>
                    <a:ea typeface="Tahoma" panose="020B0604030504040204" pitchFamily="34" charset="0"/>
                    <a:cs typeface="Tahoma" panose="020B0604030504040204" pitchFamily="34" charset="0"/>
                  </a:rPr>
                  <a:t>Ta có </a:t>
                </a:r>
                <a14:m>
                  <m:oMath xmlns:m="http://schemas.openxmlformats.org/officeDocument/2006/math">
                    <m:r>
                      <a:rPr lang="en-US" sz="4800" b="1" i="1" kern="1200">
                        <a:latin typeface="Cambria Math" panose="02040503050406030204" pitchFamily="18" charset="0"/>
                        <a:ea typeface="Tahoma" panose="020B0604030504040204" pitchFamily="34" charset="0"/>
                        <a:cs typeface="Tahoma" panose="020B0604030504040204" pitchFamily="34" charset="0"/>
                      </a:rPr>
                      <m:t>𝒄𝒐𝒔</m:t>
                    </m:r>
                    <m:d>
                      <m:dPr>
                        <m:ctrlPr>
                          <a:rPr lang="en-US" sz="4800" b="1" i="1" kern="1200">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𝟑</m:t>
                            </m:r>
                          </m:den>
                        </m:f>
                      </m:e>
                    </m:d>
                    <m:r>
                      <a:rPr lang="en-US" sz="4800" b="1" i="1" kern="1200">
                        <a:latin typeface="Cambria Math" panose="02040503050406030204" pitchFamily="18" charset="0"/>
                        <a:ea typeface="Tahoma" panose="020B0604030504040204" pitchFamily="34" charset="0"/>
                        <a:cs typeface="Tahoma" panose="020B0604030504040204" pitchFamily="34" charset="0"/>
                      </a:rPr>
                      <m:t>=</m:t>
                    </m:r>
                    <m:f>
                      <m:fPr>
                        <m:ctrlPr>
                          <a:rPr lang="en-US" sz="4800" b="1" i="1" kern="1200">
                            <a:latin typeface="Cambria Math" panose="02040503050406030204" pitchFamily="18" charset="0"/>
                            <a:ea typeface="Tahoma" panose="020B0604030504040204" pitchFamily="34" charset="0"/>
                            <a:cs typeface="Tahoma" panose="020B0604030504040204" pitchFamily="34" charset="0"/>
                          </a:rPr>
                        </m:ctrlPr>
                      </m:fPr>
                      <m:num>
                        <m:r>
                          <a:rPr lang="en-US" sz="4800" b="1" i="1" kern="1200">
                            <a:latin typeface="Cambria Math" panose="02040503050406030204" pitchFamily="18" charset="0"/>
                            <a:ea typeface="Tahoma" panose="020B0604030504040204" pitchFamily="34" charset="0"/>
                            <a:cs typeface="Tahoma" panose="020B0604030504040204" pitchFamily="34" charset="0"/>
                          </a:rPr>
                          <m:t>𝟏</m:t>
                        </m:r>
                      </m:num>
                      <m:den>
                        <m:r>
                          <a:rPr lang="en-US" sz="4800" b="1" i="1" kern="1200">
                            <a:latin typeface="Cambria Math" panose="02040503050406030204" pitchFamily="18" charset="0"/>
                            <a:ea typeface="Tahoma" panose="020B0604030504040204" pitchFamily="34" charset="0"/>
                            <a:cs typeface="Tahoma" panose="020B0604030504040204" pitchFamily="34" charset="0"/>
                          </a:rPr>
                          <m:t>𝟐</m:t>
                        </m:r>
                      </m:den>
                    </m:f>
                    <m:r>
                      <a:rPr lang="en-US" sz="4800" b="1" i="1" kern="1200">
                        <a:latin typeface="Cambria Math" panose="02040503050406030204" pitchFamily="18" charset="0"/>
                        <a:ea typeface="Tahoma" panose="020B0604030504040204" pitchFamily="34" charset="0"/>
                        <a:cs typeface="Tahoma" panose="020B0604030504040204" pitchFamily="34" charset="0"/>
                      </a:rPr>
                      <m:t> </m:t>
                    </m:r>
                  </m:oMath>
                </a14:m>
                <a:r>
                  <a:rPr lang="en-US" sz="4800" b="1" kern="120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𝒔</m:t>
                    </m:r>
                    <m:r>
                      <a:rPr lang="en-US" sz="4800" b="1" i="1">
                        <a:latin typeface="Cambria Math" panose="02040503050406030204" pitchFamily="18" charset="0"/>
                        <a:ea typeface="Tahoma" panose="020B0604030504040204" pitchFamily="34" charset="0"/>
                        <a:cs typeface="Tahoma" panose="020B0604030504040204" pitchFamily="34" charset="0"/>
                      </a:rPr>
                      <m:t>𝒊𝒏</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𝟑</m:t>
                            </m:r>
                          </m:den>
                        </m:f>
                      </m:e>
                    </m:d>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ad>
                          <m:radPr>
                            <m:degHide m:val="on"/>
                            <m:ctrlPr>
                              <a:rPr lang="en-US" sz="4800" b="1" i="1">
                                <a:latin typeface="Cambria Math" panose="02040503050406030204" pitchFamily="18" charset="0"/>
                                <a:ea typeface="Tahoma" panose="020B0604030504040204" pitchFamily="34" charset="0"/>
                                <a:cs typeface="Tahoma" panose="020B0604030504040204" pitchFamily="34" charset="0"/>
                              </a:rPr>
                            </m:ctrlPr>
                          </m:radPr>
                          <m:deg/>
                          <m:e>
                            <m:r>
                              <a:rPr lang="en-US" sz="4800" b="1" i="1">
                                <a:latin typeface="Cambria Math" panose="02040503050406030204" pitchFamily="18" charset="0"/>
                                <a:ea typeface="Tahoma" panose="020B0604030504040204" pitchFamily="34" charset="0"/>
                                <a:cs typeface="Tahoma" panose="020B0604030504040204" pitchFamily="34" charset="0"/>
                              </a:rPr>
                              <m:t>𝟑</m:t>
                            </m:r>
                          </m:e>
                        </m:rad>
                      </m:num>
                      <m:den>
                        <m:r>
                          <a:rPr lang="en-US" sz="4800" b="1" i="1">
                            <a:latin typeface="Cambria Math" panose="02040503050406030204" pitchFamily="18" charset="0"/>
                            <a:ea typeface="Tahoma" panose="020B0604030504040204" pitchFamily="34" charset="0"/>
                            <a:cs typeface="Tahoma" panose="020B0604030504040204" pitchFamily="34" charset="0"/>
                          </a:rPr>
                          <m:t>𝟐</m:t>
                        </m:r>
                      </m:den>
                    </m:f>
                  </m:oMath>
                </a14:m>
                <a:r>
                  <a:rPr lang="en-US" sz="4800" b="1" kern="1200">
                    <a:latin typeface="Tahoma" panose="020B0604030504040204" pitchFamily="34" charset="0"/>
                    <a:ea typeface="Tahoma" panose="020B0604030504040204" pitchFamily="34" charset="0"/>
                    <a:cs typeface="Tahoma" panose="020B0604030504040204" pitchFamily="34" charset="0"/>
                  </a:rPr>
                  <a:t> </a:t>
                </a:r>
              </a:p>
              <a:p>
                <a:pPr>
                  <a:defRPr/>
                </a:pPr>
                <a:r>
                  <a:rPr lang="en-US" sz="4800" b="1" kern="1200">
                    <a:ea typeface="Tahoma" panose="020B0604030504040204" pitchFamily="34" charset="0"/>
                    <a:cs typeface="Tahoma" panose="020B0604030504040204" pitchFamily="34" charset="0"/>
                  </a:rPr>
                  <a:t>  </a:t>
                </a:r>
                <a14:m>
                  <m:oMath xmlns:m="http://schemas.openxmlformats.org/officeDocument/2006/math">
                    <m:r>
                      <a:rPr lang="en-US" sz="4800" b="1" i="1" kern="1200">
                        <a:latin typeface="Cambria Math" panose="02040503050406030204" pitchFamily="18" charset="0"/>
                        <a:ea typeface="Tahoma" panose="020B0604030504040204" pitchFamily="34" charset="0"/>
                        <a:cs typeface="Tahoma" panose="020B0604030504040204" pitchFamily="34" charset="0"/>
                      </a:rPr>
                      <m:t>𝒕𝒂𝒏</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𝟑</m:t>
                            </m:r>
                          </m:den>
                        </m:f>
                      </m:e>
                    </m:d>
                    <m:r>
                      <a:rPr lang="en-US" sz="4800" b="1" i="1" kern="1200">
                        <a:latin typeface="Cambria Math" panose="02040503050406030204" pitchFamily="18" charset="0"/>
                        <a:ea typeface="Cambria Math" panose="02040503050406030204" pitchFamily="18" charset="0"/>
                        <a:cs typeface="Tahoma" panose="020B0604030504040204" pitchFamily="34" charset="0"/>
                      </a:rPr>
                      <m:t>=</m:t>
                    </m:r>
                    <m:f>
                      <m:fPr>
                        <m:ctrlPr>
                          <a:rPr lang="en-US" sz="4800" b="1" i="1" kern="1200">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𝒔𝒊𝒏</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𝟑</m:t>
                                </m:r>
                              </m:den>
                            </m:f>
                          </m:e>
                        </m:d>
                      </m:num>
                      <m:den>
                        <m:r>
                          <a:rPr lang="en-US" sz="4800" b="1" i="1">
                            <a:latin typeface="Cambria Math" panose="02040503050406030204" pitchFamily="18" charset="0"/>
                            <a:ea typeface="Tahoma" panose="020B0604030504040204" pitchFamily="34" charset="0"/>
                            <a:cs typeface="Tahoma" panose="020B0604030504040204" pitchFamily="34" charset="0"/>
                          </a:rPr>
                          <m:t>𝒄𝒐𝒔</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𝟑</m:t>
                                </m:r>
                              </m:den>
                            </m:f>
                          </m:e>
                        </m:d>
                      </m:den>
                    </m:f>
                    <m:r>
                      <a:rPr lang="en-US" sz="4800" b="1" kern="1200">
                        <a:latin typeface="Cambria Math" panose="02040503050406030204" pitchFamily="18" charset="0"/>
                        <a:ea typeface="Cambria Math" panose="02040503050406030204" pitchFamily="18" charset="0"/>
                        <a:cs typeface="Tahoma" panose="020B0604030504040204" pitchFamily="34" charset="0"/>
                      </a:rPr>
                      <m:t>=−</m:t>
                    </m:r>
                    <m:rad>
                      <m:radPr>
                        <m:degHide m:val="on"/>
                        <m:ctrlPr>
                          <a:rPr lang="en-US" sz="4800" b="1" i="1" kern="1200">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kern="1200">
                            <a:latin typeface="Cambria Math" panose="02040503050406030204" pitchFamily="18" charset="0"/>
                            <a:ea typeface="Cambria Math" panose="02040503050406030204" pitchFamily="18" charset="0"/>
                            <a:cs typeface="Tahoma" panose="020B0604030504040204" pitchFamily="34" charset="0"/>
                          </a:rPr>
                          <m:t>𝟑</m:t>
                        </m:r>
                      </m:e>
                    </m:rad>
                  </m:oMath>
                </a14:m>
                <a:r>
                  <a:rPr lang="en-US" sz="4800" b="1" kern="1200">
                    <a:latin typeface="Tahoma" panose="020B0604030504040204" pitchFamily="34" charset="0"/>
                    <a:ea typeface="Tahoma" panose="020B0604030504040204" pitchFamily="34" charset="0"/>
                    <a:cs typeface="Tahoma" panose="020B0604030504040204" pitchFamily="34" charset="0"/>
                  </a:rPr>
                  <a:t> ; </a:t>
                </a:r>
                <a14:m>
                  <m:oMath xmlns:m="http://schemas.openxmlformats.org/officeDocument/2006/math">
                    <m:r>
                      <a:rPr lang="en-US" sz="4800" b="1">
                        <a:latin typeface="Cambria Math" panose="02040503050406030204" pitchFamily="18" charset="0"/>
                        <a:ea typeface="Tahoma" panose="020B0604030504040204" pitchFamily="34" charset="0"/>
                        <a:cs typeface="Tahoma" panose="020B0604030504040204" pitchFamily="34" charset="0"/>
                      </a:rPr>
                      <m:t>𝐜𝐨𝐭</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𝟑</m:t>
                            </m:r>
                          </m:den>
                        </m:f>
                      </m:e>
                    </m:d>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𝒄𝒐𝒔</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𝟑</m:t>
                                </m:r>
                              </m:den>
                            </m:f>
                          </m:e>
                        </m:d>
                      </m:num>
                      <m:den>
                        <m:r>
                          <a:rPr lang="en-US" sz="4800" b="1" i="1">
                            <a:latin typeface="Cambria Math" panose="02040503050406030204" pitchFamily="18" charset="0"/>
                            <a:ea typeface="Tahoma" panose="020B0604030504040204" pitchFamily="34" charset="0"/>
                            <a:cs typeface="Tahoma" panose="020B0604030504040204" pitchFamily="34" charset="0"/>
                          </a:rPr>
                          <m:t>𝒔𝒊𝒏</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𝟑</m:t>
                                </m:r>
                              </m:den>
                            </m:f>
                          </m:e>
                        </m:d>
                      </m:den>
                    </m:f>
                    <m:r>
                      <a:rPr lang="en-US" sz="4800" b="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𝟏</m:t>
                        </m:r>
                      </m:num>
                      <m:den>
                        <m:rad>
                          <m:radPr>
                            <m:degHide m:val="on"/>
                            <m:ctrlPr>
                              <a:rPr lang="en-US" sz="4800" b="1" i="1">
                                <a:latin typeface="Cambria Math" panose="02040503050406030204" pitchFamily="18" charset="0"/>
                                <a:ea typeface="Tahoma" panose="020B0604030504040204" pitchFamily="34" charset="0"/>
                                <a:cs typeface="Tahoma" panose="020B0604030504040204" pitchFamily="34" charset="0"/>
                              </a:rPr>
                            </m:ctrlPr>
                          </m:radPr>
                          <m:deg/>
                          <m:e>
                            <m:r>
                              <a:rPr lang="en-US" sz="4800" b="1" i="1">
                                <a:latin typeface="Cambria Math" panose="02040503050406030204" pitchFamily="18" charset="0"/>
                                <a:ea typeface="Tahoma" panose="020B0604030504040204" pitchFamily="34" charset="0"/>
                                <a:cs typeface="Tahoma" panose="020B0604030504040204" pitchFamily="34" charset="0"/>
                              </a:rPr>
                              <m:t>𝟑</m:t>
                            </m:r>
                          </m:e>
                        </m:rad>
                      </m:den>
                    </m:f>
                  </m:oMath>
                </a14:m>
                <a:endParaRPr lang="en-US" sz="4800"/>
              </a:p>
              <a:p>
                <a:endParaRPr lang="en-US" sz="4800"/>
              </a:p>
            </p:txBody>
          </p:sp>
        </mc:Choice>
        <mc:Fallback>
          <p:sp>
            <p:nvSpPr>
              <p:cNvPr id="8" name="TextBox 7">
                <a:extLst>
                  <a:ext uri="{FF2B5EF4-FFF2-40B4-BE49-F238E27FC236}">
                    <a16:creationId xmlns:a16="http://schemas.microsoft.com/office/drawing/2014/main" id="{615AC966-6449-2B5B-47ED-FDE67BBEE73D}"/>
                  </a:ext>
                </a:extLst>
              </p:cNvPr>
              <p:cNvSpPr txBox="1">
                <a:spLocks noRot="1" noChangeAspect="1" noMove="1" noResize="1" noEditPoints="1" noAdjustHandles="1" noChangeArrowheads="1" noChangeShapeType="1" noTextEdit="1"/>
              </p:cNvSpPr>
              <p:nvPr/>
            </p:nvSpPr>
            <p:spPr>
              <a:xfrm>
                <a:off x="204074" y="7690372"/>
                <a:ext cx="23975852" cy="6189195"/>
              </a:xfrm>
              <a:prstGeom prst="rect">
                <a:avLst/>
              </a:prstGeom>
              <a:blipFill>
                <a:blip r:embed="rId4"/>
                <a:stretch>
                  <a:fillRect l="-1144" t="-2365"/>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CF60B286-3704-F382-A2E6-453E0D0F8A6F}"/>
              </a:ext>
            </a:extLst>
          </p:cNvPr>
          <p:cNvSpPr/>
          <p:nvPr/>
        </p:nvSpPr>
        <p:spPr>
          <a:xfrm>
            <a:off x="354237" y="6693496"/>
            <a:ext cx="2950438" cy="964704"/>
          </a:xfrm>
          <a:prstGeom prst="roundRect">
            <a:avLst/>
          </a:prstGeom>
          <a:solidFill>
            <a:schemeClr val="accent4">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p:pic>
        <p:nvPicPr>
          <p:cNvPr id="10" name="Picture 9">
            <a:extLst>
              <a:ext uri="{FF2B5EF4-FFF2-40B4-BE49-F238E27FC236}">
                <a16:creationId xmlns:a16="http://schemas.microsoft.com/office/drawing/2014/main" id="{2EEDC926-AA81-77A2-695A-D99B718F6D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04802" y="6561999"/>
            <a:ext cx="7612668" cy="7686250"/>
          </a:xfrm>
          <a:prstGeom prst="rect">
            <a:avLst/>
          </a:prstGeom>
          <a:noFill/>
          <a:ln>
            <a:noFill/>
          </a:ln>
        </p:spPr>
      </p:pic>
    </p:spTree>
    <p:extLst>
      <p:ext uri="{BB962C8B-B14F-4D97-AF65-F5344CB8AC3E}">
        <p14:creationId xmlns:p14="http://schemas.microsoft.com/office/powerpoint/2010/main" val="2358683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16" name="Group 15">
            <a:extLst>
              <a:ext uri="{FF2B5EF4-FFF2-40B4-BE49-F238E27FC236}">
                <a16:creationId xmlns:a16="http://schemas.microsoft.com/office/drawing/2014/main" id="{C578379E-966F-4336-9ACB-92FA5D931361}"/>
              </a:ext>
            </a:extLst>
          </p:cNvPr>
          <p:cNvGrpSpPr/>
          <p:nvPr/>
        </p:nvGrpSpPr>
        <p:grpSpPr>
          <a:xfrm>
            <a:off x="0" y="637303"/>
            <a:ext cx="24083876" cy="12441394"/>
            <a:chOff x="2402766" y="956690"/>
            <a:chExt cx="24083876" cy="12441394"/>
          </a:xfrm>
        </p:grpSpPr>
        <p:grpSp>
          <p:nvGrpSpPr>
            <p:cNvPr id="17" name="Group 16">
              <a:extLst>
                <a:ext uri="{FF2B5EF4-FFF2-40B4-BE49-F238E27FC236}">
                  <a16:creationId xmlns:a16="http://schemas.microsoft.com/office/drawing/2014/main" id="{0E806564-7C9E-4979-AAF6-E78ECCF59CA1}"/>
                </a:ext>
              </a:extLst>
            </p:cNvPr>
            <p:cNvGrpSpPr/>
            <p:nvPr/>
          </p:nvGrpSpPr>
          <p:grpSpPr>
            <a:xfrm>
              <a:off x="2402766" y="994073"/>
              <a:ext cx="24083876" cy="12404011"/>
              <a:chOff x="2546115" y="1036606"/>
              <a:chExt cx="24083876" cy="12404011"/>
            </a:xfrm>
          </p:grpSpPr>
          <p:sp>
            <p:nvSpPr>
              <p:cNvPr id="22" name="Rectangle: Diagonal Corners Rounded 21">
                <a:extLst>
                  <a:ext uri="{FF2B5EF4-FFF2-40B4-BE49-F238E27FC236}">
                    <a16:creationId xmlns:a16="http://schemas.microsoft.com/office/drawing/2014/main" id="{C6922F8F-EE6C-4E6D-B92B-459A7CE34FCE}"/>
                  </a:ext>
                </a:extLst>
              </p:cNvPr>
              <p:cNvSpPr/>
              <p:nvPr/>
            </p:nvSpPr>
            <p:spPr>
              <a:xfrm>
                <a:off x="2546115" y="1052258"/>
                <a:ext cx="24083876" cy="12388359"/>
              </a:xfrm>
              <a:prstGeom prst="round2DiagRect">
                <a:avLst>
                  <a:gd name="adj1" fmla="val 0"/>
                  <a:gd name="adj2" fmla="val 197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3" name="Group 22">
                <a:extLst>
                  <a:ext uri="{FF2B5EF4-FFF2-40B4-BE49-F238E27FC236}">
                    <a16:creationId xmlns:a16="http://schemas.microsoft.com/office/drawing/2014/main" id="{19B13A65-D2E1-4DEB-8F05-1E5FB125FE31}"/>
                  </a:ext>
                </a:extLst>
              </p:cNvPr>
              <p:cNvGrpSpPr/>
              <p:nvPr/>
            </p:nvGrpSpPr>
            <p:grpSpPr>
              <a:xfrm>
                <a:off x="2700846" y="1036606"/>
                <a:ext cx="3891945" cy="658708"/>
                <a:chOff x="2648003" y="1960965"/>
                <a:chExt cx="2815356" cy="658708"/>
              </a:xfrm>
            </p:grpSpPr>
            <p:sp>
              <p:nvSpPr>
                <p:cNvPr id="24" name="Isosceles Triangle 23">
                  <a:extLst>
                    <a:ext uri="{FF2B5EF4-FFF2-40B4-BE49-F238E27FC236}">
                      <a16:creationId xmlns:a16="http://schemas.microsoft.com/office/drawing/2014/main" id="{8A8F86F3-8D24-40D4-9BFE-1F20C43DFFA0}"/>
                    </a:ext>
                  </a:extLst>
                </p:cNvPr>
                <p:cNvSpPr/>
                <p:nvPr/>
              </p:nvSpPr>
              <p:spPr>
                <a:xfrm>
                  <a:off x="5180884" y="1976617"/>
                  <a:ext cx="282475" cy="18305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Freeform: Shape 24">
                  <a:extLst>
                    <a:ext uri="{FF2B5EF4-FFF2-40B4-BE49-F238E27FC236}">
                      <a16:creationId xmlns:a16="http://schemas.microsoft.com/office/drawing/2014/main" id="{7F29B2B4-5537-4335-ABCA-518C2F1F1F16}"/>
                    </a:ext>
                  </a:extLst>
                </p:cNvPr>
                <p:cNvSpPr/>
                <p:nvPr/>
              </p:nvSpPr>
              <p:spPr>
                <a:xfrm rot="10800000">
                  <a:off x="2648003" y="1960965"/>
                  <a:ext cx="2702198" cy="65870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6">
                    <a:lumMod val="20000"/>
                    <a:lumOff val="80000"/>
                  </a:schemeClr>
                </a:solidFill>
                <a:ln w="12700" cap="flat" cmpd="sng" algn="ctr">
                  <a:noFill/>
                  <a:prstDash val="solid"/>
                  <a:miter lim="800000"/>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Freeform: Shape 25">
                  <a:extLst>
                    <a:ext uri="{FF2B5EF4-FFF2-40B4-BE49-F238E27FC236}">
                      <a16:creationId xmlns:a16="http://schemas.microsoft.com/office/drawing/2014/main" id="{FFA2360A-1E04-4A1C-AB21-6DA231AF8E45}"/>
                    </a:ext>
                  </a:extLst>
                </p:cNvPr>
                <p:cNvSpPr/>
                <p:nvPr/>
              </p:nvSpPr>
              <p:spPr>
                <a:xfrm rot="10800000">
                  <a:off x="2648003" y="1977305"/>
                  <a:ext cx="2702198" cy="584182"/>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6">
                    <a:lumMod val="60000"/>
                    <a:lumOff val="40000"/>
                  </a:schemeClr>
                </a:solidFill>
                <a:ln w="12700" cap="flat" cmpd="sng" algn="ctr">
                  <a:noFill/>
                  <a:prstDash val="solid"/>
                  <a:miter lim="800000"/>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18" name="TextBox 10">
              <a:extLst>
                <a:ext uri="{FF2B5EF4-FFF2-40B4-BE49-F238E27FC236}">
                  <a16:creationId xmlns:a16="http://schemas.microsoft.com/office/drawing/2014/main" id="{D7E65D26-7FD8-47F2-9DD3-C770F78CB079}"/>
                </a:ext>
              </a:extLst>
            </p:cNvPr>
            <p:cNvSpPr txBox="1"/>
            <p:nvPr/>
          </p:nvSpPr>
          <p:spPr>
            <a:xfrm>
              <a:off x="3375751" y="956690"/>
              <a:ext cx="2690427" cy="643056"/>
            </a:xfrm>
            <a:prstGeom prst="rect">
              <a:avLst/>
            </a:prstGeom>
            <a:noFill/>
          </p:spPr>
          <p:txBody>
            <a:bodyPr wrap="square" rtlCol="0">
              <a:no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hu Van An" panose="02020603050405020304" pitchFamily="18" charset="0"/>
                  <a:ea typeface="Calibri" panose="020F0502020204030204" pitchFamily="34" charset="0"/>
                  <a:cs typeface="Chu Van An" panose="02020603050405020304" pitchFamily="18" charset="0"/>
                  <a:sym typeface="Arial"/>
                </a:rPr>
                <a:t>HĐ </a:t>
              </a:r>
              <a:r>
                <a:rPr kumimoji="0" lang="en-US" sz="3200" b="1" i="0" u="none" strike="noStrike" kern="0" cap="none" spc="0" normalizeH="0" baseline="0" noProof="0" dirty="0" err="1">
                  <a:ln>
                    <a:noFill/>
                  </a:ln>
                  <a:solidFill>
                    <a:srgbClr val="000000"/>
                  </a:solidFill>
                  <a:effectLst/>
                  <a:uLnTx/>
                  <a:uFillTx/>
                  <a:latin typeface="Chu Van An" panose="02020603050405020304" pitchFamily="18" charset="0"/>
                  <a:ea typeface="Calibri" panose="020F0502020204030204" pitchFamily="34" charset="0"/>
                  <a:cs typeface="Chu Van An" panose="02020603050405020304" pitchFamily="18" charset="0"/>
                  <a:sym typeface="Arial"/>
                </a:rPr>
                <a:t>mở</a:t>
              </a:r>
              <a:r>
                <a:rPr kumimoji="0" lang="en-US" sz="3200" b="1" i="0" u="none" strike="noStrike" kern="0" cap="none" spc="0" normalizeH="0" baseline="0" noProof="0" dirty="0">
                  <a:ln>
                    <a:noFill/>
                  </a:ln>
                  <a:solidFill>
                    <a:srgbClr val="000000"/>
                  </a:solidFill>
                  <a:effectLst/>
                  <a:uLnTx/>
                  <a:uFillTx/>
                  <a:latin typeface="Chu Van An" panose="02020603050405020304" pitchFamily="18" charset="0"/>
                  <a:ea typeface="Calibri" panose="020F0502020204030204" pitchFamily="34" charset="0"/>
                  <a:cs typeface="Chu Van 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hu Van An" panose="02020603050405020304" pitchFamily="18" charset="0"/>
                  <a:ea typeface="Calibri" panose="020F0502020204030204" pitchFamily="34" charset="0"/>
                  <a:cs typeface="Chu Van An" panose="02020603050405020304" pitchFamily="18" charset="0"/>
                  <a:sym typeface="Arial"/>
                </a:rPr>
                <a:t>đầu</a:t>
              </a:r>
              <a:endParaRPr kumimoji="0" lang="en-US" sz="3200" b="1" i="0" u="none" strike="noStrike" kern="0" cap="none" spc="0" normalizeH="0" baseline="0" noProof="0" dirty="0">
                <a:ln>
                  <a:noFill/>
                </a:ln>
                <a:solidFill>
                  <a:srgbClr val="000000"/>
                </a:solidFill>
                <a:effectLst/>
                <a:uLnTx/>
                <a:uFillTx/>
                <a:latin typeface="Chu Van An" panose="02020603050405020304" pitchFamily="18" charset="0"/>
                <a:ea typeface="Calibri" panose="020F0502020204030204" pitchFamily="34" charset="0"/>
                <a:cs typeface="Chu Van An" panose="02020603050405020304" pitchFamily="18" charset="0"/>
                <a:sym typeface="Arial"/>
              </a:endParaRPr>
            </a:p>
          </p:txBody>
        </p:sp>
        <p:grpSp>
          <p:nvGrpSpPr>
            <p:cNvPr id="19" name="Group 18">
              <a:extLst>
                <a:ext uri="{FF2B5EF4-FFF2-40B4-BE49-F238E27FC236}">
                  <a16:creationId xmlns:a16="http://schemas.microsoft.com/office/drawing/2014/main" id="{09CC0277-C8F3-462C-B9CF-B838A54789F0}"/>
                </a:ext>
              </a:extLst>
            </p:cNvPr>
            <p:cNvGrpSpPr/>
            <p:nvPr/>
          </p:nvGrpSpPr>
          <p:grpSpPr>
            <a:xfrm>
              <a:off x="2705735" y="1094591"/>
              <a:ext cx="515285" cy="239312"/>
              <a:chOff x="5135216" y="5448663"/>
              <a:chExt cx="515285" cy="251287"/>
            </a:xfrm>
          </p:grpSpPr>
          <p:sp>
            <p:nvSpPr>
              <p:cNvPr id="20" name="Arrow: Pentagon 19">
                <a:extLst>
                  <a:ext uri="{FF2B5EF4-FFF2-40B4-BE49-F238E27FC236}">
                    <a16:creationId xmlns:a16="http://schemas.microsoft.com/office/drawing/2014/main" id="{E8CB8DF9-E4C1-4193-B346-FDAC74D6826F}"/>
                  </a:ext>
                </a:extLst>
              </p:cNvPr>
              <p:cNvSpPr/>
              <p:nvPr/>
            </p:nvSpPr>
            <p:spPr>
              <a:xfrm>
                <a:off x="5135216" y="5448663"/>
                <a:ext cx="443182" cy="251287"/>
              </a:xfrm>
              <a:prstGeom prst="homePlate">
                <a:avLst/>
              </a:prstGeom>
              <a:solidFill>
                <a:srgbClr val="FFFF00"/>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Oval 20">
                <a:extLst>
                  <a:ext uri="{FF2B5EF4-FFF2-40B4-BE49-F238E27FC236}">
                    <a16:creationId xmlns:a16="http://schemas.microsoft.com/office/drawing/2014/main" id="{D1E717D7-C997-4B6B-B80C-C8802D10FC9A}"/>
                  </a:ext>
                </a:extLst>
              </p:cNvPr>
              <p:cNvSpPr/>
              <p:nvPr/>
            </p:nvSpPr>
            <p:spPr>
              <a:xfrm>
                <a:off x="5478225" y="5492541"/>
                <a:ext cx="172276" cy="207409"/>
              </a:xfrm>
              <a:prstGeom prst="ellipse">
                <a:avLst/>
              </a:prstGeom>
              <a:solidFill>
                <a:srgbClr val="E8E9F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sp>
        <p:nvSpPr>
          <p:cNvPr id="6" name="Rectangle 2">
            <a:extLst>
              <a:ext uri="{FF2B5EF4-FFF2-40B4-BE49-F238E27FC236}">
                <a16:creationId xmlns:a16="http://schemas.microsoft.com/office/drawing/2014/main" id="{6D06B913-8398-31B9-D7CF-93983CA796C0}"/>
              </a:ext>
            </a:extLst>
          </p:cNvPr>
          <p:cNvSpPr>
            <a:spLocks noChangeArrowheads="1"/>
          </p:cNvSpPr>
          <p:nvPr/>
        </p:nvSpPr>
        <p:spPr bwMode="auto">
          <a:xfrm>
            <a:off x="3813474" y="3683387"/>
            <a:ext cx="214104007" cy="46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2" name="Table 4">
            <a:extLst>
              <a:ext uri="{FF2B5EF4-FFF2-40B4-BE49-F238E27FC236}">
                <a16:creationId xmlns:a16="http://schemas.microsoft.com/office/drawing/2014/main" id="{4288F65D-BE35-4049-BB62-DD9BD0F15850}"/>
              </a:ext>
            </a:extLst>
          </p:cNvPr>
          <p:cNvGraphicFramePr>
            <a:graphicFrameLocks noGrp="1"/>
          </p:cNvGraphicFramePr>
          <p:nvPr>
            <p:extLst>
              <p:ext uri="{D42A27DB-BD31-4B8C-83A1-F6EECF244321}">
                <p14:modId xmlns:p14="http://schemas.microsoft.com/office/powerpoint/2010/main" val="3671262610"/>
              </p:ext>
            </p:extLst>
          </p:nvPr>
        </p:nvGraphicFramePr>
        <p:xfrm>
          <a:off x="305604" y="1370777"/>
          <a:ext cx="23929146" cy="11570019"/>
        </p:xfrm>
        <a:graphic>
          <a:graphicData uri="http://schemas.openxmlformats.org/drawingml/2006/table">
            <a:tbl>
              <a:tblPr firstRow="1" bandRow="1">
                <a:tableStyleId>{5C22544A-7EE6-4342-B048-85BDC9FD1C3A}</a:tableStyleId>
              </a:tblPr>
              <a:tblGrid>
                <a:gridCol w="14742239">
                  <a:extLst>
                    <a:ext uri="{9D8B030D-6E8A-4147-A177-3AD203B41FA5}">
                      <a16:colId xmlns:a16="http://schemas.microsoft.com/office/drawing/2014/main" val="2752451920"/>
                    </a:ext>
                  </a:extLst>
                </a:gridCol>
                <a:gridCol w="9186907">
                  <a:extLst>
                    <a:ext uri="{9D8B030D-6E8A-4147-A177-3AD203B41FA5}">
                      <a16:colId xmlns:a16="http://schemas.microsoft.com/office/drawing/2014/main" val="2273833329"/>
                    </a:ext>
                  </a:extLst>
                </a:gridCol>
              </a:tblGrid>
              <a:tr h="1005552">
                <a:tc>
                  <a:txBody>
                    <a:bodyPr/>
                    <a:lstStyle/>
                    <a:p>
                      <a:pPr algn="l"/>
                      <a:r>
                        <a:rPr lang="en-US" sz="4400" dirty="0">
                          <a:latin typeface="Tahoma" panose="020B0604030504040204" pitchFamily="34" charset="0"/>
                          <a:ea typeface="Tahoma" panose="020B0604030504040204" pitchFamily="34" charset="0"/>
                          <a:cs typeface="Tahoma" panose="020B0604030504040204" pitchFamily="34" charset="0"/>
                        </a:rPr>
                        <a:t>                CÂU HỎI</a:t>
                      </a:r>
                      <a:endParaRPr lang="vi-VN" sz="4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SẢN PHẨM</a:t>
                      </a:r>
                      <a:endParaRPr lang="vi-VN" sz="44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772946040"/>
                  </a:ext>
                </a:extLst>
              </a:tr>
              <a:tr h="4940492">
                <a:tc>
                  <a:txBody>
                    <a:bodyPr/>
                    <a:lstStyle/>
                    <a:p>
                      <a:pPr marL="742950" marR="0" lvl="0" indent="-742950" algn="l" defTabSz="914400" rtl="0" eaLnBrk="1" fontAlgn="auto" latinLnBrk="0" hangingPunct="1">
                        <a:lnSpc>
                          <a:spcPct val="100000"/>
                        </a:lnSpc>
                        <a:spcBef>
                          <a:spcPts val="0"/>
                        </a:spcBef>
                        <a:spcAft>
                          <a:spcPts val="0"/>
                        </a:spcAft>
                        <a:buClr>
                          <a:srgbClr val="000000"/>
                        </a:buClr>
                        <a:buSzTx/>
                        <a:buFont typeface="Arial"/>
                        <a:buAutoNum type="alphaLcParenR"/>
                        <a:tabLst/>
                        <a:defRPr/>
                      </a:pP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Phải</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quay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kim</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phút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mấy</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phần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vòng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tròn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chiều</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quay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ngược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chiều</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kim</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đồng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hồ</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để</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nó</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đúng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12?</a:t>
                      </a:r>
                      <a:endPar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endParaRPr lang="vi-VN" sz="4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endParaRPr lang="vi-VN" sz="4400"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876259801"/>
                  </a:ext>
                </a:extLst>
              </a:tr>
              <a:tr h="2425339">
                <a:tc>
                  <a:txBody>
                    <a:bodyPr/>
                    <a:lstStyle/>
                    <a:p>
                      <a:pPr marL="742950" marR="0" lvl="0" indent="-742950" algn="l" defTabSz="914400" rtl="0" eaLnBrk="1" fontAlgn="auto" latinLnBrk="0" hangingPunct="1">
                        <a:lnSpc>
                          <a:spcPct val="100000"/>
                        </a:lnSpc>
                        <a:spcBef>
                          <a:spcPts val="0"/>
                        </a:spcBef>
                        <a:spcAft>
                          <a:spcPts val="0"/>
                        </a:spcAft>
                        <a:buClr>
                          <a:srgbClr val="000000"/>
                        </a:buClr>
                        <a:buSzTx/>
                        <a:buFont typeface="Arial"/>
                        <a:buAutoNum type="alphaLcParenR" startAt="2"/>
                        <a:tabLst/>
                        <a:defRPr/>
                      </a:pP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Phải</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quay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kim</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phút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mấy</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phần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vòng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tròn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chiều</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quay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kim</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đồng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hồ</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để</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nó</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đúng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12?</a:t>
                      </a:r>
                      <a:endPar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endParaRPr lang="vi-VN" sz="4400"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656926569"/>
                  </a:ext>
                </a:extLst>
              </a:tr>
              <a:tr h="319863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bao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nhiêu</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cách</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quay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kim</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phút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chiều</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xác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định</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để</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kim</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phút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vị</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trí</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đúng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2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vị</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trí</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đúng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12?</a:t>
                      </a:r>
                    </a:p>
                    <a:p>
                      <a:pPr algn="ctr"/>
                      <a:endParaRPr lang="vi-VN" sz="4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endParaRPr lang="vi-VN" sz="4400"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620473956"/>
                  </a:ext>
                </a:extLst>
              </a:tr>
            </a:tbl>
          </a:graphicData>
        </a:graphic>
      </p:graphicFrame>
      <p:pic>
        <p:nvPicPr>
          <p:cNvPr id="7" name="Picture 6">
            <a:extLst>
              <a:ext uri="{FF2B5EF4-FFF2-40B4-BE49-F238E27FC236}">
                <a16:creationId xmlns:a16="http://schemas.microsoft.com/office/drawing/2014/main" id="{8D208231-67DF-CDF4-CB80-4670C0552C46}"/>
              </a:ext>
            </a:extLst>
          </p:cNvPr>
          <p:cNvPicPr>
            <a:picLocks noChangeAspect="1"/>
          </p:cNvPicPr>
          <p:nvPr/>
        </p:nvPicPr>
        <p:blipFill>
          <a:blip r:embed="rId3"/>
          <a:stretch>
            <a:fillRect/>
          </a:stretch>
        </p:blipFill>
        <p:spPr>
          <a:xfrm>
            <a:off x="8558281" y="611181"/>
            <a:ext cx="6404019" cy="770445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92A1A94-5A46-79F0-02A4-039CEED4E381}"/>
                  </a:ext>
                </a:extLst>
              </p:cNvPr>
              <p:cNvSpPr txBox="1"/>
              <p:nvPr/>
            </p:nvSpPr>
            <p:spPr>
              <a:xfrm>
                <a:off x="14962300" y="2409443"/>
                <a:ext cx="9272450" cy="5179238"/>
              </a:xfrm>
              <a:prstGeom prst="rect">
                <a:avLst/>
              </a:prstGeom>
              <a:noFill/>
            </p:spPr>
            <p:txBody>
              <a:bodyPr wrap="square" rtlCol="0">
                <a:spAutoFit/>
              </a:bodyPr>
              <a:lstStyle/>
              <a:p>
                <a:pPr marL="514350" indent="-514350">
                  <a:buAutoNum type="alphaLcParenR"/>
                </a:pP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Trên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hồ</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ở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Hình</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kim</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phút</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đang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chỉ</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đúng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số</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2,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để</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nó</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chỉ</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đúng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số</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12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khi</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quay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kim</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phút</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theo</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chiều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quay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ngược</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chiều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kim</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hồ</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thì</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ta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phải</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quay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kim</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phút</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từ</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vị</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trí</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số</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2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đến</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vị</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trí</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số</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12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theo</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chiều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ngược</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chiều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kim</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hồ</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nghĩa</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quay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kim</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phút</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một</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khoảng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p>
              <a:p>
                <a14:m>
                  <m:oMath xmlns:m="http://schemas.openxmlformats.org/officeDocument/2006/math">
                    <m:r>
                      <a:rPr lang="en-US" sz="3500" b="1" i="1" smtClean="0">
                        <a:solidFill>
                          <a:srgbClr val="C00000"/>
                        </a:solidFill>
                        <a:latin typeface="Cambria Math" panose="02040503050406030204" pitchFamily="18" charset="0"/>
                      </a:rPr>
                      <m:t>            </m:t>
                    </m:r>
                    <m:f>
                      <m:fPr>
                        <m:ctrlPr>
                          <a:rPr lang="en-US" sz="3500" b="1" i="1">
                            <a:solidFill>
                              <a:srgbClr val="C00000"/>
                            </a:solidFill>
                            <a:latin typeface="Cambria Math" panose="02040503050406030204" pitchFamily="18" charset="0"/>
                          </a:rPr>
                        </m:ctrlPr>
                      </m:fPr>
                      <m:num>
                        <m:r>
                          <a:rPr lang="en-US" sz="3500" b="1" i="1">
                            <a:solidFill>
                              <a:srgbClr val="C00000"/>
                            </a:solidFill>
                            <a:latin typeface="Cambria Math" panose="02040503050406030204" pitchFamily="18" charset="0"/>
                          </a:rPr>
                          <m:t>𝟐</m:t>
                        </m:r>
                      </m:num>
                      <m:den>
                        <m:r>
                          <a:rPr lang="en-US" sz="3500" b="1" i="1">
                            <a:solidFill>
                              <a:srgbClr val="C00000"/>
                            </a:solidFill>
                            <a:latin typeface="Cambria Math" panose="02040503050406030204" pitchFamily="18" charset="0"/>
                          </a:rPr>
                          <m:t>𝟏𝟐</m:t>
                        </m:r>
                      </m:den>
                    </m:f>
                    <m:r>
                      <a:rPr lang="en-US" sz="3500" b="1" i="1">
                        <a:solidFill>
                          <a:srgbClr val="C00000"/>
                        </a:solidFill>
                        <a:latin typeface="Cambria Math" panose="02040503050406030204" pitchFamily="18" charset="0"/>
                      </a:rPr>
                      <m:t>=</m:t>
                    </m:r>
                    <m:f>
                      <m:fPr>
                        <m:ctrlPr>
                          <a:rPr lang="en-US" sz="3500" b="1" i="1">
                            <a:solidFill>
                              <a:srgbClr val="C00000"/>
                            </a:solidFill>
                            <a:latin typeface="Cambria Math" panose="02040503050406030204" pitchFamily="18" charset="0"/>
                          </a:rPr>
                        </m:ctrlPr>
                      </m:fPr>
                      <m:num>
                        <m:r>
                          <a:rPr lang="en-US" sz="3500" b="1" i="1">
                            <a:solidFill>
                              <a:srgbClr val="C00000"/>
                            </a:solidFill>
                            <a:latin typeface="Cambria Math" panose="02040503050406030204" pitchFamily="18" charset="0"/>
                          </a:rPr>
                          <m:t>𝟏</m:t>
                        </m:r>
                      </m:num>
                      <m:den>
                        <m:r>
                          <a:rPr lang="en-US" sz="3500" b="1" i="1">
                            <a:solidFill>
                              <a:srgbClr val="C00000"/>
                            </a:solidFill>
                            <a:latin typeface="Cambria Math" panose="02040503050406030204" pitchFamily="18" charset="0"/>
                          </a:rPr>
                          <m:t>𝟔</m:t>
                        </m:r>
                      </m:den>
                    </m:f>
                    <m:r>
                      <a:rPr lang="en-US" sz="3500" b="1" i="1">
                        <a:solidFill>
                          <a:srgbClr val="C00000"/>
                        </a:solidFill>
                        <a:latin typeface="Cambria Math" panose="02040503050406030204" pitchFamily="18" charset="0"/>
                      </a:rPr>
                      <m:t>  </m:t>
                    </m:r>
                  </m:oMath>
                </a14:m>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vòng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tròn</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5" name="TextBox 4">
                <a:extLst>
                  <a:ext uri="{FF2B5EF4-FFF2-40B4-BE49-F238E27FC236}">
                    <a16:creationId xmlns:a16="http://schemas.microsoft.com/office/drawing/2014/main" id="{292A1A94-5A46-79F0-02A4-039CEED4E381}"/>
                  </a:ext>
                </a:extLst>
              </p:cNvPr>
              <p:cNvSpPr txBox="1">
                <a:spLocks noRot="1" noChangeAspect="1" noMove="1" noResize="1" noEditPoints="1" noAdjustHandles="1" noChangeArrowheads="1" noChangeShapeType="1" noTextEdit="1"/>
              </p:cNvSpPr>
              <p:nvPr/>
            </p:nvSpPr>
            <p:spPr>
              <a:xfrm>
                <a:off x="14962300" y="2409443"/>
                <a:ext cx="9272450" cy="5179238"/>
              </a:xfrm>
              <a:prstGeom prst="rect">
                <a:avLst/>
              </a:prstGeom>
              <a:blipFill>
                <a:blip r:embed="rId4"/>
                <a:stretch>
                  <a:fillRect l="-1905" t="-1765" b="-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254949C-CB65-CB7C-A20D-6FC5E5A36C98}"/>
                  </a:ext>
                </a:extLst>
              </p:cNvPr>
              <p:cNvSpPr txBox="1"/>
              <p:nvPr/>
            </p:nvSpPr>
            <p:spPr>
              <a:xfrm>
                <a:off x="15180745" y="7444323"/>
                <a:ext cx="8897651" cy="4648645"/>
              </a:xfrm>
              <a:prstGeom prst="rect">
                <a:avLst/>
              </a:prstGeom>
              <a:noFill/>
            </p:spPr>
            <p:txBody>
              <a:bodyPr wrap="square" rtlCol="0">
                <a:spAutoFit/>
              </a:bodyPr>
              <a:lstStyle/>
              <a:p>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b)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Trên</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đồng</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hồ</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ở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Hình</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kim</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phút</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đang</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chỉ</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đúng</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số</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2,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để</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nó</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chỉ</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đúng</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số</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12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khi</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quay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kim</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phút</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theo</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chiều</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quay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của</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chiều</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kim</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đồng</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hồ</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thì</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ta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phải</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quay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kim</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phút</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từ</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vị</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trí</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số</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2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đến</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vị</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trí</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số</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12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theo</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chiều</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quay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của</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kim</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đồng</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hồ</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nghĩa</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là</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quay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kim</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phút</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một</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khoảng</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bằng</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p>
              <a:p>
                <a14:m>
                  <m:oMath xmlns:m="http://schemas.openxmlformats.org/officeDocument/2006/math">
                    <m:f>
                      <m:fPr>
                        <m:ctrlPr>
                          <a:rPr lang="en-US" sz="3500" b="1" i="1">
                            <a:solidFill>
                              <a:srgbClr val="4436FA"/>
                            </a:solidFill>
                            <a:latin typeface="Cambria Math" panose="02040503050406030204" pitchFamily="18" charset="0"/>
                          </a:rPr>
                        </m:ctrlPr>
                      </m:fPr>
                      <m:num>
                        <m:r>
                          <a:rPr lang="en-US" sz="3500" b="1" i="1">
                            <a:solidFill>
                              <a:srgbClr val="4436FA"/>
                            </a:solidFill>
                            <a:latin typeface="Cambria Math" panose="02040503050406030204" pitchFamily="18" charset="0"/>
                          </a:rPr>
                          <m:t>𝟏𝟎</m:t>
                        </m:r>
                      </m:num>
                      <m:den>
                        <m:r>
                          <a:rPr lang="en-US" sz="3500" b="1" i="1">
                            <a:solidFill>
                              <a:srgbClr val="4436FA"/>
                            </a:solidFill>
                            <a:latin typeface="Cambria Math" panose="02040503050406030204" pitchFamily="18" charset="0"/>
                          </a:rPr>
                          <m:t>𝟏𝟐</m:t>
                        </m:r>
                      </m:den>
                    </m:f>
                    <m:r>
                      <a:rPr lang="en-US" sz="3500" b="1" i="1">
                        <a:solidFill>
                          <a:srgbClr val="4436FA"/>
                        </a:solidFill>
                        <a:latin typeface="Cambria Math" panose="02040503050406030204" pitchFamily="18" charset="0"/>
                      </a:rPr>
                      <m:t>=</m:t>
                    </m:r>
                    <m:f>
                      <m:fPr>
                        <m:ctrlPr>
                          <a:rPr lang="en-US" sz="3500" b="1" i="1">
                            <a:solidFill>
                              <a:srgbClr val="4436FA"/>
                            </a:solidFill>
                            <a:latin typeface="Cambria Math" panose="02040503050406030204" pitchFamily="18" charset="0"/>
                          </a:rPr>
                        </m:ctrlPr>
                      </m:fPr>
                      <m:num>
                        <m:r>
                          <a:rPr lang="en-US" sz="3500" b="1" i="1">
                            <a:solidFill>
                              <a:srgbClr val="4436FA"/>
                            </a:solidFill>
                            <a:latin typeface="Cambria Math" panose="02040503050406030204" pitchFamily="18" charset="0"/>
                          </a:rPr>
                          <m:t>𝟓</m:t>
                        </m:r>
                        <m:r>
                          <a:rPr lang="en-US" sz="3500" b="1" i="1">
                            <a:solidFill>
                              <a:srgbClr val="4436FA"/>
                            </a:solidFill>
                            <a:latin typeface="Cambria Math" panose="02040503050406030204" pitchFamily="18" charset="0"/>
                          </a:rPr>
                          <m:t> </m:t>
                        </m:r>
                      </m:num>
                      <m:den>
                        <m:r>
                          <a:rPr lang="en-US" sz="3500" b="1" i="1">
                            <a:solidFill>
                              <a:srgbClr val="4436FA"/>
                            </a:solidFill>
                            <a:latin typeface="Cambria Math" panose="02040503050406030204" pitchFamily="18" charset="0"/>
                          </a:rPr>
                          <m:t>𝟔</m:t>
                        </m:r>
                      </m:den>
                    </m:f>
                    <m:r>
                      <a:rPr lang="en-US" sz="3500" b="1" i="1">
                        <a:solidFill>
                          <a:srgbClr val="4436FA"/>
                        </a:solidFill>
                        <a:latin typeface="Cambria Math" panose="02040503050406030204" pitchFamily="18" charset="0"/>
                      </a:rPr>
                      <m:t> </m:t>
                    </m:r>
                  </m:oMath>
                </a14:m>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vòng</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4436FA"/>
                    </a:solidFill>
                    <a:latin typeface="Tahoma" panose="020B0604030504040204" pitchFamily="34" charset="0"/>
                    <a:ea typeface="Tahoma" panose="020B0604030504040204" pitchFamily="34" charset="0"/>
                    <a:cs typeface="Tahoma" panose="020B0604030504040204" pitchFamily="34" charset="0"/>
                  </a:rPr>
                  <a:t>tròn</a:t>
                </a:r>
                <a:r>
                  <a:rPr lang="en-US" sz="3500" b="1" dirty="0">
                    <a:solidFill>
                      <a:srgbClr val="4436FA"/>
                    </a:solidFill>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8" name="TextBox 7">
                <a:extLst>
                  <a:ext uri="{FF2B5EF4-FFF2-40B4-BE49-F238E27FC236}">
                    <a16:creationId xmlns:a16="http://schemas.microsoft.com/office/drawing/2014/main" id="{7254949C-CB65-CB7C-A20D-6FC5E5A36C98}"/>
                  </a:ext>
                </a:extLst>
              </p:cNvPr>
              <p:cNvSpPr txBox="1">
                <a:spLocks noRot="1" noChangeAspect="1" noMove="1" noResize="1" noEditPoints="1" noAdjustHandles="1" noChangeArrowheads="1" noChangeShapeType="1" noTextEdit="1"/>
              </p:cNvSpPr>
              <p:nvPr/>
            </p:nvSpPr>
            <p:spPr>
              <a:xfrm>
                <a:off x="15180745" y="7444323"/>
                <a:ext cx="8897651" cy="4648645"/>
              </a:xfrm>
              <a:prstGeom prst="rect">
                <a:avLst/>
              </a:prstGeom>
              <a:blipFill>
                <a:blip r:embed="rId5"/>
                <a:stretch>
                  <a:fillRect l="-1986" t="-1966" r="-1575" b="-91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C36D7C1-A2C8-102D-FF2C-1B9C60848606}"/>
              </a:ext>
            </a:extLst>
          </p:cNvPr>
          <p:cNvSpPr txBox="1"/>
          <p:nvPr/>
        </p:nvSpPr>
        <p:spPr>
          <a:xfrm>
            <a:off x="373175" y="11948610"/>
            <a:ext cx="23637650" cy="1569660"/>
          </a:xfrm>
          <a:prstGeom prst="rect">
            <a:avLst/>
          </a:prstGeom>
          <a:noFill/>
        </p:spPr>
        <p:txBody>
          <a:bodyPr wrap="square" rtlCol="0">
            <a:spAutoFit/>
          </a:bodyPr>
          <a:lstStyle/>
          <a:p>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c)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2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cách</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quay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kim</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phút</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theo</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một</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chiều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xác</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định</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để</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kim</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phút</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từ</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vị</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trí</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chỉ</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đúng</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số</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2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về</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vị</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trí</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chỉ</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đúng</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số</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12,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đó</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quay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ngược</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chiều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kim</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hồ</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quay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theo</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chiều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quay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kim</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hồ</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112884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C863EFC-9D98-392A-1D5F-ECE78FDB3F71}"/>
              </a:ext>
            </a:extLst>
          </p:cNvPr>
          <p:cNvSpPr/>
          <p:nvPr/>
        </p:nvSpPr>
        <p:spPr>
          <a:xfrm>
            <a:off x="262443" y="6693497"/>
            <a:ext cx="23825690" cy="6877950"/>
          </a:xfrm>
          <a:prstGeom prst="roundRect">
            <a:avLst/>
          </a:prstGeom>
          <a:solidFill>
            <a:schemeClr val="accent4">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09" name="Google Shape;209;p31"/>
          <p:cNvGrpSpPr/>
          <p:nvPr/>
        </p:nvGrpSpPr>
        <p:grpSpPr>
          <a:xfrm>
            <a:off x="-1178559" y="927882"/>
            <a:ext cx="20868642"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dirty="0">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❸</a:t>
              </a:r>
              <a:endParaRPr sz="4300"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10;p31">
            <a:extLst>
              <a:ext uri="{FF2B5EF4-FFF2-40B4-BE49-F238E27FC236}">
                <a16:creationId xmlns:a16="http://schemas.microsoft.com/office/drawing/2014/main" id="{2B895833-5F81-DD28-20E7-3DB2DD62CB06}"/>
              </a:ext>
            </a:extLst>
          </p:cNvPr>
          <p:cNvSpPr/>
          <p:nvPr/>
        </p:nvSpPr>
        <p:spPr>
          <a:xfrm flipH="1">
            <a:off x="-71660" y="2215514"/>
            <a:ext cx="17300876" cy="96470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b) Các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6" name="Rectangle: Rounded Corners 5">
            <a:extLst>
              <a:ext uri="{FF2B5EF4-FFF2-40B4-BE49-F238E27FC236}">
                <a16:creationId xmlns:a16="http://schemas.microsoft.com/office/drawing/2014/main" id="{C7348967-211D-53C8-C0D7-4CB4122C9BDB}"/>
              </a:ext>
            </a:extLst>
          </p:cNvPr>
          <p:cNvSpPr/>
          <p:nvPr/>
        </p:nvSpPr>
        <p:spPr>
          <a:xfrm>
            <a:off x="338193" y="3276525"/>
            <a:ext cx="4666942" cy="928426"/>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3333FF"/>
                </a:solidFill>
                <a:latin typeface="Tahoma" panose="020B0604030504040204" pitchFamily="34" charset="0"/>
                <a:ea typeface="Tahoma" panose="020B0604030504040204" pitchFamily="34" charset="0"/>
                <a:cs typeface="Tahoma" panose="020B0604030504040204" pitchFamily="34" charset="0"/>
              </a:rPr>
              <a:t>Luyện tập 5</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1B05D01-41B9-4155-97A1-639BA64D1D14}"/>
                  </a:ext>
                </a:extLst>
              </p:cNvPr>
              <p:cNvSpPr txBox="1"/>
              <p:nvPr/>
            </p:nvSpPr>
            <p:spPr>
              <a:xfrm>
                <a:off x="466530" y="3182540"/>
                <a:ext cx="21286564" cy="4124847"/>
              </a:xfrm>
              <a:prstGeom prst="rect">
                <a:avLst/>
              </a:prstGeom>
              <a:noFill/>
            </p:spPr>
            <p:txBody>
              <a:bodyPr wrap="square" rtlCol="0">
                <a:spAutoFit/>
              </a:bodyPr>
              <a:lstStyle/>
              <a:p>
                <a:pPr>
                  <a:defRPr/>
                </a:pPr>
                <a:r>
                  <a:rPr lang="fr-FR" sz="4800" b="1" kern="1200">
                    <a:latin typeface="Tahoma" panose="020B0604030504040204" pitchFamily="34" charset="0"/>
                    <a:ea typeface="Tahoma" panose="020B0604030504040204" pitchFamily="34" charset="0"/>
                    <a:cs typeface="Tahoma" panose="020B0604030504040204" pitchFamily="34" charset="0"/>
                  </a:rPr>
                  <a:t>                           Cho góc lượng giác có số đo bằng </a:t>
                </a:r>
                <a14:m>
                  <m:oMath xmlns:m="http://schemas.openxmlformats.org/officeDocument/2006/math">
                    <m:f>
                      <m:fPr>
                        <m:ctrlPr>
                          <a:rPr lang="fr-FR"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 </m:t>
                        </m:r>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𝟔</m:t>
                        </m:r>
                      </m:den>
                    </m:f>
                  </m:oMath>
                </a14:m>
                <a:endParaRPr lang="fr-FR" sz="4800" b="1" kern="1200">
                  <a:latin typeface="Tahoma" panose="020B0604030504040204" pitchFamily="34" charset="0"/>
                  <a:ea typeface="Tahoma" panose="020B0604030504040204" pitchFamily="34" charset="0"/>
                  <a:cs typeface="Tahoma" panose="020B0604030504040204" pitchFamily="34" charset="0"/>
                </a:endParaRPr>
              </a:p>
              <a:p>
                <a:pPr>
                  <a:defRPr/>
                </a:pPr>
                <a:r>
                  <a:rPr lang="fr-FR" sz="4800" b="1">
                    <a:latin typeface="Tahoma" panose="020B0604030504040204" pitchFamily="34" charset="0"/>
                    <a:ea typeface="Tahoma" panose="020B0604030504040204" pitchFamily="34" charset="0"/>
                    <a:cs typeface="Tahoma" panose="020B0604030504040204" pitchFamily="34" charset="0"/>
                  </a:rPr>
                  <a:t>a) Xác định điểm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𝑴</m:t>
                    </m:r>
                  </m:oMath>
                </a14:m>
                <a:r>
                  <a:rPr lang="fr-FR" sz="4800" b="1" kern="1200">
                    <a:latin typeface="Tahoma" panose="020B0604030504040204" pitchFamily="34" charset="0"/>
                    <a:ea typeface="Tahoma" panose="020B0604030504040204" pitchFamily="34" charset="0"/>
                    <a:cs typeface="Tahoma" panose="020B0604030504040204" pitchFamily="34" charset="0"/>
                  </a:rPr>
                  <a:t> trên đường tròn lượng giác diểu diễn góc lượng giác đã cho.</a:t>
                </a:r>
              </a:p>
              <a:p>
                <a:pPr>
                  <a:defRPr/>
                </a:pPr>
                <a:r>
                  <a:rPr lang="fr-FR" sz="4800" b="1" kern="1200">
                    <a:latin typeface="Tahoma" panose="020B0604030504040204" pitchFamily="34" charset="0"/>
                    <a:ea typeface="Tahoma" panose="020B0604030504040204" pitchFamily="34" charset="0"/>
                    <a:cs typeface="Tahoma" panose="020B0604030504040204" pitchFamily="34" charset="0"/>
                  </a:rPr>
                  <a:t>b) Tính các giá trị lượng giác của góc lượng giác đã cho. </a:t>
                </a: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4800"/>
              </a:p>
            </p:txBody>
          </p:sp>
        </mc:Choice>
        <mc:Fallback>
          <p:sp>
            <p:nvSpPr>
              <p:cNvPr id="7" name="TextBox 6">
                <a:extLst>
                  <a:ext uri="{FF2B5EF4-FFF2-40B4-BE49-F238E27FC236}">
                    <a16:creationId xmlns:a16="http://schemas.microsoft.com/office/drawing/2014/main" id="{E1B05D01-41B9-4155-97A1-639BA64D1D14}"/>
                  </a:ext>
                </a:extLst>
              </p:cNvPr>
              <p:cNvSpPr txBox="1">
                <a:spLocks noRot="1" noChangeAspect="1" noMove="1" noResize="1" noEditPoints="1" noAdjustHandles="1" noChangeArrowheads="1" noChangeShapeType="1" noTextEdit="1"/>
              </p:cNvSpPr>
              <p:nvPr/>
            </p:nvSpPr>
            <p:spPr>
              <a:xfrm>
                <a:off x="466530" y="3182540"/>
                <a:ext cx="21286564" cy="4124847"/>
              </a:xfrm>
              <a:prstGeom prst="rect">
                <a:avLst/>
              </a:prstGeom>
              <a:blipFill>
                <a:blip r:embed="rId3"/>
                <a:stretch>
                  <a:fillRect l="-13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15AC966-6449-2B5B-47ED-FDE67BBEE73D}"/>
                  </a:ext>
                </a:extLst>
              </p:cNvPr>
              <p:cNvSpPr txBox="1"/>
              <p:nvPr/>
            </p:nvSpPr>
            <p:spPr>
              <a:xfrm>
                <a:off x="204074" y="7690372"/>
                <a:ext cx="23975852" cy="6330131"/>
              </a:xfrm>
              <a:prstGeom prst="rect">
                <a:avLst/>
              </a:prstGeom>
              <a:noFill/>
            </p:spPr>
            <p:txBody>
              <a:bodyPr wrap="square" rtlCol="0">
                <a:spAutoFit/>
              </a:bodyPr>
              <a:lstStyle/>
              <a:p>
                <a:pPr>
                  <a:defRPr/>
                </a:pPr>
                <a:r>
                  <a:rPr lang="fr-FR" sz="4800" b="1">
                    <a:latin typeface="Tahoma" panose="020B0604030504040204" pitchFamily="34" charset="0"/>
                    <a:ea typeface="Tahoma" panose="020B0604030504040204" pitchFamily="34" charset="0"/>
                    <a:cs typeface="Tahoma" panose="020B0604030504040204" pitchFamily="34" charset="0"/>
                  </a:rPr>
                  <a:t>  a) Điểm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𝑴</m:t>
                    </m:r>
                  </m:oMath>
                </a14:m>
                <a:r>
                  <a:rPr lang="fr-FR" sz="4800" b="1" kern="1200">
                    <a:latin typeface="Tahoma" panose="020B0604030504040204" pitchFamily="34" charset="0"/>
                    <a:ea typeface="Tahoma" panose="020B0604030504040204" pitchFamily="34" charset="0"/>
                    <a:cs typeface="Tahoma" panose="020B0604030504040204" pitchFamily="34" charset="0"/>
                  </a:rPr>
                  <a:t> trên đường tròn lượng giác diểu diễn </a:t>
                </a:r>
              </a:p>
              <a:p>
                <a:pPr>
                  <a:defRPr/>
                </a:pPr>
                <a:r>
                  <a:rPr lang="fr-FR" sz="4800" b="1" kern="1200">
                    <a:latin typeface="Tahoma" panose="020B0604030504040204" pitchFamily="34" charset="0"/>
                    <a:ea typeface="Tahoma" panose="020B0604030504040204" pitchFamily="34" charset="0"/>
                    <a:cs typeface="Tahoma" panose="020B0604030504040204" pitchFamily="34" charset="0"/>
                  </a:rPr>
                  <a:t>góc lượng giác </a:t>
                </a:r>
                <a:r>
                  <a:rPr lang="fr-FR" sz="4800" b="1">
                    <a:latin typeface="Tahoma" panose="020B0604030504040204" pitchFamily="34" charset="0"/>
                    <a:ea typeface="Tahoma" panose="020B0604030504040204" pitchFamily="34" charset="0"/>
                    <a:cs typeface="Tahoma" panose="020B0604030504040204" pitchFamily="34" charset="0"/>
                  </a:rPr>
                  <a:t>có số đo là </a:t>
                </a:r>
                <a14:m>
                  <m:oMath xmlns:m="http://schemas.openxmlformats.org/officeDocument/2006/math">
                    <m:f>
                      <m:fPr>
                        <m:ctrlPr>
                          <a:rPr lang="fr-FR" sz="4800" b="1" i="1" kern="1200">
                            <a:latin typeface="Cambria Math" panose="02040503050406030204" pitchFamily="18" charset="0"/>
                            <a:ea typeface="Tahoma" panose="020B0604030504040204" pitchFamily="34" charset="0"/>
                            <a:cs typeface="Tahoma" panose="020B0604030504040204" pitchFamily="34" charset="0"/>
                          </a:rPr>
                        </m:ctrlPr>
                      </m:fPr>
                      <m:num>
                        <m:r>
                          <a:rPr lang="en-US" sz="4800" b="1" i="1" kern="1200">
                            <a:latin typeface="Cambria Math" panose="02040503050406030204" pitchFamily="18" charset="0"/>
                            <a:ea typeface="Tahoma" panose="020B0604030504040204" pitchFamily="34" charset="0"/>
                            <a:cs typeface="Tahoma" panose="020B0604030504040204" pitchFamily="34" charset="0"/>
                          </a:rPr>
                          <m:t>𝟓</m:t>
                        </m:r>
                        <m:r>
                          <a:rPr lang="fr-FR" sz="4800" b="1" i="1" kern="1200">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kern="1200">
                            <a:latin typeface="Cambria Math" panose="02040503050406030204" pitchFamily="18" charset="0"/>
                            <a:ea typeface="Cambria Math" panose="02040503050406030204" pitchFamily="18" charset="0"/>
                            <a:cs typeface="Tahoma" panose="020B0604030504040204" pitchFamily="34" charset="0"/>
                          </a:rPr>
                          <m:t>𝟔</m:t>
                        </m:r>
                      </m:den>
                    </m:f>
                  </m:oMath>
                </a14:m>
                <a:r>
                  <a:rPr lang="fr-FR" sz="4800" b="1" kern="1200">
                    <a:latin typeface="Tahoma" panose="020B0604030504040204" pitchFamily="34" charset="0"/>
                    <a:ea typeface="Tahoma" panose="020B0604030504040204" pitchFamily="34" charset="0"/>
                    <a:cs typeface="Tahoma" panose="020B0604030504040204" pitchFamily="34" charset="0"/>
                  </a:rPr>
                  <a:t> được xác định trong </a:t>
                </a:r>
              </a:p>
              <a:p>
                <a:pPr>
                  <a:defRPr/>
                </a:pPr>
                <a:r>
                  <a:rPr lang="fr-FR" sz="4800" b="1" kern="1200">
                    <a:latin typeface="Tahoma" panose="020B0604030504040204" pitchFamily="34" charset="0"/>
                    <a:ea typeface="Tahoma" panose="020B0604030504040204" pitchFamily="34" charset="0"/>
                    <a:cs typeface="Tahoma" panose="020B0604030504040204" pitchFamily="34" charset="0"/>
                  </a:rPr>
                  <a:t>hình bên</a:t>
                </a:r>
              </a:p>
              <a:p>
                <a:pPr>
                  <a:defRPr/>
                </a:pPr>
                <a:r>
                  <a:rPr lang="fr-FR" sz="4800" b="1" kern="1200">
                    <a:latin typeface="Tahoma" panose="020B0604030504040204" pitchFamily="34" charset="0"/>
                    <a:ea typeface="Tahoma" panose="020B0604030504040204" pitchFamily="34" charset="0"/>
                    <a:cs typeface="Tahoma" panose="020B0604030504040204" pitchFamily="34" charset="0"/>
                  </a:rPr>
                  <a:t>  b) </a:t>
                </a:r>
                <a:r>
                  <a:rPr lang="en-US" sz="4800" b="1" kern="1200">
                    <a:latin typeface="Tahoma" panose="020B0604030504040204" pitchFamily="34" charset="0"/>
                    <a:ea typeface="Tahoma" panose="020B0604030504040204" pitchFamily="34" charset="0"/>
                    <a:cs typeface="Tahoma" panose="020B0604030504040204" pitchFamily="34" charset="0"/>
                  </a:rPr>
                  <a:t>Ta có </a:t>
                </a:r>
                <a14:m>
                  <m:oMath xmlns:m="http://schemas.openxmlformats.org/officeDocument/2006/math">
                    <m:r>
                      <a:rPr lang="en-US" sz="4800" b="1" i="1" kern="1200">
                        <a:latin typeface="Cambria Math" panose="02040503050406030204" pitchFamily="18" charset="0"/>
                        <a:ea typeface="Tahoma" panose="020B0604030504040204" pitchFamily="34" charset="0"/>
                        <a:cs typeface="Tahoma" panose="020B0604030504040204" pitchFamily="34" charset="0"/>
                      </a:rPr>
                      <m:t>𝒄𝒐𝒔</m:t>
                    </m:r>
                    <m:d>
                      <m:dPr>
                        <m:ctrlPr>
                          <a:rPr lang="en-US" sz="4800" b="1" i="1" kern="1200">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𝟔</m:t>
                            </m:r>
                          </m:den>
                        </m:f>
                      </m:e>
                    </m:d>
                    <m:r>
                      <a:rPr lang="en-US" sz="4800" b="1" i="1" kern="1200">
                        <a:latin typeface="Cambria Math" panose="02040503050406030204" pitchFamily="18" charset="0"/>
                        <a:ea typeface="Tahoma" panose="020B0604030504040204" pitchFamily="34" charset="0"/>
                        <a:cs typeface="Tahoma" panose="020B0604030504040204" pitchFamily="34" charset="0"/>
                      </a:rPr>
                      <m:t>=−</m:t>
                    </m:r>
                    <m:f>
                      <m:fPr>
                        <m:ctrlPr>
                          <a:rPr lang="en-US" sz="4800" b="1" i="1" kern="1200">
                            <a:latin typeface="Cambria Math" panose="02040503050406030204" pitchFamily="18" charset="0"/>
                            <a:ea typeface="Tahoma" panose="020B0604030504040204" pitchFamily="34" charset="0"/>
                            <a:cs typeface="Tahoma" panose="020B0604030504040204" pitchFamily="34" charset="0"/>
                          </a:rPr>
                        </m:ctrlPr>
                      </m:fPr>
                      <m:num>
                        <m:rad>
                          <m:radPr>
                            <m:degHide m:val="on"/>
                            <m:ctrlPr>
                              <a:rPr lang="en-US" sz="4800" b="1" i="1">
                                <a:latin typeface="Cambria Math" panose="02040503050406030204" pitchFamily="18" charset="0"/>
                                <a:ea typeface="Tahoma" panose="020B0604030504040204" pitchFamily="34" charset="0"/>
                                <a:cs typeface="Tahoma" panose="020B0604030504040204" pitchFamily="34" charset="0"/>
                              </a:rPr>
                            </m:ctrlPr>
                          </m:radPr>
                          <m:deg/>
                          <m:e>
                            <m:r>
                              <a:rPr lang="en-US" sz="4800" b="1" i="1">
                                <a:latin typeface="Cambria Math" panose="02040503050406030204" pitchFamily="18" charset="0"/>
                                <a:ea typeface="Tahoma" panose="020B0604030504040204" pitchFamily="34" charset="0"/>
                                <a:cs typeface="Tahoma" panose="020B0604030504040204" pitchFamily="34" charset="0"/>
                              </a:rPr>
                              <m:t>𝟑</m:t>
                            </m:r>
                          </m:e>
                        </m:rad>
                      </m:num>
                      <m:den>
                        <m:r>
                          <a:rPr lang="en-US" sz="4800" b="1" i="1" kern="1200">
                            <a:latin typeface="Cambria Math" panose="02040503050406030204" pitchFamily="18" charset="0"/>
                            <a:ea typeface="Tahoma" panose="020B0604030504040204" pitchFamily="34" charset="0"/>
                            <a:cs typeface="Tahoma" panose="020B0604030504040204" pitchFamily="34" charset="0"/>
                          </a:rPr>
                          <m:t>𝟐</m:t>
                        </m:r>
                      </m:den>
                    </m:f>
                    <m:r>
                      <a:rPr lang="en-US" sz="4800" b="1" i="1" kern="1200">
                        <a:latin typeface="Cambria Math" panose="02040503050406030204" pitchFamily="18" charset="0"/>
                        <a:ea typeface="Tahoma" panose="020B0604030504040204" pitchFamily="34" charset="0"/>
                        <a:cs typeface="Tahoma" panose="020B0604030504040204" pitchFamily="34" charset="0"/>
                      </a:rPr>
                      <m:t> </m:t>
                    </m:r>
                  </m:oMath>
                </a14:m>
                <a:r>
                  <a:rPr lang="en-US" sz="4800" b="1" kern="120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𝒔</m:t>
                    </m:r>
                    <m:r>
                      <a:rPr lang="en-US" sz="4800" b="1" i="1">
                        <a:latin typeface="Cambria Math" panose="02040503050406030204" pitchFamily="18" charset="0"/>
                        <a:ea typeface="Tahoma" panose="020B0604030504040204" pitchFamily="34" charset="0"/>
                        <a:cs typeface="Tahoma" panose="020B0604030504040204" pitchFamily="34" charset="0"/>
                      </a:rPr>
                      <m:t>𝒊𝒏</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𝟔</m:t>
                            </m:r>
                          </m:den>
                        </m:f>
                      </m:e>
                    </m:d>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𝟏</m:t>
                        </m:r>
                      </m:num>
                      <m:den>
                        <m:r>
                          <a:rPr lang="en-US" sz="4800" b="1" i="1">
                            <a:latin typeface="Cambria Math" panose="02040503050406030204" pitchFamily="18" charset="0"/>
                            <a:ea typeface="Tahoma" panose="020B0604030504040204" pitchFamily="34" charset="0"/>
                            <a:cs typeface="Tahoma" panose="020B0604030504040204" pitchFamily="34" charset="0"/>
                          </a:rPr>
                          <m:t>𝟐</m:t>
                        </m:r>
                      </m:den>
                    </m:f>
                  </m:oMath>
                </a14:m>
                <a:r>
                  <a:rPr lang="en-US" sz="4800" b="1" kern="1200">
                    <a:latin typeface="Tahoma" panose="020B0604030504040204" pitchFamily="34" charset="0"/>
                    <a:ea typeface="Tahoma" panose="020B0604030504040204" pitchFamily="34" charset="0"/>
                    <a:cs typeface="Tahoma" panose="020B0604030504040204" pitchFamily="34" charset="0"/>
                  </a:rPr>
                  <a:t> </a:t>
                </a:r>
              </a:p>
              <a:p>
                <a:pPr>
                  <a:defRPr/>
                </a:pPr>
                <a:r>
                  <a:rPr lang="en-US" sz="4800" b="1" kern="1200">
                    <a:ea typeface="Tahoma" panose="020B0604030504040204" pitchFamily="34" charset="0"/>
                    <a:cs typeface="Tahoma" panose="020B0604030504040204" pitchFamily="34" charset="0"/>
                  </a:rPr>
                  <a:t>  </a:t>
                </a:r>
                <a14:m>
                  <m:oMath xmlns:m="http://schemas.openxmlformats.org/officeDocument/2006/math">
                    <m:r>
                      <a:rPr lang="en-US" sz="4800" b="1" i="1" kern="1200">
                        <a:latin typeface="Cambria Math" panose="02040503050406030204" pitchFamily="18" charset="0"/>
                        <a:ea typeface="Tahoma" panose="020B0604030504040204" pitchFamily="34" charset="0"/>
                        <a:cs typeface="Tahoma" panose="020B0604030504040204" pitchFamily="34" charset="0"/>
                      </a:rPr>
                      <m:t>𝒕𝒂𝒏</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𝟔</m:t>
                            </m:r>
                          </m:den>
                        </m:f>
                      </m:e>
                    </m:d>
                    <m:r>
                      <a:rPr lang="en-US" sz="4800" b="1" i="1" kern="1200">
                        <a:latin typeface="Cambria Math" panose="02040503050406030204" pitchFamily="18" charset="0"/>
                        <a:ea typeface="Cambria Math" panose="02040503050406030204" pitchFamily="18" charset="0"/>
                        <a:cs typeface="Tahoma" panose="020B0604030504040204" pitchFamily="34" charset="0"/>
                      </a:rPr>
                      <m:t>=</m:t>
                    </m:r>
                    <m:f>
                      <m:fPr>
                        <m:ctrlPr>
                          <a:rPr lang="en-US" sz="4800" b="1" i="1" kern="1200">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𝒔𝒊𝒏</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𝟔</m:t>
                                </m:r>
                              </m:den>
                            </m:f>
                          </m:e>
                        </m:d>
                      </m:num>
                      <m:den>
                        <m:r>
                          <a:rPr lang="en-US" sz="4800" b="1" i="1">
                            <a:latin typeface="Cambria Math" panose="02040503050406030204" pitchFamily="18" charset="0"/>
                            <a:ea typeface="Tahoma" panose="020B0604030504040204" pitchFamily="34" charset="0"/>
                            <a:cs typeface="Tahoma" panose="020B0604030504040204" pitchFamily="34" charset="0"/>
                          </a:rPr>
                          <m:t>𝒄𝒐𝒔</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𝟔</m:t>
                                </m:r>
                              </m:den>
                            </m:f>
                          </m:e>
                        </m:d>
                      </m:den>
                    </m:f>
                    <m:r>
                      <a:rPr lang="en-US" sz="4800" b="1" kern="1200">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ad>
                          <m:radPr>
                            <m:degHide m:val="on"/>
                            <m:ctrlPr>
                              <a:rPr lang="en-US" sz="4800" b="1" i="1">
                                <a:latin typeface="Cambria Math" panose="02040503050406030204" pitchFamily="18" charset="0"/>
                                <a:ea typeface="Tahoma" panose="020B0604030504040204" pitchFamily="34" charset="0"/>
                                <a:cs typeface="Tahoma" panose="020B0604030504040204" pitchFamily="34" charset="0"/>
                              </a:rPr>
                            </m:ctrlPr>
                          </m:radPr>
                          <m:deg/>
                          <m:e>
                            <m:r>
                              <a:rPr lang="en-US" sz="4800" b="1" i="1">
                                <a:latin typeface="Cambria Math" panose="02040503050406030204" pitchFamily="18" charset="0"/>
                                <a:ea typeface="Tahoma" panose="020B0604030504040204" pitchFamily="34" charset="0"/>
                                <a:cs typeface="Tahoma" panose="020B0604030504040204" pitchFamily="34" charset="0"/>
                              </a:rPr>
                              <m:t>𝟑</m:t>
                            </m:r>
                          </m:e>
                        </m:rad>
                      </m:num>
                      <m:den>
                        <m:r>
                          <a:rPr lang="en-US" sz="4800" b="1" i="1">
                            <a:latin typeface="Cambria Math" panose="02040503050406030204" pitchFamily="18" charset="0"/>
                            <a:ea typeface="Tahoma" panose="020B0604030504040204" pitchFamily="34" charset="0"/>
                            <a:cs typeface="Tahoma" panose="020B0604030504040204" pitchFamily="34" charset="0"/>
                          </a:rPr>
                          <m:t>𝟑</m:t>
                        </m:r>
                      </m:den>
                    </m:f>
                  </m:oMath>
                </a14:m>
                <a:r>
                  <a:rPr lang="en-US" sz="4800" b="1" kern="120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a:latin typeface="Cambria Math" panose="02040503050406030204" pitchFamily="18" charset="0"/>
                        <a:ea typeface="Tahoma" panose="020B0604030504040204" pitchFamily="34" charset="0"/>
                        <a:cs typeface="Tahoma" panose="020B0604030504040204" pitchFamily="34" charset="0"/>
                      </a:rPr>
                      <m:t>𝐜𝐨𝐭</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𝟔</m:t>
                            </m:r>
                          </m:den>
                        </m:f>
                      </m:e>
                    </m:d>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𝒄𝒐𝒔</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𝟔</m:t>
                                </m:r>
                              </m:den>
                            </m:f>
                          </m:e>
                        </m:d>
                      </m:num>
                      <m:den>
                        <m:r>
                          <a:rPr lang="en-US" sz="4800" b="1" i="1">
                            <a:latin typeface="Cambria Math" panose="02040503050406030204" pitchFamily="18" charset="0"/>
                            <a:ea typeface="Tahoma" panose="020B0604030504040204" pitchFamily="34" charset="0"/>
                            <a:cs typeface="Tahoma" panose="020B0604030504040204" pitchFamily="34" charset="0"/>
                          </a:rPr>
                          <m:t>𝒔𝒊𝒏</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𝟔</m:t>
                                </m:r>
                              </m:den>
                            </m:f>
                          </m:e>
                        </m:d>
                      </m:den>
                    </m:f>
                    <m:r>
                      <a:rPr lang="en-US" sz="4800" b="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m:t>
                    </m:r>
                    <m:rad>
                      <m:radPr>
                        <m:degHide m:val="on"/>
                        <m:ctrlPr>
                          <a:rPr lang="en-US" sz="4800" b="1" i="1">
                            <a:latin typeface="Cambria Math" panose="02040503050406030204" pitchFamily="18" charset="0"/>
                            <a:ea typeface="Tahoma" panose="020B0604030504040204" pitchFamily="34" charset="0"/>
                            <a:cs typeface="Tahoma" panose="020B0604030504040204" pitchFamily="34" charset="0"/>
                          </a:rPr>
                        </m:ctrlPr>
                      </m:radPr>
                      <m:deg/>
                      <m:e>
                        <m:r>
                          <a:rPr lang="en-US" sz="4800" b="1" i="1">
                            <a:latin typeface="Cambria Math" panose="02040503050406030204" pitchFamily="18" charset="0"/>
                            <a:ea typeface="Tahoma" panose="020B0604030504040204" pitchFamily="34" charset="0"/>
                            <a:cs typeface="Tahoma" panose="020B0604030504040204" pitchFamily="34" charset="0"/>
                          </a:rPr>
                          <m:t>𝟑</m:t>
                        </m:r>
                      </m:e>
                    </m:rad>
                  </m:oMath>
                </a14:m>
                <a:r>
                  <a:rPr lang="en-US" sz="4800"/>
                  <a:t> </a:t>
                </a:r>
              </a:p>
              <a:p>
                <a:endParaRPr lang="en-US" sz="4800"/>
              </a:p>
            </p:txBody>
          </p:sp>
        </mc:Choice>
        <mc:Fallback>
          <p:sp>
            <p:nvSpPr>
              <p:cNvPr id="8" name="TextBox 7">
                <a:extLst>
                  <a:ext uri="{FF2B5EF4-FFF2-40B4-BE49-F238E27FC236}">
                    <a16:creationId xmlns:a16="http://schemas.microsoft.com/office/drawing/2014/main" id="{615AC966-6449-2B5B-47ED-FDE67BBEE73D}"/>
                  </a:ext>
                </a:extLst>
              </p:cNvPr>
              <p:cNvSpPr txBox="1">
                <a:spLocks noRot="1" noChangeAspect="1" noMove="1" noResize="1" noEditPoints="1" noAdjustHandles="1" noChangeArrowheads="1" noChangeShapeType="1" noTextEdit="1"/>
              </p:cNvSpPr>
              <p:nvPr/>
            </p:nvSpPr>
            <p:spPr>
              <a:xfrm>
                <a:off x="204074" y="7690372"/>
                <a:ext cx="23975852" cy="6330131"/>
              </a:xfrm>
              <a:prstGeom prst="rect">
                <a:avLst/>
              </a:prstGeom>
              <a:blipFill>
                <a:blip r:embed="rId4"/>
                <a:stretch>
                  <a:fillRect l="-1144" t="-2312"/>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CF60B286-3704-F382-A2E6-453E0D0F8A6F}"/>
              </a:ext>
            </a:extLst>
          </p:cNvPr>
          <p:cNvSpPr/>
          <p:nvPr/>
        </p:nvSpPr>
        <p:spPr>
          <a:xfrm>
            <a:off x="354237" y="6693496"/>
            <a:ext cx="2950438" cy="964704"/>
          </a:xfrm>
          <a:prstGeom prst="roundRect">
            <a:avLst/>
          </a:prstGeom>
          <a:solidFill>
            <a:schemeClr val="accent4">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p:pic>
        <p:nvPicPr>
          <p:cNvPr id="3" name="Picture 2">
            <a:extLst>
              <a:ext uri="{FF2B5EF4-FFF2-40B4-BE49-F238E27FC236}">
                <a16:creationId xmlns:a16="http://schemas.microsoft.com/office/drawing/2014/main" id="{33E3AAEA-4540-84CB-AA28-98607A43C9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56237" y="6303958"/>
            <a:ext cx="8061234" cy="7700728"/>
          </a:xfrm>
          <a:prstGeom prst="rect">
            <a:avLst/>
          </a:prstGeom>
          <a:noFill/>
          <a:ln>
            <a:noFill/>
          </a:ln>
        </p:spPr>
      </p:pic>
    </p:spTree>
    <p:extLst>
      <p:ext uri="{BB962C8B-B14F-4D97-AF65-F5344CB8AC3E}">
        <p14:creationId xmlns:p14="http://schemas.microsoft.com/office/powerpoint/2010/main" val="122996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242986" y="741984"/>
            <a:ext cx="16410768" cy="1277448"/>
            <a:chOff x="10148742" y="2554465"/>
            <a:chExt cx="19927978" cy="1304530"/>
          </a:xfrm>
        </p:grpSpPr>
        <p:sp>
          <p:nvSpPr>
            <p:cNvPr id="210" name="Google Shape;210;p31"/>
            <p:cNvSpPr/>
            <p:nvPr/>
          </p:nvSpPr>
          <p:spPr>
            <a:xfrm flipH="1">
              <a:off x="10680552" y="2572632"/>
              <a:ext cx="19396168" cy="98515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dirty="0">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❸</a:t>
              </a:r>
              <a:endParaRPr sz="4300"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10;p31">
            <a:extLst>
              <a:ext uri="{FF2B5EF4-FFF2-40B4-BE49-F238E27FC236}">
                <a16:creationId xmlns:a16="http://schemas.microsoft.com/office/drawing/2014/main" id="{2B895833-5F81-DD28-20E7-3DB2DD62CB06}"/>
              </a:ext>
            </a:extLst>
          </p:cNvPr>
          <p:cNvSpPr/>
          <p:nvPr/>
        </p:nvSpPr>
        <p:spPr>
          <a:xfrm flipH="1">
            <a:off x="875488" y="1846886"/>
            <a:ext cx="14922232" cy="96470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c)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lượng</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giác</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các</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góc</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đặc</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biệt</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553842EB-E41B-4B65-C975-D1A828754D3E}"/>
                  </a:ext>
                </a:extLst>
              </p:cNvPr>
              <p:cNvGraphicFramePr>
                <a:graphicFrameLocks noGrp="1"/>
              </p:cNvGraphicFramePr>
              <p:nvPr>
                <p:extLst/>
              </p:nvPr>
            </p:nvGraphicFramePr>
            <p:xfrm>
              <a:off x="423048" y="2811591"/>
              <a:ext cx="23537904" cy="10881490"/>
            </p:xfrm>
            <a:graphic>
              <a:graphicData uri="http://schemas.openxmlformats.org/drawingml/2006/table">
                <a:tbl>
                  <a:tblPr firstRow="1" firstCol="1" bandRow="1"/>
                  <a:tblGrid>
                    <a:gridCol w="3922984">
                      <a:extLst>
                        <a:ext uri="{9D8B030D-6E8A-4147-A177-3AD203B41FA5}">
                          <a16:colId xmlns:a16="http://schemas.microsoft.com/office/drawing/2014/main" val="1812770901"/>
                        </a:ext>
                      </a:extLst>
                    </a:gridCol>
                    <a:gridCol w="3922984">
                      <a:extLst>
                        <a:ext uri="{9D8B030D-6E8A-4147-A177-3AD203B41FA5}">
                          <a16:colId xmlns:a16="http://schemas.microsoft.com/office/drawing/2014/main" val="596806780"/>
                        </a:ext>
                      </a:extLst>
                    </a:gridCol>
                    <a:gridCol w="3922984">
                      <a:extLst>
                        <a:ext uri="{9D8B030D-6E8A-4147-A177-3AD203B41FA5}">
                          <a16:colId xmlns:a16="http://schemas.microsoft.com/office/drawing/2014/main" val="3242084112"/>
                        </a:ext>
                      </a:extLst>
                    </a:gridCol>
                    <a:gridCol w="3922984">
                      <a:extLst>
                        <a:ext uri="{9D8B030D-6E8A-4147-A177-3AD203B41FA5}">
                          <a16:colId xmlns:a16="http://schemas.microsoft.com/office/drawing/2014/main" val="3993795997"/>
                        </a:ext>
                      </a:extLst>
                    </a:gridCol>
                    <a:gridCol w="3922984">
                      <a:extLst>
                        <a:ext uri="{9D8B030D-6E8A-4147-A177-3AD203B41FA5}">
                          <a16:colId xmlns:a16="http://schemas.microsoft.com/office/drawing/2014/main" val="2143750597"/>
                        </a:ext>
                      </a:extLst>
                    </a:gridCol>
                    <a:gridCol w="3922984">
                      <a:extLst>
                        <a:ext uri="{9D8B030D-6E8A-4147-A177-3AD203B41FA5}">
                          <a16:colId xmlns:a16="http://schemas.microsoft.com/office/drawing/2014/main" val="2377277545"/>
                        </a:ext>
                      </a:extLst>
                    </a:gridCol>
                  </a:tblGrid>
                  <a:tr h="1891666">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𝜶</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𝟔</m:t>
                                    </m:r>
                                  </m:den>
                                </m:f>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𝟒</m:t>
                                    </m:r>
                                  </m:den>
                                </m:f>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𝟑</m:t>
                                    </m:r>
                                  </m:den>
                                </m:f>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𝟐</m:t>
                                    </m:r>
                                  </m:den>
                                </m:f>
                              </m:oMath>
                            </m:oMathPara>
                          </a14:m>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6113717"/>
                      </a:ext>
                    </a:extLst>
                  </a:tr>
                  <a:tr h="2264538">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unc>
                                  <m:func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𝒔𝒊𝒏</m:t>
                                    </m:r>
                                  </m:fName>
                                  <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𝜶</m:t>
                                    </m:r>
                                  </m:e>
                                </m:func>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𝟏</m:t>
                                    </m:r>
                                  </m:num>
                                  <m:den>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𝟐</m:t>
                                    </m:r>
                                  </m:den>
                                </m:f>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𝟐</m:t>
                                        </m:r>
                                      </m:e>
                                    </m:rad>
                                  </m:num>
                                  <m:den>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𝟐</m:t>
                                    </m:r>
                                  </m:den>
                                </m:f>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𝟑</m:t>
                                        </m:r>
                                      </m:e>
                                    </m:rad>
                                  </m:num>
                                  <m:den>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𝟐</m:t>
                                    </m:r>
                                  </m:den>
                                </m:f>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7533041"/>
                      </a:ext>
                    </a:extLst>
                  </a:tr>
                  <a:tr h="2264538">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unc>
                                  <m:func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𝒄𝒐𝒔</m:t>
                                    </m:r>
                                  </m:fName>
                                  <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𝜶</m:t>
                                    </m:r>
                                  </m:e>
                                </m:func>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𝟑</m:t>
                                        </m:r>
                                      </m:e>
                                    </m:rad>
                                  </m:num>
                                  <m:den>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𝟐</m:t>
                                    </m:r>
                                  </m:den>
                                </m:f>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𝟐</m:t>
                                        </m:r>
                                      </m:e>
                                    </m:rad>
                                  </m:num>
                                  <m:den>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𝟐</m:t>
                                    </m:r>
                                  </m:den>
                                </m:f>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𝟏</m:t>
                                    </m:r>
                                  </m:num>
                                  <m:den>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𝟐</m:t>
                                    </m:r>
                                  </m:den>
                                </m:f>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90242"/>
                      </a:ext>
                    </a:extLst>
                  </a:tr>
                  <a:tr h="2230374">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unc>
                                  <m:func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𝒕𝒂𝒏</m:t>
                                    </m:r>
                                  </m:fName>
                                  <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𝜶</m:t>
                                    </m:r>
                                  </m:e>
                                </m:func>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𝟏</m:t>
                                    </m:r>
                                  </m:num>
                                  <m:den>
                                    <m:rad>
                                      <m:radPr>
                                        <m:degHide m:val="on"/>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𝟑</m:t>
                                        </m:r>
                                      </m:e>
                                    </m:rad>
                                  </m:den>
                                </m:f>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ad>
                                  <m:radPr>
                                    <m:degHide m:val="on"/>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𝟑</m:t>
                                    </m:r>
                                  </m:e>
                                </m:rad>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vi-VN" sz="5600" b="1" kern="100">
                              <a:effectLst/>
                              <a:latin typeface="Times New Roman" panose="02020603050405020304" pitchFamily="18" charset="0"/>
                              <a:ea typeface="Calibri" panose="020F0502020204030204" pitchFamily="34" charset="0"/>
                              <a:cs typeface="Times New Roman" panose="02020603050405020304" pitchFamily="18" charset="0"/>
                            </a:rPr>
                            <a:t>Không xác định</a:t>
                          </a:r>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0129713"/>
                      </a:ext>
                    </a:extLst>
                  </a:tr>
                  <a:tr h="2230374">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unc>
                                  <m:func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𝒄𝒐𝒕</m:t>
                                    </m:r>
                                  </m:fName>
                                  <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𝜶</m:t>
                                    </m:r>
                                  </m:e>
                                </m:func>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vi-VN" sz="5600" b="1" kern="100">
                              <a:effectLst/>
                              <a:latin typeface="Times New Roman" panose="02020603050405020304" pitchFamily="18" charset="0"/>
                              <a:ea typeface="Calibri" panose="020F0502020204030204" pitchFamily="34" charset="0"/>
                              <a:cs typeface="Times New Roman" panose="02020603050405020304" pitchFamily="18" charset="0"/>
                            </a:rPr>
                            <a:t>Không xác định</a:t>
                          </a:r>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ad>
                                  <m:radPr>
                                    <m:degHide m:val="on"/>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𝟑</m:t>
                                    </m:r>
                                  </m:e>
                                </m:rad>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𝟏</m:t>
                                    </m:r>
                                  </m:num>
                                  <m:den>
                                    <m:rad>
                                      <m:radPr>
                                        <m:degHide m:val="on"/>
                                        <m:ctrlP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𝟑</m:t>
                                        </m:r>
                                      </m:e>
                                    </m:rad>
                                  </m:den>
                                </m:f>
                              </m:oMath>
                            </m:oMathPara>
                          </a14:m>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
                                  <a:rPr lang="en-US" sz="5600" b="1" i="1" kern="100">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sz="5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6384405"/>
                      </a:ext>
                    </a:extLst>
                  </a:tr>
                </a:tbl>
              </a:graphicData>
            </a:graphic>
          </p:graphicFrame>
        </mc:Choice>
        <mc:Fallback>
          <p:graphicFrame>
            <p:nvGraphicFramePr>
              <p:cNvPr id="4" name="Table 3">
                <a:extLst>
                  <a:ext uri="{FF2B5EF4-FFF2-40B4-BE49-F238E27FC236}">
                    <a16:creationId xmlns:a16="http://schemas.microsoft.com/office/drawing/2014/main" id="{553842EB-E41B-4B65-C975-D1A828754D3E}"/>
                  </a:ext>
                </a:extLst>
              </p:cNvPr>
              <p:cNvGraphicFramePr>
                <a:graphicFrameLocks noGrp="1"/>
              </p:cNvGraphicFramePr>
              <p:nvPr>
                <p:extLst/>
              </p:nvPr>
            </p:nvGraphicFramePr>
            <p:xfrm>
              <a:off x="423048" y="2811591"/>
              <a:ext cx="23537904" cy="10881490"/>
            </p:xfrm>
            <a:graphic>
              <a:graphicData uri="http://schemas.openxmlformats.org/drawingml/2006/table">
                <a:tbl>
                  <a:tblPr firstRow="1" firstCol="1" bandRow="1"/>
                  <a:tblGrid>
                    <a:gridCol w="3922984">
                      <a:extLst>
                        <a:ext uri="{9D8B030D-6E8A-4147-A177-3AD203B41FA5}">
                          <a16:colId xmlns:a16="http://schemas.microsoft.com/office/drawing/2014/main" val="1812770901"/>
                        </a:ext>
                      </a:extLst>
                    </a:gridCol>
                    <a:gridCol w="3922984">
                      <a:extLst>
                        <a:ext uri="{9D8B030D-6E8A-4147-A177-3AD203B41FA5}">
                          <a16:colId xmlns:a16="http://schemas.microsoft.com/office/drawing/2014/main" val="596806780"/>
                        </a:ext>
                      </a:extLst>
                    </a:gridCol>
                    <a:gridCol w="3922984">
                      <a:extLst>
                        <a:ext uri="{9D8B030D-6E8A-4147-A177-3AD203B41FA5}">
                          <a16:colId xmlns:a16="http://schemas.microsoft.com/office/drawing/2014/main" val="3242084112"/>
                        </a:ext>
                      </a:extLst>
                    </a:gridCol>
                    <a:gridCol w="3922984">
                      <a:extLst>
                        <a:ext uri="{9D8B030D-6E8A-4147-A177-3AD203B41FA5}">
                          <a16:colId xmlns:a16="http://schemas.microsoft.com/office/drawing/2014/main" val="3993795997"/>
                        </a:ext>
                      </a:extLst>
                    </a:gridCol>
                    <a:gridCol w="3922984">
                      <a:extLst>
                        <a:ext uri="{9D8B030D-6E8A-4147-A177-3AD203B41FA5}">
                          <a16:colId xmlns:a16="http://schemas.microsoft.com/office/drawing/2014/main" val="2143750597"/>
                        </a:ext>
                      </a:extLst>
                    </a:gridCol>
                    <a:gridCol w="3922984">
                      <a:extLst>
                        <a:ext uri="{9D8B030D-6E8A-4147-A177-3AD203B41FA5}">
                          <a16:colId xmlns:a16="http://schemas.microsoft.com/office/drawing/2014/main" val="2377277545"/>
                        </a:ext>
                      </a:extLst>
                    </a:gridCol>
                  </a:tblGrid>
                  <a:tr h="1891666">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55" t="-323" r="-500000" b="-487419"/>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11" t="-323" r="-400778" b="-487419"/>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000" t="-323" r="-300155" b="-487419"/>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00000" t="-323" r="-200155" b="-487419"/>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0622" t="-323" r="-100467" b="-487419"/>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99845" t="-323" r="-311" b="-487419"/>
                          </a:stretch>
                        </a:blipFill>
                      </a:tcPr>
                    </a:tc>
                    <a:extLst>
                      <a:ext uri="{0D108BD9-81ED-4DB2-BD59-A6C34878D82A}">
                        <a16:rowId xmlns:a16="http://schemas.microsoft.com/office/drawing/2014/main" val="2046113717"/>
                      </a:ext>
                    </a:extLst>
                  </a:tr>
                  <a:tr h="2264538">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55" t="-83602" r="-500000" b="-30618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11" t="-83602" r="-400778" b="-30618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000" t="-83602" r="-300155" b="-30618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00000" t="-83602" r="-200155" b="-30618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0622" t="-83602" r="-100467" b="-30618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99845" t="-83602" r="-311" b="-306183"/>
                          </a:stretch>
                        </a:blipFill>
                      </a:tcPr>
                    </a:tc>
                    <a:extLst>
                      <a:ext uri="{0D108BD9-81ED-4DB2-BD59-A6C34878D82A}">
                        <a16:rowId xmlns:a16="http://schemas.microsoft.com/office/drawing/2014/main" val="1767533041"/>
                      </a:ext>
                    </a:extLst>
                  </a:tr>
                  <a:tr h="2264538">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55" t="-183602" r="-500000" b="-20618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11" t="-183602" r="-400778" b="-20618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000" t="-183602" r="-300155" b="-20618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00000" t="-183602" r="-200155" b="-20618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0622" t="-183602" r="-100467" b="-20618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99845" t="-183602" r="-311" b="-206183"/>
                          </a:stretch>
                        </a:blipFill>
                      </a:tcPr>
                    </a:tc>
                    <a:extLst>
                      <a:ext uri="{0D108BD9-81ED-4DB2-BD59-A6C34878D82A}">
                        <a16:rowId xmlns:a16="http://schemas.microsoft.com/office/drawing/2014/main" val="349990242"/>
                      </a:ext>
                    </a:extLst>
                  </a:tr>
                  <a:tr h="2230374">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55" t="-288251" r="-500000" b="-10956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11" t="-288251" r="-400778" b="-10956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000" t="-288251" r="-300155" b="-10956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00000" t="-288251" r="-200155" b="-10956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0622" t="-288251" r="-100467" b="-109563"/>
                          </a:stretch>
                        </a:blipFill>
                      </a:tcPr>
                    </a:tc>
                    <a:tc>
                      <a:txBody>
                        <a:bodyPr/>
                        <a:lstStyle/>
                        <a:p>
                          <a:pPr algn="ctr">
                            <a:lnSpc>
                              <a:spcPct val="115000"/>
                            </a:lnSpc>
                            <a:spcAft>
                              <a:spcPts val="800"/>
                            </a:spcAft>
                          </a:pPr>
                          <a:r>
                            <a:rPr lang="vi-VN" sz="5600" b="1" kern="100">
                              <a:effectLst/>
                              <a:latin typeface="Times New Roman" panose="02020603050405020304" pitchFamily="18" charset="0"/>
                              <a:ea typeface="Calibri" panose="020F0502020204030204" pitchFamily="34" charset="0"/>
                              <a:cs typeface="Times New Roman" panose="02020603050405020304" pitchFamily="18" charset="0"/>
                            </a:rPr>
                            <a:t>Không xác định</a:t>
                          </a:r>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0129713"/>
                      </a:ext>
                    </a:extLst>
                  </a:tr>
                  <a:tr h="2230374">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55" t="-388251" r="-500000" b="-9563"/>
                          </a:stretch>
                        </a:blipFill>
                      </a:tcPr>
                    </a:tc>
                    <a:tc>
                      <a:txBody>
                        <a:bodyPr/>
                        <a:lstStyle/>
                        <a:p>
                          <a:pPr algn="ctr">
                            <a:lnSpc>
                              <a:spcPct val="115000"/>
                            </a:lnSpc>
                            <a:spcAft>
                              <a:spcPts val="800"/>
                            </a:spcAft>
                          </a:pPr>
                          <a:r>
                            <a:rPr lang="vi-VN" sz="5600" b="1" kern="100">
                              <a:effectLst/>
                              <a:latin typeface="Times New Roman" panose="02020603050405020304" pitchFamily="18" charset="0"/>
                              <a:ea typeface="Calibri" panose="020F0502020204030204" pitchFamily="34" charset="0"/>
                              <a:cs typeface="Times New Roman" panose="02020603050405020304" pitchFamily="18" charset="0"/>
                            </a:rPr>
                            <a:t>Không xác định</a:t>
                          </a:r>
                          <a:endParaRPr lang="en-US" sz="5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000" t="-388251" r="-300155" b="-956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00000" t="-388251" r="-200155" b="-956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0622" t="-388251" r="-100467" b="-9563"/>
                          </a:stretch>
                        </a:blipFill>
                      </a:tcPr>
                    </a:tc>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99845" t="-388251" r="-311" b="-9563"/>
                          </a:stretch>
                        </a:blipFill>
                      </a:tcPr>
                    </a:tc>
                    <a:extLst>
                      <a:ext uri="{0D108BD9-81ED-4DB2-BD59-A6C34878D82A}">
                        <a16:rowId xmlns:a16="http://schemas.microsoft.com/office/drawing/2014/main" val="3366384405"/>
                      </a:ext>
                    </a:extLst>
                  </a:tr>
                </a:tbl>
              </a:graphicData>
            </a:graphic>
          </p:graphicFrame>
        </mc:Fallback>
      </mc:AlternateContent>
    </p:spTree>
    <p:extLst>
      <p:ext uri="{BB962C8B-B14F-4D97-AF65-F5344CB8AC3E}">
        <p14:creationId xmlns:p14="http://schemas.microsoft.com/office/powerpoint/2010/main" val="371283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1178559" y="927882"/>
            <a:ext cx="20868642"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dirty="0">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❸</a:t>
              </a:r>
              <a:endParaRPr sz="4300"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CB4245F-5110-304D-C0B0-F213E9A016DF}"/>
              </a:ext>
            </a:extLst>
          </p:cNvPr>
          <p:cNvSpPr txBox="1"/>
          <p:nvPr/>
        </p:nvSpPr>
        <p:spPr>
          <a:xfrm>
            <a:off x="204074" y="3212272"/>
            <a:ext cx="23975852" cy="9694962"/>
          </a:xfrm>
          <a:prstGeom prst="rect">
            <a:avLst/>
          </a:prstGeom>
          <a:solidFill>
            <a:srgbClr val="FFC000">
              <a:lumMod val="20000"/>
              <a:lumOff val="80000"/>
            </a:srgbClr>
          </a:solidFill>
        </p:spPr>
        <p:txBody>
          <a:bodyPr wrap="square">
            <a:spAutoFit/>
          </a:bodyPr>
          <a:lstStyle/>
          <a:p>
            <a:pPr>
              <a:defRPr/>
            </a:pPr>
            <a:r>
              <a:rPr lang="fr-FR" sz="4800" b="1" kern="120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Google Shape;210;p31">
            <a:extLst>
              <a:ext uri="{FF2B5EF4-FFF2-40B4-BE49-F238E27FC236}">
                <a16:creationId xmlns:a16="http://schemas.microsoft.com/office/drawing/2014/main" id="{2B895833-5F81-DD28-20E7-3DB2DD62CB06}"/>
              </a:ext>
            </a:extLst>
          </p:cNvPr>
          <p:cNvSpPr/>
          <p:nvPr/>
        </p:nvSpPr>
        <p:spPr>
          <a:xfrm flipH="1">
            <a:off x="-71660" y="2215515"/>
            <a:ext cx="23975852" cy="93485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400" b="1">
                <a:solidFill>
                  <a:srgbClr val="0000FF"/>
                </a:solidFill>
                <a:latin typeface="Tahoma" panose="020B0604030504040204" pitchFamily="34" charset="0"/>
                <a:ea typeface="Tahoma" panose="020B0604030504040204" pitchFamily="34" charset="0"/>
                <a:cs typeface="Tahoma" panose="020B0604030504040204" pitchFamily="34" charset="0"/>
              </a:rPr>
              <a:t>        d) Sử dụng máy tính cầm tay để đổi số đo và tìm giá trị lượng giác của góc </a:t>
            </a:r>
            <a:endParaRPr sz="44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6" name="Rectangle: Rounded Corners 5">
            <a:extLst>
              <a:ext uri="{FF2B5EF4-FFF2-40B4-BE49-F238E27FC236}">
                <a16:creationId xmlns:a16="http://schemas.microsoft.com/office/drawing/2014/main" id="{C7348967-211D-53C8-C0D7-4CB4122C9BDB}"/>
              </a:ext>
            </a:extLst>
          </p:cNvPr>
          <p:cNvSpPr/>
          <p:nvPr/>
        </p:nvSpPr>
        <p:spPr>
          <a:xfrm>
            <a:off x="209858" y="3244440"/>
            <a:ext cx="3543996"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3333FF"/>
                </a:solidFill>
                <a:latin typeface="Tahoma" panose="020B0604030504040204" pitchFamily="34" charset="0"/>
                <a:ea typeface="Tahoma" panose="020B0604030504040204" pitchFamily="34" charset="0"/>
                <a:cs typeface="Tahoma" panose="020B0604030504040204" pitchFamily="34" charset="0"/>
              </a:rPr>
              <a:t>Ví dụ 6</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1B05D01-41B9-4155-97A1-639BA64D1D14}"/>
                  </a:ext>
                </a:extLst>
              </p:cNvPr>
              <p:cNvSpPr txBox="1"/>
              <p:nvPr/>
            </p:nvSpPr>
            <p:spPr>
              <a:xfrm>
                <a:off x="380969" y="3179105"/>
                <a:ext cx="23499942" cy="1936428"/>
              </a:xfrm>
              <a:prstGeom prst="rect">
                <a:avLst/>
              </a:prstGeom>
              <a:noFill/>
            </p:spPr>
            <p:txBody>
              <a:bodyPr wrap="square" rtlCol="0">
                <a:spAutoFit/>
              </a:bodyPr>
              <a:lstStyle/>
              <a:p>
                <a:pPr>
                  <a:defRPr/>
                </a:pPr>
                <a:r>
                  <a:rPr lang="fr-FR" sz="4800" b="1" kern="1200">
                    <a:latin typeface="Tahoma" panose="020B0604030504040204" pitchFamily="34" charset="0"/>
                    <a:ea typeface="Tahoma" panose="020B0604030504040204" pitchFamily="34" charset="0"/>
                    <a:cs typeface="Tahoma" panose="020B0604030504040204" pitchFamily="34" charset="0"/>
                  </a:rPr>
                  <a:t>                    Sử dụng máy tính cầm tay để tính: </a:t>
                </a:r>
                <a14:m>
                  <m:oMath xmlns:m="http://schemas.openxmlformats.org/officeDocument/2006/math">
                    <m:r>
                      <a:rPr lang="en-US" sz="4800" b="1" i="1" kern="1200">
                        <a:latin typeface="Cambria Math" panose="02040503050406030204" pitchFamily="18" charset="0"/>
                        <a:ea typeface="Tahoma" panose="020B0604030504040204" pitchFamily="34" charset="0"/>
                        <a:cs typeface="Tahoma" panose="020B0604030504040204" pitchFamily="34" charset="0"/>
                      </a:rPr>
                      <m:t>𝒔𝒊𝒏</m:t>
                    </m:r>
                    <m:d>
                      <m:dPr>
                        <m:ctrlPr>
                          <a:rPr lang="en-US" sz="4800" b="1" i="1" kern="1200">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kern="1200">
                                <a:latin typeface="Cambria Math" panose="02040503050406030204" pitchFamily="18" charset="0"/>
                                <a:ea typeface="Tahoma" panose="020B0604030504040204" pitchFamily="34" charset="0"/>
                                <a:cs typeface="Tahoma" panose="020B0604030504040204" pitchFamily="34" charset="0"/>
                              </a:rPr>
                            </m:ctrlPr>
                          </m:fPr>
                          <m:num>
                            <m:r>
                              <a:rPr lang="en-US" sz="4800" b="1" i="1" kern="1200">
                                <a:latin typeface="Cambria Math" panose="02040503050406030204" pitchFamily="18" charset="0"/>
                                <a:ea typeface="Tahoma" panose="020B0604030504040204" pitchFamily="34" charset="0"/>
                                <a:cs typeface="Tahoma" panose="020B0604030504040204" pitchFamily="34" charset="0"/>
                              </a:rPr>
                              <m:t>−</m:t>
                            </m:r>
                            <m:r>
                              <a:rPr lang="en-US" sz="4800" b="1" i="1" kern="1200">
                                <a:latin typeface="Cambria Math" panose="02040503050406030204" pitchFamily="18" charset="0"/>
                                <a:ea typeface="Tahoma" panose="020B0604030504040204" pitchFamily="34" charset="0"/>
                                <a:cs typeface="Tahoma" panose="020B0604030504040204" pitchFamily="34" charset="0"/>
                              </a:rPr>
                              <m:t>𝟗</m:t>
                            </m:r>
                            <m:r>
                              <a:rPr lang="en-US" sz="4800" b="1" i="1" kern="1200">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kern="1200">
                                <a:latin typeface="Cambria Math" panose="02040503050406030204" pitchFamily="18" charset="0"/>
                                <a:ea typeface="Tahoma" panose="020B0604030504040204" pitchFamily="34" charset="0"/>
                                <a:cs typeface="Tahoma" panose="020B0604030504040204" pitchFamily="34" charset="0"/>
                              </a:rPr>
                              <m:t>𝟒</m:t>
                            </m:r>
                          </m:den>
                        </m:f>
                      </m:e>
                    </m:d>
                    <m:r>
                      <a:rPr lang="en-US" sz="4800" b="1" i="1" kern="1200">
                        <a:latin typeface="Cambria Math" panose="02040503050406030204" pitchFamily="18" charset="0"/>
                        <a:ea typeface="Tahoma" panose="020B0604030504040204" pitchFamily="34" charset="0"/>
                        <a:cs typeface="Tahoma" panose="020B0604030504040204" pitchFamily="34" charset="0"/>
                      </a:rPr>
                      <m:t>;</m:t>
                    </m:r>
                    <m:r>
                      <a:rPr lang="en-US" sz="4800" b="1" i="1" kern="1200">
                        <a:latin typeface="Cambria Math" panose="02040503050406030204" pitchFamily="18" charset="0"/>
                        <a:ea typeface="Tahoma" panose="020B0604030504040204" pitchFamily="34" charset="0"/>
                        <a:cs typeface="Tahoma" panose="020B0604030504040204" pitchFamily="34" charset="0"/>
                      </a:rPr>
                      <m:t>𝒕𝒂𝒏</m:t>
                    </m:r>
                    <m:r>
                      <a:rPr lang="en-US" sz="4800" b="1" i="1" kern="1200">
                        <a:latin typeface="Cambria Math" panose="02040503050406030204" pitchFamily="18" charset="0"/>
                        <a:ea typeface="Tahoma" panose="020B0604030504040204" pitchFamily="34" charset="0"/>
                        <a:cs typeface="Tahoma" panose="020B0604030504040204" pitchFamily="34" charset="0"/>
                      </a:rPr>
                      <m:t>𝟔𝟑</m:t>
                    </m:r>
                    <m:r>
                      <a:rPr lang="en-US" sz="4800" b="1" i="1" kern="1200">
                        <a:latin typeface="Cambria Math" panose="02040503050406030204" pitchFamily="18" charset="0"/>
                        <a:ea typeface="Cambria Math" panose="02040503050406030204" pitchFamily="18" charset="0"/>
                        <a:cs typeface="Tahoma" panose="020B0604030504040204" pitchFamily="34" charset="0"/>
                      </a:rPr>
                      <m:t>°</m:t>
                    </m:r>
                    <m:r>
                      <a:rPr lang="en-US" sz="4800" b="1" i="1" kern="1200">
                        <a:latin typeface="Cambria Math" panose="02040503050406030204" pitchFamily="18" charset="0"/>
                        <a:ea typeface="Cambria Math" panose="02040503050406030204" pitchFamily="18" charset="0"/>
                        <a:cs typeface="Tahoma" panose="020B0604030504040204" pitchFamily="34" charset="0"/>
                      </a:rPr>
                      <m:t>𝟓</m:t>
                    </m:r>
                    <m:sSup>
                      <m:sSupPr>
                        <m:ctrlPr>
                          <a:rPr lang="en-US" sz="4800" b="1" i="1" kern="1200">
                            <a:latin typeface="Cambria Math" panose="02040503050406030204" pitchFamily="18" charset="0"/>
                            <a:ea typeface="Cambria Math" panose="02040503050406030204" pitchFamily="18" charset="0"/>
                            <a:cs typeface="Tahoma" panose="020B0604030504040204" pitchFamily="34" charset="0"/>
                          </a:rPr>
                        </m:ctrlPr>
                      </m:sSupPr>
                      <m:e>
                        <m:r>
                          <a:rPr lang="en-US" sz="4800" b="1" i="1" kern="1200">
                            <a:latin typeface="Cambria Math" panose="02040503050406030204" pitchFamily="18" charset="0"/>
                            <a:ea typeface="Cambria Math" panose="02040503050406030204" pitchFamily="18" charset="0"/>
                            <a:cs typeface="Tahoma" panose="020B0604030504040204" pitchFamily="34" charset="0"/>
                          </a:rPr>
                          <m:t>𝟐</m:t>
                        </m:r>
                      </m:e>
                      <m:sup>
                        <m:r>
                          <a:rPr lang="en-US" sz="4800" b="1" i="1" kern="1200">
                            <a:latin typeface="Cambria Math" panose="02040503050406030204" pitchFamily="18" charset="0"/>
                            <a:ea typeface="Cambria Math" panose="02040503050406030204" pitchFamily="18" charset="0"/>
                            <a:cs typeface="Tahoma" panose="020B0604030504040204" pitchFamily="34" charset="0"/>
                          </a:rPr>
                          <m:t>′</m:t>
                        </m:r>
                      </m:sup>
                    </m:sSup>
                    <m:r>
                      <a:rPr lang="en-US" sz="4800" b="1" i="1" kern="1200">
                        <a:latin typeface="Cambria Math" panose="02040503050406030204" pitchFamily="18" charset="0"/>
                        <a:ea typeface="Cambria Math" panose="02040503050406030204" pitchFamily="18" charset="0"/>
                        <a:cs typeface="Tahoma" panose="020B0604030504040204" pitchFamily="34" charset="0"/>
                      </a:rPr>
                      <m:t>𝟒𝟏</m:t>
                    </m:r>
                    <m:r>
                      <a:rPr lang="en-US" sz="4800" b="1" i="1" kern="1200">
                        <a:latin typeface="Cambria Math" panose="02040503050406030204" pitchFamily="18" charset="0"/>
                        <a:ea typeface="Cambria Math" panose="02040503050406030204" pitchFamily="18" charset="0"/>
                        <a:cs typeface="Tahoma" panose="020B0604030504040204" pitchFamily="34" charset="0"/>
                      </a:rPr>
                      <m:t>′′</m:t>
                    </m:r>
                  </m:oMath>
                </a14:m>
                <a:r>
                  <a:rPr lang="fr-FR" sz="4800" b="1" kern="1200">
                    <a:latin typeface="Tahoma" panose="020B0604030504040204" pitchFamily="34" charset="0"/>
                    <a:ea typeface="Tahoma" panose="020B0604030504040204" pitchFamily="34" charset="0"/>
                    <a:cs typeface="Tahoma" panose="020B0604030504040204" pitchFamily="34" charset="0"/>
                  </a:rPr>
                  <a:t> (làm tròn kết quả đến chữ số thập phân thứ tư)</a:t>
                </a:r>
              </a:p>
            </p:txBody>
          </p:sp>
        </mc:Choice>
        <mc:Fallback>
          <p:sp>
            <p:nvSpPr>
              <p:cNvPr id="7" name="TextBox 6">
                <a:extLst>
                  <a:ext uri="{FF2B5EF4-FFF2-40B4-BE49-F238E27FC236}">
                    <a16:creationId xmlns:a16="http://schemas.microsoft.com/office/drawing/2014/main" id="{E1B05D01-41B9-4155-97A1-639BA64D1D14}"/>
                  </a:ext>
                </a:extLst>
              </p:cNvPr>
              <p:cNvSpPr txBox="1">
                <a:spLocks noRot="1" noChangeAspect="1" noMove="1" noResize="1" noEditPoints="1" noAdjustHandles="1" noChangeArrowheads="1" noChangeShapeType="1" noTextEdit="1"/>
              </p:cNvSpPr>
              <p:nvPr/>
            </p:nvSpPr>
            <p:spPr>
              <a:xfrm>
                <a:off x="380969" y="3179105"/>
                <a:ext cx="23499942" cy="1936428"/>
              </a:xfrm>
              <a:prstGeom prst="rect">
                <a:avLst/>
              </a:prstGeom>
              <a:blipFill>
                <a:blip r:embed="rId3"/>
                <a:stretch>
                  <a:fillRect l="-1167" b="-16088"/>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CF60B286-3704-F382-A2E6-453E0D0F8A6F}"/>
              </a:ext>
            </a:extLst>
          </p:cNvPr>
          <p:cNvSpPr/>
          <p:nvPr/>
        </p:nvSpPr>
        <p:spPr>
          <a:xfrm>
            <a:off x="380969" y="5606976"/>
            <a:ext cx="2950438"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p:pic>
        <p:nvPicPr>
          <p:cNvPr id="4" name="Picture 3" descr="Graphical user interface, text, application, email&#10;&#10;Description automatically generated">
            <a:extLst>
              <a:ext uri="{FF2B5EF4-FFF2-40B4-BE49-F238E27FC236}">
                <a16:creationId xmlns:a16="http://schemas.microsoft.com/office/drawing/2014/main" id="{A50CEB15-43C4-37B1-A405-37DE8128F51D}"/>
              </a:ext>
            </a:extLst>
          </p:cNvPr>
          <p:cNvPicPr>
            <a:picLocks noChangeAspect="1"/>
          </p:cNvPicPr>
          <p:nvPr/>
        </p:nvPicPr>
        <p:blipFill>
          <a:blip r:embed="rId4"/>
          <a:stretch>
            <a:fillRect/>
          </a:stretch>
        </p:blipFill>
        <p:spPr>
          <a:xfrm>
            <a:off x="746958" y="6851358"/>
            <a:ext cx="22890084" cy="5912328"/>
          </a:xfrm>
          <a:prstGeom prst="rect">
            <a:avLst/>
          </a:prstGeom>
        </p:spPr>
      </p:pic>
    </p:spTree>
    <p:extLst>
      <p:ext uri="{BB962C8B-B14F-4D97-AF65-F5344CB8AC3E}">
        <p14:creationId xmlns:p14="http://schemas.microsoft.com/office/powerpoint/2010/main" val="2541580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1178559" y="927882"/>
            <a:ext cx="20868642"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dirty="0">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❸</a:t>
              </a:r>
              <a:endParaRPr sz="4300"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CB4245F-5110-304D-C0B0-F213E9A016DF}"/>
              </a:ext>
            </a:extLst>
          </p:cNvPr>
          <p:cNvSpPr txBox="1"/>
          <p:nvPr/>
        </p:nvSpPr>
        <p:spPr>
          <a:xfrm>
            <a:off x="204074" y="3212272"/>
            <a:ext cx="23975852" cy="9694962"/>
          </a:xfrm>
          <a:prstGeom prst="rect">
            <a:avLst/>
          </a:prstGeom>
          <a:solidFill>
            <a:srgbClr val="FFC000">
              <a:lumMod val="20000"/>
              <a:lumOff val="80000"/>
            </a:srgbClr>
          </a:solidFill>
        </p:spPr>
        <p:txBody>
          <a:bodyPr wrap="square">
            <a:spAutoFit/>
          </a:bodyPr>
          <a:lstStyle/>
          <a:p>
            <a:pPr>
              <a:defRPr/>
            </a:pPr>
            <a:r>
              <a:rPr lang="fr-FR" sz="4800" b="1" kern="120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Google Shape;210;p31">
            <a:extLst>
              <a:ext uri="{FF2B5EF4-FFF2-40B4-BE49-F238E27FC236}">
                <a16:creationId xmlns:a16="http://schemas.microsoft.com/office/drawing/2014/main" id="{2B895833-5F81-DD28-20E7-3DB2DD62CB06}"/>
              </a:ext>
            </a:extLst>
          </p:cNvPr>
          <p:cNvSpPr/>
          <p:nvPr/>
        </p:nvSpPr>
        <p:spPr>
          <a:xfrm flipH="1">
            <a:off x="-71660" y="2215515"/>
            <a:ext cx="23975852" cy="93485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400" b="1">
                <a:solidFill>
                  <a:srgbClr val="0000FF"/>
                </a:solidFill>
                <a:latin typeface="Tahoma" panose="020B0604030504040204" pitchFamily="34" charset="0"/>
                <a:ea typeface="Tahoma" panose="020B0604030504040204" pitchFamily="34" charset="0"/>
                <a:cs typeface="Tahoma" panose="020B0604030504040204" pitchFamily="34" charset="0"/>
              </a:rPr>
              <a:t>        d) Sử dụng máy tính cầm tay để đổi số đo và tìm giá trị lượng giác của góc </a:t>
            </a:r>
            <a:endParaRPr sz="44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6" name="Rectangle: Rounded Corners 5">
            <a:extLst>
              <a:ext uri="{FF2B5EF4-FFF2-40B4-BE49-F238E27FC236}">
                <a16:creationId xmlns:a16="http://schemas.microsoft.com/office/drawing/2014/main" id="{C7348967-211D-53C8-C0D7-4CB4122C9BDB}"/>
              </a:ext>
            </a:extLst>
          </p:cNvPr>
          <p:cNvSpPr/>
          <p:nvPr/>
        </p:nvSpPr>
        <p:spPr>
          <a:xfrm>
            <a:off x="145690" y="3244440"/>
            <a:ext cx="3543996"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3333FF"/>
                </a:solidFill>
                <a:latin typeface="Tahoma" panose="020B0604030504040204" pitchFamily="34" charset="0"/>
                <a:ea typeface="Tahoma" panose="020B0604030504040204" pitchFamily="34" charset="0"/>
                <a:cs typeface="Tahoma" panose="020B0604030504040204" pitchFamily="34" charset="0"/>
              </a:rPr>
              <a:t>Ví dụ 7</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1B05D01-41B9-4155-97A1-639BA64D1D14}"/>
                  </a:ext>
                </a:extLst>
              </p:cNvPr>
              <p:cNvSpPr txBox="1"/>
              <p:nvPr/>
            </p:nvSpPr>
            <p:spPr>
              <a:xfrm>
                <a:off x="380969" y="3179105"/>
                <a:ext cx="23499942" cy="1155766"/>
              </a:xfrm>
              <a:prstGeom prst="rect">
                <a:avLst/>
              </a:prstGeom>
              <a:noFill/>
            </p:spPr>
            <p:txBody>
              <a:bodyPr wrap="square" rtlCol="0">
                <a:spAutoFit/>
              </a:bodyPr>
              <a:lstStyle/>
              <a:p>
                <a:pPr>
                  <a:defRPr/>
                </a:pPr>
                <a:r>
                  <a:rPr lang="fr-FR" sz="4800" b="1" kern="1200">
                    <a:latin typeface="Tahoma" panose="020B0604030504040204" pitchFamily="34" charset="0"/>
                    <a:ea typeface="Tahoma" panose="020B0604030504040204" pitchFamily="34" charset="0"/>
                    <a:cs typeface="Tahoma" panose="020B0604030504040204" pitchFamily="34" charset="0"/>
                  </a:rPr>
                  <a:t>                   a) Đổi </a:t>
                </a:r>
                <a14:m>
                  <m:oMath xmlns:m="http://schemas.openxmlformats.org/officeDocument/2006/math">
                    <m:r>
                      <a:rPr lang="en-US" sz="4800" b="1" kern="1200">
                        <a:latin typeface="Cambria Math" panose="02040503050406030204" pitchFamily="18" charset="0"/>
                        <a:ea typeface="Tahoma" panose="020B0604030504040204" pitchFamily="34" charset="0"/>
                        <a:cs typeface="Tahoma" panose="020B0604030504040204" pitchFamily="34" charset="0"/>
                      </a:rPr>
                      <m:t>𝟑𝟑</m:t>
                    </m:r>
                    <m:r>
                      <a:rPr lang="en-US" sz="4800" b="1" i="1" kern="1200">
                        <a:latin typeface="Cambria Math" panose="02040503050406030204" pitchFamily="18" charset="0"/>
                        <a:ea typeface="Cambria Math" panose="02040503050406030204" pitchFamily="18" charset="0"/>
                        <a:cs typeface="Tahoma" panose="020B0604030504040204" pitchFamily="34" charset="0"/>
                      </a:rPr>
                      <m:t>°</m:t>
                    </m:r>
                    <m:r>
                      <a:rPr lang="en-US" sz="4800" b="1" i="1" kern="1200">
                        <a:latin typeface="Cambria Math" panose="02040503050406030204" pitchFamily="18" charset="0"/>
                        <a:ea typeface="Cambria Math" panose="02040503050406030204" pitchFamily="18" charset="0"/>
                        <a:cs typeface="Tahoma" panose="020B0604030504040204" pitchFamily="34" charset="0"/>
                      </a:rPr>
                      <m:t>𝟒</m:t>
                    </m:r>
                    <m:sSup>
                      <m:sSupPr>
                        <m:ctrlPr>
                          <a:rPr lang="en-US" sz="4800" b="1" i="1" kern="1200">
                            <a:latin typeface="Cambria Math" panose="02040503050406030204" pitchFamily="18" charset="0"/>
                            <a:ea typeface="Cambria Math" panose="02040503050406030204" pitchFamily="18" charset="0"/>
                            <a:cs typeface="Tahoma" panose="020B0604030504040204" pitchFamily="34" charset="0"/>
                          </a:rPr>
                        </m:ctrlPr>
                      </m:sSupPr>
                      <m:e>
                        <m:r>
                          <a:rPr lang="en-US" sz="4800" b="1" i="1" kern="1200">
                            <a:latin typeface="Cambria Math" panose="02040503050406030204" pitchFamily="18" charset="0"/>
                            <a:ea typeface="Cambria Math" panose="02040503050406030204" pitchFamily="18" charset="0"/>
                            <a:cs typeface="Tahoma" panose="020B0604030504040204" pitchFamily="34" charset="0"/>
                          </a:rPr>
                          <m:t>𝟓</m:t>
                        </m:r>
                      </m:e>
                      <m:sup>
                        <m:r>
                          <a:rPr lang="en-US" sz="4800" b="1" i="1" kern="1200">
                            <a:latin typeface="Cambria Math" panose="02040503050406030204" pitchFamily="18" charset="0"/>
                            <a:ea typeface="Cambria Math" panose="02040503050406030204" pitchFamily="18" charset="0"/>
                            <a:cs typeface="Tahoma" panose="020B0604030504040204" pitchFamily="34" charset="0"/>
                          </a:rPr>
                          <m:t>′</m:t>
                        </m:r>
                      </m:sup>
                    </m:sSup>
                  </m:oMath>
                </a14:m>
                <a:r>
                  <a:rPr lang="fr-FR" sz="4800" b="1" kern="1200">
                    <a:latin typeface="Tahoma" panose="020B0604030504040204" pitchFamily="34" charset="0"/>
                    <a:ea typeface="Tahoma" panose="020B0604030504040204" pitchFamily="34" charset="0"/>
                    <a:cs typeface="Tahoma" panose="020B0604030504040204" pitchFamily="34" charset="0"/>
                  </a:rPr>
                  <a:t> sang rađian              </a:t>
                </a:r>
                <a:r>
                  <a:rPr lang="fr-FR" sz="4800" b="1">
                    <a:latin typeface="Tahoma" panose="020B0604030504040204" pitchFamily="34" charset="0"/>
                    <a:ea typeface="Tahoma" panose="020B0604030504040204" pitchFamily="34" charset="0"/>
                    <a:cs typeface="Tahoma" panose="020B0604030504040204" pitchFamily="34" charset="0"/>
                  </a:rPr>
                  <a:t>b) Đổi </a:t>
                </a:r>
                <a14:m>
                  <m:oMath xmlns:m="http://schemas.openxmlformats.org/officeDocument/2006/math">
                    <m:f>
                      <m:fPr>
                        <m:ctrlPr>
                          <a:rPr lang="fr-FR"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𝟑</m:t>
                        </m:r>
                      </m:num>
                      <m:den>
                        <m:r>
                          <a:rPr lang="en-US" sz="4800" b="1" i="1">
                            <a:latin typeface="Cambria Math" panose="02040503050406030204" pitchFamily="18" charset="0"/>
                            <a:ea typeface="Tahoma" panose="020B0604030504040204" pitchFamily="34" charset="0"/>
                            <a:cs typeface="Tahoma" panose="020B0604030504040204" pitchFamily="34" charset="0"/>
                          </a:rPr>
                          <m:t>𝟒</m:t>
                        </m:r>
                      </m:den>
                    </m:f>
                  </m:oMath>
                </a14:m>
                <a:r>
                  <a:rPr lang="fr-FR" sz="4800" b="1">
                    <a:latin typeface="Tahoma" panose="020B0604030504040204" pitchFamily="34" charset="0"/>
                    <a:ea typeface="Tahoma" panose="020B0604030504040204" pitchFamily="34" charset="0"/>
                    <a:cs typeface="Tahoma" panose="020B0604030504040204" pitchFamily="34" charset="0"/>
                  </a:rPr>
                  <a:t> (rad) sang độ</a:t>
                </a:r>
                <a:r>
                  <a:rPr lang="fr-FR" sz="4800" b="1" kern="1200">
                    <a:latin typeface="Tahoma" panose="020B0604030504040204" pitchFamily="34" charset="0"/>
                    <a:ea typeface="Tahoma" panose="020B0604030504040204" pitchFamily="34" charset="0"/>
                    <a:cs typeface="Tahoma" panose="020B0604030504040204" pitchFamily="34" charset="0"/>
                  </a:rPr>
                  <a:t>   </a:t>
                </a:r>
              </a:p>
            </p:txBody>
          </p:sp>
        </mc:Choice>
        <mc:Fallback>
          <p:sp>
            <p:nvSpPr>
              <p:cNvPr id="7" name="TextBox 6">
                <a:extLst>
                  <a:ext uri="{FF2B5EF4-FFF2-40B4-BE49-F238E27FC236}">
                    <a16:creationId xmlns:a16="http://schemas.microsoft.com/office/drawing/2014/main" id="{E1B05D01-41B9-4155-97A1-639BA64D1D14}"/>
                  </a:ext>
                </a:extLst>
              </p:cNvPr>
              <p:cNvSpPr txBox="1">
                <a:spLocks noRot="1" noChangeAspect="1" noMove="1" noResize="1" noEditPoints="1" noAdjustHandles="1" noChangeArrowheads="1" noChangeShapeType="1" noTextEdit="1"/>
              </p:cNvSpPr>
              <p:nvPr/>
            </p:nvSpPr>
            <p:spPr>
              <a:xfrm>
                <a:off x="380969" y="3179105"/>
                <a:ext cx="23499942" cy="1155766"/>
              </a:xfrm>
              <a:prstGeom prst="rect">
                <a:avLst/>
              </a:prstGeom>
              <a:blipFill>
                <a:blip r:embed="rId3"/>
                <a:stretch>
                  <a:fillRect b="-11640"/>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CF60B286-3704-F382-A2E6-453E0D0F8A6F}"/>
              </a:ext>
            </a:extLst>
          </p:cNvPr>
          <p:cNvSpPr/>
          <p:nvPr/>
        </p:nvSpPr>
        <p:spPr>
          <a:xfrm>
            <a:off x="10441047" y="4668046"/>
            <a:ext cx="2950438"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5FE8265A-2454-2DC5-54F3-D9CB5EE7DEC3}"/>
                  </a:ext>
                </a:extLst>
              </p:cNvPr>
              <p:cNvGraphicFramePr>
                <a:graphicFrameLocks noGrp="1"/>
              </p:cNvGraphicFramePr>
              <p:nvPr>
                <p:extLst/>
              </p:nvPr>
            </p:nvGraphicFramePr>
            <p:xfrm>
              <a:off x="404113" y="6110646"/>
              <a:ext cx="23499942" cy="7001637"/>
            </p:xfrm>
            <a:graphic>
              <a:graphicData uri="http://schemas.openxmlformats.org/drawingml/2006/table">
                <a:tbl>
                  <a:tblPr firstRow="1" firstCol="1" bandRow="1"/>
                  <a:tblGrid>
                    <a:gridCol w="2927990">
                      <a:extLst>
                        <a:ext uri="{9D8B030D-6E8A-4147-A177-3AD203B41FA5}">
                          <a16:colId xmlns:a16="http://schemas.microsoft.com/office/drawing/2014/main" val="77839204"/>
                        </a:ext>
                      </a:extLst>
                    </a:gridCol>
                    <a:gridCol w="11959778">
                      <a:extLst>
                        <a:ext uri="{9D8B030D-6E8A-4147-A177-3AD203B41FA5}">
                          <a16:colId xmlns:a16="http://schemas.microsoft.com/office/drawing/2014/main" val="883670021"/>
                        </a:ext>
                      </a:extLst>
                    </a:gridCol>
                    <a:gridCol w="4299626">
                      <a:extLst>
                        <a:ext uri="{9D8B030D-6E8A-4147-A177-3AD203B41FA5}">
                          <a16:colId xmlns:a16="http://schemas.microsoft.com/office/drawing/2014/main" val="4082614646"/>
                        </a:ext>
                      </a:extLst>
                    </a:gridCol>
                    <a:gridCol w="4312548">
                      <a:extLst>
                        <a:ext uri="{9D8B030D-6E8A-4147-A177-3AD203B41FA5}">
                          <a16:colId xmlns:a16="http://schemas.microsoft.com/office/drawing/2014/main" val="3026071309"/>
                        </a:ext>
                      </a:extLst>
                    </a:gridCol>
                  </a:tblGrid>
                  <a:tr h="1826260">
                    <a:tc>
                      <a:txBody>
                        <a:bodyPr/>
                        <a:lstStyle/>
                        <a:p>
                          <a:pPr algn="ctr">
                            <a:lnSpc>
                              <a:spcPct val="107000"/>
                            </a:lnSpc>
                            <a:spcAft>
                              <a:spcPts val="800"/>
                            </a:spcAft>
                          </a:pPr>
                          <a:r>
                            <a:rPr lang="en-US" sz="5600" b="1" kern="0" dirty="0" err="1">
                              <a:effectLst/>
                              <a:latin typeface="Times New Roman" panose="02020603050405020304" pitchFamily="18" charset="0"/>
                              <a:ea typeface="Calibri" panose="020F0502020204030204" pitchFamily="34" charset="0"/>
                            </a:rPr>
                            <a:t>Đổi</a:t>
                          </a:r>
                          <a:r>
                            <a:rPr lang="en-US" sz="5600" b="1" kern="0" dirty="0">
                              <a:effectLst/>
                              <a:latin typeface="Times New Roman" panose="02020603050405020304" pitchFamily="18" charset="0"/>
                              <a:ea typeface="Calibri" panose="020F0502020204030204" pitchFamily="34" charset="0"/>
                            </a:rPr>
                            <a:t> </a:t>
                          </a:r>
                          <a:r>
                            <a:rPr lang="en-US" sz="5600" b="1" kern="0" dirty="0" err="1">
                              <a:effectLst/>
                              <a:latin typeface="Times New Roman" panose="02020603050405020304" pitchFamily="18" charset="0"/>
                              <a:ea typeface="Calibri" panose="020F0502020204030204" pitchFamily="34" charset="0"/>
                            </a:rPr>
                            <a:t>số</a:t>
                          </a:r>
                          <a:r>
                            <a:rPr lang="en-US" sz="5600" b="1" kern="0" dirty="0">
                              <a:effectLst/>
                              <a:latin typeface="Times New Roman" panose="02020603050405020304" pitchFamily="18" charset="0"/>
                              <a:ea typeface="Calibri" panose="020F0502020204030204" pitchFamily="34" charset="0"/>
                            </a:rPr>
                            <a:t> </a:t>
                          </a:r>
                          <a:r>
                            <a:rPr lang="en-US" sz="5600" b="1" kern="0" dirty="0" err="1">
                              <a:effectLst/>
                              <a:latin typeface="Times New Roman" panose="02020603050405020304" pitchFamily="18" charset="0"/>
                              <a:ea typeface="Calibri" panose="020F0502020204030204" pitchFamily="34" charset="0"/>
                            </a:rPr>
                            <a:t>đo</a:t>
                          </a:r>
                          <a:endParaRPr lang="en-US" sz="5600" b="1" kern="100" dirty="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5600" b="1" kern="0">
                              <a:effectLst/>
                              <a:latin typeface="Times New Roman" panose="02020603050405020304" pitchFamily="18" charset="0"/>
                              <a:ea typeface="Calibri" panose="020F0502020204030204" pitchFamily="34" charset="0"/>
                            </a:rPr>
                            <a:t>Bấm phím</a:t>
                          </a:r>
                          <a:endParaRPr lang="en-US" sz="5600" b="1" kern="10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5600" b="1" kern="0">
                              <a:effectLst/>
                              <a:latin typeface="Times New Roman" panose="02020603050405020304" pitchFamily="18" charset="0"/>
                              <a:ea typeface="Calibri" panose="020F0502020204030204" pitchFamily="34" charset="0"/>
                            </a:rPr>
                            <a:t>Màn hình hiện</a:t>
                          </a:r>
                          <a:endParaRPr lang="en-US" sz="5600" b="1" kern="10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5600" b="1" kern="0">
                              <a:effectLst/>
                              <a:latin typeface="Times New Roman" panose="02020603050405020304" pitchFamily="18" charset="0"/>
                              <a:ea typeface="Calibri" panose="020F0502020204030204" pitchFamily="34" charset="0"/>
                            </a:rPr>
                            <a:t>Kết quả</a:t>
                          </a:r>
                          <a:endParaRPr lang="en-US" sz="5600" b="1" kern="10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140252"/>
                      </a:ext>
                    </a:extLst>
                  </a:tr>
                  <a:tr h="2029460">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5600" b="1" i="1" kern="0">
                                    <a:effectLst/>
                                    <a:latin typeface="Cambria Math" panose="02040503050406030204" pitchFamily="18" charset="0"/>
                                    <a:ea typeface="Calibri" panose="020F0502020204030204" pitchFamily="34" charset="0"/>
                                  </a:rPr>
                                  <m:t>𝟑</m:t>
                                </m:r>
                                <m:sSup>
                                  <m:sSupPr>
                                    <m:ctrlPr>
                                      <a:rPr lang="en-US" sz="5600" b="1" i="1" kern="100">
                                        <a:effectLst/>
                                        <a:latin typeface="Cambria Math" panose="02040503050406030204" pitchFamily="18" charset="0"/>
                                        <a:ea typeface="Calibri" panose="020F0502020204030204" pitchFamily="34" charset="0"/>
                                      </a:rPr>
                                    </m:ctrlPr>
                                  </m:sSupPr>
                                  <m:e>
                                    <m:r>
                                      <a:rPr lang="en-US" sz="5600" b="1" i="1" kern="0">
                                        <a:effectLst/>
                                        <a:latin typeface="Cambria Math" panose="02040503050406030204" pitchFamily="18" charset="0"/>
                                        <a:ea typeface="Calibri" panose="020F0502020204030204" pitchFamily="34" charset="0"/>
                                      </a:rPr>
                                      <m:t>𝟑</m:t>
                                    </m:r>
                                  </m:e>
                                  <m:sup>
                                    <m:r>
                                      <a:rPr lang="en-US" sz="5600" b="1" i="1" kern="0">
                                        <a:effectLst/>
                                        <a:latin typeface="Cambria Math" panose="02040503050406030204" pitchFamily="18" charset="0"/>
                                        <a:ea typeface="Calibri" panose="020F0502020204030204" pitchFamily="34" charset="0"/>
                                      </a:rPr>
                                      <m:t>𝟎</m:t>
                                    </m:r>
                                  </m:sup>
                                </m:sSup>
                                <m:r>
                                  <a:rPr lang="en-US" sz="5600" b="1" i="1" kern="0">
                                    <a:effectLst/>
                                    <a:latin typeface="Cambria Math" panose="02040503050406030204" pitchFamily="18" charset="0"/>
                                    <a:ea typeface="Calibri" panose="020F0502020204030204" pitchFamily="34" charset="0"/>
                                  </a:rPr>
                                  <m:t>𝟒</m:t>
                                </m:r>
                                <m:sSup>
                                  <m:sSupPr>
                                    <m:ctrlPr>
                                      <a:rPr lang="en-US" sz="5600" b="1" i="1" kern="100">
                                        <a:effectLst/>
                                        <a:latin typeface="Cambria Math" panose="02040503050406030204" pitchFamily="18" charset="0"/>
                                        <a:ea typeface="Calibri" panose="020F0502020204030204" pitchFamily="34" charset="0"/>
                                      </a:rPr>
                                    </m:ctrlPr>
                                  </m:sSupPr>
                                  <m:e>
                                    <m:r>
                                      <a:rPr lang="en-US" sz="5600" b="1" i="1" kern="0">
                                        <a:effectLst/>
                                        <a:latin typeface="Cambria Math" panose="02040503050406030204" pitchFamily="18" charset="0"/>
                                        <a:ea typeface="Calibri" panose="020F0502020204030204" pitchFamily="34" charset="0"/>
                                      </a:rPr>
                                      <m:t>𝟓</m:t>
                                    </m:r>
                                  </m:e>
                                  <m:sup>
                                    <m:r>
                                      <a:rPr lang="en-US" sz="5600" b="1" i="1" kern="0">
                                        <a:effectLst/>
                                        <a:latin typeface="Cambria Math" panose="02040503050406030204" pitchFamily="18" charset="0"/>
                                        <a:ea typeface="Calibri" panose="020F0502020204030204" pitchFamily="34" charset="0"/>
                                      </a:rPr>
                                      <m:t>′</m:t>
                                    </m:r>
                                  </m:sup>
                                </m:sSup>
                              </m:oMath>
                            </m:oMathPara>
                          </a14:m>
                          <a:endParaRPr lang="en-US" sz="5600" b="1" kern="100" dirty="0">
                            <a:effectLst/>
                            <a:latin typeface="Times New Roman" panose="02020603050405020304" pitchFamily="18" charset="0"/>
                            <a:ea typeface="Calibri" panose="020F0502020204030204" pitchFamily="34"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5600" b="1" kern="0" dirty="0">
                              <a:effectLst/>
                              <a:latin typeface="CASIO ClassWiz" pitchFamily="2" charset="0"/>
                              <a:ea typeface="Calibri" panose="020F0502020204030204" pitchFamily="34" charset="0"/>
                            </a:rPr>
                            <a:t> </a:t>
                          </a: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MODE</a:t>
                          </a:r>
                          <a:r>
                            <a:rPr lang="en-US" sz="5600" b="1" kern="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600" b="1" kern="0" baseline="0" dirty="0" err="1">
                              <a:effectLst/>
                              <a:latin typeface="Times New Roman" panose="02020603050405020304" pitchFamily="18" charset="0"/>
                              <a:ea typeface="Calibri" panose="020F0502020204030204" pitchFamily="34" charset="0"/>
                              <a:cs typeface="Times New Roman" panose="02020603050405020304" pitchFamily="18" charset="0"/>
                            </a:rPr>
                            <a:t>MODE</a:t>
                          </a:r>
                          <a:r>
                            <a:rPr lang="en-US" sz="5600" b="1" kern="0" baseline="0" dirty="0">
                              <a:effectLst/>
                              <a:latin typeface="Times New Roman" panose="02020603050405020304" pitchFamily="18" charset="0"/>
                              <a:ea typeface="Calibri" panose="020F0502020204030204" pitchFamily="34" charset="0"/>
                              <a:cs typeface="Times New Roman" panose="02020603050405020304" pitchFamily="18" charset="0"/>
                            </a:rPr>
                            <a:t> MODE</a:t>
                          </a:r>
                          <a:r>
                            <a:rPr lang="en-US" sz="5600" b="1" kern="0" dirty="0">
                              <a:effectLst/>
                              <a:latin typeface="CASIO ClassWiz" pitchFamily="2" charset="0"/>
                              <a:ea typeface="Calibri" panose="020F0502020204030204" pitchFamily="34" charset="0"/>
                            </a:rPr>
                            <a:t>233x</a:t>
                          </a:r>
                        </a:p>
                        <a:p>
                          <a:pPr>
                            <a:lnSpc>
                              <a:spcPct val="107000"/>
                            </a:lnSpc>
                            <a:spcAft>
                              <a:spcPts val="800"/>
                            </a:spcAft>
                          </a:pPr>
                          <a:r>
                            <a:rPr lang="en-US" sz="5600" b="1" kern="0" dirty="0">
                              <a:effectLst/>
                              <a:latin typeface="CASIO ClassWiz" pitchFamily="2" charset="0"/>
                              <a:ea typeface="Calibri" panose="020F0502020204030204" pitchFamily="34" charset="0"/>
                            </a:rPr>
                            <a:t>45xq</a:t>
                          </a:r>
                          <a14:m>
                            <m:oMath xmlns:m="http://schemas.openxmlformats.org/officeDocument/2006/math">
                              <m:d>
                                <m:dPr>
                                  <m:ctrlPr>
                                    <a:rPr lang="en-US" sz="5600" b="1" i="1" kern="100">
                                      <a:effectLst/>
                                      <a:latin typeface="Cambria Math" panose="02040503050406030204" pitchFamily="18" charset="0"/>
                                      <a:ea typeface="Calibri" panose="020F0502020204030204" pitchFamily="34" charset="0"/>
                                    </a:rPr>
                                  </m:ctrlPr>
                                </m:dPr>
                                <m:e>
                                  <m:r>
                                    <a:rPr lang="en-US" sz="5600" b="1" i="1" kern="0">
                                      <a:effectLst/>
                                      <a:latin typeface="Cambria Math" panose="02040503050406030204" pitchFamily="18" charset="0"/>
                                      <a:ea typeface="Calibri" panose="020F0502020204030204" pitchFamily="34" charset="0"/>
                                    </a:rPr>
                                    <m:t>𝑫𝑹𝑮</m:t>
                                  </m:r>
                                  <m:r>
                                    <a:rPr lang="en-US" sz="5600" b="1" i="1" kern="0">
                                      <a:effectLst/>
                                      <a:latin typeface="Cambria Math" panose="02040503050406030204" pitchFamily="18" charset="0"/>
                                      <a:ea typeface="Calibri" panose="020F0502020204030204" pitchFamily="34" charset="0"/>
                                      <a:cs typeface="Cambria Math" panose="02040503050406030204" pitchFamily="18" charset="0"/>
                                    </a:rPr>
                                    <m:t>⊳</m:t>
                                  </m:r>
                                </m:e>
                              </m:d>
                            </m:oMath>
                          </a14:m>
                          <a:r>
                            <a:rPr lang="en-US" sz="5600" b="1" kern="0" dirty="0">
                              <a:effectLst/>
                              <a:latin typeface="CASIO ClassWiz" pitchFamily="2" charset="0"/>
                              <a:ea typeface="Calibri" panose="020F0502020204030204" pitchFamily="34" charset="0"/>
                            </a:rPr>
                            <a:t>1=</a:t>
                          </a:r>
                          <a:endParaRPr lang="en-US" sz="5600" b="1" kern="100" dirty="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4800" b="1" i="1" kern="0">
                                    <a:effectLst/>
                                    <a:latin typeface="Cambria Math" panose="02040503050406030204" pitchFamily="18" charset="0"/>
                                    <a:ea typeface="Times New Roman" panose="02020603050405020304" pitchFamily="18" charset="0"/>
                                  </a:rPr>
                                  <m:t>𝟎</m:t>
                                </m:r>
                                <m:r>
                                  <a:rPr lang="en-US" sz="4800" b="1" i="1" kern="0">
                                    <a:effectLst/>
                                    <a:latin typeface="Cambria Math" panose="02040503050406030204" pitchFamily="18" charset="0"/>
                                    <a:ea typeface="Times New Roman" panose="02020603050405020304" pitchFamily="18" charset="0"/>
                                  </a:rPr>
                                  <m:t>.</m:t>
                                </m:r>
                                <m:r>
                                  <a:rPr lang="en-US" sz="4800" b="1" i="1" kern="0">
                                    <a:effectLst/>
                                    <a:latin typeface="Cambria Math" panose="02040503050406030204" pitchFamily="18" charset="0"/>
                                    <a:ea typeface="Times New Roman" panose="02020603050405020304" pitchFamily="18" charset="0"/>
                                  </a:rPr>
                                  <m:t>𝟓𝟖𝟗𝟎𝟒𝟖𝟔𝟐𝟐</m:t>
                                </m:r>
                              </m:oMath>
                            </m:oMathPara>
                          </a14:m>
                          <a:endParaRPr lang="en-US" sz="4800" b="1" kern="100" dirty="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4800" b="1" i="1" kern="0">
                                    <a:effectLst/>
                                    <a:latin typeface="Cambria Math" panose="02040503050406030204" pitchFamily="18" charset="0"/>
                                    <a:ea typeface="Times New Roman" panose="02020603050405020304" pitchFamily="18" charset="0"/>
                                  </a:rPr>
                                  <m:t>𝟎</m:t>
                                </m:r>
                                <m:r>
                                  <a:rPr lang="en-US" sz="4800" b="1" i="1" kern="0">
                                    <a:effectLst/>
                                    <a:latin typeface="Cambria Math" panose="02040503050406030204" pitchFamily="18" charset="0"/>
                                    <a:ea typeface="Times New Roman" panose="02020603050405020304" pitchFamily="18" charset="0"/>
                                  </a:rPr>
                                  <m:t>,</m:t>
                                </m:r>
                                <m:r>
                                  <a:rPr lang="en-US" sz="4800" b="1" i="1" kern="0">
                                    <a:effectLst/>
                                    <a:latin typeface="Cambria Math" panose="02040503050406030204" pitchFamily="18" charset="0"/>
                                    <a:ea typeface="Times New Roman" panose="02020603050405020304" pitchFamily="18" charset="0"/>
                                  </a:rPr>
                                  <m:t>𝟓𝟖𝟗𝟎</m:t>
                                </m:r>
                                <m:r>
                                  <a:rPr lang="en-US" sz="4800" b="1" i="1" kern="0">
                                    <a:effectLst/>
                                    <a:latin typeface="Cambria Math" panose="02040503050406030204" pitchFamily="18" charset="0"/>
                                    <a:ea typeface="Times New Roman" panose="02020603050405020304" pitchFamily="18" charset="0"/>
                                  </a:rPr>
                                  <m:t>(</m:t>
                                </m:r>
                                <m:r>
                                  <a:rPr lang="en-US" sz="4800" b="1" i="1" kern="0">
                                    <a:effectLst/>
                                    <a:latin typeface="Cambria Math" panose="02040503050406030204" pitchFamily="18" charset="0"/>
                                    <a:ea typeface="Times New Roman" panose="02020603050405020304" pitchFamily="18" charset="0"/>
                                  </a:rPr>
                                  <m:t>𝒓𝒂𝒅</m:t>
                                </m:r>
                                <m:r>
                                  <a:rPr lang="en-US" sz="4800" b="1" i="1" kern="0">
                                    <a:effectLst/>
                                    <a:latin typeface="Cambria Math" panose="02040503050406030204" pitchFamily="18" charset="0"/>
                                    <a:ea typeface="Times New Roman" panose="02020603050405020304" pitchFamily="18" charset="0"/>
                                  </a:rPr>
                                  <m:t>)</m:t>
                                </m:r>
                              </m:oMath>
                            </m:oMathPara>
                          </a14:m>
                          <a:endParaRPr lang="en-US" sz="4800" b="1" kern="100" dirty="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633688"/>
                      </a:ext>
                    </a:extLst>
                  </a:tr>
                  <a:tr h="3145790">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en-US" sz="5600" b="1" i="1" kern="100">
                                        <a:effectLst/>
                                        <a:latin typeface="Cambria Math" panose="02040503050406030204" pitchFamily="18" charset="0"/>
                                        <a:ea typeface="Calibri" panose="020F0502020204030204" pitchFamily="34" charset="0"/>
                                      </a:rPr>
                                    </m:ctrlPr>
                                  </m:fPr>
                                  <m:num>
                                    <m:r>
                                      <a:rPr lang="en-US" sz="5600" b="1" i="1" kern="0">
                                        <a:effectLst/>
                                        <a:latin typeface="Cambria Math" panose="02040503050406030204" pitchFamily="18" charset="0"/>
                                        <a:ea typeface="Calibri" panose="020F0502020204030204" pitchFamily="34" charset="0"/>
                                      </a:rPr>
                                      <m:t>𝟑</m:t>
                                    </m:r>
                                  </m:num>
                                  <m:den>
                                    <m:r>
                                      <a:rPr lang="en-US" sz="5600" b="1" i="1" kern="0">
                                        <a:effectLst/>
                                        <a:latin typeface="Cambria Math" panose="02040503050406030204" pitchFamily="18" charset="0"/>
                                        <a:ea typeface="Calibri" panose="020F0502020204030204" pitchFamily="34" charset="0"/>
                                      </a:rPr>
                                      <m:t>𝟒</m:t>
                                    </m:r>
                                  </m:den>
                                </m:f>
                                <m:d>
                                  <m:dPr>
                                    <m:ctrlPr>
                                      <a:rPr lang="en-US" sz="5600" b="1" i="1" kern="100">
                                        <a:effectLst/>
                                        <a:latin typeface="Cambria Math" panose="02040503050406030204" pitchFamily="18" charset="0"/>
                                        <a:ea typeface="Calibri" panose="020F0502020204030204" pitchFamily="34" charset="0"/>
                                      </a:rPr>
                                    </m:ctrlPr>
                                  </m:dPr>
                                  <m:e>
                                    <m:r>
                                      <a:rPr lang="en-US" sz="5600" b="1" i="1" kern="0">
                                        <a:effectLst/>
                                        <a:latin typeface="Cambria Math" panose="02040503050406030204" pitchFamily="18" charset="0"/>
                                        <a:ea typeface="Calibri" panose="020F0502020204030204" pitchFamily="34" charset="0"/>
                                      </a:rPr>
                                      <m:t>𝒓𝒂𝒅</m:t>
                                    </m:r>
                                  </m:e>
                                </m:d>
                              </m:oMath>
                            </m:oMathPara>
                          </a14:m>
                          <a:endParaRPr lang="en-US" sz="5600" b="1" kern="100" dirty="0">
                            <a:effectLst/>
                            <a:latin typeface="Times New Roman" panose="02020603050405020304" pitchFamily="18" charset="0"/>
                            <a:ea typeface="Calibri" panose="020F0502020204030204" pitchFamily="34" charset="0"/>
                          </a:endParaRPr>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MODE </a:t>
                          </a:r>
                          <a:r>
                            <a:rPr lang="en-US" sz="5600" b="1" kern="0" dirty="0" err="1">
                              <a:effectLst/>
                              <a:latin typeface="Times New Roman" panose="02020603050405020304" pitchFamily="18" charset="0"/>
                              <a:ea typeface="Calibri" panose="020F0502020204030204" pitchFamily="34" charset="0"/>
                              <a:cs typeface="Times New Roman" panose="02020603050405020304" pitchFamily="18" charset="0"/>
                            </a:rPr>
                            <a:t>MODE</a:t>
                          </a:r>
                          <a:r>
                            <a:rPr lang="en-US" sz="5600" b="1" kern="0" dirty="0">
                              <a:effectLst/>
                              <a:latin typeface="Times New Roman" panose="02020603050405020304" pitchFamily="18" charset="0"/>
                              <a:ea typeface="Calibri" panose="020F0502020204030204" pitchFamily="34" charset="0"/>
                              <a:cs typeface="Times New Roman" panose="02020603050405020304" pitchFamily="18" charset="0"/>
                            </a:rPr>
                            <a:t> MODE</a:t>
                          </a:r>
                          <a:r>
                            <a:rPr lang="en-US" sz="5600" b="1" kern="0" dirty="0">
                              <a:effectLst/>
                              <a:latin typeface="CASIO ClassWiz" pitchFamily="2" charset="0"/>
                              <a:ea typeface="Calibri" panose="020F0502020204030204" pitchFamily="34" charset="0"/>
                            </a:rPr>
                            <a:t>1(3P</a:t>
                          </a:r>
                        </a:p>
                        <a:p>
                          <a:pPr>
                            <a:lnSpc>
                              <a:spcPct val="107000"/>
                            </a:lnSpc>
                            <a:spcAft>
                              <a:spcPts val="800"/>
                            </a:spcAft>
                          </a:pPr>
                          <a:r>
                            <a:rPr lang="en-US" sz="5600" b="1" kern="0" dirty="0">
                              <a:effectLst/>
                              <a:latin typeface="CASIO ClassWiz" pitchFamily="2" charset="0"/>
                              <a:ea typeface="Calibri" panose="020F0502020204030204" pitchFamily="34" charset="0"/>
                            </a:rPr>
                            <a:t>4)q</a:t>
                          </a:r>
                          <a14:m>
                            <m:oMath xmlns:m="http://schemas.openxmlformats.org/officeDocument/2006/math">
                              <m:d>
                                <m:dPr>
                                  <m:ctrlPr>
                                    <a:rPr lang="en-US" sz="5600" b="1" i="1" kern="100">
                                      <a:effectLst/>
                                      <a:latin typeface="Cambria Math" panose="02040503050406030204" pitchFamily="18" charset="0"/>
                                      <a:ea typeface="Calibri" panose="020F0502020204030204" pitchFamily="34" charset="0"/>
                                    </a:rPr>
                                  </m:ctrlPr>
                                </m:dPr>
                                <m:e>
                                  <m:r>
                                    <a:rPr lang="en-US" sz="5600" b="1" i="1" kern="0">
                                      <a:effectLst/>
                                      <a:latin typeface="Cambria Math" panose="02040503050406030204" pitchFamily="18" charset="0"/>
                                      <a:ea typeface="Calibri" panose="020F0502020204030204" pitchFamily="34" charset="0"/>
                                    </a:rPr>
                                    <m:t>𝑫𝑹𝑮</m:t>
                                  </m:r>
                                  <m:r>
                                    <a:rPr lang="en-US" sz="5600" b="1" i="1" kern="0">
                                      <a:effectLst/>
                                      <a:latin typeface="Cambria Math" panose="02040503050406030204" pitchFamily="18" charset="0"/>
                                      <a:ea typeface="Calibri" panose="020F0502020204030204" pitchFamily="34" charset="0"/>
                                      <a:cs typeface="Cambria Math" panose="02040503050406030204" pitchFamily="18" charset="0"/>
                                    </a:rPr>
                                    <m:t>⊳</m:t>
                                  </m:r>
                                </m:e>
                              </m:d>
                            </m:oMath>
                          </a14:m>
                          <a:r>
                            <a:rPr lang="en-US" sz="5600" b="1" kern="0" dirty="0">
                              <a:effectLst/>
                              <a:latin typeface="CASIO ClassWiz" pitchFamily="2" charset="0"/>
                              <a:ea typeface="Calibri" panose="020F0502020204030204" pitchFamily="34" charset="0"/>
                            </a:rPr>
                            <a:t>2=x</a:t>
                          </a:r>
                          <a:endParaRPr lang="en-US" sz="5600" b="1" kern="100" dirty="0">
                            <a:effectLst/>
                            <a:latin typeface="Times New Roman" panose="02020603050405020304" pitchFamily="18" charset="0"/>
                            <a:ea typeface="Calibri" panose="020F0502020204030204" pitchFamily="34" charset="0"/>
                          </a:endParaRPr>
                        </a:p>
                        <a:p>
                          <a:pPr>
                            <a:lnSpc>
                              <a:spcPct val="107000"/>
                            </a:lnSpc>
                            <a:spcAft>
                              <a:spcPts val="800"/>
                            </a:spcAft>
                          </a:pPr>
                          <a:r>
                            <a:rPr lang="en-US" sz="5600" b="1" kern="0" dirty="0">
                              <a:effectLst/>
                              <a:latin typeface="CASIO ClassWiz" pitchFamily="2" charset="0"/>
                              <a:ea typeface="Calibri" panose="020F0502020204030204" pitchFamily="34" charset="0"/>
                            </a:rPr>
                            <a:t> </a:t>
                          </a:r>
                          <a:endParaRPr lang="en-US" sz="5600" b="1" kern="100" dirty="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4800" b="1" i="1" kern="0">
                                    <a:effectLst/>
                                    <a:latin typeface="Cambria Math" panose="02040503050406030204" pitchFamily="18" charset="0"/>
                                    <a:ea typeface="Times New Roman" panose="02020603050405020304" pitchFamily="18" charset="0"/>
                                  </a:rPr>
                                  <m:t>𝟒</m:t>
                                </m:r>
                                <m:sSup>
                                  <m:sSupPr>
                                    <m:ctrlPr>
                                      <a:rPr lang="en-US" sz="4800" b="1" i="1" kern="100">
                                        <a:effectLst/>
                                        <a:latin typeface="Cambria Math" panose="02040503050406030204" pitchFamily="18" charset="0"/>
                                        <a:ea typeface="Calibri" panose="020F0502020204030204" pitchFamily="34" charset="0"/>
                                      </a:rPr>
                                    </m:ctrlPr>
                                  </m:sSupPr>
                                  <m:e>
                                    <m:r>
                                      <a:rPr lang="en-US" sz="4800" b="1" i="1" kern="0">
                                        <a:effectLst/>
                                        <a:latin typeface="Cambria Math" panose="02040503050406030204" pitchFamily="18" charset="0"/>
                                        <a:ea typeface="Times New Roman" panose="02020603050405020304" pitchFamily="18" charset="0"/>
                                      </a:rPr>
                                      <m:t>𝟐</m:t>
                                    </m:r>
                                  </m:e>
                                  <m:sup>
                                    <m:r>
                                      <a:rPr lang="en-US" sz="4800" b="1" i="1" kern="0">
                                        <a:effectLst/>
                                        <a:latin typeface="Cambria Math" panose="02040503050406030204" pitchFamily="18" charset="0"/>
                                        <a:ea typeface="Times New Roman" panose="02020603050405020304" pitchFamily="18" charset="0"/>
                                      </a:rPr>
                                      <m:t>𝟎</m:t>
                                    </m:r>
                                  </m:sup>
                                </m:sSup>
                                <m:r>
                                  <a:rPr lang="en-US" sz="4800" b="1" i="1" kern="0">
                                    <a:effectLst/>
                                    <a:latin typeface="Cambria Math" panose="02040503050406030204" pitchFamily="18" charset="0"/>
                                    <a:ea typeface="Times New Roman" panose="02020603050405020304" pitchFamily="18" charset="0"/>
                                  </a:rPr>
                                  <m:t>𝟓</m:t>
                                </m:r>
                                <m:sSup>
                                  <m:sSupPr>
                                    <m:ctrlPr>
                                      <a:rPr lang="en-US" sz="4800" b="1" i="1" kern="100">
                                        <a:effectLst/>
                                        <a:latin typeface="Cambria Math" panose="02040503050406030204" pitchFamily="18" charset="0"/>
                                        <a:ea typeface="Calibri" panose="020F0502020204030204" pitchFamily="34" charset="0"/>
                                      </a:rPr>
                                    </m:ctrlPr>
                                  </m:sSupPr>
                                  <m:e>
                                    <m:r>
                                      <a:rPr lang="en-US" sz="4800" b="1" i="1" kern="0">
                                        <a:effectLst/>
                                        <a:latin typeface="Cambria Math" panose="02040503050406030204" pitchFamily="18" charset="0"/>
                                        <a:ea typeface="Times New Roman" panose="02020603050405020304" pitchFamily="18" charset="0"/>
                                      </a:rPr>
                                      <m:t>𝟖</m:t>
                                    </m:r>
                                  </m:e>
                                  <m:sup>
                                    <m:r>
                                      <a:rPr lang="en-US" sz="4800" b="1" i="1" kern="0">
                                        <a:effectLst/>
                                        <a:latin typeface="Cambria Math" panose="02040503050406030204" pitchFamily="18" charset="0"/>
                                        <a:ea typeface="Times New Roman" panose="02020603050405020304" pitchFamily="18" charset="0"/>
                                      </a:rPr>
                                      <m:t>′</m:t>
                                    </m:r>
                                  </m:sup>
                                </m:sSup>
                                <m:r>
                                  <a:rPr lang="en-US" sz="4800" b="1" i="1" kern="0">
                                    <a:effectLst/>
                                    <a:latin typeface="Cambria Math" panose="02040503050406030204" pitchFamily="18" charset="0"/>
                                    <a:ea typeface="Times New Roman" panose="02020603050405020304" pitchFamily="18" charset="0"/>
                                  </a:rPr>
                                  <m:t>𝟏</m:t>
                                </m:r>
                                <m:sSup>
                                  <m:sSupPr>
                                    <m:ctrlPr>
                                      <a:rPr lang="en-US" sz="4800" b="1" i="1" kern="100">
                                        <a:effectLst/>
                                        <a:latin typeface="Cambria Math" panose="02040503050406030204" pitchFamily="18" charset="0"/>
                                        <a:ea typeface="Calibri" panose="020F0502020204030204" pitchFamily="34" charset="0"/>
                                      </a:rPr>
                                    </m:ctrlPr>
                                  </m:sSupPr>
                                  <m:e>
                                    <m:r>
                                      <a:rPr lang="en-US" sz="4800" b="1" i="1" kern="0">
                                        <a:effectLst/>
                                        <a:latin typeface="Cambria Math" panose="02040503050406030204" pitchFamily="18" charset="0"/>
                                        <a:ea typeface="Times New Roman" panose="02020603050405020304" pitchFamily="18" charset="0"/>
                                      </a:rPr>
                                      <m:t>𝟗</m:t>
                                    </m:r>
                                  </m:e>
                                  <m:sup>
                                    <m:r>
                                      <a:rPr lang="en-US" sz="4800" b="1" i="1" kern="0">
                                        <a:effectLst/>
                                        <a:latin typeface="Cambria Math" panose="02040503050406030204" pitchFamily="18" charset="0"/>
                                        <a:ea typeface="Times New Roman" panose="02020603050405020304" pitchFamily="18" charset="0"/>
                                      </a:rPr>
                                      <m:t>″</m:t>
                                    </m:r>
                                  </m:sup>
                                </m:sSup>
                              </m:oMath>
                            </m:oMathPara>
                          </a14:m>
                          <a:endParaRPr lang="en-US" sz="4800" b="1" kern="100">
                            <a:effectLst/>
                            <a:latin typeface="Times New Roman" panose="02020603050405020304" pitchFamily="18" charset="0"/>
                            <a:ea typeface="Calibri" panose="020F0502020204030204" pitchFamily="34" charset="0"/>
                          </a:endParaRPr>
                        </a:p>
                        <a:p>
                          <a:pPr>
                            <a:lnSpc>
                              <a:spcPct val="107000"/>
                            </a:lnSpc>
                            <a:spcAft>
                              <a:spcPts val="800"/>
                            </a:spcAft>
                          </a:pPr>
                          <a:r>
                            <a:rPr lang="en-US" sz="4800" b="1" kern="0">
                              <a:effectLst/>
                              <a:latin typeface="Times New Roman" panose="02020603050405020304" pitchFamily="18" charset="0"/>
                              <a:ea typeface="Calibri" panose="020F0502020204030204" pitchFamily="34" charset="0"/>
                            </a:rPr>
                            <a:t> </a:t>
                          </a:r>
                          <a:endParaRPr lang="en-US" sz="4800" b="1" kern="100">
                            <a:effectLst/>
                            <a:latin typeface="Times New Roman" panose="02020603050405020304" pitchFamily="18" charset="0"/>
                            <a:ea typeface="Calibri" panose="020F0502020204030204" pitchFamily="34" charset="0"/>
                          </a:endParaRPr>
                        </a:p>
                        <a:p>
                          <a:pPr>
                            <a:lnSpc>
                              <a:spcPct val="107000"/>
                            </a:lnSpc>
                            <a:spcAft>
                              <a:spcPts val="800"/>
                            </a:spcAft>
                          </a:pPr>
                          <a:r>
                            <a:rPr lang="en-US" sz="4800" b="1" kern="0">
                              <a:effectLst/>
                              <a:latin typeface="Times New Roman" panose="02020603050405020304" pitchFamily="18" charset="0"/>
                              <a:ea typeface="Calibri" panose="020F0502020204030204" pitchFamily="34" charset="0"/>
                            </a:rPr>
                            <a:t> </a:t>
                          </a:r>
                          <a:endParaRPr lang="en-US" sz="4800" b="1" kern="10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4800" b="1" i="1" kern="0">
                                    <a:effectLst/>
                                    <a:latin typeface="Cambria Math" panose="02040503050406030204" pitchFamily="18" charset="0"/>
                                    <a:ea typeface="Times New Roman" panose="02020603050405020304" pitchFamily="18" charset="0"/>
                                  </a:rPr>
                                  <m:t>𝟒</m:t>
                                </m:r>
                                <m:sSup>
                                  <m:sSupPr>
                                    <m:ctrlPr>
                                      <a:rPr lang="en-US" sz="4800" b="1" i="1" kern="100">
                                        <a:effectLst/>
                                        <a:latin typeface="Cambria Math" panose="02040503050406030204" pitchFamily="18" charset="0"/>
                                        <a:ea typeface="Calibri" panose="020F0502020204030204" pitchFamily="34" charset="0"/>
                                      </a:rPr>
                                    </m:ctrlPr>
                                  </m:sSupPr>
                                  <m:e>
                                    <m:r>
                                      <a:rPr lang="en-US" sz="4800" b="1" i="1" kern="0">
                                        <a:effectLst/>
                                        <a:latin typeface="Cambria Math" panose="02040503050406030204" pitchFamily="18" charset="0"/>
                                        <a:ea typeface="Times New Roman" panose="02020603050405020304" pitchFamily="18" charset="0"/>
                                      </a:rPr>
                                      <m:t>𝟐</m:t>
                                    </m:r>
                                  </m:e>
                                  <m:sup>
                                    <m:r>
                                      <a:rPr lang="en-US" sz="4800" b="1" i="1" kern="0">
                                        <a:effectLst/>
                                        <a:latin typeface="Cambria Math" panose="02040503050406030204" pitchFamily="18" charset="0"/>
                                        <a:ea typeface="Times New Roman" panose="02020603050405020304" pitchFamily="18" charset="0"/>
                                      </a:rPr>
                                      <m:t>𝟎</m:t>
                                    </m:r>
                                  </m:sup>
                                </m:sSup>
                                <m:r>
                                  <a:rPr lang="en-US" sz="4800" b="1" i="1" kern="0">
                                    <a:effectLst/>
                                    <a:latin typeface="Cambria Math" panose="02040503050406030204" pitchFamily="18" charset="0"/>
                                    <a:ea typeface="Times New Roman" panose="02020603050405020304" pitchFamily="18" charset="0"/>
                                  </a:rPr>
                                  <m:t>𝟓</m:t>
                                </m:r>
                                <m:sSup>
                                  <m:sSupPr>
                                    <m:ctrlPr>
                                      <a:rPr lang="en-US" sz="4800" b="1" i="1" kern="100">
                                        <a:effectLst/>
                                        <a:latin typeface="Cambria Math" panose="02040503050406030204" pitchFamily="18" charset="0"/>
                                        <a:ea typeface="Calibri" panose="020F0502020204030204" pitchFamily="34" charset="0"/>
                                      </a:rPr>
                                    </m:ctrlPr>
                                  </m:sSupPr>
                                  <m:e>
                                    <m:r>
                                      <a:rPr lang="en-US" sz="4800" b="1" i="1" kern="0">
                                        <a:effectLst/>
                                        <a:latin typeface="Cambria Math" panose="02040503050406030204" pitchFamily="18" charset="0"/>
                                        <a:ea typeface="Times New Roman" panose="02020603050405020304" pitchFamily="18" charset="0"/>
                                      </a:rPr>
                                      <m:t>𝟖</m:t>
                                    </m:r>
                                  </m:e>
                                  <m:sup>
                                    <m:r>
                                      <a:rPr lang="en-US" sz="4800" b="1" i="1" kern="0">
                                        <a:effectLst/>
                                        <a:latin typeface="Cambria Math" panose="02040503050406030204" pitchFamily="18" charset="0"/>
                                        <a:ea typeface="Times New Roman" panose="02020603050405020304" pitchFamily="18" charset="0"/>
                                      </a:rPr>
                                      <m:t>′</m:t>
                                    </m:r>
                                  </m:sup>
                                </m:sSup>
                                <m:r>
                                  <a:rPr lang="en-US" sz="4800" b="1" i="1" kern="0">
                                    <a:effectLst/>
                                    <a:latin typeface="Cambria Math" panose="02040503050406030204" pitchFamily="18" charset="0"/>
                                    <a:ea typeface="Times New Roman" panose="02020603050405020304" pitchFamily="18" charset="0"/>
                                  </a:rPr>
                                  <m:t>𝟏</m:t>
                                </m:r>
                                <m:sSup>
                                  <m:sSupPr>
                                    <m:ctrlPr>
                                      <a:rPr lang="en-US" sz="4800" b="1" i="1" kern="100">
                                        <a:effectLst/>
                                        <a:latin typeface="Cambria Math" panose="02040503050406030204" pitchFamily="18" charset="0"/>
                                        <a:ea typeface="Calibri" panose="020F0502020204030204" pitchFamily="34" charset="0"/>
                                      </a:rPr>
                                    </m:ctrlPr>
                                  </m:sSupPr>
                                  <m:e>
                                    <m:r>
                                      <a:rPr lang="en-US" sz="4800" b="1" i="1" kern="0">
                                        <a:effectLst/>
                                        <a:latin typeface="Cambria Math" panose="02040503050406030204" pitchFamily="18" charset="0"/>
                                        <a:ea typeface="Times New Roman" panose="02020603050405020304" pitchFamily="18" charset="0"/>
                                      </a:rPr>
                                      <m:t>𝟗</m:t>
                                    </m:r>
                                  </m:e>
                                  <m:sup>
                                    <m:r>
                                      <a:rPr lang="en-US" sz="4800" b="1" i="1" kern="0">
                                        <a:effectLst/>
                                        <a:latin typeface="Cambria Math" panose="02040503050406030204" pitchFamily="18" charset="0"/>
                                        <a:ea typeface="Times New Roman" panose="02020603050405020304" pitchFamily="18" charset="0"/>
                                      </a:rPr>
                                      <m:t>″</m:t>
                                    </m:r>
                                  </m:sup>
                                </m:sSup>
                              </m:oMath>
                            </m:oMathPara>
                          </a14:m>
                          <a:endParaRPr lang="en-US" sz="4800" b="1" kern="100" dirty="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963037"/>
                      </a:ext>
                    </a:extLst>
                  </a:tr>
                </a:tbl>
              </a:graphicData>
            </a:graphic>
          </p:graphicFrame>
        </mc:Choice>
        <mc:Fallback>
          <p:graphicFrame>
            <p:nvGraphicFramePr>
              <p:cNvPr id="4" name="Table 3">
                <a:extLst>
                  <a:ext uri="{FF2B5EF4-FFF2-40B4-BE49-F238E27FC236}">
                    <a16:creationId xmlns:a16="http://schemas.microsoft.com/office/drawing/2014/main" id="{5FE8265A-2454-2DC5-54F3-D9CB5EE7DEC3}"/>
                  </a:ext>
                </a:extLst>
              </p:cNvPr>
              <p:cNvGraphicFramePr>
                <a:graphicFrameLocks noGrp="1"/>
              </p:cNvGraphicFramePr>
              <p:nvPr>
                <p:extLst/>
              </p:nvPr>
            </p:nvGraphicFramePr>
            <p:xfrm>
              <a:off x="404113" y="6110646"/>
              <a:ext cx="23499942" cy="7001637"/>
            </p:xfrm>
            <a:graphic>
              <a:graphicData uri="http://schemas.openxmlformats.org/drawingml/2006/table">
                <a:tbl>
                  <a:tblPr firstRow="1" firstCol="1" bandRow="1"/>
                  <a:tblGrid>
                    <a:gridCol w="2927990">
                      <a:extLst>
                        <a:ext uri="{9D8B030D-6E8A-4147-A177-3AD203B41FA5}">
                          <a16:colId xmlns:a16="http://schemas.microsoft.com/office/drawing/2014/main" val="77839204"/>
                        </a:ext>
                      </a:extLst>
                    </a:gridCol>
                    <a:gridCol w="11959778">
                      <a:extLst>
                        <a:ext uri="{9D8B030D-6E8A-4147-A177-3AD203B41FA5}">
                          <a16:colId xmlns:a16="http://schemas.microsoft.com/office/drawing/2014/main" val="883670021"/>
                        </a:ext>
                      </a:extLst>
                    </a:gridCol>
                    <a:gridCol w="4299626">
                      <a:extLst>
                        <a:ext uri="{9D8B030D-6E8A-4147-A177-3AD203B41FA5}">
                          <a16:colId xmlns:a16="http://schemas.microsoft.com/office/drawing/2014/main" val="4082614646"/>
                        </a:ext>
                      </a:extLst>
                    </a:gridCol>
                    <a:gridCol w="4312548">
                      <a:extLst>
                        <a:ext uri="{9D8B030D-6E8A-4147-A177-3AD203B41FA5}">
                          <a16:colId xmlns:a16="http://schemas.microsoft.com/office/drawing/2014/main" val="3026071309"/>
                        </a:ext>
                      </a:extLst>
                    </a:gridCol>
                  </a:tblGrid>
                  <a:tr h="1826387">
                    <a:tc>
                      <a:txBody>
                        <a:bodyPr/>
                        <a:lstStyle/>
                        <a:p>
                          <a:pPr algn="ctr">
                            <a:lnSpc>
                              <a:spcPct val="107000"/>
                            </a:lnSpc>
                            <a:spcAft>
                              <a:spcPts val="800"/>
                            </a:spcAft>
                          </a:pPr>
                          <a:r>
                            <a:rPr lang="en-US" sz="5600" b="1" kern="0" dirty="0" err="1">
                              <a:effectLst/>
                              <a:latin typeface="Times New Roman" panose="02020603050405020304" pitchFamily="18" charset="0"/>
                              <a:ea typeface="Calibri" panose="020F0502020204030204" pitchFamily="34" charset="0"/>
                            </a:rPr>
                            <a:t>Đổi</a:t>
                          </a:r>
                          <a:r>
                            <a:rPr lang="en-US" sz="5600" b="1" kern="0" dirty="0">
                              <a:effectLst/>
                              <a:latin typeface="Times New Roman" panose="02020603050405020304" pitchFamily="18" charset="0"/>
                              <a:ea typeface="Calibri" panose="020F0502020204030204" pitchFamily="34" charset="0"/>
                            </a:rPr>
                            <a:t> </a:t>
                          </a:r>
                          <a:r>
                            <a:rPr lang="en-US" sz="5600" b="1" kern="0" dirty="0" err="1">
                              <a:effectLst/>
                              <a:latin typeface="Times New Roman" panose="02020603050405020304" pitchFamily="18" charset="0"/>
                              <a:ea typeface="Calibri" panose="020F0502020204030204" pitchFamily="34" charset="0"/>
                            </a:rPr>
                            <a:t>số</a:t>
                          </a:r>
                          <a:r>
                            <a:rPr lang="en-US" sz="5600" b="1" kern="0" dirty="0">
                              <a:effectLst/>
                              <a:latin typeface="Times New Roman" panose="02020603050405020304" pitchFamily="18" charset="0"/>
                              <a:ea typeface="Calibri" panose="020F0502020204030204" pitchFamily="34" charset="0"/>
                            </a:rPr>
                            <a:t> </a:t>
                          </a:r>
                          <a:r>
                            <a:rPr lang="en-US" sz="5600" b="1" kern="0" dirty="0" err="1">
                              <a:effectLst/>
                              <a:latin typeface="Times New Roman" panose="02020603050405020304" pitchFamily="18" charset="0"/>
                              <a:ea typeface="Calibri" panose="020F0502020204030204" pitchFamily="34" charset="0"/>
                            </a:rPr>
                            <a:t>đo</a:t>
                          </a:r>
                          <a:endParaRPr lang="en-US" sz="5600" b="1" kern="100" dirty="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5600" b="1" kern="0">
                              <a:effectLst/>
                              <a:latin typeface="Times New Roman" panose="02020603050405020304" pitchFamily="18" charset="0"/>
                              <a:ea typeface="Calibri" panose="020F0502020204030204" pitchFamily="34" charset="0"/>
                            </a:rPr>
                            <a:t>Bấm phím</a:t>
                          </a:r>
                          <a:endParaRPr lang="en-US" sz="5600" b="1" kern="10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5600" b="1" kern="0">
                              <a:effectLst/>
                              <a:latin typeface="Times New Roman" panose="02020603050405020304" pitchFamily="18" charset="0"/>
                              <a:ea typeface="Calibri" panose="020F0502020204030204" pitchFamily="34" charset="0"/>
                            </a:rPr>
                            <a:t>Màn hình hiện</a:t>
                          </a:r>
                          <a:endParaRPr lang="en-US" sz="5600" b="1" kern="10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5600" b="1" kern="0">
                              <a:effectLst/>
                              <a:latin typeface="Times New Roman" panose="02020603050405020304" pitchFamily="18" charset="0"/>
                              <a:ea typeface="Calibri" panose="020F0502020204030204" pitchFamily="34" charset="0"/>
                            </a:rPr>
                            <a:t>Kết quả</a:t>
                          </a:r>
                          <a:endParaRPr lang="en-US" sz="5600" b="1" kern="100">
                            <a:effectLst/>
                            <a:latin typeface="Times New Roman" panose="02020603050405020304" pitchFamily="18" charset="0"/>
                            <a:ea typeface="Calibri" panose="020F0502020204030204" pitchFamily="34" charset="0"/>
                          </a:endParaRPr>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140252"/>
                      </a:ext>
                    </a:extLst>
                  </a:tr>
                  <a:tr h="2029460">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8" t="-100901" r="-703750" b="-155856"/>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4503" t="-100901" r="-72084" b="-155856"/>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46667" t="-100901" r="-100709" b="-155856"/>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44774" t="-100901" r="-282" b="-155856"/>
                          </a:stretch>
                        </a:blipFill>
                      </a:tcPr>
                    </a:tc>
                    <a:extLst>
                      <a:ext uri="{0D108BD9-81ED-4DB2-BD59-A6C34878D82A}">
                        <a16:rowId xmlns:a16="http://schemas.microsoft.com/office/drawing/2014/main" val="2892633688"/>
                      </a:ext>
                    </a:extLst>
                  </a:tr>
                  <a:tr h="3145790">
                    <a:tc>
                      <a:txBody>
                        <a:bodyPr/>
                        <a:lstStyle/>
                        <a:p>
                          <a:endParaRPr lang="en-US"/>
                        </a:p>
                      </a:txBody>
                      <a:tcPr marL="137160" marR="1371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8" t="-129651" r="-703750" b="-581"/>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4503" t="-129651" r="-72084" b="-581"/>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46667" t="-129651" r="-100709" b="-581"/>
                          </a:stretch>
                        </a:blipFill>
                      </a:tcPr>
                    </a:tc>
                    <a:tc>
                      <a:txBody>
                        <a:bodyPr/>
                        <a:lstStyle/>
                        <a:p>
                          <a:endParaRPr lang="en-US"/>
                        </a:p>
                      </a:txBody>
                      <a:tcPr marL="137160" marR="1371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44774" t="-129651" r="-282" b="-581"/>
                          </a:stretch>
                        </a:blipFill>
                      </a:tcPr>
                    </a:tc>
                    <a:extLst>
                      <a:ext uri="{0D108BD9-81ED-4DB2-BD59-A6C34878D82A}">
                        <a16:rowId xmlns:a16="http://schemas.microsoft.com/office/drawing/2014/main" val="2325963037"/>
                      </a:ext>
                    </a:extLst>
                  </a:tr>
                </a:tbl>
              </a:graphicData>
            </a:graphic>
          </p:graphicFrame>
        </mc:Fallback>
      </mc:AlternateContent>
      <p:pic>
        <p:nvPicPr>
          <p:cNvPr id="1030" name="Picture 1">
            <a:extLst>
              <a:ext uri="{FF2B5EF4-FFF2-40B4-BE49-F238E27FC236}">
                <a16:creationId xmlns:a16="http://schemas.microsoft.com/office/drawing/2014/main" id="{ECE9DB44-5313-F887-EFDC-C5CB7065C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517526"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606479203">
            <a:extLst>
              <a:ext uri="{FF2B5EF4-FFF2-40B4-BE49-F238E27FC236}">
                <a16:creationId xmlns:a16="http://schemas.microsoft.com/office/drawing/2014/main" id="{35AE832E-015A-0895-BBD7-75BEE64D4F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517526"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579848179">
            <a:extLst>
              <a:ext uri="{FF2B5EF4-FFF2-40B4-BE49-F238E27FC236}">
                <a16:creationId xmlns:a16="http://schemas.microsoft.com/office/drawing/2014/main" id="{90970D3E-FEC9-A5D5-178D-804D093F4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517526"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495984758">
            <a:extLst>
              <a:ext uri="{FF2B5EF4-FFF2-40B4-BE49-F238E27FC236}">
                <a16:creationId xmlns:a16="http://schemas.microsoft.com/office/drawing/2014/main" id="{D89F48AF-9C70-ABEA-6465-8D7FCB7A92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517526"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67297680">
            <a:extLst>
              <a:ext uri="{FF2B5EF4-FFF2-40B4-BE49-F238E27FC236}">
                <a16:creationId xmlns:a16="http://schemas.microsoft.com/office/drawing/2014/main" id="{07969AB2-4A7B-D090-CA0F-C8EFA42793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517526"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803530586">
            <a:extLst>
              <a:ext uri="{FF2B5EF4-FFF2-40B4-BE49-F238E27FC236}">
                <a16:creationId xmlns:a16="http://schemas.microsoft.com/office/drawing/2014/main" id="{2D59D82F-D1E5-B0D0-2A0F-DD2CE5B71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517526"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121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1178559" y="927882"/>
            <a:ext cx="20868642"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GIÁ TRỊ LƯỢNG GIÁC CỦA GÓC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dirty="0">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❸</a:t>
              </a:r>
              <a:endParaRPr sz="4300"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CB4245F-5110-304D-C0B0-F213E9A016DF}"/>
              </a:ext>
            </a:extLst>
          </p:cNvPr>
          <p:cNvSpPr txBox="1"/>
          <p:nvPr/>
        </p:nvSpPr>
        <p:spPr>
          <a:xfrm>
            <a:off x="204074" y="3212272"/>
            <a:ext cx="23975852" cy="9694962"/>
          </a:xfrm>
          <a:prstGeom prst="rect">
            <a:avLst/>
          </a:prstGeom>
          <a:solidFill>
            <a:srgbClr val="FFC000">
              <a:lumMod val="20000"/>
              <a:lumOff val="80000"/>
            </a:srgbClr>
          </a:solidFill>
        </p:spPr>
        <p:txBody>
          <a:bodyPr wrap="square">
            <a:spAutoFit/>
          </a:bodyPr>
          <a:lstStyle/>
          <a:p>
            <a:pPr>
              <a:defRPr/>
            </a:pPr>
            <a:r>
              <a:rPr lang="fr-FR" sz="4800" b="1" kern="120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Google Shape;210;p31">
            <a:extLst>
              <a:ext uri="{FF2B5EF4-FFF2-40B4-BE49-F238E27FC236}">
                <a16:creationId xmlns:a16="http://schemas.microsoft.com/office/drawing/2014/main" id="{2B895833-5F81-DD28-20E7-3DB2DD62CB06}"/>
              </a:ext>
            </a:extLst>
          </p:cNvPr>
          <p:cNvSpPr/>
          <p:nvPr/>
        </p:nvSpPr>
        <p:spPr>
          <a:xfrm flipH="1">
            <a:off x="-71660" y="2215515"/>
            <a:ext cx="23975852" cy="93485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400" b="1">
                <a:solidFill>
                  <a:srgbClr val="0000FF"/>
                </a:solidFill>
                <a:latin typeface="Tahoma" panose="020B0604030504040204" pitchFamily="34" charset="0"/>
                <a:ea typeface="Tahoma" panose="020B0604030504040204" pitchFamily="34" charset="0"/>
                <a:cs typeface="Tahoma" panose="020B0604030504040204" pitchFamily="34" charset="0"/>
              </a:rPr>
              <a:t>        d) Sử dụng máy tính cầm tay để đổi số đo và tìm giá trị lượng giác của góc </a:t>
            </a:r>
            <a:endParaRPr sz="44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6" name="Rectangle: Rounded Corners 5">
            <a:extLst>
              <a:ext uri="{FF2B5EF4-FFF2-40B4-BE49-F238E27FC236}">
                <a16:creationId xmlns:a16="http://schemas.microsoft.com/office/drawing/2014/main" id="{C7348967-211D-53C8-C0D7-4CB4122C9BDB}"/>
              </a:ext>
            </a:extLst>
          </p:cNvPr>
          <p:cNvSpPr/>
          <p:nvPr/>
        </p:nvSpPr>
        <p:spPr>
          <a:xfrm>
            <a:off x="177773" y="3212356"/>
            <a:ext cx="4312090" cy="824740"/>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3333FF"/>
                </a:solidFill>
                <a:latin typeface="Tahoma" panose="020B0604030504040204" pitchFamily="34" charset="0"/>
                <a:ea typeface="Tahoma" panose="020B0604030504040204" pitchFamily="34" charset="0"/>
                <a:cs typeface="Tahoma" panose="020B0604030504040204" pitchFamily="34" charset="0"/>
              </a:rPr>
              <a:t>Luyện tập 5</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1B05D01-41B9-4155-97A1-639BA64D1D14}"/>
                  </a:ext>
                </a:extLst>
              </p:cNvPr>
              <p:cNvSpPr txBox="1"/>
              <p:nvPr/>
            </p:nvSpPr>
            <p:spPr>
              <a:xfrm>
                <a:off x="866080" y="3208520"/>
                <a:ext cx="24127516" cy="2583015"/>
              </a:xfrm>
              <a:prstGeom prst="rect">
                <a:avLst/>
              </a:prstGeom>
              <a:noFill/>
            </p:spPr>
            <p:txBody>
              <a:bodyPr wrap="square" rtlCol="0">
                <a:spAutoFit/>
              </a:bodyPr>
              <a:lstStyle/>
              <a:p>
                <a:pPr>
                  <a:defRPr/>
                </a:pPr>
                <a:r>
                  <a:rPr lang="fr-FR" sz="4800" b="1" kern="1200">
                    <a:latin typeface="Tahoma" panose="020B0604030504040204" pitchFamily="34" charset="0"/>
                    <a:ea typeface="Tahoma" panose="020B0604030504040204" pitchFamily="34" charset="0"/>
                    <a:cs typeface="Tahoma" panose="020B0604030504040204" pitchFamily="34" charset="0"/>
                  </a:rPr>
                  <a:t>                     Sử dụng máy tính cầm tay để </a:t>
                </a:r>
              </a:p>
              <a:p>
                <a:pPr>
                  <a:defRPr/>
                </a:pPr>
                <a:endParaRPr lang="fr-FR" sz="4800" b="1">
                  <a:latin typeface="Tahoma" panose="020B0604030504040204" pitchFamily="34" charset="0"/>
                  <a:ea typeface="Tahoma" panose="020B0604030504040204" pitchFamily="34" charset="0"/>
                  <a:cs typeface="Tahoma" panose="020B0604030504040204" pitchFamily="34" charset="0"/>
                </a:endParaRPr>
              </a:p>
              <a:p>
                <a:pPr>
                  <a:defRPr/>
                </a:pPr>
                <a:r>
                  <a:rPr lang="fr-FR" sz="4400" b="1" kern="1200">
                    <a:latin typeface="Tahoma" panose="020B0604030504040204" pitchFamily="34" charset="0"/>
                    <a:ea typeface="Tahoma" panose="020B0604030504040204" pitchFamily="34" charset="0"/>
                    <a:cs typeface="Tahoma" panose="020B0604030504040204" pitchFamily="34" charset="0"/>
                  </a:rPr>
                  <a:t>a) Tính </a:t>
                </a:r>
                <a14:m>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𝒄𝒐𝒔</m:t>
                    </m:r>
                    <m:d>
                      <m:dPr>
                        <m:ctrlPr>
                          <a:rPr lang="en-US" sz="4400" b="1" i="1">
                            <a:latin typeface="Cambria Math" panose="02040503050406030204" pitchFamily="18" charset="0"/>
                            <a:ea typeface="Tahoma" panose="020B0604030504040204" pitchFamily="34" charset="0"/>
                            <a:cs typeface="Tahoma" panose="020B0604030504040204" pitchFamily="34" charset="0"/>
                          </a:rPr>
                        </m:ctrlPr>
                      </m:dPr>
                      <m:e>
                        <m:f>
                          <m:fPr>
                            <m:ctrlPr>
                              <a:rPr lang="en-US" sz="4400" b="1" i="1">
                                <a:latin typeface="Cambria Math" panose="02040503050406030204" pitchFamily="18" charset="0"/>
                                <a:ea typeface="Tahoma" panose="020B0604030504040204" pitchFamily="34" charset="0"/>
                                <a:cs typeface="Tahoma" panose="020B0604030504040204" pitchFamily="34" charset="0"/>
                              </a:rPr>
                            </m:ctrlPr>
                          </m:fPr>
                          <m:num>
                            <m:r>
                              <a:rPr lang="en-US" sz="4400" b="1" i="1">
                                <a:latin typeface="Cambria Math" panose="02040503050406030204" pitchFamily="18" charset="0"/>
                                <a:ea typeface="Tahoma" panose="020B0604030504040204" pitchFamily="34" charset="0"/>
                                <a:cs typeface="Tahoma" panose="020B0604030504040204" pitchFamily="34" charset="0"/>
                              </a:rPr>
                              <m:t>𝟑</m:t>
                            </m:r>
                            <m:r>
                              <a:rPr lang="en-US" sz="4400" b="1" i="1">
                                <a:latin typeface="Cambria Math" panose="02040503050406030204" pitchFamily="18" charset="0"/>
                                <a:ea typeface="Cambria Math" panose="02040503050406030204" pitchFamily="18" charset="0"/>
                                <a:cs typeface="Tahoma" panose="020B0604030504040204" pitchFamily="34" charset="0"/>
                              </a:rPr>
                              <m:t>𝝅</m:t>
                            </m:r>
                          </m:num>
                          <m:den>
                            <m:r>
                              <a:rPr lang="en-US" sz="4400" b="1" i="1">
                                <a:latin typeface="Cambria Math" panose="02040503050406030204" pitchFamily="18" charset="0"/>
                                <a:ea typeface="Cambria Math" panose="02040503050406030204" pitchFamily="18" charset="0"/>
                                <a:cs typeface="Tahoma" panose="020B0604030504040204" pitchFamily="34" charset="0"/>
                              </a:rPr>
                              <m:t>𝟕</m:t>
                            </m:r>
                          </m:den>
                        </m:f>
                      </m:e>
                    </m:d>
                    <m:r>
                      <a:rPr lang="en-US" sz="4400" b="1" i="1">
                        <a:latin typeface="Cambria Math" panose="02040503050406030204" pitchFamily="18" charset="0"/>
                        <a:ea typeface="Tahoma" panose="020B0604030504040204" pitchFamily="34" charset="0"/>
                        <a:cs typeface="Tahoma" panose="020B0604030504040204" pitchFamily="34" charset="0"/>
                      </a:rPr>
                      <m:t> </m:t>
                    </m:r>
                  </m:oMath>
                </a14:m>
                <a:r>
                  <a:rPr lang="en-US" sz="44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a:latin typeface="Cambria Math" panose="02040503050406030204" pitchFamily="18" charset="0"/>
                        <a:ea typeface="Tahoma" panose="020B0604030504040204" pitchFamily="34" charset="0"/>
                        <a:cs typeface="Tahoma" panose="020B0604030504040204" pitchFamily="34" charset="0"/>
                      </a:rPr>
                      <m:t>𝐭𝐚𝐧</m:t>
                    </m:r>
                    <m:d>
                      <m:dPr>
                        <m:ctrlPr>
                          <a:rPr lang="en-US"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panose="02040503050406030204" pitchFamily="18" charset="0"/>
                            <a:ea typeface="Tahoma" panose="020B0604030504040204" pitchFamily="34" charset="0"/>
                            <a:cs typeface="Tahoma" panose="020B0604030504040204" pitchFamily="34" charset="0"/>
                          </a:rPr>
                          <m:t>−</m:t>
                        </m:r>
                        <m:r>
                          <a:rPr lang="en-US" sz="4400" b="1" i="1">
                            <a:latin typeface="Cambria Math" panose="02040503050406030204" pitchFamily="18" charset="0"/>
                            <a:ea typeface="Tahoma" panose="020B0604030504040204" pitchFamily="34" charset="0"/>
                            <a:cs typeface="Tahoma" panose="020B0604030504040204" pitchFamily="34" charset="0"/>
                          </a:rPr>
                          <m:t>𝟑𝟕</m:t>
                        </m:r>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𝟐</m:t>
                        </m:r>
                        <m:sSup>
                          <m:sSupPr>
                            <m:ctrlPr>
                              <a:rPr lang="en-US" sz="4400" b="1" i="1">
                                <a:latin typeface="Cambria Math" panose="02040503050406030204" pitchFamily="18" charset="0"/>
                                <a:ea typeface="Cambria Math" panose="02040503050406030204" pitchFamily="18" charset="0"/>
                                <a:cs typeface="Tahoma" panose="020B0604030504040204" pitchFamily="34" charset="0"/>
                              </a:rPr>
                            </m:ctrlPr>
                          </m:sSupPr>
                          <m:e>
                            <m:r>
                              <a:rPr lang="en-US" sz="4400" b="1" i="1">
                                <a:latin typeface="Cambria Math" panose="02040503050406030204" pitchFamily="18" charset="0"/>
                                <a:ea typeface="Cambria Math" panose="02040503050406030204" pitchFamily="18" charset="0"/>
                                <a:cs typeface="Tahoma" panose="020B0604030504040204" pitchFamily="34" charset="0"/>
                              </a:rPr>
                              <m:t>𝟓</m:t>
                            </m:r>
                          </m:e>
                          <m:sup>
                            <m:r>
                              <a:rPr lang="en-US" sz="4400" b="1" i="1">
                                <a:latin typeface="Cambria Math" panose="02040503050406030204" pitchFamily="18" charset="0"/>
                                <a:ea typeface="Cambria Math" panose="02040503050406030204" pitchFamily="18" charset="0"/>
                                <a:cs typeface="Tahoma" panose="020B0604030504040204" pitchFamily="34" charset="0"/>
                              </a:rPr>
                              <m:t>′</m:t>
                            </m:r>
                          </m:sup>
                        </m:sSup>
                      </m:e>
                    </m:d>
                  </m:oMath>
                </a14:m>
                <a:r>
                  <a:rPr lang="en-US" sz="4400" b="1">
                    <a:latin typeface="Tahoma" panose="020B0604030504040204" pitchFamily="34" charset="0"/>
                    <a:ea typeface="Tahoma" panose="020B0604030504040204" pitchFamily="34" charset="0"/>
                    <a:cs typeface="Tahoma" panose="020B0604030504040204" pitchFamily="34" charset="0"/>
                  </a:rPr>
                  <a:t> b) Đổi </a:t>
                </a:r>
                <a14:m>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𝟏𝟕𝟗</m:t>
                    </m:r>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𝟐</m:t>
                    </m:r>
                    <m:sSup>
                      <m:sSupPr>
                        <m:ctrlPr>
                          <a:rPr lang="en-US" sz="4400" b="1" i="1">
                            <a:latin typeface="Cambria Math" panose="02040503050406030204" pitchFamily="18" charset="0"/>
                            <a:ea typeface="Cambria Math" panose="02040503050406030204" pitchFamily="18" charset="0"/>
                            <a:cs typeface="Tahoma" panose="020B0604030504040204" pitchFamily="34" charset="0"/>
                          </a:rPr>
                        </m:ctrlPr>
                      </m:sSupPr>
                      <m:e>
                        <m:r>
                          <a:rPr lang="en-US" sz="4400" b="1" i="1">
                            <a:latin typeface="Cambria Math" panose="02040503050406030204" pitchFamily="18" charset="0"/>
                            <a:ea typeface="Cambria Math" panose="02040503050406030204" pitchFamily="18" charset="0"/>
                            <a:cs typeface="Tahoma" panose="020B0604030504040204" pitchFamily="34" charset="0"/>
                          </a:rPr>
                          <m:t>𝟑</m:t>
                        </m:r>
                      </m:e>
                      <m:sup>
                        <m:r>
                          <a:rPr lang="en-US" sz="4400" b="1" i="1">
                            <a:latin typeface="Cambria Math" panose="02040503050406030204" pitchFamily="18" charset="0"/>
                            <a:ea typeface="Cambria Math" panose="02040503050406030204" pitchFamily="18" charset="0"/>
                            <a:cs typeface="Tahoma" panose="020B0604030504040204" pitchFamily="34" charset="0"/>
                          </a:rPr>
                          <m:t>′</m:t>
                        </m:r>
                      </m:sup>
                    </m:sSup>
                    <m:r>
                      <a:rPr lang="en-US" sz="4400" b="1" i="1">
                        <a:latin typeface="Cambria Math" panose="02040503050406030204" pitchFamily="18" charset="0"/>
                        <a:ea typeface="Cambria Math" panose="02040503050406030204" pitchFamily="18" charset="0"/>
                        <a:cs typeface="Tahoma" panose="020B0604030504040204" pitchFamily="34" charset="0"/>
                      </a:rPr>
                      <m:t>𝟑𝟎</m:t>
                    </m:r>
                    <m:r>
                      <a:rPr lang="en-US" sz="4400" b="1" i="1">
                        <a:latin typeface="Cambria Math" panose="02040503050406030204" pitchFamily="18" charset="0"/>
                        <a:ea typeface="Cambria Math" panose="02040503050406030204" pitchFamily="18" charset="0"/>
                        <a:cs typeface="Tahoma" panose="020B0604030504040204" pitchFamily="34" charset="0"/>
                      </a:rPr>
                      <m:t>′′</m:t>
                    </m:r>
                  </m:oMath>
                </a14:m>
                <a:r>
                  <a:rPr lang="en-US" sz="4400" b="1">
                    <a:latin typeface="Tahoma" panose="020B0604030504040204" pitchFamily="34" charset="0"/>
                    <a:ea typeface="Tahoma" panose="020B0604030504040204" pitchFamily="34" charset="0"/>
                    <a:cs typeface="Tahoma" panose="020B0604030504040204" pitchFamily="34" charset="0"/>
                  </a:rPr>
                  <a:t> sang radian c) Đổi </a:t>
                </a:r>
                <a14:m>
                  <m:oMath xmlns:m="http://schemas.openxmlformats.org/officeDocument/2006/math">
                    <m:f>
                      <m:fPr>
                        <m:ctrlPr>
                          <a:rPr lang="en-US" sz="4400" b="1" i="1">
                            <a:latin typeface="Cambria Math" panose="02040503050406030204" pitchFamily="18" charset="0"/>
                            <a:ea typeface="Tahoma" panose="020B0604030504040204" pitchFamily="34" charset="0"/>
                            <a:cs typeface="Tahoma" panose="020B0604030504040204" pitchFamily="34" charset="0"/>
                          </a:rPr>
                        </m:ctrlPr>
                      </m:fPr>
                      <m:num>
                        <m:r>
                          <a:rPr lang="en-US" sz="4400" b="1" i="1">
                            <a:latin typeface="Cambria Math" panose="02040503050406030204" pitchFamily="18" charset="0"/>
                            <a:ea typeface="Tahoma" panose="020B0604030504040204" pitchFamily="34" charset="0"/>
                            <a:cs typeface="Tahoma" panose="020B0604030504040204" pitchFamily="34" charset="0"/>
                          </a:rPr>
                          <m:t>𝟕</m:t>
                        </m:r>
                      </m:num>
                      <m:den>
                        <m:r>
                          <a:rPr lang="en-US" sz="4400" b="1" i="1">
                            <a:latin typeface="Cambria Math" panose="02040503050406030204" pitchFamily="18" charset="0"/>
                            <a:ea typeface="Tahoma" panose="020B0604030504040204" pitchFamily="34" charset="0"/>
                            <a:cs typeface="Tahoma" panose="020B0604030504040204" pitchFamily="34" charset="0"/>
                          </a:rPr>
                          <m:t>𝟗</m:t>
                        </m:r>
                      </m:den>
                    </m:f>
                    <m:d>
                      <m:dPr>
                        <m:ctrlPr>
                          <a:rPr lang="en-US"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panose="02040503050406030204" pitchFamily="18" charset="0"/>
                            <a:ea typeface="Tahoma" panose="020B0604030504040204" pitchFamily="34" charset="0"/>
                            <a:cs typeface="Tahoma" panose="020B0604030504040204" pitchFamily="34" charset="0"/>
                          </a:rPr>
                          <m:t>𝒓𝒂𝒅</m:t>
                        </m:r>
                      </m:e>
                    </m:d>
                    <m:r>
                      <a:rPr lang="en-US" sz="4400" b="1" i="1">
                        <a:latin typeface="Cambria Math" panose="02040503050406030204" pitchFamily="18" charset="0"/>
                        <a:ea typeface="Tahoma" panose="020B0604030504040204" pitchFamily="34" charset="0"/>
                        <a:cs typeface="Tahoma" panose="020B0604030504040204" pitchFamily="34" charset="0"/>
                      </a:rPr>
                      <m:t> </m:t>
                    </m:r>
                  </m:oMath>
                </a14:m>
                <a:r>
                  <a:rPr lang="en-US" sz="4400" b="1">
                    <a:latin typeface="Tahoma" panose="020B0604030504040204" pitchFamily="34" charset="0"/>
                    <a:ea typeface="Tahoma" panose="020B0604030504040204" pitchFamily="34" charset="0"/>
                    <a:cs typeface="Tahoma" panose="020B0604030504040204" pitchFamily="34" charset="0"/>
                  </a:rPr>
                  <a:t>sang độ.</a:t>
                </a:r>
              </a:p>
            </p:txBody>
          </p:sp>
        </mc:Choice>
        <mc:Fallback>
          <p:sp>
            <p:nvSpPr>
              <p:cNvPr id="7" name="TextBox 6">
                <a:extLst>
                  <a:ext uri="{FF2B5EF4-FFF2-40B4-BE49-F238E27FC236}">
                    <a16:creationId xmlns:a16="http://schemas.microsoft.com/office/drawing/2014/main" id="{E1B05D01-41B9-4155-97A1-639BA64D1D14}"/>
                  </a:ext>
                </a:extLst>
              </p:cNvPr>
              <p:cNvSpPr txBox="1">
                <a:spLocks noRot="1" noChangeAspect="1" noMove="1" noResize="1" noEditPoints="1" noAdjustHandles="1" noChangeArrowheads="1" noChangeShapeType="1" noTextEdit="1"/>
              </p:cNvSpPr>
              <p:nvPr/>
            </p:nvSpPr>
            <p:spPr>
              <a:xfrm>
                <a:off x="866080" y="3208520"/>
                <a:ext cx="24127516" cy="2583015"/>
              </a:xfrm>
              <a:prstGeom prst="rect">
                <a:avLst/>
              </a:prstGeom>
              <a:blipFill>
                <a:blip r:embed="rId3"/>
                <a:stretch>
                  <a:fillRect l="-1011" t="-5425" b="-3066"/>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CF60B286-3704-F382-A2E6-453E0D0F8A6F}"/>
              </a:ext>
            </a:extLst>
          </p:cNvPr>
          <p:cNvSpPr/>
          <p:nvPr/>
        </p:nvSpPr>
        <p:spPr>
          <a:xfrm>
            <a:off x="204073" y="5917888"/>
            <a:ext cx="2950438"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p:pic>
        <p:nvPicPr>
          <p:cNvPr id="3" name="Picture 2">
            <a:extLst>
              <a:ext uri="{FF2B5EF4-FFF2-40B4-BE49-F238E27FC236}">
                <a16:creationId xmlns:a16="http://schemas.microsoft.com/office/drawing/2014/main" id="{CC4594DA-711C-E6DE-0F7E-CC226483C96B}"/>
              </a:ext>
            </a:extLst>
          </p:cNvPr>
          <p:cNvPicPr>
            <a:picLocks noChangeAspect="1"/>
          </p:cNvPicPr>
          <p:nvPr/>
        </p:nvPicPr>
        <p:blipFill>
          <a:blip r:embed="rId4"/>
          <a:stretch>
            <a:fillRect/>
          </a:stretch>
        </p:blipFill>
        <p:spPr>
          <a:xfrm>
            <a:off x="4461313" y="6039644"/>
            <a:ext cx="4745730" cy="1815968"/>
          </a:xfrm>
          <a:prstGeom prst="rect">
            <a:avLst/>
          </a:prstGeom>
        </p:spPr>
      </p:pic>
      <p:sp>
        <p:nvSpPr>
          <p:cNvPr id="4" name="TextBox 3">
            <a:extLst>
              <a:ext uri="{FF2B5EF4-FFF2-40B4-BE49-F238E27FC236}">
                <a16:creationId xmlns:a16="http://schemas.microsoft.com/office/drawing/2014/main" id="{1895F8F0-6ACC-D6C4-DC80-DD9892222413}"/>
              </a:ext>
            </a:extLst>
          </p:cNvPr>
          <p:cNvSpPr txBox="1"/>
          <p:nvPr/>
        </p:nvSpPr>
        <p:spPr>
          <a:xfrm>
            <a:off x="3354413" y="6681968"/>
            <a:ext cx="1418894" cy="830997"/>
          </a:xfrm>
          <a:prstGeom prst="rect">
            <a:avLst/>
          </a:prstGeom>
          <a:noFill/>
        </p:spPr>
        <p:txBody>
          <a:bodyPr wrap="square" rtlCol="0">
            <a:spAutoFit/>
          </a:bodyPr>
          <a:lstStyle/>
          <a:p>
            <a:r>
              <a:rPr lang="en-US" sz="4800" b="1">
                <a:latin typeface="Tahoma" panose="020B0604030504040204" pitchFamily="34" charset="0"/>
                <a:ea typeface="Tahoma" panose="020B0604030504040204" pitchFamily="34" charset="0"/>
                <a:cs typeface="Tahoma" panose="020B0604030504040204" pitchFamily="34" charset="0"/>
              </a:rPr>
              <a:t>a) </a:t>
            </a:r>
          </a:p>
        </p:txBody>
      </p:sp>
      <p:pic>
        <p:nvPicPr>
          <p:cNvPr id="10" name="Picture 9">
            <a:extLst>
              <a:ext uri="{FF2B5EF4-FFF2-40B4-BE49-F238E27FC236}">
                <a16:creationId xmlns:a16="http://schemas.microsoft.com/office/drawing/2014/main" id="{09B4CA82-7217-765F-46B6-761B18C9A832}"/>
              </a:ext>
            </a:extLst>
          </p:cNvPr>
          <p:cNvPicPr>
            <a:picLocks noChangeAspect="1"/>
          </p:cNvPicPr>
          <p:nvPr/>
        </p:nvPicPr>
        <p:blipFill>
          <a:blip r:embed="rId5"/>
          <a:stretch>
            <a:fillRect/>
          </a:stretch>
        </p:blipFill>
        <p:spPr>
          <a:xfrm>
            <a:off x="11713471" y="5991565"/>
            <a:ext cx="4745730" cy="1796338"/>
          </a:xfrm>
          <a:prstGeom prst="rect">
            <a:avLst/>
          </a:prstGeom>
        </p:spPr>
      </p:pic>
      <p:sp>
        <p:nvSpPr>
          <p:cNvPr id="12" name="TextBox 11">
            <a:extLst>
              <a:ext uri="{FF2B5EF4-FFF2-40B4-BE49-F238E27FC236}">
                <a16:creationId xmlns:a16="http://schemas.microsoft.com/office/drawing/2014/main" id="{B5176C4D-E569-BE4B-6B27-519A885EB835}"/>
              </a:ext>
            </a:extLst>
          </p:cNvPr>
          <p:cNvSpPr txBox="1"/>
          <p:nvPr/>
        </p:nvSpPr>
        <p:spPr>
          <a:xfrm>
            <a:off x="3402537" y="8334296"/>
            <a:ext cx="1418894" cy="830997"/>
          </a:xfrm>
          <a:prstGeom prst="rect">
            <a:avLst/>
          </a:prstGeom>
          <a:noFill/>
        </p:spPr>
        <p:txBody>
          <a:bodyPr wrap="square" rtlCol="0">
            <a:spAutoFit/>
          </a:bodyPr>
          <a:lstStyle/>
          <a:p>
            <a:r>
              <a:rPr lang="en-US" sz="4800" b="1">
                <a:latin typeface="Tahoma" panose="020B0604030504040204" pitchFamily="34" charset="0"/>
                <a:ea typeface="Tahoma" panose="020B0604030504040204" pitchFamily="34" charset="0"/>
                <a:cs typeface="Tahoma" panose="020B0604030504040204" pitchFamily="34" charset="0"/>
              </a:rPr>
              <a:t>b) </a:t>
            </a:r>
          </a:p>
        </p:txBody>
      </p:sp>
      <p:pic>
        <p:nvPicPr>
          <p:cNvPr id="13" name="Picture 12">
            <a:extLst>
              <a:ext uri="{FF2B5EF4-FFF2-40B4-BE49-F238E27FC236}">
                <a16:creationId xmlns:a16="http://schemas.microsoft.com/office/drawing/2014/main" id="{EE5985FD-71A5-55F2-FBC8-4A43DB9AE0E1}"/>
              </a:ext>
            </a:extLst>
          </p:cNvPr>
          <p:cNvPicPr>
            <a:picLocks noChangeAspect="1"/>
          </p:cNvPicPr>
          <p:nvPr/>
        </p:nvPicPr>
        <p:blipFill>
          <a:blip r:embed="rId6"/>
          <a:stretch>
            <a:fillRect/>
          </a:stretch>
        </p:blipFill>
        <p:spPr>
          <a:xfrm>
            <a:off x="4461313" y="8475113"/>
            <a:ext cx="4745730" cy="1880798"/>
          </a:xfrm>
          <a:prstGeom prst="rect">
            <a:avLst/>
          </a:prstGeom>
        </p:spPr>
      </p:pic>
      <p:sp>
        <p:nvSpPr>
          <p:cNvPr id="14" name="TextBox 13">
            <a:extLst>
              <a:ext uri="{FF2B5EF4-FFF2-40B4-BE49-F238E27FC236}">
                <a16:creationId xmlns:a16="http://schemas.microsoft.com/office/drawing/2014/main" id="{CF0CA8B6-AC3C-B084-7635-1064650B3964}"/>
              </a:ext>
            </a:extLst>
          </p:cNvPr>
          <p:cNvSpPr txBox="1"/>
          <p:nvPr/>
        </p:nvSpPr>
        <p:spPr>
          <a:xfrm>
            <a:off x="3497183" y="11138418"/>
            <a:ext cx="1418894" cy="830997"/>
          </a:xfrm>
          <a:prstGeom prst="rect">
            <a:avLst/>
          </a:prstGeom>
          <a:noFill/>
        </p:spPr>
        <p:txBody>
          <a:bodyPr wrap="square" rtlCol="0">
            <a:spAutoFit/>
          </a:bodyPr>
          <a:lstStyle/>
          <a:p>
            <a:r>
              <a:rPr lang="en-US" sz="4800" b="1">
                <a:latin typeface="Tahoma" panose="020B0604030504040204" pitchFamily="34" charset="0"/>
                <a:ea typeface="Tahoma" panose="020B0604030504040204" pitchFamily="34" charset="0"/>
                <a:cs typeface="Tahoma" panose="020B0604030504040204" pitchFamily="34" charset="0"/>
              </a:rPr>
              <a:t>c) </a:t>
            </a:r>
          </a:p>
        </p:txBody>
      </p:sp>
      <p:pic>
        <p:nvPicPr>
          <p:cNvPr id="15" name="Picture 14">
            <a:extLst>
              <a:ext uri="{FF2B5EF4-FFF2-40B4-BE49-F238E27FC236}">
                <a16:creationId xmlns:a16="http://schemas.microsoft.com/office/drawing/2014/main" id="{BB81845C-CC83-1B12-3629-E79B05C99515}"/>
              </a:ext>
            </a:extLst>
          </p:cNvPr>
          <p:cNvPicPr>
            <a:picLocks noChangeAspect="1"/>
          </p:cNvPicPr>
          <p:nvPr/>
        </p:nvPicPr>
        <p:blipFill>
          <a:blip r:embed="rId7"/>
          <a:stretch>
            <a:fillRect/>
          </a:stretch>
        </p:blipFill>
        <p:spPr>
          <a:xfrm>
            <a:off x="4489864" y="11146490"/>
            <a:ext cx="5005548" cy="1815968"/>
          </a:xfrm>
          <a:prstGeom prst="rect">
            <a:avLst/>
          </a:prstGeom>
        </p:spPr>
      </p:pic>
    </p:spTree>
    <p:extLst>
      <p:ext uri="{BB962C8B-B14F-4D97-AF65-F5344CB8AC3E}">
        <p14:creationId xmlns:p14="http://schemas.microsoft.com/office/powerpoint/2010/main" val="137650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22" presetClass="entr" presetSubtype="8"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par>
                                <p:cTn id="36" presetID="22" presetClass="entr" presetSubtype="8"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par>
                                <p:cTn id="44" presetID="22" presetClass="entr" presetSubtype="8"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4" grpId="0"/>
      <p:bldP spid="12"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1178558" y="927882"/>
            <a:ext cx="19370308"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QUAN HỆ GIỮA CÁC GIÁ TRỊ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b="1">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4</a:t>
              </a:r>
              <a:endParaRPr sz="4300" b="1"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A13057CE-A549-BF5B-1869-4E45F6A2A3AB}"/>
              </a:ext>
            </a:extLst>
          </p:cNvPr>
          <p:cNvSpPr txBox="1"/>
          <p:nvPr/>
        </p:nvSpPr>
        <p:spPr>
          <a:xfrm>
            <a:off x="386396" y="3821857"/>
            <a:ext cx="23535376" cy="830997"/>
          </a:xfrm>
          <a:prstGeom prst="rect">
            <a:avLst/>
          </a:prstGeom>
          <a:noFill/>
        </p:spPr>
        <p:txBody>
          <a:bodyPr wrap="square">
            <a:spAutoFit/>
          </a:bodyPr>
          <a:lstStyle/>
          <a:p>
            <a:r>
              <a:rPr lang="en-US" sz="4800" b="1" dirty="0" err="1">
                <a:latin typeface="Cambria" panose="02040503050406030204" pitchFamily="18" charset="0"/>
                <a:ea typeface="Cambria" panose="02040503050406030204" pitchFamily="18" charset="0"/>
                <a:cs typeface="Tahoma" panose="020B0604030504040204" pitchFamily="34" charset="0"/>
              </a:rPr>
              <a:t>Đối</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với</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các</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giá</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trị</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lượng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giác</a:t>
            </a:r>
            <a:r>
              <a:rPr lang="en-US" sz="4800" b="1" dirty="0">
                <a:latin typeface="Cambria" panose="02040503050406030204" pitchFamily="18" charset="0"/>
                <a:ea typeface="Cambria" panose="02040503050406030204" pitchFamily="18" charset="0"/>
                <a:cs typeface="Tahoma" panose="020B0604030504040204" pitchFamily="34" charset="0"/>
              </a:rPr>
              <a:t> ta </a:t>
            </a:r>
            <a:r>
              <a:rPr lang="en-US" sz="4800" b="1" dirty="0" err="1">
                <a:latin typeface="Cambria" panose="02040503050406030204" pitchFamily="18" charset="0"/>
                <a:ea typeface="Cambria" panose="02040503050406030204" pitchFamily="18" charset="0"/>
                <a:cs typeface="Tahoma" panose="020B0604030504040204" pitchFamily="34" charset="0"/>
              </a:rPr>
              <a:t>có</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các</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hệ</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thức</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cơ</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bản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sau</a:t>
            </a:r>
            <a:endParaRPr lang="en-US" sz="4800" b="1" dirty="0">
              <a:latin typeface="Cambria" panose="02040503050406030204" pitchFamily="18" charset="0"/>
              <a:ea typeface="Cambria" panose="02040503050406030204" pitchFamily="18" charset="0"/>
              <a:cs typeface="Tahoma" panose="020B0604030504040204" pitchFamily="34" charset="0"/>
            </a:endParaRPr>
          </a:p>
        </p:txBody>
      </p:sp>
      <p:sp>
        <p:nvSpPr>
          <p:cNvPr id="5" name="Google Shape;210;p31">
            <a:extLst>
              <a:ext uri="{FF2B5EF4-FFF2-40B4-BE49-F238E27FC236}">
                <a16:creationId xmlns:a16="http://schemas.microsoft.com/office/drawing/2014/main" id="{2B895833-5F81-DD28-20E7-3DB2DD62CB06}"/>
              </a:ext>
            </a:extLst>
          </p:cNvPr>
          <p:cNvSpPr/>
          <p:nvPr/>
        </p:nvSpPr>
        <p:spPr>
          <a:xfrm flipH="1">
            <a:off x="-71660" y="2279682"/>
            <a:ext cx="17300876" cy="96470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a) Các công thức lượng giác cơ bản</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7E33A7C-05DB-07FE-6E51-F669615C203E}"/>
                  </a:ext>
                </a:extLst>
              </p:cNvPr>
              <p:cNvSpPr txBox="1"/>
              <p:nvPr/>
            </p:nvSpPr>
            <p:spPr>
              <a:xfrm>
                <a:off x="887273" y="5449561"/>
                <a:ext cx="6664866" cy="847733"/>
              </a:xfrm>
              <a:prstGeom prst="rect">
                <a:avLst/>
              </a:prstGeom>
              <a:noFill/>
            </p:spPr>
            <p:txBody>
              <a:bodyPr wrap="square">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𝒔𝒊𝒏</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𝟏</m:t>
                    </m:r>
                  </m:oMath>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6" name="TextBox 5">
                <a:extLst>
                  <a:ext uri="{FF2B5EF4-FFF2-40B4-BE49-F238E27FC236}">
                    <a16:creationId xmlns:a16="http://schemas.microsoft.com/office/drawing/2014/main" id="{87E33A7C-05DB-07FE-6E51-F669615C203E}"/>
                  </a:ext>
                </a:extLst>
              </p:cNvPr>
              <p:cNvSpPr txBox="1">
                <a:spLocks noRot="1" noChangeAspect="1" noMove="1" noResize="1" noEditPoints="1" noAdjustHandles="1" noChangeArrowheads="1" noChangeShapeType="1" noTextEdit="1"/>
              </p:cNvSpPr>
              <p:nvPr/>
            </p:nvSpPr>
            <p:spPr>
              <a:xfrm>
                <a:off x="887273" y="5449561"/>
                <a:ext cx="6664866" cy="847733"/>
              </a:xfrm>
              <a:prstGeom prst="rect">
                <a:avLst/>
              </a:prstGeom>
              <a:blipFill>
                <a:blip r:embed="rId3"/>
                <a:stretch>
                  <a:fillRect l="-4209" t="-15108" b="-366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1ADF398-6078-9184-2199-2638393BB755}"/>
                  </a:ext>
                </a:extLst>
              </p:cNvPr>
              <p:cNvSpPr txBox="1"/>
              <p:nvPr/>
            </p:nvSpPr>
            <p:spPr>
              <a:xfrm>
                <a:off x="858887" y="6340453"/>
                <a:ext cx="12616486" cy="1197764"/>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𝟏</m:t>
                        </m:r>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𝒕𝒂𝒏</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𝟏</m:t>
                        </m:r>
                      </m:num>
                      <m:den>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𝒄𝒐𝒔</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den>
                    </m:f>
                  </m:oMath>
                </a14:m>
                <a:r>
                  <a:rPr lang="en-US" sz="48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en-US" sz="4800" b="1" i="1">
                            <a:latin typeface="Cambria Math" panose="02040503050406030204" pitchFamily="18" charset="0"/>
                            <a:ea typeface="Cambria Math" panose="02040503050406030204" pitchFamily="18" charset="0"/>
                            <a:cs typeface="Tahoma" panose="020B0604030504040204" pitchFamily="34" charset="0"/>
                          </a:rPr>
                        </m:ctrlPr>
                      </m:dPr>
                      <m:e>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𝟐</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𝒌</m:t>
                        </m:r>
                        <m:r>
                          <a:rPr lang="en-US" sz="4800" b="1" i="1">
                            <a:latin typeface="Cambria Math" panose="02040503050406030204" pitchFamily="18" charset="0"/>
                            <a:ea typeface="Cambria Math" panose="02040503050406030204" pitchFamily="18" charset="0"/>
                            <a:cs typeface="Tahoma" panose="020B0604030504040204" pitchFamily="34" charset="0"/>
                          </a:rPr>
                          <m:t>𝝅</m:t>
                        </m:r>
                        <m:r>
                          <a:rPr lang="en-US" sz="4800" b="1" i="1">
                            <a:latin typeface="Cambria Math" panose="02040503050406030204" pitchFamily="18" charset="0"/>
                            <a:ea typeface="Cambria Math" panose="02040503050406030204" pitchFamily="18" charset="0"/>
                            <a:cs typeface="Tahoma" panose="020B0604030504040204" pitchFamily="34" charset="0"/>
                          </a:rPr>
                          <m:t>, </m:t>
                        </m:r>
                        <m:r>
                          <a:rPr lang="en-US" sz="4800" b="1" i="1">
                            <a:latin typeface="Cambria Math" panose="02040503050406030204" pitchFamily="18" charset="0"/>
                            <a:ea typeface="Cambria Math" panose="02040503050406030204" pitchFamily="18" charset="0"/>
                            <a:cs typeface="Tahoma" panose="020B0604030504040204" pitchFamily="34" charset="0"/>
                          </a:rPr>
                          <m:t>𝒌</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ℤ</m:t>
                        </m:r>
                      </m:e>
                    </m:d>
                  </m:oMath>
                </a14:m>
                <a:r>
                  <a:rPr lang="en-US" sz="4800" b="1">
                    <a:latin typeface="Tahoma" panose="020B0604030504040204" pitchFamily="34" charset="0"/>
                    <a:ea typeface="Tahoma" panose="020B0604030504040204" pitchFamily="34" charset="0"/>
                    <a:cs typeface="Tahoma" panose="020B0604030504040204" pitchFamily="34" charset="0"/>
                  </a:rPr>
                  <a:t> </a:t>
                </a:r>
              </a:p>
            </p:txBody>
          </p:sp>
        </mc:Choice>
        <mc:Fallback>
          <p:sp>
            <p:nvSpPr>
              <p:cNvPr id="7" name="TextBox 6">
                <a:extLst>
                  <a:ext uri="{FF2B5EF4-FFF2-40B4-BE49-F238E27FC236}">
                    <a16:creationId xmlns:a16="http://schemas.microsoft.com/office/drawing/2014/main" id="{91ADF398-6078-9184-2199-2638393BB755}"/>
                  </a:ext>
                </a:extLst>
              </p:cNvPr>
              <p:cNvSpPr txBox="1">
                <a:spLocks noRot="1" noChangeAspect="1" noMove="1" noResize="1" noEditPoints="1" noAdjustHandles="1" noChangeArrowheads="1" noChangeShapeType="1" noTextEdit="1"/>
              </p:cNvSpPr>
              <p:nvPr/>
            </p:nvSpPr>
            <p:spPr>
              <a:xfrm>
                <a:off x="858887" y="6340453"/>
                <a:ext cx="12616486" cy="1197764"/>
              </a:xfrm>
              <a:prstGeom prst="rect">
                <a:avLst/>
              </a:prstGeom>
              <a:blipFill>
                <a:blip r:embed="rId4"/>
                <a:stretch>
                  <a:fillRect l="-2222" b="-913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D3D0366-EC9B-3EA4-2BB7-51C9A2529CE5}"/>
                  </a:ext>
                </a:extLst>
              </p:cNvPr>
              <p:cNvSpPr txBox="1"/>
              <p:nvPr/>
            </p:nvSpPr>
            <p:spPr>
              <a:xfrm>
                <a:off x="858886" y="7630549"/>
                <a:ext cx="11782292" cy="1159292"/>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𝟏</m:t>
                        </m:r>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𝒄𝒐𝒕</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𝟏</m:t>
                        </m:r>
                      </m:num>
                      <m:den>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𝒔𝒊𝒏</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den>
                    </m:f>
                  </m:oMath>
                </a14:m>
                <a:r>
                  <a:rPr lang="en-US" sz="48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en-US" sz="4800" b="1" i="1">
                            <a:latin typeface="Cambria Math" panose="02040503050406030204" pitchFamily="18" charset="0"/>
                            <a:ea typeface="Cambria Math" panose="02040503050406030204" pitchFamily="18" charset="0"/>
                            <a:cs typeface="Tahoma" panose="020B0604030504040204" pitchFamily="34" charset="0"/>
                          </a:rPr>
                        </m:ctrlPr>
                      </m:dPr>
                      <m:e>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𝒌</m:t>
                        </m:r>
                        <m:r>
                          <a:rPr lang="en-US" sz="4800" b="1" i="1">
                            <a:latin typeface="Cambria Math" panose="02040503050406030204" pitchFamily="18" charset="0"/>
                            <a:ea typeface="Cambria Math" panose="02040503050406030204" pitchFamily="18" charset="0"/>
                            <a:cs typeface="Tahoma" panose="020B0604030504040204" pitchFamily="34" charset="0"/>
                          </a:rPr>
                          <m:t>𝝅</m:t>
                        </m:r>
                        <m:r>
                          <a:rPr lang="en-US" sz="4800" b="1" i="1">
                            <a:latin typeface="Cambria Math" panose="02040503050406030204" pitchFamily="18" charset="0"/>
                            <a:ea typeface="Cambria Math" panose="02040503050406030204" pitchFamily="18" charset="0"/>
                            <a:cs typeface="Tahoma" panose="020B0604030504040204" pitchFamily="34" charset="0"/>
                          </a:rPr>
                          <m:t>, </m:t>
                        </m:r>
                        <m:r>
                          <a:rPr lang="en-US" sz="4800" b="1" i="1">
                            <a:latin typeface="Cambria Math" panose="02040503050406030204" pitchFamily="18" charset="0"/>
                            <a:ea typeface="Cambria Math" panose="02040503050406030204" pitchFamily="18" charset="0"/>
                            <a:cs typeface="Tahoma" panose="020B0604030504040204" pitchFamily="34" charset="0"/>
                          </a:rPr>
                          <m:t>𝒌</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ℤ</m:t>
                        </m:r>
                      </m:e>
                    </m:d>
                  </m:oMath>
                </a14:m>
                <a:endParaRPr lang="en-US" sz="48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8" name="TextBox 7">
                <a:extLst>
                  <a:ext uri="{FF2B5EF4-FFF2-40B4-BE49-F238E27FC236}">
                    <a16:creationId xmlns:a16="http://schemas.microsoft.com/office/drawing/2014/main" id="{4D3D0366-EC9B-3EA4-2BB7-51C9A2529CE5}"/>
                  </a:ext>
                </a:extLst>
              </p:cNvPr>
              <p:cNvSpPr txBox="1">
                <a:spLocks noRot="1" noChangeAspect="1" noMove="1" noResize="1" noEditPoints="1" noAdjustHandles="1" noChangeArrowheads="1" noChangeShapeType="1" noTextEdit="1"/>
              </p:cNvSpPr>
              <p:nvPr/>
            </p:nvSpPr>
            <p:spPr>
              <a:xfrm>
                <a:off x="858886" y="7630549"/>
                <a:ext cx="11782292" cy="1159292"/>
              </a:xfrm>
              <a:prstGeom prst="rect">
                <a:avLst/>
              </a:prstGeom>
              <a:blipFill>
                <a:blip r:embed="rId5"/>
                <a:stretch>
                  <a:fillRect l="-2380" b="-110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38EF5F3-FA1F-6462-1E4C-6A497A1664E0}"/>
                  </a:ext>
                </a:extLst>
              </p:cNvPr>
              <p:cNvSpPr txBox="1"/>
              <p:nvPr/>
            </p:nvSpPr>
            <p:spPr>
              <a:xfrm>
                <a:off x="858886" y="8970432"/>
                <a:ext cx="11782292" cy="1197764"/>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a:latin typeface="Cambria Math" panose="02040503050406030204" pitchFamily="18" charset="0"/>
                        <a:ea typeface="Cambria Math" panose="02040503050406030204" pitchFamily="18" charset="0"/>
                        <a:cs typeface="Tahoma" panose="020B0604030504040204" pitchFamily="34" charset="0"/>
                      </a:rPr>
                      <m:t>𝐭𝐚𝐧</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𝒄𝒐𝒕</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𝟏</m:t>
                    </m:r>
                    <m:r>
                      <a:rPr lang="en-US" sz="4800" b="1" i="1">
                        <a:latin typeface="Cambria Math" panose="02040503050406030204" pitchFamily="18" charset="0"/>
                        <a:ea typeface="Cambria Math" panose="02040503050406030204" pitchFamily="18" charset="0"/>
                        <a:cs typeface="Tahoma" panose="020B0604030504040204" pitchFamily="34" charset="0"/>
                      </a:rPr>
                      <m:t> </m:t>
                    </m:r>
                    <m:d>
                      <m:dPr>
                        <m:ctrlPr>
                          <a:rPr lang="en-US" sz="4800" b="1" i="1">
                            <a:latin typeface="Cambria Math" panose="02040503050406030204" pitchFamily="18" charset="0"/>
                            <a:ea typeface="Cambria Math" panose="02040503050406030204" pitchFamily="18" charset="0"/>
                            <a:cs typeface="Tahoma" panose="020B0604030504040204" pitchFamily="34" charset="0"/>
                          </a:rPr>
                        </m:ctrlPr>
                      </m:dPr>
                      <m:e>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𝒌</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𝟐</m:t>
                            </m:r>
                          </m:den>
                        </m:f>
                        <m:r>
                          <a:rPr lang="en-US" sz="4800" b="1" i="1">
                            <a:latin typeface="Cambria Math" panose="02040503050406030204" pitchFamily="18" charset="0"/>
                            <a:ea typeface="Cambria Math" panose="02040503050406030204" pitchFamily="18" charset="0"/>
                            <a:cs typeface="Tahoma" panose="020B0604030504040204" pitchFamily="34" charset="0"/>
                          </a:rPr>
                          <m:t>, </m:t>
                        </m:r>
                        <m:r>
                          <a:rPr lang="en-US" sz="4800" b="1" i="1">
                            <a:latin typeface="Cambria Math" panose="02040503050406030204" pitchFamily="18" charset="0"/>
                            <a:ea typeface="Cambria Math" panose="02040503050406030204" pitchFamily="18" charset="0"/>
                            <a:cs typeface="Tahoma" panose="020B0604030504040204" pitchFamily="34" charset="0"/>
                          </a:rPr>
                          <m:t>𝒌</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ℤ</m:t>
                        </m:r>
                      </m:e>
                    </m:d>
                  </m:oMath>
                </a14:m>
                <a:endParaRPr lang="en-US" sz="48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9" name="TextBox 8">
                <a:extLst>
                  <a:ext uri="{FF2B5EF4-FFF2-40B4-BE49-F238E27FC236}">
                    <a16:creationId xmlns:a16="http://schemas.microsoft.com/office/drawing/2014/main" id="{838EF5F3-FA1F-6462-1E4C-6A497A1664E0}"/>
                  </a:ext>
                </a:extLst>
              </p:cNvPr>
              <p:cNvSpPr txBox="1">
                <a:spLocks noRot="1" noChangeAspect="1" noMove="1" noResize="1" noEditPoints="1" noAdjustHandles="1" noChangeArrowheads="1" noChangeShapeType="1" noTextEdit="1"/>
              </p:cNvSpPr>
              <p:nvPr/>
            </p:nvSpPr>
            <p:spPr>
              <a:xfrm>
                <a:off x="858886" y="8970432"/>
                <a:ext cx="11782292" cy="1197764"/>
              </a:xfrm>
              <a:prstGeom prst="rect">
                <a:avLst/>
              </a:prstGeom>
              <a:blipFill>
                <a:blip r:embed="rId6"/>
                <a:stretch>
                  <a:fillRect l="-2380" b="-9694"/>
                </a:stretch>
              </a:blipFill>
            </p:spPr>
            <p:txBody>
              <a:bodyPr/>
              <a:lstStyle/>
              <a:p>
                <a:r>
                  <a:rPr lang="en-US">
                    <a:noFill/>
                  </a:rPr>
                  <a:t> </a:t>
                </a:r>
              </a:p>
            </p:txBody>
          </p:sp>
        </mc:Fallback>
      </mc:AlternateContent>
    </p:spTree>
    <p:extLst>
      <p:ext uri="{BB962C8B-B14F-4D97-AF65-F5344CB8AC3E}">
        <p14:creationId xmlns:p14="http://schemas.microsoft.com/office/powerpoint/2010/main" val="1237403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D1C4D844-FEE7-77DC-D5E1-E366480CE22C}"/>
              </a:ext>
            </a:extLst>
          </p:cNvPr>
          <p:cNvGrpSpPr/>
          <p:nvPr/>
        </p:nvGrpSpPr>
        <p:grpSpPr>
          <a:xfrm>
            <a:off x="223634" y="1292489"/>
            <a:ext cx="23680850" cy="998468"/>
            <a:chOff x="0" y="92326"/>
            <a:chExt cx="9619823" cy="204158"/>
          </a:xfrm>
        </p:grpSpPr>
        <mc:AlternateContent xmlns:mc="http://schemas.openxmlformats.org/markup-compatibility/2006" xmlns:a14="http://schemas.microsoft.com/office/drawing/2010/main">
          <mc:Choice Requires="a14">
            <p:sp>
              <p:nvSpPr>
                <p:cNvPr id="37" name="TextBox 321">
                  <a:extLst>
                    <a:ext uri="{FF2B5EF4-FFF2-40B4-BE49-F238E27FC236}">
                      <a16:creationId xmlns:a16="http://schemas.microsoft.com/office/drawing/2014/main" id="{B74D87E3-CA8C-2CA8-C1CB-657ACEEE25AA}"/>
                    </a:ext>
                  </a:extLst>
                </p:cNvPr>
                <p:cNvSpPr txBox="1"/>
                <p:nvPr/>
              </p:nvSpPr>
              <p:spPr>
                <a:xfrm>
                  <a:off x="636493" y="106315"/>
                  <a:ext cx="8983330" cy="190169"/>
                </a:xfrm>
                <a:prstGeom prst="rect">
                  <a:avLst/>
                </a:prstGeom>
                <a:noFill/>
              </p:spPr>
              <p:txBody>
                <a:bodyPr wrap="square" rtlCol="0">
                  <a:noAutofit/>
                </a:bodyPr>
                <a:lstStyle/>
                <a:p>
                  <a:pPr>
                    <a:lnSpc>
                      <a:spcPct val="107000"/>
                    </a:lnSpc>
                    <a:spcAft>
                      <a:spcPts val="800"/>
                    </a:spcAft>
                  </a:pPr>
                  <a:r>
                    <a:rPr lang="en-US" sz="4500" b="1" dirty="0" err="1">
                      <a:solidFill>
                        <a:srgbClr val="FF0000"/>
                      </a:solidFill>
                      <a:latin typeface="Tahoma" panose="020B0604030504040204" pitchFamily="34" charset="0"/>
                      <a:ea typeface="Tahoma" panose="020B0604030504040204" pitchFamily="34" charset="0"/>
                      <a:cs typeface="Tahoma" panose="020B0604030504040204" pitchFamily="34" charset="0"/>
                    </a:rPr>
                    <a:t>Ví</a:t>
                  </a:r>
                  <a:r>
                    <a:rPr lang="en-US" sz="45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FF0000"/>
                      </a:solidFill>
                      <a:latin typeface="Tahoma" panose="020B0604030504040204" pitchFamily="34" charset="0"/>
                      <a:ea typeface="Tahoma" panose="020B0604030504040204" pitchFamily="34" charset="0"/>
                      <a:cs typeface="Tahoma" panose="020B0604030504040204" pitchFamily="34" charset="0"/>
                    </a:rPr>
                    <a:t>dụ</a:t>
                  </a:r>
                  <a:r>
                    <a:rPr lang="en-US" sz="4500" b="1" dirty="0">
                      <a:solidFill>
                        <a:srgbClr val="FF0000"/>
                      </a:solidFill>
                      <a:latin typeface="Tahoma" panose="020B0604030504040204" pitchFamily="34" charset="0"/>
                      <a:ea typeface="Tahoma" panose="020B0604030504040204" pitchFamily="34" charset="0"/>
                      <a:cs typeface="Tahoma" panose="020B0604030504040204" pitchFamily="34" charset="0"/>
                    </a:rPr>
                    <a:t> 8: </a:t>
                  </a:r>
                  <a:r>
                    <a:rPr lang="en-US" sz="4500" b="1" dirty="0" err="1">
                      <a:latin typeface="Tahoma" panose="020B0604030504040204" pitchFamily="34" charset="0"/>
                      <a:ea typeface="Tahoma" panose="020B0604030504040204" pitchFamily="34" charset="0"/>
                      <a:cs typeface="Tahoma" panose="020B0604030504040204" pitchFamily="34" charset="0"/>
                    </a:rPr>
                    <a:t>Tính</a:t>
                  </a:r>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err="1">
                      <a:latin typeface="Tahoma" panose="020B0604030504040204" pitchFamily="34" charset="0"/>
                      <a:ea typeface="Tahoma" panose="020B0604030504040204" pitchFamily="34" charset="0"/>
                      <a:cs typeface="Tahoma" panose="020B0604030504040204" pitchFamily="34" charset="0"/>
                    </a:rPr>
                    <a:t>các</a:t>
                  </a:r>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err="1">
                      <a:latin typeface="Tahoma" panose="020B0604030504040204" pitchFamily="34" charset="0"/>
                      <a:ea typeface="Tahoma" panose="020B0604030504040204" pitchFamily="34" charset="0"/>
                      <a:cs typeface="Tahoma" panose="020B0604030504040204" pitchFamily="34" charset="0"/>
                    </a:rPr>
                    <a:t>giá</a:t>
                  </a:r>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err="1">
                      <a:latin typeface="Tahoma" panose="020B0604030504040204" pitchFamily="34" charset="0"/>
                      <a:ea typeface="Tahoma" panose="020B0604030504040204" pitchFamily="34" charset="0"/>
                      <a:cs typeface="Tahoma" panose="020B0604030504040204" pitchFamily="34" charset="0"/>
                    </a:rPr>
                    <a:t>trị</a:t>
                  </a:r>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err="1">
                      <a:latin typeface="Tahoma" panose="020B0604030504040204" pitchFamily="34" charset="0"/>
                      <a:ea typeface="Tahoma" panose="020B0604030504040204" pitchFamily="34" charset="0"/>
                      <a:cs typeface="Tahoma" panose="020B0604030504040204" pitchFamily="34" charset="0"/>
                    </a:rPr>
                    <a:t>lượng</a:t>
                  </a:r>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err="1">
                      <a:latin typeface="Tahoma" panose="020B0604030504040204" pitchFamily="34" charset="0"/>
                      <a:ea typeface="Tahoma" panose="020B0604030504040204" pitchFamily="34" charset="0"/>
                      <a:cs typeface="Tahoma" panose="020B0604030504040204" pitchFamily="34" charset="0"/>
                    </a:rPr>
                    <a:t>giác</a:t>
                  </a:r>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err="1">
                      <a:latin typeface="Tahoma" panose="020B0604030504040204" pitchFamily="34" charset="0"/>
                      <a:ea typeface="Tahoma" panose="020B0604030504040204" pitchFamily="34" charset="0"/>
                      <a:cs typeface="Tahoma" panose="020B0604030504040204" pitchFamily="34" charset="0"/>
                    </a:rPr>
                    <a:t>của</a:t>
                  </a:r>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err="1">
                      <a:latin typeface="Tahoma" panose="020B0604030504040204" pitchFamily="34" charset="0"/>
                      <a:ea typeface="Tahoma" panose="020B0604030504040204" pitchFamily="34" charset="0"/>
                      <a:cs typeface="Tahoma" panose="020B0604030504040204" pitchFamily="34" charset="0"/>
                    </a:rPr>
                    <a:t>góc</a:t>
                  </a:r>
                  <a:r>
                    <a:rPr lang="en-US" sz="45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500" b="1" i="1">
                          <a:latin typeface="Cambria Math" panose="02040503050406030204" pitchFamily="18" charset="0"/>
                          <a:ea typeface="Cambria Math" panose="02040503050406030204" pitchFamily="18" charset="0"/>
                          <a:cs typeface="Tahoma" panose="020B0604030504040204" pitchFamily="34" charset="0"/>
                        </a:rPr>
                        <m:t>𝜶</m:t>
                      </m:r>
                    </m:oMath>
                  </a14:m>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err="1">
                      <a:latin typeface="Tahoma" panose="020B0604030504040204" pitchFamily="34" charset="0"/>
                      <a:ea typeface="Tahoma" panose="020B0604030504040204" pitchFamily="34" charset="0"/>
                      <a:cs typeface="Tahoma" panose="020B0604030504040204" pitchFamily="34" charset="0"/>
                    </a:rPr>
                    <a:t>biết</a:t>
                  </a:r>
                  <a:r>
                    <a:rPr lang="en-US" sz="45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500" b="1" i="1">
                          <a:latin typeface="Cambria Math" panose="02040503050406030204" pitchFamily="18" charset="0"/>
                          <a:ea typeface="Tahoma" panose="020B0604030504040204" pitchFamily="34" charset="0"/>
                          <a:cs typeface="Tahoma" panose="020B0604030504040204" pitchFamily="34" charset="0"/>
                        </a:rPr>
                        <m:t>𝒔𝒊𝒏</m:t>
                      </m:r>
                      <m:r>
                        <a:rPr lang="en-US" sz="4500" b="1" i="1">
                          <a:latin typeface="Cambria Math" panose="02040503050406030204" pitchFamily="18" charset="0"/>
                          <a:ea typeface="Cambria Math" panose="02040503050406030204" pitchFamily="18" charset="0"/>
                          <a:cs typeface="Tahoma" panose="020B0604030504040204" pitchFamily="34" charset="0"/>
                        </a:rPr>
                        <m:t>𝜶</m:t>
                      </m:r>
                      <m:r>
                        <a:rPr lang="en-US" sz="4500" b="1" i="1">
                          <a:latin typeface="Cambria Math" panose="02040503050406030204" pitchFamily="18" charset="0"/>
                          <a:ea typeface="Cambria Math" panose="02040503050406030204" pitchFamily="18" charset="0"/>
                          <a:cs typeface="Tahoma" panose="020B0604030504040204" pitchFamily="34" charset="0"/>
                        </a:rPr>
                        <m:t>=</m:t>
                      </m:r>
                      <m:f>
                        <m:fPr>
                          <m:ctrlPr>
                            <a:rPr lang="en-US" sz="4500" b="1" i="1">
                              <a:latin typeface="Cambria Math" panose="02040503050406030204" pitchFamily="18" charset="0"/>
                              <a:ea typeface="Cambria Math" panose="02040503050406030204" pitchFamily="18" charset="0"/>
                              <a:cs typeface="Tahoma" panose="020B0604030504040204" pitchFamily="34" charset="0"/>
                            </a:rPr>
                          </m:ctrlPr>
                        </m:fPr>
                        <m:num>
                          <m:r>
                            <a:rPr lang="en-US" sz="4500" b="1" i="1">
                              <a:latin typeface="Cambria Math" panose="02040503050406030204" pitchFamily="18" charset="0"/>
                              <a:ea typeface="Cambria Math" panose="02040503050406030204" pitchFamily="18" charset="0"/>
                              <a:cs typeface="Tahoma" panose="020B0604030504040204" pitchFamily="34" charset="0"/>
                            </a:rPr>
                            <m:t>𝟑</m:t>
                          </m:r>
                        </m:num>
                        <m:den>
                          <m:r>
                            <a:rPr lang="en-US" sz="4500" b="1" i="1">
                              <a:latin typeface="Cambria Math" panose="02040503050406030204" pitchFamily="18" charset="0"/>
                              <a:ea typeface="Cambria Math" panose="02040503050406030204" pitchFamily="18" charset="0"/>
                              <a:cs typeface="Tahoma" panose="020B0604030504040204" pitchFamily="34" charset="0"/>
                            </a:rPr>
                            <m:t>𝟓</m:t>
                          </m:r>
                        </m:den>
                      </m:f>
                    </m:oMath>
                  </a14:m>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err="1">
                      <a:latin typeface="Tahoma" panose="020B0604030504040204" pitchFamily="34" charset="0"/>
                      <a:ea typeface="Tahoma" panose="020B0604030504040204" pitchFamily="34" charset="0"/>
                      <a:cs typeface="Tahoma" panose="020B0604030504040204" pitchFamily="34" charset="0"/>
                    </a:rPr>
                    <a:t>và</a:t>
                  </a:r>
                  <a:r>
                    <a:rPr lang="en-US" sz="45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p>
                        <m:sSupPr>
                          <m:ctrlPr>
                            <a:rPr lang="en-US" sz="4500" b="1" i="1">
                              <a:latin typeface="Cambria Math" panose="02040503050406030204" pitchFamily="18" charset="0"/>
                              <a:ea typeface="Tahoma" panose="020B0604030504040204" pitchFamily="34" charset="0"/>
                              <a:cs typeface="Tahoma" panose="020B0604030504040204" pitchFamily="34" charset="0"/>
                            </a:rPr>
                          </m:ctrlPr>
                        </m:sSupPr>
                        <m:e>
                          <m:r>
                            <a:rPr lang="en-US" sz="4500" b="1" i="1">
                              <a:latin typeface="Cambria Math" panose="02040503050406030204" pitchFamily="18" charset="0"/>
                              <a:ea typeface="Tahoma" panose="020B0604030504040204" pitchFamily="34" charset="0"/>
                              <a:cs typeface="Tahoma" panose="020B0604030504040204" pitchFamily="34" charset="0"/>
                            </a:rPr>
                            <m:t>𝟗𝟎</m:t>
                          </m:r>
                        </m:e>
                        <m:sup>
                          <m:r>
                            <a:rPr lang="en-US" sz="4500" b="1" i="1">
                              <a:latin typeface="Cambria Math" panose="02040503050406030204" pitchFamily="18" charset="0"/>
                              <a:ea typeface="Cambria Math" panose="02040503050406030204" pitchFamily="18" charset="0"/>
                              <a:cs typeface="Tahoma" panose="020B0604030504040204" pitchFamily="34" charset="0"/>
                            </a:rPr>
                            <m:t>°</m:t>
                          </m:r>
                        </m:sup>
                      </m:sSup>
                      <m:r>
                        <a:rPr lang="en-US" sz="4500" b="1" i="1">
                          <a:latin typeface="Cambria Math" panose="02040503050406030204" pitchFamily="18" charset="0"/>
                          <a:ea typeface="Tahoma" panose="020B0604030504040204" pitchFamily="34" charset="0"/>
                          <a:cs typeface="Tahoma" panose="020B0604030504040204" pitchFamily="34" charset="0"/>
                        </a:rPr>
                        <m:t>&lt;</m:t>
                      </m:r>
                      <m:r>
                        <a:rPr lang="en-US" sz="4500" b="1" i="1">
                          <a:latin typeface="Cambria Math" panose="02040503050406030204" pitchFamily="18" charset="0"/>
                          <a:ea typeface="Cambria Math" panose="02040503050406030204" pitchFamily="18" charset="0"/>
                          <a:cs typeface="Tahoma" panose="020B0604030504040204" pitchFamily="34" charset="0"/>
                        </a:rPr>
                        <m:t>𝜶</m:t>
                      </m:r>
                      <m:r>
                        <a:rPr lang="en-US" sz="4500" b="1" i="1">
                          <a:latin typeface="Cambria Math" panose="02040503050406030204" pitchFamily="18" charset="0"/>
                          <a:ea typeface="Cambria Math" panose="02040503050406030204" pitchFamily="18" charset="0"/>
                          <a:cs typeface="Tahoma" panose="020B0604030504040204" pitchFamily="34" charset="0"/>
                        </a:rPr>
                        <m:t>&lt;</m:t>
                      </m:r>
                      <m:r>
                        <a:rPr lang="en-US" sz="4500" b="1" i="1">
                          <a:latin typeface="Cambria Math" panose="02040503050406030204" pitchFamily="18" charset="0"/>
                          <a:ea typeface="Cambria Math" panose="02040503050406030204" pitchFamily="18" charset="0"/>
                          <a:cs typeface="Tahoma" panose="020B0604030504040204" pitchFamily="34" charset="0"/>
                        </a:rPr>
                        <m:t>𝟏𝟖𝟎</m:t>
                      </m:r>
                      <m:r>
                        <a:rPr lang="en-US" sz="4500" b="1" i="1">
                          <a:latin typeface="Cambria Math" panose="02040503050406030204" pitchFamily="18" charset="0"/>
                          <a:ea typeface="Cambria Math" panose="02040503050406030204" pitchFamily="18" charset="0"/>
                          <a:cs typeface="Tahoma" panose="020B0604030504040204" pitchFamily="34" charset="0"/>
                        </a:rPr>
                        <m:t>°</m:t>
                      </m:r>
                    </m:oMath>
                  </a14:m>
                  <a:endParaRPr lang="en-US" sz="45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7" name="TextBox 321">
                  <a:extLst>
                    <a:ext uri="{FF2B5EF4-FFF2-40B4-BE49-F238E27FC236}">
                      <a16:creationId xmlns:a16="http://schemas.microsoft.com/office/drawing/2014/main" id="{B74D87E3-CA8C-2CA8-C1CB-657ACEEE25AA}"/>
                    </a:ext>
                  </a:extLst>
                </p:cNvPr>
                <p:cNvSpPr txBox="1">
                  <a:spLocks noRot="1" noChangeAspect="1" noMove="1" noResize="1" noEditPoints="1" noAdjustHandles="1" noChangeArrowheads="1" noChangeShapeType="1" noTextEdit="1"/>
                </p:cNvSpPr>
                <p:nvPr/>
              </p:nvSpPr>
              <p:spPr>
                <a:xfrm>
                  <a:off x="636493" y="106315"/>
                  <a:ext cx="8983330" cy="190169"/>
                </a:xfrm>
                <a:prstGeom prst="rect">
                  <a:avLst/>
                </a:prstGeom>
                <a:blipFill>
                  <a:blip r:embed="rId3"/>
                  <a:stretch>
                    <a:fillRect l="-717" b="-43421"/>
                  </a:stretch>
                </a:blipFill>
              </p:spPr>
              <p:txBody>
                <a:bodyPr/>
                <a:lstStyle/>
                <a:p>
                  <a:r>
                    <a:rPr lang="en-US">
                      <a:noFill/>
                    </a:rPr>
                    <a:t> </a:t>
                  </a:r>
                </a:p>
              </p:txBody>
            </p:sp>
          </mc:Fallback>
        </mc:AlternateContent>
        <p:grpSp>
          <p:nvGrpSpPr>
            <p:cNvPr id="38" name="Group 37">
              <a:extLst>
                <a:ext uri="{FF2B5EF4-FFF2-40B4-BE49-F238E27FC236}">
                  <a16:creationId xmlns:a16="http://schemas.microsoft.com/office/drawing/2014/main" id="{0DF9EE26-A8D0-0B5E-0A2E-D42204A97C22}"/>
                </a:ext>
              </a:extLst>
            </p:cNvPr>
            <p:cNvGrpSpPr/>
            <p:nvPr/>
          </p:nvGrpSpPr>
          <p:grpSpPr>
            <a:xfrm>
              <a:off x="0" y="92326"/>
              <a:ext cx="627012" cy="197663"/>
              <a:chOff x="0" y="92326"/>
              <a:chExt cx="575416" cy="197663"/>
            </a:xfrm>
          </p:grpSpPr>
          <p:grpSp>
            <p:nvGrpSpPr>
              <p:cNvPr id="39" name="Group 38">
                <a:extLst>
                  <a:ext uri="{FF2B5EF4-FFF2-40B4-BE49-F238E27FC236}">
                    <a16:creationId xmlns:a16="http://schemas.microsoft.com/office/drawing/2014/main" id="{30C8CD14-79BA-A657-23A6-36EF4286FE27}"/>
                  </a:ext>
                </a:extLst>
              </p:cNvPr>
              <p:cNvGrpSpPr/>
              <p:nvPr/>
            </p:nvGrpSpPr>
            <p:grpSpPr>
              <a:xfrm>
                <a:off x="0" y="92326"/>
                <a:ext cx="575416" cy="197663"/>
                <a:chOff x="0" y="92326"/>
                <a:chExt cx="644449" cy="302837"/>
              </a:xfrm>
            </p:grpSpPr>
            <p:sp>
              <p:nvSpPr>
                <p:cNvPr id="42" name="Arrow: Pentagon 41">
                  <a:extLst>
                    <a:ext uri="{FF2B5EF4-FFF2-40B4-BE49-F238E27FC236}">
                      <a16:creationId xmlns:a16="http://schemas.microsoft.com/office/drawing/2014/main" id="{09C2DAA6-6D9C-AB53-173B-302E086C5765}"/>
                    </a:ext>
                  </a:extLst>
                </p:cNvPr>
                <p:cNvSpPr/>
                <p:nvPr/>
              </p:nvSpPr>
              <p:spPr>
                <a:xfrm>
                  <a:off x="0" y="103807"/>
                  <a:ext cx="420648" cy="2913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3" name="Arrow: Chevron 42">
                  <a:extLst>
                    <a:ext uri="{FF2B5EF4-FFF2-40B4-BE49-F238E27FC236}">
                      <a16:creationId xmlns:a16="http://schemas.microsoft.com/office/drawing/2014/main" id="{0EC49B4A-5F5B-E0FC-CB0A-E0B10C274684}"/>
                    </a:ext>
                  </a:extLst>
                </p:cNvPr>
                <p:cNvSpPr/>
                <p:nvPr/>
              </p:nvSpPr>
              <p:spPr>
                <a:xfrm>
                  <a:off x="380243" y="92326"/>
                  <a:ext cx="169459" cy="291671"/>
                </a:xfrm>
                <a:prstGeom prst="chevron">
                  <a:avLst>
                    <a:gd name="adj" fmla="val 83506"/>
                  </a:avLst>
                </a:prstGeom>
                <a:solidFill>
                  <a:srgbClr val="FFC000">
                    <a:lumMod val="40000"/>
                    <a:lumOff val="60000"/>
                  </a:srgbClr>
                </a:solidFill>
                <a:ln w="12700" cap="flat" cmpd="sng" algn="ctr">
                  <a:solidFill>
                    <a:srgbClr val="FFC0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4" name="Arrow: Chevron 43">
                  <a:extLst>
                    <a:ext uri="{FF2B5EF4-FFF2-40B4-BE49-F238E27FC236}">
                      <a16:creationId xmlns:a16="http://schemas.microsoft.com/office/drawing/2014/main" id="{B6248633-E0FC-F702-CF28-BBA0D3A73DCD}"/>
                    </a:ext>
                  </a:extLst>
                </p:cNvPr>
                <p:cNvSpPr/>
                <p:nvPr/>
              </p:nvSpPr>
              <p:spPr>
                <a:xfrm>
                  <a:off x="474990" y="92326"/>
                  <a:ext cx="169459" cy="291671"/>
                </a:xfrm>
                <a:prstGeom prst="chevron">
                  <a:avLst>
                    <a:gd name="adj" fmla="val 83506"/>
                  </a:avLst>
                </a:prstGeom>
                <a:solidFill>
                  <a:srgbClr val="0000CC"/>
                </a:solidFill>
                <a:ln w="12700" cap="flat" cmpd="sng" algn="ctr">
                  <a:solidFill>
                    <a:srgbClr val="FFFF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sp>
            <p:nvSpPr>
              <p:cNvPr id="40" name="Flowchart: Terminator 39">
                <a:extLst>
                  <a:ext uri="{FF2B5EF4-FFF2-40B4-BE49-F238E27FC236}">
                    <a16:creationId xmlns:a16="http://schemas.microsoft.com/office/drawing/2014/main" id="{61794A40-14E3-FB4D-5B92-16D562350A2C}"/>
                  </a:ext>
                </a:extLst>
              </p:cNvPr>
              <p:cNvSpPr/>
              <p:nvPr/>
            </p:nvSpPr>
            <p:spPr>
              <a:xfrm>
                <a:off x="80311" y="137613"/>
                <a:ext cx="253736" cy="115827"/>
              </a:xfrm>
              <a:prstGeom prst="flowChartTerminator">
                <a:avLst/>
              </a:prstGeom>
              <a:solidFill>
                <a:srgbClr val="FFFF00"/>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1" name="Oval 40">
                <a:extLst>
                  <a:ext uri="{FF2B5EF4-FFF2-40B4-BE49-F238E27FC236}">
                    <a16:creationId xmlns:a16="http://schemas.microsoft.com/office/drawing/2014/main" id="{93CE0E34-363C-CA25-7FD2-DC82835AFDDE}"/>
                  </a:ext>
                </a:extLst>
              </p:cNvPr>
              <p:cNvSpPr/>
              <p:nvPr/>
            </p:nvSpPr>
            <p:spPr>
              <a:xfrm>
                <a:off x="211660" y="142761"/>
                <a:ext cx="92369" cy="95432"/>
              </a:xfrm>
              <a:prstGeom prst="ellipse">
                <a:avLst/>
              </a:prstGeom>
              <a:solidFill>
                <a:srgbClr val="3333FF"/>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gr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7E33A7C-05DB-07FE-6E51-F669615C203E}"/>
                  </a:ext>
                </a:extLst>
              </p:cNvPr>
              <p:cNvSpPr txBox="1"/>
              <p:nvPr/>
            </p:nvSpPr>
            <p:spPr>
              <a:xfrm>
                <a:off x="3629856" y="3207652"/>
                <a:ext cx="20274628" cy="847733"/>
              </a:xfrm>
              <a:prstGeom prst="rect">
                <a:avLst/>
              </a:prstGeom>
              <a:noFill/>
            </p:spPr>
            <p:txBody>
              <a:bodyPr wrap="square">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Ta </a:t>
                </a:r>
                <a:r>
                  <a:rPr lang="en-US" sz="4800" b="1" dirty="0" err="1">
                    <a:latin typeface="Tahoma" panose="020B0604030504040204" pitchFamily="34" charset="0"/>
                    <a:ea typeface="Tahoma" panose="020B0604030504040204" pitchFamily="34" charset="0"/>
                    <a:cs typeface="Tahoma" panose="020B0604030504040204" pitchFamily="34" charset="0"/>
                  </a:rPr>
                  <a:t>có</a:t>
                </a:r>
                <a:r>
                  <a:rPr lang="en-US" sz="48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𝒔𝒊𝒏</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𝟏</m:t>
                    </m:r>
                  </m:oMath>
                </a14:m>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Suy</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ra</a:t>
                </a:r>
                <a:r>
                  <a:rPr lang="en-US" sz="48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𝟏</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𝒔𝒊𝒏</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oMath>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6" name="TextBox 5">
                <a:extLst>
                  <a:ext uri="{FF2B5EF4-FFF2-40B4-BE49-F238E27FC236}">
                    <a16:creationId xmlns:a16="http://schemas.microsoft.com/office/drawing/2014/main" id="{87E33A7C-05DB-07FE-6E51-F669615C203E}"/>
                  </a:ext>
                </a:extLst>
              </p:cNvPr>
              <p:cNvSpPr txBox="1">
                <a:spLocks noRot="1" noChangeAspect="1" noMove="1" noResize="1" noEditPoints="1" noAdjustHandles="1" noChangeArrowheads="1" noChangeShapeType="1" noTextEdit="1"/>
              </p:cNvSpPr>
              <p:nvPr/>
            </p:nvSpPr>
            <p:spPr>
              <a:xfrm>
                <a:off x="3629856" y="3207652"/>
                <a:ext cx="20274628" cy="847733"/>
              </a:xfrm>
              <a:prstGeom prst="rect">
                <a:avLst/>
              </a:prstGeom>
              <a:blipFill>
                <a:blip r:embed="rId4"/>
                <a:stretch>
                  <a:fillRect l="-1353" t="-15108" b="-366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1ADF398-6078-9184-2199-2638393BB755}"/>
                  </a:ext>
                </a:extLst>
              </p:cNvPr>
              <p:cNvSpPr txBox="1"/>
              <p:nvPr/>
            </p:nvSpPr>
            <p:spPr>
              <a:xfrm>
                <a:off x="2728511" y="7312420"/>
                <a:ext cx="12616486" cy="1157240"/>
              </a:xfrm>
              <a:prstGeom prst="rect">
                <a:avLst/>
              </a:prstGeom>
              <a:noFill/>
            </p:spPr>
            <p:txBody>
              <a:bodyPr wrap="square">
                <a:spAutoFit/>
              </a:bodyPr>
              <a:lstStyle/>
              <a:p>
                <a:r>
                  <a:rPr lang="en-US" sz="4800" b="1" dirty="0" err="1">
                    <a:latin typeface="Tahoma" panose="020B0604030504040204" pitchFamily="34" charset="0"/>
                    <a:ea typeface="Tahoma" panose="020B0604030504040204" pitchFamily="34" charset="0"/>
                    <a:cs typeface="Tahoma" panose="020B0604030504040204" pitchFamily="34" charset="0"/>
                  </a:rPr>
                  <a:t>Vì</a:t>
                </a:r>
                <a:r>
                  <a:rPr lang="en-US" sz="48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𝟗𝟎</m:t>
                        </m:r>
                      </m:e>
                      <m:sup>
                        <m:r>
                          <a:rPr lang="en-US" sz="4800" b="1" i="1">
                            <a:latin typeface="Cambria Math" panose="02040503050406030204" pitchFamily="18" charset="0"/>
                            <a:ea typeface="Cambria Math" panose="02040503050406030204" pitchFamily="18" charset="0"/>
                            <a:cs typeface="Tahoma" panose="020B0604030504040204" pitchFamily="34" charset="0"/>
                          </a:rPr>
                          <m:t>°</m:t>
                        </m:r>
                      </m:sup>
                    </m:sSup>
                    <m:r>
                      <a:rPr lang="en-US" sz="4800" b="1" i="1">
                        <a:latin typeface="Cambria Math" panose="02040503050406030204" pitchFamily="18" charset="0"/>
                        <a:ea typeface="Tahoma" panose="020B0604030504040204" pitchFamily="34" charset="0"/>
                        <a:cs typeface="Tahoma" panose="020B0604030504040204" pitchFamily="34" charset="0"/>
                      </a:rPr>
                      <m:t>&lt;</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&lt;</m:t>
                    </m:r>
                    <m:r>
                      <a:rPr lang="en-US" sz="4800" b="1" i="1">
                        <a:latin typeface="Cambria Math" panose="02040503050406030204" pitchFamily="18" charset="0"/>
                        <a:ea typeface="Cambria Math" panose="02040503050406030204" pitchFamily="18" charset="0"/>
                        <a:cs typeface="Tahoma" panose="020B0604030504040204" pitchFamily="34" charset="0"/>
                      </a:rPr>
                      <m:t>𝟏𝟖𝟎</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𝟒</m:t>
                        </m:r>
                      </m:num>
                      <m:den>
                        <m:r>
                          <a:rPr lang="en-US" sz="4800" b="1" i="1">
                            <a:latin typeface="Cambria Math" panose="02040503050406030204" pitchFamily="18" charset="0"/>
                            <a:ea typeface="Cambria Math" panose="02040503050406030204" pitchFamily="18" charset="0"/>
                            <a:cs typeface="Tahoma" panose="020B0604030504040204" pitchFamily="34" charset="0"/>
                          </a:rPr>
                          <m:t>𝟓</m:t>
                        </m:r>
                      </m:den>
                    </m:f>
                  </m:oMath>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7" name="TextBox 6">
                <a:extLst>
                  <a:ext uri="{FF2B5EF4-FFF2-40B4-BE49-F238E27FC236}">
                    <a16:creationId xmlns:a16="http://schemas.microsoft.com/office/drawing/2014/main" id="{91ADF398-6078-9184-2199-2638393BB755}"/>
                  </a:ext>
                </a:extLst>
              </p:cNvPr>
              <p:cNvSpPr txBox="1">
                <a:spLocks noRot="1" noChangeAspect="1" noMove="1" noResize="1" noEditPoints="1" noAdjustHandles="1" noChangeArrowheads="1" noChangeShapeType="1" noTextEdit="1"/>
              </p:cNvSpPr>
              <p:nvPr/>
            </p:nvSpPr>
            <p:spPr>
              <a:xfrm>
                <a:off x="2728511" y="7312420"/>
                <a:ext cx="12616486" cy="1157240"/>
              </a:xfrm>
              <a:prstGeom prst="rect">
                <a:avLst/>
              </a:prstGeom>
              <a:blipFill>
                <a:blip r:embed="rId5"/>
                <a:stretch>
                  <a:fillRect l="-2223" b="-116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D3D0366-EC9B-3EA4-2BB7-51C9A2529CE5}"/>
                  </a:ext>
                </a:extLst>
              </p:cNvPr>
              <p:cNvSpPr txBox="1"/>
              <p:nvPr/>
            </p:nvSpPr>
            <p:spPr>
              <a:xfrm>
                <a:off x="3393528" y="9523512"/>
                <a:ext cx="11782292" cy="1161472"/>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𝒕𝒂𝒏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𝒔𝒊𝒏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num>
                      <m:den>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𝟑</m:t>
                        </m:r>
                      </m:num>
                      <m:den>
                        <m:r>
                          <a:rPr lang="en-US" sz="4800" b="1" i="1">
                            <a:latin typeface="Cambria Math" panose="02040503050406030204" pitchFamily="18" charset="0"/>
                            <a:ea typeface="Cambria Math" panose="02040503050406030204" pitchFamily="18" charset="0"/>
                            <a:cs typeface="Tahoma" panose="020B0604030504040204" pitchFamily="34" charset="0"/>
                          </a:rPr>
                          <m:t>𝟒</m:t>
                        </m:r>
                      </m:den>
                    </m:f>
                  </m:oMath>
                </a14:m>
                <a:endParaRPr lang="en-US" sz="48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8" name="TextBox 7">
                <a:extLst>
                  <a:ext uri="{FF2B5EF4-FFF2-40B4-BE49-F238E27FC236}">
                    <a16:creationId xmlns:a16="http://schemas.microsoft.com/office/drawing/2014/main" id="{4D3D0366-EC9B-3EA4-2BB7-51C9A2529CE5}"/>
                  </a:ext>
                </a:extLst>
              </p:cNvPr>
              <p:cNvSpPr txBox="1">
                <a:spLocks noRot="1" noChangeAspect="1" noMove="1" noResize="1" noEditPoints="1" noAdjustHandles="1" noChangeArrowheads="1" noChangeShapeType="1" noTextEdit="1"/>
              </p:cNvSpPr>
              <p:nvPr/>
            </p:nvSpPr>
            <p:spPr>
              <a:xfrm>
                <a:off x="3393528" y="9523512"/>
                <a:ext cx="11782292" cy="1161472"/>
              </a:xfrm>
              <a:prstGeom prst="rect">
                <a:avLst/>
              </a:prstGeom>
              <a:blipFill>
                <a:blip r:embed="rId6"/>
                <a:stretch>
                  <a:fillRect l="-2381" b="-109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38EF5F3-FA1F-6462-1E4C-6A497A1664E0}"/>
                  </a:ext>
                </a:extLst>
              </p:cNvPr>
              <p:cNvSpPr txBox="1"/>
              <p:nvPr/>
            </p:nvSpPr>
            <p:spPr>
              <a:xfrm>
                <a:off x="3393529" y="10863397"/>
                <a:ext cx="7739682" cy="1159292"/>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Cambria Math" panose="02040503050406030204" pitchFamily="18" charset="0"/>
                        <a:cs typeface="Tahoma" panose="020B0604030504040204" pitchFamily="34" charset="0"/>
                      </a:rPr>
                      <m:t>𝒄𝒐𝒕</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𝟏</m:t>
                        </m:r>
                      </m:num>
                      <m:den>
                        <m:r>
                          <a:rPr lang="en-US" sz="4800" b="1" i="1">
                            <a:latin typeface="Cambria Math" panose="02040503050406030204" pitchFamily="18" charset="0"/>
                            <a:ea typeface="Cambria Math" panose="02040503050406030204" pitchFamily="18" charset="0"/>
                            <a:cs typeface="Tahoma" panose="020B0604030504040204" pitchFamily="34" charset="0"/>
                          </a:rPr>
                          <m:t>𝒕𝒂𝒏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𝟒</m:t>
                        </m:r>
                      </m:num>
                      <m:den>
                        <m:r>
                          <a:rPr lang="en-US" sz="4800" b="1" i="1">
                            <a:latin typeface="Cambria Math" panose="02040503050406030204" pitchFamily="18" charset="0"/>
                            <a:ea typeface="Cambria Math" panose="02040503050406030204" pitchFamily="18" charset="0"/>
                            <a:cs typeface="Tahoma" panose="020B0604030504040204" pitchFamily="34" charset="0"/>
                          </a:rPr>
                          <m:t>𝟑</m:t>
                        </m:r>
                      </m:den>
                    </m:f>
                  </m:oMath>
                </a14:m>
                <a:endParaRPr lang="en-US" sz="48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9" name="TextBox 8">
                <a:extLst>
                  <a:ext uri="{FF2B5EF4-FFF2-40B4-BE49-F238E27FC236}">
                    <a16:creationId xmlns:a16="http://schemas.microsoft.com/office/drawing/2014/main" id="{838EF5F3-FA1F-6462-1E4C-6A497A1664E0}"/>
                  </a:ext>
                </a:extLst>
              </p:cNvPr>
              <p:cNvSpPr txBox="1">
                <a:spLocks noRot="1" noChangeAspect="1" noMove="1" noResize="1" noEditPoints="1" noAdjustHandles="1" noChangeArrowheads="1" noChangeShapeType="1" noTextEdit="1"/>
              </p:cNvSpPr>
              <p:nvPr/>
            </p:nvSpPr>
            <p:spPr>
              <a:xfrm>
                <a:off x="3393529" y="10863397"/>
                <a:ext cx="7739682" cy="1159292"/>
              </a:xfrm>
              <a:prstGeom prst="rect">
                <a:avLst/>
              </a:prstGeom>
              <a:blipFill>
                <a:blip r:embed="rId7"/>
                <a:stretch>
                  <a:fillRect l="-3625" b="-11053"/>
                </a:stretch>
              </a:blipFill>
            </p:spPr>
            <p:txBody>
              <a:bodyPr/>
              <a:lstStyle/>
              <a:p>
                <a:r>
                  <a:rPr lang="en-US">
                    <a:noFill/>
                  </a:rPr>
                  <a:t> </a:t>
                </a:r>
              </a:p>
            </p:txBody>
          </p:sp>
        </mc:Fallback>
      </mc:AlternateContent>
      <p:sp>
        <p:nvSpPr>
          <p:cNvPr id="2" name="Rectangle: Rounded Corners 1">
            <a:extLst>
              <a:ext uri="{FF2B5EF4-FFF2-40B4-BE49-F238E27FC236}">
                <a16:creationId xmlns:a16="http://schemas.microsoft.com/office/drawing/2014/main" id="{857D06BD-C77B-C603-A3DF-B6737758B0B4}"/>
              </a:ext>
            </a:extLst>
          </p:cNvPr>
          <p:cNvSpPr/>
          <p:nvPr/>
        </p:nvSpPr>
        <p:spPr>
          <a:xfrm>
            <a:off x="315252" y="3104156"/>
            <a:ext cx="2950438"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45BBD44-0491-7235-0559-EDD512B42A33}"/>
                  </a:ext>
                </a:extLst>
              </p:cNvPr>
              <p:cNvSpPr txBox="1"/>
              <p:nvPr/>
            </p:nvSpPr>
            <p:spPr>
              <a:xfrm>
                <a:off x="-248016" y="4615384"/>
                <a:ext cx="19418332" cy="1916807"/>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𝟏</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d>
                            <m:dPr>
                              <m:ctrlPr>
                                <a:rPr lang="en-US" sz="4800" b="1" i="1">
                                  <a:latin typeface="Cambria Math" panose="02040503050406030204" pitchFamily="18" charset="0"/>
                                  <a:ea typeface="Cambria Math" panose="02040503050406030204" pitchFamily="18" charset="0"/>
                                  <a:cs typeface="Tahoma" panose="020B0604030504040204" pitchFamily="34" charset="0"/>
                                </a:rPr>
                              </m:ctrlPr>
                            </m:dPr>
                            <m:e>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𝟑</m:t>
                                  </m:r>
                                </m:num>
                                <m:den>
                                  <m:r>
                                    <a:rPr lang="en-US" sz="4800" b="1" i="1">
                                      <a:latin typeface="Cambria Math" panose="02040503050406030204" pitchFamily="18" charset="0"/>
                                      <a:ea typeface="Cambria Math" panose="02040503050406030204" pitchFamily="18" charset="0"/>
                                      <a:cs typeface="Tahoma" panose="020B0604030504040204" pitchFamily="34" charset="0"/>
                                    </a:rPr>
                                    <m:t>𝟓</m:t>
                                  </m:r>
                                </m:den>
                              </m:f>
                            </m:e>
                          </m:d>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𝟏𝟔</m:t>
                          </m:r>
                        </m:num>
                        <m:den>
                          <m:r>
                            <a:rPr lang="en-US" sz="4800" b="1" i="1">
                              <a:latin typeface="Cambria Math" panose="02040503050406030204" pitchFamily="18" charset="0"/>
                              <a:ea typeface="Cambria Math" panose="02040503050406030204" pitchFamily="18" charset="0"/>
                              <a:cs typeface="Tahoma" panose="020B0604030504040204" pitchFamily="34" charset="0"/>
                            </a:rPr>
                            <m:t>𝟐𝟓</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𝟒</m:t>
                          </m:r>
                        </m:num>
                        <m:den>
                          <m:r>
                            <a:rPr lang="en-US" sz="4800" b="1" i="1">
                              <a:latin typeface="Cambria Math" panose="02040503050406030204" pitchFamily="18" charset="0"/>
                              <a:ea typeface="Cambria Math" panose="02040503050406030204" pitchFamily="18" charset="0"/>
                              <a:cs typeface="Tahoma" panose="020B0604030504040204" pitchFamily="34" charset="0"/>
                            </a:rPr>
                            <m:t>𝟓</m:t>
                          </m:r>
                        </m:den>
                      </m:f>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3" name="TextBox 2">
                <a:extLst>
                  <a:ext uri="{FF2B5EF4-FFF2-40B4-BE49-F238E27FC236}">
                    <a16:creationId xmlns:a16="http://schemas.microsoft.com/office/drawing/2014/main" id="{A45BBD44-0491-7235-0559-EDD512B42A33}"/>
                  </a:ext>
                </a:extLst>
              </p:cNvPr>
              <p:cNvSpPr txBox="1">
                <a:spLocks noRot="1" noChangeAspect="1" noMove="1" noResize="1" noEditPoints="1" noAdjustHandles="1" noChangeArrowheads="1" noChangeShapeType="1" noTextEdit="1"/>
              </p:cNvSpPr>
              <p:nvPr/>
            </p:nvSpPr>
            <p:spPr>
              <a:xfrm>
                <a:off x="-248016" y="4615384"/>
                <a:ext cx="19418332" cy="191680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87428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EF21B35-A193-A915-7EBA-12A99DA5DF94}"/>
              </a:ext>
            </a:extLst>
          </p:cNvPr>
          <p:cNvSpPr txBox="1"/>
          <p:nvPr/>
        </p:nvSpPr>
        <p:spPr>
          <a:xfrm>
            <a:off x="545435" y="4433070"/>
            <a:ext cx="23403658" cy="8217634"/>
          </a:xfrm>
          <a:prstGeom prst="rect">
            <a:avLst/>
          </a:prstGeom>
          <a:solidFill>
            <a:srgbClr val="FFC000">
              <a:lumMod val="20000"/>
              <a:lumOff val="80000"/>
            </a:srgbClr>
          </a:solidFill>
        </p:spPr>
        <p:txBody>
          <a:bodyPr wrap="square">
            <a:spAutoFit/>
          </a:bodyPr>
          <a:lstStyle/>
          <a:p>
            <a:pPr>
              <a:defRPr/>
            </a:pPr>
            <a:r>
              <a:rPr lang="fr-FR" sz="4800" b="1" kern="120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4E260538-3759-7A3E-1CC1-1CF5C5D6A211}"/>
              </a:ext>
            </a:extLst>
          </p:cNvPr>
          <p:cNvSpPr/>
          <p:nvPr/>
        </p:nvSpPr>
        <p:spPr>
          <a:xfrm>
            <a:off x="287203" y="1063058"/>
            <a:ext cx="4312090" cy="824740"/>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3333FF"/>
                </a:solidFill>
                <a:latin typeface="Tahoma" panose="020B0604030504040204" pitchFamily="34" charset="0"/>
                <a:ea typeface="Tahoma" panose="020B0604030504040204" pitchFamily="34" charset="0"/>
                <a:cs typeface="Tahoma" panose="020B0604030504040204" pitchFamily="34" charset="0"/>
              </a:rPr>
              <a:t>Luyện tập 6</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0B2442B-669C-7A4B-D009-05F428FD5615}"/>
                  </a:ext>
                </a:extLst>
              </p:cNvPr>
              <p:cNvSpPr txBox="1"/>
              <p:nvPr/>
            </p:nvSpPr>
            <p:spPr>
              <a:xfrm>
                <a:off x="959129" y="1713502"/>
                <a:ext cx="24127516" cy="1092543"/>
              </a:xfrm>
              <a:prstGeom prst="rect">
                <a:avLst/>
              </a:prstGeom>
              <a:noFill/>
            </p:spPr>
            <p:txBody>
              <a:bodyPr wrap="square" rtlCol="0">
                <a:spAutoFit/>
              </a:bodyPr>
              <a:lstStyle/>
              <a:p>
                <a:pPr>
                  <a:defRPr/>
                </a:pPr>
                <a:r>
                  <a:rPr lang="fr-FR" sz="4800" b="1" kern="1200" dirty="0">
                    <a:latin typeface="Tahoma" panose="020B0604030504040204" pitchFamily="34" charset="0"/>
                    <a:ea typeface="Tahoma" panose="020B0604030504040204" pitchFamily="34" charset="0"/>
                    <a:cs typeface="Tahoma" panose="020B0604030504040204" pitchFamily="34" charset="0"/>
                  </a:rPr>
                  <a:t>                     </a:t>
                </a:r>
                <a:r>
                  <a:rPr lang="en-US" sz="4500" b="1" kern="1200" dirty="0" err="1">
                    <a:latin typeface="Tahoma" panose="020B0604030504040204" pitchFamily="34" charset="0"/>
                    <a:ea typeface="Tahoma" panose="020B0604030504040204" pitchFamily="34" charset="0"/>
                    <a:cs typeface="Tahoma" panose="020B0604030504040204" pitchFamily="34" charset="0"/>
                  </a:rPr>
                  <a:t>Tính</a:t>
                </a:r>
                <a:r>
                  <a:rPr lang="en-US" sz="4500" b="1" kern="1200" dirty="0">
                    <a:latin typeface="Tahoma" panose="020B0604030504040204" pitchFamily="34" charset="0"/>
                    <a:ea typeface="Tahoma" panose="020B0604030504040204" pitchFamily="34" charset="0"/>
                    <a:cs typeface="Tahoma" panose="020B0604030504040204" pitchFamily="34" charset="0"/>
                  </a:rPr>
                  <a:t> </a:t>
                </a:r>
                <a:r>
                  <a:rPr lang="en-US" sz="4500" b="1" kern="1200" dirty="0" err="1">
                    <a:latin typeface="Tahoma" panose="020B0604030504040204" pitchFamily="34" charset="0"/>
                    <a:ea typeface="Tahoma" panose="020B0604030504040204" pitchFamily="34" charset="0"/>
                    <a:cs typeface="Tahoma" panose="020B0604030504040204" pitchFamily="34" charset="0"/>
                  </a:rPr>
                  <a:t>các</a:t>
                </a:r>
                <a:r>
                  <a:rPr lang="en-US" sz="4500" b="1" kern="1200" dirty="0">
                    <a:latin typeface="Tahoma" panose="020B0604030504040204" pitchFamily="34" charset="0"/>
                    <a:ea typeface="Tahoma" panose="020B0604030504040204" pitchFamily="34" charset="0"/>
                    <a:cs typeface="Tahoma" panose="020B0604030504040204" pitchFamily="34" charset="0"/>
                  </a:rPr>
                  <a:t> </a:t>
                </a:r>
                <a:r>
                  <a:rPr lang="en-US" sz="4500" b="1" kern="1200" dirty="0" err="1">
                    <a:latin typeface="Tahoma" panose="020B0604030504040204" pitchFamily="34" charset="0"/>
                    <a:ea typeface="Tahoma" panose="020B0604030504040204" pitchFamily="34" charset="0"/>
                    <a:cs typeface="Tahoma" panose="020B0604030504040204" pitchFamily="34" charset="0"/>
                  </a:rPr>
                  <a:t>giá</a:t>
                </a:r>
                <a:r>
                  <a:rPr lang="en-US" sz="4500" b="1" kern="1200" dirty="0">
                    <a:latin typeface="Tahoma" panose="020B0604030504040204" pitchFamily="34" charset="0"/>
                    <a:ea typeface="Tahoma" panose="020B0604030504040204" pitchFamily="34" charset="0"/>
                    <a:cs typeface="Tahoma" panose="020B0604030504040204" pitchFamily="34" charset="0"/>
                  </a:rPr>
                  <a:t> </a:t>
                </a:r>
                <a:r>
                  <a:rPr lang="en-US" sz="4500" b="1" kern="1200" dirty="0" err="1">
                    <a:latin typeface="Tahoma" panose="020B0604030504040204" pitchFamily="34" charset="0"/>
                    <a:ea typeface="Tahoma" panose="020B0604030504040204" pitchFamily="34" charset="0"/>
                    <a:cs typeface="Tahoma" panose="020B0604030504040204" pitchFamily="34" charset="0"/>
                  </a:rPr>
                  <a:t>trị</a:t>
                </a:r>
                <a:r>
                  <a:rPr lang="en-US" sz="4500" b="1" kern="1200" dirty="0">
                    <a:latin typeface="Tahoma" panose="020B0604030504040204" pitchFamily="34" charset="0"/>
                    <a:ea typeface="Tahoma" panose="020B0604030504040204" pitchFamily="34" charset="0"/>
                    <a:cs typeface="Tahoma" panose="020B0604030504040204" pitchFamily="34" charset="0"/>
                  </a:rPr>
                  <a:t> </a:t>
                </a:r>
                <a:r>
                  <a:rPr lang="en-US" sz="4500" b="1" kern="1200" dirty="0" err="1">
                    <a:latin typeface="Tahoma" panose="020B0604030504040204" pitchFamily="34" charset="0"/>
                    <a:ea typeface="Tahoma" panose="020B0604030504040204" pitchFamily="34" charset="0"/>
                    <a:cs typeface="Tahoma" panose="020B0604030504040204" pitchFamily="34" charset="0"/>
                  </a:rPr>
                  <a:t>lượng</a:t>
                </a:r>
                <a:r>
                  <a:rPr lang="en-US" sz="4500" b="1" kern="1200" dirty="0">
                    <a:latin typeface="Tahoma" panose="020B0604030504040204" pitchFamily="34" charset="0"/>
                    <a:ea typeface="Tahoma" panose="020B0604030504040204" pitchFamily="34" charset="0"/>
                    <a:cs typeface="Tahoma" panose="020B0604030504040204" pitchFamily="34" charset="0"/>
                  </a:rPr>
                  <a:t> </a:t>
                </a:r>
                <a:r>
                  <a:rPr lang="en-US" sz="4500" b="1" kern="1200" dirty="0" err="1">
                    <a:latin typeface="Tahoma" panose="020B0604030504040204" pitchFamily="34" charset="0"/>
                    <a:ea typeface="Tahoma" panose="020B0604030504040204" pitchFamily="34" charset="0"/>
                    <a:cs typeface="Tahoma" panose="020B0604030504040204" pitchFamily="34" charset="0"/>
                  </a:rPr>
                  <a:t>giác</a:t>
                </a:r>
                <a:r>
                  <a:rPr lang="en-US" sz="4500" b="1" kern="1200" dirty="0">
                    <a:latin typeface="Tahoma" panose="020B0604030504040204" pitchFamily="34" charset="0"/>
                    <a:ea typeface="Tahoma" panose="020B0604030504040204" pitchFamily="34" charset="0"/>
                    <a:cs typeface="Tahoma" panose="020B0604030504040204" pitchFamily="34" charset="0"/>
                  </a:rPr>
                  <a:t> </a:t>
                </a:r>
                <a:r>
                  <a:rPr lang="en-US" sz="4500" b="1" kern="1200" dirty="0" err="1">
                    <a:latin typeface="Tahoma" panose="020B0604030504040204" pitchFamily="34" charset="0"/>
                    <a:ea typeface="Tahoma" panose="020B0604030504040204" pitchFamily="34" charset="0"/>
                    <a:cs typeface="Tahoma" panose="020B0604030504040204" pitchFamily="34" charset="0"/>
                  </a:rPr>
                  <a:t>của</a:t>
                </a:r>
                <a:r>
                  <a:rPr lang="en-US" sz="4500" b="1" kern="1200" dirty="0">
                    <a:latin typeface="Tahoma" panose="020B0604030504040204" pitchFamily="34" charset="0"/>
                    <a:ea typeface="Tahoma" panose="020B0604030504040204" pitchFamily="34" charset="0"/>
                    <a:cs typeface="Tahoma" panose="020B0604030504040204" pitchFamily="34" charset="0"/>
                  </a:rPr>
                  <a:t> </a:t>
                </a:r>
                <a:r>
                  <a:rPr lang="en-US" sz="4500" b="1" kern="1200" dirty="0" err="1">
                    <a:latin typeface="Tahoma" panose="020B0604030504040204" pitchFamily="34" charset="0"/>
                    <a:ea typeface="Tahoma" panose="020B0604030504040204" pitchFamily="34" charset="0"/>
                    <a:cs typeface="Tahoma" panose="020B0604030504040204" pitchFamily="34" charset="0"/>
                  </a:rPr>
                  <a:t>góc</a:t>
                </a:r>
                <a:r>
                  <a:rPr lang="en-US" sz="4500" b="1" kern="12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500" b="1" i="1" kern="1200">
                        <a:latin typeface="Cambria Math" panose="02040503050406030204" pitchFamily="18" charset="0"/>
                        <a:ea typeface="Cambria Math" panose="02040503050406030204" pitchFamily="18" charset="0"/>
                        <a:cs typeface="Tahoma" panose="020B0604030504040204" pitchFamily="34" charset="0"/>
                      </a:rPr>
                      <m:t>𝜶</m:t>
                    </m:r>
                  </m:oMath>
                </a14:m>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err="1">
                    <a:latin typeface="Tahoma" panose="020B0604030504040204" pitchFamily="34" charset="0"/>
                    <a:ea typeface="Tahoma" panose="020B0604030504040204" pitchFamily="34" charset="0"/>
                    <a:cs typeface="Tahoma" panose="020B0604030504040204" pitchFamily="34" charset="0"/>
                  </a:rPr>
                  <a:t>biết</a:t>
                </a:r>
                <a:r>
                  <a:rPr lang="en-US" sz="45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500" b="1">
                        <a:latin typeface="Cambria Math" panose="02040503050406030204" pitchFamily="18" charset="0"/>
                        <a:ea typeface="Cambria Math" panose="02040503050406030204" pitchFamily="18" charset="0"/>
                        <a:cs typeface="Tahoma" panose="020B0604030504040204" pitchFamily="34" charset="0"/>
                      </a:rPr>
                      <m:t>𝐜</m:t>
                    </m:r>
                    <m:r>
                      <a:rPr lang="en-US" sz="4500" b="1" i="1">
                        <a:latin typeface="Cambria Math" panose="02040503050406030204" pitchFamily="18" charset="0"/>
                        <a:ea typeface="Cambria Math" panose="02040503050406030204" pitchFamily="18" charset="0"/>
                        <a:cs typeface="Tahoma" panose="020B0604030504040204" pitchFamily="34" charset="0"/>
                      </a:rPr>
                      <m:t>𝒐𝒔</m:t>
                    </m:r>
                    <m:r>
                      <a:rPr lang="en-US" sz="4500" b="1" i="1">
                        <a:latin typeface="Cambria Math" panose="02040503050406030204" pitchFamily="18" charset="0"/>
                        <a:ea typeface="Cambria Math" panose="02040503050406030204" pitchFamily="18" charset="0"/>
                        <a:cs typeface="Tahoma" panose="020B0604030504040204" pitchFamily="34" charset="0"/>
                      </a:rPr>
                      <m:t>𝜶</m:t>
                    </m:r>
                    <m:r>
                      <a:rPr lang="en-US" sz="4500" b="1" i="1">
                        <a:latin typeface="Cambria Math" panose="02040503050406030204" pitchFamily="18" charset="0"/>
                        <a:ea typeface="Cambria Math" panose="02040503050406030204" pitchFamily="18" charset="0"/>
                        <a:cs typeface="Tahoma" panose="020B0604030504040204" pitchFamily="34" charset="0"/>
                      </a:rPr>
                      <m:t>=−</m:t>
                    </m:r>
                    <m:f>
                      <m:fPr>
                        <m:ctrlPr>
                          <a:rPr lang="en-US" sz="4500" b="1" i="1">
                            <a:latin typeface="Cambria Math" panose="02040503050406030204" pitchFamily="18" charset="0"/>
                            <a:ea typeface="Cambria Math" panose="02040503050406030204" pitchFamily="18" charset="0"/>
                            <a:cs typeface="Tahoma" panose="020B0604030504040204" pitchFamily="34" charset="0"/>
                          </a:rPr>
                        </m:ctrlPr>
                      </m:fPr>
                      <m:num>
                        <m:r>
                          <a:rPr lang="en-US" sz="4500" b="1" i="1">
                            <a:latin typeface="Cambria Math" panose="02040503050406030204" pitchFamily="18" charset="0"/>
                            <a:ea typeface="Cambria Math" panose="02040503050406030204" pitchFamily="18" charset="0"/>
                            <a:cs typeface="Tahoma" panose="020B0604030504040204" pitchFamily="34" charset="0"/>
                          </a:rPr>
                          <m:t>𝟐</m:t>
                        </m:r>
                      </m:num>
                      <m:den>
                        <m:r>
                          <a:rPr lang="en-US" sz="4500" b="1" i="1">
                            <a:latin typeface="Cambria Math" panose="02040503050406030204" pitchFamily="18" charset="0"/>
                            <a:ea typeface="Cambria Math" panose="02040503050406030204" pitchFamily="18" charset="0"/>
                            <a:cs typeface="Tahoma" panose="020B0604030504040204" pitchFamily="34" charset="0"/>
                          </a:rPr>
                          <m:t>𝟑</m:t>
                        </m:r>
                      </m:den>
                    </m:f>
                  </m:oMath>
                </a14:m>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err="1">
                    <a:latin typeface="Tahoma" panose="020B0604030504040204" pitchFamily="34" charset="0"/>
                    <a:ea typeface="Tahoma" panose="020B0604030504040204" pitchFamily="34" charset="0"/>
                    <a:cs typeface="Tahoma" panose="020B0604030504040204" pitchFamily="34" charset="0"/>
                  </a:rPr>
                  <a:t>và</a:t>
                </a:r>
                <a:r>
                  <a:rPr lang="en-US" sz="45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500" b="1" i="1">
                        <a:latin typeface="Cambria Math" panose="02040503050406030204" pitchFamily="18" charset="0"/>
                        <a:ea typeface="Cambria Math" panose="02040503050406030204" pitchFamily="18" charset="0"/>
                        <a:cs typeface="Tahoma" panose="020B0604030504040204" pitchFamily="34" charset="0"/>
                      </a:rPr>
                      <m:t>𝛑</m:t>
                    </m:r>
                    <m:r>
                      <a:rPr lang="en-US" sz="4500" b="1" i="1">
                        <a:latin typeface="Cambria Math" panose="02040503050406030204" pitchFamily="18" charset="0"/>
                        <a:ea typeface="Tahoma" panose="020B0604030504040204" pitchFamily="34" charset="0"/>
                        <a:cs typeface="Tahoma" panose="020B0604030504040204" pitchFamily="34" charset="0"/>
                      </a:rPr>
                      <m:t>&lt;</m:t>
                    </m:r>
                    <m:r>
                      <a:rPr lang="en-US" sz="4500" b="1" i="1">
                        <a:latin typeface="Cambria Math" panose="02040503050406030204" pitchFamily="18" charset="0"/>
                        <a:ea typeface="Cambria Math" panose="02040503050406030204" pitchFamily="18" charset="0"/>
                        <a:cs typeface="Tahoma" panose="020B0604030504040204" pitchFamily="34" charset="0"/>
                      </a:rPr>
                      <m:t>𝜶</m:t>
                    </m:r>
                    <m:r>
                      <a:rPr lang="en-US" sz="4500" b="1" i="1">
                        <a:latin typeface="Cambria Math" panose="02040503050406030204" pitchFamily="18" charset="0"/>
                        <a:ea typeface="Cambria Math" panose="02040503050406030204" pitchFamily="18" charset="0"/>
                        <a:cs typeface="Tahoma" panose="020B0604030504040204" pitchFamily="34" charset="0"/>
                      </a:rPr>
                      <m:t>&lt;</m:t>
                    </m:r>
                    <m:f>
                      <m:fPr>
                        <m:ctrlPr>
                          <a:rPr lang="en-US" sz="4500" b="1" i="1">
                            <a:latin typeface="Cambria Math" panose="02040503050406030204" pitchFamily="18" charset="0"/>
                            <a:ea typeface="Cambria Math" panose="02040503050406030204" pitchFamily="18" charset="0"/>
                            <a:cs typeface="Tahoma" panose="020B0604030504040204" pitchFamily="34" charset="0"/>
                          </a:rPr>
                        </m:ctrlPr>
                      </m:fPr>
                      <m:num>
                        <m:r>
                          <a:rPr lang="en-US" sz="4500" b="1" i="1">
                            <a:latin typeface="Cambria Math" panose="02040503050406030204" pitchFamily="18" charset="0"/>
                            <a:ea typeface="Cambria Math" panose="02040503050406030204" pitchFamily="18" charset="0"/>
                            <a:cs typeface="Tahoma" panose="020B0604030504040204" pitchFamily="34" charset="0"/>
                          </a:rPr>
                          <m:t>𝟑</m:t>
                        </m:r>
                        <m:r>
                          <a:rPr lang="en-US" sz="4500" b="1" i="1">
                            <a:latin typeface="Cambria Math" panose="02040503050406030204" pitchFamily="18" charset="0"/>
                            <a:ea typeface="Cambria Math" panose="02040503050406030204" pitchFamily="18" charset="0"/>
                            <a:cs typeface="Tahoma" panose="020B0604030504040204" pitchFamily="34" charset="0"/>
                          </a:rPr>
                          <m:t>𝝅</m:t>
                        </m:r>
                      </m:num>
                      <m:den>
                        <m:r>
                          <a:rPr lang="en-US" sz="4500" b="1" i="1">
                            <a:latin typeface="Cambria Math" panose="02040503050406030204" pitchFamily="18" charset="0"/>
                            <a:ea typeface="Cambria Math" panose="02040503050406030204" pitchFamily="18" charset="0"/>
                            <a:cs typeface="Tahoma" panose="020B0604030504040204" pitchFamily="34" charset="0"/>
                          </a:rPr>
                          <m:t>𝟐</m:t>
                        </m:r>
                      </m:den>
                    </m:f>
                  </m:oMath>
                </a14:m>
                <a:endParaRPr lang="fr-FR"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4" name="TextBox 3">
                <a:extLst>
                  <a:ext uri="{FF2B5EF4-FFF2-40B4-BE49-F238E27FC236}">
                    <a16:creationId xmlns:a16="http://schemas.microsoft.com/office/drawing/2014/main" id="{F0B2442B-669C-7A4B-D009-05F428FD5615}"/>
                  </a:ext>
                </a:extLst>
              </p:cNvPr>
              <p:cNvSpPr txBox="1">
                <a:spLocks noRot="1" noChangeAspect="1" noMove="1" noResize="1" noEditPoints="1" noAdjustHandles="1" noChangeArrowheads="1" noChangeShapeType="1" noTextEdit="1"/>
              </p:cNvSpPr>
              <p:nvPr/>
            </p:nvSpPr>
            <p:spPr>
              <a:xfrm>
                <a:off x="959129" y="1713502"/>
                <a:ext cx="24127516" cy="1092543"/>
              </a:xfrm>
              <a:prstGeom prst="rect">
                <a:avLst/>
              </a:prstGeom>
              <a:blipFill>
                <a:blip r:embed="rId3"/>
                <a:stretch>
                  <a:fillRect b="-1117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7164EA8-08DD-2EB5-42C6-FF0549F7D807}"/>
              </a:ext>
            </a:extLst>
          </p:cNvPr>
          <p:cNvSpPr/>
          <p:nvPr/>
        </p:nvSpPr>
        <p:spPr>
          <a:xfrm>
            <a:off x="531161" y="4381664"/>
            <a:ext cx="2950438"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73D83FE-EF04-1EF2-7797-D6169CC63F66}"/>
                  </a:ext>
                </a:extLst>
              </p:cNvPr>
              <p:cNvSpPr txBox="1"/>
              <p:nvPr/>
            </p:nvSpPr>
            <p:spPr>
              <a:xfrm>
                <a:off x="32092" y="5299681"/>
                <a:ext cx="22468284" cy="1089209"/>
              </a:xfrm>
              <a:prstGeom prst="rect">
                <a:avLst/>
              </a:prstGeom>
              <a:noFill/>
            </p:spPr>
            <p:txBody>
              <a:bodyPr wrap="square" rtlCol="0">
                <a:spAutoFit/>
              </a:bodyPr>
              <a:lstStyle/>
              <a:p>
                <a:pPr>
                  <a:defRPr/>
                </a:pPr>
                <a:r>
                  <a:rPr lang="fr-FR" sz="4800" b="1" kern="1200">
                    <a:latin typeface="Tahoma" panose="020B0604030504040204" pitchFamily="34" charset="0"/>
                    <a:ea typeface="Tahoma" panose="020B0604030504040204" pitchFamily="34" charset="0"/>
                    <a:cs typeface="Tahoma" panose="020B0604030504040204" pitchFamily="34" charset="0"/>
                  </a:rPr>
                  <a:t>                     </a:t>
                </a:r>
                <a:r>
                  <a:rPr lang="en-US" sz="4500" b="1" kern="1200">
                    <a:latin typeface="Tahoma" panose="020B0604030504040204" pitchFamily="34" charset="0"/>
                    <a:ea typeface="Tahoma" panose="020B0604030504040204" pitchFamily="34" charset="0"/>
                    <a:cs typeface="Tahoma" panose="020B0604030504040204" pitchFamily="34" charset="0"/>
                  </a:rPr>
                  <a:t>Vì </a:t>
                </a:r>
                <a14:m>
                  <m:oMath xmlns:m="http://schemas.openxmlformats.org/officeDocument/2006/math">
                    <m:r>
                      <a:rPr lang="en-US" sz="4500" b="1" i="1">
                        <a:latin typeface="Cambria Math" panose="02040503050406030204" pitchFamily="18" charset="0"/>
                        <a:ea typeface="Cambria Math" panose="02040503050406030204" pitchFamily="18" charset="0"/>
                        <a:cs typeface="Tahoma" panose="020B0604030504040204" pitchFamily="34" charset="0"/>
                      </a:rPr>
                      <m:t>𝛑</m:t>
                    </m:r>
                    <m:r>
                      <a:rPr lang="en-US" sz="4500" b="1" i="1">
                        <a:latin typeface="Cambria Math" panose="02040503050406030204" pitchFamily="18" charset="0"/>
                        <a:ea typeface="Tahoma" panose="020B0604030504040204" pitchFamily="34" charset="0"/>
                        <a:cs typeface="Tahoma" panose="020B0604030504040204" pitchFamily="34" charset="0"/>
                      </a:rPr>
                      <m:t>&lt;</m:t>
                    </m:r>
                    <m:r>
                      <a:rPr lang="en-US" sz="4500" b="1" i="1">
                        <a:latin typeface="Cambria Math" panose="02040503050406030204" pitchFamily="18" charset="0"/>
                        <a:ea typeface="Cambria Math" panose="02040503050406030204" pitchFamily="18" charset="0"/>
                        <a:cs typeface="Tahoma" panose="020B0604030504040204" pitchFamily="34" charset="0"/>
                      </a:rPr>
                      <m:t>𝜶</m:t>
                    </m:r>
                    <m:r>
                      <a:rPr lang="en-US" sz="4500" b="1" i="1">
                        <a:latin typeface="Cambria Math" panose="02040503050406030204" pitchFamily="18" charset="0"/>
                        <a:ea typeface="Cambria Math" panose="02040503050406030204" pitchFamily="18" charset="0"/>
                        <a:cs typeface="Tahoma" panose="020B0604030504040204" pitchFamily="34" charset="0"/>
                      </a:rPr>
                      <m:t>&lt;</m:t>
                    </m:r>
                    <m:f>
                      <m:fPr>
                        <m:ctrlPr>
                          <a:rPr lang="en-US" sz="4500" b="1" i="1">
                            <a:latin typeface="Cambria Math" panose="02040503050406030204" pitchFamily="18" charset="0"/>
                            <a:ea typeface="Cambria Math" panose="02040503050406030204" pitchFamily="18" charset="0"/>
                            <a:cs typeface="Tahoma" panose="020B0604030504040204" pitchFamily="34" charset="0"/>
                          </a:rPr>
                        </m:ctrlPr>
                      </m:fPr>
                      <m:num>
                        <m:r>
                          <a:rPr lang="en-US" sz="4500" b="1" i="1">
                            <a:latin typeface="Cambria Math" panose="02040503050406030204" pitchFamily="18" charset="0"/>
                            <a:ea typeface="Cambria Math" panose="02040503050406030204" pitchFamily="18" charset="0"/>
                            <a:cs typeface="Tahoma" panose="020B0604030504040204" pitchFamily="34" charset="0"/>
                          </a:rPr>
                          <m:t>𝟑</m:t>
                        </m:r>
                        <m:r>
                          <a:rPr lang="en-US" sz="4500" b="1" i="1">
                            <a:latin typeface="Cambria Math" panose="02040503050406030204" pitchFamily="18" charset="0"/>
                            <a:ea typeface="Cambria Math" panose="02040503050406030204" pitchFamily="18" charset="0"/>
                            <a:cs typeface="Tahoma" panose="020B0604030504040204" pitchFamily="34" charset="0"/>
                          </a:rPr>
                          <m:t>𝝅</m:t>
                        </m:r>
                      </m:num>
                      <m:den>
                        <m:r>
                          <a:rPr lang="en-US" sz="4500" b="1" i="1">
                            <a:latin typeface="Cambria Math" panose="02040503050406030204" pitchFamily="18" charset="0"/>
                            <a:ea typeface="Cambria Math" panose="02040503050406030204" pitchFamily="18" charset="0"/>
                            <a:cs typeface="Tahoma" panose="020B0604030504040204" pitchFamily="34" charset="0"/>
                          </a:rPr>
                          <m:t>𝟐</m:t>
                        </m:r>
                      </m:den>
                    </m:f>
                  </m:oMath>
                </a14:m>
                <a:r>
                  <a:rPr lang="fr-FR" sz="4800" b="1" kern="1200">
                    <a:latin typeface="Tahoma" panose="020B0604030504040204" pitchFamily="34" charset="0"/>
                    <a:ea typeface="Tahoma" panose="020B0604030504040204" pitchFamily="34" charset="0"/>
                    <a:cs typeface="Tahoma" panose="020B0604030504040204" pitchFamily="34" charset="0"/>
                  </a:rPr>
                  <a:t> nên </a:t>
                </a:r>
                <a14:m>
                  <m:oMath xmlns:m="http://schemas.openxmlformats.org/officeDocument/2006/math">
                    <m:r>
                      <a:rPr lang="en-US" sz="4800" b="1" i="1" kern="1200">
                        <a:latin typeface="Cambria Math" panose="02040503050406030204" pitchFamily="18" charset="0"/>
                        <a:ea typeface="Tahoma" panose="020B0604030504040204" pitchFamily="34" charset="0"/>
                        <a:cs typeface="Tahoma" panose="020B0604030504040204" pitchFamily="34" charset="0"/>
                      </a:rPr>
                      <m:t>𝒔𝒊𝒏</m:t>
                    </m:r>
                    <m:r>
                      <a:rPr lang="en-US" sz="4800" b="1" i="1" kern="1200">
                        <a:latin typeface="Cambria Math" panose="02040503050406030204" pitchFamily="18" charset="0"/>
                        <a:ea typeface="Cambria Math" panose="02040503050406030204" pitchFamily="18" charset="0"/>
                        <a:cs typeface="Tahoma" panose="020B0604030504040204" pitchFamily="34" charset="0"/>
                      </a:rPr>
                      <m:t>𝜶</m:t>
                    </m:r>
                    <m:r>
                      <a:rPr lang="en-US" sz="4800" b="1" i="1" kern="1200">
                        <a:latin typeface="Cambria Math" panose="02040503050406030204" pitchFamily="18" charset="0"/>
                        <a:ea typeface="Cambria Math" panose="02040503050406030204" pitchFamily="18" charset="0"/>
                        <a:cs typeface="Tahoma" panose="020B0604030504040204" pitchFamily="34" charset="0"/>
                      </a:rPr>
                      <m:t>&lt;</m:t>
                    </m:r>
                    <m:r>
                      <a:rPr lang="en-US" sz="4800" b="1" i="1" kern="1200">
                        <a:latin typeface="Cambria Math" panose="02040503050406030204" pitchFamily="18" charset="0"/>
                        <a:ea typeface="Cambria Math" panose="02040503050406030204" pitchFamily="18" charset="0"/>
                        <a:cs typeface="Tahoma" panose="020B0604030504040204" pitchFamily="34" charset="0"/>
                      </a:rPr>
                      <m:t>𝟎</m:t>
                    </m:r>
                  </m:oMath>
                </a14:m>
                <a:endParaRPr lang="fr-FR" sz="48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7" name="TextBox 6">
                <a:extLst>
                  <a:ext uri="{FF2B5EF4-FFF2-40B4-BE49-F238E27FC236}">
                    <a16:creationId xmlns:a16="http://schemas.microsoft.com/office/drawing/2014/main" id="{573D83FE-EF04-1EF2-7797-D6169CC63F66}"/>
                  </a:ext>
                </a:extLst>
              </p:cNvPr>
              <p:cNvSpPr txBox="1">
                <a:spLocks noRot="1" noChangeAspect="1" noMove="1" noResize="1" noEditPoints="1" noAdjustHandles="1" noChangeArrowheads="1" noChangeShapeType="1" noTextEdit="1"/>
              </p:cNvSpPr>
              <p:nvPr/>
            </p:nvSpPr>
            <p:spPr>
              <a:xfrm>
                <a:off x="32092" y="5299681"/>
                <a:ext cx="22468284" cy="1089209"/>
              </a:xfrm>
              <a:prstGeom prst="rect">
                <a:avLst/>
              </a:prstGeom>
              <a:blipFill>
                <a:blip r:embed="rId4"/>
                <a:stretch>
                  <a:fillRect t="-3911" b="-1396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38D3805D-1CD4-424B-4AB1-FC24934864AB}"/>
                  </a:ext>
                </a:extLst>
              </p:cNvPr>
              <p:cNvSpPr txBox="1"/>
              <p:nvPr/>
            </p:nvSpPr>
            <p:spPr>
              <a:xfrm>
                <a:off x="3680710" y="6568110"/>
                <a:ext cx="20274628" cy="1286058"/>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Mặt khác  </a:t>
                </a:r>
                <a14:m>
                  <m:oMath xmlns:m="http://schemas.openxmlformats.org/officeDocument/2006/math">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𝒔𝒊𝒏</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𝟏</m:t>
                    </m:r>
                    <m:r>
                      <a:rPr lang="en-US" sz="4800" b="1">
                        <a:latin typeface="Cambria Math" panose="02040503050406030204" pitchFamily="18" charset="0"/>
                        <a:ea typeface="Cambria Math" panose="02040503050406030204" pitchFamily="18" charset="0"/>
                        <a:cs typeface="Tahoma" panose="020B0604030504040204" pitchFamily="34" charset="0"/>
                      </a:rPr>
                      <m:t> </m:t>
                    </m:r>
                    <m:r>
                      <a:rPr lang="en-US" sz="4800" b="1" i="1">
                        <a:latin typeface="Cambria Math" panose="02040503050406030204" pitchFamily="18" charset="0"/>
                        <a:ea typeface="Cambria Math" panose="02040503050406030204" pitchFamily="18" charset="0"/>
                        <a:cs typeface="Tahoma" panose="020B0604030504040204" pitchFamily="34" charset="0"/>
                      </a:rPr>
                      <m:t> ⟹</m:t>
                    </m:r>
                    <m:r>
                      <a:rPr lang="en-US" sz="4800" b="1" i="1">
                        <a:latin typeface="Cambria Math" panose="02040503050406030204" pitchFamily="18" charset="0"/>
                        <a:ea typeface="Cambria Math" panose="02040503050406030204" pitchFamily="18" charset="0"/>
                        <a:cs typeface="Tahoma" panose="020B0604030504040204" pitchFamily="34" charset="0"/>
                      </a:rPr>
                      <m:t>𝒔𝒊𝒏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𝟏</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e>
                    </m:rad>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𝟓</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𝟑</m:t>
                        </m:r>
                      </m:den>
                    </m:f>
                  </m:oMath>
                </a14:m>
                <a:endParaRPr lang="en-US" sz="48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9" name="TextBox 8">
                <a:extLst>
                  <a:ext uri="{FF2B5EF4-FFF2-40B4-BE49-F238E27FC236}">
                    <a16:creationId xmlns:a16="http://schemas.microsoft.com/office/drawing/2014/main" id="{38D3805D-1CD4-424B-4AB1-FC24934864AB}"/>
                  </a:ext>
                </a:extLst>
              </p:cNvPr>
              <p:cNvSpPr txBox="1">
                <a:spLocks noRot="1" noChangeAspect="1" noMove="1" noResize="1" noEditPoints="1" noAdjustHandles="1" noChangeArrowheads="1" noChangeShapeType="1" noTextEdit="1"/>
              </p:cNvSpPr>
              <p:nvPr/>
            </p:nvSpPr>
            <p:spPr>
              <a:xfrm>
                <a:off x="3680710" y="6568110"/>
                <a:ext cx="20274628" cy="1286058"/>
              </a:xfrm>
              <a:prstGeom prst="rect">
                <a:avLst/>
              </a:prstGeom>
              <a:blipFill>
                <a:blip r:embed="rId5"/>
                <a:stretch>
                  <a:fillRect l="-1383" b="-99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5933CE3-3E5B-242E-963C-A0241BF282B4}"/>
                  </a:ext>
                </a:extLst>
              </p:cNvPr>
              <p:cNvSpPr txBox="1"/>
              <p:nvPr/>
            </p:nvSpPr>
            <p:spPr>
              <a:xfrm>
                <a:off x="3728838" y="8027935"/>
                <a:ext cx="18313016" cy="1286121"/>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Do đó,</a:t>
                </a:r>
                <a14:m>
                  <m:oMath xmlns:m="http://schemas.openxmlformats.org/officeDocument/2006/math">
                    <m:r>
                      <a:rPr lang="en-US" sz="4800" b="1">
                        <a:latin typeface="Cambria Math" panose="02040503050406030204" pitchFamily="18" charset="0"/>
                        <a:ea typeface="Tahoma" panose="020B0604030504040204" pitchFamily="34" charset="0"/>
                        <a:cs typeface="Tahoma" panose="020B0604030504040204" pitchFamily="34" charset="0"/>
                      </a:rPr>
                      <m:t>   </m:t>
                    </m:r>
                    <m:r>
                      <a:rPr lang="en-US" sz="4800" b="1" i="1">
                        <a:latin typeface="Cambria Math" panose="02040503050406030204" pitchFamily="18" charset="0"/>
                        <a:ea typeface="Tahoma" panose="020B0604030504040204" pitchFamily="34" charset="0"/>
                        <a:cs typeface="Tahoma" panose="020B0604030504040204" pitchFamily="34" charset="0"/>
                      </a:rPr>
                      <m:t>𝒕𝒂𝒏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𝒔𝒊𝒏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num>
                      <m:den>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𝟓</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𝟐</m:t>
                        </m:r>
                      </m:den>
                    </m:f>
                  </m:oMath>
                </a14:m>
                <a:r>
                  <a:rPr lang="en-US" sz="4800" b="1">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r>
                      <a:rPr lang="en-US" sz="4800" b="1" i="1">
                        <a:latin typeface="Cambria Math" panose="02040503050406030204" pitchFamily="18" charset="0"/>
                        <a:ea typeface="Cambria Math" panose="02040503050406030204" pitchFamily="18" charset="0"/>
                        <a:cs typeface="Tahoma" panose="020B0604030504040204" pitchFamily="34" charset="0"/>
                      </a:rPr>
                      <m:t>𝒄𝒐𝒕</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𝟏</m:t>
                        </m:r>
                      </m:num>
                      <m:den>
                        <m:r>
                          <a:rPr lang="en-US" sz="4800" b="1" i="1">
                            <a:latin typeface="Cambria Math" panose="02040503050406030204" pitchFamily="18" charset="0"/>
                            <a:ea typeface="Cambria Math" panose="02040503050406030204" pitchFamily="18" charset="0"/>
                            <a:cs typeface="Tahoma" panose="020B0604030504040204" pitchFamily="34" charset="0"/>
                          </a:rPr>
                          <m:t>𝒕𝒂𝒏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𝟐</m:t>
                        </m:r>
                      </m:num>
                      <m:den>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𝟓</m:t>
                            </m:r>
                          </m:e>
                        </m:rad>
                      </m:den>
                    </m:f>
                  </m:oMath>
                </a14:m>
                <a:r>
                  <a:rPr lang="en-US" sz="4800" b="1">
                    <a:latin typeface="Tahoma" panose="020B0604030504040204" pitchFamily="34" charset="0"/>
                    <a:ea typeface="Tahoma" panose="020B0604030504040204" pitchFamily="34" charset="0"/>
                    <a:cs typeface="Tahoma" panose="020B0604030504040204" pitchFamily="34" charset="0"/>
                  </a:rPr>
                  <a:t> </a:t>
                </a:r>
              </a:p>
            </p:txBody>
          </p:sp>
        </mc:Choice>
        <mc:Fallback>
          <p:sp>
            <p:nvSpPr>
              <p:cNvPr id="10" name="TextBox 9">
                <a:extLst>
                  <a:ext uri="{FF2B5EF4-FFF2-40B4-BE49-F238E27FC236}">
                    <a16:creationId xmlns:a16="http://schemas.microsoft.com/office/drawing/2014/main" id="{45933CE3-3E5B-242E-963C-A0241BF282B4}"/>
                  </a:ext>
                </a:extLst>
              </p:cNvPr>
              <p:cNvSpPr txBox="1">
                <a:spLocks noRot="1" noChangeAspect="1" noMove="1" noResize="1" noEditPoints="1" noAdjustHandles="1" noChangeArrowheads="1" noChangeShapeType="1" noTextEdit="1"/>
              </p:cNvSpPr>
              <p:nvPr/>
            </p:nvSpPr>
            <p:spPr>
              <a:xfrm>
                <a:off x="3728838" y="8027935"/>
                <a:ext cx="18313016" cy="1286121"/>
              </a:xfrm>
              <a:prstGeom prst="rect">
                <a:avLst/>
              </a:prstGeom>
              <a:blipFill>
                <a:blip r:embed="rId6"/>
                <a:stretch>
                  <a:fillRect l="-1531" b="-8057"/>
                </a:stretch>
              </a:blipFill>
            </p:spPr>
            <p:txBody>
              <a:bodyPr/>
              <a:lstStyle/>
              <a:p>
                <a:r>
                  <a:rPr lang="en-US">
                    <a:noFill/>
                  </a:rPr>
                  <a:t> </a:t>
                </a:r>
              </a:p>
            </p:txBody>
          </p:sp>
        </mc:Fallback>
      </mc:AlternateContent>
    </p:spTree>
    <p:extLst>
      <p:ext uri="{BB962C8B-B14F-4D97-AF65-F5344CB8AC3E}">
        <p14:creationId xmlns:p14="http://schemas.microsoft.com/office/powerpoint/2010/main" val="2772788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1178558" y="927882"/>
            <a:ext cx="19370308"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QUAN HỆ GIỮA CÁC GIÁ TRỊ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b="1">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4</a:t>
              </a:r>
              <a:endParaRPr sz="4300" b="1"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D1C4D844-FEE7-77DC-D5E1-E366480CE22C}"/>
              </a:ext>
            </a:extLst>
          </p:cNvPr>
          <p:cNvGrpSpPr/>
          <p:nvPr/>
        </p:nvGrpSpPr>
        <p:grpSpPr>
          <a:xfrm>
            <a:off x="531161" y="3110476"/>
            <a:ext cx="23680850" cy="998468"/>
            <a:chOff x="0" y="92326"/>
            <a:chExt cx="9619823" cy="204158"/>
          </a:xfrm>
        </p:grpSpPr>
        <p:sp>
          <p:nvSpPr>
            <p:cNvPr id="37" name="TextBox 321">
              <a:extLst>
                <a:ext uri="{FF2B5EF4-FFF2-40B4-BE49-F238E27FC236}">
                  <a16:creationId xmlns:a16="http://schemas.microsoft.com/office/drawing/2014/main" id="{B74D87E3-CA8C-2CA8-C1CB-657ACEEE25AA}"/>
                </a:ext>
              </a:extLst>
            </p:cNvPr>
            <p:cNvSpPr txBox="1"/>
            <p:nvPr/>
          </p:nvSpPr>
          <p:spPr>
            <a:xfrm>
              <a:off x="636493" y="106315"/>
              <a:ext cx="8983330" cy="190169"/>
            </a:xfrm>
            <a:prstGeom prst="rect">
              <a:avLst/>
            </a:prstGeom>
            <a:noFill/>
          </p:spPr>
          <p:txBody>
            <a:bodyPr wrap="square" rtlCol="0">
              <a:noAutofit/>
            </a:bodyPr>
            <a:lstStyle/>
            <a:p>
              <a:pPr>
                <a:lnSpc>
                  <a:spcPct val="107000"/>
                </a:lnSpc>
                <a:spcAft>
                  <a:spcPts val="800"/>
                </a:spcAft>
              </a:pPr>
              <a:r>
                <a:rPr lang="en-US" sz="45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5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500" b="1" dirty="0">
                  <a:solidFill>
                    <a:srgbClr val="FF0000"/>
                  </a:solidFill>
                  <a:latin typeface="Tahoma" panose="020B0604030504040204" pitchFamily="34" charset="0"/>
                  <a:ea typeface="Tahoma" panose="020B0604030504040204" pitchFamily="34" charset="0"/>
                  <a:cs typeface="Tahoma" panose="020B0604030504040204" pitchFamily="34" charset="0"/>
                </a:rPr>
                <a:t> 6: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Nhận</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biết</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liên</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hệ</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giữa</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giá</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trị</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lượng</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giác</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của</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các</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góc</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đối</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nhau</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bù</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nhau</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phụ</a:t>
              </a:r>
              <a:r>
                <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3333FF"/>
                  </a:solidFill>
                  <a:latin typeface="Tahoma" panose="020B0604030504040204" pitchFamily="34" charset="0"/>
                  <a:ea typeface="Tahoma" panose="020B0604030504040204" pitchFamily="34" charset="0"/>
                  <a:cs typeface="Tahoma" panose="020B0604030504040204" pitchFamily="34" charset="0"/>
                </a:rPr>
                <a:t>nhau</a:t>
              </a:r>
              <a:endPar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a:extLst>
                <a:ext uri="{FF2B5EF4-FFF2-40B4-BE49-F238E27FC236}">
                  <a16:creationId xmlns:a16="http://schemas.microsoft.com/office/drawing/2014/main" id="{0DF9EE26-A8D0-0B5E-0A2E-D42204A97C22}"/>
                </a:ext>
              </a:extLst>
            </p:cNvPr>
            <p:cNvGrpSpPr/>
            <p:nvPr/>
          </p:nvGrpSpPr>
          <p:grpSpPr>
            <a:xfrm>
              <a:off x="0" y="92326"/>
              <a:ext cx="627012" cy="197663"/>
              <a:chOff x="0" y="92326"/>
              <a:chExt cx="575416" cy="197663"/>
            </a:xfrm>
          </p:grpSpPr>
          <p:grpSp>
            <p:nvGrpSpPr>
              <p:cNvPr id="39" name="Group 38">
                <a:extLst>
                  <a:ext uri="{FF2B5EF4-FFF2-40B4-BE49-F238E27FC236}">
                    <a16:creationId xmlns:a16="http://schemas.microsoft.com/office/drawing/2014/main" id="{30C8CD14-79BA-A657-23A6-36EF4286FE27}"/>
                  </a:ext>
                </a:extLst>
              </p:cNvPr>
              <p:cNvGrpSpPr/>
              <p:nvPr/>
            </p:nvGrpSpPr>
            <p:grpSpPr>
              <a:xfrm>
                <a:off x="0" y="92326"/>
                <a:ext cx="575416" cy="197663"/>
                <a:chOff x="0" y="92326"/>
                <a:chExt cx="644449" cy="302837"/>
              </a:xfrm>
            </p:grpSpPr>
            <p:sp>
              <p:nvSpPr>
                <p:cNvPr id="42" name="Arrow: Pentagon 41">
                  <a:extLst>
                    <a:ext uri="{FF2B5EF4-FFF2-40B4-BE49-F238E27FC236}">
                      <a16:creationId xmlns:a16="http://schemas.microsoft.com/office/drawing/2014/main" id="{09C2DAA6-6D9C-AB53-173B-302E086C5765}"/>
                    </a:ext>
                  </a:extLst>
                </p:cNvPr>
                <p:cNvSpPr/>
                <p:nvPr/>
              </p:nvSpPr>
              <p:spPr>
                <a:xfrm>
                  <a:off x="0" y="103807"/>
                  <a:ext cx="420648" cy="2913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3" name="Arrow: Chevron 42">
                  <a:extLst>
                    <a:ext uri="{FF2B5EF4-FFF2-40B4-BE49-F238E27FC236}">
                      <a16:creationId xmlns:a16="http://schemas.microsoft.com/office/drawing/2014/main" id="{0EC49B4A-5F5B-E0FC-CB0A-E0B10C274684}"/>
                    </a:ext>
                  </a:extLst>
                </p:cNvPr>
                <p:cNvSpPr/>
                <p:nvPr/>
              </p:nvSpPr>
              <p:spPr>
                <a:xfrm>
                  <a:off x="380243" y="92326"/>
                  <a:ext cx="169459" cy="291671"/>
                </a:xfrm>
                <a:prstGeom prst="chevron">
                  <a:avLst>
                    <a:gd name="adj" fmla="val 83506"/>
                  </a:avLst>
                </a:prstGeom>
                <a:solidFill>
                  <a:srgbClr val="FFC000">
                    <a:lumMod val="40000"/>
                    <a:lumOff val="60000"/>
                  </a:srgbClr>
                </a:solidFill>
                <a:ln w="12700" cap="flat" cmpd="sng" algn="ctr">
                  <a:solidFill>
                    <a:srgbClr val="FFC0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4" name="Arrow: Chevron 43">
                  <a:extLst>
                    <a:ext uri="{FF2B5EF4-FFF2-40B4-BE49-F238E27FC236}">
                      <a16:creationId xmlns:a16="http://schemas.microsoft.com/office/drawing/2014/main" id="{B6248633-E0FC-F702-CF28-BBA0D3A73DCD}"/>
                    </a:ext>
                  </a:extLst>
                </p:cNvPr>
                <p:cNvSpPr/>
                <p:nvPr/>
              </p:nvSpPr>
              <p:spPr>
                <a:xfrm>
                  <a:off x="474990" y="92326"/>
                  <a:ext cx="169459" cy="291671"/>
                </a:xfrm>
                <a:prstGeom prst="chevron">
                  <a:avLst>
                    <a:gd name="adj" fmla="val 83506"/>
                  </a:avLst>
                </a:prstGeom>
                <a:solidFill>
                  <a:srgbClr val="0000CC"/>
                </a:solidFill>
                <a:ln w="12700" cap="flat" cmpd="sng" algn="ctr">
                  <a:solidFill>
                    <a:srgbClr val="FFFF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sp>
            <p:nvSpPr>
              <p:cNvPr id="40" name="Flowchart: Terminator 39">
                <a:extLst>
                  <a:ext uri="{FF2B5EF4-FFF2-40B4-BE49-F238E27FC236}">
                    <a16:creationId xmlns:a16="http://schemas.microsoft.com/office/drawing/2014/main" id="{61794A40-14E3-FB4D-5B92-16D562350A2C}"/>
                  </a:ext>
                </a:extLst>
              </p:cNvPr>
              <p:cNvSpPr/>
              <p:nvPr/>
            </p:nvSpPr>
            <p:spPr>
              <a:xfrm>
                <a:off x="80311" y="137613"/>
                <a:ext cx="253736" cy="115827"/>
              </a:xfrm>
              <a:prstGeom prst="flowChartTerminator">
                <a:avLst/>
              </a:prstGeom>
              <a:solidFill>
                <a:srgbClr val="FFFF00"/>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1" name="Oval 40">
                <a:extLst>
                  <a:ext uri="{FF2B5EF4-FFF2-40B4-BE49-F238E27FC236}">
                    <a16:creationId xmlns:a16="http://schemas.microsoft.com/office/drawing/2014/main" id="{93CE0E34-363C-CA25-7FD2-DC82835AFDDE}"/>
                  </a:ext>
                </a:extLst>
              </p:cNvPr>
              <p:cNvSpPr/>
              <p:nvPr/>
            </p:nvSpPr>
            <p:spPr>
              <a:xfrm>
                <a:off x="211660" y="142761"/>
                <a:ext cx="92369" cy="95432"/>
              </a:xfrm>
              <a:prstGeom prst="ellipse">
                <a:avLst/>
              </a:prstGeom>
              <a:solidFill>
                <a:srgbClr val="3333FF"/>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grpSp>
      <p:sp>
        <p:nvSpPr>
          <p:cNvPr id="5" name="Google Shape;210;p31">
            <a:extLst>
              <a:ext uri="{FF2B5EF4-FFF2-40B4-BE49-F238E27FC236}">
                <a16:creationId xmlns:a16="http://schemas.microsoft.com/office/drawing/2014/main" id="{2B895833-5F81-DD28-20E7-3DB2DD62CB06}"/>
              </a:ext>
            </a:extLst>
          </p:cNvPr>
          <p:cNvSpPr/>
          <p:nvPr/>
        </p:nvSpPr>
        <p:spPr>
          <a:xfrm flipH="1">
            <a:off x="-71660" y="2183430"/>
            <a:ext cx="17300876" cy="96470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b) Giá trị lượng giác của các góc liên quan đặc biệt</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4" name="TextBox 3">
            <a:extLst>
              <a:ext uri="{FF2B5EF4-FFF2-40B4-BE49-F238E27FC236}">
                <a16:creationId xmlns:a16="http://schemas.microsoft.com/office/drawing/2014/main" id="{655D61A7-290D-B234-9C5A-8F238C9C2D88}"/>
              </a:ext>
            </a:extLst>
          </p:cNvPr>
          <p:cNvSpPr txBox="1"/>
          <p:nvPr/>
        </p:nvSpPr>
        <p:spPr>
          <a:xfrm>
            <a:off x="452255" y="4872468"/>
            <a:ext cx="23403658" cy="8217634"/>
          </a:xfrm>
          <a:prstGeom prst="rect">
            <a:avLst/>
          </a:prstGeom>
          <a:solidFill>
            <a:srgbClr val="FFC000">
              <a:lumMod val="20000"/>
              <a:lumOff val="80000"/>
            </a:srgbClr>
          </a:solidFill>
        </p:spPr>
        <p:txBody>
          <a:bodyPr wrap="square">
            <a:spAutoFit/>
          </a:bodyPr>
          <a:lstStyle/>
          <a:p>
            <a:pPr>
              <a:defRPr/>
            </a:pPr>
            <a:r>
              <a:rPr lang="fr-FR" sz="4800" b="1" kern="120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mc:Choice xmlns:a14="http://schemas.microsoft.com/office/drawing/2010/main" Requires="a14">
          <p:graphicFrame>
            <p:nvGraphicFramePr>
              <p:cNvPr id="14" name="Table 14">
                <a:extLst>
                  <a:ext uri="{FF2B5EF4-FFF2-40B4-BE49-F238E27FC236}">
                    <a16:creationId xmlns:a16="http://schemas.microsoft.com/office/drawing/2014/main" id="{B0E0A8C3-D093-1A46-6440-6BC743EE0E8B}"/>
                  </a:ext>
                </a:extLst>
              </p:cNvPr>
              <p:cNvGraphicFramePr>
                <a:graphicFrameLocks noGrp="1"/>
              </p:cNvGraphicFramePr>
              <p:nvPr>
                <p:extLst/>
              </p:nvPr>
            </p:nvGraphicFramePr>
            <p:xfrm>
              <a:off x="528088" y="4775894"/>
              <a:ext cx="23327824" cy="1402080"/>
            </p:xfrm>
            <a:graphic>
              <a:graphicData uri="http://schemas.openxmlformats.org/drawingml/2006/table">
                <a:tbl>
                  <a:tblPr firstRow="1" bandRow="1">
                    <a:tableStyleId>{5C22544A-7EE6-4342-B048-85BDC9FD1C3A}</a:tableStyleId>
                  </a:tblPr>
                  <a:tblGrid>
                    <a:gridCol w="8102564">
                      <a:extLst>
                        <a:ext uri="{9D8B030D-6E8A-4147-A177-3AD203B41FA5}">
                          <a16:colId xmlns:a16="http://schemas.microsoft.com/office/drawing/2014/main" val="1609658961"/>
                        </a:ext>
                      </a:extLst>
                    </a:gridCol>
                    <a:gridCol w="15225260">
                      <a:extLst>
                        <a:ext uri="{9D8B030D-6E8A-4147-A177-3AD203B41FA5}">
                          <a16:colId xmlns:a16="http://schemas.microsoft.com/office/drawing/2014/main" val="250924863"/>
                        </a:ext>
                      </a:extLst>
                    </a:gridCol>
                  </a:tblGrid>
                  <a:tr h="14020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a:latin typeface="Tahoma" panose="020B0604030504040204" pitchFamily="34" charset="0"/>
                              <a:ea typeface="Tahoma" panose="020B0604030504040204" pitchFamily="34" charset="0"/>
                              <a:cs typeface="Tahoma" panose="020B0604030504040204" pitchFamily="34" charset="0"/>
                            </a:rPr>
                            <a:t>Góc đối nhau</a:t>
                          </a:r>
                          <a:r>
                            <a:rPr lang="en-US" sz="4000" baseline="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000" b="1" i="1" baseline="0" smtClean="0">
                                  <a:latin typeface="Cambria Math" panose="02040503050406030204" pitchFamily="18" charset="0"/>
                                  <a:ea typeface="Tahoma" panose="020B0604030504040204" pitchFamily="34" charset="0"/>
                                  <a:cs typeface="Tahoma" panose="020B0604030504040204" pitchFamily="34" charset="0"/>
                                </a:rPr>
                                <m:t>(</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𝜶</m:t>
                              </m:r>
                            </m:oMath>
                          </a14:m>
                          <a:r>
                            <a:rPr lang="en-US" sz="4000">
                              <a:latin typeface="Tahoma" panose="020B0604030504040204" pitchFamily="34" charset="0"/>
                              <a:ea typeface="Tahoma" panose="020B0604030504040204" pitchFamily="34" charset="0"/>
                              <a:cs typeface="Tahoma" panose="020B0604030504040204" pitchFamily="34" charset="0"/>
                            </a:rPr>
                            <a:t> và</a:t>
                          </a:r>
                          <a:r>
                            <a:rPr lang="en-US" sz="4000" baseline="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000" b="1" i="1" baseline="0" smtClean="0">
                                  <a:latin typeface="Cambria Math" panose="02040503050406030204" pitchFamily="18" charset="0"/>
                                  <a:ea typeface="Tahoma" panose="020B0604030504040204" pitchFamily="34" charset="0"/>
                                  <a:cs typeface="Tahoma" panose="020B0604030504040204" pitchFamily="34" charset="0"/>
                                </a:rPr>
                                <m:t>−</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𝜶</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oMath>
                          </a14:m>
                          <a:endParaRPr lang="en-US" sz="4000">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algn="l"/>
                          <a14:m>
                            <m:oMathPara xmlns:m="http://schemas.openxmlformats.org/officeDocument/2006/math">
                              <m:oMathParaPr>
                                <m:jc m:val="left"/>
                              </m:oMathParaPr>
                              <m:oMath xmlns:m="http://schemas.openxmlformats.org/officeDocument/2006/math">
                                <m:r>
                                  <a:rPr lang="en-US" sz="4000" b="1" i="1" smtClean="0">
                                    <a:latin typeface="Cambria Math" panose="02040503050406030204" pitchFamily="18" charset="0"/>
                                  </a:rPr>
                                  <m:t>𝒄𝒐𝒔</m:t>
                                </m:r>
                                <m:d>
                                  <m:dPr>
                                    <m:ctrlPr>
                                      <a:rPr lang="en-US" sz="4000" b="1" i="1" smtClean="0">
                                        <a:latin typeface="Cambria Math" panose="02040503050406030204" pitchFamily="18" charset="0"/>
                                      </a:rPr>
                                    </m:ctrlPr>
                                  </m:dPr>
                                  <m:e>
                                    <m:r>
                                      <a:rPr lang="en-US" sz="4000" b="1" i="1" smtClean="0">
                                        <a:latin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𝒄𝒐𝒔</m:t>
                                </m:r>
                                <m:r>
                                  <a:rPr lang="en-US" sz="4000" b="1" i="1" smtClean="0">
                                    <a:latin typeface="Cambria Math" panose="02040503050406030204" pitchFamily="18" charset="0"/>
                                    <a:ea typeface="Cambria Math" panose="02040503050406030204" pitchFamily="18" charset="0"/>
                                  </a:rPr>
                                  <m:t>𝜶</m:t>
                                </m:r>
                                <m:r>
                                  <a:rPr lang="en-US" sz="4000" b="1" i="1" smtClean="0">
                                    <a:latin typeface="Cambria Math" panose="02040503050406030204" pitchFamily="18" charset="0"/>
                                    <a:ea typeface="Cambria Math" panose="02040503050406030204" pitchFamily="18" charset="0"/>
                                  </a:rPr>
                                  <m:t> ;                           </m:t>
                                </m:r>
                                <m:r>
                                  <a:rPr lang="en-US" sz="4000" b="1" i="1" smtClean="0">
                                    <a:latin typeface="Cambria Math" panose="02040503050406030204" pitchFamily="18" charset="0"/>
                                    <a:ea typeface="Cambria Math" panose="02040503050406030204" pitchFamily="18" charset="0"/>
                                  </a:rPr>
                                  <m:t>𝒔𝒊𝒏</m:t>
                                </m:r>
                                <m:d>
                                  <m:dPr>
                                    <m:ctrlPr>
                                      <a:rPr lang="en-US" sz="4000" b="1" i="1" smtClean="0">
                                        <a:latin typeface="Cambria Math" panose="02040503050406030204" pitchFamily="18" charset="0"/>
                                        <a:ea typeface="Cambria Math" panose="02040503050406030204" pitchFamily="18" charset="0"/>
                                      </a:rPr>
                                    </m:ctrlPr>
                                  </m:dPr>
                                  <m:e>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𝒔𝒊𝒏</m:t>
                                </m:r>
                                <m:r>
                                  <a:rPr lang="en-US" sz="4000" b="1" i="1" smtClean="0">
                                    <a:latin typeface="Cambria Math" panose="02040503050406030204" pitchFamily="18" charset="0"/>
                                    <a:ea typeface="Cambria Math" panose="02040503050406030204" pitchFamily="18" charset="0"/>
                                  </a:rPr>
                                  <m:t>𝜶</m:t>
                                </m:r>
                              </m:oMath>
                            </m:oMathPara>
                          </a14:m>
                          <a:endParaRPr lang="en-US" sz="4000" b="1" i="1">
                            <a:latin typeface="Cambria Math" panose="02040503050406030204" pitchFamily="18" charset="0"/>
                            <a:ea typeface="Cambria Math" panose="02040503050406030204" pitchFamily="18" charset="0"/>
                          </a:endParaRPr>
                        </a:p>
                        <a:p>
                          <a:pPr algn="l"/>
                          <a14:m>
                            <m:oMathPara xmlns:m="http://schemas.openxmlformats.org/officeDocument/2006/math">
                              <m:oMathParaPr>
                                <m:jc m:val="left"/>
                              </m:oMathParaPr>
                              <m:oMath xmlns:m="http://schemas.openxmlformats.org/officeDocument/2006/math">
                                <m:r>
                                  <a:rPr lang="en-US" sz="4000" b="1" i="1" smtClean="0">
                                    <a:latin typeface="Cambria Math" panose="02040503050406030204" pitchFamily="18" charset="0"/>
                                    <a:ea typeface="Cambria Math" panose="02040503050406030204" pitchFamily="18" charset="0"/>
                                  </a:rPr>
                                  <m:t>𝒕𝒂𝒏</m:t>
                                </m:r>
                                <m:d>
                                  <m:dPr>
                                    <m:ctrlPr>
                                      <a:rPr lang="en-US" sz="4000" b="1" i="1" smtClean="0">
                                        <a:latin typeface="Cambria Math" panose="02040503050406030204" pitchFamily="18" charset="0"/>
                                        <a:ea typeface="Cambria Math" panose="02040503050406030204" pitchFamily="18" charset="0"/>
                                      </a:rPr>
                                    </m:ctrlPr>
                                  </m:dPr>
                                  <m:e>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𝒕𝒂𝒏</m:t>
                                </m:r>
                                <m:r>
                                  <a:rPr lang="en-US" sz="4000" b="1" i="1" smtClean="0">
                                    <a:latin typeface="Cambria Math" panose="02040503050406030204" pitchFamily="18" charset="0"/>
                                    <a:ea typeface="Cambria Math" panose="02040503050406030204" pitchFamily="18" charset="0"/>
                                  </a:rPr>
                                  <m:t>𝜶</m:t>
                                </m:r>
                                <m:r>
                                  <a:rPr lang="en-US" sz="4000" b="1" i="1" smtClean="0">
                                    <a:latin typeface="Cambria Math" panose="02040503050406030204" pitchFamily="18" charset="0"/>
                                    <a:ea typeface="Cambria Math" panose="02040503050406030204" pitchFamily="18" charset="0"/>
                                  </a:rPr>
                                  <m:t>;                           </m:t>
                                </m:r>
                                <m:r>
                                  <a:rPr lang="en-US" sz="4000" b="1" i="1" smtClean="0">
                                    <a:latin typeface="Cambria Math" panose="02040503050406030204" pitchFamily="18" charset="0"/>
                                    <a:ea typeface="Cambria Math" panose="02040503050406030204" pitchFamily="18" charset="0"/>
                                  </a:rPr>
                                  <m:t>𝒄𝒐𝒕</m:t>
                                </m:r>
                                <m:d>
                                  <m:dPr>
                                    <m:ctrlPr>
                                      <a:rPr lang="en-US" sz="4000" b="1" i="1" smtClean="0">
                                        <a:latin typeface="Cambria Math" panose="02040503050406030204" pitchFamily="18" charset="0"/>
                                        <a:ea typeface="Cambria Math" panose="02040503050406030204" pitchFamily="18" charset="0"/>
                                      </a:rPr>
                                    </m:ctrlPr>
                                  </m:dPr>
                                  <m:e>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𝒄𝒐𝒕</m:t>
                                </m:r>
                                <m:r>
                                  <a:rPr lang="en-US" sz="4000" b="1" i="1" smtClean="0">
                                    <a:latin typeface="Cambria Math" panose="02040503050406030204" pitchFamily="18" charset="0"/>
                                    <a:ea typeface="Cambria Math" panose="02040503050406030204" pitchFamily="18" charset="0"/>
                                  </a:rPr>
                                  <m:t>𝜶</m:t>
                                </m:r>
                              </m:oMath>
                            </m:oMathPara>
                          </a14:m>
                          <a:endParaRPr lang="en-US" sz="4000"/>
                        </a:p>
                      </a:txBody>
                      <a:tcPr marL="182880" marR="182880" marT="91440" marB="91440"/>
                    </a:tc>
                    <a:extLst>
                      <a:ext uri="{0D108BD9-81ED-4DB2-BD59-A6C34878D82A}">
                        <a16:rowId xmlns:a16="http://schemas.microsoft.com/office/drawing/2014/main" val="918389086"/>
                      </a:ext>
                    </a:extLst>
                  </a:tr>
                </a:tbl>
              </a:graphicData>
            </a:graphic>
          </p:graphicFrame>
        </mc:Choice>
        <mc:Fallback>
          <p:graphicFrame>
            <p:nvGraphicFramePr>
              <p:cNvPr id="14" name="Table 14">
                <a:extLst>
                  <a:ext uri="{FF2B5EF4-FFF2-40B4-BE49-F238E27FC236}">
                    <a16:creationId xmlns:a16="http://schemas.microsoft.com/office/drawing/2014/main" id="{B0E0A8C3-D093-1A46-6440-6BC743EE0E8B}"/>
                  </a:ext>
                </a:extLst>
              </p:cNvPr>
              <p:cNvGraphicFramePr>
                <a:graphicFrameLocks noGrp="1"/>
              </p:cNvGraphicFramePr>
              <p:nvPr>
                <p:extLst/>
              </p:nvPr>
            </p:nvGraphicFramePr>
            <p:xfrm>
              <a:off x="528088" y="4775894"/>
              <a:ext cx="23327824" cy="1402080"/>
            </p:xfrm>
            <a:graphic>
              <a:graphicData uri="http://schemas.openxmlformats.org/drawingml/2006/table">
                <a:tbl>
                  <a:tblPr firstRow="1" bandRow="1">
                    <a:tableStyleId>{5C22544A-7EE6-4342-B048-85BDC9FD1C3A}</a:tableStyleId>
                  </a:tblPr>
                  <a:tblGrid>
                    <a:gridCol w="8102564">
                      <a:extLst>
                        <a:ext uri="{9D8B030D-6E8A-4147-A177-3AD203B41FA5}">
                          <a16:colId xmlns:a16="http://schemas.microsoft.com/office/drawing/2014/main" val="1609658961"/>
                        </a:ext>
                      </a:extLst>
                    </a:gridCol>
                    <a:gridCol w="15225260">
                      <a:extLst>
                        <a:ext uri="{9D8B030D-6E8A-4147-A177-3AD203B41FA5}">
                          <a16:colId xmlns:a16="http://schemas.microsoft.com/office/drawing/2014/main" val="250924863"/>
                        </a:ext>
                      </a:extLst>
                    </a:gridCol>
                  </a:tblGrid>
                  <a:tr h="1402080">
                    <a:tc>
                      <a:txBody>
                        <a:bodyPr/>
                        <a:lstStyle/>
                        <a:p>
                          <a:endParaRPr lang="en-US"/>
                        </a:p>
                      </a:txBody>
                      <a:tcPr marL="182880" marR="182880" marT="91440" marB="91440" anchor="ctr">
                        <a:blipFill>
                          <a:blip r:embed="rId3"/>
                          <a:stretch>
                            <a:fillRect l="-75" t="-433" r="-188120" b="-1732"/>
                          </a:stretch>
                        </a:blipFill>
                      </a:tcPr>
                    </a:tc>
                    <a:tc>
                      <a:txBody>
                        <a:bodyPr/>
                        <a:lstStyle/>
                        <a:p>
                          <a:endParaRPr lang="en-US"/>
                        </a:p>
                      </a:txBody>
                      <a:tcPr marL="182880" marR="182880" marT="91440" marB="91440">
                        <a:blipFill>
                          <a:blip r:embed="rId3"/>
                          <a:stretch>
                            <a:fillRect l="-53283" t="-433" r="-160" b="-1732"/>
                          </a:stretch>
                        </a:blipFill>
                      </a:tcPr>
                    </a:tc>
                    <a:extLst>
                      <a:ext uri="{0D108BD9-81ED-4DB2-BD59-A6C34878D82A}">
                        <a16:rowId xmlns:a16="http://schemas.microsoft.com/office/drawing/2014/main" val="918389086"/>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5" name="Table 14">
                <a:extLst>
                  <a:ext uri="{FF2B5EF4-FFF2-40B4-BE49-F238E27FC236}">
                    <a16:creationId xmlns:a16="http://schemas.microsoft.com/office/drawing/2014/main" id="{93717F62-112B-26AB-61BD-33ABC429B05E}"/>
                  </a:ext>
                </a:extLst>
              </p:cNvPr>
              <p:cNvGraphicFramePr>
                <a:graphicFrameLocks noGrp="1"/>
              </p:cNvGraphicFramePr>
              <p:nvPr>
                <p:extLst/>
              </p:nvPr>
            </p:nvGraphicFramePr>
            <p:xfrm>
              <a:off x="512048" y="6203638"/>
              <a:ext cx="23327824" cy="1402080"/>
            </p:xfrm>
            <a:graphic>
              <a:graphicData uri="http://schemas.openxmlformats.org/drawingml/2006/table">
                <a:tbl>
                  <a:tblPr firstRow="1" bandRow="1">
                    <a:tableStyleId>{5C22544A-7EE6-4342-B048-85BDC9FD1C3A}</a:tableStyleId>
                  </a:tblPr>
                  <a:tblGrid>
                    <a:gridCol w="8102564">
                      <a:extLst>
                        <a:ext uri="{9D8B030D-6E8A-4147-A177-3AD203B41FA5}">
                          <a16:colId xmlns:a16="http://schemas.microsoft.com/office/drawing/2014/main" val="1609658961"/>
                        </a:ext>
                      </a:extLst>
                    </a:gridCol>
                    <a:gridCol w="15225260">
                      <a:extLst>
                        <a:ext uri="{9D8B030D-6E8A-4147-A177-3AD203B41FA5}">
                          <a16:colId xmlns:a16="http://schemas.microsoft.com/office/drawing/2014/main" val="250924863"/>
                        </a:ext>
                      </a:extLst>
                    </a:gridCol>
                  </a:tblGrid>
                  <a:tr h="14020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a:latin typeface="Tahoma" panose="020B0604030504040204" pitchFamily="34" charset="0"/>
                              <a:ea typeface="Tahoma" panose="020B0604030504040204" pitchFamily="34" charset="0"/>
                              <a:cs typeface="Tahoma" panose="020B0604030504040204" pitchFamily="34" charset="0"/>
                            </a:rPr>
                            <a:t>Góc bù nhau </a:t>
                          </a:r>
                          <a14:m>
                            <m:oMath xmlns:m="http://schemas.openxmlformats.org/officeDocument/2006/math">
                              <m:r>
                                <a:rPr lang="en-US" sz="4000" b="1" i="1" smtClean="0">
                                  <a:latin typeface="Cambria Math" panose="02040503050406030204" pitchFamily="18" charset="0"/>
                                  <a:ea typeface="Tahoma" panose="020B0604030504040204" pitchFamily="34" charset="0"/>
                                  <a:cs typeface="Tahoma" panose="020B0604030504040204" pitchFamily="34" charset="0"/>
                                </a:rPr>
                                <m:t>(</m:t>
                              </m:r>
                              <m:r>
                                <a:rPr lang="en-US" sz="4000" b="1" i="1" smtClean="0">
                                  <a:latin typeface="Cambria Math" panose="02040503050406030204" pitchFamily="18" charset="0"/>
                                  <a:ea typeface="Cambria Math" panose="02040503050406030204" pitchFamily="18" charset="0"/>
                                  <a:cs typeface="Tahoma" panose="020B0604030504040204" pitchFamily="34" charset="0"/>
                                </a:rPr>
                                <m:t>𝜶</m:t>
                              </m:r>
                              <m:r>
                                <a:rPr lang="en-US" sz="4000" b="1" i="1" smtClean="0">
                                  <a:latin typeface="Cambria Math" panose="02040503050406030204" pitchFamily="18" charset="0"/>
                                  <a:ea typeface="Cambria Math" panose="02040503050406030204" pitchFamily="18" charset="0"/>
                                  <a:cs typeface="Tahoma" panose="020B0604030504040204" pitchFamily="34" charset="0"/>
                                </a:rPr>
                                <m:t> </m:t>
                              </m:r>
                            </m:oMath>
                          </a14:m>
                          <a:r>
                            <a:rPr lang="en-US" sz="4000">
                              <a:latin typeface="Tahoma" panose="020B0604030504040204" pitchFamily="34" charset="0"/>
                              <a:ea typeface="Tahoma" panose="020B0604030504040204" pitchFamily="34" charset="0"/>
                              <a:cs typeface="Tahoma" panose="020B0604030504040204" pitchFamily="34" charset="0"/>
                            </a:rPr>
                            <a:t> và</a:t>
                          </a:r>
                          <a:r>
                            <a:rPr lang="en-US" sz="4000" baseline="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𝜶</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oMath>
                          </a14:m>
                          <a:endParaRPr lang="en-US" sz="4000">
                            <a:latin typeface="Tahoma" panose="020B0604030504040204" pitchFamily="34" charset="0"/>
                            <a:ea typeface="Tahoma" panose="020B0604030504040204" pitchFamily="34" charset="0"/>
                            <a:cs typeface="Tahoma" panose="020B0604030504040204" pitchFamily="34" charset="0"/>
                          </a:endParaRPr>
                        </a:p>
                        <a:p>
                          <a:pPr algn="l"/>
                          <a:endParaRPr lang="en-US" sz="4000"/>
                        </a:p>
                      </a:txBody>
                      <a:tcPr marL="182880" marR="182880" marT="91440" marB="91440" anchor="ctr"/>
                    </a:tc>
                    <a:tc>
                      <a:txBody>
                        <a:bodyPr/>
                        <a:lstStyle/>
                        <a:p>
                          <a:pPr algn="l"/>
                          <a14:m>
                            <m:oMathPara xmlns:m="http://schemas.openxmlformats.org/officeDocument/2006/math">
                              <m:oMathParaPr>
                                <m:jc m:val="left"/>
                              </m:oMathParaPr>
                              <m:oMath xmlns:m="http://schemas.openxmlformats.org/officeDocument/2006/math">
                                <m:r>
                                  <a:rPr lang="en-US" sz="4000" b="1" i="1" smtClean="0">
                                    <a:latin typeface="Cambria Math" panose="02040503050406030204" pitchFamily="18" charset="0"/>
                                    <a:ea typeface="Cambria Math" panose="02040503050406030204" pitchFamily="18" charset="0"/>
                                  </a:rPr>
                                  <m:t>𝒔𝒊𝒏</m:t>
                                </m:r>
                                <m:d>
                                  <m:dPr>
                                    <m:ctrlPr>
                                      <a:rPr lang="en-US" sz="4000" b="1" i="1" smtClean="0">
                                        <a:latin typeface="Cambria Math" panose="02040503050406030204" pitchFamily="18" charset="0"/>
                                        <a:ea typeface="Cambria Math" panose="02040503050406030204" pitchFamily="18" charset="0"/>
                                      </a:rPr>
                                    </m:ctrlPr>
                                  </m:dPr>
                                  <m:e>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𝒔𝒊𝒏</m:t>
                                </m:r>
                                <m:r>
                                  <a:rPr lang="en-US" sz="4000" b="1" i="1" smtClean="0">
                                    <a:latin typeface="Cambria Math" panose="02040503050406030204" pitchFamily="18" charset="0"/>
                                    <a:ea typeface="Cambria Math" panose="02040503050406030204" pitchFamily="18" charset="0"/>
                                  </a:rPr>
                                  <m:t>𝜶</m:t>
                                </m:r>
                                <m:r>
                                  <a:rPr lang="en-US" sz="4000" b="1" i="1" smtClean="0">
                                    <a:latin typeface="Cambria Math" panose="02040503050406030204" pitchFamily="18" charset="0"/>
                                    <a:ea typeface="Cambria Math" panose="02040503050406030204" pitchFamily="18" charset="0"/>
                                  </a:rPr>
                                  <m:t>;                         </m:t>
                                </m:r>
                                <m:r>
                                  <a:rPr lang="en-US" sz="4000" b="1" i="1" smtClean="0">
                                    <a:latin typeface="Cambria Math" panose="02040503050406030204" pitchFamily="18" charset="0"/>
                                  </a:rPr>
                                  <m:t>𝒄𝒐𝒔</m:t>
                                </m:r>
                                <m:d>
                                  <m:dPr>
                                    <m:ctrlPr>
                                      <a:rPr lang="en-US" sz="4000" b="1" i="1" smtClean="0">
                                        <a:latin typeface="Cambria Math" panose="02040503050406030204" pitchFamily="18" charset="0"/>
                                      </a:rPr>
                                    </m:ctrlPr>
                                  </m:dPr>
                                  <m:e>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r>
                                      <a:rPr lang="en-US" sz="4000" b="1" i="1" smtClean="0">
                                        <a:latin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𝒄𝒐𝒔</m:t>
                                </m:r>
                                <m:r>
                                  <a:rPr lang="en-US" sz="4000" b="1" i="1" smtClean="0">
                                    <a:latin typeface="Cambria Math" panose="02040503050406030204" pitchFamily="18" charset="0"/>
                                    <a:ea typeface="Cambria Math" panose="02040503050406030204" pitchFamily="18" charset="0"/>
                                  </a:rPr>
                                  <m:t>𝜶</m:t>
                                </m:r>
                                <m:r>
                                  <a:rPr lang="en-US" sz="4000" b="1" i="1" smtClean="0">
                                    <a:latin typeface="Cambria Math" panose="02040503050406030204" pitchFamily="18" charset="0"/>
                                    <a:ea typeface="Cambria Math" panose="02040503050406030204" pitchFamily="18" charset="0"/>
                                  </a:rPr>
                                  <m:t> </m:t>
                                </m:r>
                              </m:oMath>
                            </m:oMathPara>
                          </a14:m>
                          <a:endParaRPr lang="en-US" sz="4000" b="1" i="1">
                            <a:latin typeface="Cambria Math" panose="02040503050406030204" pitchFamily="18" charset="0"/>
                            <a:ea typeface="Cambria Math" panose="02040503050406030204" pitchFamily="18" charset="0"/>
                          </a:endParaRPr>
                        </a:p>
                        <a:p>
                          <a:pPr algn="l"/>
                          <a14:m>
                            <m:oMathPara xmlns:m="http://schemas.openxmlformats.org/officeDocument/2006/math">
                              <m:oMathParaPr>
                                <m:jc m:val="left"/>
                              </m:oMathParaPr>
                              <m:oMath xmlns:m="http://schemas.openxmlformats.org/officeDocument/2006/math">
                                <m:r>
                                  <a:rPr lang="en-US" sz="4000" b="1" i="1" smtClean="0">
                                    <a:latin typeface="Cambria Math" panose="02040503050406030204" pitchFamily="18" charset="0"/>
                                    <a:ea typeface="Cambria Math" panose="02040503050406030204" pitchFamily="18" charset="0"/>
                                  </a:rPr>
                                  <m:t>𝒕𝒂𝒏</m:t>
                                </m:r>
                                <m:d>
                                  <m:dPr>
                                    <m:ctrlPr>
                                      <a:rPr lang="en-US" sz="4000" b="1" i="1" smtClean="0">
                                        <a:latin typeface="Cambria Math" panose="02040503050406030204" pitchFamily="18" charset="0"/>
                                        <a:ea typeface="Cambria Math" panose="02040503050406030204" pitchFamily="18" charset="0"/>
                                      </a:rPr>
                                    </m:ctrlPr>
                                  </m:dPr>
                                  <m:e>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𝒕𝒂𝒏</m:t>
                                </m:r>
                                <m:r>
                                  <a:rPr lang="en-US" sz="4000" b="1" i="1" smtClean="0">
                                    <a:latin typeface="Cambria Math" panose="02040503050406030204" pitchFamily="18" charset="0"/>
                                    <a:ea typeface="Cambria Math" panose="02040503050406030204" pitchFamily="18" charset="0"/>
                                  </a:rPr>
                                  <m:t>𝜶</m:t>
                                </m:r>
                                <m:r>
                                  <a:rPr lang="en-US" sz="4000" b="1" i="1" smtClean="0">
                                    <a:latin typeface="Cambria Math" panose="02040503050406030204" pitchFamily="18" charset="0"/>
                                    <a:ea typeface="Cambria Math" panose="02040503050406030204" pitchFamily="18" charset="0"/>
                                  </a:rPr>
                                  <m:t>;                    </m:t>
                                </m:r>
                                <m:r>
                                  <a:rPr lang="en-US" sz="4000" b="1" i="1" smtClean="0">
                                    <a:latin typeface="Cambria Math" panose="02040503050406030204" pitchFamily="18" charset="0"/>
                                    <a:ea typeface="Cambria Math" panose="02040503050406030204" pitchFamily="18" charset="0"/>
                                  </a:rPr>
                                  <m:t>𝒄𝒐𝒕</m:t>
                                </m:r>
                                <m:d>
                                  <m:dPr>
                                    <m:ctrlPr>
                                      <a:rPr lang="en-US" sz="4000" b="1" i="1" smtClean="0">
                                        <a:latin typeface="Cambria Math" panose="02040503050406030204" pitchFamily="18" charset="0"/>
                                        <a:ea typeface="Cambria Math" panose="02040503050406030204" pitchFamily="18" charset="0"/>
                                      </a:rPr>
                                    </m:ctrlPr>
                                  </m:dPr>
                                  <m:e>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𝒄𝒐𝒕</m:t>
                                </m:r>
                                <m:r>
                                  <a:rPr lang="en-US" sz="4000" b="1" i="1" smtClean="0">
                                    <a:latin typeface="Cambria Math" panose="02040503050406030204" pitchFamily="18" charset="0"/>
                                    <a:ea typeface="Cambria Math" panose="02040503050406030204" pitchFamily="18" charset="0"/>
                                  </a:rPr>
                                  <m:t>𝜶</m:t>
                                </m:r>
                              </m:oMath>
                            </m:oMathPara>
                          </a14:m>
                          <a:endParaRPr lang="en-US" sz="4000"/>
                        </a:p>
                      </a:txBody>
                      <a:tcPr marL="182880" marR="182880" marT="91440" marB="91440" anchor="ctr"/>
                    </a:tc>
                    <a:extLst>
                      <a:ext uri="{0D108BD9-81ED-4DB2-BD59-A6C34878D82A}">
                        <a16:rowId xmlns:a16="http://schemas.microsoft.com/office/drawing/2014/main" val="918389086"/>
                      </a:ext>
                    </a:extLst>
                  </a:tr>
                </a:tbl>
              </a:graphicData>
            </a:graphic>
          </p:graphicFrame>
        </mc:Choice>
        <mc:Fallback>
          <p:graphicFrame>
            <p:nvGraphicFramePr>
              <p:cNvPr id="15" name="Table 14">
                <a:extLst>
                  <a:ext uri="{FF2B5EF4-FFF2-40B4-BE49-F238E27FC236}">
                    <a16:creationId xmlns:a16="http://schemas.microsoft.com/office/drawing/2014/main" id="{93717F62-112B-26AB-61BD-33ABC429B05E}"/>
                  </a:ext>
                </a:extLst>
              </p:cNvPr>
              <p:cNvGraphicFramePr>
                <a:graphicFrameLocks noGrp="1"/>
              </p:cNvGraphicFramePr>
              <p:nvPr>
                <p:extLst/>
              </p:nvPr>
            </p:nvGraphicFramePr>
            <p:xfrm>
              <a:off x="512048" y="6203638"/>
              <a:ext cx="23327824" cy="1402080"/>
            </p:xfrm>
            <a:graphic>
              <a:graphicData uri="http://schemas.openxmlformats.org/drawingml/2006/table">
                <a:tbl>
                  <a:tblPr firstRow="1" bandRow="1">
                    <a:tableStyleId>{5C22544A-7EE6-4342-B048-85BDC9FD1C3A}</a:tableStyleId>
                  </a:tblPr>
                  <a:tblGrid>
                    <a:gridCol w="8102564">
                      <a:extLst>
                        <a:ext uri="{9D8B030D-6E8A-4147-A177-3AD203B41FA5}">
                          <a16:colId xmlns:a16="http://schemas.microsoft.com/office/drawing/2014/main" val="1609658961"/>
                        </a:ext>
                      </a:extLst>
                    </a:gridCol>
                    <a:gridCol w="15225260">
                      <a:extLst>
                        <a:ext uri="{9D8B030D-6E8A-4147-A177-3AD203B41FA5}">
                          <a16:colId xmlns:a16="http://schemas.microsoft.com/office/drawing/2014/main" val="250924863"/>
                        </a:ext>
                      </a:extLst>
                    </a:gridCol>
                  </a:tblGrid>
                  <a:tr h="1402080">
                    <a:tc>
                      <a:txBody>
                        <a:bodyPr/>
                        <a:lstStyle/>
                        <a:p>
                          <a:endParaRPr lang="en-US"/>
                        </a:p>
                      </a:txBody>
                      <a:tcPr marL="182880" marR="182880" marT="91440" marB="91440" anchor="ctr">
                        <a:blipFill>
                          <a:blip r:embed="rId4"/>
                          <a:stretch>
                            <a:fillRect l="-75" t="-4762" r="-188120" b="-1732"/>
                          </a:stretch>
                        </a:blipFill>
                      </a:tcPr>
                    </a:tc>
                    <a:tc>
                      <a:txBody>
                        <a:bodyPr/>
                        <a:lstStyle/>
                        <a:p>
                          <a:endParaRPr lang="en-US"/>
                        </a:p>
                      </a:txBody>
                      <a:tcPr marL="182880" marR="182880" marT="91440" marB="91440" anchor="ctr">
                        <a:blipFill>
                          <a:blip r:embed="rId4"/>
                          <a:stretch>
                            <a:fillRect l="-53283" t="-4762" r="-160" b="-1732"/>
                          </a:stretch>
                        </a:blipFill>
                      </a:tcPr>
                    </a:tc>
                    <a:extLst>
                      <a:ext uri="{0D108BD9-81ED-4DB2-BD59-A6C34878D82A}">
                        <a16:rowId xmlns:a16="http://schemas.microsoft.com/office/drawing/2014/main" val="918389086"/>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6" name="Table 15">
                <a:extLst>
                  <a:ext uri="{FF2B5EF4-FFF2-40B4-BE49-F238E27FC236}">
                    <a16:creationId xmlns:a16="http://schemas.microsoft.com/office/drawing/2014/main" id="{AC0454AC-921C-45D4-07CF-22895BDD931C}"/>
                  </a:ext>
                </a:extLst>
              </p:cNvPr>
              <p:cNvGraphicFramePr>
                <a:graphicFrameLocks noGrp="1"/>
              </p:cNvGraphicFramePr>
              <p:nvPr>
                <p:extLst/>
              </p:nvPr>
            </p:nvGraphicFramePr>
            <p:xfrm>
              <a:off x="463924" y="7631388"/>
              <a:ext cx="23327824" cy="2272538"/>
            </p:xfrm>
            <a:graphic>
              <a:graphicData uri="http://schemas.openxmlformats.org/drawingml/2006/table">
                <a:tbl>
                  <a:tblPr firstRow="1" bandRow="1">
                    <a:tableStyleId>{5C22544A-7EE6-4342-B048-85BDC9FD1C3A}</a:tableStyleId>
                  </a:tblPr>
                  <a:tblGrid>
                    <a:gridCol w="8102564">
                      <a:extLst>
                        <a:ext uri="{9D8B030D-6E8A-4147-A177-3AD203B41FA5}">
                          <a16:colId xmlns:a16="http://schemas.microsoft.com/office/drawing/2014/main" val="1609658961"/>
                        </a:ext>
                      </a:extLst>
                    </a:gridCol>
                    <a:gridCol w="15225260">
                      <a:extLst>
                        <a:ext uri="{9D8B030D-6E8A-4147-A177-3AD203B41FA5}">
                          <a16:colId xmlns:a16="http://schemas.microsoft.com/office/drawing/2014/main" val="250924863"/>
                        </a:ext>
                      </a:extLst>
                    </a:gridCol>
                  </a:tblGrid>
                  <a:tr h="227253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a:latin typeface="Tahoma" panose="020B0604030504040204" pitchFamily="34" charset="0"/>
                              <a:ea typeface="Tahoma" panose="020B0604030504040204" pitchFamily="34" charset="0"/>
                              <a:cs typeface="Tahoma" panose="020B0604030504040204" pitchFamily="34" charset="0"/>
                            </a:rPr>
                            <a:t>Góc phụ nhau </a:t>
                          </a:r>
                          <a14:m>
                            <m:oMath xmlns:m="http://schemas.openxmlformats.org/officeDocument/2006/math">
                              <m:r>
                                <a:rPr lang="en-US" sz="4000" b="1" i="1" smtClean="0">
                                  <a:latin typeface="Cambria Math" panose="02040503050406030204" pitchFamily="18" charset="0"/>
                                  <a:ea typeface="Tahoma" panose="020B0604030504040204" pitchFamily="34" charset="0"/>
                                  <a:cs typeface="Tahoma" panose="020B0604030504040204" pitchFamily="34" charset="0"/>
                                </a:rPr>
                                <m:t>(</m:t>
                              </m:r>
                              <m:r>
                                <a:rPr lang="en-US" sz="4000" b="1" i="1" smtClean="0">
                                  <a:latin typeface="Cambria Math" panose="02040503050406030204" pitchFamily="18" charset="0"/>
                                  <a:ea typeface="Cambria Math" panose="02040503050406030204" pitchFamily="18" charset="0"/>
                                  <a:cs typeface="Tahoma" panose="020B0604030504040204" pitchFamily="34" charset="0"/>
                                </a:rPr>
                                <m:t>𝜶</m:t>
                              </m:r>
                              <m:r>
                                <a:rPr lang="en-US" sz="4000" b="1" i="1" smtClean="0">
                                  <a:latin typeface="Cambria Math" panose="02040503050406030204" pitchFamily="18" charset="0"/>
                                  <a:ea typeface="Cambria Math" panose="02040503050406030204" pitchFamily="18" charset="0"/>
                                  <a:cs typeface="Tahoma" panose="020B0604030504040204" pitchFamily="34" charset="0"/>
                                </a:rPr>
                                <m:t> </m:t>
                              </m:r>
                            </m:oMath>
                          </a14:m>
                          <a:r>
                            <a:rPr lang="en-US" sz="4000">
                              <a:latin typeface="Tahoma" panose="020B0604030504040204" pitchFamily="34" charset="0"/>
                              <a:ea typeface="Tahoma" panose="020B0604030504040204" pitchFamily="34" charset="0"/>
                              <a:cs typeface="Tahoma" panose="020B0604030504040204" pitchFamily="34" charset="0"/>
                            </a:rPr>
                            <a:t> và</a:t>
                          </a:r>
                          <a:r>
                            <a:rPr lang="en-US" sz="4000" baseline="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
                                <m:fPr>
                                  <m:ctrlPr>
                                    <a:rPr lang="en-US" sz="4000" i="1" baseline="0" smtClean="0">
                                      <a:latin typeface="Cambria Math" panose="02040503050406030204" pitchFamily="18" charset="0"/>
                                      <a:ea typeface="Cambria Math" panose="02040503050406030204" pitchFamily="18" charset="0"/>
                                      <a:cs typeface="Tahoma" panose="020B0604030504040204" pitchFamily="34" charset="0"/>
                                    </a:rPr>
                                  </m:ctrlPr>
                                </m:fPr>
                                <m:num>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num>
                                <m:den>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𝟐</m:t>
                                  </m:r>
                                </m:den>
                              </m:f>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𝜶</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oMath>
                          </a14:m>
                          <a:endParaRPr lang="en-US" sz="4000">
                            <a:latin typeface="Tahoma" panose="020B0604030504040204" pitchFamily="34" charset="0"/>
                            <a:ea typeface="Tahoma" panose="020B0604030504040204" pitchFamily="34" charset="0"/>
                            <a:cs typeface="Tahoma" panose="020B0604030504040204" pitchFamily="34" charset="0"/>
                          </a:endParaRPr>
                        </a:p>
                        <a:p>
                          <a:pPr algn="l"/>
                          <a:endParaRPr lang="en-US" sz="4000"/>
                        </a:p>
                      </a:txBody>
                      <a:tcPr marL="182880" marR="182880" marT="91440" marB="91440" anchor="ctr"/>
                    </a:tc>
                    <a:tc>
                      <a:txBody>
                        <a:bodyPr/>
                        <a:lstStyle/>
                        <a:p>
                          <a:pPr algn="l"/>
                          <a14:m>
                            <m:oMathPara xmlns:m="http://schemas.openxmlformats.org/officeDocument/2006/math">
                              <m:oMathParaPr>
                                <m:jc m:val="left"/>
                              </m:oMathParaPr>
                              <m:oMath xmlns:m="http://schemas.openxmlformats.org/officeDocument/2006/math">
                                <m:r>
                                  <a:rPr lang="en-US" sz="4000" b="1" i="1" smtClean="0">
                                    <a:latin typeface="Cambria Math" panose="02040503050406030204" pitchFamily="18" charset="0"/>
                                    <a:ea typeface="Cambria Math" panose="02040503050406030204" pitchFamily="18" charset="0"/>
                                  </a:rPr>
                                  <m:t>𝒔𝒊𝒏</m:t>
                                </m:r>
                                <m:d>
                                  <m:dPr>
                                    <m:ctrlPr>
                                      <a:rPr lang="en-US" sz="4000" b="1" i="1" smtClean="0">
                                        <a:latin typeface="Cambria Math" panose="02040503050406030204" pitchFamily="18" charset="0"/>
                                        <a:ea typeface="Cambria Math" panose="02040503050406030204" pitchFamily="18" charset="0"/>
                                      </a:rPr>
                                    </m:ctrlPr>
                                  </m:dPr>
                                  <m:e>
                                    <m:f>
                                      <m:fPr>
                                        <m:ctrlPr>
                                          <a:rPr lang="en-US" sz="4000" i="1" baseline="0" smtClean="0">
                                            <a:latin typeface="Cambria Math" panose="02040503050406030204" pitchFamily="18" charset="0"/>
                                            <a:ea typeface="Cambria Math" panose="02040503050406030204" pitchFamily="18" charset="0"/>
                                            <a:cs typeface="Tahoma" panose="020B0604030504040204" pitchFamily="34" charset="0"/>
                                          </a:rPr>
                                        </m:ctrlPr>
                                      </m:fPr>
                                      <m:num>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num>
                                      <m:den>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𝟐</m:t>
                                        </m:r>
                                      </m:den>
                                    </m:f>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𝒄𝒐𝒔</m:t>
                                </m:r>
                                <m:r>
                                  <a:rPr lang="en-US" sz="4000" b="1" i="1" smtClean="0">
                                    <a:latin typeface="Cambria Math" panose="02040503050406030204" pitchFamily="18" charset="0"/>
                                    <a:ea typeface="Cambria Math" panose="02040503050406030204" pitchFamily="18" charset="0"/>
                                  </a:rPr>
                                  <m:t>𝜶</m:t>
                                </m:r>
                                <m:r>
                                  <a:rPr lang="en-US" sz="4000" b="1" i="1" smtClean="0">
                                    <a:latin typeface="Cambria Math" panose="02040503050406030204" pitchFamily="18" charset="0"/>
                                    <a:ea typeface="Cambria Math" panose="02040503050406030204" pitchFamily="18" charset="0"/>
                                  </a:rPr>
                                  <m:t>;                         </m:t>
                                </m:r>
                                <m:r>
                                  <a:rPr lang="en-US" sz="4000" b="1" i="1" smtClean="0">
                                    <a:latin typeface="Cambria Math" panose="02040503050406030204" pitchFamily="18" charset="0"/>
                                  </a:rPr>
                                  <m:t>𝒄𝒐𝒔</m:t>
                                </m:r>
                                <m:d>
                                  <m:dPr>
                                    <m:ctrlPr>
                                      <a:rPr lang="en-US" sz="4000" b="1" i="1" smtClean="0">
                                        <a:latin typeface="Cambria Math" panose="02040503050406030204" pitchFamily="18" charset="0"/>
                                      </a:rPr>
                                    </m:ctrlPr>
                                  </m:dPr>
                                  <m:e>
                                    <m:f>
                                      <m:fPr>
                                        <m:ctrlPr>
                                          <a:rPr lang="en-US" sz="4000" i="1" baseline="0" smtClean="0">
                                            <a:latin typeface="Cambria Math" panose="02040503050406030204" pitchFamily="18" charset="0"/>
                                            <a:ea typeface="Cambria Math" panose="02040503050406030204" pitchFamily="18" charset="0"/>
                                            <a:cs typeface="Tahoma" panose="020B0604030504040204" pitchFamily="34" charset="0"/>
                                          </a:rPr>
                                        </m:ctrlPr>
                                      </m:fPr>
                                      <m:num>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num>
                                      <m:den>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𝟐</m:t>
                                        </m:r>
                                      </m:den>
                                    </m:f>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𝒔𝒊𝒏</m:t>
                                </m:r>
                                <m:r>
                                  <a:rPr lang="en-US" sz="4000" b="1" i="1" smtClean="0">
                                    <a:latin typeface="Cambria Math" panose="02040503050406030204" pitchFamily="18" charset="0"/>
                                    <a:ea typeface="Cambria Math" panose="02040503050406030204" pitchFamily="18" charset="0"/>
                                  </a:rPr>
                                  <m:t>𝜶</m:t>
                                </m:r>
                                <m:r>
                                  <a:rPr lang="en-US" sz="4000" b="1" i="1" smtClean="0">
                                    <a:latin typeface="Cambria Math" panose="02040503050406030204" pitchFamily="18" charset="0"/>
                                    <a:ea typeface="Cambria Math" panose="02040503050406030204" pitchFamily="18" charset="0"/>
                                  </a:rPr>
                                  <m:t> </m:t>
                                </m:r>
                              </m:oMath>
                            </m:oMathPara>
                          </a14:m>
                          <a:endParaRPr lang="en-US" sz="4000" b="1" i="1">
                            <a:latin typeface="Cambria Math" panose="02040503050406030204" pitchFamily="18" charset="0"/>
                            <a:ea typeface="Cambria Math" panose="02040503050406030204" pitchFamily="18" charset="0"/>
                          </a:endParaRPr>
                        </a:p>
                        <a:p>
                          <a:pPr algn="l"/>
                          <a14:m>
                            <m:oMathPara xmlns:m="http://schemas.openxmlformats.org/officeDocument/2006/math">
                              <m:oMathParaPr>
                                <m:jc m:val="left"/>
                              </m:oMathParaPr>
                              <m:oMath xmlns:m="http://schemas.openxmlformats.org/officeDocument/2006/math">
                                <m:r>
                                  <a:rPr lang="en-US" sz="4000" b="1" i="1" smtClean="0">
                                    <a:latin typeface="Cambria Math" panose="02040503050406030204" pitchFamily="18" charset="0"/>
                                    <a:ea typeface="Cambria Math" panose="02040503050406030204" pitchFamily="18" charset="0"/>
                                  </a:rPr>
                                  <m:t>𝒕𝒂𝒏</m:t>
                                </m:r>
                                <m:d>
                                  <m:dPr>
                                    <m:ctrlPr>
                                      <a:rPr lang="en-US" sz="4000" b="1" i="1" smtClean="0">
                                        <a:latin typeface="Cambria Math" panose="02040503050406030204" pitchFamily="18" charset="0"/>
                                        <a:ea typeface="Cambria Math" panose="02040503050406030204" pitchFamily="18" charset="0"/>
                                      </a:rPr>
                                    </m:ctrlPr>
                                  </m:dPr>
                                  <m:e>
                                    <m:f>
                                      <m:fPr>
                                        <m:ctrlPr>
                                          <a:rPr lang="en-US" sz="4000" i="1" baseline="0" smtClean="0">
                                            <a:latin typeface="Cambria Math" panose="02040503050406030204" pitchFamily="18" charset="0"/>
                                            <a:ea typeface="Cambria Math" panose="02040503050406030204" pitchFamily="18" charset="0"/>
                                            <a:cs typeface="Tahoma" panose="020B0604030504040204" pitchFamily="34" charset="0"/>
                                          </a:rPr>
                                        </m:ctrlPr>
                                      </m:fPr>
                                      <m:num>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num>
                                      <m:den>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𝟐</m:t>
                                        </m:r>
                                      </m:den>
                                    </m:f>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𝒄𝒐𝒕</m:t>
                                </m:r>
                                <m:r>
                                  <a:rPr lang="en-US" sz="4000" b="1" i="1" smtClean="0">
                                    <a:latin typeface="Cambria Math" panose="02040503050406030204" pitchFamily="18" charset="0"/>
                                    <a:ea typeface="Cambria Math" panose="02040503050406030204" pitchFamily="18" charset="0"/>
                                  </a:rPr>
                                  <m:t>𝜶</m:t>
                                </m:r>
                                <m:r>
                                  <a:rPr lang="en-US" sz="4000" b="1" i="1" smtClean="0">
                                    <a:latin typeface="Cambria Math" panose="02040503050406030204" pitchFamily="18" charset="0"/>
                                    <a:ea typeface="Cambria Math" panose="02040503050406030204" pitchFamily="18" charset="0"/>
                                  </a:rPr>
                                  <m:t>;                         </m:t>
                                </m:r>
                                <m:r>
                                  <a:rPr lang="en-US" sz="4000" b="1" i="1" smtClean="0">
                                    <a:latin typeface="Cambria Math" panose="02040503050406030204" pitchFamily="18" charset="0"/>
                                    <a:ea typeface="Cambria Math" panose="02040503050406030204" pitchFamily="18" charset="0"/>
                                  </a:rPr>
                                  <m:t>𝒄𝒐𝒕</m:t>
                                </m:r>
                                <m:d>
                                  <m:dPr>
                                    <m:ctrlPr>
                                      <a:rPr lang="en-US" sz="4000" b="1" i="1" smtClean="0">
                                        <a:latin typeface="Cambria Math" panose="02040503050406030204" pitchFamily="18" charset="0"/>
                                        <a:ea typeface="Cambria Math" panose="02040503050406030204" pitchFamily="18" charset="0"/>
                                      </a:rPr>
                                    </m:ctrlPr>
                                  </m:dPr>
                                  <m:e>
                                    <m:f>
                                      <m:fPr>
                                        <m:ctrlPr>
                                          <a:rPr lang="en-US" sz="4000" i="1" baseline="0" smtClean="0">
                                            <a:latin typeface="Cambria Math" panose="02040503050406030204" pitchFamily="18" charset="0"/>
                                            <a:ea typeface="Cambria Math" panose="02040503050406030204" pitchFamily="18" charset="0"/>
                                            <a:cs typeface="Tahoma" panose="020B0604030504040204" pitchFamily="34" charset="0"/>
                                          </a:rPr>
                                        </m:ctrlPr>
                                      </m:fPr>
                                      <m:num>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num>
                                      <m:den>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𝟐</m:t>
                                        </m:r>
                                      </m:den>
                                    </m:f>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𝒕𝒂𝒏</m:t>
                                </m:r>
                                <m:r>
                                  <a:rPr lang="en-US" sz="4000" b="1" i="1" smtClean="0">
                                    <a:latin typeface="Cambria Math" panose="02040503050406030204" pitchFamily="18" charset="0"/>
                                    <a:ea typeface="Cambria Math" panose="02040503050406030204" pitchFamily="18" charset="0"/>
                                  </a:rPr>
                                  <m:t>𝜶</m:t>
                                </m:r>
                              </m:oMath>
                            </m:oMathPara>
                          </a14:m>
                          <a:endParaRPr lang="en-US" sz="4000"/>
                        </a:p>
                      </a:txBody>
                      <a:tcPr marL="182880" marR="182880" marT="91440" marB="91440"/>
                    </a:tc>
                    <a:extLst>
                      <a:ext uri="{0D108BD9-81ED-4DB2-BD59-A6C34878D82A}">
                        <a16:rowId xmlns:a16="http://schemas.microsoft.com/office/drawing/2014/main" val="918389086"/>
                      </a:ext>
                    </a:extLst>
                  </a:tr>
                </a:tbl>
              </a:graphicData>
            </a:graphic>
          </p:graphicFrame>
        </mc:Choice>
        <mc:Fallback>
          <p:graphicFrame>
            <p:nvGraphicFramePr>
              <p:cNvPr id="16" name="Table 15">
                <a:extLst>
                  <a:ext uri="{FF2B5EF4-FFF2-40B4-BE49-F238E27FC236}">
                    <a16:creationId xmlns:a16="http://schemas.microsoft.com/office/drawing/2014/main" id="{AC0454AC-921C-45D4-07CF-22895BDD931C}"/>
                  </a:ext>
                </a:extLst>
              </p:cNvPr>
              <p:cNvGraphicFramePr>
                <a:graphicFrameLocks noGrp="1"/>
              </p:cNvGraphicFramePr>
              <p:nvPr>
                <p:extLst/>
              </p:nvPr>
            </p:nvGraphicFramePr>
            <p:xfrm>
              <a:off x="463924" y="7631388"/>
              <a:ext cx="23327824" cy="2272538"/>
            </p:xfrm>
            <a:graphic>
              <a:graphicData uri="http://schemas.openxmlformats.org/drawingml/2006/table">
                <a:tbl>
                  <a:tblPr firstRow="1" bandRow="1">
                    <a:tableStyleId>{5C22544A-7EE6-4342-B048-85BDC9FD1C3A}</a:tableStyleId>
                  </a:tblPr>
                  <a:tblGrid>
                    <a:gridCol w="8102564">
                      <a:extLst>
                        <a:ext uri="{9D8B030D-6E8A-4147-A177-3AD203B41FA5}">
                          <a16:colId xmlns:a16="http://schemas.microsoft.com/office/drawing/2014/main" val="1609658961"/>
                        </a:ext>
                      </a:extLst>
                    </a:gridCol>
                    <a:gridCol w="15225260">
                      <a:extLst>
                        <a:ext uri="{9D8B030D-6E8A-4147-A177-3AD203B41FA5}">
                          <a16:colId xmlns:a16="http://schemas.microsoft.com/office/drawing/2014/main" val="250924863"/>
                        </a:ext>
                      </a:extLst>
                    </a:gridCol>
                  </a:tblGrid>
                  <a:tr h="2272538">
                    <a:tc>
                      <a:txBody>
                        <a:bodyPr/>
                        <a:lstStyle/>
                        <a:p>
                          <a:endParaRPr lang="en-US"/>
                        </a:p>
                      </a:txBody>
                      <a:tcPr marL="182880" marR="182880" marT="91440" marB="91440" anchor="ctr">
                        <a:blipFill>
                          <a:blip r:embed="rId5"/>
                          <a:stretch>
                            <a:fillRect l="-75" t="-267" r="-188337" b="-1070"/>
                          </a:stretch>
                        </a:blipFill>
                      </a:tcPr>
                    </a:tc>
                    <a:tc>
                      <a:txBody>
                        <a:bodyPr/>
                        <a:lstStyle/>
                        <a:p>
                          <a:endParaRPr lang="en-US"/>
                        </a:p>
                      </a:txBody>
                      <a:tcPr marL="182880" marR="182880" marT="91440" marB="91440">
                        <a:blipFill>
                          <a:blip r:embed="rId5"/>
                          <a:stretch>
                            <a:fillRect l="-53243" t="-267" r="-200" b="-1070"/>
                          </a:stretch>
                        </a:blipFill>
                      </a:tcPr>
                    </a:tc>
                    <a:extLst>
                      <a:ext uri="{0D108BD9-81ED-4DB2-BD59-A6C34878D82A}">
                        <a16:rowId xmlns:a16="http://schemas.microsoft.com/office/drawing/2014/main" val="918389086"/>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7" name="Table 16">
                <a:extLst>
                  <a:ext uri="{FF2B5EF4-FFF2-40B4-BE49-F238E27FC236}">
                    <a16:creationId xmlns:a16="http://schemas.microsoft.com/office/drawing/2014/main" id="{B816E311-0960-6C1B-2737-C0C9C32695AC}"/>
                  </a:ext>
                </a:extLst>
              </p:cNvPr>
              <p:cNvGraphicFramePr>
                <a:graphicFrameLocks noGrp="1"/>
              </p:cNvGraphicFramePr>
              <p:nvPr>
                <p:extLst/>
              </p:nvPr>
            </p:nvGraphicFramePr>
            <p:xfrm>
              <a:off x="479968" y="10021644"/>
              <a:ext cx="23327824" cy="1402080"/>
            </p:xfrm>
            <a:graphic>
              <a:graphicData uri="http://schemas.openxmlformats.org/drawingml/2006/table">
                <a:tbl>
                  <a:tblPr firstRow="1" bandRow="1">
                    <a:tableStyleId>{5C22544A-7EE6-4342-B048-85BDC9FD1C3A}</a:tableStyleId>
                  </a:tblPr>
                  <a:tblGrid>
                    <a:gridCol w="8102564">
                      <a:extLst>
                        <a:ext uri="{9D8B030D-6E8A-4147-A177-3AD203B41FA5}">
                          <a16:colId xmlns:a16="http://schemas.microsoft.com/office/drawing/2014/main" val="1609658961"/>
                        </a:ext>
                      </a:extLst>
                    </a:gridCol>
                    <a:gridCol w="15225260">
                      <a:extLst>
                        <a:ext uri="{9D8B030D-6E8A-4147-A177-3AD203B41FA5}">
                          <a16:colId xmlns:a16="http://schemas.microsoft.com/office/drawing/2014/main" val="250924863"/>
                        </a:ext>
                      </a:extLst>
                    </a:gridCol>
                  </a:tblGrid>
                  <a:tr h="14020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a:latin typeface="Tahoma" panose="020B0604030504040204" pitchFamily="34" charset="0"/>
                              <a:ea typeface="Tahoma" panose="020B0604030504040204" pitchFamily="34" charset="0"/>
                              <a:cs typeface="Tahoma" panose="020B0604030504040204" pitchFamily="34" charset="0"/>
                            </a:rPr>
                            <a:t>Góc hơn</a:t>
                          </a:r>
                          <a:r>
                            <a:rPr lang="en-US" sz="4000" baseline="0">
                              <a:latin typeface="Tahoma" panose="020B0604030504040204" pitchFamily="34" charset="0"/>
                              <a:ea typeface="Tahoma" panose="020B0604030504040204" pitchFamily="34" charset="0"/>
                              <a:cs typeface="Tahoma" panose="020B0604030504040204" pitchFamily="34" charset="0"/>
                            </a:rPr>
                            <a:t> kém </a:t>
                          </a:r>
                          <a14:m>
                            <m:oMath xmlns:m="http://schemas.openxmlformats.org/officeDocument/2006/math">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oMath>
                          </a14:m>
                          <a:r>
                            <a:rPr lang="en-US" sz="400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000" b="1" i="1" smtClean="0">
                                  <a:latin typeface="Cambria Math" panose="02040503050406030204" pitchFamily="18" charset="0"/>
                                  <a:ea typeface="Tahoma" panose="020B0604030504040204" pitchFamily="34" charset="0"/>
                                  <a:cs typeface="Tahoma" panose="020B0604030504040204" pitchFamily="34" charset="0"/>
                                </a:rPr>
                                <m:t>(</m:t>
                              </m:r>
                              <m:r>
                                <a:rPr lang="en-US" sz="4000" b="1" i="1" smtClean="0">
                                  <a:latin typeface="Cambria Math" panose="02040503050406030204" pitchFamily="18" charset="0"/>
                                  <a:ea typeface="Cambria Math" panose="02040503050406030204" pitchFamily="18" charset="0"/>
                                  <a:cs typeface="Tahoma" panose="020B0604030504040204" pitchFamily="34" charset="0"/>
                                </a:rPr>
                                <m:t>𝜶</m:t>
                              </m:r>
                              <m:r>
                                <a:rPr lang="en-US" sz="4000" b="1" i="1" smtClean="0">
                                  <a:latin typeface="Cambria Math" panose="02040503050406030204" pitchFamily="18" charset="0"/>
                                  <a:ea typeface="Cambria Math" panose="02040503050406030204" pitchFamily="18" charset="0"/>
                                  <a:cs typeface="Tahoma" panose="020B0604030504040204" pitchFamily="34" charset="0"/>
                                </a:rPr>
                                <m:t> </m:t>
                              </m:r>
                            </m:oMath>
                          </a14:m>
                          <a:r>
                            <a:rPr lang="en-US" sz="4000">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𝜶</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oMath>
                          </a14:m>
                          <a:endParaRPr lang="en-US" sz="4000">
                            <a:latin typeface="Tahoma" panose="020B0604030504040204" pitchFamily="34" charset="0"/>
                            <a:ea typeface="Tahoma" panose="020B0604030504040204" pitchFamily="34" charset="0"/>
                            <a:cs typeface="Tahoma" panose="020B0604030504040204" pitchFamily="34" charset="0"/>
                          </a:endParaRPr>
                        </a:p>
                        <a:p>
                          <a:pPr algn="l"/>
                          <a:endParaRPr lang="en-US" sz="4000"/>
                        </a:p>
                      </a:txBody>
                      <a:tcPr marL="182880" marR="182880" marT="91440" marB="91440" anchor="ctr"/>
                    </a:tc>
                    <a:tc>
                      <a:txBody>
                        <a:bodyPr/>
                        <a:lstStyle/>
                        <a:p>
                          <a:pPr algn="l"/>
                          <a14:m>
                            <m:oMathPara xmlns:m="http://schemas.openxmlformats.org/officeDocument/2006/math">
                              <m:oMathParaPr>
                                <m:jc m:val="left"/>
                              </m:oMathParaPr>
                              <m:oMath xmlns:m="http://schemas.openxmlformats.org/officeDocument/2006/math">
                                <m:r>
                                  <a:rPr lang="en-US" sz="4000" b="1" i="1" smtClean="0">
                                    <a:latin typeface="Cambria Math" panose="02040503050406030204" pitchFamily="18" charset="0"/>
                                    <a:ea typeface="Cambria Math" panose="02040503050406030204" pitchFamily="18" charset="0"/>
                                  </a:rPr>
                                  <m:t>𝒔𝒊𝒏</m:t>
                                </m:r>
                                <m:d>
                                  <m:dPr>
                                    <m:ctrlPr>
                                      <a:rPr lang="en-US" sz="4000" b="1" i="1" smtClean="0">
                                        <a:latin typeface="Cambria Math" panose="02040503050406030204" pitchFamily="18" charset="0"/>
                                        <a:ea typeface="Cambria Math" panose="02040503050406030204" pitchFamily="18" charset="0"/>
                                      </a:rPr>
                                    </m:ctrlPr>
                                  </m:dPr>
                                  <m:e>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𝒔𝒊𝒏</m:t>
                                </m:r>
                                <m:r>
                                  <a:rPr lang="en-US" sz="4000" b="1" i="1" smtClean="0">
                                    <a:latin typeface="Cambria Math" panose="02040503050406030204" pitchFamily="18" charset="0"/>
                                    <a:ea typeface="Cambria Math" panose="02040503050406030204" pitchFamily="18" charset="0"/>
                                  </a:rPr>
                                  <m:t>𝜶</m:t>
                                </m:r>
                                <m:r>
                                  <a:rPr lang="en-US" sz="4000" b="1" i="1" smtClean="0">
                                    <a:latin typeface="Cambria Math" panose="02040503050406030204" pitchFamily="18" charset="0"/>
                                    <a:ea typeface="Cambria Math" panose="02040503050406030204" pitchFamily="18" charset="0"/>
                                  </a:rPr>
                                  <m:t>;                       </m:t>
                                </m:r>
                                <m:r>
                                  <a:rPr lang="en-US" sz="4000" b="1" i="1" smtClean="0">
                                    <a:latin typeface="Cambria Math" panose="02040503050406030204" pitchFamily="18" charset="0"/>
                                  </a:rPr>
                                  <m:t>𝒄𝒐𝒔</m:t>
                                </m:r>
                                <m:d>
                                  <m:dPr>
                                    <m:ctrlPr>
                                      <a:rPr lang="en-US" sz="4000" b="1" i="1" smtClean="0">
                                        <a:latin typeface="Cambria Math" panose="02040503050406030204" pitchFamily="18" charset="0"/>
                                      </a:rPr>
                                    </m:ctrlPr>
                                  </m:dPr>
                                  <m:e>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𝒄𝒐𝒔</m:t>
                                </m:r>
                                <m:r>
                                  <a:rPr lang="en-US" sz="4000" b="1" i="1" smtClean="0">
                                    <a:latin typeface="Cambria Math" panose="02040503050406030204" pitchFamily="18" charset="0"/>
                                    <a:ea typeface="Cambria Math" panose="02040503050406030204" pitchFamily="18" charset="0"/>
                                  </a:rPr>
                                  <m:t>𝜶</m:t>
                                </m:r>
                                <m:r>
                                  <a:rPr lang="en-US" sz="4000" b="1" i="1" smtClean="0">
                                    <a:latin typeface="Cambria Math" panose="02040503050406030204" pitchFamily="18" charset="0"/>
                                    <a:ea typeface="Cambria Math" panose="02040503050406030204" pitchFamily="18" charset="0"/>
                                  </a:rPr>
                                  <m:t> </m:t>
                                </m:r>
                              </m:oMath>
                            </m:oMathPara>
                          </a14:m>
                          <a:endParaRPr lang="en-US" sz="4000" b="1" i="1">
                            <a:latin typeface="Cambria Math" panose="02040503050406030204" pitchFamily="18" charset="0"/>
                            <a:ea typeface="Cambria Math" panose="02040503050406030204" pitchFamily="18" charset="0"/>
                          </a:endParaRPr>
                        </a:p>
                        <a:p>
                          <a:pPr algn="l"/>
                          <a14:m>
                            <m:oMathPara xmlns:m="http://schemas.openxmlformats.org/officeDocument/2006/math">
                              <m:oMathParaPr>
                                <m:jc m:val="left"/>
                              </m:oMathParaPr>
                              <m:oMath xmlns:m="http://schemas.openxmlformats.org/officeDocument/2006/math">
                                <m:r>
                                  <a:rPr lang="en-US" sz="4000" b="1" i="1" smtClean="0">
                                    <a:latin typeface="Cambria Math" panose="02040503050406030204" pitchFamily="18" charset="0"/>
                                    <a:ea typeface="Cambria Math" panose="02040503050406030204" pitchFamily="18" charset="0"/>
                                  </a:rPr>
                                  <m:t>𝒕𝒂𝒏</m:t>
                                </m:r>
                                <m:d>
                                  <m:dPr>
                                    <m:ctrlPr>
                                      <a:rPr lang="en-US" sz="4000" b="1" i="1" smtClean="0">
                                        <a:latin typeface="Cambria Math" panose="02040503050406030204" pitchFamily="18" charset="0"/>
                                        <a:ea typeface="Cambria Math" panose="02040503050406030204" pitchFamily="18" charset="0"/>
                                      </a:rPr>
                                    </m:ctrlPr>
                                  </m:dPr>
                                  <m:e>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𝒕𝒂𝒏</m:t>
                                </m:r>
                                <m:r>
                                  <a:rPr lang="en-US" sz="4000" b="1" i="1" smtClean="0">
                                    <a:latin typeface="Cambria Math" panose="02040503050406030204" pitchFamily="18" charset="0"/>
                                    <a:ea typeface="Cambria Math" panose="02040503050406030204" pitchFamily="18" charset="0"/>
                                  </a:rPr>
                                  <m:t>𝜶</m:t>
                                </m:r>
                                <m:r>
                                  <a:rPr lang="en-US" sz="4000" b="1" i="1" smtClean="0">
                                    <a:latin typeface="Cambria Math" panose="02040503050406030204" pitchFamily="18" charset="0"/>
                                    <a:ea typeface="Cambria Math" panose="02040503050406030204" pitchFamily="18" charset="0"/>
                                  </a:rPr>
                                  <m:t>;                         </m:t>
                                </m:r>
                                <m:r>
                                  <a:rPr lang="en-US" sz="4000" b="1" i="1" smtClean="0">
                                    <a:latin typeface="Cambria Math" panose="02040503050406030204" pitchFamily="18" charset="0"/>
                                    <a:ea typeface="Cambria Math" panose="02040503050406030204" pitchFamily="18" charset="0"/>
                                  </a:rPr>
                                  <m:t>𝒄𝒐𝒕</m:t>
                                </m:r>
                                <m:d>
                                  <m:dPr>
                                    <m:ctrlPr>
                                      <a:rPr lang="en-US" sz="4000" b="1" i="1" smtClean="0">
                                        <a:latin typeface="Cambria Math" panose="02040503050406030204" pitchFamily="18" charset="0"/>
                                        <a:ea typeface="Cambria Math" panose="02040503050406030204" pitchFamily="18" charset="0"/>
                                      </a:rPr>
                                    </m:ctrlPr>
                                  </m:dPr>
                                  <m:e>
                                    <m:r>
                                      <a:rPr lang="en-US" sz="4000" i="1" baseline="0" smtClean="0">
                                        <a:latin typeface="Cambria Math" panose="02040503050406030204" pitchFamily="18" charset="0"/>
                                        <a:ea typeface="Cambria Math" panose="02040503050406030204" pitchFamily="18" charset="0"/>
                                        <a:cs typeface="Tahoma" panose="020B0604030504040204" pitchFamily="34" charset="0"/>
                                      </a:rPr>
                                      <m:t>𝝅</m:t>
                                    </m:r>
                                    <m:r>
                                      <a:rPr lang="en-US" sz="4000" b="1" i="1" baseline="0" smtClean="0">
                                        <a:latin typeface="Cambria Math" panose="02040503050406030204" pitchFamily="18" charset="0"/>
                                        <a:ea typeface="Cambria Math" panose="02040503050406030204" pitchFamily="18" charset="0"/>
                                        <a:cs typeface="Tahoma" panose="020B0604030504040204" pitchFamily="34" charset="0"/>
                                      </a:rPr>
                                      <m:t>+</m:t>
                                    </m:r>
                                    <m:r>
                                      <a:rPr lang="en-US" sz="4000" b="1" i="1" smtClean="0">
                                        <a:latin typeface="Cambria Math" panose="02040503050406030204" pitchFamily="18" charset="0"/>
                                        <a:ea typeface="Cambria Math" panose="02040503050406030204" pitchFamily="18" charset="0"/>
                                      </a:rPr>
                                      <m:t>𝜶</m:t>
                                    </m:r>
                                  </m:e>
                                </m:d>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𝒄𝒐𝒕</m:t>
                                </m:r>
                                <m:r>
                                  <a:rPr lang="en-US" sz="4000" b="1" i="1" smtClean="0">
                                    <a:latin typeface="Cambria Math" panose="02040503050406030204" pitchFamily="18" charset="0"/>
                                    <a:ea typeface="Cambria Math" panose="02040503050406030204" pitchFamily="18" charset="0"/>
                                  </a:rPr>
                                  <m:t>𝜶</m:t>
                                </m:r>
                              </m:oMath>
                            </m:oMathPara>
                          </a14:m>
                          <a:endParaRPr lang="en-US" sz="4000"/>
                        </a:p>
                      </a:txBody>
                      <a:tcPr marL="182880" marR="182880" marT="91440" marB="91440"/>
                    </a:tc>
                    <a:extLst>
                      <a:ext uri="{0D108BD9-81ED-4DB2-BD59-A6C34878D82A}">
                        <a16:rowId xmlns:a16="http://schemas.microsoft.com/office/drawing/2014/main" val="918389086"/>
                      </a:ext>
                    </a:extLst>
                  </a:tr>
                </a:tbl>
              </a:graphicData>
            </a:graphic>
          </p:graphicFrame>
        </mc:Choice>
        <mc:Fallback>
          <p:graphicFrame>
            <p:nvGraphicFramePr>
              <p:cNvPr id="17" name="Table 16">
                <a:extLst>
                  <a:ext uri="{FF2B5EF4-FFF2-40B4-BE49-F238E27FC236}">
                    <a16:creationId xmlns:a16="http://schemas.microsoft.com/office/drawing/2014/main" id="{B816E311-0960-6C1B-2737-C0C9C32695AC}"/>
                  </a:ext>
                </a:extLst>
              </p:cNvPr>
              <p:cNvGraphicFramePr>
                <a:graphicFrameLocks noGrp="1"/>
              </p:cNvGraphicFramePr>
              <p:nvPr>
                <p:extLst/>
              </p:nvPr>
            </p:nvGraphicFramePr>
            <p:xfrm>
              <a:off x="479968" y="10021644"/>
              <a:ext cx="23327824" cy="1402080"/>
            </p:xfrm>
            <a:graphic>
              <a:graphicData uri="http://schemas.openxmlformats.org/drawingml/2006/table">
                <a:tbl>
                  <a:tblPr firstRow="1" bandRow="1">
                    <a:tableStyleId>{5C22544A-7EE6-4342-B048-85BDC9FD1C3A}</a:tableStyleId>
                  </a:tblPr>
                  <a:tblGrid>
                    <a:gridCol w="8102564">
                      <a:extLst>
                        <a:ext uri="{9D8B030D-6E8A-4147-A177-3AD203B41FA5}">
                          <a16:colId xmlns:a16="http://schemas.microsoft.com/office/drawing/2014/main" val="1609658961"/>
                        </a:ext>
                      </a:extLst>
                    </a:gridCol>
                    <a:gridCol w="15225260">
                      <a:extLst>
                        <a:ext uri="{9D8B030D-6E8A-4147-A177-3AD203B41FA5}">
                          <a16:colId xmlns:a16="http://schemas.microsoft.com/office/drawing/2014/main" val="250924863"/>
                        </a:ext>
                      </a:extLst>
                    </a:gridCol>
                  </a:tblGrid>
                  <a:tr h="1402080">
                    <a:tc>
                      <a:txBody>
                        <a:bodyPr/>
                        <a:lstStyle/>
                        <a:p>
                          <a:endParaRPr lang="en-US"/>
                        </a:p>
                      </a:txBody>
                      <a:tcPr marL="182880" marR="182880" marT="91440" marB="91440" anchor="ctr">
                        <a:blipFill>
                          <a:blip r:embed="rId6"/>
                          <a:stretch>
                            <a:fillRect l="-75" t="-4762" r="-188120" b="-2165"/>
                          </a:stretch>
                        </a:blipFill>
                      </a:tcPr>
                    </a:tc>
                    <a:tc>
                      <a:txBody>
                        <a:bodyPr/>
                        <a:lstStyle/>
                        <a:p>
                          <a:endParaRPr lang="en-US"/>
                        </a:p>
                      </a:txBody>
                      <a:tcPr marL="182880" marR="182880" marT="91440" marB="91440">
                        <a:blipFill>
                          <a:blip r:embed="rId6"/>
                          <a:stretch>
                            <a:fillRect l="-53283" t="-4762" r="-160" b="-2165"/>
                          </a:stretch>
                        </a:blipFill>
                      </a:tcPr>
                    </a:tc>
                    <a:extLst>
                      <a:ext uri="{0D108BD9-81ED-4DB2-BD59-A6C34878D82A}">
                        <a16:rowId xmlns:a16="http://schemas.microsoft.com/office/drawing/2014/main" val="918389086"/>
                      </a:ext>
                    </a:extLst>
                  </a:tr>
                </a:tbl>
              </a:graphicData>
            </a:graphic>
          </p:graphicFrame>
        </mc:Fallback>
      </mc:AlternateContent>
      <mc:AlternateContent xmlns:mc="http://schemas.openxmlformats.org/markup-compatibility/2006">
        <mc:Choice xmlns:a14="http://schemas.microsoft.com/office/drawing/2010/main" Requires="a14">
          <p:sp>
            <p:nvSpPr>
              <p:cNvPr id="18" name="TextBox 321">
                <a:extLst>
                  <a:ext uri="{FF2B5EF4-FFF2-40B4-BE49-F238E27FC236}">
                    <a16:creationId xmlns:a16="http://schemas.microsoft.com/office/drawing/2014/main" id="{E92F7478-2A42-98DB-B5AA-5C6934B31300}"/>
                  </a:ext>
                </a:extLst>
              </p:cNvPr>
              <p:cNvSpPr txBox="1"/>
              <p:nvPr/>
            </p:nvSpPr>
            <p:spPr>
              <a:xfrm>
                <a:off x="420170" y="11694552"/>
                <a:ext cx="22114012" cy="1879484"/>
              </a:xfrm>
              <a:prstGeom prst="rect">
                <a:avLst/>
              </a:prstGeom>
              <a:noFill/>
            </p:spPr>
            <p:txBody>
              <a:bodyPr wrap="square" rtlCol="0">
                <a:noAutofit/>
              </a:bodyPr>
              <a:lstStyle/>
              <a:p>
                <a:pPr>
                  <a:lnSpc>
                    <a:spcPct val="107000"/>
                  </a:lnSpc>
                  <a:spcAft>
                    <a:spcPts val="800"/>
                  </a:spcAft>
                </a:pPr>
                <a:r>
                  <a:rPr lang="en-US" sz="4500" b="1">
                    <a:solidFill>
                      <a:srgbClr val="FF0000"/>
                    </a:solidFill>
                    <a:latin typeface="Tahoma" panose="020B0604030504040204" pitchFamily="34" charset="0"/>
                    <a:ea typeface="Tahoma" panose="020B0604030504040204" pitchFamily="34" charset="0"/>
                    <a:cs typeface="Tahoma" panose="020B0604030504040204" pitchFamily="34" charset="0"/>
                  </a:rPr>
                  <a:t>Chú ý: </a:t>
                </a:r>
                <a:r>
                  <a:rPr lang="en-US" sz="4500" b="1">
                    <a:solidFill>
                      <a:srgbClr val="3333FF"/>
                    </a:solidFill>
                    <a:latin typeface="Tahoma" panose="020B0604030504040204" pitchFamily="34" charset="0"/>
                    <a:ea typeface="Tahoma" panose="020B0604030504040204" pitchFamily="34" charset="0"/>
                    <a:cs typeface="Tahoma" panose="020B0604030504040204" pitchFamily="34" charset="0"/>
                  </a:rPr>
                  <a:t>Nhờ các công thức trên, ta có thể đưa việc tính các giá trị lượng giác của một góc bất kì về việc tính giá trị lượng giác của góc </a:t>
                </a:r>
                <a14:m>
                  <m:oMath xmlns:m="http://schemas.openxmlformats.org/officeDocument/2006/math">
                    <m:r>
                      <a:rPr lang="en-US" sz="4500" b="1" i="1">
                        <a:solidFill>
                          <a:srgbClr val="3333FF"/>
                        </a:solidFill>
                        <a:latin typeface="Cambria Math" panose="02040503050406030204" pitchFamily="18" charset="0"/>
                        <a:ea typeface="Cambria Math" panose="02040503050406030204" pitchFamily="18" charset="0"/>
                        <a:cs typeface="Tahoma" panose="020B0604030504040204" pitchFamily="34" charset="0"/>
                      </a:rPr>
                      <m:t>𝜶</m:t>
                    </m:r>
                  </m:oMath>
                </a14:m>
                <a:r>
                  <a:rPr lang="en-US" sz="4500" b="1">
                    <a:solidFill>
                      <a:srgbClr val="3333FF"/>
                    </a:solidFill>
                    <a:latin typeface="Tahoma" panose="020B0604030504040204" pitchFamily="34" charset="0"/>
                    <a:ea typeface="Tahoma" panose="020B0604030504040204" pitchFamily="34" charset="0"/>
                    <a:cs typeface="Tahoma" panose="020B0604030504040204" pitchFamily="34" charset="0"/>
                  </a:rPr>
                  <a:t> với </a:t>
                </a:r>
                <a14:m>
                  <m:oMath xmlns:m="http://schemas.openxmlformats.org/officeDocument/2006/math">
                    <m:r>
                      <a:rPr lang="en-US" sz="4500" b="1" i="1">
                        <a:solidFill>
                          <a:srgbClr val="3333FF"/>
                        </a:solidFill>
                        <a:latin typeface="Cambria Math" panose="02040503050406030204" pitchFamily="18" charset="0"/>
                        <a:ea typeface="Tahoma" panose="020B0604030504040204" pitchFamily="34" charset="0"/>
                        <a:cs typeface="Tahoma" panose="020B0604030504040204" pitchFamily="34" charset="0"/>
                      </a:rPr>
                      <m:t>𝟎</m:t>
                    </m:r>
                    <m:r>
                      <a:rPr lang="en-US" sz="4500" b="1" i="1">
                        <a:solidFill>
                          <a:srgbClr val="3333FF"/>
                        </a:solidFill>
                        <a:latin typeface="Cambria Math" panose="02040503050406030204" pitchFamily="18" charset="0"/>
                        <a:ea typeface="Cambria Math" panose="02040503050406030204" pitchFamily="18" charset="0"/>
                        <a:cs typeface="Tahoma" panose="020B0604030504040204" pitchFamily="34" charset="0"/>
                      </a:rPr>
                      <m:t>≤</m:t>
                    </m:r>
                    <m:r>
                      <a:rPr lang="en-US" sz="4500" b="1" i="1">
                        <a:solidFill>
                          <a:srgbClr val="3333FF"/>
                        </a:solidFill>
                        <a:latin typeface="Cambria Math" panose="02040503050406030204" pitchFamily="18" charset="0"/>
                        <a:ea typeface="Cambria Math" panose="02040503050406030204" pitchFamily="18" charset="0"/>
                        <a:cs typeface="Tahoma" panose="020B0604030504040204" pitchFamily="34" charset="0"/>
                      </a:rPr>
                      <m:t>𝜶</m:t>
                    </m:r>
                    <m:r>
                      <a:rPr lang="en-US" sz="4500" b="1" i="1">
                        <a:solidFill>
                          <a:srgbClr val="3333FF"/>
                        </a:solidFill>
                        <a:latin typeface="Cambria Math" panose="02040503050406030204" pitchFamily="18" charset="0"/>
                        <a:ea typeface="Cambria Math" panose="02040503050406030204" pitchFamily="18" charset="0"/>
                        <a:cs typeface="Tahoma" panose="020B0604030504040204" pitchFamily="34" charset="0"/>
                      </a:rPr>
                      <m:t>≤</m:t>
                    </m:r>
                    <m:f>
                      <m:fPr>
                        <m:ctrlPr>
                          <a:rPr lang="en-US" sz="4500" b="1" i="1">
                            <a:solidFill>
                              <a:srgbClr val="3333FF"/>
                            </a:solidFill>
                            <a:latin typeface="Cambria Math" panose="02040503050406030204" pitchFamily="18" charset="0"/>
                            <a:ea typeface="Cambria Math" panose="02040503050406030204" pitchFamily="18" charset="0"/>
                            <a:cs typeface="Tahoma" panose="020B0604030504040204" pitchFamily="34" charset="0"/>
                          </a:rPr>
                        </m:ctrlPr>
                      </m:fPr>
                      <m:num>
                        <m:r>
                          <a:rPr lang="en-US" sz="4500" b="1" i="1">
                            <a:solidFill>
                              <a:srgbClr val="3333FF"/>
                            </a:solidFill>
                            <a:latin typeface="Cambria Math" panose="02040503050406030204" pitchFamily="18" charset="0"/>
                            <a:ea typeface="Cambria Math" panose="02040503050406030204" pitchFamily="18" charset="0"/>
                            <a:cs typeface="Tahoma" panose="020B0604030504040204" pitchFamily="34" charset="0"/>
                          </a:rPr>
                          <m:t>𝝅</m:t>
                        </m:r>
                      </m:num>
                      <m:den>
                        <m:r>
                          <a:rPr lang="en-US" sz="4500" b="1" i="1">
                            <a:solidFill>
                              <a:srgbClr val="3333FF"/>
                            </a:solidFill>
                            <a:latin typeface="Cambria Math" panose="02040503050406030204" pitchFamily="18" charset="0"/>
                            <a:ea typeface="Cambria Math" panose="02040503050406030204" pitchFamily="18" charset="0"/>
                            <a:cs typeface="Tahoma" panose="020B0604030504040204" pitchFamily="34" charset="0"/>
                          </a:rPr>
                          <m:t>𝟐</m:t>
                        </m:r>
                      </m:den>
                    </m:f>
                  </m:oMath>
                </a14:m>
                <a:endParaRPr lang="en-US" sz="45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8" name="TextBox 321">
                <a:extLst>
                  <a:ext uri="{FF2B5EF4-FFF2-40B4-BE49-F238E27FC236}">
                    <a16:creationId xmlns:a16="http://schemas.microsoft.com/office/drawing/2014/main" id="{E92F7478-2A42-98DB-B5AA-5C6934B31300}"/>
                  </a:ext>
                </a:extLst>
              </p:cNvPr>
              <p:cNvSpPr txBox="1">
                <a:spLocks noRot="1" noChangeAspect="1" noMove="1" noResize="1" noEditPoints="1" noAdjustHandles="1" noChangeArrowheads="1" noChangeShapeType="1" noTextEdit="1"/>
              </p:cNvSpPr>
              <p:nvPr/>
            </p:nvSpPr>
            <p:spPr>
              <a:xfrm>
                <a:off x="420170" y="11694552"/>
                <a:ext cx="22114012" cy="1879484"/>
              </a:xfrm>
              <a:prstGeom prst="rect">
                <a:avLst/>
              </a:prstGeom>
              <a:blipFill>
                <a:blip r:embed="rId7"/>
                <a:stretch>
                  <a:fillRect l="-1158" t="-8091" r="-193" b="-2589"/>
                </a:stretch>
              </a:blipFill>
            </p:spPr>
            <p:txBody>
              <a:bodyPr/>
              <a:lstStyle/>
              <a:p>
                <a:r>
                  <a:rPr lang="en-US">
                    <a:noFill/>
                  </a:rPr>
                  <a:t> </a:t>
                </a:r>
              </a:p>
            </p:txBody>
          </p:sp>
        </mc:Fallback>
      </mc:AlternateContent>
    </p:spTree>
    <p:extLst>
      <p:ext uri="{BB962C8B-B14F-4D97-AF65-F5344CB8AC3E}">
        <p14:creationId xmlns:p14="http://schemas.microsoft.com/office/powerpoint/2010/main" val="2221525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1178558" y="927882"/>
            <a:ext cx="19370308"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QUAN HỆ GIỮA CÁC GIÁ TRỊ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b="1">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4</a:t>
              </a:r>
              <a:endParaRPr sz="4300" b="1"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10;p31">
            <a:extLst>
              <a:ext uri="{FF2B5EF4-FFF2-40B4-BE49-F238E27FC236}">
                <a16:creationId xmlns:a16="http://schemas.microsoft.com/office/drawing/2014/main" id="{2B895833-5F81-DD28-20E7-3DB2DD62CB06}"/>
              </a:ext>
            </a:extLst>
          </p:cNvPr>
          <p:cNvSpPr/>
          <p:nvPr/>
        </p:nvSpPr>
        <p:spPr>
          <a:xfrm flipH="1">
            <a:off x="-71660" y="2183430"/>
            <a:ext cx="17300876" cy="96470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b) Giá trị lượng giác của các góc liên quan đặc biệt</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4" name="TextBox 3">
            <a:extLst>
              <a:ext uri="{FF2B5EF4-FFF2-40B4-BE49-F238E27FC236}">
                <a16:creationId xmlns:a16="http://schemas.microsoft.com/office/drawing/2014/main" id="{655D61A7-290D-B234-9C5A-8F238C9C2D88}"/>
              </a:ext>
            </a:extLst>
          </p:cNvPr>
          <p:cNvSpPr txBox="1"/>
          <p:nvPr/>
        </p:nvSpPr>
        <p:spPr>
          <a:xfrm>
            <a:off x="452255" y="4872468"/>
            <a:ext cx="23403658" cy="8217634"/>
          </a:xfrm>
          <a:prstGeom prst="rect">
            <a:avLst/>
          </a:prstGeom>
          <a:solidFill>
            <a:srgbClr val="FFC000">
              <a:lumMod val="20000"/>
              <a:lumOff val="80000"/>
            </a:srgbClr>
          </a:solidFill>
        </p:spPr>
        <p:txBody>
          <a:bodyPr wrap="square">
            <a:spAutoFit/>
          </a:bodyPr>
          <a:lstStyle/>
          <a:p>
            <a:pPr>
              <a:defRPr/>
            </a:pPr>
            <a:r>
              <a:rPr lang="fr-FR" sz="4800" b="1" kern="120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E9CE58F2-EB75-D7A4-3311-8C429011F335}"/>
              </a:ext>
            </a:extLst>
          </p:cNvPr>
          <p:cNvSpPr/>
          <p:nvPr/>
        </p:nvSpPr>
        <p:spPr>
          <a:xfrm>
            <a:off x="396579" y="3310091"/>
            <a:ext cx="3517694" cy="964702"/>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3333FF"/>
                </a:solidFill>
                <a:latin typeface="Tahoma" panose="020B0604030504040204" pitchFamily="34" charset="0"/>
                <a:ea typeface="Tahoma" panose="020B0604030504040204" pitchFamily="34" charset="0"/>
                <a:cs typeface="Tahoma" panose="020B0604030504040204" pitchFamily="34" charset="0"/>
              </a:rPr>
              <a:t>Ví dụ 9</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189E0181-1BC1-A621-2F1A-C2C466F4A691}"/>
                  </a:ext>
                </a:extLst>
              </p:cNvPr>
              <p:cNvSpPr txBox="1"/>
              <p:nvPr/>
            </p:nvSpPr>
            <p:spPr>
              <a:xfrm>
                <a:off x="859376" y="3230259"/>
                <a:ext cx="24127516" cy="1128707"/>
              </a:xfrm>
              <a:prstGeom prst="rect">
                <a:avLst/>
              </a:prstGeom>
              <a:noFill/>
            </p:spPr>
            <p:txBody>
              <a:bodyPr wrap="square" rtlCol="0">
                <a:spAutoFit/>
              </a:bodyPr>
              <a:lstStyle/>
              <a:p>
                <a:pPr>
                  <a:defRPr/>
                </a:pPr>
                <a:r>
                  <a:rPr lang="fr-FR" sz="4800" b="1" kern="1200">
                    <a:latin typeface="Tahoma" panose="020B0604030504040204" pitchFamily="34" charset="0"/>
                    <a:ea typeface="Tahoma" panose="020B0604030504040204" pitchFamily="34" charset="0"/>
                    <a:cs typeface="Tahoma" panose="020B0604030504040204" pitchFamily="34" charset="0"/>
                  </a:rPr>
                  <a:t>                  </a:t>
                </a:r>
                <a:r>
                  <a:rPr lang="en-US" sz="4500" b="1" kern="1200">
                    <a:latin typeface="Tahoma" panose="020B0604030504040204" pitchFamily="34" charset="0"/>
                    <a:ea typeface="Tahoma" panose="020B0604030504040204" pitchFamily="34" charset="0"/>
                    <a:cs typeface="Tahoma" panose="020B0604030504040204" pitchFamily="34" charset="0"/>
                  </a:rPr>
                  <a:t>Tính: a) </a:t>
                </a:r>
                <a14:m>
                  <m:oMath xmlns:m="http://schemas.openxmlformats.org/officeDocument/2006/math">
                    <m:r>
                      <a:rPr lang="en-US" sz="4500" b="1" i="1" kern="1200">
                        <a:latin typeface="Cambria Math" panose="02040503050406030204" pitchFamily="18" charset="0"/>
                        <a:ea typeface="Tahoma" panose="020B0604030504040204" pitchFamily="34" charset="0"/>
                        <a:cs typeface="Tahoma" panose="020B0604030504040204" pitchFamily="34" charset="0"/>
                      </a:rPr>
                      <m:t>𝒄𝒐𝒔</m:t>
                    </m:r>
                    <m:d>
                      <m:dPr>
                        <m:ctrlPr>
                          <a:rPr lang="en-US" sz="4500" b="1" i="1" kern="1200">
                            <a:latin typeface="Cambria Math" panose="02040503050406030204" pitchFamily="18" charset="0"/>
                            <a:ea typeface="Tahoma" panose="020B0604030504040204" pitchFamily="34" charset="0"/>
                            <a:cs typeface="Tahoma" panose="020B0604030504040204" pitchFamily="34" charset="0"/>
                          </a:rPr>
                        </m:ctrlPr>
                      </m:dPr>
                      <m:e>
                        <m:r>
                          <a:rPr lang="en-US" sz="4500" b="1" i="1" kern="1200">
                            <a:latin typeface="Cambria Math" panose="02040503050406030204" pitchFamily="18" charset="0"/>
                            <a:ea typeface="Tahoma" panose="020B0604030504040204" pitchFamily="34" charset="0"/>
                            <a:cs typeface="Tahoma" panose="020B0604030504040204" pitchFamily="34" charset="0"/>
                          </a:rPr>
                          <m:t>−</m:t>
                        </m:r>
                        <m:f>
                          <m:fPr>
                            <m:ctrlPr>
                              <a:rPr lang="en-US" sz="4500" b="1" i="1" kern="1200">
                                <a:latin typeface="Cambria Math" panose="02040503050406030204" pitchFamily="18" charset="0"/>
                                <a:ea typeface="Tahoma" panose="020B0604030504040204" pitchFamily="34" charset="0"/>
                                <a:cs typeface="Tahoma" panose="020B0604030504040204" pitchFamily="34" charset="0"/>
                              </a:rPr>
                            </m:ctrlPr>
                          </m:fPr>
                          <m:num>
                            <m:r>
                              <a:rPr lang="en-US" sz="4500" b="1" i="1" kern="1200">
                                <a:latin typeface="Cambria Math" panose="02040503050406030204" pitchFamily="18" charset="0"/>
                                <a:ea typeface="Tahoma" panose="020B0604030504040204" pitchFamily="34" charset="0"/>
                                <a:cs typeface="Tahoma" panose="020B0604030504040204" pitchFamily="34" charset="0"/>
                              </a:rPr>
                              <m:t>𝟏𝟏</m:t>
                            </m:r>
                            <m:r>
                              <a:rPr lang="en-US" sz="4500" b="1" i="1" kern="1200">
                                <a:latin typeface="Cambria Math" panose="02040503050406030204" pitchFamily="18" charset="0"/>
                                <a:ea typeface="Cambria Math" panose="02040503050406030204" pitchFamily="18" charset="0"/>
                                <a:cs typeface="Tahoma" panose="020B0604030504040204" pitchFamily="34" charset="0"/>
                              </a:rPr>
                              <m:t>𝝅</m:t>
                            </m:r>
                          </m:num>
                          <m:den>
                            <m:r>
                              <a:rPr lang="en-US" sz="4500" b="1" i="1" kern="1200">
                                <a:latin typeface="Cambria Math" panose="02040503050406030204" pitchFamily="18" charset="0"/>
                                <a:ea typeface="Tahoma" panose="020B0604030504040204" pitchFamily="34" charset="0"/>
                                <a:cs typeface="Tahoma" panose="020B0604030504040204" pitchFamily="34" charset="0"/>
                              </a:rPr>
                              <m:t>𝟒</m:t>
                            </m:r>
                          </m:den>
                        </m:f>
                      </m:e>
                    </m:d>
                  </m:oMath>
                </a14:m>
                <a:r>
                  <a:rPr lang="fr-FR" sz="4800" b="1" kern="1200">
                    <a:latin typeface="Tahoma" panose="020B0604030504040204" pitchFamily="34" charset="0"/>
                    <a:ea typeface="Tahoma" panose="020B0604030504040204" pitchFamily="34" charset="0"/>
                    <a:cs typeface="Tahoma" panose="020B0604030504040204" pitchFamily="34" charset="0"/>
                  </a:rPr>
                  <a:t>           b) </a:t>
                </a:r>
                <a14:m>
                  <m:oMath xmlns:m="http://schemas.openxmlformats.org/officeDocument/2006/math">
                    <m:r>
                      <a:rPr lang="en-US" sz="4800" b="1" i="1" kern="1200">
                        <a:latin typeface="Cambria Math" panose="02040503050406030204" pitchFamily="18" charset="0"/>
                        <a:ea typeface="Tahoma" panose="020B0604030504040204" pitchFamily="34" charset="0"/>
                        <a:cs typeface="Tahoma" panose="020B0604030504040204" pitchFamily="34" charset="0"/>
                      </a:rPr>
                      <m:t>𝒄𝒐𝒕</m:t>
                    </m:r>
                    <m:r>
                      <a:rPr lang="en-US" sz="4800" b="1" i="1" kern="1200">
                        <a:latin typeface="Cambria Math" panose="02040503050406030204" pitchFamily="18" charset="0"/>
                        <a:ea typeface="Tahoma" panose="020B0604030504040204" pitchFamily="34" charset="0"/>
                        <a:cs typeface="Tahoma" panose="020B0604030504040204" pitchFamily="34" charset="0"/>
                      </a:rPr>
                      <m:t>(−</m:t>
                    </m:r>
                    <m:r>
                      <a:rPr lang="en-US" sz="4800" b="1" i="1" kern="1200">
                        <a:latin typeface="Cambria Math" panose="02040503050406030204" pitchFamily="18" charset="0"/>
                        <a:ea typeface="Tahoma" panose="020B0604030504040204" pitchFamily="34" charset="0"/>
                        <a:cs typeface="Tahoma" panose="020B0604030504040204" pitchFamily="34" charset="0"/>
                      </a:rPr>
                      <m:t>𝟔𝟕𝟓</m:t>
                    </m:r>
                    <m:r>
                      <a:rPr lang="en-US" sz="4800" b="1" i="1" kern="1200">
                        <a:latin typeface="Cambria Math" panose="02040503050406030204" pitchFamily="18" charset="0"/>
                        <a:ea typeface="Cambria Math" panose="02040503050406030204" pitchFamily="18" charset="0"/>
                        <a:cs typeface="Tahoma" panose="020B0604030504040204" pitchFamily="34" charset="0"/>
                      </a:rPr>
                      <m:t>°)</m:t>
                    </m:r>
                  </m:oMath>
                </a14:m>
                <a:endParaRPr lang="fr-FR" sz="48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3" name="TextBox 2">
                <a:extLst>
                  <a:ext uri="{FF2B5EF4-FFF2-40B4-BE49-F238E27FC236}">
                    <a16:creationId xmlns:a16="http://schemas.microsoft.com/office/drawing/2014/main" id="{189E0181-1BC1-A621-2F1A-C2C466F4A691}"/>
                  </a:ext>
                </a:extLst>
              </p:cNvPr>
              <p:cNvSpPr txBox="1">
                <a:spLocks noRot="1" noChangeAspect="1" noMove="1" noResize="1" noEditPoints="1" noAdjustHandles="1" noChangeArrowheads="1" noChangeShapeType="1" noTextEdit="1"/>
              </p:cNvSpPr>
              <p:nvPr/>
            </p:nvSpPr>
            <p:spPr>
              <a:xfrm>
                <a:off x="859376" y="3230259"/>
                <a:ext cx="24127516" cy="1128707"/>
              </a:xfrm>
              <a:prstGeom prst="rect">
                <a:avLst/>
              </a:prstGeom>
              <a:blipFill>
                <a:blip r:embed="rId3"/>
                <a:stretch>
                  <a:fillRect t="-2162" b="-11892"/>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AED063B0-2D0B-29E0-CEAB-4FE29BB009DF}"/>
              </a:ext>
            </a:extLst>
          </p:cNvPr>
          <p:cNvSpPr/>
          <p:nvPr/>
        </p:nvSpPr>
        <p:spPr>
          <a:xfrm>
            <a:off x="479517" y="4830564"/>
            <a:ext cx="2950438"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F49DABD-32D7-4325-F830-5001159D0F19}"/>
                  </a:ext>
                </a:extLst>
              </p:cNvPr>
              <p:cNvSpPr txBox="1"/>
              <p:nvPr/>
            </p:nvSpPr>
            <p:spPr>
              <a:xfrm>
                <a:off x="479516" y="6037625"/>
                <a:ext cx="24812176" cy="1301062"/>
              </a:xfrm>
              <a:prstGeom prst="rect">
                <a:avLst/>
              </a:prstGeom>
              <a:noFill/>
            </p:spPr>
            <p:txBody>
              <a:bodyPr wrap="square" rtlCol="0">
                <a:spAutoFit/>
              </a:bodyPr>
              <a:lstStyle/>
              <a:p>
                <a:pPr>
                  <a:defRPr/>
                </a:pPr>
                <a:r>
                  <a:rPr lang="en-US" sz="4500" b="1" kern="1200">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r>
                      <a:rPr lang="en-US" sz="4500" b="1" i="1" kern="1200">
                        <a:latin typeface="Cambria Math" panose="02040503050406030204" pitchFamily="18" charset="0"/>
                        <a:ea typeface="Tahoma" panose="020B0604030504040204" pitchFamily="34" charset="0"/>
                        <a:cs typeface="Tahoma" panose="020B0604030504040204" pitchFamily="34" charset="0"/>
                      </a:rPr>
                      <m:t>𝒄𝒐𝒔</m:t>
                    </m:r>
                    <m:d>
                      <m:dPr>
                        <m:ctrlPr>
                          <a:rPr lang="en-US" sz="4500" b="1" i="1" kern="1200">
                            <a:latin typeface="Cambria Math" panose="02040503050406030204" pitchFamily="18" charset="0"/>
                            <a:ea typeface="Tahoma" panose="020B0604030504040204" pitchFamily="34" charset="0"/>
                            <a:cs typeface="Tahoma" panose="020B0604030504040204" pitchFamily="34" charset="0"/>
                          </a:rPr>
                        </m:ctrlPr>
                      </m:dPr>
                      <m:e>
                        <m:r>
                          <a:rPr lang="en-US" sz="4500" b="1" i="1" kern="1200">
                            <a:latin typeface="Cambria Math" panose="02040503050406030204" pitchFamily="18" charset="0"/>
                            <a:ea typeface="Tahoma" panose="020B0604030504040204" pitchFamily="34" charset="0"/>
                            <a:cs typeface="Tahoma" panose="020B0604030504040204" pitchFamily="34" charset="0"/>
                          </a:rPr>
                          <m:t>−</m:t>
                        </m:r>
                        <m:f>
                          <m:fPr>
                            <m:ctrlPr>
                              <a:rPr lang="en-US" sz="4500" b="1" i="1" kern="1200">
                                <a:latin typeface="Cambria Math" panose="02040503050406030204" pitchFamily="18" charset="0"/>
                                <a:ea typeface="Tahoma" panose="020B0604030504040204" pitchFamily="34" charset="0"/>
                                <a:cs typeface="Tahoma" panose="020B0604030504040204" pitchFamily="34" charset="0"/>
                              </a:rPr>
                            </m:ctrlPr>
                          </m:fPr>
                          <m:num>
                            <m:r>
                              <a:rPr lang="en-US" sz="4500" b="1" i="1" kern="1200">
                                <a:latin typeface="Cambria Math" panose="02040503050406030204" pitchFamily="18" charset="0"/>
                                <a:ea typeface="Tahoma" panose="020B0604030504040204" pitchFamily="34" charset="0"/>
                                <a:cs typeface="Tahoma" panose="020B0604030504040204" pitchFamily="34" charset="0"/>
                              </a:rPr>
                              <m:t>𝟏𝟏</m:t>
                            </m:r>
                            <m:r>
                              <a:rPr lang="en-US" sz="4500" b="1" i="1" kern="1200">
                                <a:latin typeface="Cambria Math" panose="02040503050406030204" pitchFamily="18" charset="0"/>
                                <a:ea typeface="Cambria Math" panose="02040503050406030204" pitchFamily="18" charset="0"/>
                                <a:cs typeface="Tahoma" panose="020B0604030504040204" pitchFamily="34" charset="0"/>
                              </a:rPr>
                              <m:t>𝝅</m:t>
                            </m:r>
                          </m:num>
                          <m:den>
                            <m:r>
                              <a:rPr lang="en-US" sz="4500" b="1" i="1" kern="1200">
                                <a:latin typeface="Cambria Math" panose="02040503050406030204" pitchFamily="18" charset="0"/>
                                <a:ea typeface="Tahoma" panose="020B0604030504040204" pitchFamily="34" charset="0"/>
                                <a:cs typeface="Tahoma" panose="020B0604030504040204" pitchFamily="34" charset="0"/>
                              </a:rPr>
                              <m:t>𝟒</m:t>
                            </m:r>
                          </m:den>
                        </m:f>
                      </m:e>
                    </m:d>
                  </m:oMath>
                </a14:m>
                <a:r>
                  <a:rPr lang="fr-FR" sz="4800" b="1" kern="1200">
                    <a:latin typeface="Tahoma" panose="020B0604030504040204" pitchFamily="34" charset="0"/>
                    <a:ea typeface="Tahoma" panose="020B0604030504040204" pitchFamily="34" charset="0"/>
                    <a:cs typeface="Tahoma" panose="020B0604030504040204" pitchFamily="34" charset="0"/>
                  </a:rPr>
                  <a:t>=</a:t>
                </a:r>
                <a:r>
                  <a:rPr lang="en-US" sz="4800" b="1">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𝒄𝒐𝒔</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𝟏𝟏</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𝟒</m:t>
                        </m:r>
                      </m:den>
                    </m:f>
                  </m:oMath>
                </a14:m>
                <a:r>
                  <a:rPr lang="fr-FR" sz="4800" b="1" kern="1200">
                    <a:latin typeface="Tahoma" panose="020B0604030504040204" pitchFamily="34" charset="0"/>
                    <a:ea typeface="Tahoma" panose="020B0604030504040204" pitchFamily="34" charset="0"/>
                    <a:cs typeface="Tahoma" panose="020B0604030504040204" pitchFamily="34" charset="0"/>
                  </a:rPr>
                  <a:t>=</a:t>
                </a:r>
                <a14:m>
                  <m:oMath xmlns:m="http://schemas.openxmlformats.org/officeDocument/2006/math">
                    <m:r>
                      <a:rPr lang="en-US" sz="4800" b="1" i="1" kern="1200">
                        <a:latin typeface="Cambria Math" panose="02040503050406030204" pitchFamily="18" charset="0"/>
                        <a:ea typeface="Tahoma" panose="020B0604030504040204" pitchFamily="34" charset="0"/>
                        <a:cs typeface="Tahoma" panose="020B0604030504040204" pitchFamily="34" charset="0"/>
                      </a:rPr>
                      <m:t>𝒄𝒐𝒔</m:t>
                    </m:r>
                    <m:d>
                      <m:dPr>
                        <m:ctrlPr>
                          <a:rPr lang="en-US" sz="4800" b="1" i="1" kern="1200">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kern="1200">
                                <a:latin typeface="Cambria Math" panose="02040503050406030204" pitchFamily="18" charset="0"/>
                                <a:ea typeface="Tahoma" panose="020B0604030504040204" pitchFamily="34" charset="0"/>
                                <a:cs typeface="Tahoma" panose="020B0604030504040204" pitchFamily="34" charset="0"/>
                              </a:rPr>
                            </m:ctrlPr>
                          </m:fPr>
                          <m:num>
                            <m:r>
                              <a:rPr lang="en-US" sz="4800" b="1" i="1" kern="1200">
                                <a:latin typeface="Cambria Math" panose="02040503050406030204" pitchFamily="18" charset="0"/>
                                <a:ea typeface="Tahoma" panose="020B0604030504040204" pitchFamily="34" charset="0"/>
                                <a:cs typeface="Tahoma" panose="020B0604030504040204" pitchFamily="34" charset="0"/>
                              </a:rPr>
                              <m:t>𝟑</m:t>
                            </m:r>
                            <m:r>
                              <a:rPr lang="en-US" sz="4800" b="1" i="1" kern="1200">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kern="1200">
                                <a:latin typeface="Cambria Math" panose="02040503050406030204" pitchFamily="18" charset="0"/>
                                <a:ea typeface="Tahoma" panose="020B0604030504040204" pitchFamily="34" charset="0"/>
                                <a:cs typeface="Tahoma" panose="020B0604030504040204" pitchFamily="34" charset="0"/>
                              </a:rPr>
                              <m:t>𝟒</m:t>
                            </m:r>
                          </m:den>
                        </m:f>
                        <m:r>
                          <a:rPr lang="en-US" sz="4800" b="1" i="1" kern="1200">
                            <a:latin typeface="Cambria Math" panose="02040503050406030204" pitchFamily="18" charset="0"/>
                            <a:ea typeface="Tahoma" panose="020B0604030504040204" pitchFamily="34" charset="0"/>
                            <a:cs typeface="Tahoma" panose="020B0604030504040204" pitchFamily="34" charset="0"/>
                          </a:rPr>
                          <m:t>+</m:t>
                        </m:r>
                        <m:r>
                          <a:rPr lang="en-US" sz="4800" b="1" i="1" kern="1200">
                            <a:latin typeface="Cambria Math" panose="02040503050406030204" pitchFamily="18" charset="0"/>
                            <a:ea typeface="Tahoma" panose="020B0604030504040204" pitchFamily="34" charset="0"/>
                            <a:cs typeface="Tahoma" panose="020B0604030504040204" pitchFamily="34" charset="0"/>
                          </a:rPr>
                          <m:t>𝟐</m:t>
                        </m:r>
                        <m:r>
                          <a:rPr lang="en-US" sz="4800" b="1" i="1" kern="1200">
                            <a:latin typeface="Cambria Math" panose="02040503050406030204" pitchFamily="18" charset="0"/>
                            <a:ea typeface="Cambria Math" panose="02040503050406030204" pitchFamily="18" charset="0"/>
                            <a:cs typeface="Tahoma" panose="020B0604030504040204" pitchFamily="34" charset="0"/>
                          </a:rPr>
                          <m:t>𝝅</m:t>
                        </m:r>
                      </m:e>
                    </m:d>
                    <m:r>
                      <a:rPr lang="en-US" sz="4800" b="1" i="1" kern="1200">
                        <a:latin typeface="Cambria Math" panose="02040503050406030204" pitchFamily="18" charset="0"/>
                        <a:ea typeface="Tahoma" panose="020B0604030504040204" pitchFamily="34" charset="0"/>
                        <a:cs typeface="Tahoma" panose="020B0604030504040204" pitchFamily="34" charset="0"/>
                      </a:rPr>
                      <m:t>=</m:t>
                    </m:r>
                    <m:r>
                      <a:rPr lang="en-US" sz="4800" b="1" i="1" kern="1200">
                        <a:latin typeface="Cambria Math" panose="02040503050406030204" pitchFamily="18" charset="0"/>
                        <a:ea typeface="Tahoma" panose="020B0604030504040204" pitchFamily="34" charset="0"/>
                        <a:cs typeface="Tahoma" panose="020B0604030504040204" pitchFamily="34" charset="0"/>
                      </a:rPr>
                      <m:t>𝒄𝒐𝒔</m:t>
                    </m:r>
                    <m:d>
                      <m:dPr>
                        <m:ctrlPr>
                          <a:rPr lang="en-US" sz="4800" b="1" i="1" kern="1200">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kern="1200">
                                <a:latin typeface="Cambria Math" panose="02040503050406030204" pitchFamily="18" charset="0"/>
                                <a:ea typeface="Tahoma" panose="020B0604030504040204" pitchFamily="34" charset="0"/>
                                <a:cs typeface="Tahoma" panose="020B0604030504040204" pitchFamily="34" charset="0"/>
                              </a:rPr>
                            </m:ctrlPr>
                          </m:fPr>
                          <m:num>
                            <m:r>
                              <a:rPr lang="en-US" sz="4800" b="1" i="1" kern="1200">
                                <a:latin typeface="Cambria Math" panose="02040503050406030204" pitchFamily="18" charset="0"/>
                                <a:ea typeface="Tahoma" panose="020B0604030504040204" pitchFamily="34" charset="0"/>
                                <a:cs typeface="Tahoma" panose="020B0604030504040204" pitchFamily="34" charset="0"/>
                              </a:rPr>
                              <m:t>𝟑</m:t>
                            </m:r>
                            <m:r>
                              <a:rPr lang="en-US" sz="4800" b="1" i="1" kern="1200">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kern="1200">
                                <a:latin typeface="Cambria Math" panose="02040503050406030204" pitchFamily="18" charset="0"/>
                                <a:ea typeface="Tahoma" panose="020B0604030504040204" pitchFamily="34" charset="0"/>
                                <a:cs typeface="Tahoma" panose="020B0604030504040204" pitchFamily="34" charset="0"/>
                              </a:rPr>
                              <m:t>𝟒</m:t>
                            </m:r>
                          </m:den>
                        </m:f>
                      </m:e>
                    </m:d>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𝒄𝒐𝒔</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Cambria Math" panose="02040503050406030204" pitchFamily="18" charset="0"/>
                            <a:cs typeface="Tahoma" panose="020B0604030504040204" pitchFamily="34" charset="0"/>
                          </a:rPr>
                          <m:t>𝝅</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𝟑</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𝟒</m:t>
                            </m:r>
                          </m:den>
                        </m:f>
                      </m:e>
                    </m:d>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𝒄𝒐𝒔</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𝟒</m:t>
                        </m:r>
                      </m:den>
                    </m:f>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ad>
                          <m:radPr>
                            <m:degHide m:val="on"/>
                            <m:ctrlPr>
                              <a:rPr lang="en-US" sz="4800" b="1" i="1">
                                <a:latin typeface="Cambria Math" panose="02040503050406030204" pitchFamily="18" charset="0"/>
                                <a:ea typeface="Tahoma" panose="020B0604030504040204" pitchFamily="34" charset="0"/>
                                <a:cs typeface="Tahoma" panose="020B0604030504040204" pitchFamily="34" charset="0"/>
                              </a:rPr>
                            </m:ctrlPr>
                          </m:radPr>
                          <m:deg/>
                          <m:e>
                            <m:r>
                              <a:rPr lang="en-US" sz="4800" b="1" i="1">
                                <a:latin typeface="Cambria Math" panose="02040503050406030204" pitchFamily="18" charset="0"/>
                                <a:ea typeface="Tahoma" panose="020B0604030504040204" pitchFamily="34" charset="0"/>
                                <a:cs typeface="Tahoma" panose="020B0604030504040204" pitchFamily="34" charset="0"/>
                              </a:rPr>
                              <m:t>𝟐</m:t>
                            </m:r>
                          </m:e>
                        </m:rad>
                      </m:num>
                      <m:den>
                        <m:r>
                          <a:rPr lang="en-US" sz="4800" b="1" i="1">
                            <a:latin typeface="Cambria Math" panose="02040503050406030204" pitchFamily="18" charset="0"/>
                            <a:ea typeface="Tahoma" panose="020B0604030504040204" pitchFamily="34" charset="0"/>
                            <a:cs typeface="Tahoma" panose="020B0604030504040204" pitchFamily="34" charset="0"/>
                          </a:rPr>
                          <m:t>𝟐</m:t>
                        </m:r>
                      </m:den>
                    </m:f>
                  </m:oMath>
                </a14:m>
                <a:r>
                  <a:rPr lang="fr-FR" sz="4800" b="1" kern="1200">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7" name="TextBox 6">
                <a:extLst>
                  <a:ext uri="{FF2B5EF4-FFF2-40B4-BE49-F238E27FC236}">
                    <a16:creationId xmlns:a16="http://schemas.microsoft.com/office/drawing/2014/main" id="{6F49DABD-32D7-4325-F830-5001159D0F19}"/>
                  </a:ext>
                </a:extLst>
              </p:cNvPr>
              <p:cNvSpPr txBox="1">
                <a:spLocks noRot="1" noChangeAspect="1" noMove="1" noResize="1" noEditPoints="1" noAdjustHandles="1" noChangeArrowheads="1" noChangeShapeType="1" noTextEdit="1"/>
              </p:cNvSpPr>
              <p:nvPr/>
            </p:nvSpPr>
            <p:spPr>
              <a:xfrm>
                <a:off x="479516" y="6037625"/>
                <a:ext cx="24812176" cy="1301062"/>
              </a:xfrm>
              <a:prstGeom prst="rect">
                <a:avLst/>
              </a:prstGeom>
              <a:blipFill>
                <a:blip r:embed="rId4"/>
                <a:stretch>
                  <a:fillRect l="-1032" b="-79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D2C1F5B6-C5EC-D4BD-A998-490C539B5847}"/>
                  </a:ext>
                </a:extLst>
              </p:cNvPr>
              <p:cNvSpPr txBox="1"/>
              <p:nvPr/>
            </p:nvSpPr>
            <p:spPr>
              <a:xfrm>
                <a:off x="431392" y="8235380"/>
                <a:ext cx="24812176" cy="830997"/>
              </a:xfrm>
              <a:prstGeom prst="rect">
                <a:avLst/>
              </a:prstGeom>
              <a:noFill/>
            </p:spPr>
            <p:txBody>
              <a:bodyPr wrap="square" rtlCol="0">
                <a:spAutoFit/>
              </a:bodyPr>
              <a:lstStyle/>
              <a:p>
                <a:pPr>
                  <a:defRPr/>
                </a:pPr>
                <a:r>
                  <a:rPr lang="en-US" sz="4500" b="1" kern="1200">
                    <a:latin typeface="Tahoma" panose="020B0604030504040204" pitchFamily="34" charset="0"/>
                    <a:ea typeface="Tahoma" panose="020B0604030504040204" pitchFamily="34" charset="0"/>
                    <a:cs typeface="Tahoma" panose="020B0604030504040204" pitchFamily="34" charset="0"/>
                  </a:rPr>
                  <a:t>b) </a:t>
                </a:r>
                <a14:m>
                  <m:oMath xmlns:m="http://schemas.openxmlformats.org/officeDocument/2006/math">
                    <m:r>
                      <a:rPr lang="en-US" sz="4000" b="1" i="1">
                        <a:latin typeface="Cambria Math" panose="02040503050406030204" pitchFamily="18" charset="0"/>
                        <a:ea typeface="Tahoma" panose="020B0604030504040204" pitchFamily="34" charset="0"/>
                        <a:cs typeface="Tahoma" panose="020B0604030504040204" pitchFamily="34" charset="0"/>
                      </a:rPr>
                      <m:t>𝒄𝒐𝒕</m:t>
                    </m:r>
                    <m:d>
                      <m:dPr>
                        <m:ctrlPr>
                          <a:rPr lang="en-US" sz="4000" b="1" i="1">
                            <a:latin typeface="Cambria Math" panose="02040503050406030204" pitchFamily="18" charset="0"/>
                            <a:ea typeface="Tahoma" panose="020B0604030504040204" pitchFamily="34" charset="0"/>
                            <a:cs typeface="Tahoma" panose="020B0604030504040204" pitchFamily="34" charset="0"/>
                          </a:rPr>
                        </m:ctrlPr>
                      </m:dPr>
                      <m:e>
                        <m:r>
                          <a:rPr lang="en-US" sz="4000" b="1" i="1">
                            <a:latin typeface="Cambria Math" panose="02040503050406030204" pitchFamily="18" charset="0"/>
                            <a:ea typeface="Tahoma" panose="020B0604030504040204" pitchFamily="34" charset="0"/>
                            <a:cs typeface="Tahoma" panose="020B0604030504040204" pitchFamily="34" charset="0"/>
                          </a:rPr>
                          <m:t>−</m:t>
                        </m:r>
                        <m:r>
                          <a:rPr lang="en-US" sz="4000" b="1" i="1">
                            <a:latin typeface="Cambria Math" panose="02040503050406030204" pitchFamily="18" charset="0"/>
                            <a:ea typeface="Tahoma" panose="020B0604030504040204" pitchFamily="34" charset="0"/>
                            <a:cs typeface="Tahoma" panose="020B0604030504040204" pitchFamily="34" charset="0"/>
                          </a:rPr>
                          <m:t>𝟔𝟕𝟓</m:t>
                        </m:r>
                        <m:r>
                          <a:rPr lang="en-US" sz="4000" b="1" i="1">
                            <a:latin typeface="Cambria Math" panose="02040503050406030204" pitchFamily="18" charset="0"/>
                            <a:ea typeface="Cambria Math" panose="02040503050406030204" pitchFamily="18" charset="0"/>
                            <a:cs typeface="Tahoma" panose="020B0604030504040204" pitchFamily="34" charset="0"/>
                          </a:rPr>
                          <m:t>°</m:t>
                        </m:r>
                      </m:e>
                    </m:d>
                    <m:r>
                      <a:rPr lang="en-US" sz="4000" b="1" i="1">
                        <a:latin typeface="Cambria Math" panose="02040503050406030204" pitchFamily="18" charset="0"/>
                        <a:ea typeface="Cambria Math" panose="02040503050406030204" pitchFamily="18" charset="0"/>
                        <a:cs typeface="Tahoma" panose="020B0604030504040204" pitchFamily="34" charset="0"/>
                      </a:rPr>
                      <m:t>=</m:t>
                    </m:r>
                  </m:oMath>
                </a14:m>
                <a:r>
                  <a:rPr lang="en-US" sz="4800" b="1">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𝒄𝒐𝒕</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Tahoma" panose="020B0604030504040204" pitchFamily="34" charset="0"/>
                            <a:cs typeface="Tahoma" panose="020B0604030504040204" pitchFamily="34" charset="0"/>
                          </a:rPr>
                          <m:t>𝟒</m:t>
                        </m:r>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𝟐</m:t>
                        </m:r>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𝟑𝟔𝟎</m:t>
                        </m:r>
                        <m:r>
                          <a:rPr lang="en-US" sz="4800" b="1" i="1">
                            <a:latin typeface="Cambria Math" panose="02040503050406030204" pitchFamily="18" charset="0"/>
                            <a:ea typeface="Cambria Math" panose="02040503050406030204" pitchFamily="18" charset="0"/>
                            <a:cs typeface="Tahoma" panose="020B0604030504040204" pitchFamily="34" charset="0"/>
                          </a:rPr>
                          <m:t>°</m:t>
                        </m:r>
                      </m:e>
                    </m:d>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𝒄𝒐𝒕</m:t>
                    </m:r>
                    <m:r>
                      <a:rPr lang="en-US" sz="4800" b="1" i="1">
                        <a:latin typeface="Cambria Math" panose="02040503050406030204" pitchFamily="18" charset="0"/>
                        <a:ea typeface="Tahoma" panose="020B0604030504040204" pitchFamily="34" charset="0"/>
                        <a:cs typeface="Tahoma" panose="020B0604030504040204" pitchFamily="34" charset="0"/>
                      </a:rPr>
                      <m:t>𝟒𝟓</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a:latin typeface="Cambria Math" panose="02040503050406030204" pitchFamily="18" charset="0"/>
                        <a:ea typeface="Cambria Math" panose="02040503050406030204" pitchFamily="18" charset="0"/>
                        <a:cs typeface="Tahoma" panose="020B0604030504040204" pitchFamily="34" charset="0"/>
                      </a:rPr>
                      <m:t>=</m:t>
                    </m:r>
                    <m:r>
                      <a:rPr lang="en-US" sz="4800" b="1">
                        <a:latin typeface="Cambria Math" panose="02040503050406030204" pitchFamily="18" charset="0"/>
                        <a:ea typeface="Cambria Math" panose="02040503050406030204" pitchFamily="18" charset="0"/>
                        <a:cs typeface="Tahoma" panose="020B0604030504040204" pitchFamily="34" charset="0"/>
                      </a:rPr>
                      <m:t>𝟏</m:t>
                    </m:r>
                  </m:oMath>
                </a14:m>
                <a:r>
                  <a:rPr lang="fr-FR" sz="4800" b="1" kern="1200">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8" name="TextBox 7">
                <a:extLst>
                  <a:ext uri="{FF2B5EF4-FFF2-40B4-BE49-F238E27FC236}">
                    <a16:creationId xmlns:a16="http://schemas.microsoft.com/office/drawing/2014/main" id="{D2C1F5B6-C5EC-D4BD-A998-490C539B5847}"/>
                  </a:ext>
                </a:extLst>
              </p:cNvPr>
              <p:cNvSpPr txBox="1">
                <a:spLocks noRot="1" noChangeAspect="1" noMove="1" noResize="1" noEditPoints="1" noAdjustHandles="1" noChangeArrowheads="1" noChangeShapeType="1" noTextEdit="1"/>
              </p:cNvSpPr>
              <p:nvPr/>
            </p:nvSpPr>
            <p:spPr>
              <a:xfrm>
                <a:off x="431392" y="8235380"/>
                <a:ext cx="24812176" cy="830997"/>
              </a:xfrm>
              <a:prstGeom prst="rect">
                <a:avLst/>
              </a:prstGeom>
              <a:blipFill>
                <a:blip r:embed="rId5"/>
                <a:stretch>
                  <a:fillRect l="-1032" t="-17647" b="-37500"/>
                </a:stretch>
              </a:blipFill>
            </p:spPr>
            <p:txBody>
              <a:bodyPr/>
              <a:lstStyle/>
              <a:p>
                <a:r>
                  <a:rPr lang="en-US">
                    <a:noFill/>
                  </a:rPr>
                  <a:t> </a:t>
                </a:r>
              </a:p>
            </p:txBody>
          </p:sp>
        </mc:Fallback>
      </mc:AlternateContent>
    </p:spTree>
    <p:extLst>
      <p:ext uri="{BB962C8B-B14F-4D97-AF65-F5344CB8AC3E}">
        <p14:creationId xmlns:p14="http://schemas.microsoft.com/office/powerpoint/2010/main" val="4187656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332505" y="955223"/>
            <a:ext cx="6426104" cy="1277449"/>
            <a:chOff x="10444842" y="2554465"/>
            <a:chExt cx="6589993" cy="1304531"/>
          </a:xfrm>
        </p:grpSpPr>
        <p:sp>
          <p:nvSpPr>
            <p:cNvPr id="210" name="Google Shape;210;p31"/>
            <p:cNvSpPr/>
            <p:nvPr/>
          </p:nvSpPr>
          <p:spPr>
            <a:xfrm flipH="1">
              <a:off x="11125200" y="2590800"/>
              <a:ext cx="5909635"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algn="ctr">
                <a:defRPr/>
              </a:pPr>
              <a:r>
                <a:rPr lang="en-US" sz="4400" b="1" dirty="0">
                  <a:solidFill>
                    <a:srgbClr val="002060"/>
                  </a:solidFill>
                  <a:effectLst/>
                  <a:latin typeface="UTM Swiss Condensed"/>
                  <a:ea typeface="Calibri" panose="020F0502020204030204" pitchFamily="34" charset="0"/>
                </a:rPr>
                <a:t>1. GÓC LƯỢNG GIÁC </a:t>
              </a:r>
              <a:endParaRPr lang="vi-VN" sz="4400" b="1" dirty="0">
                <a:solidFill>
                  <a:srgbClr val="002060"/>
                </a:solidFill>
                <a:effectLst/>
                <a:latin typeface="UTM Swiss Condensed"/>
                <a:ea typeface="Times New Roman" panose="02020603050405020304" pitchFamily="18" charset="0"/>
              </a:endParaRPr>
            </a:p>
          </p:txBody>
        </p:sp>
        <p:sp>
          <p:nvSpPr>
            <p:cNvPr id="211" name="Google Shape;211;p31"/>
            <p:cNvSpPr/>
            <p:nvPr/>
          </p:nvSpPr>
          <p:spPr>
            <a:xfrm>
              <a:off x="10444842" y="2554465"/>
              <a:ext cx="1295399" cy="1304530"/>
            </a:xfrm>
            <a:prstGeom prst="ellipse">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0" i="0" u="none"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Calibri"/>
                </a:rPr>
                <a:t>❶</a:t>
              </a:r>
              <a:endParaRPr kumimoji="0" sz="4300" b="0" i="0" u="none"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grpSp>
      <p:grpSp>
        <p:nvGrpSpPr>
          <p:cNvPr id="5" name="Group 4">
            <a:extLst>
              <a:ext uri="{FF2B5EF4-FFF2-40B4-BE49-F238E27FC236}">
                <a16:creationId xmlns:a16="http://schemas.microsoft.com/office/drawing/2014/main" id="{0E6B3210-31D4-4D00-B0D3-BD88798A8200}"/>
              </a:ext>
            </a:extLst>
          </p:cNvPr>
          <p:cNvGrpSpPr/>
          <p:nvPr/>
        </p:nvGrpSpPr>
        <p:grpSpPr>
          <a:xfrm>
            <a:off x="332505" y="2085768"/>
            <a:ext cx="23795186" cy="11076193"/>
            <a:chOff x="2455868" y="862410"/>
            <a:chExt cx="17851087" cy="11076193"/>
          </a:xfrm>
        </p:grpSpPr>
        <p:grpSp>
          <p:nvGrpSpPr>
            <p:cNvPr id="6" name="Group 5">
              <a:extLst>
                <a:ext uri="{FF2B5EF4-FFF2-40B4-BE49-F238E27FC236}">
                  <a16:creationId xmlns:a16="http://schemas.microsoft.com/office/drawing/2014/main" id="{2710854A-8B35-456F-984F-89E4A416358B}"/>
                </a:ext>
              </a:extLst>
            </p:cNvPr>
            <p:cNvGrpSpPr/>
            <p:nvPr/>
          </p:nvGrpSpPr>
          <p:grpSpPr>
            <a:xfrm>
              <a:off x="2455868" y="994073"/>
              <a:ext cx="17851087" cy="10944530"/>
              <a:chOff x="2599217" y="1036606"/>
              <a:chExt cx="17851087" cy="10944530"/>
            </a:xfrm>
          </p:grpSpPr>
          <p:sp>
            <p:nvSpPr>
              <p:cNvPr id="11" name="Rectangle: Diagonal Corners Rounded 10">
                <a:extLst>
                  <a:ext uri="{FF2B5EF4-FFF2-40B4-BE49-F238E27FC236}">
                    <a16:creationId xmlns:a16="http://schemas.microsoft.com/office/drawing/2014/main" id="{52ED8BCF-949A-4979-AAB1-7B76AF5FFB1E}"/>
                  </a:ext>
                </a:extLst>
              </p:cNvPr>
              <p:cNvSpPr/>
              <p:nvPr/>
            </p:nvSpPr>
            <p:spPr>
              <a:xfrm>
                <a:off x="2599217" y="1101215"/>
                <a:ext cx="17851087" cy="10879921"/>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5A2A9140-C155-48D5-BD08-749021D3A1DC}"/>
                  </a:ext>
                </a:extLst>
              </p:cNvPr>
              <p:cNvGrpSpPr/>
              <p:nvPr/>
            </p:nvGrpSpPr>
            <p:grpSpPr>
              <a:xfrm>
                <a:off x="2700843" y="1036606"/>
                <a:ext cx="4131598" cy="656867"/>
                <a:chOff x="2648002" y="1960965"/>
                <a:chExt cx="2988717" cy="656867"/>
              </a:xfrm>
            </p:grpSpPr>
            <p:sp>
              <p:nvSpPr>
                <p:cNvPr id="13" name="Isosceles Triangle 12">
                  <a:extLst>
                    <a:ext uri="{FF2B5EF4-FFF2-40B4-BE49-F238E27FC236}">
                      <a16:creationId xmlns:a16="http://schemas.microsoft.com/office/drawing/2014/main" id="{7F9D6BFD-25AA-4860-8125-15EEB6A363D9}"/>
                    </a:ext>
                  </a:extLst>
                </p:cNvPr>
                <p:cNvSpPr/>
                <p:nvPr/>
              </p:nvSpPr>
              <p:spPr>
                <a:xfrm>
                  <a:off x="5180884" y="1976617"/>
                  <a:ext cx="282475" cy="18305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4" name="Freeform: Shape 13">
                  <a:extLst>
                    <a:ext uri="{FF2B5EF4-FFF2-40B4-BE49-F238E27FC236}">
                      <a16:creationId xmlns:a16="http://schemas.microsoft.com/office/drawing/2014/main" id="{ECE94FD1-04B9-405C-A571-1AD7C91F46C7}"/>
                    </a:ext>
                  </a:extLst>
                </p:cNvPr>
                <p:cNvSpPr/>
                <p:nvPr/>
              </p:nvSpPr>
              <p:spPr>
                <a:xfrm rot="10800000">
                  <a:off x="2648002" y="1960965"/>
                  <a:ext cx="2702198" cy="656867"/>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6">
                    <a:lumMod val="20000"/>
                    <a:lumOff val="80000"/>
                  </a:schemeClr>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sp>
              <p:nvSpPr>
                <p:cNvPr id="15" name="Freeform: Shape 14">
                  <a:extLst>
                    <a:ext uri="{FF2B5EF4-FFF2-40B4-BE49-F238E27FC236}">
                      <a16:creationId xmlns:a16="http://schemas.microsoft.com/office/drawing/2014/main" id="{E0AABC89-7BF3-427E-80DD-5DC6C43B6519}"/>
                    </a:ext>
                  </a:extLst>
                </p:cNvPr>
                <p:cNvSpPr/>
                <p:nvPr/>
              </p:nvSpPr>
              <p:spPr>
                <a:xfrm rot="10800000">
                  <a:off x="2648003" y="1977305"/>
                  <a:ext cx="2988716" cy="505333"/>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1"/>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grpSp>
        </p:grpSp>
        <p:sp>
          <p:nvSpPr>
            <p:cNvPr id="7" name="TextBox 10">
              <a:extLst>
                <a:ext uri="{FF2B5EF4-FFF2-40B4-BE49-F238E27FC236}">
                  <a16:creationId xmlns:a16="http://schemas.microsoft.com/office/drawing/2014/main" id="{2119B546-D4A8-4409-A521-EDB914B2D52B}"/>
                </a:ext>
              </a:extLst>
            </p:cNvPr>
            <p:cNvSpPr txBox="1"/>
            <p:nvPr/>
          </p:nvSpPr>
          <p:spPr>
            <a:xfrm>
              <a:off x="3774462" y="862410"/>
              <a:ext cx="2846538" cy="392417"/>
            </a:xfrm>
            <a:prstGeom prst="rect">
              <a:avLst/>
            </a:prstGeom>
            <a:noFill/>
          </p:spPr>
          <p:txBody>
            <a:bodyPr wrap="square"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4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Định</a:t>
              </a:r>
              <a:r>
                <a:rPr kumimoji="0" lang="en-US" sz="4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nghĩa</a:t>
              </a:r>
              <a:endParaRPr kumimoji="0" lang="en-US" sz="4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nvGrpSpPr>
            <p:cNvPr id="8" name="Group 7">
              <a:extLst>
                <a:ext uri="{FF2B5EF4-FFF2-40B4-BE49-F238E27FC236}">
                  <a16:creationId xmlns:a16="http://schemas.microsoft.com/office/drawing/2014/main" id="{7BC83AF5-6BC2-4527-B430-53CD9F5A1869}"/>
                </a:ext>
              </a:extLst>
            </p:cNvPr>
            <p:cNvGrpSpPr/>
            <p:nvPr/>
          </p:nvGrpSpPr>
          <p:grpSpPr>
            <a:xfrm>
              <a:off x="2947588" y="1151351"/>
              <a:ext cx="655983" cy="286310"/>
              <a:chOff x="5377069" y="5508269"/>
              <a:chExt cx="655983" cy="300637"/>
            </a:xfrm>
          </p:grpSpPr>
          <p:sp>
            <p:nvSpPr>
              <p:cNvPr id="9" name="Arrow: Pentagon 8">
                <a:extLst>
                  <a:ext uri="{FF2B5EF4-FFF2-40B4-BE49-F238E27FC236}">
                    <a16:creationId xmlns:a16="http://schemas.microsoft.com/office/drawing/2014/main" id="{FE9F0378-AD7D-486B-923C-9F34E09FCEA8}"/>
                  </a:ext>
                </a:extLst>
              </p:cNvPr>
              <p:cNvSpPr/>
              <p:nvPr/>
            </p:nvSpPr>
            <p:spPr>
              <a:xfrm>
                <a:off x="5377069" y="5508269"/>
                <a:ext cx="655983" cy="300637"/>
              </a:xfrm>
              <a:prstGeom prst="homePlate">
                <a:avLst/>
              </a:prstGeom>
              <a:solidFill>
                <a:srgbClr val="8BE1FF"/>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0" name="Oval 9">
                <a:extLst>
                  <a:ext uri="{FF2B5EF4-FFF2-40B4-BE49-F238E27FC236}">
                    <a16:creationId xmlns:a16="http://schemas.microsoft.com/office/drawing/2014/main" id="{D059FC9E-D82F-4ABF-9BCD-4A9A147D24B1}"/>
                  </a:ext>
                </a:extLst>
              </p:cNvPr>
              <p:cNvSpPr/>
              <p:nvPr/>
            </p:nvSpPr>
            <p:spPr>
              <a:xfrm>
                <a:off x="5705060" y="5562267"/>
                <a:ext cx="172276" cy="207409"/>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grpSp>
      </p:grpSp>
      <p:sp>
        <p:nvSpPr>
          <p:cNvPr id="4" name="Rectangle 3">
            <a:extLst>
              <a:ext uri="{FF2B5EF4-FFF2-40B4-BE49-F238E27FC236}">
                <a16:creationId xmlns:a16="http://schemas.microsoft.com/office/drawing/2014/main" id="{F803A197-C110-1A9D-15EC-B265EBD97F03}"/>
              </a:ext>
            </a:extLst>
          </p:cNvPr>
          <p:cNvSpPr/>
          <p:nvPr/>
        </p:nvSpPr>
        <p:spPr>
          <a:xfrm>
            <a:off x="749963" y="2922567"/>
            <a:ext cx="13381674" cy="7968183"/>
          </a:xfrm>
          <a:prstGeom prst="rect">
            <a:avLst/>
          </a:prstGeom>
          <a:solidFill>
            <a:srgbClr val="FFF2CC"/>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lvl="0">
              <a:lnSpc>
                <a:spcPct val="107000"/>
              </a:lnSpc>
              <a:spcAft>
                <a:spcPts val="800"/>
              </a:spcAft>
              <a:defRPr/>
            </a:pPr>
            <a:r>
              <a:rPr kumimoji="0" lang="en-US" sz="4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Nhiệm</a:t>
            </a:r>
            <a:r>
              <a:rPr kumimoji="0" lang="en-US" sz="4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vụ</a:t>
            </a:r>
            <a:r>
              <a:rPr kumimoji="0" lang="en-US" sz="4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1 </a:t>
            </a:r>
            <a:r>
              <a:rPr lang="en-US" sz="4400" b="1" dirty="0" err="1">
                <a:solidFill>
                  <a:srgbClr val="002060"/>
                </a:solidFill>
                <a:latin typeface="UTM Swiss Condensed"/>
                <a:ea typeface="Times New Roman" panose="02020603050405020304" pitchFamily="18" charset="0"/>
              </a:rPr>
              <a:t>Học</a:t>
            </a:r>
            <a:r>
              <a:rPr lang="en-US" sz="4400" b="1" dirty="0">
                <a:solidFill>
                  <a:srgbClr val="002060"/>
                </a:solidFill>
                <a:latin typeface="UTM Swiss Condensed"/>
                <a:ea typeface="Times New Roman" panose="02020603050405020304" pitchFamily="18" charset="0"/>
              </a:rPr>
              <a:t> </a:t>
            </a:r>
            <a:r>
              <a:rPr lang="en-US" sz="4400" b="1" dirty="0" err="1">
                <a:solidFill>
                  <a:srgbClr val="002060"/>
                </a:solidFill>
                <a:latin typeface="UTM Swiss Condensed"/>
                <a:ea typeface="Times New Roman" panose="02020603050405020304" pitchFamily="18" charset="0"/>
              </a:rPr>
              <a:t>sinh</a:t>
            </a:r>
            <a:r>
              <a:rPr lang="en-US" sz="4400" b="1" dirty="0">
                <a:solidFill>
                  <a:srgbClr val="002060"/>
                </a:solidFill>
                <a:latin typeface="UTM Swiss Condensed"/>
                <a:ea typeface="Times New Roman" panose="02020603050405020304" pitchFamily="18" charset="0"/>
              </a:rPr>
              <a:t> </a:t>
            </a:r>
            <a:r>
              <a:rPr lang="en-US" sz="4400" b="1" dirty="0" err="1">
                <a:solidFill>
                  <a:srgbClr val="002060"/>
                </a:solidFill>
                <a:latin typeface="UTM Swiss Condensed"/>
                <a:ea typeface="Times New Roman" panose="02020603050405020304" pitchFamily="18" charset="0"/>
              </a:rPr>
              <a:t>làm</a:t>
            </a:r>
            <a:r>
              <a:rPr lang="en-US" sz="4400" b="1" dirty="0">
                <a:solidFill>
                  <a:srgbClr val="002060"/>
                </a:solidFill>
                <a:latin typeface="UTM Swiss Condensed"/>
                <a:ea typeface="Times New Roman" panose="02020603050405020304" pitchFamily="18" charset="0"/>
              </a:rPr>
              <a:t> </a:t>
            </a:r>
            <a:r>
              <a:rPr lang="en-US" sz="4400" b="1" dirty="0" err="1">
                <a:solidFill>
                  <a:srgbClr val="002060"/>
                </a:solidFill>
                <a:latin typeface="UTM Swiss Condensed"/>
                <a:ea typeface="Times New Roman" panose="02020603050405020304" pitchFamily="18" charset="0"/>
              </a:rPr>
              <a:t>việc</a:t>
            </a:r>
            <a:r>
              <a:rPr lang="en-US" sz="4400" b="1" dirty="0">
                <a:solidFill>
                  <a:srgbClr val="002060"/>
                </a:solidFill>
                <a:latin typeface="UTM Swiss Condensed"/>
                <a:ea typeface="Times New Roman" panose="02020603050405020304" pitchFamily="18" charset="0"/>
              </a:rPr>
              <a:t> </a:t>
            </a:r>
            <a:r>
              <a:rPr lang="en-US" sz="4400" b="1" dirty="0" err="1">
                <a:solidFill>
                  <a:srgbClr val="002060"/>
                </a:solidFill>
                <a:latin typeface="UTM Swiss Condensed"/>
                <a:ea typeface="Times New Roman" panose="02020603050405020304" pitchFamily="18" charset="0"/>
              </a:rPr>
              <a:t>theo</a:t>
            </a:r>
            <a:r>
              <a:rPr lang="en-US" sz="4400" b="1" dirty="0">
                <a:solidFill>
                  <a:srgbClr val="002060"/>
                </a:solidFill>
                <a:latin typeface="UTM Swiss Condensed"/>
                <a:ea typeface="Times New Roman" panose="02020603050405020304" pitchFamily="18" charset="0"/>
              </a:rPr>
              <a:t> </a:t>
            </a:r>
            <a:r>
              <a:rPr lang="en-US" sz="4400" b="1" dirty="0" err="1">
                <a:solidFill>
                  <a:srgbClr val="002060"/>
                </a:solidFill>
                <a:latin typeface="UTM Swiss Condensed"/>
                <a:ea typeface="Times New Roman" panose="02020603050405020304" pitchFamily="18" charset="0"/>
              </a:rPr>
              <a:t>nhóm</a:t>
            </a:r>
            <a:r>
              <a:rPr lang="en-US" sz="4400" b="1" dirty="0">
                <a:solidFill>
                  <a:srgbClr val="002060"/>
                </a:solidFill>
                <a:latin typeface="UTM Swiss Condensed"/>
                <a:ea typeface="Times New Roman" panose="02020603050405020304" pitchFamily="18" charset="0"/>
              </a:rPr>
              <a:t> </a:t>
            </a:r>
            <a:r>
              <a:rPr lang="en-US" sz="4400" b="1" dirty="0" err="1">
                <a:solidFill>
                  <a:srgbClr val="002060"/>
                </a:solidFill>
                <a:latin typeface="UTM Swiss Condensed"/>
                <a:ea typeface="Times New Roman" panose="02020603050405020304" pitchFamily="18" charset="0"/>
              </a:rPr>
              <a:t>phân</a:t>
            </a:r>
            <a:r>
              <a:rPr lang="en-US" sz="4400" b="1" dirty="0">
                <a:solidFill>
                  <a:srgbClr val="002060"/>
                </a:solidFill>
                <a:latin typeface="UTM Swiss Condensed"/>
                <a:ea typeface="Times New Roman" panose="02020603050405020304" pitchFamily="18" charset="0"/>
              </a:rPr>
              <a:t> </a:t>
            </a:r>
            <a:r>
              <a:rPr lang="en-US" sz="4400" b="1" dirty="0" err="1">
                <a:solidFill>
                  <a:srgbClr val="002060"/>
                </a:solidFill>
                <a:latin typeface="UTM Swiss Condensed"/>
                <a:ea typeface="Times New Roman" panose="02020603050405020304" pitchFamily="18" charset="0"/>
              </a:rPr>
              <a:t>công</a:t>
            </a:r>
            <a:r>
              <a:rPr lang="en-US" sz="4400" b="1" dirty="0">
                <a:solidFill>
                  <a:srgbClr val="002060"/>
                </a:solidFill>
                <a:latin typeface="UTM Swiss Condensed"/>
                <a:ea typeface="Times New Roman" panose="02020603050405020304" pitchFamily="18" charset="0"/>
              </a:rPr>
              <a:t> </a:t>
            </a:r>
          </a:p>
          <a:p>
            <a:pPr>
              <a:lnSpc>
                <a:spcPct val="107000"/>
              </a:lnSpc>
              <a:spcAft>
                <a:spcPts val="800"/>
              </a:spcAft>
              <a:defRPr/>
            </a:pPr>
            <a:r>
              <a:rPr kumimoji="0" lang="en-US" sz="46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lang="en-US" sz="4800" b="1" dirty="0" err="1">
                <a:solidFill>
                  <a:srgbClr val="002060"/>
                </a:solidFill>
                <a:latin typeface="UTM Swiss Condensed"/>
                <a:ea typeface="Times New Roman" panose="02020603050405020304" pitchFamily="18" charset="0"/>
              </a:rPr>
              <a:t>Nhóm</a:t>
            </a:r>
            <a:r>
              <a:rPr lang="en-US" sz="4800" b="1" dirty="0">
                <a:solidFill>
                  <a:srgbClr val="002060"/>
                </a:solidFill>
                <a:latin typeface="UTM Swiss Condensed"/>
                <a:ea typeface="Times New Roman" panose="02020603050405020304" pitchFamily="18" charset="0"/>
              </a:rPr>
              <a:t> 1: </a:t>
            </a:r>
            <a:r>
              <a:rPr lang="en-US" sz="4800" b="1" dirty="0" err="1">
                <a:solidFill>
                  <a:srgbClr val="002060"/>
                </a:solidFill>
                <a:latin typeface="UTM Swiss Condensed"/>
                <a:ea typeface="Times New Roman" panose="02020603050405020304" pitchFamily="18" charset="0"/>
              </a:rPr>
              <a:t>Xác</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định</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các</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điều</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kiện</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để</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hình</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thành</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góc</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lượng</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giác</a:t>
            </a:r>
            <a:r>
              <a:rPr lang="en-US" sz="4800" b="1" dirty="0">
                <a:solidFill>
                  <a:srgbClr val="002060"/>
                </a:solidFill>
                <a:latin typeface="UTM Swiss Condensed"/>
                <a:ea typeface="Times New Roman" panose="02020603050405020304" pitchFamily="18" charset="0"/>
              </a:rPr>
              <a:t>.</a:t>
            </a:r>
          </a:p>
          <a:p>
            <a:pPr>
              <a:lnSpc>
                <a:spcPct val="107000"/>
              </a:lnSpc>
              <a:spcAft>
                <a:spcPts val="800"/>
              </a:spcAft>
              <a:defRPr/>
            </a:pPr>
            <a:endParaRPr kumimoji="0" lang="en-US" sz="46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pPr lvl="0">
              <a:lnSpc>
                <a:spcPct val="107000"/>
              </a:lnSpc>
              <a:spcAft>
                <a:spcPts val="800"/>
              </a:spcAft>
              <a:defRPr/>
            </a:pPr>
            <a:r>
              <a:rPr kumimoji="0" lang="en-US" sz="46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4800" b="1" dirty="0" err="1">
                <a:solidFill>
                  <a:srgbClr val="002060"/>
                </a:solidFill>
                <a:latin typeface="UTM Swiss Condensed"/>
                <a:ea typeface="Times New Roman" panose="02020603050405020304" pitchFamily="18" charset="0"/>
              </a:rPr>
              <a:t>Nhóm</a:t>
            </a:r>
            <a:r>
              <a:rPr lang="en-US" sz="4800" b="1" dirty="0">
                <a:solidFill>
                  <a:srgbClr val="002060"/>
                </a:solidFill>
                <a:latin typeface="UTM Swiss Condensed"/>
                <a:ea typeface="Times New Roman" panose="02020603050405020304" pitchFamily="18" charset="0"/>
              </a:rPr>
              <a:t> 2: </a:t>
            </a:r>
            <a:r>
              <a:rPr lang="en-US" sz="4800" b="1" dirty="0" err="1">
                <a:solidFill>
                  <a:srgbClr val="002060"/>
                </a:solidFill>
                <a:latin typeface="UTM Swiss Condensed"/>
                <a:ea typeface="Times New Roman" panose="02020603050405020304" pitchFamily="18" charset="0"/>
              </a:rPr>
              <a:t>Xác</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định</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chiều</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âm</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và</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chiều</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dương</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và</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minh</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họa</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bằng</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hình</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vẽ</a:t>
            </a:r>
            <a:r>
              <a:rPr lang="en-US" sz="4800" b="1" dirty="0">
                <a:solidFill>
                  <a:srgbClr val="002060"/>
                </a:solidFill>
                <a:latin typeface="UTM Swiss Condensed"/>
                <a:ea typeface="Times New Roman" panose="02020603050405020304" pitchFamily="18" charset="0"/>
              </a:rPr>
              <a:t> </a:t>
            </a:r>
          </a:p>
          <a:p>
            <a:pPr lvl="0">
              <a:lnSpc>
                <a:spcPct val="107000"/>
              </a:lnSpc>
              <a:spcAft>
                <a:spcPts val="800"/>
              </a:spcAft>
              <a:defRPr/>
            </a:pPr>
            <a:endParaRPr lang="en-US" sz="4800" b="1" dirty="0">
              <a:solidFill>
                <a:srgbClr val="002060"/>
              </a:solidFill>
              <a:latin typeface="UTM Swiss Condensed"/>
              <a:ea typeface="Times New Roman" panose="02020603050405020304" pitchFamily="18" charset="0"/>
            </a:endParaRPr>
          </a:p>
          <a:p>
            <a:pPr lvl="0">
              <a:lnSpc>
                <a:spcPct val="107000"/>
              </a:lnSpc>
              <a:spcAft>
                <a:spcPts val="800"/>
              </a:spcAft>
              <a:defRPr/>
            </a:pPr>
            <a:r>
              <a:rPr kumimoji="0" lang="en-US" sz="46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Nhóm</a:t>
            </a:r>
            <a:r>
              <a:rPr lang="en-US" sz="4800" b="1" dirty="0">
                <a:solidFill>
                  <a:srgbClr val="002060"/>
                </a:solidFill>
                <a:latin typeface="UTM Swiss Condensed"/>
                <a:ea typeface="Times New Roman" panose="02020603050405020304" pitchFamily="18" charset="0"/>
              </a:rPr>
              <a:t> 3: </a:t>
            </a:r>
            <a:r>
              <a:rPr lang="en-US" sz="4800" b="1" dirty="0" err="1">
                <a:solidFill>
                  <a:srgbClr val="002060"/>
                </a:solidFill>
                <a:latin typeface="UTM Swiss Condensed"/>
                <a:ea typeface="Times New Roman" panose="02020603050405020304" pitchFamily="18" charset="0"/>
              </a:rPr>
              <a:t>Giải</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thích</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số</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đo</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các</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góc</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được</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sinh</a:t>
            </a:r>
            <a:r>
              <a:rPr lang="en-US" sz="4800" b="1" dirty="0">
                <a:solidFill>
                  <a:srgbClr val="002060"/>
                </a:solidFill>
                <a:latin typeface="UTM Swiss Condensed"/>
                <a:ea typeface="Times New Roman" panose="02020603050405020304" pitchFamily="18" charset="0"/>
              </a:rPr>
              <a:t> ra </a:t>
            </a:r>
            <a:r>
              <a:rPr lang="en-US" sz="4800" b="1" dirty="0" err="1">
                <a:solidFill>
                  <a:srgbClr val="002060"/>
                </a:solidFill>
                <a:latin typeface="UTM Swiss Condensed"/>
                <a:ea typeface="Times New Roman" panose="02020603050405020304" pitchFamily="18" charset="0"/>
              </a:rPr>
              <a:t>trong</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hình</a:t>
            </a:r>
            <a:r>
              <a:rPr lang="en-US" sz="4800" b="1" dirty="0">
                <a:solidFill>
                  <a:srgbClr val="002060"/>
                </a:solidFill>
                <a:latin typeface="UTM Swiss Condensed"/>
                <a:ea typeface="Times New Roman" panose="02020603050405020304" pitchFamily="18" charset="0"/>
              </a:rPr>
              <a:t> </a:t>
            </a:r>
            <a:r>
              <a:rPr lang="en-US" sz="4800" b="1" dirty="0" err="1">
                <a:solidFill>
                  <a:srgbClr val="002060"/>
                </a:solidFill>
                <a:latin typeface="UTM Swiss Condensed"/>
                <a:ea typeface="Times New Roman" panose="02020603050405020304" pitchFamily="18" charset="0"/>
              </a:rPr>
              <a:t>vẽ</a:t>
            </a:r>
            <a:endParaRPr kumimoji="0" lang="en-US" sz="46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25" name="Picture 24">
            <a:extLst>
              <a:ext uri="{FF2B5EF4-FFF2-40B4-BE49-F238E27FC236}">
                <a16:creationId xmlns:a16="http://schemas.microsoft.com/office/drawing/2014/main" id="{85B566C1-4F94-438E-9898-BBFFCE1757E4}"/>
              </a:ext>
            </a:extLst>
          </p:cNvPr>
          <p:cNvPicPr>
            <a:picLocks noChangeAspect="1"/>
          </p:cNvPicPr>
          <p:nvPr/>
        </p:nvPicPr>
        <p:blipFill>
          <a:blip r:embed="rId3"/>
          <a:stretch>
            <a:fillRect/>
          </a:stretch>
        </p:blipFill>
        <p:spPr>
          <a:xfrm>
            <a:off x="14131637" y="2954596"/>
            <a:ext cx="9919857" cy="4052170"/>
          </a:xfrm>
          <a:prstGeom prst="rect">
            <a:avLst/>
          </a:prstGeom>
        </p:spPr>
      </p:pic>
      <p:pic>
        <p:nvPicPr>
          <p:cNvPr id="28" name="Picture 27">
            <a:extLst>
              <a:ext uri="{FF2B5EF4-FFF2-40B4-BE49-F238E27FC236}">
                <a16:creationId xmlns:a16="http://schemas.microsoft.com/office/drawing/2014/main" id="{B454E551-9449-4BDB-88C7-9B2AE3AB2BD1}"/>
              </a:ext>
            </a:extLst>
          </p:cNvPr>
          <p:cNvPicPr>
            <a:picLocks noChangeAspect="1"/>
          </p:cNvPicPr>
          <p:nvPr/>
        </p:nvPicPr>
        <p:blipFill>
          <a:blip r:embed="rId4"/>
          <a:stretch>
            <a:fillRect/>
          </a:stretch>
        </p:blipFill>
        <p:spPr>
          <a:xfrm>
            <a:off x="14093603" y="7133692"/>
            <a:ext cx="9957892" cy="4691163"/>
          </a:xfrm>
          <a:prstGeom prst="rect">
            <a:avLst/>
          </a:prstGeom>
        </p:spPr>
      </p:pic>
    </p:spTree>
    <p:extLst>
      <p:ext uri="{BB962C8B-B14F-4D97-AF65-F5344CB8AC3E}">
        <p14:creationId xmlns:p14="http://schemas.microsoft.com/office/powerpoint/2010/main" val="1906935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left)">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1178558" y="927882"/>
            <a:ext cx="19370308" cy="1277448"/>
            <a:chOff x="8469777" y="2554465"/>
            <a:chExt cx="25341278" cy="1304530"/>
          </a:xfrm>
        </p:grpSpPr>
        <p:sp>
          <p:nvSpPr>
            <p:cNvPr id="210" name="Google Shape;210;p31"/>
            <p:cNvSpPr/>
            <p:nvPr/>
          </p:nvSpPr>
          <p:spPr>
            <a:xfrm flipH="1">
              <a:off x="8469777" y="2572632"/>
              <a:ext cx="2534127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lgn="ct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QUAN HỆ GIỮA CÁC GIÁ TRỊ LƯỢNG GIÁC</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148742" y="2554465"/>
              <a:ext cx="1591499" cy="1304530"/>
            </a:xfrm>
            <a:prstGeom prst="ellipse">
              <a:avLst/>
            </a:prstGeom>
            <a:solidFill>
              <a:schemeClr val="accent4">
                <a:lumMod val="60000"/>
                <a:lumOff val="40000"/>
              </a:schemeClr>
            </a:solidFill>
            <a:ln>
              <a:noFill/>
            </a:ln>
          </p:spPr>
          <p:txBody>
            <a:bodyPr spcFirstLastPara="1" wrap="square" lIns="91426" tIns="45700" rIns="91426" bIns="45700" anchor="ctr" anchorCtr="0">
              <a:noAutofit/>
            </a:bodyPr>
            <a:lstStyle/>
            <a:p>
              <a:pPr algn="ctr">
                <a:defRPr/>
              </a:pPr>
              <a:r>
                <a:rPr lang="en-US" sz="4300" b="1">
                  <a:solidFill>
                    <a:srgbClr val="0000FF"/>
                  </a:solidFill>
                  <a:latin typeface="Cambria Math" panose="02040503050406030204" pitchFamily="18" charset="0"/>
                  <a:ea typeface="Cambria Math" panose="02040503050406030204" pitchFamily="18" charset="0"/>
                  <a:cs typeface="Tahoma" panose="020B0604030504040204" pitchFamily="34" charset="0"/>
                  <a:sym typeface="Calibri"/>
                </a:rPr>
                <a:t>4</a:t>
              </a:r>
              <a:endParaRPr sz="4300" b="1" dirty="0">
                <a:solidFill>
                  <a:srgbClr val="0000FF"/>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10;p31">
            <a:extLst>
              <a:ext uri="{FF2B5EF4-FFF2-40B4-BE49-F238E27FC236}">
                <a16:creationId xmlns:a16="http://schemas.microsoft.com/office/drawing/2014/main" id="{2B895833-5F81-DD28-20E7-3DB2DD62CB06}"/>
              </a:ext>
            </a:extLst>
          </p:cNvPr>
          <p:cNvSpPr/>
          <p:nvPr/>
        </p:nvSpPr>
        <p:spPr>
          <a:xfrm flipH="1">
            <a:off x="-71660" y="2183430"/>
            <a:ext cx="17300876" cy="964704"/>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6" tIns="45700" rIns="91426" bIns="45700" anchor="ctr" anchorCtr="0">
            <a:noAutofit/>
          </a:bodyPr>
          <a:lstStyle/>
          <a:p>
            <a:pPr>
              <a:defRPr/>
            </a:pPr>
            <a:r>
              <a:rPr lang="en-US" sz="4800" b="1">
                <a:solidFill>
                  <a:srgbClr val="0000FF"/>
                </a:solidFill>
                <a:latin typeface="Tahoma" panose="020B0604030504040204" pitchFamily="34" charset="0"/>
                <a:ea typeface="Tahoma" panose="020B0604030504040204" pitchFamily="34" charset="0"/>
                <a:cs typeface="Tahoma" panose="020B0604030504040204" pitchFamily="34" charset="0"/>
              </a:rPr>
              <a:t>        b) Giá trị lượng giác của các góc liên quan đặc biệt</a:t>
            </a:r>
            <a:endParaRPr sz="4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4" name="TextBox 3">
            <a:extLst>
              <a:ext uri="{FF2B5EF4-FFF2-40B4-BE49-F238E27FC236}">
                <a16:creationId xmlns:a16="http://schemas.microsoft.com/office/drawing/2014/main" id="{655D61A7-290D-B234-9C5A-8F238C9C2D88}"/>
              </a:ext>
            </a:extLst>
          </p:cNvPr>
          <p:cNvSpPr txBox="1"/>
          <p:nvPr/>
        </p:nvSpPr>
        <p:spPr>
          <a:xfrm>
            <a:off x="452255" y="4872468"/>
            <a:ext cx="23403658" cy="8217634"/>
          </a:xfrm>
          <a:prstGeom prst="rect">
            <a:avLst/>
          </a:prstGeom>
          <a:solidFill>
            <a:srgbClr val="FFC000">
              <a:lumMod val="20000"/>
              <a:lumOff val="80000"/>
            </a:srgbClr>
          </a:solidFill>
        </p:spPr>
        <p:txBody>
          <a:bodyPr wrap="square">
            <a:spAutoFit/>
          </a:bodyPr>
          <a:lstStyle/>
          <a:p>
            <a:pPr>
              <a:defRPr/>
            </a:pPr>
            <a:r>
              <a:rPr lang="fr-FR" sz="4800" b="1" kern="120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E9CE58F2-EB75-D7A4-3311-8C429011F335}"/>
              </a:ext>
            </a:extLst>
          </p:cNvPr>
          <p:cNvSpPr/>
          <p:nvPr/>
        </p:nvSpPr>
        <p:spPr>
          <a:xfrm>
            <a:off x="396578" y="3310090"/>
            <a:ext cx="4159380"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3333FF"/>
                </a:solidFill>
                <a:latin typeface="Tahoma" panose="020B0604030504040204" pitchFamily="34" charset="0"/>
                <a:ea typeface="Tahoma" panose="020B0604030504040204" pitchFamily="34" charset="0"/>
                <a:cs typeface="Tahoma" panose="020B0604030504040204" pitchFamily="34" charset="0"/>
              </a:rPr>
              <a:t>Luyện tập 7</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189E0181-1BC1-A621-2F1A-C2C466F4A691}"/>
                  </a:ext>
                </a:extLst>
              </p:cNvPr>
              <p:cNvSpPr txBox="1"/>
              <p:nvPr/>
            </p:nvSpPr>
            <p:spPr>
              <a:xfrm>
                <a:off x="2431502" y="3193910"/>
                <a:ext cx="24127516" cy="1197764"/>
              </a:xfrm>
              <a:prstGeom prst="rect">
                <a:avLst/>
              </a:prstGeom>
              <a:noFill/>
            </p:spPr>
            <p:txBody>
              <a:bodyPr wrap="square" rtlCol="0">
                <a:spAutoFit/>
              </a:bodyPr>
              <a:lstStyle/>
              <a:p>
                <a:pPr>
                  <a:defRPr/>
                </a:pPr>
                <a:r>
                  <a:rPr lang="fr-FR" sz="4800" b="1" kern="1200">
                    <a:latin typeface="Tahoma" panose="020B0604030504040204" pitchFamily="34" charset="0"/>
                    <a:ea typeface="Tahoma" panose="020B0604030504040204" pitchFamily="34" charset="0"/>
                    <a:cs typeface="Tahoma" panose="020B0604030504040204" pitchFamily="34" charset="0"/>
                  </a:rPr>
                  <a:t>                  </a:t>
                </a:r>
                <a:r>
                  <a:rPr lang="en-US" sz="4500" b="1" kern="1200">
                    <a:latin typeface="Tahoma" panose="020B0604030504040204" pitchFamily="34" charset="0"/>
                    <a:ea typeface="Tahoma" panose="020B0604030504040204" pitchFamily="34" charset="0"/>
                    <a:cs typeface="Tahoma" panose="020B0604030504040204" pitchFamily="34" charset="0"/>
                  </a:rPr>
                  <a:t>Tính: a) </a:t>
                </a:r>
                <a14:m>
                  <m:oMath xmlns:m="http://schemas.openxmlformats.org/officeDocument/2006/math">
                    <m:r>
                      <a:rPr lang="en-US" sz="4400" b="1">
                        <a:latin typeface="Cambria Math" panose="02040503050406030204" pitchFamily="18" charset="0"/>
                        <a:ea typeface="Tahoma" panose="020B0604030504040204" pitchFamily="34" charset="0"/>
                        <a:cs typeface="Tahoma" panose="020B0604030504040204" pitchFamily="34" charset="0"/>
                      </a:rPr>
                      <m:t>𝐬𝐢𝐧</m:t>
                    </m:r>
                    <m:r>
                      <a:rPr lang="en-US" sz="4400" b="1" i="1">
                        <a:latin typeface="Cambria Math" panose="02040503050406030204" pitchFamily="18" charset="0"/>
                        <a:ea typeface="Tahoma" panose="020B0604030504040204" pitchFamily="34" charset="0"/>
                        <a:cs typeface="Tahoma" panose="020B0604030504040204" pitchFamily="34" charset="0"/>
                      </a:rPr>
                      <m:t>(−</m:t>
                    </m:r>
                    <m:r>
                      <a:rPr lang="en-US" sz="4400" b="1" i="1">
                        <a:latin typeface="Cambria Math" panose="02040503050406030204" pitchFamily="18" charset="0"/>
                        <a:ea typeface="Tahoma" panose="020B0604030504040204" pitchFamily="34" charset="0"/>
                        <a:cs typeface="Tahoma" panose="020B0604030504040204" pitchFamily="34" charset="0"/>
                      </a:rPr>
                      <m:t>𝟔𝟕𝟓</m:t>
                    </m:r>
                    <m:r>
                      <a:rPr lang="en-US" sz="4400" b="1" i="1">
                        <a:latin typeface="Cambria Math" panose="02040503050406030204" pitchFamily="18" charset="0"/>
                        <a:ea typeface="Cambria Math" panose="02040503050406030204" pitchFamily="18" charset="0"/>
                        <a:cs typeface="Tahoma" panose="020B0604030504040204" pitchFamily="34" charset="0"/>
                      </a:rPr>
                      <m:t>°)</m:t>
                    </m:r>
                  </m:oMath>
                </a14:m>
                <a:r>
                  <a:rPr lang="fr-FR" sz="4800" b="1" kern="1200">
                    <a:latin typeface="Tahoma" panose="020B0604030504040204" pitchFamily="34" charset="0"/>
                    <a:ea typeface="Tahoma" panose="020B0604030504040204" pitchFamily="34" charset="0"/>
                    <a:cs typeface="Tahoma" panose="020B0604030504040204" pitchFamily="34" charset="0"/>
                  </a:rPr>
                  <a:t>;                               b) </a:t>
                </a:r>
                <a14:m>
                  <m:oMath xmlns:m="http://schemas.openxmlformats.org/officeDocument/2006/math">
                    <m:r>
                      <a:rPr lang="en-US" sz="4800" b="1">
                        <a:latin typeface="Cambria Math" panose="02040503050406030204" pitchFamily="18" charset="0"/>
                        <a:ea typeface="Tahoma" panose="020B0604030504040204" pitchFamily="34" charset="0"/>
                        <a:cs typeface="Tahoma" panose="020B0604030504040204" pitchFamily="34" charset="0"/>
                      </a:rPr>
                      <m:t>𝐭𝐚𝐧</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𝟏</m:t>
                            </m:r>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𝟒</m:t>
                            </m:r>
                          </m:den>
                        </m:f>
                      </m:e>
                    </m:d>
                    <m:r>
                      <a:rPr lang="en-US" sz="4800" b="1" i="1">
                        <a:latin typeface="Cambria Math" panose="02040503050406030204" pitchFamily="18" charset="0"/>
                        <a:ea typeface="Tahoma" panose="020B0604030504040204" pitchFamily="34" charset="0"/>
                        <a:cs typeface="Tahoma" panose="020B0604030504040204" pitchFamily="34" charset="0"/>
                      </a:rPr>
                      <m:t>.</m:t>
                    </m:r>
                  </m:oMath>
                </a14:m>
                <a:endParaRPr lang="fr-FR" sz="48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3" name="TextBox 2">
                <a:extLst>
                  <a:ext uri="{FF2B5EF4-FFF2-40B4-BE49-F238E27FC236}">
                    <a16:creationId xmlns:a16="http://schemas.microsoft.com/office/drawing/2014/main" id="{189E0181-1BC1-A621-2F1A-C2C466F4A691}"/>
                  </a:ext>
                </a:extLst>
              </p:cNvPr>
              <p:cNvSpPr txBox="1">
                <a:spLocks noRot="1" noChangeAspect="1" noMove="1" noResize="1" noEditPoints="1" noAdjustHandles="1" noChangeArrowheads="1" noChangeShapeType="1" noTextEdit="1"/>
              </p:cNvSpPr>
              <p:nvPr/>
            </p:nvSpPr>
            <p:spPr>
              <a:xfrm>
                <a:off x="2431502" y="3193910"/>
                <a:ext cx="24127516" cy="1197764"/>
              </a:xfrm>
              <a:prstGeom prst="rect">
                <a:avLst/>
              </a:prstGeom>
              <a:blipFill>
                <a:blip r:embed="rId3"/>
                <a:stretch>
                  <a:fillRect b="-9694"/>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AED063B0-2D0B-29E0-CEAB-4FE29BB009DF}"/>
              </a:ext>
            </a:extLst>
          </p:cNvPr>
          <p:cNvSpPr/>
          <p:nvPr/>
        </p:nvSpPr>
        <p:spPr>
          <a:xfrm>
            <a:off x="479517" y="4830564"/>
            <a:ext cx="2950438"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F49DABD-32D7-4325-F830-5001159D0F19}"/>
                  </a:ext>
                </a:extLst>
              </p:cNvPr>
              <p:cNvSpPr txBox="1"/>
              <p:nvPr/>
            </p:nvSpPr>
            <p:spPr>
              <a:xfrm>
                <a:off x="479517" y="6037624"/>
                <a:ext cx="23038210" cy="1278812"/>
              </a:xfrm>
              <a:prstGeom prst="rect">
                <a:avLst/>
              </a:prstGeom>
              <a:noFill/>
            </p:spPr>
            <p:txBody>
              <a:bodyPr wrap="square" rtlCol="0">
                <a:spAutoFit/>
              </a:bodyPr>
              <a:lstStyle/>
              <a:p>
                <a:pPr>
                  <a:defRPr/>
                </a:pPr>
                <a:r>
                  <a:rPr lang="en-US" sz="4500" b="1" kern="1200">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r>
                      <a:rPr lang="en-US" sz="4800" b="1">
                        <a:latin typeface="Cambria Math" panose="02040503050406030204" pitchFamily="18" charset="0"/>
                        <a:ea typeface="Tahoma" panose="020B0604030504040204" pitchFamily="34" charset="0"/>
                        <a:cs typeface="Tahoma" panose="020B0604030504040204" pitchFamily="34" charset="0"/>
                      </a:rPr>
                      <m:t>𝐬𝐢𝐧</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𝟔𝟕𝟓</m:t>
                        </m:r>
                        <m:r>
                          <a:rPr lang="en-US" sz="4800" b="1" i="1">
                            <a:latin typeface="Cambria Math" panose="02040503050406030204" pitchFamily="18" charset="0"/>
                            <a:ea typeface="Cambria Math" panose="02040503050406030204" pitchFamily="18" charset="0"/>
                            <a:cs typeface="Tahoma" panose="020B0604030504040204" pitchFamily="34" charset="0"/>
                          </a:rPr>
                          <m:t>°</m:t>
                        </m:r>
                      </m:e>
                    </m:d>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𝒔𝒊𝒏</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Tahoma" panose="020B0604030504040204" pitchFamily="34" charset="0"/>
                            <a:cs typeface="Tahoma" panose="020B0604030504040204" pitchFamily="34" charset="0"/>
                          </a:rPr>
                          <m:t>𝟒𝟓</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𝟐</m:t>
                        </m:r>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𝟑𝟔𝟎</m:t>
                        </m:r>
                        <m:r>
                          <a:rPr lang="en-US" sz="4800" b="1" i="1">
                            <a:latin typeface="Cambria Math" panose="02040503050406030204" pitchFamily="18" charset="0"/>
                            <a:ea typeface="Cambria Math" panose="02040503050406030204" pitchFamily="18" charset="0"/>
                            <a:cs typeface="Tahoma" panose="020B0604030504040204" pitchFamily="34" charset="0"/>
                          </a:rPr>
                          <m:t>°</m:t>
                        </m:r>
                      </m:e>
                    </m:d>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𝒔𝒊𝒏</m:t>
                    </m:r>
                    <m:r>
                      <a:rPr lang="en-US" sz="4800" b="1" i="1">
                        <a:latin typeface="Cambria Math" panose="02040503050406030204" pitchFamily="18" charset="0"/>
                        <a:ea typeface="Tahoma" panose="020B0604030504040204" pitchFamily="34" charset="0"/>
                        <a:cs typeface="Tahoma" panose="020B0604030504040204" pitchFamily="34" charset="0"/>
                      </a:rPr>
                      <m:t>𝟒𝟓</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𝟐</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𝟐</m:t>
                        </m:r>
                      </m:den>
                    </m:f>
                  </m:oMath>
                </a14:m>
                <a:endParaRPr lang="fr-FR" sz="48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7" name="TextBox 6">
                <a:extLst>
                  <a:ext uri="{FF2B5EF4-FFF2-40B4-BE49-F238E27FC236}">
                    <a16:creationId xmlns:a16="http://schemas.microsoft.com/office/drawing/2014/main" id="{6F49DABD-32D7-4325-F830-5001159D0F19}"/>
                  </a:ext>
                </a:extLst>
              </p:cNvPr>
              <p:cNvSpPr txBox="1">
                <a:spLocks noRot="1" noChangeAspect="1" noMove="1" noResize="1" noEditPoints="1" noAdjustHandles="1" noChangeArrowheads="1" noChangeShapeType="1" noTextEdit="1"/>
              </p:cNvSpPr>
              <p:nvPr/>
            </p:nvSpPr>
            <p:spPr>
              <a:xfrm>
                <a:off x="479517" y="6037624"/>
                <a:ext cx="23038210" cy="1278812"/>
              </a:xfrm>
              <a:prstGeom prst="rect">
                <a:avLst/>
              </a:prstGeom>
              <a:blipFill>
                <a:blip r:embed="rId4"/>
                <a:stretch>
                  <a:fillRect l="-1111" b="-76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D2C1F5B6-C5EC-D4BD-A998-490C539B5847}"/>
                  </a:ext>
                </a:extLst>
              </p:cNvPr>
              <p:cNvSpPr txBox="1"/>
              <p:nvPr/>
            </p:nvSpPr>
            <p:spPr>
              <a:xfrm>
                <a:off x="396578" y="8335264"/>
                <a:ext cx="21837780" cy="1245534"/>
              </a:xfrm>
              <a:prstGeom prst="rect">
                <a:avLst/>
              </a:prstGeom>
              <a:noFill/>
            </p:spPr>
            <p:txBody>
              <a:bodyPr wrap="square" rtlCol="0">
                <a:spAutoFit/>
              </a:bodyPr>
              <a:lstStyle/>
              <a:p>
                <a:pPr>
                  <a:defRPr/>
                </a:pPr>
                <a:r>
                  <a:rPr lang="en-US" sz="4500" b="1" kern="1200">
                    <a:latin typeface="Tahoma" panose="020B0604030504040204" pitchFamily="34" charset="0"/>
                    <a:ea typeface="Tahoma" panose="020B0604030504040204" pitchFamily="34" charset="0"/>
                    <a:cs typeface="Tahoma" panose="020B0604030504040204" pitchFamily="34" charset="0"/>
                  </a:rPr>
                  <a:t>b) </a:t>
                </a:r>
                <a14:m>
                  <m:oMath xmlns:m="http://schemas.openxmlformats.org/officeDocument/2006/math">
                    <m:r>
                      <a:rPr lang="en-US" sz="4000" b="1">
                        <a:latin typeface="Cambria Math" panose="02040503050406030204" pitchFamily="18" charset="0"/>
                        <a:ea typeface="Tahoma" panose="020B0604030504040204" pitchFamily="34" charset="0"/>
                        <a:cs typeface="Tahoma" panose="020B0604030504040204" pitchFamily="34" charset="0"/>
                      </a:rPr>
                      <m:t>𝐭𝐚𝐧</m:t>
                    </m:r>
                    <m:d>
                      <m:dPr>
                        <m:ctrlPr>
                          <a:rPr lang="en-US" sz="4000" b="1" i="1">
                            <a:latin typeface="Cambria Math" panose="02040503050406030204" pitchFamily="18" charset="0"/>
                            <a:ea typeface="Tahoma" panose="020B0604030504040204" pitchFamily="34" charset="0"/>
                            <a:cs typeface="Tahoma" panose="020B0604030504040204" pitchFamily="34" charset="0"/>
                          </a:rPr>
                        </m:ctrlPr>
                      </m:dPr>
                      <m:e>
                        <m:f>
                          <m:fPr>
                            <m:ctrlPr>
                              <a:rPr lang="en-US" sz="4000" b="1" i="1">
                                <a:latin typeface="Cambria Math" panose="02040503050406030204" pitchFamily="18" charset="0"/>
                                <a:ea typeface="Tahoma" panose="020B0604030504040204" pitchFamily="34" charset="0"/>
                                <a:cs typeface="Tahoma" panose="020B0604030504040204" pitchFamily="34" charset="0"/>
                              </a:rPr>
                            </m:ctrlPr>
                          </m:fPr>
                          <m:num>
                            <m:r>
                              <a:rPr lang="en-US" sz="4000" b="1" i="1">
                                <a:latin typeface="Cambria Math" panose="02040503050406030204" pitchFamily="18" charset="0"/>
                                <a:ea typeface="Tahoma" panose="020B0604030504040204" pitchFamily="34" charset="0"/>
                                <a:cs typeface="Tahoma" panose="020B0604030504040204" pitchFamily="34" charset="0"/>
                              </a:rPr>
                              <m:t>𝟏𝟓</m:t>
                            </m:r>
                            <m:r>
                              <a:rPr lang="en-US" sz="4000" b="1" i="1">
                                <a:latin typeface="Cambria Math" panose="02040503050406030204" pitchFamily="18" charset="0"/>
                                <a:ea typeface="Cambria Math" panose="02040503050406030204" pitchFamily="18" charset="0"/>
                                <a:cs typeface="Tahoma" panose="020B0604030504040204" pitchFamily="34" charset="0"/>
                              </a:rPr>
                              <m:t>𝝅</m:t>
                            </m:r>
                          </m:num>
                          <m:den>
                            <m:r>
                              <a:rPr lang="en-US" sz="4000" b="1" i="1">
                                <a:latin typeface="Cambria Math" panose="02040503050406030204" pitchFamily="18" charset="0"/>
                                <a:ea typeface="Tahoma" panose="020B0604030504040204" pitchFamily="34" charset="0"/>
                                <a:cs typeface="Tahoma" panose="020B0604030504040204" pitchFamily="34" charset="0"/>
                              </a:rPr>
                              <m:t>𝟒</m:t>
                            </m:r>
                          </m:den>
                        </m:f>
                      </m:e>
                    </m:d>
                    <m:r>
                      <a:rPr lang="en-US" sz="4000" b="1" i="1">
                        <a:latin typeface="Cambria Math" panose="02040503050406030204" pitchFamily="18" charset="0"/>
                        <a:ea typeface="Tahoma" panose="020B0604030504040204" pitchFamily="34" charset="0"/>
                        <a:cs typeface="Tahoma" panose="020B0604030504040204" pitchFamily="34" charset="0"/>
                      </a:rPr>
                      <m:t>=</m:t>
                    </m:r>
                    <m:r>
                      <a:rPr lang="en-US" sz="4800" b="1">
                        <a:latin typeface="Cambria Math" panose="02040503050406030204" pitchFamily="18" charset="0"/>
                        <a:ea typeface="Tahoma" panose="020B0604030504040204" pitchFamily="34" charset="0"/>
                        <a:cs typeface="Tahoma" panose="020B0604030504040204" pitchFamily="34" charset="0"/>
                      </a:rPr>
                      <m:t>𝐭𝐚𝐧</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𝟑</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𝟒</m:t>
                            </m:r>
                          </m:den>
                        </m:f>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𝟑</m:t>
                        </m:r>
                        <m:r>
                          <a:rPr lang="en-US" sz="4800" b="1" i="1">
                            <a:latin typeface="Cambria Math" panose="02040503050406030204" pitchFamily="18" charset="0"/>
                            <a:ea typeface="Cambria Math" panose="02040503050406030204" pitchFamily="18" charset="0"/>
                            <a:cs typeface="Tahoma" panose="020B0604030504040204" pitchFamily="34" charset="0"/>
                          </a:rPr>
                          <m:t>𝝅</m:t>
                        </m:r>
                      </m:e>
                    </m:d>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a:latin typeface="Cambria Math" panose="02040503050406030204" pitchFamily="18" charset="0"/>
                        <a:ea typeface="Tahoma" panose="020B0604030504040204" pitchFamily="34" charset="0"/>
                        <a:cs typeface="Tahoma" panose="020B0604030504040204" pitchFamily="34" charset="0"/>
                      </a:rPr>
                      <m:t>𝐭𝐚𝐧</m:t>
                    </m:r>
                    <m:d>
                      <m:dPr>
                        <m:ctrlPr>
                          <a:rPr lang="en-US" sz="4800" b="1" i="1">
                            <a:latin typeface="Cambria Math" panose="02040503050406030204" pitchFamily="18" charset="0"/>
                            <a:ea typeface="Tahoma" panose="020B0604030504040204" pitchFamily="34" charset="0"/>
                            <a:cs typeface="Tahoma" panose="020B0604030504040204" pitchFamily="34" charset="0"/>
                          </a:rPr>
                        </m:ctrlPr>
                      </m:dPr>
                      <m:e>
                        <m:r>
                          <a:rPr lang="en-US" sz="4800" b="1" i="1">
                            <a:latin typeface="Cambria Math" panose="02040503050406030204" pitchFamily="18" charset="0"/>
                            <a:ea typeface="Cambria Math" panose="02040503050406030204" pitchFamily="18" charset="0"/>
                            <a:cs typeface="Tahoma" panose="020B0604030504040204" pitchFamily="34" charset="0"/>
                          </a:rPr>
                          <m:t>𝝅</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𝟒</m:t>
                            </m:r>
                          </m:den>
                        </m:f>
                      </m:e>
                    </m:d>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𝒕𝒂𝒏</m:t>
                    </m:r>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Tahoma" panose="020B0604030504040204" pitchFamily="34" charset="0"/>
                            <a:cs typeface="Tahoma" panose="020B0604030504040204" pitchFamily="34" charset="0"/>
                          </a:rPr>
                          <m:t>𝟒</m:t>
                        </m:r>
                      </m:den>
                    </m:f>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𝟐</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𝟐</m:t>
                        </m:r>
                      </m:den>
                    </m:f>
                  </m:oMath>
                </a14:m>
                <a:endParaRPr lang="fr-FR" sz="48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8" name="TextBox 7">
                <a:extLst>
                  <a:ext uri="{FF2B5EF4-FFF2-40B4-BE49-F238E27FC236}">
                    <a16:creationId xmlns:a16="http://schemas.microsoft.com/office/drawing/2014/main" id="{D2C1F5B6-C5EC-D4BD-A998-490C539B5847}"/>
                  </a:ext>
                </a:extLst>
              </p:cNvPr>
              <p:cNvSpPr txBox="1">
                <a:spLocks noRot="1" noChangeAspect="1" noMove="1" noResize="1" noEditPoints="1" noAdjustHandles="1" noChangeArrowheads="1" noChangeShapeType="1" noTextEdit="1"/>
              </p:cNvSpPr>
              <p:nvPr/>
            </p:nvSpPr>
            <p:spPr>
              <a:xfrm>
                <a:off x="396578" y="8335264"/>
                <a:ext cx="21837780" cy="1245534"/>
              </a:xfrm>
              <a:prstGeom prst="rect">
                <a:avLst/>
              </a:prstGeom>
              <a:blipFill>
                <a:blip r:embed="rId5"/>
                <a:stretch>
                  <a:fillRect l="-1173" b="-3902"/>
                </a:stretch>
              </a:blipFill>
            </p:spPr>
            <p:txBody>
              <a:bodyPr/>
              <a:lstStyle/>
              <a:p>
                <a:r>
                  <a:rPr lang="en-US">
                    <a:noFill/>
                  </a:rPr>
                  <a:t> </a:t>
                </a:r>
              </a:p>
            </p:txBody>
          </p:sp>
        </mc:Fallback>
      </mc:AlternateContent>
    </p:spTree>
    <p:extLst>
      <p:ext uri="{BB962C8B-B14F-4D97-AF65-F5344CB8AC3E}">
        <p14:creationId xmlns:p14="http://schemas.microsoft.com/office/powerpoint/2010/main" val="3867108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55D61A7-290D-B234-9C5A-8F238C9C2D88}"/>
              </a:ext>
            </a:extLst>
          </p:cNvPr>
          <p:cNvSpPr txBox="1"/>
          <p:nvPr/>
        </p:nvSpPr>
        <p:spPr>
          <a:xfrm>
            <a:off x="335930" y="6254411"/>
            <a:ext cx="23843996" cy="6740307"/>
          </a:xfrm>
          <a:prstGeom prst="rect">
            <a:avLst/>
          </a:prstGeom>
          <a:solidFill>
            <a:srgbClr val="FFC000">
              <a:lumMod val="20000"/>
              <a:lumOff val="80000"/>
            </a:srgbClr>
          </a:solidFill>
        </p:spPr>
        <p:txBody>
          <a:bodyPr wrap="square">
            <a:spAutoFit/>
          </a:bodyPr>
          <a:lstStyle/>
          <a:p>
            <a:pPr>
              <a:defRPr/>
            </a:pPr>
            <a:r>
              <a:rPr lang="fr-FR" sz="4800" b="1" kern="120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kern="1200">
              <a:solidFill>
                <a:srgbClr val="FF0000"/>
              </a:solidFill>
              <a:latin typeface="Tahoma" panose="020B0604030504040204" pitchFamily="34" charset="0"/>
              <a:ea typeface="Tahoma" panose="020B0604030504040204" pitchFamily="34" charset="0"/>
              <a:cs typeface="Tahoma" panose="020B0604030504040204" pitchFamily="34" charset="0"/>
            </a:endParaRPr>
          </a:p>
          <a:p>
            <a:pPr>
              <a:defRPr/>
            </a:pPr>
            <a:endParaRPr lang="fr-FR" sz="4800" b="1" u="sng">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E9CE58F2-EB75-D7A4-3311-8C429011F335}"/>
              </a:ext>
            </a:extLst>
          </p:cNvPr>
          <p:cNvSpPr/>
          <p:nvPr/>
        </p:nvSpPr>
        <p:spPr>
          <a:xfrm>
            <a:off x="428662" y="743366"/>
            <a:ext cx="4159380"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3333FF"/>
                </a:solidFill>
                <a:latin typeface="Tahoma" panose="020B0604030504040204" pitchFamily="34" charset="0"/>
                <a:ea typeface="Tahoma" panose="020B0604030504040204" pitchFamily="34" charset="0"/>
                <a:cs typeface="Tahoma" panose="020B0604030504040204" pitchFamily="34" charset="0"/>
              </a:rPr>
              <a:t>Vận dụng 2</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189E0181-1BC1-A621-2F1A-C2C466F4A691}"/>
                  </a:ext>
                </a:extLst>
              </p:cNvPr>
              <p:cNvSpPr txBox="1"/>
              <p:nvPr/>
            </p:nvSpPr>
            <p:spPr>
              <a:xfrm>
                <a:off x="263883" y="1105540"/>
                <a:ext cx="24051686" cy="1938992"/>
              </a:xfrm>
              <a:prstGeom prst="rect">
                <a:avLst/>
              </a:prstGeom>
              <a:noFill/>
            </p:spPr>
            <p:txBody>
              <a:bodyPr wrap="square" rtlCol="0">
                <a:spAutoFit/>
              </a:bodyPr>
              <a:lstStyle/>
              <a:p>
                <a:pPr>
                  <a:defRPr/>
                </a:pPr>
                <a:r>
                  <a:rPr lang="fr-FR" sz="4000" b="1" kern="1200">
                    <a:latin typeface="Tahoma" panose="020B0604030504040204" pitchFamily="34" charset="0"/>
                    <a:ea typeface="Tahoma" panose="020B0604030504040204" pitchFamily="34" charset="0"/>
                    <a:cs typeface="Tahoma" panose="020B0604030504040204" pitchFamily="34" charset="0"/>
                  </a:rPr>
                  <a:t>                              Huyết áp của mỗi người thay đổi trong ngày. Giả sử huyết áp tâm trương (tức là áp lực máu lên thành động mạch khi tim giãn ra) của một người nào đó ở trạng thái nghỉ ngơi tại thời điểm </a:t>
                </a:r>
                <a14:m>
                  <m:oMath xmlns:m="http://schemas.openxmlformats.org/officeDocument/2006/math">
                    <m:r>
                      <a:rPr lang="en-US" sz="4000" b="1" i="1" kern="1200">
                        <a:latin typeface="Cambria Math" panose="02040503050406030204" pitchFamily="18" charset="0"/>
                        <a:ea typeface="Tahoma" panose="020B0604030504040204" pitchFamily="34" charset="0"/>
                        <a:cs typeface="Tahoma" panose="020B0604030504040204" pitchFamily="34" charset="0"/>
                      </a:rPr>
                      <m:t>𝒕</m:t>
                    </m:r>
                  </m:oMath>
                </a14:m>
                <a:r>
                  <a:rPr lang="fr-FR" sz="4000" b="1" kern="1200">
                    <a:latin typeface="Tahoma" panose="020B0604030504040204" pitchFamily="34" charset="0"/>
                    <a:ea typeface="Tahoma" panose="020B0604030504040204" pitchFamily="34" charset="0"/>
                    <a:cs typeface="Tahoma" panose="020B0604030504040204" pitchFamily="34" charset="0"/>
                  </a:rPr>
                  <a:t> được cho bởi công thức</a:t>
                </a:r>
              </a:p>
            </p:txBody>
          </p:sp>
        </mc:Choice>
        <mc:Fallback>
          <p:sp>
            <p:nvSpPr>
              <p:cNvPr id="3" name="TextBox 2">
                <a:extLst>
                  <a:ext uri="{FF2B5EF4-FFF2-40B4-BE49-F238E27FC236}">
                    <a16:creationId xmlns:a16="http://schemas.microsoft.com/office/drawing/2014/main" id="{189E0181-1BC1-A621-2F1A-C2C466F4A691}"/>
                  </a:ext>
                </a:extLst>
              </p:cNvPr>
              <p:cNvSpPr txBox="1">
                <a:spLocks noRot="1" noChangeAspect="1" noMove="1" noResize="1" noEditPoints="1" noAdjustHandles="1" noChangeArrowheads="1" noChangeShapeType="1" noTextEdit="1"/>
              </p:cNvSpPr>
              <p:nvPr/>
            </p:nvSpPr>
            <p:spPr>
              <a:xfrm>
                <a:off x="263883" y="1105540"/>
                <a:ext cx="24051686" cy="1938992"/>
              </a:xfrm>
              <a:prstGeom prst="rect">
                <a:avLst/>
              </a:prstGeom>
              <a:blipFill>
                <a:blip r:embed="rId3"/>
                <a:stretch>
                  <a:fillRect l="-887" t="-5660" b="-12264"/>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AED063B0-2D0B-29E0-CEAB-4FE29BB009DF}"/>
              </a:ext>
            </a:extLst>
          </p:cNvPr>
          <p:cNvSpPr/>
          <p:nvPr/>
        </p:nvSpPr>
        <p:spPr>
          <a:xfrm>
            <a:off x="412623" y="6255556"/>
            <a:ext cx="2950438"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F49DABD-32D7-4325-F830-5001159D0F19}"/>
                  </a:ext>
                </a:extLst>
              </p:cNvPr>
              <p:cNvSpPr txBox="1"/>
              <p:nvPr/>
            </p:nvSpPr>
            <p:spPr>
              <a:xfrm>
                <a:off x="3491396" y="6141323"/>
                <a:ext cx="21228180" cy="1594091"/>
              </a:xfrm>
              <a:prstGeom prst="rect">
                <a:avLst/>
              </a:prstGeom>
              <a:noFill/>
            </p:spPr>
            <p:txBody>
              <a:bodyPr wrap="square" rtlCol="0">
                <a:spAutoFit/>
              </a:bodyPr>
              <a:lstStyle/>
              <a:p>
                <a:pPr>
                  <a:defRPr/>
                </a:pPr>
                <a:r>
                  <a:rPr lang="en-US" sz="4000" b="1" kern="1200">
                    <a:latin typeface="Tahoma" panose="020B0604030504040204" pitchFamily="34" charset="0"/>
                    <a:ea typeface="Tahoma" panose="020B0604030504040204" pitchFamily="34" charset="0"/>
                    <a:cs typeface="Tahoma" panose="020B0604030504040204" pitchFamily="34" charset="0"/>
                  </a:rPr>
                  <a:t>a) Số giờ từ lúc nửa đêm đến </a:t>
                </a:r>
                <a14:m>
                  <m:oMath xmlns:m="http://schemas.openxmlformats.org/officeDocument/2006/math">
                    <m:r>
                      <a:rPr lang="en-US" sz="4000" b="1" i="1" kern="1200">
                        <a:latin typeface="Cambria Math" panose="02040503050406030204" pitchFamily="18" charset="0"/>
                        <a:ea typeface="Tahoma" panose="020B0604030504040204" pitchFamily="34" charset="0"/>
                        <a:cs typeface="Tahoma" panose="020B0604030504040204" pitchFamily="34" charset="0"/>
                      </a:rPr>
                      <m:t>𝟔</m:t>
                    </m:r>
                  </m:oMath>
                </a14:m>
                <a:r>
                  <a:rPr lang="fr-FR" sz="4000" b="1" kern="1200">
                    <a:latin typeface="Tahoma" panose="020B0604030504040204" pitchFamily="34" charset="0"/>
                    <a:ea typeface="Tahoma" panose="020B0604030504040204" pitchFamily="34" charset="0"/>
                    <a:cs typeface="Tahoma" panose="020B0604030504040204" pitchFamily="34" charset="0"/>
                  </a:rPr>
                  <a:t> giờ sáng là </a:t>
                </a:r>
                <a14:m>
                  <m:oMath xmlns:m="http://schemas.openxmlformats.org/officeDocument/2006/math">
                    <m:r>
                      <a:rPr lang="en-US" sz="4000" b="1" i="1">
                        <a:latin typeface="Cambria Math" panose="02040503050406030204" pitchFamily="18" charset="0"/>
                        <a:ea typeface="Tahoma" panose="020B0604030504040204" pitchFamily="34" charset="0"/>
                        <a:cs typeface="Tahoma" panose="020B0604030504040204" pitchFamily="34" charset="0"/>
                      </a:rPr>
                      <m:t>𝟔</m:t>
                    </m:r>
                    <m:r>
                      <a:rPr lang="en-US" sz="4000" b="1">
                        <a:latin typeface="Cambria Math" panose="02040503050406030204" pitchFamily="18" charset="0"/>
                        <a:ea typeface="Tahoma" panose="020B0604030504040204" pitchFamily="34" charset="0"/>
                        <a:cs typeface="Tahoma" panose="020B0604030504040204" pitchFamily="34" charset="0"/>
                      </a:rPr>
                      <m:t>𝐡</m:t>
                    </m:r>
                  </m:oMath>
                </a14:m>
                <a:r>
                  <a:rPr lang="en-US" sz="4000" b="1" kern="1200">
                    <a:latin typeface="Tahoma" panose="020B0604030504040204" pitchFamily="34" charset="0"/>
                    <a:ea typeface="Tahoma" panose="020B0604030504040204" pitchFamily="34" charset="0"/>
                    <a:cs typeface="Tahoma" panose="020B0604030504040204" pitchFamily="34" charset="0"/>
                  </a:rPr>
                  <a:t>, nên huyết áp tâm trương </a:t>
                </a:r>
              </a:p>
              <a:p>
                <a:pPr>
                  <a:defRPr/>
                </a:pPr>
                <a:r>
                  <a:rPr lang="en-US" sz="4000" b="1" kern="1200">
                    <a:latin typeface="Tahoma" panose="020B0604030504040204" pitchFamily="34" charset="0"/>
                    <a:ea typeface="Tahoma" panose="020B0604030504040204" pitchFamily="34" charset="0"/>
                    <a:cs typeface="Tahoma" panose="020B0604030504040204" pitchFamily="34" charset="0"/>
                  </a:rPr>
                  <a:t>Của người đó lúc </a:t>
                </a:r>
                <a14:m>
                  <m:oMath xmlns:m="http://schemas.openxmlformats.org/officeDocument/2006/math">
                    <m:r>
                      <a:rPr lang="en-US" sz="4000" b="1" i="1" kern="1200">
                        <a:latin typeface="Cambria Math" panose="02040503050406030204" pitchFamily="18" charset="0"/>
                        <a:ea typeface="Tahoma" panose="020B0604030504040204" pitchFamily="34" charset="0"/>
                        <a:cs typeface="Tahoma" panose="020B0604030504040204" pitchFamily="34" charset="0"/>
                      </a:rPr>
                      <m:t>𝟔</m:t>
                    </m:r>
                  </m:oMath>
                </a14:m>
                <a:r>
                  <a:rPr lang="fr-FR" sz="4000" b="1" kern="1200">
                    <a:latin typeface="Tahoma" panose="020B0604030504040204" pitchFamily="34" charset="0"/>
                    <a:ea typeface="Tahoma" panose="020B0604030504040204" pitchFamily="34" charset="0"/>
                    <a:cs typeface="Tahoma" panose="020B0604030504040204" pitchFamily="34" charset="0"/>
                  </a:rPr>
                  <a:t> giờ sáng là </a:t>
                </a:r>
                <a14:m>
                  <m:oMath xmlns:m="http://schemas.openxmlformats.org/officeDocument/2006/math">
                    <m:r>
                      <a:rPr lang="en-US" sz="4000" b="1" i="1">
                        <a:latin typeface="Cambria Math" panose="02040503050406030204" pitchFamily="18" charset="0"/>
                        <a:ea typeface="Cambria Math" panose="02040503050406030204" pitchFamily="18" charset="0"/>
                        <a:cs typeface="Tahoma" panose="020B0604030504040204" pitchFamily="34" charset="0"/>
                      </a:rPr>
                      <m:t>𝑩</m:t>
                    </m:r>
                    <m:d>
                      <m:dPr>
                        <m:ctrlPr>
                          <a:rPr lang="en-US" sz="4000" b="1" i="1">
                            <a:latin typeface="Cambria Math" panose="02040503050406030204" pitchFamily="18" charset="0"/>
                            <a:ea typeface="Cambria Math" panose="02040503050406030204" pitchFamily="18" charset="0"/>
                            <a:cs typeface="Tahoma" panose="020B0604030504040204" pitchFamily="34" charset="0"/>
                          </a:rPr>
                        </m:ctrlPr>
                      </m:dPr>
                      <m:e>
                        <m:r>
                          <a:rPr lang="en-US" sz="4000" b="1" i="1">
                            <a:latin typeface="Cambria Math" panose="02040503050406030204" pitchFamily="18" charset="0"/>
                            <a:ea typeface="Cambria Math" panose="02040503050406030204" pitchFamily="18" charset="0"/>
                            <a:cs typeface="Tahoma" panose="020B0604030504040204" pitchFamily="34" charset="0"/>
                          </a:rPr>
                          <m:t>𝟔</m:t>
                        </m:r>
                      </m:e>
                    </m:d>
                    <m:r>
                      <a:rPr lang="en-US" sz="4000" b="1">
                        <a:latin typeface="Cambria Math" panose="02040503050406030204" pitchFamily="18" charset="0"/>
                        <a:ea typeface="Cambria Math" panose="02040503050406030204" pitchFamily="18" charset="0"/>
                        <a:cs typeface="Tahoma" panose="020B0604030504040204" pitchFamily="34" charset="0"/>
                      </a:rPr>
                      <m:t>=</m:t>
                    </m:r>
                    <m:r>
                      <a:rPr lang="en-US" sz="4000" b="1">
                        <a:latin typeface="Cambria Math" panose="02040503050406030204" pitchFamily="18" charset="0"/>
                        <a:ea typeface="Cambria Math" panose="02040503050406030204" pitchFamily="18" charset="0"/>
                        <a:cs typeface="Tahoma" panose="020B0604030504040204" pitchFamily="34" charset="0"/>
                      </a:rPr>
                      <m:t>𝟖𝟎</m:t>
                    </m:r>
                    <m:r>
                      <a:rPr lang="en-US" sz="4000" b="1">
                        <a:latin typeface="Cambria Math" panose="02040503050406030204" pitchFamily="18" charset="0"/>
                        <a:ea typeface="Cambria Math" panose="02040503050406030204" pitchFamily="18" charset="0"/>
                        <a:cs typeface="Tahoma" panose="020B0604030504040204" pitchFamily="34" charset="0"/>
                      </a:rPr>
                      <m:t>+</m:t>
                    </m:r>
                    <m:r>
                      <a:rPr lang="en-US" sz="4000" b="1">
                        <a:latin typeface="Cambria Math" panose="02040503050406030204" pitchFamily="18" charset="0"/>
                        <a:ea typeface="Cambria Math" panose="02040503050406030204" pitchFamily="18" charset="0"/>
                        <a:cs typeface="Tahoma" panose="020B0604030504040204" pitchFamily="34" charset="0"/>
                      </a:rPr>
                      <m:t>𝟕𝐬𝐢𝐧</m:t>
                    </m:r>
                    <m:f>
                      <m:fPr>
                        <m:ctrlPr>
                          <a:rPr lang="en-US" sz="4000" b="1" i="1">
                            <a:latin typeface="Cambria Math" panose="02040503050406030204" pitchFamily="18" charset="0"/>
                            <a:ea typeface="Cambria Math" panose="02040503050406030204" pitchFamily="18" charset="0"/>
                            <a:cs typeface="Tahoma" panose="020B0604030504040204" pitchFamily="34" charset="0"/>
                          </a:rPr>
                        </m:ctrlPr>
                      </m:fPr>
                      <m:num>
                        <m:r>
                          <a:rPr lang="en-US" sz="4000" b="1" i="1">
                            <a:latin typeface="Cambria Math" panose="02040503050406030204" pitchFamily="18" charset="0"/>
                            <a:ea typeface="Cambria Math" panose="02040503050406030204" pitchFamily="18" charset="0"/>
                            <a:cs typeface="Tahoma" panose="020B0604030504040204" pitchFamily="34" charset="0"/>
                          </a:rPr>
                          <m:t>𝝅</m:t>
                        </m:r>
                        <m:r>
                          <a:rPr lang="en-US" sz="4000" b="1" i="1">
                            <a:latin typeface="Cambria Math" panose="02040503050406030204" pitchFamily="18" charset="0"/>
                            <a:ea typeface="Cambria Math" panose="02040503050406030204" pitchFamily="18" charset="0"/>
                            <a:cs typeface="Tahoma" panose="020B0604030504040204" pitchFamily="34" charset="0"/>
                          </a:rPr>
                          <m:t>𝟔</m:t>
                        </m:r>
                      </m:num>
                      <m:den>
                        <m:r>
                          <a:rPr lang="en-US" sz="4000" b="1" i="1">
                            <a:latin typeface="Cambria Math" panose="02040503050406030204" pitchFamily="18" charset="0"/>
                            <a:ea typeface="Cambria Math" panose="02040503050406030204" pitchFamily="18" charset="0"/>
                            <a:cs typeface="Tahoma" panose="020B0604030504040204" pitchFamily="34" charset="0"/>
                          </a:rPr>
                          <m:t>𝟏𝟐</m:t>
                        </m:r>
                      </m:den>
                    </m:f>
                    <m:r>
                      <a:rPr lang="en-US" sz="4000" b="1" i="1">
                        <a:latin typeface="Cambria Math" panose="02040503050406030204" pitchFamily="18" charset="0"/>
                        <a:ea typeface="Cambria Math" panose="02040503050406030204" pitchFamily="18" charset="0"/>
                        <a:cs typeface="Tahoma" panose="020B0604030504040204" pitchFamily="34" charset="0"/>
                      </a:rPr>
                      <m:t>≈</m:t>
                    </m:r>
                    <m:r>
                      <a:rPr lang="en-US" sz="4000" b="1" i="1">
                        <a:latin typeface="Cambria Math" panose="02040503050406030204" pitchFamily="18" charset="0"/>
                        <a:ea typeface="Cambria Math" panose="02040503050406030204" pitchFamily="18" charset="0"/>
                        <a:cs typeface="Tahoma" panose="020B0604030504040204" pitchFamily="34" charset="0"/>
                      </a:rPr>
                      <m:t>𝟖𝟎</m:t>
                    </m:r>
                    <m:r>
                      <a:rPr lang="en-US" sz="4000" b="1" i="1">
                        <a:latin typeface="Cambria Math" panose="02040503050406030204" pitchFamily="18" charset="0"/>
                        <a:ea typeface="Cambria Math" panose="02040503050406030204" pitchFamily="18" charset="0"/>
                        <a:cs typeface="Tahoma" panose="020B0604030504040204" pitchFamily="34" charset="0"/>
                      </a:rPr>
                      <m:t>,</m:t>
                    </m:r>
                    <m:r>
                      <a:rPr lang="en-US" sz="4000" b="1" i="1">
                        <a:latin typeface="Cambria Math" panose="02040503050406030204" pitchFamily="18" charset="0"/>
                        <a:ea typeface="Cambria Math" panose="02040503050406030204" pitchFamily="18" charset="0"/>
                        <a:cs typeface="Tahoma" panose="020B0604030504040204" pitchFamily="34" charset="0"/>
                      </a:rPr>
                      <m:t>𝟏𝟗</m:t>
                    </m:r>
                    <m:r>
                      <a:rPr lang="en-US" sz="4000" b="1" i="1">
                        <a:latin typeface="Cambria Math" panose="02040503050406030204" pitchFamily="18" charset="0"/>
                        <a:ea typeface="Cambria Math" panose="02040503050406030204" pitchFamily="18" charset="0"/>
                        <a:cs typeface="Tahoma" panose="020B0604030504040204" pitchFamily="34" charset="0"/>
                      </a:rPr>
                      <m:t> </m:t>
                    </m:r>
                    <m:r>
                      <a:rPr lang="en-US" sz="4000" b="1" i="1">
                        <a:latin typeface="Cambria Math" panose="02040503050406030204" pitchFamily="18" charset="0"/>
                        <a:ea typeface="Cambria Math" panose="02040503050406030204" pitchFamily="18" charset="0"/>
                        <a:cs typeface="Tahoma" panose="020B0604030504040204" pitchFamily="34" charset="0"/>
                      </a:rPr>
                      <m:t>𝒎𝒎𝑯𝒈</m:t>
                    </m:r>
                  </m:oMath>
                </a14:m>
                <a:endParaRPr lang="fr-FR" sz="40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7" name="TextBox 6">
                <a:extLst>
                  <a:ext uri="{FF2B5EF4-FFF2-40B4-BE49-F238E27FC236}">
                    <a16:creationId xmlns:a16="http://schemas.microsoft.com/office/drawing/2014/main" id="{6F49DABD-32D7-4325-F830-5001159D0F19}"/>
                  </a:ext>
                </a:extLst>
              </p:cNvPr>
              <p:cNvSpPr txBox="1">
                <a:spLocks noRot="1" noChangeAspect="1" noMove="1" noResize="1" noEditPoints="1" noAdjustHandles="1" noChangeArrowheads="1" noChangeShapeType="1" noTextEdit="1"/>
              </p:cNvSpPr>
              <p:nvPr/>
            </p:nvSpPr>
            <p:spPr>
              <a:xfrm>
                <a:off x="3491396" y="6141323"/>
                <a:ext cx="21228180" cy="1594091"/>
              </a:xfrm>
              <a:prstGeom prst="rect">
                <a:avLst/>
              </a:prstGeom>
              <a:blipFill>
                <a:blip r:embed="rId4"/>
                <a:stretch>
                  <a:fillRect l="-1034" t="-7252" b="-57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507F74D-1B58-ED89-CA32-D95EEBFC2173}"/>
                  </a:ext>
                </a:extLst>
              </p:cNvPr>
              <p:cNvSpPr txBox="1"/>
              <p:nvPr/>
            </p:nvSpPr>
            <p:spPr>
              <a:xfrm>
                <a:off x="701379" y="2842338"/>
                <a:ext cx="23038210" cy="3056671"/>
              </a:xfrm>
              <a:prstGeom prst="rect">
                <a:avLst/>
              </a:prstGeom>
              <a:noFill/>
            </p:spPr>
            <p:txBody>
              <a:bodyPr wrap="square" rtlCol="0">
                <a:spAutoFit/>
              </a:bodyPr>
              <a:lstStyle/>
              <a:p>
                <a:pPr>
                  <a:defRPr/>
                </a:pPr>
                <a14:m>
                  <m:oMathPara xmlns:m="http://schemas.openxmlformats.org/officeDocument/2006/math">
                    <m:oMathParaPr>
                      <m:jc m:val="centerGroup"/>
                    </m:oMathParaPr>
                    <m:oMath xmlns:m="http://schemas.openxmlformats.org/officeDocument/2006/math">
                      <m:r>
                        <a:rPr lang="en-US" sz="4000" b="1" i="1">
                          <a:latin typeface="Cambria Math" panose="02040503050406030204" pitchFamily="18" charset="0"/>
                          <a:ea typeface="Cambria Math" panose="02040503050406030204" pitchFamily="18" charset="0"/>
                          <a:cs typeface="Tahoma" panose="020B0604030504040204" pitchFamily="34" charset="0"/>
                        </a:rPr>
                        <m:t>𝑩</m:t>
                      </m:r>
                      <m:d>
                        <m:dPr>
                          <m:ctrlPr>
                            <a:rPr lang="en-US" sz="4000" b="1" i="1">
                              <a:latin typeface="Cambria Math" panose="02040503050406030204" pitchFamily="18" charset="0"/>
                              <a:ea typeface="Cambria Math" panose="02040503050406030204" pitchFamily="18" charset="0"/>
                              <a:cs typeface="Tahoma" panose="020B0604030504040204" pitchFamily="34" charset="0"/>
                            </a:rPr>
                          </m:ctrlPr>
                        </m:dPr>
                        <m:e>
                          <m:r>
                            <a:rPr lang="en-US" sz="4000" b="1" i="1">
                              <a:latin typeface="Cambria Math" panose="02040503050406030204" pitchFamily="18" charset="0"/>
                              <a:ea typeface="Cambria Math" panose="02040503050406030204" pitchFamily="18" charset="0"/>
                              <a:cs typeface="Tahoma" panose="020B0604030504040204" pitchFamily="34" charset="0"/>
                            </a:rPr>
                            <m:t>𝒕</m:t>
                          </m:r>
                        </m:e>
                      </m:d>
                      <m:r>
                        <a:rPr lang="en-US" sz="4000" b="1">
                          <a:latin typeface="Cambria Math" panose="02040503050406030204" pitchFamily="18" charset="0"/>
                          <a:ea typeface="Cambria Math" panose="02040503050406030204" pitchFamily="18" charset="0"/>
                          <a:cs typeface="Tahoma" panose="020B0604030504040204" pitchFamily="34" charset="0"/>
                        </a:rPr>
                        <m:t>=</m:t>
                      </m:r>
                      <m:r>
                        <a:rPr lang="en-US" sz="4000" b="1">
                          <a:latin typeface="Cambria Math" panose="02040503050406030204" pitchFamily="18" charset="0"/>
                          <a:ea typeface="Cambria Math" panose="02040503050406030204" pitchFamily="18" charset="0"/>
                          <a:cs typeface="Tahoma" panose="020B0604030504040204" pitchFamily="34" charset="0"/>
                        </a:rPr>
                        <m:t>𝟖𝟎</m:t>
                      </m:r>
                      <m:r>
                        <a:rPr lang="en-US" sz="4000" b="1">
                          <a:latin typeface="Cambria Math" panose="02040503050406030204" pitchFamily="18" charset="0"/>
                          <a:ea typeface="Cambria Math" panose="02040503050406030204" pitchFamily="18" charset="0"/>
                          <a:cs typeface="Tahoma" panose="020B0604030504040204" pitchFamily="34" charset="0"/>
                        </a:rPr>
                        <m:t>+</m:t>
                      </m:r>
                      <m:r>
                        <a:rPr lang="en-US" sz="4000" b="1">
                          <a:latin typeface="Cambria Math" panose="02040503050406030204" pitchFamily="18" charset="0"/>
                          <a:ea typeface="Cambria Math" panose="02040503050406030204" pitchFamily="18" charset="0"/>
                          <a:cs typeface="Tahoma" panose="020B0604030504040204" pitchFamily="34" charset="0"/>
                        </a:rPr>
                        <m:t>𝟕𝐬𝐢𝐧</m:t>
                      </m:r>
                      <m:f>
                        <m:fPr>
                          <m:ctrlPr>
                            <a:rPr lang="en-US" sz="4000" b="1" i="1">
                              <a:latin typeface="Cambria Math" panose="02040503050406030204" pitchFamily="18" charset="0"/>
                              <a:ea typeface="Cambria Math" panose="02040503050406030204" pitchFamily="18" charset="0"/>
                              <a:cs typeface="Tahoma" panose="020B0604030504040204" pitchFamily="34" charset="0"/>
                            </a:rPr>
                          </m:ctrlPr>
                        </m:fPr>
                        <m:num>
                          <m:r>
                            <a:rPr lang="en-US" sz="4000" b="1" i="1">
                              <a:latin typeface="Cambria Math" panose="02040503050406030204" pitchFamily="18" charset="0"/>
                              <a:ea typeface="Cambria Math" panose="02040503050406030204" pitchFamily="18" charset="0"/>
                              <a:cs typeface="Tahoma" panose="020B0604030504040204" pitchFamily="34" charset="0"/>
                            </a:rPr>
                            <m:t>𝝅</m:t>
                          </m:r>
                          <m:r>
                            <a:rPr lang="en-US" sz="4000" b="1" i="1">
                              <a:latin typeface="Cambria Math" panose="02040503050406030204" pitchFamily="18" charset="0"/>
                              <a:ea typeface="Cambria Math" panose="02040503050406030204" pitchFamily="18" charset="0"/>
                              <a:cs typeface="Tahoma" panose="020B0604030504040204" pitchFamily="34" charset="0"/>
                            </a:rPr>
                            <m:t>𝒕</m:t>
                          </m:r>
                        </m:num>
                        <m:den>
                          <m:r>
                            <a:rPr lang="en-US" sz="4000" b="1" i="1">
                              <a:latin typeface="Cambria Math" panose="02040503050406030204" pitchFamily="18" charset="0"/>
                              <a:ea typeface="Cambria Math" panose="02040503050406030204" pitchFamily="18" charset="0"/>
                              <a:cs typeface="Tahoma" panose="020B0604030504040204" pitchFamily="34" charset="0"/>
                            </a:rPr>
                            <m:t>𝟏𝟐</m:t>
                          </m:r>
                        </m:den>
                      </m:f>
                    </m:oMath>
                  </m:oMathPara>
                </a14:m>
                <a:endParaRPr lang="fr-FR" sz="4000" b="1" kern="1200">
                  <a:latin typeface="Tahoma" panose="020B0604030504040204" pitchFamily="34" charset="0"/>
                  <a:ea typeface="Tahoma" panose="020B0604030504040204" pitchFamily="34" charset="0"/>
                  <a:cs typeface="Tahoma" panose="020B0604030504040204" pitchFamily="34" charset="0"/>
                </a:endParaRPr>
              </a:p>
              <a:p>
                <a:pPr>
                  <a:defRPr/>
                </a:pPr>
                <a:r>
                  <a:rPr lang="fr-FR" sz="4000" b="1">
                    <a:latin typeface="Tahoma" panose="020B0604030504040204" pitchFamily="34" charset="0"/>
                    <a:ea typeface="Tahoma" panose="020B0604030504040204" pitchFamily="34" charset="0"/>
                    <a:cs typeface="Tahoma" panose="020B0604030504040204" pitchFamily="34" charset="0"/>
                  </a:rPr>
                  <a:t>Trong đó </a:t>
                </a:r>
                <a14:m>
                  <m:oMath xmlns:m="http://schemas.openxmlformats.org/officeDocument/2006/math">
                    <m:r>
                      <a:rPr lang="en-US" sz="4000" b="1" i="1" kern="1200">
                        <a:latin typeface="Cambria Math" panose="02040503050406030204" pitchFamily="18" charset="0"/>
                        <a:ea typeface="Tahoma" panose="020B0604030504040204" pitchFamily="34" charset="0"/>
                        <a:cs typeface="Tahoma" panose="020B0604030504040204" pitchFamily="34" charset="0"/>
                      </a:rPr>
                      <m:t>𝒕</m:t>
                    </m:r>
                  </m:oMath>
                </a14:m>
                <a:r>
                  <a:rPr lang="fr-FR" sz="4000" b="1" kern="1200">
                    <a:latin typeface="Tahoma" panose="020B0604030504040204" pitchFamily="34" charset="0"/>
                    <a:ea typeface="Tahoma" panose="020B0604030504040204" pitchFamily="34" charset="0"/>
                    <a:cs typeface="Tahoma" panose="020B0604030504040204" pitchFamily="34" charset="0"/>
                  </a:rPr>
                  <a:t> là số giờ tính từ lúc nửa đêm và </a:t>
                </a:r>
                <a14:m>
                  <m:oMath xmlns:m="http://schemas.openxmlformats.org/officeDocument/2006/math">
                    <m:r>
                      <a:rPr lang="en-US" sz="4000" b="1" i="1">
                        <a:latin typeface="Cambria Math" panose="02040503050406030204" pitchFamily="18" charset="0"/>
                        <a:ea typeface="Cambria Math" panose="02040503050406030204" pitchFamily="18" charset="0"/>
                        <a:cs typeface="Tahoma" panose="020B0604030504040204" pitchFamily="34" charset="0"/>
                      </a:rPr>
                      <m:t>𝑩</m:t>
                    </m:r>
                    <m:d>
                      <m:dPr>
                        <m:ctrlPr>
                          <a:rPr lang="en-US" sz="4000" b="1" i="1">
                            <a:latin typeface="Cambria Math" panose="02040503050406030204" pitchFamily="18" charset="0"/>
                            <a:ea typeface="Cambria Math" panose="02040503050406030204" pitchFamily="18" charset="0"/>
                            <a:cs typeface="Tahoma" panose="020B0604030504040204" pitchFamily="34" charset="0"/>
                          </a:rPr>
                        </m:ctrlPr>
                      </m:dPr>
                      <m:e>
                        <m:r>
                          <a:rPr lang="en-US" sz="4000" b="1" i="1">
                            <a:latin typeface="Cambria Math" panose="02040503050406030204" pitchFamily="18" charset="0"/>
                            <a:ea typeface="Cambria Math" panose="02040503050406030204" pitchFamily="18" charset="0"/>
                            <a:cs typeface="Tahoma" panose="020B0604030504040204" pitchFamily="34" charset="0"/>
                          </a:rPr>
                          <m:t>𝒕</m:t>
                        </m:r>
                      </m:e>
                    </m:d>
                  </m:oMath>
                </a14:m>
                <a:r>
                  <a:rPr lang="fr-FR" sz="4000" b="1" kern="1200">
                    <a:latin typeface="Tahoma" panose="020B0604030504040204" pitchFamily="34" charset="0"/>
                    <a:ea typeface="Tahoma" panose="020B0604030504040204" pitchFamily="34" charset="0"/>
                    <a:cs typeface="Tahoma" panose="020B0604030504040204" pitchFamily="34" charset="0"/>
                  </a:rPr>
                  <a:t> tính bằng mmHg (milimet thủy ngân). Tìm huyết áp tâm trương của người này vào các thời điểm sau:</a:t>
                </a:r>
              </a:p>
              <a:p>
                <a:pPr>
                  <a:defRPr/>
                </a:pPr>
                <a:r>
                  <a:rPr lang="fr-FR" sz="4000" b="1" kern="1200">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r>
                      <a:rPr lang="en-US" sz="4000" b="1" i="1" kern="1200">
                        <a:latin typeface="Cambria Math" panose="02040503050406030204" pitchFamily="18" charset="0"/>
                        <a:ea typeface="Tahoma" panose="020B0604030504040204" pitchFamily="34" charset="0"/>
                        <a:cs typeface="Tahoma" panose="020B0604030504040204" pitchFamily="34" charset="0"/>
                      </a:rPr>
                      <m:t>𝟔</m:t>
                    </m:r>
                  </m:oMath>
                </a14:m>
                <a:r>
                  <a:rPr lang="fr-FR" sz="4000" b="1" kern="1200">
                    <a:latin typeface="Tahoma" panose="020B0604030504040204" pitchFamily="34" charset="0"/>
                    <a:ea typeface="Tahoma" panose="020B0604030504040204" pitchFamily="34" charset="0"/>
                    <a:cs typeface="Tahoma" panose="020B0604030504040204" pitchFamily="34" charset="0"/>
                  </a:rPr>
                  <a:t> giờ sáng;  b) </a:t>
                </a:r>
                <a14:m>
                  <m:oMath xmlns:m="http://schemas.openxmlformats.org/officeDocument/2006/math">
                    <m:r>
                      <a:rPr lang="en-US" sz="4000" b="1" i="1" kern="1200">
                        <a:latin typeface="Cambria Math" panose="02040503050406030204" pitchFamily="18" charset="0"/>
                        <a:ea typeface="Tahoma" panose="020B0604030504040204" pitchFamily="34" charset="0"/>
                        <a:cs typeface="Tahoma" panose="020B0604030504040204" pitchFamily="34" charset="0"/>
                      </a:rPr>
                      <m:t>𝟏𝟎</m:t>
                    </m:r>
                  </m:oMath>
                </a14:m>
                <a:r>
                  <a:rPr lang="fr-FR" sz="4000" b="1" kern="1200">
                    <a:latin typeface="Tahoma" panose="020B0604030504040204" pitchFamily="34" charset="0"/>
                    <a:ea typeface="Tahoma" panose="020B0604030504040204" pitchFamily="34" charset="0"/>
                    <a:cs typeface="Tahoma" panose="020B0604030504040204" pitchFamily="34" charset="0"/>
                  </a:rPr>
                  <a:t> giờ </a:t>
                </a:r>
                <a14:m>
                  <m:oMath xmlns:m="http://schemas.openxmlformats.org/officeDocument/2006/math">
                    <m:r>
                      <a:rPr lang="en-US" sz="4000" b="1" i="1" kern="1200">
                        <a:latin typeface="Cambria Math" panose="02040503050406030204" pitchFamily="18" charset="0"/>
                        <a:ea typeface="Tahoma" panose="020B0604030504040204" pitchFamily="34" charset="0"/>
                        <a:cs typeface="Tahoma" panose="020B0604030504040204" pitchFamily="34" charset="0"/>
                      </a:rPr>
                      <m:t>𝟑𝟎</m:t>
                    </m:r>
                  </m:oMath>
                </a14:m>
                <a:r>
                  <a:rPr lang="fr-FR" sz="4000" b="1" kern="1200">
                    <a:latin typeface="Tahoma" panose="020B0604030504040204" pitchFamily="34" charset="0"/>
                    <a:ea typeface="Tahoma" panose="020B0604030504040204" pitchFamily="34" charset="0"/>
                    <a:cs typeface="Tahoma" panose="020B0604030504040204" pitchFamily="34" charset="0"/>
                  </a:rPr>
                  <a:t> phút sáng;      c) </a:t>
                </a:r>
                <a14:m>
                  <m:oMath xmlns:m="http://schemas.openxmlformats.org/officeDocument/2006/math">
                    <m:r>
                      <a:rPr lang="en-US" sz="4000" b="1" i="1" kern="1200">
                        <a:latin typeface="Cambria Math" panose="02040503050406030204" pitchFamily="18" charset="0"/>
                        <a:ea typeface="Tahoma" panose="020B0604030504040204" pitchFamily="34" charset="0"/>
                        <a:cs typeface="Tahoma" panose="020B0604030504040204" pitchFamily="34" charset="0"/>
                      </a:rPr>
                      <m:t>𝟏𝟐</m:t>
                    </m:r>
                  </m:oMath>
                </a14:m>
                <a:r>
                  <a:rPr lang="fr-FR" sz="4000" b="1" kern="1200">
                    <a:latin typeface="Tahoma" panose="020B0604030504040204" pitchFamily="34" charset="0"/>
                    <a:ea typeface="Tahoma" panose="020B0604030504040204" pitchFamily="34" charset="0"/>
                    <a:cs typeface="Tahoma" panose="020B0604030504040204" pitchFamily="34" charset="0"/>
                  </a:rPr>
                  <a:t> giờ trưa;   d) </a:t>
                </a:r>
                <a14:m>
                  <m:oMath xmlns:m="http://schemas.openxmlformats.org/officeDocument/2006/math">
                    <m:r>
                      <a:rPr lang="en-US" sz="4000" b="1" i="1" kern="1200">
                        <a:latin typeface="Cambria Math" panose="02040503050406030204" pitchFamily="18" charset="0"/>
                        <a:ea typeface="Tahoma" panose="020B0604030504040204" pitchFamily="34" charset="0"/>
                        <a:cs typeface="Tahoma" panose="020B0604030504040204" pitchFamily="34" charset="0"/>
                      </a:rPr>
                      <m:t>𝟖</m:t>
                    </m:r>
                  </m:oMath>
                </a14:m>
                <a:r>
                  <a:rPr lang="fr-FR" sz="4000" b="1" kern="1200">
                    <a:latin typeface="Tahoma" panose="020B0604030504040204" pitchFamily="34" charset="0"/>
                    <a:ea typeface="Tahoma" panose="020B0604030504040204" pitchFamily="34" charset="0"/>
                    <a:cs typeface="Tahoma" panose="020B0604030504040204" pitchFamily="34" charset="0"/>
                  </a:rPr>
                  <a:t> giờ tối</a:t>
                </a:r>
              </a:p>
            </p:txBody>
          </p:sp>
        </mc:Choice>
        <mc:Fallback>
          <p:sp>
            <p:nvSpPr>
              <p:cNvPr id="9" name="TextBox 8">
                <a:extLst>
                  <a:ext uri="{FF2B5EF4-FFF2-40B4-BE49-F238E27FC236}">
                    <a16:creationId xmlns:a16="http://schemas.microsoft.com/office/drawing/2014/main" id="{9507F74D-1B58-ED89-CA32-D95EEBFC2173}"/>
                  </a:ext>
                </a:extLst>
              </p:cNvPr>
              <p:cNvSpPr txBox="1">
                <a:spLocks noRot="1" noChangeAspect="1" noMove="1" noResize="1" noEditPoints="1" noAdjustHandles="1" noChangeArrowheads="1" noChangeShapeType="1" noTextEdit="1"/>
              </p:cNvSpPr>
              <p:nvPr/>
            </p:nvSpPr>
            <p:spPr>
              <a:xfrm>
                <a:off x="701379" y="2842338"/>
                <a:ext cx="23038210" cy="3056671"/>
              </a:xfrm>
              <a:prstGeom prst="rect">
                <a:avLst/>
              </a:prstGeom>
              <a:blipFill>
                <a:blip r:embed="rId5"/>
                <a:stretch>
                  <a:fillRect l="-926" b="-71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05E14C4-FBA1-E540-01E9-1CFE64FC83BD}"/>
                  </a:ext>
                </a:extLst>
              </p:cNvPr>
              <p:cNvSpPr txBox="1"/>
              <p:nvPr/>
            </p:nvSpPr>
            <p:spPr>
              <a:xfrm>
                <a:off x="263882" y="8030139"/>
                <a:ext cx="23784188" cy="1594091"/>
              </a:xfrm>
              <a:prstGeom prst="rect">
                <a:avLst/>
              </a:prstGeom>
              <a:noFill/>
            </p:spPr>
            <p:txBody>
              <a:bodyPr wrap="square" rtlCol="0">
                <a:spAutoFit/>
              </a:bodyPr>
              <a:lstStyle/>
              <a:p>
                <a:pPr>
                  <a:defRPr/>
                </a:pPr>
                <a:r>
                  <a:rPr lang="en-US" sz="4000" b="1" kern="1200">
                    <a:latin typeface="Tahoma" panose="020B0604030504040204" pitchFamily="34" charset="0"/>
                    <a:ea typeface="Tahoma" panose="020B0604030504040204" pitchFamily="34" charset="0"/>
                    <a:cs typeface="Tahoma" panose="020B0604030504040204" pitchFamily="34" charset="0"/>
                  </a:rPr>
                  <a:t>b) Số giờ từ lúc nửa đêm đến </a:t>
                </a:r>
                <a14:m>
                  <m:oMath xmlns:m="http://schemas.openxmlformats.org/officeDocument/2006/math">
                    <m:r>
                      <a:rPr lang="en-US" sz="4000" b="1" i="1">
                        <a:latin typeface="Cambria Math" panose="02040503050406030204" pitchFamily="18" charset="0"/>
                        <a:ea typeface="Tahoma" panose="020B0604030504040204" pitchFamily="34" charset="0"/>
                        <a:cs typeface="Tahoma" panose="020B0604030504040204" pitchFamily="34" charset="0"/>
                      </a:rPr>
                      <m:t>𝟏𝟎</m:t>
                    </m:r>
                  </m:oMath>
                </a14:m>
                <a:r>
                  <a:rPr lang="fr-FR" sz="4000" b="1">
                    <a:latin typeface="Tahoma" panose="020B0604030504040204" pitchFamily="34" charset="0"/>
                    <a:ea typeface="Tahoma" panose="020B0604030504040204" pitchFamily="34" charset="0"/>
                    <a:cs typeface="Tahoma" panose="020B0604030504040204" pitchFamily="34" charset="0"/>
                  </a:rPr>
                  <a:t> giờ </a:t>
                </a:r>
                <a14:m>
                  <m:oMath xmlns:m="http://schemas.openxmlformats.org/officeDocument/2006/math">
                    <m:r>
                      <a:rPr lang="en-US" sz="4000" b="1" i="1">
                        <a:latin typeface="Cambria Math" panose="02040503050406030204" pitchFamily="18" charset="0"/>
                        <a:ea typeface="Tahoma" panose="020B0604030504040204" pitchFamily="34" charset="0"/>
                        <a:cs typeface="Tahoma" panose="020B0604030504040204" pitchFamily="34" charset="0"/>
                      </a:rPr>
                      <m:t>𝟑𝟎</m:t>
                    </m:r>
                  </m:oMath>
                </a14:m>
                <a:r>
                  <a:rPr lang="fr-FR" sz="4000" b="1">
                    <a:latin typeface="Tahoma" panose="020B0604030504040204" pitchFamily="34" charset="0"/>
                    <a:ea typeface="Tahoma" panose="020B0604030504040204" pitchFamily="34" charset="0"/>
                    <a:cs typeface="Tahoma" panose="020B0604030504040204" pitchFamily="34" charset="0"/>
                  </a:rPr>
                  <a:t> phút sáng </a:t>
                </a:r>
                <a:r>
                  <a:rPr lang="fr-FR" sz="4000" b="1" kern="1200">
                    <a:latin typeface="Tahoma" panose="020B0604030504040204" pitchFamily="34" charset="0"/>
                    <a:ea typeface="Tahoma" panose="020B0604030504040204" pitchFamily="34" charset="0"/>
                    <a:cs typeface="Tahoma" panose="020B0604030504040204" pitchFamily="34" charset="0"/>
                  </a:rPr>
                  <a:t>là 10,5</a:t>
                </a:r>
                <a14:m>
                  <m:oMath xmlns:m="http://schemas.openxmlformats.org/officeDocument/2006/math">
                    <m:r>
                      <a:rPr lang="en-US" sz="4000" b="1">
                        <a:latin typeface="Cambria Math" panose="02040503050406030204" pitchFamily="18" charset="0"/>
                        <a:ea typeface="Tahoma" panose="020B0604030504040204" pitchFamily="34" charset="0"/>
                        <a:cs typeface="Tahoma" panose="020B0604030504040204" pitchFamily="34" charset="0"/>
                      </a:rPr>
                      <m:t>𝐡</m:t>
                    </m:r>
                  </m:oMath>
                </a14:m>
                <a:r>
                  <a:rPr lang="en-US" sz="4000" b="1" kern="1200">
                    <a:latin typeface="Tahoma" panose="020B0604030504040204" pitchFamily="34" charset="0"/>
                    <a:ea typeface="Tahoma" panose="020B0604030504040204" pitchFamily="34" charset="0"/>
                    <a:cs typeface="Tahoma" panose="020B0604030504040204" pitchFamily="34" charset="0"/>
                  </a:rPr>
                  <a:t>, nên huyết áp tâm trương </a:t>
                </a:r>
                <a:r>
                  <a:rPr lang="en-US" sz="4000" b="1">
                    <a:latin typeface="Tahoma" panose="020B0604030504040204" pitchFamily="34" charset="0"/>
                    <a:ea typeface="Tahoma" panose="020B0604030504040204" pitchFamily="34" charset="0"/>
                    <a:cs typeface="Tahoma" panose="020B0604030504040204" pitchFamily="34" charset="0"/>
                  </a:rPr>
                  <a:t>c</a:t>
                </a:r>
                <a:r>
                  <a:rPr lang="en-US" sz="4000" b="1" kern="1200">
                    <a:latin typeface="Tahoma" panose="020B0604030504040204" pitchFamily="34" charset="0"/>
                    <a:ea typeface="Tahoma" panose="020B0604030504040204" pitchFamily="34" charset="0"/>
                    <a:cs typeface="Tahoma" panose="020B0604030504040204" pitchFamily="34" charset="0"/>
                  </a:rPr>
                  <a:t>ủa người đó lúc </a:t>
                </a:r>
                <a14:m>
                  <m:oMath xmlns:m="http://schemas.openxmlformats.org/officeDocument/2006/math">
                    <m:r>
                      <a:rPr lang="en-US" sz="4000" b="1" i="1">
                        <a:latin typeface="Cambria Math" panose="02040503050406030204" pitchFamily="18" charset="0"/>
                        <a:ea typeface="Tahoma" panose="020B0604030504040204" pitchFamily="34" charset="0"/>
                        <a:cs typeface="Tahoma" panose="020B0604030504040204" pitchFamily="34" charset="0"/>
                      </a:rPr>
                      <m:t>𝟏𝟎</m:t>
                    </m:r>
                  </m:oMath>
                </a14:m>
                <a:r>
                  <a:rPr lang="fr-FR" sz="4000" b="1">
                    <a:latin typeface="Tahoma" panose="020B0604030504040204" pitchFamily="34" charset="0"/>
                    <a:ea typeface="Tahoma" panose="020B0604030504040204" pitchFamily="34" charset="0"/>
                    <a:cs typeface="Tahoma" panose="020B0604030504040204" pitchFamily="34" charset="0"/>
                  </a:rPr>
                  <a:t> giờ </a:t>
                </a:r>
                <a14:m>
                  <m:oMath xmlns:m="http://schemas.openxmlformats.org/officeDocument/2006/math">
                    <m:r>
                      <a:rPr lang="en-US" sz="4000" b="1" i="1">
                        <a:latin typeface="Cambria Math" panose="02040503050406030204" pitchFamily="18" charset="0"/>
                        <a:ea typeface="Tahoma" panose="020B0604030504040204" pitchFamily="34" charset="0"/>
                        <a:cs typeface="Tahoma" panose="020B0604030504040204" pitchFamily="34" charset="0"/>
                      </a:rPr>
                      <m:t>𝟑𝟎</m:t>
                    </m:r>
                  </m:oMath>
                </a14:m>
                <a:r>
                  <a:rPr lang="fr-FR" sz="4000" b="1">
                    <a:latin typeface="Tahoma" panose="020B0604030504040204" pitchFamily="34" charset="0"/>
                    <a:ea typeface="Tahoma" panose="020B0604030504040204" pitchFamily="34" charset="0"/>
                    <a:cs typeface="Tahoma" panose="020B0604030504040204" pitchFamily="34" charset="0"/>
                  </a:rPr>
                  <a:t> phút sáng </a:t>
                </a:r>
                <a:r>
                  <a:rPr lang="fr-FR" sz="4000" b="1" kern="1200">
                    <a:latin typeface="Tahoma" panose="020B0604030504040204" pitchFamily="34" charset="0"/>
                    <a:ea typeface="Tahoma" panose="020B0604030504040204" pitchFamily="34" charset="0"/>
                    <a:cs typeface="Tahoma" panose="020B0604030504040204" pitchFamily="34" charset="0"/>
                  </a:rPr>
                  <a:t>là </a:t>
                </a:r>
                <a14:m>
                  <m:oMath xmlns:m="http://schemas.openxmlformats.org/officeDocument/2006/math">
                    <m:r>
                      <a:rPr lang="en-US" sz="4000" b="1" i="1">
                        <a:latin typeface="Cambria Math" panose="02040503050406030204" pitchFamily="18" charset="0"/>
                        <a:ea typeface="Cambria Math" panose="02040503050406030204" pitchFamily="18" charset="0"/>
                        <a:cs typeface="Tahoma" panose="020B0604030504040204" pitchFamily="34" charset="0"/>
                      </a:rPr>
                      <m:t>𝑩</m:t>
                    </m:r>
                    <m:d>
                      <m:dPr>
                        <m:ctrlPr>
                          <a:rPr lang="en-US" sz="4000" b="1" i="1">
                            <a:latin typeface="Cambria Math" panose="02040503050406030204" pitchFamily="18" charset="0"/>
                            <a:ea typeface="Cambria Math" panose="02040503050406030204" pitchFamily="18" charset="0"/>
                            <a:cs typeface="Tahoma" panose="020B0604030504040204" pitchFamily="34" charset="0"/>
                          </a:rPr>
                        </m:ctrlPr>
                      </m:dPr>
                      <m:e>
                        <m:r>
                          <a:rPr lang="en-US" sz="4000" b="1" i="1">
                            <a:latin typeface="Cambria Math" panose="02040503050406030204" pitchFamily="18" charset="0"/>
                            <a:ea typeface="Cambria Math" panose="02040503050406030204" pitchFamily="18" charset="0"/>
                            <a:cs typeface="Tahoma" panose="020B0604030504040204" pitchFamily="34" charset="0"/>
                          </a:rPr>
                          <m:t>𝟏𝟎</m:t>
                        </m:r>
                      </m:e>
                    </m:d>
                    <m:r>
                      <a:rPr lang="en-US" sz="4000" b="1">
                        <a:latin typeface="Cambria Math" panose="02040503050406030204" pitchFamily="18" charset="0"/>
                        <a:ea typeface="Cambria Math" panose="02040503050406030204" pitchFamily="18" charset="0"/>
                        <a:cs typeface="Tahoma" panose="020B0604030504040204" pitchFamily="34" charset="0"/>
                      </a:rPr>
                      <m:t>=</m:t>
                    </m:r>
                    <m:r>
                      <a:rPr lang="en-US" sz="4000" b="1">
                        <a:latin typeface="Cambria Math" panose="02040503050406030204" pitchFamily="18" charset="0"/>
                        <a:ea typeface="Cambria Math" panose="02040503050406030204" pitchFamily="18" charset="0"/>
                        <a:cs typeface="Tahoma" panose="020B0604030504040204" pitchFamily="34" charset="0"/>
                      </a:rPr>
                      <m:t>𝟖𝟎</m:t>
                    </m:r>
                    <m:r>
                      <a:rPr lang="en-US" sz="4000" b="1">
                        <a:latin typeface="Cambria Math" panose="02040503050406030204" pitchFamily="18" charset="0"/>
                        <a:ea typeface="Cambria Math" panose="02040503050406030204" pitchFamily="18" charset="0"/>
                        <a:cs typeface="Tahoma" panose="020B0604030504040204" pitchFamily="34" charset="0"/>
                      </a:rPr>
                      <m:t>+</m:t>
                    </m:r>
                    <m:r>
                      <a:rPr lang="en-US" sz="4000" b="1">
                        <a:latin typeface="Cambria Math" panose="02040503050406030204" pitchFamily="18" charset="0"/>
                        <a:ea typeface="Cambria Math" panose="02040503050406030204" pitchFamily="18" charset="0"/>
                        <a:cs typeface="Tahoma" panose="020B0604030504040204" pitchFamily="34" charset="0"/>
                      </a:rPr>
                      <m:t>𝟕𝐬𝐢𝐧</m:t>
                    </m:r>
                    <m:f>
                      <m:fPr>
                        <m:ctrlPr>
                          <a:rPr lang="en-US" sz="4000" b="1" i="1">
                            <a:latin typeface="Cambria Math" panose="02040503050406030204" pitchFamily="18" charset="0"/>
                            <a:ea typeface="Cambria Math" panose="02040503050406030204" pitchFamily="18" charset="0"/>
                            <a:cs typeface="Tahoma" panose="020B0604030504040204" pitchFamily="34" charset="0"/>
                          </a:rPr>
                        </m:ctrlPr>
                      </m:fPr>
                      <m:num>
                        <m:r>
                          <a:rPr lang="en-US" sz="4000" b="1" i="1">
                            <a:latin typeface="Cambria Math" panose="02040503050406030204" pitchFamily="18" charset="0"/>
                            <a:ea typeface="Cambria Math" panose="02040503050406030204" pitchFamily="18" charset="0"/>
                            <a:cs typeface="Tahoma" panose="020B0604030504040204" pitchFamily="34" charset="0"/>
                          </a:rPr>
                          <m:t>𝝅</m:t>
                        </m:r>
                        <m:r>
                          <a:rPr lang="en-US" sz="4000" b="1" i="1">
                            <a:latin typeface="Cambria Math" panose="02040503050406030204" pitchFamily="18" charset="0"/>
                            <a:ea typeface="Cambria Math" panose="02040503050406030204" pitchFamily="18" charset="0"/>
                            <a:cs typeface="Tahoma" panose="020B0604030504040204" pitchFamily="34" charset="0"/>
                          </a:rPr>
                          <m:t>𝟏𝟎</m:t>
                        </m:r>
                      </m:num>
                      <m:den>
                        <m:r>
                          <a:rPr lang="en-US" sz="4000" b="1" i="1">
                            <a:latin typeface="Cambria Math" panose="02040503050406030204" pitchFamily="18" charset="0"/>
                            <a:ea typeface="Cambria Math" panose="02040503050406030204" pitchFamily="18" charset="0"/>
                            <a:cs typeface="Tahoma" panose="020B0604030504040204" pitchFamily="34" charset="0"/>
                          </a:rPr>
                          <m:t>𝟏𝟐</m:t>
                        </m:r>
                      </m:den>
                    </m:f>
                    <m:r>
                      <a:rPr lang="en-US" sz="4000" b="1" i="1">
                        <a:latin typeface="Cambria Math" panose="02040503050406030204" pitchFamily="18" charset="0"/>
                        <a:ea typeface="Cambria Math" panose="02040503050406030204" pitchFamily="18" charset="0"/>
                        <a:cs typeface="Tahoma" panose="020B0604030504040204" pitchFamily="34" charset="0"/>
                      </a:rPr>
                      <m:t>≈</m:t>
                    </m:r>
                    <m:r>
                      <a:rPr lang="en-US" sz="4000" b="1" i="1">
                        <a:latin typeface="Cambria Math" panose="02040503050406030204" pitchFamily="18" charset="0"/>
                        <a:ea typeface="Cambria Math" panose="02040503050406030204" pitchFamily="18" charset="0"/>
                        <a:cs typeface="Tahoma" panose="020B0604030504040204" pitchFamily="34" charset="0"/>
                      </a:rPr>
                      <m:t>𝟖𝟎</m:t>
                    </m:r>
                    <m:r>
                      <a:rPr lang="en-US" sz="4000" b="1" i="1">
                        <a:latin typeface="Cambria Math" panose="02040503050406030204" pitchFamily="18" charset="0"/>
                        <a:ea typeface="Cambria Math" panose="02040503050406030204" pitchFamily="18" charset="0"/>
                        <a:cs typeface="Tahoma" panose="020B0604030504040204" pitchFamily="34" charset="0"/>
                      </a:rPr>
                      <m:t>,</m:t>
                    </m:r>
                    <m:r>
                      <a:rPr lang="en-US" sz="4000" b="1" i="1">
                        <a:latin typeface="Cambria Math" panose="02040503050406030204" pitchFamily="18" charset="0"/>
                        <a:ea typeface="Cambria Math" panose="02040503050406030204" pitchFamily="18" charset="0"/>
                        <a:cs typeface="Tahoma" panose="020B0604030504040204" pitchFamily="34" charset="0"/>
                      </a:rPr>
                      <m:t>𝟑𝟒</m:t>
                    </m:r>
                    <m:r>
                      <a:rPr lang="en-US" sz="4000" b="1" i="1">
                        <a:latin typeface="Cambria Math" panose="02040503050406030204" pitchFamily="18" charset="0"/>
                        <a:ea typeface="Cambria Math" panose="02040503050406030204" pitchFamily="18" charset="0"/>
                        <a:cs typeface="Tahoma" panose="020B0604030504040204" pitchFamily="34" charset="0"/>
                      </a:rPr>
                      <m:t> </m:t>
                    </m:r>
                    <m:r>
                      <a:rPr lang="en-US" sz="4000" b="1" i="1">
                        <a:latin typeface="Cambria Math" panose="02040503050406030204" pitchFamily="18" charset="0"/>
                        <a:ea typeface="Cambria Math" panose="02040503050406030204" pitchFamily="18" charset="0"/>
                        <a:cs typeface="Tahoma" panose="020B0604030504040204" pitchFamily="34" charset="0"/>
                      </a:rPr>
                      <m:t>𝒎𝒎𝑯𝒈</m:t>
                    </m:r>
                  </m:oMath>
                </a14:m>
                <a:endParaRPr lang="fr-FR" sz="40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0" name="TextBox 9">
                <a:extLst>
                  <a:ext uri="{FF2B5EF4-FFF2-40B4-BE49-F238E27FC236}">
                    <a16:creationId xmlns:a16="http://schemas.microsoft.com/office/drawing/2014/main" id="{505E14C4-FBA1-E540-01E9-1CFE64FC83BD}"/>
                  </a:ext>
                </a:extLst>
              </p:cNvPr>
              <p:cNvSpPr txBox="1">
                <a:spLocks noRot="1" noChangeAspect="1" noMove="1" noResize="1" noEditPoints="1" noAdjustHandles="1" noChangeArrowheads="1" noChangeShapeType="1" noTextEdit="1"/>
              </p:cNvSpPr>
              <p:nvPr/>
            </p:nvSpPr>
            <p:spPr>
              <a:xfrm>
                <a:off x="263882" y="8030139"/>
                <a:ext cx="23784188" cy="1594091"/>
              </a:xfrm>
              <a:prstGeom prst="rect">
                <a:avLst/>
              </a:prstGeom>
              <a:blipFill>
                <a:blip r:embed="rId6"/>
                <a:stretch>
                  <a:fillRect l="-897" t="-7252" b="-57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C1A40FB-B45D-CBD0-CA47-122EDCEF90E4}"/>
                  </a:ext>
                </a:extLst>
              </p:cNvPr>
              <p:cNvSpPr txBox="1"/>
              <p:nvPr/>
            </p:nvSpPr>
            <p:spPr>
              <a:xfrm>
                <a:off x="279926" y="9874971"/>
                <a:ext cx="23784188" cy="1594091"/>
              </a:xfrm>
              <a:prstGeom prst="rect">
                <a:avLst/>
              </a:prstGeom>
              <a:noFill/>
            </p:spPr>
            <p:txBody>
              <a:bodyPr wrap="square" rtlCol="0">
                <a:spAutoFit/>
              </a:bodyPr>
              <a:lstStyle/>
              <a:p>
                <a:pPr>
                  <a:defRPr/>
                </a:pPr>
                <a:r>
                  <a:rPr lang="en-US" sz="4000" b="1" kern="1200">
                    <a:latin typeface="Tahoma" panose="020B0604030504040204" pitchFamily="34" charset="0"/>
                    <a:ea typeface="Tahoma" panose="020B0604030504040204" pitchFamily="34" charset="0"/>
                    <a:cs typeface="Tahoma" panose="020B0604030504040204" pitchFamily="34" charset="0"/>
                  </a:rPr>
                  <a:t>c) Số giờ từ lúc nửa đêm đến </a:t>
                </a:r>
                <a14:m>
                  <m:oMath xmlns:m="http://schemas.openxmlformats.org/officeDocument/2006/math">
                    <m:r>
                      <a:rPr lang="en-US" sz="4000" b="1" i="1">
                        <a:latin typeface="Cambria Math" panose="02040503050406030204" pitchFamily="18" charset="0"/>
                        <a:ea typeface="Tahoma" panose="020B0604030504040204" pitchFamily="34" charset="0"/>
                        <a:cs typeface="Tahoma" panose="020B0604030504040204" pitchFamily="34" charset="0"/>
                      </a:rPr>
                      <m:t>𝟏𝟐</m:t>
                    </m:r>
                  </m:oMath>
                </a14:m>
                <a:r>
                  <a:rPr lang="fr-FR" sz="4000" b="1">
                    <a:latin typeface="Tahoma" panose="020B0604030504040204" pitchFamily="34" charset="0"/>
                    <a:ea typeface="Tahoma" panose="020B0604030504040204" pitchFamily="34" charset="0"/>
                    <a:cs typeface="Tahoma" panose="020B0604030504040204" pitchFamily="34" charset="0"/>
                  </a:rPr>
                  <a:t> giờ trưa </a:t>
                </a:r>
                <a:r>
                  <a:rPr lang="fr-FR" sz="4000" b="1" kern="1200">
                    <a:latin typeface="Tahoma" panose="020B0604030504040204" pitchFamily="34" charset="0"/>
                    <a:ea typeface="Tahoma" panose="020B0604030504040204" pitchFamily="34" charset="0"/>
                    <a:cs typeface="Tahoma" panose="020B0604030504040204" pitchFamily="34" charset="0"/>
                  </a:rPr>
                  <a:t>là 12</a:t>
                </a:r>
                <a14:m>
                  <m:oMath xmlns:m="http://schemas.openxmlformats.org/officeDocument/2006/math">
                    <m:r>
                      <a:rPr lang="en-US" sz="4000" b="1">
                        <a:latin typeface="Cambria Math" panose="02040503050406030204" pitchFamily="18" charset="0"/>
                        <a:ea typeface="Tahoma" panose="020B0604030504040204" pitchFamily="34" charset="0"/>
                        <a:cs typeface="Tahoma" panose="020B0604030504040204" pitchFamily="34" charset="0"/>
                      </a:rPr>
                      <m:t>𝐡</m:t>
                    </m:r>
                  </m:oMath>
                </a14:m>
                <a:r>
                  <a:rPr lang="en-US" sz="4000" b="1" kern="1200">
                    <a:latin typeface="Tahoma" panose="020B0604030504040204" pitchFamily="34" charset="0"/>
                    <a:ea typeface="Tahoma" panose="020B0604030504040204" pitchFamily="34" charset="0"/>
                    <a:cs typeface="Tahoma" panose="020B0604030504040204" pitchFamily="34" charset="0"/>
                  </a:rPr>
                  <a:t>, nên huyết áp tâm trương </a:t>
                </a:r>
                <a:r>
                  <a:rPr lang="en-US" sz="4000" b="1">
                    <a:latin typeface="Tahoma" panose="020B0604030504040204" pitchFamily="34" charset="0"/>
                    <a:ea typeface="Tahoma" panose="020B0604030504040204" pitchFamily="34" charset="0"/>
                    <a:cs typeface="Tahoma" panose="020B0604030504040204" pitchFamily="34" charset="0"/>
                  </a:rPr>
                  <a:t>c</a:t>
                </a:r>
                <a:r>
                  <a:rPr lang="en-US" sz="4000" b="1" kern="1200">
                    <a:latin typeface="Tahoma" panose="020B0604030504040204" pitchFamily="34" charset="0"/>
                    <a:ea typeface="Tahoma" panose="020B0604030504040204" pitchFamily="34" charset="0"/>
                    <a:cs typeface="Tahoma" panose="020B0604030504040204" pitchFamily="34" charset="0"/>
                  </a:rPr>
                  <a:t>ủa người đó lúc </a:t>
                </a:r>
                <a14:m>
                  <m:oMath xmlns:m="http://schemas.openxmlformats.org/officeDocument/2006/math">
                    <m:r>
                      <a:rPr lang="en-US" sz="4000" b="1" i="1">
                        <a:latin typeface="Cambria Math" panose="02040503050406030204" pitchFamily="18" charset="0"/>
                        <a:ea typeface="Tahoma" panose="020B0604030504040204" pitchFamily="34" charset="0"/>
                        <a:cs typeface="Tahoma" panose="020B0604030504040204" pitchFamily="34" charset="0"/>
                      </a:rPr>
                      <m:t>𝟏𝟐</m:t>
                    </m:r>
                  </m:oMath>
                </a14:m>
                <a:r>
                  <a:rPr lang="fr-FR" sz="4000" b="1">
                    <a:latin typeface="Tahoma" panose="020B0604030504040204" pitchFamily="34" charset="0"/>
                    <a:ea typeface="Tahoma" panose="020B0604030504040204" pitchFamily="34" charset="0"/>
                    <a:cs typeface="Tahoma" panose="020B0604030504040204" pitchFamily="34" charset="0"/>
                  </a:rPr>
                  <a:t> giờ trưa </a:t>
                </a:r>
                <a:r>
                  <a:rPr lang="fr-FR" sz="4000" b="1" kern="1200">
                    <a:latin typeface="Tahoma" panose="020B0604030504040204" pitchFamily="34" charset="0"/>
                    <a:ea typeface="Tahoma" panose="020B0604030504040204" pitchFamily="34" charset="0"/>
                    <a:cs typeface="Tahoma" panose="020B0604030504040204" pitchFamily="34" charset="0"/>
                  </a:rPr>
                  <a:t>là </a:t>
                </a:r>
                <a14:m>
                  <m:oMath xmlns:m="http://schemas.openxmlformats.org/officeDocument/2006/math">
                    <m:r>
                      <a:rPr lang="en-US" sz="4000" b="1" i="1">
                        <a:latin typeface="Cambria Math" panose="02040503050406030204" pitchFamily="18" charset="0"/>
                        <a:ea typeface="Cambria Math" panose="02040503050406030204" pitchFamily="18" charset="0"/>
                        <a:cs typeface="Tahoma" panose="020B0604030504040204" pitchFamily="34" charset="0"/>
                      </a:rPr>
                      <m:t>𝑩</m:t>
                    </m:r>
                    <m:d>
                      <m:dPr>
                        <m:ctrlPr>
                          <a:rPr lang="en-US" sz="4000" b="1" i="1">
                            <a:latin typeface="Cambria Math" panose="02040503050406030204" pitchFamily="18" charset="0"/>
                            <a:ea typeface="Cambria Math" panose="02040503050406030204" pitchFamily="18" charset="0"/>
                            <a:cs typeface="Tahoma" panose="020B0604030504040204" pitchFamily="34" charset="0"/>
                          </a:rPr>
                        </m:ctrlPr>
                      </m:dPr>
                      <m:e>
                        <m:r>
                          <a:rPr lang="en-US" sz="4000" b="1" i="1">
                            <a:latin typeface="Cambria Math" panose="02040503050406030204" pitchFamily="18" charset="0"/>
                            <a:ea typeface="Cambria Math" panose="02040503050406030204" pitchFamily="18" charset="0"/>
                            <a:cs typeface="Tahoma" panose="020B0604030504040204" pitchFamily="34" charset="0"/>
                          </a:rPr>
                          <m:t>𝟏𝟐</m:t>
                        </m:r>
                      </m:e>
                    </m:d>
                    <m:r>
                      <a:rPr lang="en-US" sz="4000" b="1">
                        <a:latin typeface="Cambria Math" panose="02040503050406030204" pitchFamily="18" charset="0"/>
                        <a:ea typeface="Cambria Math" panose="02040503050406030204" pitchFamily="18" charset="0"/>
                        <a:cs typeface="Tahoma" panose="020B0604030504040204" pitchFamily="34" charset="0"/>
                      </a:rPr>
                      <m:t>=</m:t>
                    </m:r>
                    <m:r>
                      <a:rPr lang="en-US" sz="4000" b="1">
                        <a:latin typeface="Cambria Math" panose="02040503050406030204" pitchFamily="18" charset="0"/>
                        <a:ea typeface="Cambria Math" panose="02040503050406030204" pitchFamily="18" charset="0"/>
                        <a:cs typeface="Tahoma" panose="020B0604030504040204" pitchFamily="34" charset="0"/>
                      </a:rPr>
                      <m:t>𝟖𝟎</m:t>
                    </m:r>
                    <m:r>
                      <a:rPr lang="en-US" sz="4000" b="1">
                        <a:latin typeface="Cambria Math" panose="02040503050406030204" pitchFamily="18" charset="0"/>
                        <a:ea typeface="Cambria Math" panose="02040503050406030204" pitchFamily="18" charset="0"/>
                        <a:cs typeface="Tahoma" panose="020B0604030504040204" pitchFamily="34" charset="0"/>
                      </a:rPr>
                      <m:t>+</m:t>
                    </m:r>
                    <m:r>
                      <a:rPr lang="en-US" sz="4000" b="1">
                        <a:latin typeface="Cambria Math" panose="02040503050406030204" pitchFamily="18" charset="0"/>
                        <a:ea typeface="Cambria Math" panose="02040503050406030204" pitchFamily="18" charset="0"/>
                        <a:cs typeface="Tahoma" panose="020B0604030504040204" pitchFamily="34" charset="0"/>
                      </a:rPr>
                      <m:t>𝟕𝐬𝐢𝐧</m:t>
                    </m:r>
                    <m:f>
                      <m:fPr>
                        <m:ctrlPr>
                          <a:rPr lang="en-US" sz="4000" b="1" i="1">
                            <a:latin typeface="Cambria Math" panose="02040503050406030204" pitchFamily="18" charset="0"/>
                            <a:ea typeface="Cambria Math" panose="02040503050406030204" pitchFamily="18" charset="0"/>
                            <a:cs typeface="Tahoma" panose="020B0604030504040204" pitchFamily="34" charset="0"/>
                          </a:rPr>
                        </m:ctrlPr>
                      </m:fPr>
                      <m:num>
                        <m:r>
                          <a:rPr lang="en-US" sz="4000" b="1" i="1">
                            <a:latin typeface="Cambria Math" panose="02040503050406030204" pitchFamily="18" charset="0"/>
                            <a:ea typeface="Cambria Math" panose="02040503050406030204" pitchFamily="18" charset="0"/>
                            <a:cs typeface="Tahoma" panose="020B0604030504040204" pitchFamily="34" charset="0"/>
                          </a:rPr>
                          <m:t>𝝅</m:t>
                        </m:r>
                        <m:r>
                          <a:rPr lang="en-US" sz="4000" b="1" i="1">
                            <a:latin typeface="Cambria Math" panose="02040503050406030204" pitchFamily="18" charset="0"/>
                            <a:ea typeface="Cambria Math" panose="02040503050406030204" pitchFamily="18" charset="0"/>
                            <a:cs typeface="Tahoma" panose="020B0604030504040204" pitchFamily="34" charset="0"/>
                          </a:rPr>
                          <m:t>𝟏𝟐</m:t>
                        </m:r>
                      </m:num>
                      <m:den>
                        <m:r>
                          <a:rPr lang="en-US" sz="4000" b="1" i="1">
                            <a:latin typeface="Cambria Math" panose="02040503050406030204" pitchFamily="18" charset="0"/>
                            <a:ea typeface="Cambria Math" panose="02040503050406030204" pitchFamily="18" charset="0"/>
                            <a:cs typeface="Tahoma" panose="020B0604030504040204" pitchFamily="34" charset="0"/>
                          </a:rPr>
                          <m:t>𝟏𝟐</m:t>
                        </m:r>
                      </m:den>
                    </m:f>
                    <m:r>
                      <a:rPr lang="en-US" sz="4000" b="1" i="1">
                        <a:latin typeface="Cambria Math" panose="02040503050406030204" pitchFamily="18" charset="0"/>
                        <a:ea typeface="Cambria Math" panose="02040503050406030204" pitchFamily="18" charset="0"/>
                        <a:cs typeface="Tahoma" panose="020B0604030504040204" pitchFamily="34" charset="0"/>
                      </a:rPr>
                      <m:t>≈</m:t>
                    </m:r>
                    <m:r>
                      <a:rPr lang="en-US" sz="4000" b="1" i="1">
                        <a:latin typeface="Cambria Math" panose="02040503050406030204" pitchFamily="18" charset="0"/>
                        <a:ea typeface="Cambria Math" panose="02040503050406030204" pitchFamily="18" charset="0"/>
                        <a:cs typeface="Tahoma" panose="020B0604030504040204" pitchFamily="34" charset="0"/>
                      </a:rPr>
                      <m:t>𝟖𝟎</m:t>
                    </m:r>
                    <m:r>
                      <a:rPr lang="en-US" sz="4000" b="1" i="1">
                        <a:latin typeface="Cambria Math" panose="02040503050406030204" pitchFamily="18" charset="0"/>
                        <a:ea typeface="Cambria Math" panose="02040503050406030204" pitchFamily="18" charset="0"/>
                        <a:cs typeface="Tahoma" panose="020B0604030504040204" pitchFamily="34" charset="0"/>
                      </a:rPr>
                      <m:t>,</m:t>
                    </m:r>
                    <m:r>
                      <a:rPr lang="en-US" sz="4000" b="1" i="1">
                        <a:latin typeface="Cambria Math" panose="02040503050406030204" pitchFamily="18" charset="0"/>
                        <a:ea typeface="Cambria Math" panose="02040503050406030204" pitchFamily="18" charset="0"/>
                        <a:cs typeface="Tahoma" panose="020B0604030504040204" pitchFamily="34" charset="0"/>
                      </a:rPr>
                      <m:t>𝟑𝟗</m:t>
                    </m:r>
                    <m:r>
                      <a:rPr lang="en-US" sz="4000" b="1" i="1">
                        <a:latin typeface="Cambria Math" panose="02040503050406030204" pitchFamily="18" charset="0"/>
                        <a:ea typeface="Cambria Math" panose="02040503050406030204" pitchFamily="18" charset="0"/>
                        <a:cs typeface="Tahoma" panose="020B0604030504040204" pitchFamily="34" charset="0"/>
                      </a:rPr>
                      <m:t> </m:t>
                    </m:r>
                    <m:r>
                      <a:rPr lang="en-US" sz="4000" b="1" i="1">
                        <a:latin typeface="Cambria Math" panose="02040503050406030204" pitchFamily="18" charset="0"/>
                        <a:ea typeface="Cambria Math" panose="02040503050406030204" pitchFamily="18" charset="0"/>
                        <a:cs typeface="Tahoma" panose="020B0604030504040204" pitchFamily="34" charset="0"/>
                      </a:rPr>
                      <m:t>𝒎𝒎𝑯𝒈</m:t>
                    </m:r>
                  </m:oMath>
                </a14:m>
                <a:endParaRPr lang="fr-FR" sz="40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2" name="TextBox 11">
                <a:extLst>
                  <a:ext uri="{FF2B5EF4-FFF2-40B4-BE49-F238E27FC236}">
                    <a16:creationId xmlns:a16="http://schemas.microsoft.com/office/drawing/2014/main" id="{DC1A40FB-B45D-CBD0-CA47-122EDCEF90E4}"/>
                  </a:ext>
                </a:extLst>
              </p:cNvPr>
              <p:cNvSpPr txBox="1">
                <a:spLocks noRot="1" noChangeAspect="1" noMove="1" noResize="1" noEditPoints="1" noAdjustHandles="1" noChangeArrowheads="1" noChangeShapeType="1" noTextEdit="1"/>
              </p:cNvSpPr>
              <p:nvPr/>
            </p:nvSpPr>
            <p:spPr>
              <a:xfrm>
                <a:off x="279926" y="9874971"/>
                <a:ext cx="23784188" cy="1594091"/>
              </a:xfrm>
              <a:prstGeom prst="rect">
                <a:avLst/>
              </a:prstGeom>
              <a:blipFill>
                <a:blip r:embed="rId7"/>
                <a:stretch>
                  <a:fillRect l="-923" t="-7280" b="-61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CD65293-BEAF-1D4F-B154-BFF6ADE14038}"/>
                  </a:ext>
                </a:extLst>
              </p:cNvPr>
              <p:cNvSpPr txBox="1"/>
              <p:nvPr/>
            </p:nvSpPr>
            <p:spPr>
              <a:xfrm>
                <a:off x="231802" y="11719808"/>
                <a:ext cx="23784188" cy="1594091"/>
              </a:xfrm>
              <a:prstGeom prst="rect">
                <a:avLst/>
              </a:prstGeom>
              <a:noFill/>
            </p:spPr>
            <p:txBody>
              <a:bodyPr wrap="square" rtlCol="0">
                <a:spAutoFit/>
              </a:bodyPr>
              <a:lstStyle/>
              <a:p>
                <a:pPr>
                  <a:defRPr/>
                </a:pPr>
                <a:r>
                  <a:rPr lang="en-US" sz="4000" b="1" kern="1200">
                    <a:latin typeface="Tahoma" panose="020B0604030504040204" pitchFamily="34" charset="0"/>
                    <a:ea typeface="Tahoma" panose="020B0604030504040204" pitchFamily="34" charset="0"/>
                    <a:cs typeface="Tahoma" panose="020B0604030504040204" pitchFamily="34" charset="0"/>
                  </a:rPr>
                  <a:t>d) Số giờ từ lúc nửa đêm đến </a:t>
                </a:r>
                <a14:m>
                  <m:oMath xmlns:m="http://schemas.openxmlformats.org/officeDocument/2006/math">
                    <m:r>
                      <a:rPr lang="en-US" sz="4000" b="1" i="1">
                        <a:latin typeface="Cambria Math" panose="02040503050406030204" pitchFamily="18" charset="0"/>
                        <a:ea typeface="Tahoma" panose="020B0604030504040204" pitchFamily="34" charset="0"/>
                        <a:cs typeface="Tahoma" panose="020B0604030504040204" pitchFamily="34" charset="0"/>
                      </a:rPr>
                      <m:t>𝟖</m:t>
                    </m:r>
                  </m:oMath>
                </a14:m>
                <a:r>
                  <a:rPr lang="fr-FR" sz="4000" b="1">
                    <a:latin typeface="Tahoma" panose="020B0604030504040204" pitchFamily="34" charset="0"/>
                    <a:ea typeface="Tahoma" panose="020B0604030504040204" pitchFamily="34" charset="0"/>
                    <a:cs typeface="Tahoma" panose="020B0604030504040204" pitchFamily="34" charset="0"/>
                  </a:rPr>
                  <a:t> giờ tối </a:t>
                </a:r>
                <a:r>
                  <a:rPr lang="fr-FR" sz="4000" b="1" kern="1200">
                    <a:latin typeface="Tahoma" panose="020B0604030504040204" pitchFamily="34" charset="0"/>
                    <a:ea typeface="Tahoma" panose="020B0604030504040204" pitchFamily="34" charset="0"/>
                    <a:cs typeface="Tahoma" panose="020B0604030504040204" pitchFamily="34" charset="0"/>
                  </a:rPr>
                  <a:t>là </a:t>
                </a:r>
                <a14:m>
                  <m:oMath xmlns:m="http://schemas.openxmlformats.org/officeDocument/2006/math">
                    <m:r>
                      <a:rPr lang="en-US" sz="4000" b="1">
                        <a:latin typeface="Cambria Math" panose="02040503050406030204" pitchFamily="18" charset="0"/>
                        <a:ea typeface="Tahoma" panose="020B0604030504040204" pitchFamily="34" charset="0"/>
                        <a:cs typeface="Tahoma" panose="020B0604030504040204" pitchFamily="34" charset="0"/>
                      </a:rPr>
                      <m:t>𝟐𝟎𝐡</m:t>
                    </m:r>
                  </m:oMath>
                </a14:m>
                <a:r>
                  <a:rPr lang="en-US" sz="4000" b="1" kern="1200">
                    <a:latin typeface="Tahoma" panose="020B0604030504040204" pitchFamily="34" charset="0"/>
                    <a:ea typeface="Tahoma" panose="020B0604030504040204" pitchFamily="34" charset="0"/>
                    <a:cs typeface="Tahoma" panose="020B0604030504040204" pitchFamily="34" charset="0"/>
                  </a:rPr>
                  <a:t>, nên huyết áp tâm trương </a:t>
                </a:r>
                <a:r>
                  <a:rPr lang="en-US" sz="4000" b="1">
                    <a:latin typeface="Tahoma" panose="020B0604030504040204" pitchFamily="34" charset="0"/>
                    <a:ea typeface="Tahoma" panose="020B0604030504040204" pitchFamily="34" charset="0"/>
                    <a:cs typeface="Tahoma" panose="020B0604030504040204" pitchFamily="34" charset="0"/>
                  </a:rPr>
                  <a:t>c</a:t>
                </a:r>
                <a:r>
                  <a:rPr lang="en-US" sz="4000" b="1" kern="1200">
                    <a:latin typeface="Tahoma" panose="020B0604030504040204" pitchFamily="34" charset="0"/>
                    <a:ea typeface="Tahoma" panose="020B0604030504040204" pitchFamily="34" charset="0"/>
                    <a:cs typeface="Tahoma" panose="020B0604030504040204" pitchFamily="34" charset="0"/>
                  </a:rPr>
                  <a:t>ủa người đó lúc </a:t>
                </a:r>
                <a14:m>
                  <m:oMath xmlns:m="http://schemas.openxmlformats.org/officeDocument/2006/math">
                    <m:r>
                      <a:rPr lang="en-US" sz="4000" b="1" i="1">
                        <a:latin typeface="Cambria Math" panose="02040503050406030204" pitchFamily="18" charset="0"/>
                        <a:ea typeface="Tahoma" panose="020B0604030504040204" pitchFamily="34" charset="0"/>
                        <a:cs typeface="Tahoma" panose="020B0604030504040204" pitchFamily="34" charset="0"/>
                      </a:rPr>
                      <m:t>𝟖</m:t>
                    </m:r>
                  </m:oMath>
                </a14:m>
                <a:r>
                  <a:rPr lang="fr-FR" sz="4000" b="1">
                    <a:latin typeface="Tahoma" panose="020B0604030504040204" pitchFamily="34" charset="0"/>
                    <a:ea typeface="Tahoma" panose="020B0604030504040204" pitchFamily="34" charset="0"/>
                    <a:cs typeface="Tahoma" panose="020B0604030504040204" pitchFamily="34" charset="0"/>
                  </a:rPr>
                  <a:t> giờ tối </a:t>
                </a:r>
                <a:r>
                  <a:rPr lang="fr-FR" sz="4000" b="1" kern="1200">
                    <a:latin typeface="Tahoma" panose="020B0604030504040204" pitchFamily="34" charset="0"/>
                    <a:ea typeface="Tahoma" panose="020B0604030504040204" pitchFamily="34" charset="0"/>
                    <a:cs typeface="Tahoma" panose="020B0604030504040204" pitchFamily="34" charset="0"/>
                  </a:rPr>
                  <a:t>là </a:t>
                </a:r>
                <a14:m>
                  <m:oMath xmlns:m="http://schemas.openxmlformats.org/officeDocument/2006/math">
                    <m:r>
                      <a:rPr lang="en-US" sz="4000" b="1" i="1">
                        <a:latin typeface="Cambria Math" panose="02040503050406030204" pitchFamily="18" charset="0"/>
                        <a:ea typeface="Cambria Math" panose="02040503050406030204" pitchFamily="18" charset="0"/>
                        <a:cs typeface="Tahoma" panose="020B0604030504040204" pitchFamily="34" charset="0"/>
                      </a:rPr>
                      <m:t>𝑩</m:t>
                    </m:r>
                    <m:d>
                      <m:dPr>
                        <m:ctrlPr>
                          <a:rPr lang="en-US" sz="4000" b="1" i="1">
                            <a:latin typeface="Cambria Math" panose="02040503050406030204" pitchFamily="18" charset="0"/>
                            <a:ea typeface="Cambria Math" panose="02040503050406030204" pitchFamily="18" charset="0"/>
                            <a:cs typeface="Tahoma" panose="020B0604030504040204" pitchFamily="34" charset="0"/>
                          </a:rPr>
                        </m:ctrlPr>
                      </m:dPr>
                      <m:e>
                        <m:r>
                          <a:rPr lang="en-US" sz="4000" b="1" i="1">
                            <a:latin typeface="Cambria Math" panose="02040503050406030204" pitchFamily="18" charset="0"/>
                            <a:ea typeface="Cambria Math" panose="02040503050406030204" pitchFamily="18" charset="0"/>
                            <a:cs typeface="Tahoma" panose="020B0604030504040204" pitchFamily="34" charset="0"/>
                          </a:rPr>
                          <m:t>𝟐𝟎</m:t>
                        </m:r>
                      </m:e>
                    </m:d>
                    <m:r>
                      <a:rPr lang="en-US" sz="4000" b="1">
                        <a:latin typeface="Cambria Math" panose="02040503050406030204" pitchFamily="18" charset="0"/>
                        <a:ea typeface="Cambria Math" panose="02040503050406030204" pitchFamily="18" charset="0"/>
                        <a:cs typeface="Tahoma" panose="020B0604030504040204" pitchFamily="34" charset="0"/>
                      </a:rPr>
                      <m:t>=</m:t>
                    </m:r>
                    <m:r>
                      <a:rPr lang="en-US" sz="4000" b="1">
                        <a:latin typeface="Cambria Math" panose="02040503050406030204" pitchFamily="18" charset="0"/>
                        <a:ea typeface="Cambria Math" panose="02040503050406030204" pitchFamily="18" charset="0"/>
                        <a:cs typeface="Tahoma" panose="020B0604030504040204" pitchFamily="34" charset="0"/>
                      </a:rPr>
                      <m:t>𝟖𝟎</m:t>
                    </m:r>
                    <m:r>
                      <a:rPr lang="en-US" sz="4000" b="1">
                        <a:latin typeface="Cambria Math" panose="02040503050406030204" pitchFamily="18" charset="0"/>
                        <a:ea typeface="Cambria Math" panose="02040503050406030204" pitchFamily="18" charset="0"/>
                        <a:cs typeface="Tahoma" panose="020B0604030504040204" pitchFamily="34" charset="0"/>
                      </a:rPr>
                      <m:t>+</m:t>
                    </m:r>
                    <m:r>
                      <a:rPr lang="en-US" sz="4000" b="1">
                        <a:latin typeface="Cambria Math" panose="02040503050406030204" pitchFamily="18" charset="0"/>
                        <a:ea typeface="Cambria Math" panose="02040503050406030204" pitchFamily="18" charset="0"/>
                        <a:cs typeface="Tahoma" panose="020B0604030504040204" pitchFamily="34" charset="0"/>
                      </a:rPr>
                      <m:t>𝟕𝐬𝐢𝐧</m:t>
                    </m:r>
                    <m:f>
                      <m:fPr>
                        <m:ctrlPr>
                          <a:rPr lang="en-US" sz="4000" b="1" i="1">
                            <a:latin typeface="Cambria Math" panose="02040503050406030204" pitchFamily="18" charset="0"/>
                            <a:ea typeface="Cambria Math" panose="02040503050406030204" pitchFamily="18" charset="0"/>
                            <a:cs typeface="Tahoma" panose="020B0604030504040204" pitchFamily="34" charset="0"/>
                          </a:rPr>
                        </m:ctrlPr>
                      </m:fPr>
                      <m:num>
                        <m:r>
                          <a:rPr lang="en-US" sz="4000" b="1" i="1">
                            <a:latin typeface="Cambria Math" panose="02040503050406030204" pitchFamily="18" charset="0"/>
                            <a:ea typeface="Cambria Math" panose="02040503050406030204" pitchFamily="18" charset="0"/>
                            <a:cs typeface="Tahoma" panose="020B0604030504040204" pitchFamily="34" charset="0"/>
                          </a:rPr>
                          <m:t>𝝅</m:t>
                        </m:r>
                        <m:r>
                          <a:rPr lang="en-US" sz="4000" b="1" i="1">
                            <a:latin typeface="Cambria Math" panose="02040503050406030204" pitchFamily="18" charset="0"/>
                            <a:ea typeface="Cambria Math" panose="02040503050406030204" pitchFamily="18" charset="0"/>
                            <a:cs typeface="Tahoma" panose="020B0604030504040204" pitchFamily="34" charset="0"/>
                          </a:rPr>
                          <m:t>𝟐𝟎</m:t>
                        </m:r>
                      </m:num>
                      <m:den>
                        <m:r>
                          <a:rPr lang="en-US" sz="4000" b="1" i="1">
                            <a:latin typeface="Cambria Math" panose="02040503050406030204" pitchFamily="18" charset="0"/>
                            <a:ea typeface="Cambria Math" panose="02040503050406030204" pitchFamily="18" charset="0"/>
                            <a:cs typeface="Tahoma" panose="020B0604030504040204" pitchFamily="34" charset="0"/>
                          </a:rPr>
                          <m:t>𝟏𝟐</m:t>
                        </m:r>
                      </m:den>
                    </m:f>
                    <m:r>
                      <a:rPr lang="en-US" sz="4000" b="1" i="1">
                        <a:latin typeface="Cambria Math" panose="02040503050406030204" pitchFamily="18" charset="0"/>
                        <a:ea typeface="Cambria Math" panose="02040503050406030204" pitchFamily="18" charset="0"/>
                        <a:cs typeface="Tahoma" panose="020B0604030504040204" pitchFamily="34" charset="0"/>
                      </a:rPr>
                      <m:t>≈</m:t>
                    </m:r>
                    <m:r>
                      <a:rPr lang="en-US" sz="4000" b="1" i="1">
                        <a:latin typeface="Cambria Math" panose="02040503050406030204" pitchFamily="18" charset="0"/>
                        <a:ea typeface="Cambria Math" panose="02040503050406030204" pitchFamily="18" charset="0"/>
                        <a:cs typeface="Tahoma" panose="020B0604030504040204" pitchFamily="34" charset="0"/>
                      </a:rPr>
                      <m:t>𝟖𝟎</m:t>
                    </m:r>
                    <m:r>
                      <a:rPr lang="en-US" sz="4000" b="1" i="1">
                        <a:latin typeface="Cambria Math" panose="02040503050406030204" pitchFamily="18" charset="0"/>
                        <a:ea typeface="Cambria Math" panose="02040503050406030204" pitchFamily="18" charset="0"/>
                        <a:cs typeface="Tahoma" panose="020B0604030504040204" pitchFamily="34" charset="0"/>
                      </a:rPr>
                      <m:t>,</m:t>
                    </m:r>
                    <m:r>
                      <a:rPr lang="en-US" sz="4000" b="1" i="1">
                        <a:latin typeface="Cambria Math" panose="02040503050406030204" pitchFamily="18" charset="0"/>
                        <a:ea typeface="Cambria Math" panose="02040503050406030204" pitchFamily="18" charset="0"/>
                        <a:cs typeface="Tahoma" panose="020B0604030504040204" pitchFamily="34" charset="0"/>
                      </a:rPr>
                      <m:t>𝟔𝟒</m:t>
                    </m:r>
                    <m:r>
                      <a:rPr lang="en-US" sz="4000" b="1" i="1">
                        <a:latin typeface="Cambria Math" panose="02040503050406030204" pitchFamily="18" charset="0"/>
                        <a:ea typeface="Cambria Math" panose="02040503050406030204" pitchFamily="18" charset="0"/>
                        <a:cs typeface="Tahoma" panose="020B0604030504040204" pitchFamily="34" charset="0"/>
                      </a:rPr>
                      <m:t> </m:t>
                    </m:r>
                    <m:r>
                      <a:rPr lang="en-US" sz="4000" b="1" i="1">
                        <a:latin typeface="Cambria Math" panose="02040503050406030204" pitchFamily="18" charset="0"/>
                        <a:ea typeface="Cambria Math" panose="02040503050406030204" pitchFamily="18" charset="0"/>
                        <a:cs typeface="Tahoma" panose="020B0604030504040204" pitchFamily="34" charset="0"/>
                      </a:rPr>
                      <m:t>𝒎𝒎𝑯𝒈</m:t>
                    </m:r>
                  </m:oMath>
                </a14:m>
                <a:endParaRPr lang="fr-FR" sz="40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3" name="TextBox 12">
                <a:extLst>
                  <a:ext uri="{FF2B5EF4-FFF2-40B4-BE49-F238E27FC236}">
                    <a16:creationId xmlns:a16="http://schemas.microsoft.com/office/drawing/2014/main" id="{ECD65293-BEAF-1D4F-B154-BFF6ADE14038}"/>
                  </a:ext>
                </a:extLst>
              </p:cNvPr>
              <p:cNvSpPr txBox="1">
                <a:spLocks noRot="1" noChangeAspect="1" noMove="1" noResize="1" noEditPoints="1" noAdjustHandles="1" noChangeArrowheads="1" noChangeShapeType="1" noTextEdit="1"/>
              </p:cNvSpPr>
              <p:nvPr/>
            </p:nvSpPr>
            <p:spPr>
              <a:xfrm>
                <a:off x="231802" y="11719808"/>
                <a:ext cx="23784188" cy="1594091"/>
              </a:xfrm>
              <a:prstGeom prst="rect">
                <a:avLst/>
              </a:prstGeom>
              <a:blipFill>
                <a:blip r:embed="rId8"/>
                <a:stretch>
                  <a:fillRect l="-897" t="-7280" b="-6130"/>
                </a:stretch>
              </a:blipFill>
            </p:spPr>
            <p:txBody>
              <a:bodyPr/>
              <a:lstStyle/>
              <a:p>
                <a:r>
                  <a:rPr lang="en-US">
                    <a:noFill/>
                  </a:rPr>
                  <a:t> </a:t>
                </a:r>
              </a:p>
            </p:txBody>
          </p:sp>
        </mc:Fallback>
      </mc:AlternateContent>
    </p:spTree>
    <p:extLst>
      <p:ext uri="{BB962C8B-B14F-4D97-AF65-F5344CB8AC3E}">
        <p14:creationId xmlns:p14="http://schemas.microsoft.com/office/powerpoint/2010/main" val="345745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Rectangle 1">
            <a:extLst>
              <a:ext uri="{FF2B5EF4-FFF2-40B4-BE49-F238E27FC236}">
                <a16:creationId xmlns:a16="http://schemas.microsoft.com/office/drawing/2014/main" id="{50E04440-4A58-03DB-2F1C-44993D816F58}"/>
              </a:ext>
            </a:extLst>
          </p:cNvPr>
          <p:cNvSpPr/>
          <p:nvPr/>
        </p:nvSpPr>
        <p:spPr>
          <a:xfrm>
            <a:off x="291831" y="5532838"/>
            <a:ext cx="23716034" cy="7696780"/>
          </a:xfrm>
          <a:prstGeom prst="rect">
            <a:avLst/>
          </a:prstGeom>
          <a:solidFill>
            <a:schemeClr val="accent6">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D1C4D844-FEE7-77DC-D5E1-E366480CE22C}"/>
              </a:ext>
            </a:extLst>
          </p:cNvPr>
          <p:cNvGrpSpPr/>
          <p:nvPr/>
        </p:nvGrpSpPr>
        <p:grpSpPr>
          <a:xfrm>
            <a:off x="499077" y="779728"/>
            <a:ext cx="23680850" cy="998468"/>
            <a:chOff x="0" y="92326"/>
            <a:chExt cx="9619823" cy="204158"/>
          </a:xfrm>
        </p:grpSpPr>
        <p:sp>
          <p:nvSpPr>
            <p:cNvPr id="37" name="TextBox 321">
              <a:extLst>
                <a:ext uri="{FF2B5EF4-FFF2-40B4-BE49-F238E27FC236}">
                  <a16:creationId xmlns:a16="http://schemas.microsoft.com/office/drawing/2014/main" id="{B74D87E3-CA8C-2CA8-C1CB-657ACEEE25AA}"/>
                </a:ext>
              </a:extLst>
            </p:cNvPr>
            <p:cNvSpPr txBox="1"/>
            <p:nvPr/>
          </p:nvSpPr>
          <p:spPr>
            <a:xfrm>
              <a:off x="636493" y="106315"/>
              <a:ext cx="8983330" cy="190169"/>
            </a:xfrm>
            <a:prstGeom prst="rect">
              <a:avLst/>
            </a:prstGeom>
            <a:noFill/>
          </p:spPr>
          <p:txBody>
            <a:bodyPr wrap="square" rtlCol="0">
              <a:noAutofit/>
            </a:bodyPr>
            <a:lstStyle/>
            <a:p>
              <a:pPr>
                <a:lnSpc>
                  <a:spcPct val="107000"/>
                </a:lnSpc>
                <a:spcAft>
                  <a:spcPts val="800"/>
                </a:spcAft>
              </a:pPr>
              <a:r>
                <a:rPr lang="en-US" sz="4500" b="1">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4500" b="1" dirty="0">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a:extLst>
                <a:ext uri="{FF2B5EF4-FFF2-40B4-BE49-F238E27FC236}">
                  <a16:creationId xmlns:a16="http://schemas.microsoft.com/office/drawing/2014/main" id="{0DF9EE26-A8D0-0B5E-0A2E-D42204A97C22}"/>
                </a:ext>
              </a:extLst>
            </p:cNvPr>
            <p:cNvGrpSpPr/>
            <p:nvPr/>
          </p:nvGrpSpPr>
          <p:grpSpPr>
            <a:xfrm>
              <a:off x="0" y="92326"/>
              <a:ext cx="627012" cy="197663"/>
              <a:chOff x="0" y="92326"/>
              <a:chExt cx="575416" cy="197663"/>
            </a:xfrm>
          </p:grpSpPr>
          <p:grpSp>
            <p:nvGrpSpPr>
              <p:cNvPr id="39" name="Group 38">
                <a:extLst>
                  <a:ext uri="{FF2B5EF4-FFF2-40B4-BE49-F238E27FC236}">
                    <a16:creationId xmlns:a16="http://schemas.microsoft.com/office/drawing/2014/main" id="{30C8CD14-79BA-A657-23A6-36EF4286FE27}"/>
                  </a:ext>
                </a:extLst>
              </p:cNvPr>
              <p:cNvGrpSpPr/>
              <p:nvPr/>
            </p:nvGrpSpPr>
            <p:grpSpPr>
              <a:xfrm>
                <a:off x="0" y="92326"/>
                <a:ext cx="575416" cy="197663"/>
                <a:chOff x="0" y="92326"/>
                <a:chExt cx="644449" cy="302837"/>
              </a:xfrm>
            </p:grpSpPr>
            <p:sp>
              <p:nvSpPr>
                <p:cNvPr id="42" name="Arrow: Pentagon 41">
                  <a:extLst>
                    <a:ext uri="{FF2B5EF4-FFF2-40B4-BE49-F238E27FC236}">
                      <a16:creationId xmlns:a16="http://schemas.microsoft.com/office/drawing/2014/main" id="{09C2DAA6-6D9C-AB53-173B-302E086C5765}"/>
                    </a:ext>
                  </a:extLst>
                </p:cNvPr>
                <p:cNvSpPr/>
                <p:nvPr/>
              </p:nvSpPr>
              <p:spPr>
                <a:xfrm>
                  <a:off x="0" y="103807"/>
                  <a:ext cx="420648" cy="2913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3" name="Arrow: Chevron 42">
                  <a:extLst>
                    <a:ext uri="{FF2B5EF4-FFF2-40B4-BE49-F238E27FC236}">
                      <a16:creationId xmlns:a16="http://schemas.microsoft.com/office/drawing/2014/main" id="{0EC49B4A-5F5B-E0FC-CB0A-E0B10C274684}"/>
                    </a:ext>
                  </a:extLst>
                </p:cNvPr>
                <p:cNvSpPr/>
                <p:nvPr/>
              </p:nvSpPr>
              <p:spPr>
                <a:xfrm>
                  <a:off x="380243" y="92326"/>
                  <a:ext cx="169459" cy="291671"/>
                </a:xfrm>
                <a:prstGeom prst="chevron">
                  <a:avLst>
                    <a:gd name="adj" fmla="val 83506"/>
                  </a:avLst>
                </a:prstGeom>
                <a:solidFill>
                  <a:srgbClr val="FFC000">
                    <a:lumMod val="40000"/>
                    <a:lumOff val="60000"/>
                  </a:srgbClr>
                </a:solidFill>
                <a:ln w="12700" cap="flat" cmpd="sng" algn="ctr">
                  <a:solidFill>
                    <a:srgbClr val="FFC0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4" name="Arrow: Chevron 43">
                  <a:extLst>
                    <a:ext uri="{FF2B5EF4-FFF2-40B4-BE49-F238E27FC236}">
                      <a16:creationId xmlns:a16="http://schemas.microsoft.com/office/drawing/2014/main" id="{B6248633-E0FC-F702-CF28-BBA0D3A73DCD}"/>
                    </a:ext>
                  </a:extLst>
                </p:cNvPr>
                <p:cNvSpPr/>
                <p:nvPr/>
              </p:nvSpPr>
              <p:spPr>
                <a:xfrm>
                  <a:off x="474990" y="92326"/>
                  <a:ext cx="169459" cy="291671"/>
                </a:xfrm>
                <a:prstGeom prst="chevron">
                  <a:avLst>
                    <a:gd name="adj" fmla="val 83506"/>
                  </a:avLst>
                </a:prstGeom>
                <a:solidFill>
                  <a:srgbClr val="0000CC"/>
                </a:solidFill>
                <a:ln w="12700" cap="flat" cmpd="sng" algn="ctr">
                  <a:solidFill>
                    <a:srgbClr val="FFFF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sp>
            <p:nvSpPr>
              <p:cNvPr id="40" name="Flowchart: Terminator 39">
                <a:extLst>
                  <a:ext uri="{FF2B5EF4-FFF2-40B4-BE49-F238E27FC236}">
                    <a16:creationId xmlns:a16="http://schemas.microsoft.com/office/drawing/2014/main" id="{61794A40-14E3-FB4D-5B92-16D562350A2C}"/>
                  </a:ext>
                </a:extLst>
              </p:cNvPr>
              <p:cNvSpPr/>
              <p:nvPr/>
            </p:nvSpPr>
            <p:spPr>
              <a:xfrm>
                <a:off x="80311" y="137613"/>
                <a:ext cx="253736" cy="115827"/>
              </a:xfrm>
              <a:prstGeom prst="flowChartTerminator">
                <a:avLst/>
              </a:prstGeom>
              <a:solidFill>
                <a:srgbClr val="FFFF00"/>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1" name="Oval 40">
                <a:extLst>
                  <a:ext uri="{FF2B5EF4-FFF2-40B4-BE49-F238E27FC236}">
                    <a16:creationId xmlns:a16="http://schemas.microsoft.com/office/drawing/2014/main" id="{93CE0E34-363C-CA25-7FD2-DC82835AFDDE}"/>
                  </a:ext>
                </a:extLst>
              </p:cNvPr>
              <p:cNvSpPr/>
              <p:nvPr/>
            </p:nvSpPr>
            <p:spPr>
              <a:xfrm>
                <a:off x="211660" y="142761"/>
                <a:ext cx="92369" cy="95432"/>
              </a:xfrm>
              <a:prstGeom prst="ellipse">
                <a:avLst/>
              </a:prstGeom>
              <a:solidFill>
                <a:srgbClr val="3333FF"/>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grpSp>
      <p:sp>
        <p:nvSpPr>
          <p:cNvPr id="3" name="TextBox 2">
            <a:extLst>
              <a:ext uri="{FF2B5EF4-FFF2-40B4-BE49-F238E27FC236}">
                <a16:creationId xmlns:a16="http://schemas.microsoft.com/office/drawing/2014/main" id="{0B4E569A-6AF5-0B19-8CAB-0C464A4C648B}"/>
              </a:ext>
            </a:extLst>
          </p:cNvPr>
          <p:cNvSpPr txBox="1"/>
          <p:nvPr/>
        </p:nvSpPr>
        <p:spPr>
          <a:xfrm>
            <a:off x="714502" y="1963031"/>
            <a:ext cx="23465424" cy="2985433"/>
          </a:xfrm>
          <a:prstGeom prst="rect">
            <a:avLst/>
          </a:prstGeom>
          <a:noFill/>
        </p:spPr>
        <p:txBody>
          <a:bodyPr wrap="square">
            <a:spAutoFit/>
          </a:bodyPr>
          <a:lstStyle/>
          <a:p>
            <a:r>
              <a:rPr lang="fr-FR" sz="4800" b="1">
                <a:solidFill>
                  <a:srgbClr val="FF0000"/>
                </a:solidFill>
                <a:latin typeface="Tahoma" panose="020B0604030504040204" pitchFamily="34" charset="0"/>
                <a:ea typeface="Tahoma" panose="020B0604030504040204" pitchFamily="34" charset="0"/>
                <a:cs typeface="Tahoma" panose="020B0604030504040204" pitchFamily="34" charset="0"/>
              </a:rPr>
              <a:t>1.1. </a:t>
            </a:r>
            <a:r>
              <a:rPr lang="fr-FR" sz="4800" b="1">
                <a:latin typeface="Tahoma" panose="020B0604030504040204" pitchFamily="34" charset="0"/>
                <a:ea typeface="Tahoma" panose="020B0604030504040204" pitchFamily="34" charset="0"/>
                <a:cs typeface="Tahoma" panose="020B0604030504040204" pitchFamily="34" charset="0"/>
              </a:rPr>
              <a:t>Hoàn thành bảng sau</a:t>
            </a:r>
          </a:p>
          <a:p>
            <a:endParaRPr lang="fr-FR" sz="2800" b="1">
              <a:latin typeface="Tahoma" panose="020B0604030504040204" pitchFamily="34" charset="0"/>
              <a:ea typeface="Tahoma" panose="020B0604030504040204" pitchFamily="34" charset="0"/>
              <a:cs typeface="Tahoma" panose="020B0604030504040204" pitchFamily="34" charset="0"/>
            </a:endParaRPr>
          </a:p>
          <a:p>
            <a:endParaRPr lang="fr-FR" sz="2800" b="1">
              <a:latin typeface="Tahoma" panose="020B0604030504040204" pitchFamily="34" charset="0"/>
              <a:ea typeface="Tahoma" panose="020B0604030504040204" pitchFamily="34" charset="0"/>
              <a:cs typeface="Tahoma" panose="020B0604030504040204" pitchFamily="34" charset="0"/>
            </a:endParaRPr>
          </a:p>
          <a:p>
            <a:endParaRPr lang="fr-FR" sz="2800" b="1">
              <a:latin typeface="Tahoma" panose="020B0604030504040204" pitchFamily="34" charset="0"/>
              <a:ea typeface="Tahoma" panose="020B0604030504040204" pitchFamily="34" charset="0"/>
              <a:cs typeface="Tahoma" panose="020B0604030504040204" pitchFamily="34" charset="0"/>
            </a:endParaRPr>
          </a:p>
          <a:p>
            <a:endParaRPr lang="fr-FR" sz="2800" b="1">
              <a:latin typeface="Tahoma" panose="020B0604030504040204" pitchFamily="34" charset="0"/>
              <a:ea typeface="Tahoma" panose="020B0604030504040204" pitchFamily="34" charset="0"/>
              <a:cs typeface="Tahoma" panose="020B0604030504040204" pitchFamily="34" charset="0"/>
            </a:endParaRPr>
          </a:p>
          <a:p>
            <a:endParaRPr lang="en-US" sz="2800"/>
          </a:p>
        </p:txBody>
      </p:sp>
      <mc:AlternateContent xmlns:mc="http://schemas.openxmlformats.org/markup-compatibility/2006">
        <mc:Choice xmlns:a14="http://schemas.microsoft.com/office/drawing/2010/main" Requires="a14">
          <p:graphicFrame>
            <p:nvGraphicFramePr>
              <p:cNvPr id="4" name="Table 5">
                <a:extLst>
                  <a:ext uri="{FF2B5EF4-FFF2-40B4-BE49-F238E27FC236}">
                    <a16:creationId xmlns:a16="http://schemas.microsoft.com/office/drawing/2014/main" id="{FFA28354-FDDD-AB08-86AE-0C89FA7F0DEC}"/>
                  </a:ext>
                </a:extLst>
              </p:cNvPr>
              <p:cNvGraphicFramePr>
                <a:graphicFrameLocks noGrp="1"/>
              </p:cNvGraphicFramePr>
              <p:nvPr>
                <p:extLst/>
              </p:nvPr>
            </p:nvGraphicFramePr>
            <p:xfrm>
              <a:off x="4539514" y="2961498"/>
              <a:ext cx="16782092" cy="2168558"/>
            </p:xfrm>
            <a:graphic>
              <a:graphicData uri="http://schemas.openxmlformats.org/drawingml/2006/table">
                <a:tbl>
                  <a:tblPr firstRow="1" bandRow="1">
                    <a:tableStyleId>{5C22544A-7EE6-4342-B048-85BDC9FD1C3A}</a:tableStyleId>
                  </a:tblPr>
                  <a:tblGrid>
                    <a:gridCol w="3572042">
                      <a:extLst>
                        <a:ext uri="{9D8B030D-6E8A-4147-A177-3AD203B41FA5}">
                          <a16:colId xmlns:a16="http://schemas.microsoft.com/office/drawing/2014/main" val="3890127338"/>
                        </a:ext>
                      </a:extLst>
                    </a:gridCol>
                    <a:gridCol w="2277982">
                      <a:extLst>
                        <a:ext uri="{9D8B030D-6E8A-4147-A177-3AD203B41FA5}">
                          <a16:colId xmlns:a16="http://schemas.microsoft.com/office/drawing/2014/main" val="3545747254"/>
                        </a:ext>
                      </a:extLst>
                    </a:gridCol>
                    <a:gridCol w="1957138">
                      <a:extLst>
                        <a:ext uri="{9D8B030D-6E8A-4147-A177-3AD203B41FA5}">
                          <a16:colId xmlns:a16="http://schemas.microsoft.com/office/drawing/2014/main" val="684497173"/>
                        </a:ext>
                      </a:extLst>
                    </a:gridCol>
                    <a:gridCol w="2021304">
                      <a:extLst>
                        <a:ext uri="{9D8B030D-6E8A-4147-A177-3AD203B41FA5}">
                          <a16:colId xmlns:a16="http://schemas.microsoft.com/office/drawing/2014/main" val="2774878907"/>
                        </a:ext>
                      </a:extLst>
                    </a:gridCol>
                    <a:gridCol w="2158742">
                      <a:extLst>
                        <a:ext uri="{9D8B030D-6E8A-4147-A177-3AD203B41FA5}">
                          <a16:colId xmlns:a16="http://schemas.microsoft.com/office/drawing/2014/main" val="1812044162"/>
                        </a:ext>
                      </a:extLst>
                    </a:gridCol>
                    <a:gridCol w="2397442">
                      <a:extLst>
                        <a:ext uri="{9D8B030D-6E8A-4147-A177-3AD203B41FA5}">
                          <a16:colId xmlns:a16="http://schemas.microsoft.com/office/drawing/2014/main" val="3038993333"/>
                        </a:ext>
                      </a:extLst>
                    </a:gridCol>
                    <a:gridCol w="2397442">
                      <a:extLst>
                        <a:ext uri="{9D8B030D-6E8A-4147-A177-3AD203B41FA5}">
                          <a16:colId xmlns:a16="http://schemas.microsoft.com/office/drawing/2014/main" val="3571177449"/>
                        </a:ext>
                      </a:extLst>
                    </a:gridCol>
                  </a:tblGrid>
                  <a:tr h="840138">
                    <a:tc>
                      <a:txBody>
                        <a:bodyPr/>
                        <a:lstStyle/>
                        <a:p>
                          <a:r>
                            <a:rPr lang="en-US" sz="4000" b="1">
                              <a:latin typeface="Tahoma" panose="020B0604030504040204" pitchFamily="34" charset="0"/>
                              <a:ea typeface="Tahoma" panose="020B0604030504040204" pitchFamily="34" charset="0"/>
                              <a:cs typeface="Tahoma" panose="020B0604030504040204" pitchFamily="34" charset="0"/>
                            </a:rPr>
                            <a:t>Số đo độ</a:t>
                          </a: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𝟏𝟓</m:t>
                                </m:r>
                                <m:r>
                                  <a:rPr lang="en-US" sz="4000" b="1" i="1" smtClean="0">
                                    <a:latin typeface="Cambria Math" panose="02040503050406030204" pitchFamily="18" charset="0"/>
                                    <a:ea typeface="Cambria Math" panose="02040503050406030204" pitchFamily="18" charset="0"/>
                                  </a:rPr>
                                  <m:t>°</m:t>
                                </m:r>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r>
                            <a:rPr lang="en-US" sz="4000" b="1">
                              <a:latin typeface="Tahoma" panose="020B0604030504040204" pitchFamily="34" charset="0"/>
                              <a:ea typeface="Tahoma" panose="020B0604030504040204" pitchFamily="34" charset="0"/>
                              <a:cs typeface="Tahoma" panose="020B0604030504040204" pitchFamily="34" charset="0"/>
                            </a:rPr>
                            <a:t>?</a:t>
                          </a: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𝟎</m:t>
                                </m:r>
                                <m:r>
                                  <a:rPr lang="en-US" sz="4000" b="1" i="1" smtClean="0">
                                    <a:latin typeface="Cambria Math" panose="02040503050406030204" pitchFamily="18" charset="0"/>
                                    <a:ea typeface="Cambria Math" panose="02040503050406030204" pitchFamily="18" charset="0"/>
                                  </a:rPr>
                                  <m:t>°</m:t>
                                </m:r>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𝟗𝟎𝟎</m:t>
                                </m:r>
                                <m:r>
                                  <a:rPr lang="en-US" sz="4000" b="1" i="1" smtClean="0">
                                    <a:latin typeface="Cambria Math" panose="02040503050406030204" pitchFamily="18" charset="0"/>
                                    <a:ea typeface="Cambria Math" panose="02040503050406030204" pitchFamily="18" charset="0"/>
                                  </a:rPr>
                                  <m:t>°</m:t>
                                </m:r>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r>
                            <a:rPr lang="en-US" sz="4000" b="1">
                              <a:latin typeface="Tahoma" panose="020B0604030504040204" pitchFamily="34" charset="0"/>
                              <a:ea typeface="Tahoma" panose="020B0604030504040204" pitchFamily="34" charset="0"/>
                              <a:cs typeface="Tahoma" panose="020B0604030504040204" pitchFamily="34" charset="0"/>
                            </a:rPr>
                            <a:t>?</a:t>
                          </a:r>
                        </a:p>
                      </a:txBody>
                      <a:tcPr marL="182880" marR="182880" marT="91440" marB="91440" anchor="ctr"/>
                    </a:tc>
                    <a:tc>
                      <a:txBody>
                        <a:bodyPr/>
                        <a:lstStyle/>
                        <a:p>
                          <a:r>
                            <a:rPr lang="en-US" sz="4000" b="1">
                              <a:latin typeface="Tahoma" panose="020B0604030504040204" pitchFamily="34" charset="0"/>
                              <a:ea typeface="Tahoma" panose="020B0604030504040204" pitchFamily="34" charset="0"/>
                              <a:cs typeface="Tahoma" panose="020B0604030504040204" pitchFamily="34" charset="0"/>
                            </a:rPr>
                            <a:t>?</a:t>
                          </a:r>
                        </a:p>
                      </a:txBody>
                      <a:tcPr marL="182880" marR="182880" marT="91440" marB="91440" anchor="ctr"/>
                    </a:tc>
                    <a:extLst>
                      <a:ext uri="{0D108BD9-81ED-4DB2-BD59-A6C34878D82A}">
                        <a16:rowId xmlns:a16="http://schemas.microsoft.com/office/drawing/2014/main" val="2614913755"/>
                      </a:ext>
                    </a:extLst>
                  </a:tr>
                  <a:tr h="1328294">
                    <a:tc>
                      <a:txBody>
                        <a:bodyPr/>
                        <a:lstStyle/>
                        <a:p>
                          <a:r>
                            <a:rPr lang="en-US" sz="4000" b="1">
                              <a:latin typeface="Tahoma" panose="020B0604030504040204" pitchFamily="34" charset="0"/>
                              <a:ea typeface="Tahoma" panose="020B0604030504040204" pitchFamily="34" charset="0"/>
                              <a:cs typeface="Tahoma" panose="020B0604030504040204" pitchFamily="34" charset="0"/>
                            </a:rPr>
                            <a:t>Số đo radian</a:t>
                          </a:r>
                        </a:p>
                      </a:txBody>
                      <a:tcPr marL="182880" marR="182880" marT="91440" marB="91440" anchor="ctr"/>
                    </a:tc>
                    <a:tc>
                      <a:txBody>
                        <a:bodyPr/>
                        <a:lstStyle/>
                        <a:p>
                          <a:r>
                            <a:rPr lang="en-US" sz="4000" b="1">
                              <a:latin typeface="Tahoma" panose="020B0604030504040204" pitchFamily="34" charset="0"/>
                              <a:ea typeface="Tahoma" panose="020B0604030504040204" pitchFamily="34" charset="0"/>
                              <a:cs typeface="Tahoma" panose="020B0604030504040204" pitchFamily="34" charset="0"/>
                            </a:rPr>
                            <a:t>?</a:t>
                          </a: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f>
                                  <m:fPr>
                                    <m:ctrlPr>
                                      <a:rPr lang="en-US" sz="4000" b="1" i="1" smtClean="0">
                                        <a:latin typeface="Cambria Math" panose="02040503050406030204" pitchFamily="18" charset="0"/>
                                      </a:rPr>
                                    </m:ctrlPr>
                                  </m:fPr>
                                  <m:num>
                                    <m:r>
                                      <a:rPr lang="en-US" sz="4000" b="1" i="1" smtClean="0">
                                        <a:latin typeface="Cambria Math" panose="02040503050406030204" pitchFamily="18" charset="0"/>
                                      </a:rPr>
                                      <m:t>𝟑</m:t>
                                    </m:r>
                                    <m:r>
                                      <a:rPr lang="en-US" sz="4000" b="1" i="1" smtClean="0">
                                        <a:latin typeface="Cambria Math" panose="02040503050406030204" pitchFamily="18" charset="0"/>
                                        <a:ea typeface="Cambria Math" panose="02040503050406030204" pitchFamily="18" charset="0"/>
                                      </a:rPr>
                                      <m:t>𝝅</m:t>
                                    </m:r>
                                  </m:num>
                                  <m:den>
                                    <m:r>
                                      <a:rPr lang="en-US" sz="4000" b="1" i="1" smtClean="0">
                                        <a:latin typeface="Cambria Math" panose="02040503050406030204" pitchFamily="18" charset="0"/>
                                      </a:rPr>
                                      <m:t>𝟖</m:t>
                                    </m:r>
                                  </m:den>
                                </m:f>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r>
                            <a:rPr lang="en-US" sz="4000" b="1">
                              <a:latin typeface="Tahoma" panose="020B0604030504040204" pitchFamily="34" charset="0"/>
                              <a:ea typeface="Tahoma" panose="020B0604030504040204" pitchFamily="34" charset="0"/>
                              <a:cs typeface="Tahoma" panose="020B0604030504040204" pitchFamily="34" charset="0"/>
                            </a:rPr>
                            <a:t>?</a:t>
                          </a:r>
                        </a:p>
                      </a:txBody>
                      <a:tcPr marL="182880" marR="182880" marT="91440" marB="91440" anchor="ctr"/>
                    </a:tc>
                    <a:tc>
                      <a:txBody>
                        <a:bodyPr/>
                        <a:lstStyle/>
                        <a:p>
                          <a:r>
                            <a:rPr lang="en-US" sz="4000" b="1">
                              <a:latin typeface="Tahoma" panose="020B0604030504040204" pitchFamily="34" charset="0"/>
                              <a:ea typeface="Tahoma" panose="020B0604030504040204" pitchFamily="34" charset="0"/>
                              <a:cs typeface="Tahoma" panose="020B0604030504040204" pitchFamily="34" charset="0"/>
                            </a:rPr>
                            <a:t>?</a:t>
                          </a: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m:t>
                                </m:r>
                                <m:f>
                                  <m:fPr>
                                    <m:ctrlPr>
                                      <a:rPr lang="en-US" sz="4000" b="1" i="1" smtClean="0">
                                        <a:latin typeface="Cambria Math" panose="02040503050406030204" pitchFamily="18" charset="0"/>
                                      </a:rPr>
                                    </m:ctrlPr>
                                  </m:fPr>
                                  <m:num>
                                    <m:r>
                                      <a:rPr lang="en-US" sz="4000" b="1" i="1" smtClean="0">
                                        <a:latin typeface="Cambria Math" panose="02040503050406030204" pitchFamily="18" charset="0"/>
                                      </a:rPr>
                                      <m:t>𝟕</m:t>
                                    </m:r>
                                    <m:r>
                                      <a:rPr lang="en-US" sz="4000" b="1" i="1" smtClean="0">
                                        <a:latin typeface="Cambria Math" panose="02040503050406030204" pitchFamily="18" charset="0"/>
                                        <a:ea typeface="Cambria Math" panose="02040503050406030204" pitchFamily="18" charset="0"/>
                                      </a:rPr>
                                      <m:t>𝝅</m:t>
                                    </m:r>
                                  </m:num>
                                  <m:den>
                                    <m:r>
                                      <a:rPr lang="en-US" sz="4000" b="1" i="1" smtClean="0">
                                        <a:latin typeface="Cambria Math" panose="02040503050406030204" pitchFamily="18" charset="0"/>
                                        <a:ea typeface="Cambria Math" panose="02040503050406030204" pitchFamily="18" charset="0"/>
                                      </a:rPr>
                                      <m:t>𝟏𝟐</m:t>
                                    </m:r>
                                  </m:den>
                                </m:f>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m:t>
                                </m:r>
                                <m:f>
                                  <m:fPr>
                                    <m:ctrlPr>
                                      <a:rPr lang="en-US" sz="4000" b="1" i="1" smtClean="0">
                                        <a:latin typeface="Cambria Math" panose="02040503050406030204" pitchFamily="18" charset="0"/>
                                      </a:rPr>
                                    </m:ctrlPr>
                                  </m:fPr>
                                  <m:num>
                                    <m:r>
                                      <a:rPr lang="en-US" sz="4000" b="1" i="1" smtClean="0">
                                        <a:latin typeface="Cambria Math" panose="02040503050406030204" pitchFamily="18" charset="0"/>
                                      </a:rPr>
                                      <m:t>𝟏𝟏</m:t>
                                    </m:r>
                                    <m:r>
                                      <a:rPr lang="en-US" sz="4000" b="1" i="1" smtClean="0">
                                        <a:latin typeface="Cambria Math" panose="02040503050406030204" pitchFamily="18" charset="0"/>
                                        <a:ea typeface="Cambria Math" panose="02040503050406030204" pitchFamily="18" charset="0"/>
                                      </a:rPr>
                                      <m:t>𝝅</m:t>
                                    </m:r>
                                  </m:num>
                                  <m:den>
                                    <m:r>
                                      <a:rPr lang="en-US" sz="4000" b="1" i="1" smtClean="0">
                                        <a:latin typeface="Cambria Math" panose="02040503050406030204" pitchFamily="18" charset="0"/>
                                      </a:rPr>
                                      <m:t>𝟖</m:t>
                                    </m:r>
                                  </m:den>
                                </m:f>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extLst>
                      <a:ext uri="{0D108BD9-81ED-4DB2-BD59-A6C34878D82A}">
                        <a16:rowId xmlns:a16="http://schemas.microsoft.com/office/drawing/2014/main" val="3864999624"/>
                      </a:ext>
                    </a:extLst>
                  </a:tr>
                </a:tbl>
              </a:graphicData>
            </a:graphic>
          </p:graphicFrame>
        </mc:Choice>
        <mc:Fallback>
          <p:graphicFrame>
            <p:nvGraphicFramePr>
              <p:cNvPr id="4" name="Table 5">
                <a:extLst>
                  <a:ext uri="{FF2B5EF4-FFF2-40B4-BE49-F238E27FC236}">
                    <a16:creationId xmlns:a16="http://schemas.microsoft.com/office/drawing/2014/main" id="{FFA28354-FDDD-AB08-86AE-0C89FA7F0DEC}"/>
                  </a:ext>
                </a:extLst>
              </p:cNvPr>
              <p:cNvGraphicFramePr>
                <a:graphicFrameLocks noGrp="1"/>
              </p:cNvGraphicFramePr>
              <p:nvPr>
                <p:extLst/>
              </p:nvPr>
            </p:nvGraphicFramePr>
            <p:xfrm>
              <a:off x="4539514" y="2961498"/>
              <a:ext cx="16782092" cy="2168558"/>
            </p:xfrm>
            <a:graphic>
              <a:graphicData uri="http://schemas.openxmlformats.org/drawingml/2006/table">
                <a:tbl>
                  <a:tblPr firstRow="1" bandRow="1">
                    <a:tableStyleId>{5C22544A-7EE6-4342-B048-85BDC9FD1C3A}</a:tableStyleId>
                  </a:tblPr>
                  <a:tblGrid>
                    <a:gridCol w="3572042">
                      <a:extLst>
                        <a:ext uri="{9D8B030D-6E8A-4147-A177-3AD203B41FA5}">
                          <a16:colId xmlns:a16="http://schemas.microsoft.com/office/drawing/2014/main" val="3890127338"/>
                        </a:ext>
                      </a:extLst>
                    </a:gridCol>
                    <a:gridCol w="2277982">
                      <a:extLst>
                        <a:ext uri="{9D8B030D-6E8A-4147-A177-3AD203B41FA5}">
                          <a16:colId xmlns:a16="http://schemas.microsoft.com/office/drawing/2014/main" val="3545747254"/>
                        </a:ext>
                      </a:extLst>
                    </a:gridCol>
                    <a:gridCol w="1957138">
                      <a:extLst>
                        <a:ext uri="{9D8B030D-6E8A-4147-A177-3AD203B41FA5}">
                          <a16:colId xmlns:a16="http://schemas.microsoft.com/office/drawing/2014/main" val="684497173"/>
                        </a:ext>
                      </a:extLst>
                    </a:gridCol>
                    <a:gridCol w="2021304">
                      <a:extLst>
                        <a:ext uri="{9D8B030D-6E8A-4147-A177-3AD203B41FA5}">
                          <a16:colId xmlns:a16="http://schemas.microsoft.com/office/drawing/2014/main" val="2774878907"/>
                        </a:ext>
                      </a:extLst>
                    </a:gridCol>
                    <a:gridCol w="2158742">
                      <a:extLst>
                        <a:ext uri="{9D8B030D-6E8A-4147-A177-3AD203B41FA5}">
                          <a16:colId xmlns:a16="http://schemas.microsoft.com/office/drawing/2014/main" val="1812044162"/>
                        </a:ext>
                      </a:extLst>
                    </a:gridCol>
                    <a:gridCol w="2397442">
                      <a:extLst>
                        <a:ext uri="{9D8B030D-6E8A-4147-A177-3AD203B41FA5}">
                          <a16:colId xmlns:a16="http://schemas.microsoft.com/office/drawing/2014/main" val="3038993333"/>
                        </a:ext>
                      </a:extLst>
                    </a:gridCol>
                    <a:gridCol w="2397442">
                      <a:extLst>
                        <a:ext uri="{9D8B030D-6E8A-4147-A177-3AD203B41FA5}">
                          <a16:colId xmlns:a16="http://schemas.microsoft.com/office/drawing/2014/main" val="3571177449"/>
                        </a:ext>
                      </a:extLst>
                    </a:gridCol>
                  </a:tblGrid>
                  <a:tr h="840138">
                    <a:tc>
                      <a:txBody>
                        <a:bodyPr/>
                        <a:lstStyle/>
                        <a:p>
                          <a:r>
                            <a:rPr lang="en-US" sz="4000" b="1">
                              <a:latin typeface="Tahoma" panose="020B0604030504040204" pitchFamily="34" charset="0"/>
                              <a:ea typeface="Tahoma" panose="020B0604030504040204" pitchFamily="34" charset="0"/>
                              <a:cs typeface="Tahoma" panose="020B0604030504040204" pitchFamily="34" charset="0"/>
                            </a:rPr>
                            <a:t>Số đo độ</a:t>
                          </a:r>
                        </a:p>
                      </a:txBody>
                      <a:tcPr marL="182880" marR="182880" marT="91440" marB="91440" anchor="ctr"/>
                    </a:tc>
                    <a:tc>
                      <a:txBody>
                        <a:bodyPr/>
                        <a:lstStyle/>
                        <a:p>
                          <a:endParaRPr lang="en-US"/>
                        </a:p>
                      </a:txBody>
                      <a:tcPr marL="182880" marR="182880" marT="91440" marB="91440" anchor="ctr">
                        <a:blipFill>
                          <a:blip r:embed="rId3"/>
                          <a:stretch>
                            <a:fillRect l="-156952" t="-4348" r="-480749" b="-160145"/>
                          </a:stretch>
                        </a:blipFill>
                      </a:tcPr>
                    </a:tc>
                    <a:tc>
                      <a:txBody>
                        <a:bodyPr/>
                        <a:lstStyle/>
                        <a:p>
                          <a:r>
                            <a:rPr lang="en-US" sz="4000" b="1">
                              <a:latin typeface="Tahoma" panose="020B0604030504040204" pitchFamily="34" charset="0"/>
                              <a:ea typeface="Tahoma" panose="020B0604030504040204" pitchFamily="34" charset="0"/>
                              <a:cs typeface="Tahoma" panose="020B0604030504040204" pitchFamily="34" charset="0"/>
                            </a:rPr>
                            <a:t>?</a:t>
                          </a:r>
                        </a:p>
                      </a:txBody>
                      <a:tcPr marL="182880" marR="182880" marT="91440" marB="91440" anchor="ctr"/>
                    </a:tc>
                    <a:tc>
                      <a:txBody>
                        <a:bodyPr/>
                        <a:lstStyle/>
                        <a:p>
                          <a:endParaRPr lang="en-US"/>
                        </a:p>
                      </a:txBody>
                      <a:tcPr marL="182880" marR="182880" marT="91440" marB="91440" anchor="ctr">
                        <a:blipFill>
                          <a:blip r:embed="rId3"/>
                          <a:stretch>
                            <a:fillRect l="-386145" t="-4348" r="-344880" b="-160145"/>
                          </a:stretch>
                        </a:blipFill>
                      </a:tcPr>
                    </a:tc>
                    <a:tc>
                      <a:txBody>
                        <a:bodyPr/>
                        <a:lstStyle/>
                        <a:p>
                          <a:endParaRPr lang="en-US"/>
                        </a:p>
                      </a:txBody>
                      <a:tcPr marL="182880" marR="182880" marT="91440" marB="91440" anchor="ctr">
                        <a:blipFill>
                          <a:blip r:embed="rId3"/>
                          <a:stretch>
                            <a:fillRect l="-455932" t="-4348" r="-223446" b="-160145"/>
                          </a:stretch>
                        </a:blipFill>
                      </a:tcPr>
                    </a:tc>
                    <a:tc>
                      <a:txBody>
                        <a:bodyPr/>
                        <a:lstStyle/>
                        <a:p>
                          <a:r>
                            <a:rPr lang="en-US" sz="4000" b="1">
                              <a:latin typeface="Tahoma" panose="020B0604030504040204" pitchFamily="34" charset="0"/>
                              <a:ea typeface="Tahoma" panose="020B0604030504040204" pitchFamily="34" charset="0"/>
                              <a:cs typeface="Tahoma" panose="020B0604030504040204" pitchFamily="34" charset="0"/>
                            </a:rPr>
                            <a:t>?</a:t>
                          </a:r>
                        </a:p>
                      </a:txBody>
                      <a:tcPr marL="182880" marR="182880" marT="91440" marB="91440" anchor="ctr"/>
                    </a:tc>
                    <a:tc>
                      <a:txBody>
                        <a:bodyPr/>
                        <a:lstStyle/>
                        <a:p>
                          <a:r>
                            <a:rPr lang="en-US" sz="4000" b="1">
                              <a:latin typeface="Tahoma" panose="020B0604030504040204" pitchFamily="34" charset="0"/>
                              <a:ea typeface="Tahoma" panose="020B0604030504040204" pitchFamily="34" charset="0"/>
                              <a:cs typeface="Tahoma" panose="020B0604030504040204" pitchFamily="34" charset="0"/>
                            </a:rPr>
                            <a:t>?</a:t>
                          </a:r>
                        </a:p>
                      </a:txBody>
                      <a:tcPr marL="182880" marR="182880" marT="91440" marB="91440" anchor="ctr"/>
                    </a:tc>
                    <a:extLst>
                      <a:ext uri="{0D108BD9-81ED-4DB2-BD59-A6C34878D82A}">
                        <a16:rowId xmlns:a16="http://schemas.microsoft.com/office/drawing/2014/main" val="2614913755"/>
                      </a:ext>
                    </a:extLst>
                  </a:tr>
                  <a:tr h="1328420">
                    <a:tc>
                      <a:txBody>
                        <a:bodyPr/>
                        <a:lstStyle/>
                        <a:p>
                          <a:r>
                            <a:rPr lang="en-US" sz="4000" b="1">
                              <a:latin typeface="Tahoma" panose="020B0604030504040204" pitchFamily="34" charset="0"/>
                              <a:ea typeface="Tahoma" panose="020B0604030504040204" pitchFamily="34" charset="0"/>
                              <a:cs typeface="Tahoma" panose="020B0604030504040204" pitchFamily="34" charset="0"/>
                            </a:rPr>
                            <a:t>Số đo radian</a:t>
                          </a:r>
                        </a:p>
                      </a:txBody>
                      <a:tcPr marL="182880" marR="182880" marT="91440" marB="91440" anchor="ctr"/>
                    </a:tc>
                    <a:tc>
                      <a:txBody>
                        <a:bodyPr/>
                        <a:lstStyle/>
                        <a:p>
                          <a:r>
                            <a:rPr lang="en-US" sz="4000" b="1">
                              <a:latin typeface="Tahoma" panose="020B0604030504040204" pitchFamily="34" charset="0"/>
                              <a:ea typeface="Tahoma" panose="020B0604030504040204" pitchFamily="34" charset="0"/>
                              <a:cs typeface="Tahoma" panose="020B0604030504040204" pitchFamily="34" charset="0"/>
                            </a:rPr>
                            <a:t>?</a:t>
                          </a:r>
                        </a:p>
                      </a:txBody>
                      <a:tcPr marL="182880" marR="182880" marT="91440" marB="91440" anchor="ctr"/>
                    </a:tc>
                    <a:tc>
                      <a:txBody>
                        <a:bodyPr/>
                        <a:lstStyle/>
                        <a:p>
                          <a:endParaRPr lang="en-US"/>
                        </a:p>
                      </a:txBody>
                      <a:tcPr marL="182880" marR="182880" marT="91440" marB="91440" anchor="ctr">
                        <a:blipFill>
                          <a:blip r:embed="rId3"/>
                          <a:stretch>
                            <a:fillRect l="-299377" t="-65753" r="-460125" b="-913"/>
                          </a:stretch>
                        </a:blipFill>
                      </a:tcPr>
                    </a:tc>
                    <a:tc>
                      <a:txBody>
                        <a:bodyPr/>
                        <a:lstStyle/>
                        <a:p>
                          <a:r>
                            <a:rPr lang="en-US" sz="4000" b="1">
                              <a:latin typeface="Tahoma" panose="020B0604030504040204" pitchFamily="34" charset="0"/>
                              <a:ea typeface="Tahoma" panose="020B0604030504040204" pitchFamily="34" charset="0"/>
                              <a:cs typeface="Tahoma" panose="020B0604030504040204" pitchFamily="34" charset="0"/>
                            </a:rPr>
                            <a:t>?</a:t>
                          </a:r>
                        </a:p>
                      </a:txBody>
                      <a:tcPr marL="182880" marR="182880" marT="91440" marB="91440" anchor="ctr"/>
                    </a:tc>
                    <a:tc>
                      <a:txBody>
                        <a:bodyPr/>
                        <a:lstStyle/>
                        <a:p>
                          <a:r>
                            <a:rPr lang="en-US" sz="4000" b="1">
                              <a:latin typeface="Tahoma" panose="020B0604030504040204" pitchFamily="34" charset="0"/>
                              <a:ea typeface="Tahoma" panose="020B0604030504040204" pitchFamily="34" charset="0"/>
                              <a:cs typeface="Tahoma" panose="020B0604030504040204" pitchFamily="34" charset="0"/>
                            </a:rPr>
                            <a:t>?</a:t>
                          </a:r>
                        </a:p>
                      </a:txBody>
                      <a:tcPr marL="182880" marR="182880" marT="91440" marB="91440" anchor="ctr"/>
                    </a:tc>
                    <a:tc>
                      <a:txBody>
                        <a:bodyPr/>
                        <a:lstStyle/>
                        <a:p>
                          <a:endParaRPr lang="en-US"/>
                        </a:p>
                      </a:txBody>
                      <a:tcPr marL="182880" marR="182880" marT="91440" marB="91440" anchor="ctr">
                        <a:blipFill>
                          <a:blip r:embed="rId3"/>
                          <a:stretch>
                            <a:fillRect l="-499492" t="-65753" r="-100761" b="-913"/>
                          </a:stretch>
                        </a:blipFill>
                      </a:tcPr>
                    </a:tc>
                    <a:tc>
                      <a:txBody>
                        <a:bodyPr/>
                        <a:lstStyle/>
                        <a:p>
                          <a:endParaRPr lang="en-US"/>
                        </a:p>
                      </a:txBody>
                      <a:tcPr marL="182880" marR="182880" marT="91440" marB="91440" anchor="ctr">
                        <a:blipFill>
                          <a:blip r:embed="rId3"/>
                          <a:stretch>
                            <a:fillRect l="-601018" t="-65753" r="-1018" b="-913"/>
                          </a:stretch>
                        </a:blipFill>
                      </a:tcPr>
                    </a:tc>
                    <a:extLst>
                      <a:ext uri="{0D108BD9-81ED-4DB2-BD59-A6C34878D82A}">
                        <a16:rowId xmlns:a16="http://schemas.microsoft.com/office/drawing/2014/main" val="3864999624"/>
                      </a:ext>
                    </a:extLst>
                  </a:tr>
                </a:tbl>
              </a:graphicData>
            </a:graphic>
          </p:graphicFrame>
        </mc:Fallback>
      </mc:AlternateContent>
      <p:sp>
        <p:nvSpPr>
          <p:cNvPr id="6" name="Rectangle: Rounded Corners 5">
            <a:extLst>
              <a:ext uri="{FF2B5EF4-FFF2-40B4-BE49-F238E27FC236}">
                <a16:creationId xmlns:a16="http://schemas.microsoft.com/office/drawing/2014/main" id="{18A1658A-A39F-B05B-AC56-CF79A8E2A54C}"/>
              </a:ext>
            </a:extLst>
          </p:cNvPr>
          <p:cNvSpPr/>
          <p:nvPr/>
        </p:nvSpPr>
        <p:spPr>
          <a:xfrm>
            <a:off x="182073" y="5426238"/>
            <a:ext cx="2950438"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graphicFrame>
            <p:nvGraphicFramePr>
              <p:cNvPr id="7" name="Table 5">
                <a:extLst>
                  <a:ext uri="{FF2B5EF4-FFF2-40B4-BE49-F238E27FC236}">
                    <a16:creationId xmlns:a16="http://schemas.microsoft.com/office/drawing/2014/main" id="{27700A02-417E-3F3C-77DE-AA126E09AAEE}"/>
                  </a:ext>
                </a:extLst>
              </p:cNvPr>
              <p:cNvGraphicFramePr>
                <a:graphicFrameLocks noGrp="1"/>
              </p:cNvGraphicFramePr>
              <p:nvPr>
                <p:extLst/>
              </p:nvPr>
            </p:nvGraphicFramePr>
            <p:xfrm>
              <a:off x="4056168" y="7002626"/>
              <a:ext cx="16782092" cy="2168558"/>
            </p:xfrm>
            <a:graphic>
              <a:graphicData uri="http://schemas.openxmlformats.org/drawingml/2006/table">
                <a:tbl>
                  <a:tblPr firstRow="1" bandRow="1">
                    <a:tableStyleId>{5C22544A-7EE6-4342-B048-85BDC9FD1C3A}</a:tableStyleId>
                  </a:tblPr>
                  <a:tblGrid>
                    <a:gridCol w="3572042">
                      <a:extLst>
                        <a:ext uri="{9D8B030D-6E8A-4147-A177-3AD203B41FA5}">
                          <a16:colId xmlns:a16="http://schemas.microsoft.com/office/drawing/2014/main" val="3890127338"/>
                        </a:ext>
                      </a:extLst>
                    </a:gridCol>
                    <a:gridCol w="2277982">
                      <a:extLst>
                        <a:ext uri="{9D8B030D-6E8A-4147-A177-3AD203B41FA5}">
                          <a16:colId xmlns:a16="http://schemas.microsoft.com/office/drawing/2014/main" val="3545747254"/>
                        </a:ext>
                      </a:extLst>
                    </a:gridCol>
                    <a:gridCol w="1957138">
                      <a:extLst>
                        <a:ext uri="{9D8B030D-6E8A-4147-A177-3AD203B41FA5}">
                          <a16:colId xmlns:a16="http://schemas.microsoft.com/office/drawing/2014/main" val="684497173"/>
                        </a:ext>
                      </a:extLst>
                    </a:gridCol>
                    <a:gridCol w="2021304">
                      <a:extLst>
                        <a:ext uri="{9D8B030D-6E8A-4147-A177-3AD203B41FA5}">
                          <a16:colId xmlns:a16="http://schemas.microsoft.com/office/drawing/2014/main" val="2774878907"/>
                        </a:ext>
                      </a:extLst>
                    </a:gridCol>
                    <a:gridCol w="2158742">
                      <a:extLst>
                        <a:ext uri="{9D8B030D-6E8A-4147-A177-3AD203B41FA5}">
                          <a16:colId xmlns:a16="http://schemas.microsoft.com/office/drawing/2014/main" val="1812044162"/>
                        </a:ext>
                      </a:extLst>
                    </a:gridCol>
                    <a:gridCol w="2397442">
                      <a:extLst>
                        <a:ext uri="{9D8B030D-6E8A-4147-A177-3AD203B41FA5}">
                          <a16:colId xmlns:a16="http://schemas.microsoft.com/office/drawing/2014/main" val="3038993333"/>
                        </a:ext>
                      </a:extLst>
                    </a:gridCol>
                    <a:gridCol w="2397442">
                      <a:extLst>
                        <a:ext uri="{9D8B030D-6E8A-4147-A177-3AD203B41FA5}">
                          <a16:colId xmlns:a16="http://schemas.microsoft.com/office/drawing/2014/main" val="3571177449"/>
                        </a:ext>
                      </a:extLst>
                    </a:gridCol>
                  </a:tblGrid>
                  <a:tr h="840138">
                    <a:tc>
                      <a:txBody>
                        <a:bodyPr/>
                        <a:lstStyle/>
                        <a:p>
                          <a:r>
                            <a:rPr lang="en-US" sz="4000" b="1">
                              <a:latin typeface="Tahoma" panose="020B0604030504040204" pitchFamily="34" charset="0"/>
                              <a:ea typeface="Tahoma" panose="020B0604030504040204" pitchFamily="34" charset="0"/>
                              <a:cs typeface="Tahoma" panose="020B0604030504040204" pitchFamily="34" charset="0"/>
                            </a:rPr>
                            <a:t>Số đo độ</a:t>
                          </a: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𝟏𝟓</m:t>
                                </m:r>
                                <m:r>
                                  <a:rPr lang="en-US" sz="4000" b="1" i="1" smtClean="0">
                                    <a:latin typeface="Cambria Math" panose="02040503050406030204" pitchFamily="18" charset="0"/>
                                    <a:ea typeface="Cambria Math" panose="02040503050406030204" pitchFamily="18" charset="0"/>
                                  </a:rPr>
                                  <m:t>°</m:t>
                                </m:r>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ea typeface="Cambria Math" panose="02040503050406030204" pitchFamily="18" charset="0"/>
                                  </a:rPr>
                                  <m:t>𝟔𝟕</m:t>
                                </m:r>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𝟓</m:t>
                                </m:r>
                                <m:r>
                                  <a:rPr lang="en-US" sz="4000" b="1" i="1" smtClean="0">
                                    <a:latin typeface="Cambria Math" panose="02040503050406030204" pitchFamily="18" charset="0"/>
                                    <a:ea typeface="Cambria Math" panose="02040503050406030204" pitchFamily="18" charset="0"/>
                                  </a:rPr>
                                  <m:t>°</m:t>
                                </m:r>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𝟎</m:t>
                                </m:r>
                                <m:r>
                                  <a:rPr lang="en-US" sz="4000" b="1" i="1" smtClean="0">
                                    <a:latin typeface="Cambria Math" panose="02040503050406030204" pitchFamily="18" charset="0"/>
                                    <a:ea typeface="Cambria Math" panose="02040503050406030204" pitchFamily="18" charset="0"/>
                                  </a:rPr>
                                  <m:t>°</m:t>
                                </m:r>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𝟗𝟎𝟎</m:t>
                                </m:r>
                                <m:r>
                                  <a:rPr lang="en-US" sz="4000" b="1" i="1" smtClean="0">
                                    <a:latin typeface="Cambria Math" panose="02040503050406030204" pitchFamily="18" charset="0"/>
                                    <a:ea typeface="Cambria Math" panose="02040503050406030204" pitchFamily="18" charset="0"/>
                                  </a:rPr>
                                  <m:t>°</m:t>
                                </m:r>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𝟏𝟎𝟓</m:t>
                                </m:r>
                                <m:r>
                                  <a:rPr lang="en-US" sz="4000" b="1" i="1" smtClean="0">
                                    <a:latin typeface="Cambria Math" panose="02040503050406030204" pitchFamily="18" charset="0"/>
                                    <a:ea typeface="Cambria Math" panose="02040503050406030204" pitchFamily="18" charset="0"/>
                                  </a:rPr>
                                  <m:t>°</m:t>
                                </m:r>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𝟐𝟒𝟕</m:t>
                                </m:r>
                                <m:r>
                                  <a:rPr lang="en-US" sz="4000" b="1" i="1" smtClean="0">
                                    <a:latin typeface="Cambria Math" panose="02040503050406030204" pitchFamily="18" charset="0"/>
                                    <a:ea typeface="Cambria Math" panose="02040503050406030204" pitchFamily="18" charset="0"/>
                                  </a:rPr>
                                  <m:t>,</m:t>
                                </m:r>
                                <m:r>
                                  <a:rPr lang="en-US" sz="4000" b="1" i="1" smtClean="0">
                                    <a:latin typeface="Cambria Math" panose="02040503050406030204" pitchFamily="18" charset="0"/>
                                    <a:ea typeface="Cambria Math" panose="02040503050406030204" pitchFamily="18" charset="0"/>
                                  </a:rPr>
                                  <m:t>𝟓</m:t>
                                </m:r>
                                <m:r>
                                  <a:rPr lang="en-US" sz="4000" b="1" i="1" smtClean="0">
                                    <a:latin typeface="Cambria Math" panose="02040503050406030204" pitchFamily="18" charset="0"/>
                                    <a:ea typeface="Cambria Math" panose="02040503050406030204" pitchFamily="18" charset="0"/>
                                  </a:rPr>
                                  <m:t>°</m:t>
                                </m:r>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extLst>
                      <a:ext uri="{0D108BD9-81ED-4DB2-BD59-A6C34878D82A}">
                        <a16:rowId xmlns:a16="http://schemas.microsoft.com/office/drawing/2014/main" val="2614913755"/>
                      </a:ext>
                    </a:extLst>
                  </a:tr>
                  <a:tr h="1328294">
                    <a:tc>
                      <a:txBody>
                        <a:bodyPr/>
                        <a:lstStyle/>
                        <a:p>
                          <a:r>
                            <a:rPr lang="en-US" sz="4000" b="1">
                              <a:latin typeface="Tahoma" panose="020B0604030504040204" pitchFamily="34" charset="0"/>
                              <a:ea typeface="Tahoma" panose="020B0604030504040204" pitchFamily="34" charset="0"/>
                              <a:cs typeface="Tahoma" panose="020B0604030504040204" pitchFamily="34" charset="0"/>
                            </a:rPr>
                            <a:t>Số đo radian</a:t>
                          </a: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f>
                                  <m:fPr>
                                    <m:ctrlPr>
                                      <a:rPr lang="en-US" sz="4000" b="1" i="1" smtClean="0">
                                        <a:latin typeface="Cambria Math" panose="02040503050406030204" pitchFamily="18" charset="0"/>
                                      </a:rPr>
                                    </m:ctrlPr>
                                  </m:fPr>
                                  <m:num>
                                    <m:r>
                                      <a:rPr lang="en-US" sz="4000" b="1" i="1" smtClean="0">
                                        <a:latin typeface="Cambria Math" panose="02040503050406030204" pitchFamily="18" charset="0"/>
                                        <a:ea typeface="Cambria Math" panose="02040503050406030204" pitchFamily="18" charset="0"/>
                                      </a:rPr>
                                      <m:t>𝝅</m:t>
                                    </m:r>
                                  </m:num>
                                  <m:den>
                                    <m:r>
                                      <a:rPr lang="en-US" sz="4000" b="1" i="1" smtClean="0">
                                        <a:latin typeface="Cambria Math" panose="02040503050406030204" pitchFamily="18" charset="0"/>
                                        <a:ea typeface="Cambria Math" panose="02040503050406030204" pitchFamily="18" charset="0"/>
                                      </a:rPr>
                                      <m:t>𝟏𝟐</m:t>
                                    </m:r>
                                  </m:den>
                                </m:f>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f>
                                  <m:fPr>
                                    <m:ctrlPr>
                                      <a:rPr lang="en-US" sz="4000" b="1" i="1" smtClean="0">
                                        <a:latin typeface="Cambria Math" panose="02040503050406030204" pitchFamily="18" charset="0"/>
                                      </a:rPr>
                                    </m:ctrlPr>
                                  </m:fPr>
                                  <m:num>
                                    <m:r>
                                      <a:rPr lang="en-US" sz="4000" b="1" i="1" smtClean="0">
                                        <a:latin typeface="Cambria Math" panose="02040503050406030204" pitchFamily="18" charset="0"/>
                                      </a:rPr>
                                      <m:t>𝟑</m:t>
                                    </m:r>
                                    <m:r>
                                      <a:rPr lang="en-US" sz="4000" b="1" i="1" smtClean="0">
                                        <a:latin typeface="Cambria Math" panose="02040503050406030204" pitchFamily="18" charset="0"/>
                                        <a:ea typeface="Cambria Math" panose="02040503050406030204" pitchFamily="18" charset="0"/>
                                      </a:rPr>
                                      <m:t>𝝅</m:t>
                                    </m:r>
                                  </m:num>
                                  <m:den>
                                    <m:r>
                                      <a:rPr lang="en-US" sz="4000" b="1" i="1" smtClean="0">
                                        <a:latin typeface="Cambria Math" panose="02040503050406030204" pitchFamily="18" charset="0"/>
                                      </a:rPr>
                                      <m:t>𝟖</m:t>
                                    </m:r>
                                  </m:den>
                                </m:f>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ea typeface="Tahoma" panose="020B0604030504040204" pitchFamily="34" charset="0"/>
                                    <a:cs typeface="Tahoma" panose="020B0604030504040204" pitchFamily="34" charset="0"/>
                                  </a:rPr>
                                  <m:t>𝟎</m:t>
                                </m:r>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ea typeface="Tahoma" panose="020B0604030504040204" pitchFamily="34" charset="0"/>
                                    <a:cs typeface="Tahoma" panose="020B0604030504040204" pitchFamily="34" charset="0"/>
                                  </a:rPr>
                                  <m:t>𝟓</m:t>
                                </m:r>
                                <m:r>
                                  <a:rPr lang="en-US" sz="4000" b="1" i="1" smtClean="0">
                                    <a:latin typeface="Cambria Math" panose="02040503050406030204" pitchFamily="18" charset="0"/>
                                    <a:ea typeface="Cambria Math" panose="02040503050406030204" pitchFamily="18" charset="0"/>
                                    <a:cs typeface="Tahoma" panose="020B0604030504040204" pitchFamily="34" charset="0"/>
                                  </a:rPr>
                                  <m:t>𝝅</m:t>
                                </m:r>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m:t>
                                </m:r>
                                <m:f>
                                  <m:fPr>
                                    <m:ctrlPr>
                                      <a:rPr lang="en-US" sz="4000" b="1" i="1" smtClean="0">
                                        <a:latin typeface="Cambria Math" panose="02040503050406030204" pitchFamily="18" charset="0"/>
                                      </a:rPr>
                                    </m:ctrlPr>
                                  </m:fPr>
                                  <m:num>
                                    <m:r>
                                      <a:rPr lang="en-US" sz="4000" b="1" i="1" smtClean="0">
                                        <a:latin typeface="Cambria Math" panose="02040503050406030204" pitchFamily="18" charset="0"/>
                                      </a:rPr>
                                      <m:t>𝟕</m:t>
                                    </m:r>
                                    <m:r>
                                      <a:rPr lang="en-US" sz="4000" b="1" i="1" smtClean="0">
                                        <a:latin typeface="Cambria Math" panose="02040503050406030204" pitchFamily="18" charset="0"/>
                                        <a:ea typeface="Cambria Math" panose="02040503050406030204" pitchFamily="18" charset="0"/>
                                      </a:rPr>
                                      <m:t>𝝅</m:t>
                                    </m:r>
                                  </m:num>
                                  <m:den>
                                    <m:r>
                                      <a:rPr lang="en-US" sz="4000" b="1" i="1" smtClean="0">
                                        <a:latin typeface="Cambria Math" panose="02040503050406030204" pitchFamily="18" charset="0"/>
                                        <a:ea typeface="Cambria Math" panose="02040503050406030204" pitchFamily="18" charset="0"/>
                                      </a:rPr>
                                      <m:t>𝟏𝟐</m:t>
                                    </m:r>
                                  </m:den>
                                </m:f>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tc>
                      <a:txBody>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m:t>
                                </m:r>
                                <m:f>
                                  <m:fPr>
                                    <m:ctrlPr>
                                      <a:rPr lang="en-US" sz="4000" b="1" i="1" smtClean="0">
                                        <a:latin typeface="Cambria Math" panose="02040503050406030204" pitchFamily="18" charset="0"/>
                                      </a:rPr>
                                    </m:ctrlPr>
                                  </m:fPr>
                                  <m:num>
                                    <m:r>
                                      <a:rPr lang="en-US" sz="4000" b="1" i="1" smtClean="0">
                                        <a:latin typeface="Cambria Math" panose="02040503050406030204" pitchFamily="18" charset="0"/>
                                      </a:rPr>
                                      <m:t>𝟏𝟏</m:t>
                                    </m:r>
                                    <m:r>
                                      <a:rPr lang="en-US" sz="4000" b="1" i="1" smtClean="0">
                                        <a:latin typeface="Cambria Math" panose="02040503050406030204" pitchFamily="18" charset="0"/>
                                        <a:ea typeface="Cambria Math" panose="02040503050406030204" pitchFamily="18" charset="0"/>
                                      </a:rPr>
                                      <m:t>𝝅</m:t>
                                    </m:r>
                                  </m:num>
                                  <m:den>
                                    <m:r>
                                      <a:rPr lang="en-US" sz="4000" b="1" i="1" smtClean="0">
                                        <a:latin typeface="Cambria Math" panose="02040503050406030204" pitchFamily="18" charset="0"/>
                                      </a:rPr>
                                      <m:t>𝟖</m:t>
                                    </m:r>
                                  </m:den>
                                </m:f>
                              </m:oMath>
                            </m:oMathPara>
                          </a14:m>
                          <a:endParaRPr lang="en-US" sz="4000" b="1">
                            <a:latin typeface="Tahoma" panose="020B0604030504040204" pitchFamily="34" charset="0"/>
                            <a:ea typeface="Tahoma" panose="020B0604030504040204" pitchFamily="34" charset="0"/>
                            <a:cs typeface="Tahoma" panose="020B0604030504040204" pitchFamily="34" charset="0"/>
                          </a:endParaRPr>
                        </a:p>
                      </a:txBody>
                      <a:tcPr marL="182880" marR="182880" marT="91440" marB="91440" anchor="ctr"/>
                    </a:tc>
                    <a:extLst>
                      <a:ext uri="{0D108BD9-81ED-4DB2-BD59-A6C34878D82A}">
                        <a16:rowId xmlns:a16="http://schemas.microsoft.com/office/drawing/2014/main" val="3864999624"/>
                      </a:ext>
                    </a:extLst>
                  </a:tr>
                </a:tbl>
              </a:graphicData>
            </a:graphic>
          </p:graphicFrame>
        </mc:Choice>
        <mc:Fallback>
          <p:graphicFrame>
            <p:nvGraphicFramePr>
              <p:cNvPr id="7" name="Table 5">
                <a:extLst>
                  <a:ext uri="{FF2B5EF4-FFF2-40B4-BE49-F238E27FC236}">
                    <a16:creationId xmlns:a16="http://schemas.microsoft.com/office/drawing/2014/main" id="{27700A02-417E-3F3C-77DE-AA126E09AAEE}"/>
                  </a:ext>
                </a:extLst>
              </p:cNvPr>
              <p:cNvGraphicFramePr>
                <a:graphicFrameLocks noGrp="1"/>
              </p:cNvGraphicFramePr>
              <p:nvPr>
                <p:extLst/>
              </p:nvPr>
            </p:nvGraphicFramePr>
            <p:xfrm>
              <a:off x="4056168" y="7002626"/>
              <a:ext cx="16782092" cy="2168558"/>
            </p:xfrm>
            <a:graphic>
              <a:graphicData uri="http://schemas.openxmlformats.org/drawingml/2006/table">
                <a:tbl>
                  <a:tblPr firstRow="1" bandRow="1">
                    <a:tableStyleId>{5C22544A-7EE6-4342-B048-85BDC9FD1C3A}</a:tableStyleId>
                  </a:tblPr>
                  <a:tblGrid>
                    <a:gridCol w="3572042">
                      <a:extLst>
                        <a:ext uri="{9D8B030D-6E8A-4147-A177-3AD203B41FA5}">
                          <a16:colId xmlns:a16="http://schemas.microsoft.com/office/drawing/2014/main" val="3890127338"/>
                        </a:ext>
                      </a:extLst>
                    </a:gridCol>
                    <a:gridCol w="2277982">
                      <a:extLst>
                        <a:ext uri="{9D8B030D-6E8A-4147-A177-3AD203B41FA5}">
                          <a16:colId xmlns:a16="http://schemas.microsoft.com/office/drawing/2014/main" val="3545747254"/>
                        </a:ext>
                      </a:extLst>
                    </a:gridCol>
                    <a:gridCol w="1957138">
                      <a:extLst>
                        <a:ext uri="{9D8B030D-6E8A-4147-A177-3AD203B41FA5}">
                          <a16:colId xmlns:a16="http://schemas.microsoft.com/office/drawing/2014/main" val="684497173"/>
                        </a:ext>
                      </a:extLst>
                    </a:gridCol>
                    <a:gridCol w="2021304">
                      <a:extLst>
                        <a:ext uri="{9D8B030D-6E8A-4147-A177-3AD203B41FA5}">
                          <a16:colId xmlns:a16="http://schemas.microsoft.com/office/drawing/2014/main" val="2774878907"/>
                        </a:ext>
                      </a:extLst>
                    </a:gridCol>
                    <a:gridCol w="2158742">
                      <a:extLst>
                        <a:ext uri="{9D8B030D-6E8A-4147-A177-3AD203B41FA5}">
                          <a16:colId xmlns:a16="http://schemas.microsoft.com/office/drawing/2014/main" val="1812044162"/>
                        </a:ext>
                      </a:extLst>
                    </a:gridCol>
                    <a:gridCol w="2397442">
                      <a:extLst>
                        <a:ext uri="{9D8B030D-6E8A-4147-A177-3AD203B41FA5}">
                          <a16:colId xmlns:a16="http://schemas.microsoft.com/office/drawing/2014/main" val="3038993333"/>
                        </a:ext>
                      </a:extLst>
                    </a:gridCol>
                    <a:gridCol w="2397442">
                      <a:extLst>
                        <a:ext uri="{9D8B030D-6E8A-4147-A177-3AD203B41FA5}">
                          <a16:colId xmlns:a16="http://schemas.microsoft.com/office/drawing/2014/main" val="3571177449"/>
                        </a:ext>
                      </a:extLst>
                    </a:gridCol>
                  </a:tblGrid>
                  <a:tr h="840138">
                    <a:tc>
                      <a:txBody>
                        <a:bodyPr/>
                        <a:lstStyle/>
                        <a:p>
                          <a:r>
                            <a:rPr lang="en-US" sz="4000" b="1">
                              <a:latin typeface="Tahoma" panose="020B0604030504040204" pitchFamily="34" charset="0"/>
                              <a:ea typeface="Tahoma" panose="020B0604030504040204" pitchFamily="34" charset="0"/>
                              <a:cs typeface="Tahoma" panose="020B0604030504040204" pitchFamily="34" charset="0"/>
                            </a:rPr>
                            <a:t>Số đo độ</a:t>
                          </a:r>
                        </a:p>
                      </a:txBody>
                      <a:tcPr marL="182880" marR="182880" marT="91440" marB="91440" anchor="ctr"/>
                    </a:tc>
                    <a:tc>
                      <a:txBody>
                        <a:bodyPr/>
                        <a:lstStyle/>
                        <a:p>
                          <a:endParaRPr lang="en-US"/>
                        </a:p>
                      </a:txBody>
                      <a:tcPr marL="182880" marR="182880" marT="91440" marB="91440" anchor="ctr">
                        <a:blipFill>
                          <a:blip r:embed="rId4"/>
                          <a:stretch>
                            <a:fillRect l="-156952" t="-4348" r="-480749" b="-160145"/>
                          </a:stretch>
                        </a:blipFill>
                      </a:tcPr>
                    </a:tc>
                    <a:tc>
                      <a:txBody>
                        <a:bodyPr/>
                        <a:lstStyle/>
                        <a:p>
                          <a:endParaRPr lang="en-US"/>
                        </a:p>
                      </a:txBody>
                      <a:tcPr marL="182880" marR="182880" marT="91440" marB="91440" anchor="ctr">
                        <a:blipFill>
                          <a:blip r:embed="rId4"/>
                          <a:stretch>
                            <a:fillRect l="-299377" t="-4348" r="-460125" b="-160145"/>
                          </a:stretch>
                        </a:blipFill>
                      </a:tcPr>
                    </a:tc>
                    <a:tc>
                      <a:txBody>
                        <a:bodyPr/>
                        <a:lstStyle/>
                        <a:p>
                          <a:endParaRPr lang="en-US"/>
                        </a:p>
                      </a:txBody>
                      <a:tcPr marL="182880" marR="182880" marT="91440" marB="91440" anchor="ctr">
                        <a:blipFill>
                          <a:blip r:embed="rId4"/>
                          <a:stretch>
                            <a:fillRect l="-386145" t="-4348" r="-344880" b="-160145"/>
                          </a:stretch>
                        </a:blipFill>
                      </a:tcPr>
                    </a:tc>
                    <a:tc>
                      <a:txBody>
                        <a:bodyPr/>
                        <a:lstStyle/>
                        <a:p>
                          <a:endParaRPr lang="en-US"/>
                        </a:p>
                      </a:txBody>
                      <a:tcPr marL="182880" marR="182880" marT="91440" marB="91440" anchor="ctr">
                        <a:blipFill>
                          <a:blip r:embed="rId4"/>
                          <a:stretch>
                            <a:fillRect l="-455932" t="-4348" r="-223446" b="-160145"/>
                          </a:stretch>
                        </a:blipFill>
                      </a:tcPr>
                    </a:tc>
                    <a:tc>
                      <a:txBody>
                        <a:bodyPr/>
                        <a:lstStyle/>
                        <a:p>
                          <a:endParaRPr lang="en-US"/>
                        </a:p>
                      </a:txBody>
                      <a:tcPr marL="182880" marR="182880" marT="91440" marB="91440" anchor="ctr">
                        <a:blipFill>
                          <a:blip r:embed="rId4"/>
                          <a:stretch>
                            <a:fillRect l="-499492" t="-4348" r="-100761" b="-160145"/>
                          </a:stretch>
                        </a:blipFill>
                      </a:tcPr>
                    </a:tc>
                    <a:tc>
                      <a:txBody>
                        <a:bodyPr/>
                        <a:lstStyle/>
                        <a:p>
                          <a:endParaRPr lang="en-US"/>
                        </a:p>
                      </a:txBody>
                      <a:tcPr marL="182880" marR="182880" marT="91440" marB="91440" anchor="ctr">
                        <a:blipFill>
                          <a:blip r:embed="rId4"/>
                          <a:stretch>
                            <a:fillRect l="-601018" t="-4348" r="-1018" b="-160145"/>
                          </a:stretch>
                        </a:blipFill>
                      </a:tcPr>
                    </a:tc>
                    <a:extLst>
                      <a:ext uri="{0D108BD9-81ED-4DB2-BD59-A6C34878D82A}">
                        <a16:rowId xmlns:a16="http://schemas.microsoft.com/office/drawing/2014/main" val="2614913755"/>
                      </a:ext>
                    </a:extLst>
                  </a:tr>
                  <a:tr h="1328420">
                    <a:tc>
                      <a:txBody>
                        <a:bodyPr/>
                        <a:lstStyle/>
                        <a:p>
                          <a:r>
                            <a:rPr lang="en-US" sz="4000" b="1">
                              <a:latin typeface="Tahoma" panose="020B0604030504040204" pitchFamily="34" charset="0"/>
                              <a:ea typeface="Tahoma" panose="020B0604030504040204" pitchFamily="34" charset="0"/>
                              <a:cs typeface="Tahoma" panose="020B0604030504040204" pitchFamily="34" charset="0"/>
                            </a:rPr>
                            <a:t>Số đo radian</a:t>
                          </a:r>
                        </a:p>
                      </a:txBody>
                      <a:tcPr marL="182880" marR="182880" marT="91440" marB="91440" anchor="ctr"/>
                    </a:tc>
                    <a:tc>
                      <a:txBody>
                        <a:bodyPr/>
                        <a:lstStyle/>
                        <a:p>
                          <a:endParaRPr lang="en-US"/>
                        </a:p>
                      </a:txBody>
                      <a:tcPr marL="182880" marR="182880" marT="91440" marB="91440" anchor="ctr">
                        <a:blipFill>
                          <a:blip r:embed="rId4"/>
                          <a:stretch>
                            <a:fillRect l="-156952" t="-65753" r="-480749" b="-913"/>
                          </a:stretch>
                        </a:blipFill>
                      </a:tcPr>
                    </a:tc>
                    <a:tc>
                      <a:txBody>
                        <a:bodyPr/>
                        <a:lstStyle/>
                        <a:p>
                          <a:endParaRPr lang="en-US"/>
                        </a:p>
                      </a:txBody>
                      <a:tcPr marL="182880" marR="182880" marT="91440" marB="91440" anchor="ctr">
                        <a:blipFill>
                          <a:blip r:embed="rId4"/>
                          <a:stretch>
                            <a:fillRect l="-299377" t="-65753" r="-460125" b="-913"/>
                          </a:stretch>
                        </a:blipFill>
                      </a:tcPr>
                    </a:tc>
                    <a:tc>
                      <a:txBody>
                        <a:bodyPr/>
                        <a:lstStyle/>
                        <a:p>
                          <a:endParaRPr lang="en-US"/>
                        </a:p>
                      </a:txBody>
                      <a:tcPr marL="182880" marR="182880" marT="91440" marB="91440" anchor="ctr">
                        <a:blipFill>
                          <a:blip r:embed="rId4"/>
                          <a:stretch>
                            <a:fillRect l="-386145" t="-65753" r="-344880" b="-913"/>
                          </a:stretch>
                        </a:blipFill>
                      </a:tcPr>
                    </a:tc>
                    <a:tc>
                      <a:txBody>
                        <a:bodyPr/>
                        <a:lstStyle/>
                        <a:p>
                          <a:endParaRPr lang="en-US"/>
                        </a:p>
                      </a:txBody>
                      <a:tcPr marL="182880" marR="182880" marT="91440" marB="91440" anchor="ctr">
                        <a:blipFill>
                          <a:blip r:embed="rId4"/>
                          <a:stretch>
                            <a:fillRect l="-455932" t="-65753" r="-223446" b="-913"/>
                          </a:stretch>
                        </a:blipFill>
                      </a:tcPr>
                    </a:tc>
                    <a:tc>
                      <a:txBody>
                        <a:bodyPr/>
                        <a:lstStyle/>
                        <a:p>
                          <a:endParaRPr lang="en-US"/>
                        </a:p>
                      </a:txBody>
                      <a:tcPr marL="182880" marR="182880" marT="91440" marB="91440" anchor="ctr">
                        <a:blipFill>
                          <a:blip r:embed="rId4"/>
                          <a:stretch>
                            <a:fillRect l="-499492" t="-65753" r="-100761" b="-913"/>
                          </a:stretch>
                        </a:blipFill>
                      </a:tcPr>
                    </a:tc>
                    <a:tc>
                      <a:txBody>
                        <a:bodyPr/>
                        <a:lstStyle/>
                        <a:p>
                          <a:endParaRPr lang="en-US"/>
                        </a:p>
                      </a:txBody>
                      <a:tcPr marL="182880" marR="182880" marT="91440" marB="91440" anchor="ctr">
                        <a:blipFill>
                          <a:blip r:embed="rId4"/>
                          <a:stretch>
                            <a:fillRect l="-601018" t="-65753" r="-1018" b="-913"/>
                          </a:stretch>
                        </a:blipFill>
                      </a:tcPr>
                    </a:tc>
                    <a:extLst>
                      <a:ext uri="{0D108BD9-81ED-4DB2-BD59-A6C34878D82A}">
                        <a16:rowId xmlns:a16="http://schemas.microsoft.com/office/drawing/2014/main" val="3864999624"/>
                      </a:ext>
                    </a:extLst>
                  </a:tr>
                </a:tbl>
              </a:graphicData>
            </a:graphic>
          </p:graphicFrame>
        </mc:Fallback>
      </mc:AlternateContent>
    </p:spTree>
    <p:extLst>
      <p:ext uri="{BB962C8B-B14F-4D97-AF65-F5344CB8AC3E}">
        <p14:creationId xmlns:p14="http://schemas.microsoft.com/office/powerpoint/2010/main" val="3140856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4" name="TextBox 3">
            <a:extLst>
              <a:ext uri="{FF2B5EF4-FFF2-40B4-BE49-F238E27FC236}">
                <a16:creationId xmlns:a16="http://schemas.microsoft.com/office/drawing/2014/main" id="{28F1048E-DAFA-4281-A2A7-7BC4A8CA8F14}"/>
              </a:ext>
            </a:extLst>
          </p:cNvPr>
          <p:cNvSpPr txBox="1"/>
          <p:nvPr/>
        </p:nvSpPr>
        <p:spPr>
          <a:xfrm>
            <a:off x="499076" y="5089216"/>
            <a:ext cx="23465424" cy="523220"/>
          </a:xfrm>
          <a:prstGeom prst="rect">
            <a:avLst/>
          </a:prstGeom>
          <a:solidFill>
            <a:schemeClr val="accent6">
              <a:lumMod val="20000"/>
              <a:lumOff val="80000"/>
            </a:schemeClr>
          </a:solidFill>
          <a:ln>
            <a:solidFill>
              <a:srgbClr val="3333FF"/>
            </a:solidFill>
          </a:ln>
        </p:spPr>
        <p:txBody>
          <a:bodyPr wrap="square" rtlCol="0">
            <a:spAutoFit/>
          </a:bodyPr>
          <a:lstStyle/>
          <a:p>
            <a:endParaRPr lang="en-US" sz="2800" dirty="0"/>
          </a:p>
        </p:txBody>
      </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D1C4D844-FEE7-77DC-D5E1-E366480CE22C}"/>
              </a:ext>
            </a:extLst>
          </p:cNvPr>
          <p:cNvGrpSpPr/>
          <p:nvPr/>
        </p:nvGrpSpPr>
        <p:grpSpPr>
          <a:xfrm>
            <a:off x="499077" y="779728"/>
            <a:ext cx="23680850" cy="998468"/>
            <a:chOff x="0" y="92326"/>
            <a:chExt cx="9619823" cy="204158"/>
          </a:xfrm>
        </p:grpSpPr>
        <p:sp>
          <p:nvSpPr>
            <p:cNvPr id="37" name="TextBox 321">
              <a:extLst>
                <a:ext uri="{FF2B5EF4-FFF2-40B4-BE49-F238E27FC236}">
                  <a16:creationId xmlns:a16="http://schemas.microsoft.com/office/drawing/2014/main" id="{B74D87E3-CA8C-2CA8-C1CB-657ACEEE25AA}"/>
                </a:ext>
              </a:extLst>
            </p:cNvPr>
            <p:cNvSpPr txBox="1"/>
            <p:nvPr/>
          </p:nvSpPr>
          <p:spPr>
            <a:xfrm>
              <a:off x="636493" y="106315"/>
              <a:ext cx="8983330" cy="190169"/>
            </a:xfrm>
            <a:prstGeom prst="rect">
              <a:avLst/>
            </a:prstGeom>
            <a:noFill/>
          </p:spPr>
          <p:txBody>
            <a:bodyPr wrap="square" rtlCol="0">
              <a:noAutofit/>
            </a:bodyPr>
            <a:lstStyle/>
            <a:p>
              <a:pPr>
                <a:lnSpc>
                  <a:spcPct val="107000"/>
                </a:lnSpc>
                <a:spcAft>
                  <a:spcPts val="800"/>
                </a:spcAft>
              </a:pPr>
              <a:r>
                <a:rPr lang="en-US" sz="4500" b="1">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4500" b="1" dirty="0">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a:extLst>
                <a:ext uri="{FF2B5EF4-FFF2-40B4-BE49-F238E27FC236}">
                  <a16:creationId xmlns:a16="http://schemas.microsoft.com/office/drawing/2014/main" id="{0DF9EE26-A8D0-0B5E-0A2E-D42204A97C22}"/>
                </a:ext>
              </a:extLst>
            </p:cNvPr>
            <p:cNvGrpSpPr/>
            <p:nvPr/>
          </p:nvGrpSpPr>
          <p:grpSpPr>
            <a:xfrm>
              <a:off x="0" y="92326"/>
              <a:ext cx="627012" cy="197663"/>
              <a:chOff x="0" y="92326"/>
              <a:chExt cx="575416" cy="197663"/>
            </a:xfrm>
          </p:grpSpPr>
          <p:grpSp>
            <p:nvGrpSpPr>
              <p:cNvPr id="39" name="Group 38">
                <a:extLst>
                  <a:ext uri="{FF2B5EF4-FFF2-40B4-BE49-F238E27FC236}">
                    <a16:creationId xmlns:a16="http://schemas.microsoft.com/office/drawing/2014/main" id="{30C8CD14-79BA-A657-23A6-36EF4286FE27}"/>
                  </a:ext>
                </a:extLst>
              </p:cNvPr>
              <p:cNvGrpSpPr/>
              <p:nvPr/>
            </p:nvGrpSpPr>
            <p:grpSpPr>
              <a:xfrm>
                <a:off x="0" y="92326"/>
                <a:ext cx="575416" cy="197663"/>
                <a:chOff x="0" y="92326"/>
                <a:chExt cx="644449" cy="302837"/>
              </a:xfrm>
            </p:grpSpPr>
            <p:sp>
              <p:nvSpPr>
                <p:cNvPr id="42" name="Arrow: Pentagon 41">
                  <a:extLst>
                    <a:ext uri="{FF2B5EF4-FFF2-40B4-BE49-F238E27FC236}">
                      <a16:creationId xmlns:a16="http://schemas.microsoft.com/office/drawing/2014/main" id="{09C2DAA6-6D9C-AB53-173B-302E086C5765}"/>
                    </a:ext>
                  </a:extLst>
                </p:cNvPr>
                <p:cNvSpPr/>
                <p:nvPr/>
              </p:nvSpPr>
              <p:spPr>
                <a:xfrm>
                  <a:off x="0" y="103807"/>
                  <a:ext cx="420648" cy="2913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3" name="Arrow: Chevron 42">
                  <a:extLst>
                    <a:ext uri="{FF2B5EF4-FFF2-40B4-BE49-F238E27FC236}">
                      <a16:creationId xmlns:a16="http://schemas.microsoft.com/office/drawing/2014/main" id="{0EC49B4A-5F5B-E0FC-CB0A-E0B10C274684}"/>
                    </a:ext>
                  </a:extLst>
                </p:cNvPr>
                <p:cNvSpPr/>
                <p:nvPr/>
              </p:nvSpPr>
              <p:spPr>
                <a:xfrm>
                  <a:off x="380243" y="92326"/>
                  <a:ext cx="169459" cy="291671"/>
                </a:xfrm>
                <a:prstGeom prst="chevron">
                  <a:avLst>
                    <a:gd name="adj" fmla="val 83506"/>
                  </a:avLst>
                </a:prstGeom>
                <a:solidFill>
                  <a:srgbClr val="FFC000">
                    <a:lumMod val="40000"/>
                    <a:lumOff val="60000"/>
                  </a:srgbClr>
                </a:solidFill>
                <a:ln w="12700" cap="flat" cmpd="sng" algn="ctr">
                  <a:solidFill>
                    <a:srgbClr val="FFC0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4" name="Arrow: Chevron 43">
                  <a:extLst>
                    <a:ext uri="{FF2B5EF4-FFF2-40B4-BE49-F238E27FC236}">
                      <a16:creationId xmlns:a16="http://schemas.microsoft.com/office/drawing/2014/main" id="{B6248633-E0FC-F702-CF28-BBA0D3A73DCD}"/>
                    </a:ext>
                  </a:extLst>
                </p:cNvPr>
                <p:cNvSpPr/>
                <p:nvPr/>
              </p:nvSpPr>
              <p:spPr>
                <a:xfrm>
                  <a:off x="474990" y="92326"/>
                  <a:ext cx="169459" cy="291671"/>
                </a:xfrm>
                <a:prstGeom prst="chevron">
                  <a:avLst>
                    <a:gd name="adj" fmla="val 83506"/>
                  </a:avLst>
                </a:prstGeom>
                <a:solidFill>
                  <a:srgbClr val="0000CC"/>
                </a:solidFill>
                <a:ln w="12700" cap="flat" cmpd="sng" algn="ctr">
                  <a:solidFill>
                    <a:srgbClr val="FFFF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sp>
            <p:nvSpPr>
              <p:cNvPr id="40" name="Flowchart: Terminator 39">
                <a:extLst>
                  <a:ext uri="{FF2B5EF4-FFF2-40B4-BE49-F238E27FC236}">
                    <a16:creationId xmlns:a16="http://schemas.microsoft.com/office/drawing/2014/main" id="{61794A40-14E3-FB4D-5B92-16D562350A2C}"/>
                  </a:ext>
                </a:extLst>
              </p:cNvPr>
              <p:cNvSpPr/>
              <p:nvPr/>
            </p:nvSpPr>
            <p:spPr>
              <a:xfrm>
                <a:off x="80311" y="137613"/>
                <a:ext cx="253736" cy="115827"/>
              </a:xfrm>
              <a:prstGeom prst="flowChartTerminator">
                <a:avLst/>
              </a:prstGeom>
              <a:solidFill>
                <a:srgbClr val="FFFF00"/>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1" name="Oval 40">
                <a:extLst>
                  <a:ext uri="{FF2B5EF4-FFF2-40B4-BE49-F238E27FC236}">
                    <a16:creationId xmlns:a16="http://schemas.microsoft.com/office/drawing/2014/main" id="{93CE0E34-363C-CA25-7FD2-DC82835AFDDE}"/>
                  </a:ext>
                </a:extLst>
              </p:cNvPr>
              <p:cNvSpPr/>
              <p:nvPr/>
            </p:nvSpPr>
            <p:spPr>
              <a:xfrm>
                <a:off x="211660" y="142761"/>
                <a:ext cx="92369" cy="95432"/>
              </a:xfrm>
              <a:prstGeom prst="ellipse">
                <a:avLst/>
              </a:prstGeom>
              <a:solidFill>
                <a:srgbClr val="3333FF"/>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B4E569A-6AF5-0B19-8CAB-0C464A4C648B}"/>
                  </a:ext>
                </a:extLst>
              </p:cNvPr>
              <p:cNvSpPr txBox="1"/>
              <p:nvPr/>
            </p:nvSpPr>
            <p:spPr>
              <a:xfrm>
                <a:off x="779578" y="1906088"/>
                <a:ext cx="23465424" cy="2547749"/>
              </a:xfrm>
              <a:prstGeom prst="rect">
                <a:avLst/>
              </a:prstGeom>
              <a:noFill/>
            </p:spPr>
            <p:txBody>
              <a:bodyPr wrap="square">
                <a:spAutoFit/>
              </a:bodyPr>
              <a:lstStyle/>
              <a:p>
                <a:r>
                  <a:rPr lang="fr-FR" sz="4800" b="1" dirty="0">
                    <a:solidFill>
                      <a:srgbClr val="FF0000"/>
                    </a:solidFill>
                    <a:latin typeface="Tahoma" panose="020B0604030504040204" pitchFamily="34" charset="0"/>
                    <a:ea typeface="Tahoma" panose="020B0604030504040204" pitchFamily="34" charset="0"/>
                    <a:cs typeface="Tahoma" panose="020B0604030504040204" pitchFamily="34" charset="0"/>
                  </a:rPr>
                  <a:t>1.2. </a:t>
                </a:r>
                <a:r>
                  <a:rPr lang="fr-FR" sz="4800" b="1" dirty="0" err="1">
                    <a:latin typeface="Tahoma" panose="020B0604030504040204" pitchFamily="34" charset="0"/>
                    <a:ea typeface="Tahoma" panose="020B0604030504040204" pitchFamily="34" charset="0"/>
                    <a:cs typeface="Tahoma" panose="020B0604030504040204" pitchFamily="34" charset="0"/>
                  </a:rPr>
                  <a:t>Một</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đường</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tròn</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có</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bán</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kính</a:t>
                </a:r>
                <a:r>
                  <a:rPr lang="fr-FR" sz="48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𝟐𝟎</m:t>
                    </m:r>
                    <m:r>
                      <a:rPr lang="en-US" sz="4800" b="1" i="1">
                        <a:latin typeface="Cambria Math" panose="02040503050406030204" pitchFamily="18" charset="0"/>
                        <a:ea typeface="Tahoma" panose="020B0604030504040204" pitchFamily="34" charset="0"/>
                        <a:cs typeface="Tahoma" panose="020B0604030504040204" pitchFamily="34" charset="0"/>
                      </a:rPr>
                      <m:t>𝒄𝒎</m:t>
                    </m:r>
                  </m:oMath>
                </a14:m>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Tìm</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độ</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dài</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cung</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trên</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đường</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tròn</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đó</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có</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số</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đo</a:t>
                </a:r>
                <a:r>
                  <a:rPr lang="fr-FR" sz="4800" b="1" dirty="0">
                    <a:latin typeface="Tahoma" panose="020B0604030504040204" pitchFamily="34" charset="0"/>
                    <a:ea typeface="Tahoma" panose="020B0604030504040204" pitchFamily="34" charset="0"/>
                    <a:cs typeface="Tahoma" panose="020B0604030504040204" pitchFamily="34" charset="0"/>
                  </a:rPr>
                  <a:t> </a:t>
                </a:r>
                <a:r>
                  <a:rPr lang="fr-FR" sz="4800" b="1" dirty="0" err="1">
                    <a:latin typeface="Tahoma" panose="020B0604030504040204" pitchFamily="34" charset="0"/>
                    <a:ea typeface="Tahoma" panose="020B0604030504040204" pitchFamily="34" charset="0"/>
                    <a:cs typeface="Tahoma" panose="020B0604030504040204" pitchFamily="34" charset="0"/>
                  </a:rPr>
                  <a:t>sau</a:t>
                </a:r>
                <a:endParaRPr lang="fr-FR" sz="4800" b="1" dirty="0">
                  <a:latin typeface="Tahoma" panose="020B0604030504040204" pitchFamily="34" charset="0"/>
                  <a:ea typeface="Tahoma" panose="020B0604030504040204" pitchFamily="34" charset="0"/>
                  <a:cs typeface="Tahoma" panose="020B0604030504040204" pitchFamily="34" charset="0"/>
                </a:endParaRPr>
              </a:p>
              <a:p>
                <a:r>
                  <a:rPr lang="fr-FR" sz="4800" b="1" dirty="0">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f>
                      <m:fPr>
                        <m:ctrlPr>
                          <a:rPr lang="en-US" sz="4800" b="1" i="1">
                            <a:latin typeface="Cambria Math" panose="02040503050406030204" pitchFamily="18" charset="0"/>
                          </a:rPr>
                        </m:ctrlPr>
                      </m:fPr>
                      <m:num>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ea typeface="Cambria Math" panose="02040503050406030204" pitchFamily="18" charset="0"/>
                          </a:rPr>
                          <m:t>𝟏𝟐</m:t>
                        </m:r>
                      </m:den>
                    </m:f>
                  </m:oMath>
                </a14:m>
                <a:r>
                  <a:rPr lang="fr-FR" sz="4800" b="1" dirty="0">
                    <a:latin typeface="Tahoma" panose="020B0604030504040204" pitchFamily="34" charset="0"/>
                    <a:ea typeface="Tahoma" panose="020B0604030504040204" pitchFamily="34" charset="0"/>
                    <a:cs typeface="Tahoma" panose="020B0604030504040204" pitchFamily="34" charset="0"/>
                  </a:rPr>
                  <a:t>;                  b)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𝟏</m:t>
                    </m:r>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𝟓</m:t>
                    </m:r>
                  </m:oMath>
                </a14:m>
                <a:r>
                  <a:rPr lang="fr-FR" sz="4800" b="1" dirty="0">
                    <a:latin typeface="Tahoma" panose="020B0604030504040204" pitchFamily="34" charset="0"/>
                    <a:ea typeface="Tahoma" panose="020B0604030504040204" pitchFamily="34" charset="0"/>
                    <a:cs typeface="Tahoma" panose="020B0604030504040204" pitchFamily="34" charset="0"/>
                  </a:rPr>
                  <a:t>;                    c)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𝟑𝟓</m:t>
                    </m:r>
                    <m:r>
                      <a:rPr lang="en-US" sz="4800" b="1" i="1">
                        <a:latin typeface="Cambria Math" panose="02040503050406030204" pitchFamily="18" charset="0"/>
                        <a:ea typeface="Cambria Math" panose="02040503050406030204" pitchFamily="18" charset="0"/>
                        <a:cs typeface="Tahoma" panose="020B0604030504040204" pitchFamily="34" charset="0"/>
                      </a:rPr>
                      <m:t>°</m:t>
                    </m:r>
                  </m:oMath>
                </a14:m>
                <a:r>
                  <a:rPr lang="fr-FR" sz="4800" b="1" dirty="0">
                    <a:latin typeface="Tahoma" panose="020B0604030504040204" pitchFamily="34" charset="0"/>
                    <a:ea typeface="Tahoma" panose="020B0604030504040204" pitchFamily="34" charset="0"/>
                    <a:cs typeface="Tahoma" panose="020B0604030504040204" pitchFamily="34" charset="0"/>
                  </a:rPr>
                  <a:t> ;                 d)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𝟑𝟏𝟓</m:t>
                    </m:r>
                    <m:r>
                      <a:rPr lang="en-US" sz="4800" b="1" i="1">
                        <a:latin typeface="Cambria Math" panose="02040503050406030204" pitchFamily="18" charset="0"/>
                        <a:ea typeface="Cambria Math" panose="02040503050406030204" pitchFamily="18" charset="0"/>
                        <a:cs typeface="Tahoma" panose="020B0604030504040204" pitchFamily="34" charset="0"/>
                      </a:rPr>
                      <m:t>°</m:t>
                    </m:r>
                  </m:oMath>
                </a14:m>
                <a:r>
                  <a:rPr lang="fr-FR" sz="4800" b="1" dirty="0">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3" name="TextBox 2">
                <a:extLst>
                  <a:ext uri="{FF2B5EF4-FFF2-40B4-BE49-F238E27FC236}">
                    <a16:creationId xmlns:a16="http://schemas.microsoft.com/office/drawing/2014/main" id="{0B4E569A-6AF5-0B19-8CAB-0C464A4C648B}"/>
                  </a:ext>
                </a:extLst>
              </p:cNvPr>
              <p:cNvSpPr txBox="1">
                <a:spLocks noRot="1" noChangeAspect="1" noMove="1" noResize="1" noEditPoints="1" noAdjustHandles="1" noChangeArrowheads="1" noChangeShapeType="1" noTextEdit="1"/>
              </p:cNvSpPr>
              <p:nvPr/>
            </p:nvSpPr>
            <p:spPr>
              <a:xfrm>
                <a:off x="779578" y="1906088"/>
                <a:ext cx="23465424" cy="2547749"/>
              </a:xfrm>
              <a:prstGeom prst="rect">
                <a:avLst/>
              </a:prstGeom>
              <a:blipFill>
                <a:blip r:embed="rId3"/>
                <a:stretch>
                  <a:fillRect l="-1195" t="-5742" b="-4785"/>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18A1658A-A39F-B05B-AC56-CF79A8E2A54C}"/>
              </a:ext>
            </a:extLst>
          </p:cNvPr>
          <p:cNvSpPr/>
          <p:nvPr/>
        </p:nvSpPr>
        <p:spPr>
          <a:xfrm>
            <a:off x="499077" y="4941274"/>
            <a:ext cx="2950438"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F98444B4-097E-A989-BE89-BF3CF32FD373}"/>
                  </a:ext>
                </a:extLst>
              </p:cNvPr>
              <p:cNvSpPr txBox="1"/>
              <p:nvPr/>
            </p:nvSpPr>
            <p:spPr>
              <a:xfrm>
                <a:off x="3944611" y="5137074"/>
                <a:ext cx="23038210" cy="1170192"/>
              </a:xfrm>
              <a:prstGeom prst="rect">
                <a:avLst/>
              </a:prstGeom>
              <a:noFill/>
            </p:spPr>
            <p:txBody>
              <a:bodyPr wrap="square" rtlCol="0">
                <a:spAutoFit/>
              </a:bodyPr>
              <a:lstStyle/>
              <a:p>
                <a:pPr>
                  <a:defRPr/>
                </a:pPr>
                <a:r>
                  <a:rPr lang="en-US" sz="4500" b="1" kern="1200" dirty="0">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𝒍</m:t>
                    </m:r>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rPr>
                        </m:ctrlPr>
                      </m:fPr>
                      <m:num>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ea typeface="Cambria Math" panose="02040503050406030204" pitchFamily="18" charset="0"/>
                          </a:rPr>
                          <m:t>𝟏𝟐</m:t>
                        </m:r>
                      </m:den>
                    </m:f>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ea typeface="Cambria Math" panose="02040503050406030204" pitchFamily="18" charset="0"/>
                      </a:rPr>
                      <m:t>𝟐𝟎</m:t>
                    </m:r>
                    <m:r>
                      <a:rPr lang="en-US" sz="4800" b="1" i="1">
                        <a:latin typeface="Cambria Math" panose="02040503050406030204" pitchFamily="18" charset="0"/>
                        <a:ea typeface="Cambria Math" panose="02040503050406030204" pitchFamily="18" charset="0"/>
                      </a:rPr>
                      <m:t>=</m:t>
                    </m:r>
                    <m:f>
                      <m:fPr>
                        <m:ctrlPr>
                          <a:rPr lang="en-US" sz="4800" b="1" i="1">
                            <a:latin typeface="Cambria Math" panose="02040503050406030204" pitchFamily="18" charset="0"/>
                          </a:rPr>
                        </m:ctrlPr>
                      </m:fPr>
                      <m:num>
                        <m:r>
                          <a:rPr lang="en-US" sz="4800" b="1" i="1">
                            <a:latin typeface="Cambria Math" panose="02040503050406030204" pitchFamily="18" charset="0"/>
                          </a:rPr>
                          <m:t>𝟓</m:t>
                        </m:r>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ea typeface="Cambria Math" panose="02040503050406030204" pitchFamily="18" charset="0"/>
                          </a:rPr>
                          <m:t>𝟑</m:t>
                        </m:r>
                      </m:den>
                    </m:f>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ea typeface="Cambria Math" panose="02040503050406030204" pitchFamily="18" charset="0"/>
                      </a:rPr>
                      <m:t>𝟓</m:t>
                    </m:r>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ea typeface="Cambria Math" panose="02040503050406030204" pitchFamily="18" charset="0"/>
                      </a:rPr>
                      <m:t>𝟐𝟒</m:t>
                    </m:r>
                  </m:oMath>
                </a14:m>
                <a:endParaRPr lang="fr-FR"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2" name="TextBox 1">
                <a:extLst>
                  <a:ext uri="{FF2B5EF4-FFF2-40B4-BE49-F238E27FC236}">
                    <a16:creationId xmlns:a16="http://schemas.microsoft.com/office/drawing/2014/main" id="{F98444B4-097E-A989-BE89-BF3CF32FD373}"/>
                  </a:ext>
                </a:extLst>
              </p:cNvPr>
              <p:cNvSpPr txBox="1">
                <a:spLocks noRot="1" noChangeAspect="1" noMove="1" noResize="1" noEditPoints="1" noAdjustHandles="1" noChangeArrowheads="1" noChangeShapeType="1" noTextEdit="1"/>
              </p:cNvSpPr>
              <p:nvPr/>
            </p:nvSpPr>
            <p:spPr>
              <a:xfrm>
                <a:off x="3944611" y="5137074"/>
                <a:ext cx="23038210" cy="1170192"/>
              </a:xfrm>
              <a:prstGeom prst="rect">
                <a:avLst/>
              </a:prstGeom>
              <a:blipFill>
                <a:blip r:embed="rId4"/>
                <a:stretch>
                  <a:fillRect l="-1111" b="-781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C1344DC-B101-8CD3-0794-9B6F09A1CBA0}"/>
                  </a:ext>
                </a:extLst>
              </p:cNvPr>
              <p:cNvSpPr txBox="1"/>
              <p:nvPr/>
            </p:nvSpPr>
            <p:spPr>
              <a:xfrm>
                <a:off x="3944611" y="6534197"/>
                <a:ext cx="15190102" cy="830997"/>
              </a:xfrm>
              <a:prstGeom prst="rect">
                <a:avLst/>
              </a:prstGeom>
              <a:noFill/>
            </p:spPr>
            <p:txBody>
              <a:bodyPr wrap="square" rtlCol="0">
                <a:spAutoFit/>
              </a:bodyPr>
              <a:lstStyle/>
              <a:p>
                <a:pPr>
                  <a:defRPr/>
                </a:pPr>
                <a:r>
                  <a:rPr lang="en-US" sz="4500" b="1" kern="1200">
                    <a:latin typeface="Tahoma" panose="020B0604030504040204" pitchFamily="34" charset="0"/>
                    <a:ea typeface="Tahoma" panose="020B0604030504040204" pitchFamily="34" charset="0"/>
                    <a:cs typeface="Tahoma" panose="020B0604030504040204" pitchFamily="34" charset="0"/>
                  </a:rPr>
                  <a:t>b)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𝒍</m:t>
                    </m:r>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rPr>
                      <m:t>𝟏</m:t>
                    </m:r>
                    <m:r>
                      <a:rPr lang="en-US" sz="4800" b="1" i="1">
                        <a:latin typeface="Cambria Math" panose="02040503050406030204" pitchFamily="18" charset="0"/>
                      </a:rPr>
                      <m:t>,</m:t>
                    </m:r>
                    <m:r>
                      <a:rPr lang="en-US" sz="4800" b="1" i="1">
                        <a:latin typeface="Cambria Math" panose="02040503050406030204" pitchFamily="18" charset="0"/>
                      </a:rPr>
                      <m:t>𝟓</m:t>
                    </m:r>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ea typeface="Cambria Math" panose="02040503050406030204" pitchFamily="18" charset="0"/>
                      </a:rPr>
                      <m:t>𝟐𝟎</m:t>
                    </m:r>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rPr>
                      <m:t>𝟑</m:t>
                    </m:r>
                  </m:oMath>
                </a14:m>
                <a:endParaRPr lang="fr-FR" sz="48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5" name="TextBox 4">
                <a:extLst>
                  <a:ext uri="{FF2B5EF4-FFF2-40B4-BE49-F238E27FC236}">
                    <a16:creationId xmlns:a16="http://schemas.microsoft.com/office/drawing/2014/main" id="{FC1344DC-B101-8CD3-0794-9B6F09A1CBA0}"/>
                  </a:ext>
                </a:extLst>
              </p:cNvPr>
              <p:cNvSpPr txBox="1">
                <a:spLocks noRot="1" noChangeAspect="1" noMove="1" noResize="1" noEditPoints="1" noAdjustHandles="1" noChangeArrowheads="1" noChangeShapeType="1" noTextEdit="1"/>
              </p:cNvSpPr>
              <p:nvPr/>
            </p:nvSpPr>
            <p:spPr>
              <a:xfrm>
                <a:off x="3944611" y="6534197"/>
                <a:ext cx="15190102" cy="830997"/>
              </a:xfrm>
              <a:prstGeom prst="rect">
                <a:avLst/>
              </a:prstGeom>
              <a:blipFill>
                <a:blip r:embed="rId5"/>
                <a:stretch>
                  <a:fillRect l="-1685" t="-12500" b="-330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15097F21-1A94-052A-8AD9-A66FC79694A8}"/>
                  </a:ext>
                </a:extLst>
              </p:cNvPr>
              <p:cNvSpPr txBox="1"/>
              <p:nvPr/>
            </p:nvSpPr>
            <p:spPr>
              <a:xfrm>
                <a:off x="3944610" y="8003649"/>
                <a:ext cx="12254396" cy="1155701"/>
              </a:xfrm>
              <a:prstGeom prst="rect">
                <a:avLst/>
              </a:prstGeom>
              <a:noFill/>
            </p:spPr>
            <p:txBody>
              <a:bodyPr wrap="square" rtlCol="0">
                <a:spAutoFit/>
              </a:bodyPr>
              <a:lstStyle/>
              <a:p>
                <a:pPr>
                  <a:defRPr/>
                </a:pPr>
                <a:r>
                  <a:rPr lang="en-US" sz="4500" b="1" kern="1200">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𝟑𝟓</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rPr>
                        </m:ctrlPr>
                      </m:fPr>
                      <m:num>
                        <m:r>
                          <a:rPr lang="en-US" sz="4800" b="1" i="1">
                            <a:latin typeface="Cambria Math" panose="02040503050406030204" pitchFamily="18" charset="0"/>
                          </a:rPr>
                          <m:t>𝟕</m:t>
                        </m:r>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ea typeface="Cambria Math" panose="02040503050406030204" pitchFamily="18" charset="0"/>
                          </a:rPr>
                          <m:t>𝟑𝟔</m:t>
                        </m:r>
                      </m:den>
                    </m:f>
                  </m:oMath>
                </a14:m>
                <a:r>
                  <a:rPr lang="fr-FR" sz="4800" b="1">
                    <a:ea typeface="Tahoma" panose="020B0604030504040204" pitchFamily="34" charset="0"/>
                    <a:cs typeface="Tahoma" panose="020B0604030504040204" pitchFamily="34" charset="0"/>
                  </a:rPr>
                  <a:t> </a:t>
                </a:r>
                <a14:m>
                  <m:oMath xmlns:m="http://schemas.openxmlformats.org/officeDocument/2006/math">
                    <m:r>
                      <a:rPr lang="fr-FR" sz="4800" b="1" i="1">
                        <a:latin typeface="Cambria Math" panose="02040503050406030204" pitchFamily="18" charset="0"/>
                        <a:ea typeface="Cambria Math" panose="02040503050406030204" pitchFamily="18" charset="0"/>
                        <a:cs typeface="Tahoma" panose="020B0604030504040204" pitchFamily="34" charset="0"/>
                      </a:rPr>
                      <m:t>⟹</m:t>
                    </m:r>
                  </m:oMath>
                </a14:m>
                <a:r>
                  <a:rPr lang="fr-FR" sz="4800" b="1">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𝒍</m:t>
                    </m:r>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rPr>
                        </m:ctrlPr>
                      </m:fPr>
                      <m:num>
                        <m:r>
                          <a:rPr lang="en-US" sz="4800" b="1" i="1">
                            <a:latin typeface="Cambria Math" panose="02040503050406030204" pitchFamily="18" charset="0"/>
                          </a:rPr>
                          <m:t>𝟕</m:t>
                        </m:r>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ea typeface="Cambria Math" panose="02040503050406030204" pitchFamily="18" charset="0"/>
                          </a:rPr>
                          <m:t>𝟑𝟔</m:t>
                        </m:r>
                      </m:den>
                    </m:f>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ea typeface="Cambria Math" panose="02040503050406030204" pitchFamily="18" charset="0"/>
                      </a:rPr>
                      <m:t>𝟐𝟎</m:t>
                    </m:r>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ea typeface="Cambria Math" panose="02040503050406030204" pitchFamily="18" charset="0"/>
                      </a:rPr>
                      <m:t>𝟏𝟐</m:t>
                    </m:r>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ea typeface="Cambria Math" panose="02040503050406030204" pitchFamily="18" charset="0"/>
                      </a:rPr>
                      <m:t>𝟐𝟐</m:t>
                    </m:r>
                  </m:oMath>
                </a14:m>
                <a:endParaRPr lang="fr-FR" sz="48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8" name="TextBox 7">
                <a:extLst>
                  <a:ext uri="{FF2B5EF4-FFF2-40B4-BE49-F238E27FC236}">
                    <a16:creationId xmlns:a16="http://schemas.microsoft.com/office/drawing/2014/main" id="{15097F21-1A94-052A-8AD9-A66FC79694A8}"/>
                  </a:ext>
                </a:extLst>
              </p:cNvPr>
              <p:cNvSpPr txBox="1">
                <a:spLocks noRot="1" noChangeAspect="1" noMove="1" noResize="1" noEditPoints="1" noAdjustHandles="1" noChangeArrowheads="1" noChangeShapeType="1" noTextEdit="1"/>
              </p:cNvSpPr>
              <p:nvPr/>
            </p:nvSpPr>
            <p:spPr>
              <a:xfrm>
                <a:off x="3944610" y="8003649"/>
                <a:ext cx="12254396" cy="1155701"/>
              </a:xfrm>
              <a:prstGeom prst="rect">
                <a:avLst/>
              </a:prstGeom>
              <a:blipFill>
                <a:blip r:embed="rId6"/>
                <a:stretch>
                  <a:fillRect l="-2090" b="-78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639DC80-B4EC-5001-FF7F-224D637E7354}"/>
                  </a:ext>
                </a:extLst>
              </p:cNvPr>
              <p:cNvSpPr txBox="1"/>
              <p:nvPr/>
            </p:nvSpPr>
            <p:spPr>
              <a:xfrm>
                <a:off x="3944610" y="9794342"/>
                <a:ext cx="11725004" cy="1152239"/>
              </a:xfrm>
              <a:prstGeom prst="rect">
                <a:avLst/>
              </a:prstGeom>
              <a:noFill/>
            </p:spPr>
            <p:txBody>
              <a:bodyPr wrap="square" rtlCol="0">
                <a:spAutoFit/>
              </a:bodyPr>
              <a:lstStyle/>
              <a:p>
                <a:pPr>
                  <a:defRPr/>
                </a:pPr>
                <a:r>
                  <a:rPr lang="en-US" sz="4500" b="1" kern="1200">
                    <a:latin typeface="Tahoma" panose="020B0604030504040204" pitchFamily="34" charset="0"/>
                    <a:ea typeface="Tahoma" panose="020B0604030504040204" pitchFamily="34" charset="0"/>
                    <a:cs typeface="Tahoma" panose="020B0604030504040204" pitchFamily="34" charset="0"/>
                  </a:rPr>
                  <a:t>d)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𝟑</m:t>
                    </m:r>
                    <m:r>
                      <a:rPr lang="en-US" sz="4800" b="1" i="1">
                        <a:latin typeface="Cambria Math" panose="02040503050406030204" pitchFamily="18" charset="0"/>
                        <a:ea typeface="Tahoma" panose="020B0604030504040204" pitchFamily="34" charset="0"/>
                        <a:cs typeface="Tahoma" panose="020B0604030504040204" pitchFamily="34" charset="0"/>
                      </a:rPr>
                      <m:t>𝟏</m:t>
                    </m:r>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rPr>
                        </m:ctrlPr>
                      </m:fPr>
                      <m:num>
                        <m:r>
                          <a:rPr lang="en-US" sz="4800" b="1" i="1">
                            <a:latin typeface="Cambria Math" panose="02040503050406030204" pitchFamily="18" charset="0"/>
                          </a:rPr>
                          <m:t>𝟕</m:t>
                        </m:r>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ea typeface="Cambria Math" panose="02040503050406030204" pitchFamily="18" charset="0"/>
                          </a:rPr>
                          <m:t>𝟒</m:t>
                        </m:r>
                      </m:den>
                    </m:f>
                  </m:oMath>
                </a14:m>
                <a:r>
                  <a:rPr lang="fr-FR" sz="4800" b="1">
                    <a:ea typeface="Tahoma" panose="020B0604030504040204" pitchFamily="34" charset="0"/>
                    <a:cs typeface="Tahoma" panose="020B0604030504040204" pitchFamily="34" charset="0"/>
                  </a:rPr>
                  <a:t> </a:t>
                </a:r>
                <a14:m>
                  <m:oMath xmlns:m="http://schemas.openxmlformats.org/officeDocument/2006/math">
                    <m:r>
                      <a:rPr lang="fr-FR" sz="4800" b="1" i="1">
                        <a:latin typeface="Cambria Math" panose="02040503050406030204" pitchFamily="18" charset="0"/>
                        <a:ea typeface="Cambria Math" panose="02040503050406030204" pitchFamily="18" charset="0"/>
                        <a:cs typeface="Tahoma" panose="020B0604030504040204" pitchFamily="34" charset="0"/>
                      </a:rPr>
                      <m:t>⟹</m:t>
                    </m:r>
                  </m:oMath>
                </a14:m>
                <a:r>
                  <a:rPr lang="fr-FR" sz="4800" b="1">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𝒍</m:t>
                    </m:r>
                    <m:r>
                      <a:rPr lang="en-US" sz="4800" b="1" i="1">
                        <a:latin typeface="Cambria Math" panose="02040503050406030204" pitchFamily="18" charset="0"/>
                        <a:ea typeface="Tahoma" panose="020B0604030504040204" pitchFamily="34" charset="0"/>
                        <a:cs typeface="Tahoma" panose="020B0604030504040204" pitchFamily="34" charset="0"/>
                      </a:rPr>
                      <m:t>=</m:t>
                    </m:r>
                    <m:f>
                      <m:fPr>
                        <m:ctrlPr>
                          <a:rPr lang="en-US" sz="4800" b="1" i="1">
                            <a:latin typeface="Cambria Math" panose="02040503050406030204" pitchFamily="18" charset="0"/>
                          </a:rPr>
                        </m:ctrlPr>
                      </m:fPr>
                      <m:num>
                        <m:r>
                          <a:rPr lang="en-US" sz="4800" b="1" i="1">
                            <a:latin typeface="Cambria Math" panose="02040503050406030204" pitchFamily="18" charset="0"/>
                          </a:rPr>
                          <m:t>𝟕</m:t>
                        </m:r>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ea typeface="Cambria Math" panose="02040503050406030204" pitchFamily="18" charset="0"/>
                          </a:rPr>
                          <m:t>𝟒</m:t>
                        </m:r>
                      </m:den>
                    </m:f>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ea typeface="Cambria Math" panose="02040503050406030204" pitchFamily="18" charset="0"/>
                      </a:rPr>
                      <m:t>𝟐𝟎</m:t>
                    </m:r>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ea typeface="Cambria Math" panose="02040503050406030204" pitchFamily="18" charset="0"/>
                      </a:rPr>
                      <m:t>𝟏𝟎𝟗</m:t>
                    </m:r>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ea typeface="Cambria Math" panose="02040503050406030204" pitchFamily="18" charset="0"/>
                      </a:rPr>
                      <m:t>𝟗𝟔</m:t>
                    </m:r>
                  </m:oMath>
                </a14:m>
                <a:endParaRPr lang="fr-FR" sz="48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9" name="TextBox 8">
                <a:extLst>
                  <a:ext uri="{FF2B5EF4-FFF2-40B4-BE49-F238E27FC236}">
                    <a16:creationId xmlns:a16="http://schemas.microsoft.com/office/drawing/2014/main" id="{B639DC80-B4EC-5001-FF7F-224D637E7354}"/>
                  </a:ext>
                </a:extLst>
              </p:cNvPr>
              <p:cNvSpPr txBox="1">
                <a:spLocks noRot="1" noChangeAspect="1" noMove="1" noResize="1" noEditPoints="1" noAdjustHandles="1" noChangeArrowheads="1" noChangeShapeType="1" noTextEdit="1"/>
              </p:cNvSpPr>
              <p:nvPr/>
            </p:nvSpPr>
            <p:spPr>
              <a:xfrm>
                <a:off x="3944610" y="9794342"/>
                <a:ext cx="11725004" cy="1152239"/>
              </a:xfrm>
              <a:prstGeom prst="rect">
                <a:avLst/>
              </a:prstGeom>
              <a:blipFill>
                <a:blip r:embed="rId7"/>
                <a:stretch>
                  <a:fillRect l="-2184" b="-8466"/>
                </a:stretch>
              </a:blipFill>
            </p:spPr>
            <p:txBody>
              <a:bodyPr/>
              <a:lstStyle/>
              <a:p>
                <a:r>
                  <a:rPr lang="en-US">
                    <a:noFill/>
                  </a:rPr>
                  <a:t> </a:t>
                </a:r>
              </a:p>
            </p:txBody>
          </p:sp>
        </mc:Fallback>
      </mc:AlternateContent>
    </p:spTree>
    <p:extLst>
      <p:ext uri="{BB962C8B-B14F-4D97-AF65-F5344CB8AC3E}">
        <p14:creationId xmlns:p14="http://schemas.microsoft.com/office/powerpoint/2010/main" val="1047963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animBg="1"/>
      <p:bldP spid="2" grpId="0"/>
      <p:bldP spid="5"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3" name="Rectangle 12">
            <a:extLst>
              <a:ext uri="{FF2B5EF4-FFF2-40B4-BE49-F238E27FC236}">
                <a16:creationId xmlns:a16="http://schemas.microsoft.com/office/drawing/2014/main" id="{7D2BEEB6-EE20-E06D-5126-A708FFBABB9F}"/>
              </a:ext>
            </a:extLst>
          </p:cNvPr>
          <p:cNvSpPr/>
          <p:nvPr/>
        </p:nvSpPr>
        <p:spPr>
          <a:xfrm>
            <a:off x="429081" y="4631578"/>
            <a:ext cx="23525838" cy="8559128"/>
          </a:xfrm>
          <a:prstGeom prst="rect">
            <a:avLst/>
          </a:prstGeom>
          <a:solidFill>
            <a:schemeClr val="accent6">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D1C4D844-FEE7-77DC-D5E1-E366480CE22C}"/>
              </a:ext>
            </a:extLst>
          </p:cNvPr>
          <p:cNvGrpSpPr/>
          <p:nvPr/>
        </p:nvGrpSpPr>
        <p:grpSpPr>
          <a:xfrm>
            <a:off x="499077" y="779728"/>
            <a:ext cx="23680850" cy="998468"/>
            <a:chOff x="0" y="92326"/>
            <a:chExt cx="9619823" cy="204158"/>
          </a:xfrm>
        </p:grpSpPr>
        <p:sp>
          <p:nvSpPr>
            <p:cNvPr id="37" name="TextBox 321">
              <a:extLst>
                <a:ext uri="{FF2B5EF4-FFF2-40B4-BE49-F238E27FC236}">
                  <a16:creationId xmlns:a16="http://schemas.microsoft.com/office/drawing/2014/main" id="{B74D87E3-CA8C-2CA8-C1CB-657ACEEE25AA}"/>
                </a:ext>
              </a:extLst>
            </p:cNvPr>
            <p:cNvSpPr txBox="1"/>
            <p:nvPr/>
          </p:nvSpPr>
          <p:spPr>
            <a:xfrm>
              <a:off x="636493" y="106315"/>
              <a:ext cx="8983330" cy="190169"/>
            </a:xfrm>
            <a:prstGeom prst="rect">
              <a:avLst/>
            </a:prstGeom>
            <a:noFill/>
          </p:spPr>
          <p:txBody>
            <a:bodyPr wrap="square" rtlCol="0">
              <a:noAutofit/>
            </a:bodyPr>
            <a:lstStyle/>
            <a:p>
              <a:pPr>
                <a:lnSpc>
                  <a:spcPct val="107000"/>
                </a:lnSpc>
                <a:spcAft>
                  <a:spcPts val="800"/>
                </a:spcAft>
              </a:pPr>
              <a:r>
                <a:rPr lang="en-US" sz="4500" b="1">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4500" b="1" dirty="0">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a:extLst>
                <a:ext uri="{FF2B5EF4-FFF2-40B4-BE49-F238E27FC236}">
                  <a16:creationId xmlns:a16="http://schemas.microsoft.com/office/drawing/2014/main" id="{0DF9EE26-A8D0-0B5E-0A2E-D42204A97C22}"/>
                </a:ext>
              </a:extLst>
            </p:cNvPr>
            <p:cNvGrpSpPr/>
            <p:nvPr/>
          </p:nvGrpSpPr>
          <p:grpSpPr>
            <a:xfrm>
              <a:off x="0" y="92326"/>
              <a:ext cx="627012" cy="197663"/>
              <a:chOff x="0" y="92326"/>
              <a:chExt cx="575416" cy="197663"/>
            </a:xfrm>
          </p:grpSpPr>
          <p:grpSp>
            <p:nvGrpSpPr>
              <p:cNvPr id="39" name="Group 38">
                <a:extLst>
                  <a:ext uri="{FF2B5EF4-FFF2-40B4-BE49-F238E27FC236}">
                    <a16:creationId xmlns:a16="http://schemas.microsoft.com/office/drawing/2014/main" id="{30C8CD14-79BA-A657-23A6-36EF4286FE27}"/>
                  </a:ext>
                </a:extLst>
              </p:cNvPr>
              <p:cNvGrpSpPr/>
              <p:nvPr/>
            </p:nvGrpSpPr>
            <p:grpSpPr>
              <a:xfrm>
                <a:off x="0" y="92326"/>
                <a:ext cx="575416" cy="197663"/>
                <a:chOff x="0" y="92326"/>
                <a:chExt cx="644449" cy="302837"/>
              </a:xfrm>
            </p:grpSpPr>
            <p:sp>
              <p:nvSpPr>
                <p:cNvPr id="42" name="Arrow: Pentagon 41">
                  <a:extLst>
                    <a:ext uri="{FF2B5EF4-FFF2-40B4-BE49-F238E27FC236}">
                      <a16:creationId xmlns:a16="http://schemas.microsoft.com/office/drawing/2014/main" id="{09C2DAA6-6D9C-AB53-173B-302E086C5765}"/>
                    </a:ext>
                  </a:extLst>
                </p:cNvPr>
                <p:cNvSpPr/>
                <p:nvPr/>
              </p:nvSpPr>
              <p:spPr>
                <a:xfrm>
                  <a:off x="0" y="103807"/>
                  <a:ext cx="420648" cy="2913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3" name="Arrow: Chevron 42">
                  <a:extLst>
                    <a:ext uri="{FF2B5EF4-FFF2-40B4-BE49-F238E27FC236}">
                      <a16:creationId xmlns:a16="http://schemas.microsoft.com/office/drawing/2014/main" id="{0EC49B4A-5F5B-E0FC-CB0A-E0B10C274684}"/>
                    </a:ext>
                  </a:extLst>
                </p:cNvPr>
                <p:cNvSpPr/>
                <p:nvPr/>
              </p:nvSpPr>
              <p:spPr>
                <a:xfrm>
                  <a:off x="380243" y="92326"/>
                  <a:ext cx="169459" cy="291671"/>
                </a:xfrm>
                <a:prstGeom prst="chevron">
                  <a:avLst>
                    <a:gd name="adj" fmla="val 83506"/>
                  </a:avLst>
                </a:prstGeom>
                <a:solidFill>
                  <a:srgbClr val="FFC000">
                    <a:lumMod val="40000"/>
                    <a:lumOff val="60000"/>
                  </a:srgbClr>
                </a:solidFill>
                <a:ln w="12700" cap="flat" cmpd="sng" algn="ctr">
                  <a:solidFill>
                    <a:srgbClr val="FFC0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4" name="Arrow: Chevron 43">
                  <a:extLst>
                    <a:ext uri="{FF2B5EF4-FFF2-40B4-BE49-F238E27FC236}">
                      <a16:creationId xmlns:a16="http://schemas.microsoft.com/office/drawing/2014/main" id="{B6248633-E0FC-F702-CF28-BBA0D3A73DCD}"/>
                    </a:ext>
                  </a:extLst>
                </p:cNvPr>
                <p:cNvSpPr/>
                <p:nvPr/>
              </p:nvSpPr>
              <p:spPr>
                <a:xfrm>
                  <a:off x="474990" y="92326"/>
                  <a:ext cx="169459" cy="291671"/>
                </a:xfrm>
                <a:prstGeom prst="chevron">
                  <a:avLst>
                    <a:gd name="adj" fmla="val 83506"/>
                  </a:avLst>
                </a:prstGeom>
                <a:solidFill>
                  <a:srgbClr val="0000CC"/>
                </a:solidFill>
                <a:ln w="12700" cap="flat" cmpd="sng" algn="ctr">
                  <a:solidFill>
                    <a:srgbClr val="FFFF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sp>
            <p:nvSpPr>
              <p:cNvPr id="40" name="Flowchart: Terminator 39">
                <a:extLst>
                  <a:ext uri="{FF2B5EF4-FFF2-40B4-BE49-F238E27FC236}">
                    <a16:creationId xmlns:a16="http://schemas.microsoft.com/office/drawing/2014/main" id="{61794A40-14E3-FB4D-5B92-16D562350A2C}"/>
                  </a:ext>
                </a:extLst>
              </p:cNvPr>
              <p:cNvSpPr/>
              <p:nvPr/>
            </p:nvSpPr>
            <p:spPr>
              <a:xfrm>
                <a:off x="80311" y="137613"/>
                <a:ext cx="253736" cy="115827"/>
              </a:xfrm>
              <a:prstGeom prst="flowChartTerminator">
                <a:avLst/>
              </a:prstGeom>
              <a:solidFill>
                <a:srgbClr val="FFFF00"/>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1" name="Oval 40">
                <a:extLst>
                  <a:ext uri="{FF2B5EF4-FFF2-40B4-BE49-F238E27FC236}">
                    <a16:creationId xmlns:a16="http://schemas.microsoft.com/office/drawing/2014/main" id="{93CE0E34-363C-CA25-7FD2-DC82835AFDDE}"/>
                  </a:ext>
                </a:extLst>
              </p:cNvPr>
              <p:cNvSpPr/>
              <p:nvPr/>
            </p:nvSpPr>
            <p:spPr>
              <a:xfrm>
                <a:off x="211660" y="142761"/>
                <a:ext cx="92369" cy="95432"/>
              </a:xfrm>
              <a:prstGeom prst="ellipse">
                <a:avLst/>
              </a:prstGeom>
              <a:solidFill>
                <a:srgbClr val="3333FF"/>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B4E569A-6AF5-0B19-8CAB-0C464A4C648B}"/>
                  </a:ext>
                </a:extLst>
              </p:cNvPr>
              <p:cNvSpPr txBox="1"/>
              <p:nvPr/>
            </p:nvSpPr>
            <p:spPr>
              <a:xfrm>
                <a:off x="779578" y="1906089"/>
                <a:ext cx="23465424" cy="2636556"/>
              </a:xfrm>
              <a:prstGeom prst="rect">
                <a:avLst/>
              </a:prstGeom>
              <a:noFill/>
            </p:spPr>
            <p:txBody>
              <a:bodyPr wrap="square">
                <a:spAutoFit/>
              </a:bodyPr>
              <a:lstStyle/>
              <a:p>
                <a:r>
                  <a:rPr lang="fr-FR" sz="4800" b="1">
                    <a:solidFill>
                      <a:srgbClr val="FF0000"/>
                    </a:solidFill>
                    <a:latin typeface="Tahoma" panose="020B0604030504040204" pitchFamily="34" charset="0"/>
                    <a:ea typeface="Tahoma" panose="020B0604030504040204" pitchFamily="34" charset="0"/>
                    <a:cs typeface="Tahoma" panose="020B0604030504040204" pitchFamily="34" charset="0"/>
                  </a:rPr>
                  <a:t>1.3. </a:t>
                </a:r>
                <a:r>
                  <a:rPr lang="fr-FR" sz="4800" b="1">
                    <a:latin typeface="Tahoma" panose="020B0604030504040204" pitchFamily="34" charset="0"/>
                    <a:ea typeface="Tahoma" panose="020B0604030504040204" pitchFamily="34" charset="0"/>
                    <a:cs typeface="Tahoma" panose="020B0604030504040204" pitchFamily="34" charset="0"/>
                  </a:rPr>
                  <a:t>Trên đường tròn lượng giác, xác định điểm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𝑴</m:t>
                    </m:r>
                  </m:oMath>
                </a14:m>
                <a:r>
                  <a:rPr lang="fr-FR" sz="4800" b="1">
                    <a:latin typeface="Tahoma" panose="020B0604030504040204" pitchFamily="34" charset="0"/>
                    <a:ea typeface="Tahoma" panose="020B0604030504040204" pitchFamily="34" charset="0"/>
                    <a:cs typeface="Tahoma" panose="020B0604030504040204" pitchFamily="34" charset="0"/>
                  </a:rPr>
                  <a:t> biểu diễn các góc lượng giác có số đo sau</a:t>
                </a:r>
              </a:p>
              <a:p>
                <a:r>
                  <a:rPr lang="fr-FR" sz="4800" b="1">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f>
                      <m:fPr>
                        <m:ctrlPr>
                          <a:rPr lang="en-US" sz="4800" b="1" i="1">
                            <a:latin typeface="Cambria Math" panose="02040503050406030204" pitchFamily="18" charset="0"/>
                          </a:rPr>
                        </m:ctrlPr>
                      </m:fPr>
                      <m:num>
                        <m:r>
                          <a:rPr lang="en-US" sz="4800" b="1" i="1">
                            <a:latin typeface="Cambria Math" panose="02040503050406030204" pitchFamily="18" charset="0"/>
                          </a:rPr>
                          <m:t>𝟐</m:t>
                        </m:r>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ea typeface="Cambria Math" panose="02040503050406030204" pitchFamily="18" charset="0"/>
                          </a:rPr>
                          <m:t>𝟑</m:t>
                        </m:r>
                      </m:den>
                    </m:f>
                  </m:oMath>
                </a14:m>
                <a:r>
                  <a:rPr lang="fr-FR" sz="4800" b="1">
                    <a:latin typeface="Tahoma" panose="020B0604030504040204" pitchFamily="34" charset="0"/>
                    <a:ea typeface="Tahoma" panose="020B0604030504040204" pitchFamily="34" charset="0"/>
                    <a:cs typeface="Tahoma" panose="020B0604030504040204" pitchFamily="34" charset="0"/>
                  </a:rPr>
                  <a:t>;                  b)</a:t>
                </a:r>
                <a14:m>
                  <m:oMath xmlns:m="http://schemas.openxmlformats.org/officeDocument/2006/math">
                    <m:r>
                      <a:rPr lang="en-US" sz="4800" b="1">
                        <a:latin typeface="Cambria Math" panose="02040503050406030204" pitchFamily="18" charset="0"/>
                      </a:rPr>
                      <m:t>−</m:t>
                    </m:r>
                    <m:f>
                      <m:fPr>
                        <m:ctrlPr>
                          <a:rPr lang="en-US" sz="4800" b="1" i="1">
                            <a:latin typeface="Cambria Math" panose="02040503050406030204" pitchFamily="18" charset="0"/>
                          </a:rPr>
                        </m:ctrlPr>
                      </m:fPr>
                      <m:num>
                        <m:r>
                          <a:rPr lang="en-US" sz="4800" b="1" i="1">
                            <a:latin typeface="Cambria Math" panose="02040503050406030204" pitchFamily="18" charset="0"/>
                          </a:rPr>
                          <m:t>𝟏𝟏</m:t>
                        </m:r>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ea typeface="Cambria Math" panose="02040503050406030204" pitchFamily="18" charset="0"/>
                          </a:rPr>
                          <m:t>𝟒</m:t>
                        </m:r>
                      </m:den>
                    </m:f>
                  </m:oMath>
                </a14:m>
                <a:r>
                  <a:rPr lang="fr-FR" sz="4800" b="1">
                    <a:latin typeface="Tahoma" panose="020B0604030504040204" pitchFamily="34" charset="0"/>
                    <a:ea typeface="Tahoma" panose="020B0604030504040204" pitchFamily="34" charset="0"/>
                    <a:cs typeface="Tahoma" panose="020B0604030504040204" pitchFamily="34" charset="0"/>
                  </a:rPr>
                  <a:t>;                    c) </a:t>
                </a:r>
                <a14:m>
                  <m:oMath xmlns:m="http://schemas.openxmlformats.org/officeDocument/2006/math">
                    <m:r>
                      <a:rPr lang="en-US" sz="4800" b="1">
                        <a:latin typeface="Cambria Math" panose="02040503050406030204" pitchFamily="18" charset="0"/>
                        <a:ea typeface="Tahoma" panose="020B0604030504040204" pitchFamily="34" charset="0"/>
                        <a:cs typeface="Tahoma" panose="020B0604030504040204" pitchFamily="34" charset="0"/>
                      </a:rPr>
                      <m:t>𝟏</m:t>
                    </m:r>
                    <m:r>
                      <a:rPr lang="en-US" sz="4800" b="1" i="1">
                        <a:latin typeface="Cambria Math" panose="02040503050406030204" pitchFamily="18" charset="0"/>
                        <a:ea typeface="Tahoma" panose="020B0604030504040204" pitchFamily="34" charset="0"/>
                        <a:cs typeface="Tahoma" panose="020B0604030504040204" pitchFamily="34" charset="0"/>
                      </a:rPr>
                      <m:t>𝟓𝟎</m:t>
                    </m:r>
                    <m:r>
                      <a:rPr lang="en-US" sz="4800" b="1" i="1">
                        <a:latin typeface="Cambria Math" panose="02040503050406030204" pitchFamily="18" charset="0"/>
                        <a:ea typeface="Cambria Math" panose="02040503050406030204" pitchFamily="18" charset="0"/>
                        <a:cs typeface="Tahoma" panose="020B0604030504040204" pitchFamily="34" charset="0"/>
                      </a:rPr>
                      <m:t>°</m:t>
                    </m:r>
                  </m:oMath>
                </a14:m>
                <a:r>
                  <a:rPr lang="fr-FR" sz="4800" b="1">
                    <a:latin typeface="Tahoma" panose="020B0604030504040204" pitchFamily="34" charset="0"/>
                    <a:ea typeface="Tahoma" panose="020B0604030504040204" pitchFamily="34" charset="0"/>
                    <a:cs typeface="Tahoma" panose="020B0604030504040204" pitchFamily="34" charset="0"/>
                  </a:rPr>
                  <a:t> ;                 d) </a:t>
                </a:r>
                <a14:m>
                  <m:oMath xmlns:m="http://schemas.openxmlformats.org/officeDocument/2006/math">
                    <m:r>
                      <a:rPr lang="en-US" sz="4800" b="1">
                        <a:latin typeface="Cambria Math" panose="02040503050406030204" pitchFamily="18" charset="0"/>
                        <a:ea typeface="Tahoma" panose="020B0604030504040204" pitchFamily="34" charset="0"/>
                        <a:cs typeface="Tahoma" panose="020B0604030504040204" pitchFamily="34" charset="0"/>
                      </a:rPr>
                      <m:t>−</m:t>
                    </m:r>
                    <m:r>
                      <a:rPr lang="en-US" sz="4800" b="1">
                        <a:latin typeface="Cambria Math" panose="02040503050406030204" pitchFamily="18" charset="0"/>
                        <a:ea typeface="Tahoma" panose="020B0604030504040204" pitchFamily="34" charset="0"/>
                        <a:cs typeface="Tahoma" panose="020B0604030504040204" pitchFamily="34" charset="0"/>
                      </a:rPr>
                      <m:t>𝟐𝟐</m:t>
                    </m:r>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m:t>
                    </m:r>
                  </m:oMath>
                </a14:m>
                <a:r>
                  <a:rPr lang="fr-FR" sz="4800" b="1">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3" name="TextBox 2">
                <a:extLst>
                  <a:ext uri="{FF2B5EF4-FFF2-40B4-BE49-F238E27FC236}">
                    <a16:creationId xmlns:a16="http://schemas.microsoft.com/office/drawing/2014/main" id="{0B4E569A-6AF5-0B19-8CAB-0C464A4C648B}"/>
                  </a:ext>
                </a:extLst>
              </p:cNvPr>
              <p:cNvSpPr txBox="1">
                <a:spLocks noRot="1" noChangeAspect="1" noMove="1" noResize="1" noEditPoints="1" noAdjustHandles="1" noChangeArrowheads="1" noChangeShapeType="1" noTextEdit="1"/>
              </p:cNvSpPr>
              <p:nvPr/>
            </p:nvSpPr>
            <p:spPr>
              <a:xfrm>
                <a:off x="779578" y="1906089"/>
                <a:ext cx="23465424" cy="2636556"/>
              </a:xfrm>
              <a:prstGeom prst="rect">
                <a:avLst/>
              </a:prstGeom>
              <a:blipFill>
                <a:blip r:embed="rId3"/>
                <a:stretch>
                  <a:fillRect l="-1195" t="-5556" b="-4398"/>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18A1658A-A39F-B05B-AC56-CF79A8E2A54C}"/>
              </a:ext>
            </a:extLst>
          </p:cNvPr>
          <p:cNvSpPr/>
          <p:nvPr/>
        </p:nvSpPr>
        <p:spPr>
          <a:xfrm>
            <a:off x="171073" y="4621942"/>
            <a:ext cx="2950438" cy="964704"/>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F98444B4-097E-A989-BE89-BF3CF32FD373}"/>
                  </a:ext>
                </a:extLst>
              </p:cNvPr>
              <p:cNvSpPr txBox="1"/>
              <p:nvPr/>
            </p:nvSpPr>
            <p:spPr>
              <a:xfrm>
                <a:off x="429082" y="6226794"/>
                <a:ext cx="3170784" cy="1159228"/>
              </a:xfrm>
              <a:prstGeom prst="rect">
                <a:avLst/>
              </a:prstGeom>
              <a:noFill/>
            </p:spPr>
            <p:txBody>
              <a:bodyPr wrap="square" rtlCol="0">
                <a:spAutoFit/>
              </a:bodyPr>
              <a:lstStyle/>
              <a:p>
                <a:pPr>
                  <a:defRPr/>
                </a:pPr>
                <a:r>
                  <a:rPr lang="en-US" sz="4500" b="1" kern="1200">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f>
                      <m:fPr>
                        <m:ctrlPr>
                          <a:rPr lang="en-US" sz="4800" b="1" i="1">
                            <a:latin typeface="Cambria Math" panose="02040503050406030204" pitchFamily="18" charset="0"/>
                          </a:rPr>
                        </m:ctrlPr>
                      </m:fPr>
                      <m:num>
                        <m:r>
                          <a:rPr lang="en-US" sz="4800" b="1" i="1">
                            <a:latin typeface="Cambria Math" panose="02040503050406030204" pitchFamily="18" charset="0"/>
                          </a:rPr>
                          <m:t>𝟐</m:t>
                        </m:r>
                        <m:r>
                          <a:rPr lang="en-US" sz="4800" b="1" i="1">
                            <a:latin typeface="Cambria Math" panose="02040503050406030204" pitchFamily="18" charset="0"/>
                            <a:ea typeface="Cambria Math" panose="02040503050406030204" pitchFamily="18" charset="0"/>
                          </a:rPr>
                          <m:t>𝝅</m:t>
                        </m:r>
                      </m:num>
                      <m:den>
                        <m:r>
                          <a:rPr lang="en-US" sz="4800" b="1" i="1">
                            <a:latin typeface="Cambria Math" panose="02040503050406030204" pitchFamily="18" charset="0"/>
                            <a:ea typeface="Cambria Math" panose="02040503050406030204" pitchFamily="18" charset="0"/>
                          </a:rPr>
                          <m:t>𝟑</m:t>
                        </m:r>
                      </m:den>
                    </m:f>
                  </m:oMath>
                </a14:m>
                <a:endParaRPr lang="fr-FR" sz="48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2" name="TextBox 1">
                <a:extLst>
                  <a:ext uri="{FF2B5EF4-FFF2-40B4-BE49-F238E27FC236}">
                    <a16:creationId xmlns:a16="http://schemas.microsoft.com/office/drawing/2014/main" id="{F98444B4-097E-A989-BE89-BF3CF32FD373}"/>
                  </a:ext>
                </a:extLst>
              </p:cNvPr>
              <p:cNvSpPr txBox="1">
                <a:spLocks noRot="1" noChangeAspect="1" noMove="1" noResize="1" noEditPoints="1" noAdjustHandles="1" noChangeArrowheads="1" noChangeShapeType="1" noTextEdit="1"/>
              </p:cNvSpPr>
              <p:nvPr/>
            </p:nvSpPr>
            <p:spPr>
              <a:xfrm>
                <a:off x="429082" y="6226794"/>
                <a:ext cx="3170784" cy="1159228"/>
              </a:xfrm>
              <a:prstGeom prst="rect">
                <a:avLst/>
              </a:prstGeom>
              <a:blipFill>
                <a:blip r:embed="rId4"/>
                <a:stretch>
                  <a:fillRect l="-8061" b="-78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C1344DC-B101-8CD3-0794-9B6F09A1CBA0}"/>
                  </a:ext>
                </a:extLst>
              </p:cNvPr>
              <p:cNvSpPr txBox="1"/>
              <p:nvPr/>
            </p:nvSpPr>
            <p:spPr>
              <a:xfrm>
                <a:off x="429081" y="9610952"/>
                <a:ext cx="7752394" cy="1155766"/>
              </a:xfrm>
              <a:prstGeom prst="rect">
                <a:avLst/>
              </a:prstGeom>
              <a:noFill/>
            </p:spPr>
            <p:txBody>
              <a:bodyPr wrap="square" rtlCol="0">
                <a:spAutoFit/>
              </a:bodyPr>
              <a:lstStyle/>
              <a:p>
                <a:pPr>
                  <a:defRPr/>
                </a:pPr>
                <a:r>
                  <a:rPr lang="fr-FR" sz="4800" b="1" kern="1200">
                    <a:latin typeface="Tahoma" panose="020B0604030504040204" pitchFamily="34" charset="0"/>
                    <a:ea typeface="Tahoma" panose="020B0604030504040204" pitchFamily="34" charset="0"/>
                    <a:cs typeface="Tahoma" panose="020B0604030504040204" pitchFamily="34" charset="0"/>
                  </a:rPr>
                  <a:t>b)</a:t>
                </a:r>
                <a14:m>
                  <m:oMath xmlns:m="http://schemas.openxmlformats.org/officeDocument/2006/math">
                    <m:r>
                      <a:rPr lang="en-US" sz="4800" b="1" kern="1200">
                        <a:latin typeface="Cambria Math" panose="02040503050406030204" pitchFamily="18" charset="0"/>
                        <a:ea typeface="+mn-ea"/>
                        <a:cs typeface="+mn-cs"/>
                      </a:rPr>
                      <m:t>−</m:t>
                    </m:r>
                    <m:f>
                      <m:fPr>
                        <m:ctrlPr>
                          <a:rPr lang="en-US" sz="4800" b="1" i="1" kern="1200">
                            <a:latin typeface="Cambria Math" panose="02040503050406030204" pitchFamily="18" charset="0"/>
                            <a:ea typeface="+mn-ea"/>
                            <a:cs typeface="+mn-cs"/>
                          </a:rPr>
                        </m:ctrlPr>
                      </m:fPr>
                      <m:num>
                        <m:r>
                          <a:rPr lang="en-US" sz="4800" b="1" i="1" kern="1200">
                            <a:latin typeface="Cambria Math" panose="02040503050406030204" pitchFamily="18" charset="0"/>
                            <a:ea typeface="+mn-ea"/>
                            <a:cs typeface="+mn-cs"/>
                          </a:rPr>
                          <m:t>𝟏𝟏</m:t>
                        </m:r>
                        <m:r>
                          <a:rPr lang="en-US" sz="4800" b="1" i="1" kern="1200">
                            <a:latin typeface="Cambria Math" panose="02040503050406030204" pitchFamily="18" charset="0"/>
                            <a:ea typeface="Cambria Math" panose="02040503050406030204" pitchFamily="18" charset="0"/>
                            <a:cs typeface="+mn-cs"/>
                          </a:rPr>
                          <m:t>𝝅</m:t>
                        </m:r>
                      </m:num>
                      <m:den>
                        <m:r>
                          <a:rPr lang="en-US" sz="4800" b="1" i="1" kern="1200">
                            <a:latin typeface="Cambria Math" panose="02040503050406030204" pitchFamily="18" charset="0"/>
                            <a:ea typeface="Cambria Math" panose="02040503050406030204" pitchFamily="18" charset="0"/>
                            <a:cs typeface="+mn-cs"/>
                          </a:rPr>
                          <m:t>𝟒</m:t>
                        </m:r>
                      </m:den>
                    </m:f>
                  </m:oMath>
                </a14:m>
                <a:endParaRPr lang="fr-FR" sz="48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5" name="TextBox 4">
                <a:extLst>
                  <a:ext uri="{FF2B5EF4-FFF2-40B4-BE49-F238E27FC236}">
                    <a16:creationId xmlns:a16="http://schemas.microsoft.com/office/drawing/2014/main" id="{FC1344DC-B101-8CD3-0794-9B6F09A1CBA0}"/>
                  </a:ext>
                </a:extLst>
              </p:cNvPr>
              <p:cNvSpPr txBox="1">
                <a:spLocks noRot="1" noChangeAspect="1" noMove="1" noResize="1" noEditPoints="1" noAdjustHandles="1" noChangeArrowheads="1" noChangeShapeType="1" noTextEdit="1"/>
              </p:cNvSpPr>
              <p:nvPr/>
            </p:nvSpPr>
            <p:spPr>
              <a:xfrm>
                <a:off x="429081" y="9610952"/>
                <a:ext cx="7752394" cy="1155766"/>
              </a:xfrm>
              <a:prstGeom prst="rect">
                <a:avLst/>
              </a:prstGeom>
              <a:blipFill>
                <a:blip r:embed="rId5"/>
                <a:stretch>
                  <a:fillRect l="-3538" b="-116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15097F21-1A94-052A-8AD9-A66FC79694A8}"/>
                  </a:ext>
                </a:extLst>
              </p:cNvPr>
              <p:cNvSpPr txBox="1"/>
              <p:nvPr/>
            </p:nvSpPr>
            <p:spPr>
              <a:xfrm>
                <a:off x="9977646" y="5349631"/>
                <a:ext cx="12254396" cy="830997"/>
              </a:xfrm>
              <a:prstGeom prst="rect">
                <a:avLst/>
              </a:prstGeom>
              <a:noFill/>
            </p:spPr>
            <p:txBody>
              <a:bodyPr wrap="square" rtlCol="0">
                <a:spAutoFit/>
              </a:bodyPr>
              <a:lstStyle/>
              <a:p>
                <a:pPr>
                  <a:defRPr/>
                </a:pPr>
                <a:r>
                  <a:rPr lang="fr-FR" sz="4800" b="1">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800" b="1">
                        <a:latin typeface="Cambria Math" panose="02040503050406030204" pitchFamily="18" charset="0"/>
                        <a:ea typeface="Tahoma" panose="020B0604030504040204" pitchFamily="34" charset="0"/>
                        <a:cs typeface="Tahoma" panose="020B0604030504040204" pitchFamily="34" charset="0"/>
                      </a:rPr>
                      <m:t>𝟏</m:t>
                    </m:r>
                    <m:r>
                      <a:rPr lang="en-US" sz="4800" b="1" i="1">
                        <a:latin typeface="Cambria Math" panose="02040503050406030204" pitchFamily="18" charset="0"/>
                        <a:ea typeface="Tahoma" panose="020B0604030504040204" pitchFamily="34" charset="0"/>
                        <a:cs typeface="Tahoma" panose="020B0604030504040204" pitchFamily="34" charset="0"/>
                      </a:rPr>
                      <m:t>𝟓𝟎</m:t>
                    </m:r>
                    <m:r>
                      <a:rPr lang="en-US" sz="4800" b="1" i="1">
                        <a:latin typeface="Cambria Math" panose="02040503050406030204" pitchFamily="18" charset="0"/>
                        <a:ea typeface="Cambria Math" panose="02040503050406030204" pitchFamily="18" charset="0"/>
                        <a:cs typeface="Tahoma" panose="020B0604030504040204" pitchFamily="34" charset="0"/>
                      </a:rPr>
                      <m:t>°</m:t>
                    </m:r>
                  </m:oMath>
                </a14:m>
                <a:r>
                  <a:rPr lang="fr-FR" sz="4800" b="1">
                    <a:latin typeface="Tahoma" panose="020B0604030504040204" pitchFamily="34" charset="0"/>
                    <a:ea typeface="Tahoma" panose="020B0604030504040204" pitchFamily="34" charset="0"/>
                    <a:cs typeface="Tahoma" panose="020B0604030504040204" pitchFamily="34" charset="0"/>
                  </a:rPr>
                  <a:t> </a:t>
                </a:r>
                <a:endParaRPr lang="fr-FR" sz="4800" b="1" kern="12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8" name="TextBox 7">
                <a:extLst>
                  <a:ext uri="{FF2B5EF4-FFF2-40B4-BE49-F238E27FC236}">
                    <a16:creationId xmlns:a16="http://schemas.microsoft.com/office/drawing/2014/main" id="{15097F21-1A94-052A-8AD9-A66FC79694A8}"/>
                  </a:ext>
                </a:extLst>
              </p:cNvPr>
              <p:cNvSpPr txBox="1">
                <a:spLocks noRot="1" noChangeAspect="1" noMove="1" noResize="1" noEditPoints="1" noAdjustHandles="1" noChangeArrowheads="1" noChangeShapeType="1" noTextEdit="1"/>
              </p:cNvSpPr>
              <p:nvPr/>
            </p:nvSpPr>
            <p:spPr>
              <a:xfrm>
                <a:off x="9977646" y="5349631"/>
                <a:ext cx="12254396" cy="830997"/>
              </a:xfrm>
              <a:prstGeom prst="rect">
                <a:avLst/>
              </a:prstGeom>
              <a:blipFill>
                <a:blip r:embed="rId6"/>
                <a:stretch>
                  <a:fillRect l="-2289" t="-17647" b="-37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639DC80-B4EC-5001-FF7F-224D637E7354}"/>
                  </a:ext>
                </a:extLst>
              </p:cNvPr>
              <p:cNvSpPr txBox="1"/>
              <p:nvPr/>
            </p:nvSpPr>
            <p:spPr>
              <a:xfrm>
                <a:off x="13440640" y="9773369"/>
                <a:ext cx="11725004" cy="830997"/>
              </a:xfrm>
              <a:prstGeom prst="rect">
                <a:avLst/>
              </a:prstGeom>
              <a:noFill/>
            </p:spPr>
            <p:txBody>
              <a:bodyPr wrap="square" rtlCol="0">
                <a:spAutoFit/>
              </a:bodyPr>
              <a:lstStyle/>
              <a:p>
                <a:pPr>
                  <a:defRPr/>
                </a:pPr>
                <a:r>
                  <a:rPr lang="fr-FR" sz="4800" b="1" dirty="0">
                    <a:latin typeface="Tahoma" panose="020B0604030504040204" pitchFamily="34" charset="0"/>
                    <a:ea typeface="Tahoma" panose="020B0604030504040204" pitchFamily="34" charset="0"/>
                    <a:cs typeface="Tahoma" panose="020B0604030504040204" pitchFamily="34" charset="0"/>
                  </a:rPr>
                  <a:t>d) </a:t>
                </a:r>
                <a14:m>
                  <m:oMath xmlns:m="http://schemas.openxmlformats.org/officeDocument/2006/math">
                    <m:r>
                      <a:rPr lang="en-US" sz="4800" b="1">
                        <a:latin typeface="Cambria Math" panose="02040503050406030204" pitchFamily="18" charset="0"/>
                        <a:ea typeface="Tahoma" panose="020B0604030504040204" pitchFamily="34" charset="0"/>
                        <a:cs typeface="Tahoma" panose="020B0604030504040204" pitchFamily="34" charset="0"/>
                      </a:rPr>
                      <m:t>−</m:t>
                    </m:r>
                    <m:r>
                      <a:rPr lang="en-US" sz="4800" b="1">
                        <a:latin typeface="Cambria Math" panose="02040503050406030204" pitchFamily="18" charset="0"/>
                        <a:ea typeface="Tahoma" panose="020B0604030504040204" pitchFamily="34" charset="0"/>
                        <a:cs typeface="Tahoma" panose="020B0604030504040204" pitchFamily="34" charset="0"/>
                      </a:rPr>
                      <m:t>𝟐𝟐</m:t>
                    </m:r>
                    <m:r>
                      <a:rPr lang="en-US" sz="4800" b="1" i="1">
                        <a:latin typeface="Cambria Math" panose="02040503050406030204" pitchFamily="18" charset="0"/>
                        <a:ea typeface="Tahoma" panose="020B0604030504040204" pitchFamily="34" charset="0"/>
                        <a:cs typeface="Tahoma" panose="020B0604030504040204" pitchFamily="34" charset="0"/>
                      </a:rPr>
                      <m:t>𝟓</m:t>
                    </m:r>
                    <m:r>
                      <a:rPr lang="en-US" sz="4800" b="1" i="1">
                        <a:latin typeface="Cambria Math" panose="02040503050406030204" pitchFamily="18" charset="0"/>
                        <a:ea typeface="Cambria Math" panose="02040503050406030204" pitchFamily="18" charset="0"/>
                        <a:cs typeface="Tahoma" panose="020B0604030504040204" pitchFamily="34" charset="0"/>
                      </a:rPr>
                      <m:t>°</m:t>
                    </m:r>
                  </m:oMath>
                </a14:m>
                <a:r>
                  <a:rPr lang="fr-FR" sz="4800" b="1" dirty="0">
                    <a:latin typeface="Tahoma" panose="020B0604030504040204" pitchFamily="34" charset="0"/>
                    <a:ea typeface="Tahoma" panose="020B0604030504040204" pitchFamily="34" charset="0"/>
                    <a:cs typeface="Tahoma" panose="020B0604030504040204" pitchFamily="34" charset="0"/>
                  </a:rPr>
                  <a:t>;</a:t>
                </a:r>
                <a:endParaRPr lang="fr-FR"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9" name="TextBox 8">
                <a:extLst>
                  <a:ext uri="{FF2B5EF4-FFF2-40B4-BE49-F238E27FC236}">
                    <a16:creationId xmlns:a16="http://schemas.microsoft.com/office/drawing/2014/main" id="{B639DC80-B4EC-5001-FF7F-224D637E7354}"/>
                  </a:ext>
                </a:extLst>
              </p:cNvPr>
              <p:cNvSpPr txBox="1">
                <a:spLocks noRot="1" noChangeAspect="1" noMove="1" noResize="1" noEditPoints="1" noAdjustHandles="1" noChangeArrowheads="1" noChangeShapeType="1" noTextEdit="1"/>
              </p:cNvSpPr>
              <p:nvPr/>
            </p:nvSpPr>
            <p:spPr>
              <a:xfrm>
                <a:off x="13440640" y="9773369"/>
                <a:ext cx="11725004" cy="830997"/>
              </a:xfrm>
              <a:prstGeom prst="rect">
                <a:avLst/>
              </a:prstGeom>
              <a:blipFill>
                <a:blip r:embed="rId7"/>
                <a:stretch>
                  <a:fillRect l="-2392" t="-17518" b="-3649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A5D4E55-F9BC-CFC9-F881-AC242E98495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32572" y="4814882"/>
            <a:ext cx="5077460" cy="5039360"/>
          </a:xfrm>
          <a:prstGeom prst="rect">
            <a:avLst/>
          </a:prstGeom>
          <a:noFill/>
          <a:ln>
            <a:noFill/>
          </a:ln>
        </p:spPr>
      </p:pic>
      <p:pic>
        <p:nvPicPr>
          <p:cNvPr id="7" name="Picture 6">
            <a:extLst>
              <a:ext uri="{FF2B5EF4-FFF2-40B4-BE49-F238E27FC236}">
                <a16:creationId xmlns:a16="http://schemas.microsoft.com/office/drawing/2014/main" id="{4E6A2FDA-1A1E-2AB6-1833-2A7513B9555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9369" y="8339436"/>
            <a:ext cx="4964430" cy="5039360"/>
          </a:xfrm>
          <a:prstGeom prst="rect">
            <a:avLst/>
          </a:prstGeom>
          <a:noFill/>
          <a:ln>
            <a:noFill/>
          </a:ln>
        </p:spPr>
      </p:pic>
      <p:pic>
        <p:nvPicPr>
          <p:cNvPr id="10" name="Picture 9">
            <a:extLst>
              <a:ext uri="{FF2B5EF4-FFF2-40B4-BE49-F238E27FC236}">
                <a16:creationId xmlns:a16="http://schemas.microsoft.com/office/drawing/2014/main" id="{24A4CE1F-1F2A-3A09-B282-6849DF2D1BD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895234" y="4270958"/>
            <a:ext cx="4950460" cy="5039360"/>
          </a:xfrm>
          <a:prstGeom prst="rect">
            <a:avLst/>
          </a:prstGeom>
          <a:noFill/>
          <a:ln>
            <a:noFill/>
          </a:ln>
        </p:spPr>
      </p:pic>
      <p:pic>
        <p:nvPicPr>
          <p:cNvPr id="12" name="Picture 11">
            <a:extLst>
              <a:ext uri="{FF2B5EF4-FFF2-40B4-BE49-F238E27FC236}">
                <a16:creationId xmlns:a16="http://schemas.microsoft.com/office/drawing/2014/main" id="{3A547C5B-F12B-D36C-76E8-35A4AA31CCD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357191" y="7810802"/>
            <a:ext cx="5482590" cy="5039360"/>
          </a:xfrm>
          <a:prstGeom prst="rect">
            <a:avLst/>
          </a:prstGeom>
          <a:noFill/>
          <a:ln>
            <a:noFill/>
          </a:ln>
        </p:spPr>
      </p:pic>
    </p:spTree>
    <p:extLst>
      <p:ext uri="{BB962C8B-B14F-4D97-AF65-F5344CB8AC3E}">
        <p14:creationId xmlns:p14="http://schemas.microsoft.com/office/powerpoint/2010/main" val="282800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6" grpId="0" animBg="1"/>
      <p:bldP spid="2" grpId="0"/>
      <p:bldP spid="5"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TextBox 1">
            <a:extLst>
              <a:ext uri="{FF2B5EF4-FFF2-40B4-BE49-F238E27FC236}">
                <a16:creationId xmlns:a16="http://schemas.microsoft.com/office/drawing/2014/main" id="{C8E46598-62E5-2ED6-739D-C9016D758992}"/>
              </a:ext>
            </a:extLst>
          </p:cNvPr>
          <p:cNvSpPr txBox="1"/>
          <p:nvPr/>
        </p:nvSpPr>
        <p:spPr>
          <a:xfrm>
            <a:off x="319994" y="4593844"/>
            <a:ext cx="23744012" cy="523220"/>
          </a:xfrm>
          <a:prstGeom prst="rect">
            <a:avLst/>
          </a:prstGeom>
          <a:solidFill>
            <a:schemeClr val="accent6">
              <a:lumMod val="20000"/>
              <a:lumOff val="80000"/>
            </a:schemeClr>
          </a:solidFill>
        </p:spPr>
        <p:txBody>
          <a:bodyPr wrap="square" rtlCol="0">
            <a:spAutoFit/>
          </a:bodyPr>
          <a:lstStyle/>
          <a:p>
            <a:endParaRPr lang="en-US" sz="2800" dirty="0"/>
          </a:p>
        </p:txBody>
      </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D1C4D844-FEE7-77DC-D5E1-E366480CE22C}"/>
              </a:ext>
            </a:extLst>
          </p:cNvPr>
          <p:cNvGrpSpPr/>
          <p:nvPr/>
        </p:nvGrpSpPr>
        <p:grpSpPr>
          <a:xfrm>
            <a:off x="499077" y="779728"/>
            <a:ext cx="23680850" cy="998468"/>
            <a:chOff x="0" y="92326"/>
            <a:chExt cx="9619823" cy="204158"/>
          </a:xfrm>
        </p:grpSpPr>
        <p:sp>
          <p:nvSpPr>
            <p:cNvPr id="37" name="TextBox 321">
              <a:extLst>
                <a:ext uri="{FF2B5EF4-FFF2-40B4-BE49-F238E27FC236}">
                  <a16:creationId xmlns:a16="http://schemas.microsoft.com/office/drawing/2014/main" id="{B74D87E3-CA8C-2CA8-C1CB-657ACEEE25AA}"/>
                </a:ext>
              </a:extLst>
            </p:cNvPr>
            <p:cNvSpPr txBox="1"/>
            <p:nvPr/>
          </p:nvSpPr>
          <p:spPr>
            <a:xfrm>
              <a:off x="636493" y="106315"/>
              <a:ext cx="8983330" cy="190169"/>
            </a:xfrm>
            <a:prstGeom prst="rect">
              <a:avLst/>
            </a:prstGeom>
            <a:noFill/>
          </p:spPr>
          <p:txBody>
            <a:bodyPr wrap="square" rtlCol="0">
              <a:noAutofit/>
            </a:bodyPr>
            <a:lstStyle/>
            <a:p>
              <a:pPr>
                <a:lnSpc>
                  <a:spcPct val="107000"/>
                </a:lnSpc>
                <a:spcAft>
                  <a:spcPts val="800"/>
                </a:spcAft>
              </a:pPr>
              <a:r>
                <a:rPr lang="en-US" sz="4500" b="1">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4500" b="1" dirty="0">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a:extLst>
                <a:ext uri="{FF2B5EF4-FFF2-40B4-BE49-F238E27FC236}">
                  <a16:creationId xmlns:a16="http://schemas.microsoft.com/office/drawing/2014/main" id="{0DF9EE26-A8D0-0B5E-0A2E-D42204A97C22}"/>
                </a:ext>
              </a:extLst>
            </p:cNvPr>
            <p:cNvGrpSpPr/>
            <p:nvPr/>
          </p:nvGrpSpPr>
          <p:grpSpPr>
            <a:xfrm>
              <a:off x="0" y="92326"/>
              <a:ext cx="627012" cy="197663"/>
              <a:chOff x="0" y="92326"/>
              <a:chExt cx="575416" cy="197663"/>
            </a:xfrm>
          </p:grpSpPr>
          <p:grpSp>
            <p:nvGrpSpPr>
              <p:cNvPr id="39" name="Group 38">
                <a:extLst>
                  <a:ext uri="{FF2B5EF4-FFF2-40B4-BE49-F238E27FC236}">
                    <a16:creationId xmlns:a16="http://schemas.microsoft.com/office/drawing/2014/main" id="{30C8CD14-79BA-A657-23A6-36EF4286FE27}"/>
                  </a:ext>
                </a:extLst>
              </p:cNvPr>
              <p:cNvGrpSpPr/>
              <p:nvPr/>
            </p:nvGrpSpPr>
            <p:grpSpPr>
              <a:xfrm>
                <a:off x="0" y="92326"/>
                <a:ext cx="575416" cy="197663"/>
                <a:chOff x="0" y="92326"/>
                <a:chExt cx="644449" cy="302837"/>
              </a:xfrm>
            </p:grpSpPr>
            <p:sp>
              <p:nvSpPr>
                <p:cNvPr id="42" name="Arrow: Pentagon 41">
                  <a:extLst>
                    <a:ext uri="{FF2B5EF4-FFF2-40B4-BE49-F238E27FC236}">
                      <a16:creationId xmlns:a16="http://schemas.microsoft.com/office/drawing/2014/main" id="{09C2DAA6-6D9C-AB53-173B-302E086C5765}"/>
                    </a:ext>
                  </a:extLst>
                </p:cNvPr>
                <p:cNvSpPr/>
                <p:nvPr/>
              </p:nvSpPr>
              <p:spPr>
                <a:xfrm>
                  <a:off x="0" y="103807"/>
                  <a:ext cx="420648" cy="2913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3" name="Arrow: Chevron 42">
                  <a:extLst>
                    <a:ext uri="{FF2B5EF4-FFF2-40B4-BE49-F238E27FC236}">
                      <a16:creationId xmlns:a16="http://schemas.microsoft.com/office/drawing/2014/main" id="{0EC49B4A-5F5B-E0FC-CB0A-E0B10C274684}"/>
                    </a:ext>
                  </a:extLst>
                </p:cNvPr>
                <p:cNvSpPr/>
                <p:nvPr/>
              </p:nvSpPr>
              <p:spPr>
                <a:xfrm>
                  <a:off x="380243" y="92326"/>
                  <a:ext cx="169459" cy="291671"/>
                </a:xfrm>
                <a:prstGeom prst="chevron">
                  <a:avLst>
                    <a:gd name="adj" fmla="val 83506"/>
                  </a:avLst>
                </a:prstGeom>
                <a:solidFill>
                  <a:srgbClr val="FFC000">
                    <a:lumMod val="40000"/>
                    <a:lumOff val="60000"/>
                  </a:srgbClr>
                </a:solidFill>
                <a:ln w="12700" cap="flat" cmpd="sng" algn="ctr">
                  <a:solidFill>
                    <a:srgbClr val="FFC0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4" name="Arrow: Chevron 43">
                  <a:extLst>
                    <a:ext uri="{FF2B5EF4-FFF2-40B4-BE49-F238E27FC236}">
                      <a16:creationId xmlns:a16="http://schemas.microsoft.com/office/drawing/2014/main" id="{B6248633-E0FC-F702-CF28-BBA0D3A73DCD}"/>
                    </a:ext>
                  </a:extLst>
                </p:cNvPr>
                <p:cNvSpPr/>
                <p:nvPr/>
              </p:nvSpPr>
              <p:spPr>
                <a:xfrm>
                  <a:off x="474990" y="92326"/>
                  <a:ext cx="169459" cy="291671"/>
                </a:xfrm>
                <a:prstGeom prst="chevron">
                  <a:avLst>
                    <a:gd name="adj" fmla="val 83506"/>
                  </a:avLst>
                </a:prstGeom>
                <a:solidFill>
                  <a:srgbClr val="0000CC"/>
                </a:solidFill>
                <a:ln w="12700" cap="flat" cmpd="sng" algn="ctr">
                  <a:solidFill>
                    <a:srgbClr val="FFFF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sp>
            <p:nvSpPr>
              <p:cNvPr id="40" name="Flowchart: Terminator 39">
                <a:extLst>
                  <a:ext uri="{FF2B5EF4-FFF2-40B4-BE49-F238E27FC236}">
                    <a16:creationId xmlns:a16="http://schemas.microsoft.com/office/drawing/2014/main" id="{61794A40-14E3-FB4D-5B92-16D562350A2C}"/>
                  </a:ext>
                </a:extLst>
              </p:cNvPr>
              <p:cNvSpPr/>
              <p:nvPr/>
            </p:nvSpPr>
            <p:spPr>
              <a:xfrm>
                <a:off x="80311" y="137613"/>
                <a:ext cx="253736" cy="115827"/>
              </a:xfrm>
              <a:prstGeom prst="flowChartTerminator">
                <a:avLst/>
              </a:prstGeom>
              <a:solidFill>
                <a:srgbClr val="FFFF00"/>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1" name="Oval 40">
                <a:extLst>
                  <a:ext uri="{FF2B5EF4-FFF2-40B4-BE49-F238E27FC236}">
                    <a16:creationId xmlns:a16="http://schemas.microsoft.com/office/drawing/2014/main" id="{93CE0E34-363C-CA25-7FD2-DC82835AFDDE}"/>
                  </a:ext>
                </a:extLst>
              </p:cNvPr>
              <p:cNvSpPr/>
              <p:nvPr/>
            </p:nvSpPr>
            <p:spPr>
              <a:xfrm>
                <a:off x="211660" y="142761"/>
                <a:ext cx="92369" cy="95432"/>
              </a:xfrm>
              <a:prstGeom prst="ellipse">
                <a:avLst/>
              </a:prstGeom>
              <a:solidFill>
                <a:srgbClr val="3333FF"/>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B4E569A-6AF5-0B19-8CAB-0C464A4C648B}"/>
                  </a:ext>
                </a:extLst>
              </p:cNvPr>
              <p:cNvSpPr txBox="1"/>
              <p:nvPr/>
            </p:nvSpPr>
            <p:spPr>
              <a:xfrm>
                <a:off x="779578" y="1906088"/>
                <a:ext cx="23465424" cy="2755370"/>
              </a:xfrm>
              <a:prstGeom prst="rect">
                <a:avLst/>
              </a:prstGeom>
              <a:noFill/>
            </p:spPr>
            <p:txBody>
              <a:bodyPr wrap="square">
                <a:spAutoFit/>
              </a:bodyPr>
              <a:lstStyle/>
              <a:p>
                <a:r>
                  <a:rPr lang="fr-FR" sz="4400" b="1">
                    <a:solidFill>
                      <a:srgbClr val="FF0000"/>
                    </a:solidFill>
                    <a:latin typeface="Tahoma" panose="020B0604030504040204" pitchFamily="34" charset="0"/>
                    <a:ea typeface="Tahoma" panose="020B0604030504040204" pitchFamily="34" charset="0"/>
                    <a:cs typeface="Tahoma" panose="020B0604030504040204" pitchFamily="34" charset="0"/>
                  </a:rPr>
                  <a:t>1.4. </a:t>
                </a:r>
                <a:r>
                  <a:rPr lang="en-US" sz="4400" b="1">
                    <a:solidFill>
                      <a:schemeClr val="tx1"/>
                    </a:solidFill>
                    <a:latin typeface="Tahoma" panose="020B0604030504040204" pitchFamily="34" charset="0"/>
                    <a:ea typeface="Tahoma" panose="020B0604030504040204" pitchFamily="34" charset="0"/>
                    <a:cs typeface="Tahoma" panose="020B0604030504040204" pitchFamily="34" charset="0"/>
                  </a:rPr>
                  <a:t>Tính các giá trị lượng giác của góc </a:t>
                </a:r>
                <a14:m>
                  <m:oMath xmlns:m="http://schemas.openxmlformats.org/officeDocument/2006/math">
                    <m:r>
                      <a:rPr lang="en-US" sz="44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𝜶</m:t>
                    </m:r>
                  </m:oMath>
                </a14:m>
                <a:r>
                  <a:rPr lang="fr-FR" sz="4400" b="1">
                    <a:solidFill>
                      <a:schemeClr val="tx1"/>
                    </a:solidFill>
                    <a:latin typeface="Tahoma" panose="020B0604030504040204" pitchFamily="34" charset="0"/>
                    <a:ea typeface="Tahoma" panose="020B0604030504040204" pitchFamily="34" charset="0"/>
                    <a:cs typeface="Tahoma" panose="020B0604030504040204" pitchFamily="34" charset="0"/>
                  </a:rPr>
                  <a:t> biết</a:t>
                </a:r>
              </a:p>
              <a:p>
                <a:pPr marL="914400" indent="-914400">
                  <a:buAutoNum type="alphaLcParenR"/>
                </a:pPr>
                <a14:m>
                  <m:oMath xmlns:m="http://schemas.openxmlformats.org/officeDocument/2006/math">
                    <m:r>
                      <a:rPr lang="en-US" sz="4400" b="1">
                        <a:latin typeface="Cambria Math" panose="02040503050406030204" pitchFamily="18" charset="0"/>
                      </a:rPr>
                      <m:t>𝐜</m:t>
                    </m:r>
                    <m:r>
                      <a:rPr lang="en-US" sz="4400" b="1" i="1">
                        <a:latin typeface="Cambria Math" panose="02040503050406030204" pitchFamily="18" charset="0"/>
                      </a:rPr>
                      <m:t>𝒐𝒔</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rPr>
                        </m:ctrlPr>
                      </m:fPr>
                      <m:num>
                        <m:r>
                          <a:rPr lang="en-US" sz="4400" b="1" i="1">
                            <a:latin typeface="Cambria Math" panose="02040503050406030204" pitchFamily="18" charset="0"/>
                          </a:rPr>
                          <m:t>𝟏</m:t>
                        </m:r>
                      </m:num>
                      <m:den>
                        <m:r>
                          <a:rPr lang="en-US" sz="4400" b="1" i="1">
                            <a:latin typeface="Cambria Math" panose="02040503050406030204" pitchFamily="18" charset="0"/>
                            <a:ea typeface="Cambria Math" panose="02040503050406030204" pitchFamily="18" charset="0"/>
                          </a:rPr>
                          <m:t>𝟓</m:t>
                        </m:r>
                      </m:den>
                    </m:f>
                  </m:oMath>
                </a14:m>
                <a:r>
                  <a:rPr lang="fr-FR" sz="4400" b="1">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𝟎</m:t>
                    </m:r>
                    <m:r>
                      <a:rPr lang="en-US" sz="4400" b="1" i="1">
                        <a:latin typeface="Cambria Math" panose="02040503050406030204" pitchFamily="18" charset="0"/>
                        <a:ea typeface="Cambria Math" panose="02040503050406030204" pitchFamily="18" charset="0"/>
                        <a:cs typeface="Tahoma" panose="020B0604030504040204" pitchFamily="34" charset="0"/>
                      </a:rPr>
                      <m:t>&lt;</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&lt;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𝝅</m:t>
                        </m:r>
                      </m:num>
                      <m:den>
                        <m:r>
                          <a:rPr lang="en-US" sz="4400" b="1" i="1">
                            <a:latin typeface="Cambria Math" panose="02040503050406030204" pitchFamily="18" charset="0"/>
                            <a:ea typeface="Cambria Math" panose="02040503050406030204" pitchFamily="18" charset="0"/>
                            <a:cs typeface="Tahoma" panose="020B0604030504040204" pitchFamily="34" charset="0"/>
                          </a:rPr>
                          <m:t>𝟐</m:t>
                        </m:r>
                      </m:den>
                    </m:f>
                  </m:oMath>
                </a14:m>
                <a:r>
                  <a:rPr lang="fr-FR" sz="4400" b="1">
                    <a:latin typeface="Tahoma" panose="020B0604030504040204" pitchFamily="34" charset="0"/>
                    <a:ea typeface="Tahoma" panose="020B0604030504040204" pitchFamily="34" charset="0"/>
                    <a:cs typeface="Tahoma" panose="020B0604030504040204" pitchFamily="34" charset="0"/>
                  </a:rPr>
                  <a:t> ;                  b) </a:t>
                </a:r>
                <a14:m>
                  <m:oMath xmlns:m="http://schemas.openxmlformats.org/officeDocument/2006/math">
                    <m:r>
                      <a:rPr lang="en-US" sz="4400" b="1" i="1">
                        <a:latin typeface="Cambria Math" panose="02040503050406030204" pitchFamily="18" charset="0"/>
                      </a:rPr>
                      <m:t>𝒔</m:t>
                    </m:r>
                    <m:r>
                      <a:rPr lang="en-US" sz="4400" b="1" i="1">
                        <a:latin typeface="Cambria Math" panose="02040503050406030204" pitchFamily="18" charset="0"/>
                      </a:rPr>
                      <m:t>𝒊𝒏</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rPr>
                        </m:ctrlPr>
                      </m:fPr>
                      <m:num>
                        <m:r>
                          <a:rPr lang="en-US" sz="4400" b="1" i="1">
                            <a:latin typeface="Cambria Math" panose="02040503050406030204" pitchFamily="18" charset="0"/>
                          </a:rPr>
                          <m:t>𝟐</m:t>
                        </m:r>
                      </m:num>
                      <m:den>
                        <m:r>
                          <a:rPr lang="en-US" sz="4400" b="1" i="1">
                            <a:latin typeface="Cambria Math" panose="02040503050406030204" pitchFamily="18" charset="0"/>
                          </a:rPr>
                          <m:t>𝟑</m:t>
                        </m:r>
                      </m:den>
                    </m:f>
                  </m:oMath>
                </a14:m>
                <a:r>
                  <a:rPr lang="fr-FR" sz="4400" b="1">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𝝅</m:t>
                        </m:r>
                      </m:num>
                      <m:den>
                        <m:r>
                          <a:rPr lang="en-US" sz="4400" b="1" i="1">
                            <a:latin typeface="Cambria Math" panose="02040503050406030204" pitchFamily="18" charset="0"/>
                            <a:ea typeface="Cambria Math" panose="02040503050406030204" pitchFamily="18" charset="0"/>
                            <a:cs typeface="Tahoma" panose="020B0604030504040204" pitchFamily="34" charset="0"/>
                          </a:rPr>
                          <m:t>𝟐</m:t>
                        </m:r>
                      </m:den>
                    </m:f>
                    <m:r>
                      <a:rPr lang="en-US" sz="4400" b="1" i="1">
                        <a:latin typeface="Cambria Math" panose="02040503050406030204" pitchFamily="18" charset="0"/>
                        <a:ea typeface="Cambria Math" panose="02040503050406030204" pitchFamily="18" charset="0"/>
                        <a:cs typeface="Tahoma" panose="020B0604030504040204" pitchFamily="34" charset="0"/>
                      </a:rPr>
                      <m:t>&lt;</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&lt;</m:t>
                    </m:r>
                    <m:r>
                      <a:rPr lang="en-US" sz="4400" b="1" i="1">
                        <a:latin typeface="Cambria Math" panose="02040503050406030204" pitchFamily="18" charset="0"/>
                        <a:ea typeface="Cambria Math" panose="02040503050406030204" pitchFamily="18" charset="0"/>
                        <a:cs typeface="Tahoma" panose="020B0604030504040204" pitchFamily="34" charset="0"/>
                      </a:rPr>
                      <m:t>𝝅</m:t>
                    </m:r>
                  </m:oMath>
                </a14:m>
                <a:r>
                  <a:rPr lang="fr-FR" sz="4400" b="1">
                    <a:latin typeface="Tahoma" panose="020B0604030504040204" pitchFamily="34" charset="0"/>
                    <a:ea typeface="Tahoma" panose="020B0604030504040204" pitchFamily="34" charset="0"/>
                    <a:cs typeface="Tahoma" panose="020B0604030504040204" pitchFamily="34" charset="0"/>
                  </a:rPr>
                  <a:t> ; </a:t>
                </a:r>
              </a:p>
              <a:p>
                <a:r>
                  <a:rPr lang="fr-FR" sz="4400" b="1">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400" b="1">
                        <a:latin typeface="Cambria Math" panose="02040503050406030204" pitchFamily="18" charset="0"/>
                        <a:ea typeface="Cambria Math" panose="02040503050406030204" pitchFamily="18" charset="0"/>
                        <a:cs typeface="Tahoma" panose="020B0604030504040204" pitchFamily="34" charset="0"/>
                      </a:rPr>
                      <m:t>𝐭𝐚𝐧</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rad>
                      <m:radPr>
                        <m:degHide m:val="on"/>
                        <m:ctrlPr>
                          <a:rPr lang="en-US" sz="4400" b="1" i="1">
                            <a:latin typeface="Cambria Math" panose="02040503050406030204" pitchFamily="18" charset="0"/>
                            <a:ea typeface="Cambria Math" panose="02040503050406030204" pitchFamily="18" charset="0"/>
                            <a:cs typeface="Tahoma" panose="020B0604030504040204" pitchFamily="34" charset="0"/>
                          </a:rPr>
                        </m:ctrlPr>
                      </m:radPr>
                      <m:deg/>
                      <m:e>
                        <m:r>
                          <a:rPr lang="en-US" sz="4400" b="1" i="1">
                            <a:latin typeface="Cambria Math" panose="02040503050406030204" pitchFamily="18" charset="0"/>
                            <a:ea typeface="Cambria Math" panose="02040503050406030204" pitchFamily="18" charset="0"/>
                            <a:cs typeface="Tahoma" panose="020B0604030504040204" pitchFamily="34" charset="0"/>
                          </a:rPr>
                          <m:t>𝟓</m:t>
                        </m:r>
                      </m:e>
                    </m:rad>
                  </m:oMath>
                </a14:m>
                <a:r>
                  <a:rPr lang="fr-FR" sz="4400" b="1">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r>
                      <a:rPr lang="en-US" sz="4400" b="1" i="1">
                        <a:latin typeface="Cambria Math" panose="02040503050406030204" pitchFamily="18" charset="0"/>
                        <a:ea typeface="Cambria Math" panose="02040503050406030204" pitchFamily="18" charset="0"/>
                        <a:cs typeface="Tahoma" panose="020B0604030504040204" pitchFamily="34" charset="0"/>
                      </a:rPr>
                      <m:t>𝝅</m:t>
                    </m:r>
                    <m:r>
                      <a:rPr lang="en-US" sz="4400" b="1" i="1">
                        <a:latin typeface="Cambria Math" panose="02040503050406030204" pitchFamily="18" charset="0"/>
                        <a:ea typeface="Cambria Math" panose="02040503050406030204" pitchFamily="18" charset="0"/>
                        <a:cs typeface="Tahoma" panose="020B0604030504040204" pitchFamily="34" charset="0"/>
                      </a:rPr>
                      <m:t>&lt;</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&lt;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𝟑</m:t>
                        </m:r>
                        <m:r>
                          <a:rPr lang="en-US" sz="4400" b="1" i="1">
                            <a:latin typeface="Cambria Math" panose="02040503050406030204" pitchFamily="18" charset="0"/>
                            <a:ea typeface="Cambria Math" panose="02040503050406030204" pitchFamily="18" charset="0"/>
                            <a:cs typeface="Tahoma" panose="020B0604030504040204" pitchFamily="34" charset="0"/>
                          </a:rPr>
                          <m:t>𝝅</m:t>
                        </m:r>
                      </m:num>
                      <m:den>
                        <m:r>
                          <a:rPr lang="en-US" sz="4400" b="1" i="1">
                            <a:latin typeface="Cambria Math" panose="02040503050406030204" pitchFamily="18" charset="0"/>
                            <a:ea typeface="Cambria Math" panose="02040503050406030204" pitchFamily="18" charset="0"/>
                            <a:cs typeface="Tahoma" panose="020B0604030504040204" pitchFamily="34" charset="0"/>
                          </a:rPr>
                          <m:t>𝟐</m:t>
                        </m:r>
                      </m:den>
                    </m:f>
                  </m:oMath>
                </a14:m>
                <a:r>
                  <a:rPr lang="fr-FR" sz="4400" b="1">
                    <a:latin typeface="Tahoma" panose="020B0604030504040204" pitchFamily="34" charset="0"/>
                    <a:ea typeface="Tahoma" panose="020B0604030504040204" pitchFamily="34" charset="0"/>
                    <a:cs typeface="Tahoma" panose="020B0604030504040204" pitchFamily="34" charset="0"/>
                  </a:rPr>
                  <a:t> ;              d) </a:t>
                </a:r>
                <a14:m>
                  <m:oMath xmlns:m="http://schemas.openxmlformats.org/officeDocument/2006/math">
                    <m:r>
                      <a:rPr lang="en-US" sz="4400" b="1">
                        <a:latin typeface="Cambria Math" panose="02040503050406030204" pitchFamily="18" charset="0"/>
                        <a:ea typeface="Cambria Math" panose="02040503050406030204" pitchFamily="18" charset="0"/>
                        <a:cs typeface="Tahoma" panose="020B0604030504040204" pitchFamily="34" charset="0"/>
                      </a:rPr>
                      <m:t>𝐭𝐚𝐧</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𝟏</m:t>
                        </m:r>
                      </m:num>
                      <m:den>
                        <m:rad>
                          <m:radPr>
                            <m:degHide m:val="on"/>
                            <m:ctrlPr>
                              <a:rPr lang="en-US" sz="4400" b="1" i="1">
                                <a:latin typeface="Cambria Math" panose="02040503050406030204" pitchFamily="18" charset="0"/>
                                <a:ea typeface="Cambria Math" panose="02040503050406030204" pitchFamily="18" charset="0"/>
                                <a:cs typeface="Tahoma" panose="020B0604030504040204" pitchFamily="34" charset="0"/>
                              </a:rPr>
                            </m:ctrlPr>
                          </m:radPr>
                          <m:deg/>
                          <m:e>
                            <m:r>
                              <a:rPr lang="en-US" sz="4400" b="1" i="1">
                                <a:latin typeface="Cambria Math" panose="02040503050406030204" pitchFamily="18" charset="0"/>
                                <a:ea typeface="Cambria Math" panose="02040503050406030204" pitchFamily="18" charset="0"/>
                                <a:cs typeface="Tahoma" panose="020B0604030504040204" pitchFamily="34" charset="0"/>
                              </a:rPr>
                              <m:t>𝟐</m:t>
                            </m:r>
                          </m:e>
                        </m:rad>
                      </m:den>
                    </m:f>
                  </m:oMath>
                </a14:m>
                <a:r>
                  <a:rPr lang="fr-FR" sz="4400" b="1">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𝟑</m:t>
                        </m:r>
                        <m:r>
                          <a:rPr lang="en-US" sz="4400" b="1" i="1">
                            <a:latin typeface="Cambria Math" panose="02040503050406030204" pitchFamily="18" charset="0"/>
                            <a:ea typeface="Cambria Math" panose="02040503050406030204" pitchFamily="18" charset="0"/>
                            <a:cs typeface="Tahoma" panose="020B0604030504040204" pitchFamily="34" charset="0"/>
                          </a:rPr>
                          <m:t>𝝅</m:t>
                        </m:r>
                      </m:num>
                      <m:den>
                        <m:r>
                          <a:rPr lang="en-US" sz="4400" b="1" i="1">
                            <a:latin typeface="Cambria Math" panose="02040503050406030204" pitchFamily="18" charset="0"/>
                            <a:ea typeface="Cambria Math" panose="02040503050406030204" pitchFamily="18" charset="0"/>
                            <a:cs typeface="Tahoma" panose="020B0604030504040204" pitchFamily="34" charset="0"/>
                          </a:rPr>
                          <m:t>𝟐</m:t>
                        </m:r>
                      </m:den>
                    </m:f>
                    <m:r>
                      <a:rPr lang="en-US" sz="4400" b="1" i="1">
                        <a:latin typeface="Cambria Math" panose="02040503050406030204" pitchFamily="18" charset="0"/>
                        <a:ea typeface="Cambria Math" panose="02040503050406030204" pitchFamily="18" charset="0"/>
                        <a:cs typeface="Tahoma" panose="020B0604030504040204" pitchFamily="34" charset="0"/>
                      </a:rPr>
                      <m:t>&lt;</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&lt;</m:t>
                    </m:r>
                    <m:r>
                      <a:rPr lang="en-US" sz="4400" b="1" i="1">
                        <a:latin typeface="Cambria Math" panose="02040503050406030204" pitchFamily="18" charset="0"/>
                        <a:ea typeface="Cambria Math" panose="02040503050406030204" pitchFamily="18" charset="0"/>
                        <a:cs typeface="Tahoma" panose="020B0604030504040204" pitchFamily="34" charset="0"/>
                      </a:rPr>
                      <m:t>𝟐</m:t>
                    </m:r>
                    <m:r>
                      <a:rPr lang="en-US" sz="4400" b="1" i="1">
                        <a:latin typeface="Cambria Math" panose="02040503050406030204" pitchFamily="18" charset="0"/>
                        <a:ea typeface="Cambria Math" panose="02040503050406030204" pitchFamily="18" charset="0"/>
                        <a:cs typeface="Tahoma" panose="020B0604030504040204" pitchFamily="34" charset="0"/>
                      </a:rPr>
                      <m:t>𝝅</m:t>
                    </m:r>
                  </m:oMath>
                </a14:m>
                <a:r>
                  <a:rPr lang="fr-FR" sz="4400" b="1">
                    <a:latin typeface="Tahoma" panose="020B0604030504040204" pitchFamily="34" charset="0"/>
                    <a:ea typeface="Tahoma" panose="020B0604030504040204" pitchFamily="34" charset="0"/>
                    <a:cs typeface="Tahoma" panose="020B0604030504040204" pitchFamily="34" charset="0"/>
                  </a:rPr>
                  <a:t>; </a:t>
                </a:r>
              </a:p>
            </p:txBody>
          </p:sp>
        </mc:Choice>
        <mc:Fallback>
          <p:sp>
            <p:nvSpPr>
              <p:cNvPr id="3" name="TextBox 2">
                <a:extLst>
                  <a:ext uri="{FF2B5EF4-FFF2-40B4-BE49-F238E27FC236}">
                    <a16:creationId xmlns:a16="http://schemas.microsoft.com/office/drawing/2014/main" id="{0B4E569A-6AF5-0B19-8CAB-0C464A4C648B}"/>
                  </a:ext>
                </a:extLst>
              </p:cNvPr>
              <p:cNvSpPr txBox="1">
                <a:spLocks noRot="1" noChangeAspect="1" noMove="1" noResize="1" noEditPoints="1" noAdjustHandles="1" noChangeArrowheads="1" noChangeShapeType="1" noTextEdit="1"/>
              </p:cNvSpPr>
              <p:nvPr/>
            </p:nvSpPr>
            <p:spPr>
              <a:xfrm>
                <a:off x="779578" y="1906088"/>
                <a:ext cx="23465424" cy="2755370"/>
              </a:xfrm>
              <a:prstGeom prst="rect">
                <a:avLst/>
              </a:prstGeom>
              <a:blipFill>
                <a:blip r:embed="rId3"/>
                <a:stretch>
                  <a:fillRect l="-1065" t="-4867" b="-2434"/>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18A1658A-A39F-B05B-AC56-CF79A8E2A54C}"/>
              </a:ext>
            </a:extLst>
          </p:cNvPr>
          <p:cNvSpPr/>
          <p:nvPr/>
        </p:nvSpPr>
        <p:spPr>
          <a:xfrm>
            <a:off x="9826416" y="4593844"/>
            <a:ext cx="3039352" cy="885056"/>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C42135C-2C43-A83C-4F23-253B72BC3EAA}"/>
                  </a:ext>
                </a:extLst>
              </p:cNvPr>
              <p:cNvSpPr txBox="1"/>
              <p:nvPr/>
            </p:nvSpPr>
            <p:spPr>
              <a:xfrm>
                <a:off x="148281" y="5355349"/>
                <a:ext cx="24289226" cy="1256691"/>
              </a:xfrm>
              <a:prstGeom prst="rect">
                <a:avLst/>
              </a:prstGeom>
              <a:noFill/>
            </p:spPr>
            <p:txBody>
              <a:bodyPr wrap="square">
                <a:spAutoFit/>
              </a:bodyPr>
              <a:lstStyle/>
              <a:p>
                <a:r>
                  <a:rPr lang="en-US" sz="4400" b="1">
                    <a:latin typeface="Tahoma" panose="020B0604030504040204" pitchFamily="34" charset="0"/>
                    <a:ea typeface="Tahoma" panose="020B0604030504040204" pitchFamily="34" charset="0"/>
                    <a:cs typeface="Tahoma" panose="020B0604030504040204" pitchFamily="34" charset="0"/>
                  </a:rPr>
                  <a:t> a) Ta có </a:t>
                </a:r>
                <a14:m>
                  <m:oMath xmlns:m="http://schemas.openxmlformats.org/officeDocument/2006/math">
                    <m:sSup>
                      <m:sSupPr>
                        <m:ctrlPr>
                          <a:rPr lang="en-US"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𝒔𝒊𝒏</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𝒄𝒐𝒔</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𝟏</m:t>
                    </m:r>
                  </m:oMath>
                </a14:m>
                <a:r>
                  <a:rPr lang="en-US" sz="4400" b="1">
                    <a:latin typeface="Tahoma" panose="020B0604030504040204" pitchFamily="34" charset="0"/>
                    <a:ea typeface="Tahoma" panose="020B0604030504040204" pitchFamily="34" charset="0"/>
                    <a:cs typeface="Tahoma" panose="020B0604030504040204" pitchFamily="34" charset="0"/>
                  </a:rPr>
                  <a:t>. Suy ra </a:t>
                </a:r>
                <a14:m>
                  <m:oMath xmlns:m="http://schemas.openxmlformats.org/officeDocument/2006/math">
                    <m:sSup>
                      <m:sSupPr>
                        <m:ctrlPr>
                          <a:rPr lang="en-US"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𝒔</m:t>
                        </m:r>
                        <m:r>
                          <a:rPr lang="en-US" sz="4400" b="1" i="1">
                            <a:latin typeface="Cambria Math" panose="02040503050406030204" pitchFamily="18" charset="0"/>
                            <a:ea typeface="Tahoma" panose="020B0604030504040204" pitchFamily="34" charset="0"/>
                            <a:cs typeface="Tahoma" panose="020B0604030504040204" pitchFamily="34" charset="0"/>
                          </a:rPr>
                          <m:t>𝒊𝒏</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𝟏</m:t>
                    </m:r>
                    <m:r>
                      <a:rPr lang="en-US" sz="44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𝒄𝒐𝒔</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𝟏</m:t>
                    </m:r>
                    <m:r>
                      <a:rPr lang="en-US" sz="44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400" b="1" i="1">
                            <a:latin typeface="Cambria Math" panose="02040503050406030204" pitchFamily="18" charset="0"/>
                            <a:ea typeface="Cambria Math" panose="02040503050406030204" pitchFamily="18" charset="0"/>
                            <a:cs typeface="Tahoma" panose="020B0604030504040204" pitchFamily="34" charset="0"/>
                          </a:rPr>
                        </m:ctrlPr>
                      </m:sSupPr>
                      <m:e>
                        <m:d>
                          <m:dPr>
                            <m:ctrlPr>
                              <a:rPr lang="en-US" sz="4400" b="1" i="1">
                                <a:latin typeface="Cambria Math" panose="02040503050406030204" pitchFamily="18" charset="0"/>
                                <a:ea typeface="Cambria Math" panose="02040503050406030204" pitchFamily="18" charset="0"/>
                                <a:cs typeface="Tahoma" panose="020B0604030504040204" pitchFamily="34" charset="0"/>
                              </a:rPr>
                            </m:ctrlPr>
                          </m:dPr>
                          <m:e>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𝟏</m:t>
                                </m:r>
                              </m:num>
                              <m:den>
                                <m:r>
                                  <a:rPr lang="en-US" sz="4400" b="1" i="1">
                                    <a:latin typeface="Cambria Math" panose="02040503050406030204" pitchFamily="18" charset="0"/>
                                    <a:ea typeface="Cambria Math" panose="02040503050406030204" pitchFamily="18" charset="0"/>
                                    <a:cs typeface="Tahoma" panose="020B0604030504040204" pitchFamily="34" charset="0"/>
                                  </a:rPr>
                                  <m:t>𝟓</m:t>
                                </m:r>
                              </m:den>
                            </m:f>
                          </m:e>
                        </m:d>
                      </m:e>
                      <m:sup>
                        <m:r>
                          <a:rPr lang="en-US" sz="4400" b="1" i="1">
                            <a:latin typeface="Cambria Math" panose="02040503050406030204" pitchFamily="18" charset="0"/>
                            <a:ea typeface="Cambria Math" panose="02040503050406030204" pitchFamily="18"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𝟐𝟒</m:t>
                        </m:r>
                      </m:num>
                      <m:den>
                        <m:r>
                          <a:rPr lang="en-US" sz="4400" b="1" i="1">
                            <a:latin typeface="Cambria Math" panose="02040503050406030204" pitchFamily="18" charset="0"/>
                            <a:ea typeface="Cambria Math" panose="02040503050406030204" pitchFamily="18" charset="0"/>
                            <a:cs typeface="Tahoma" panose="020B0604030504040204" pitchFamily="34" charset="0"/>
                          </a:rPr>
                          <m:t>𝟐𝟓</m:t>
                        </m:r>
                      </m:den>
                    </m:f>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𝒔𝒊𝒏</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𝟐</m:t>
                        </m:r>
                        <m:rad>
                          <m:radPr>
                            <m:degHide m:val="on"/>
                            <m:ctrlPr>
                              <a:rPr lang="en-US" sz="4400" b="1" i="1">
                                <a:latin typeface="Cambria Math" panose="02040503050406030204" pitchFamily="18" charset="0"/>
                                <a:ea typeface="Cambria Math" panose="02040503050406030204" pitchFamily="18" charset="0"/>
                                <a:cs typeface="Tahoma" panose="020B0604030504040204" pitchFamily="34" charset="0"/>
                              </a:rPr>
                            </m:ctrlPr>
                          </m:radPr>
                          <m:deg/>
                          <m:e>
                            <m:r>
                              <a:rPr lang="en-US" sz="4400" b="1" i="1">
                                <a:latin typeface="Cambria Math" panose="02040503050406030204" pitchFamily="18" charset="0"/>
                                <a:ea typeface="Cambria Math" panose="02040503050406030204" pitchFamily="18" charset="0"/>
                                <a:cs typeface="Tahoma" panose="020B0604030504040204" pitchFamily="34" charset="0"/>
                              </a:rPr>
                              <m:t>𝟔</m:t>
                            </m:r>
                          </m:e>
                        </m:rad>
                      </m:num>
                      <m:den>
                        <m:r>
                          <a:rPr lang="en-US" sz="4400" b="1" i="1">
                            <a:latin typeface="Cambria Math" panose="02040503050406030204" pitchFamily="18" charset="0"/>
                            <a:ea typeface="Cambria Math" panose="02040503050406030204" pitchFamily="18" charset="0"/>
                            <a:cs typeface="Tahoma" panose="020B0604030504040204" pitchFamily="34" charset="0"/>
                          </a:rPr>
                          <m:t>𝟓</m:t>
                        </m:r>
                      </m:den>
                    </m:f>
                  </m:oMath>
                </a14:m>
                <a:endParaRPr lang="en-US" sz="44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2" name="TextBox 11">
                <a:extLst>
                  <a:ext uri="{FF2B5EF4-FFF2-40B4-BE49-F238E27FC236}">
                    <a16:creationId xmlns:a16="http://schemas.microsoft.com/office/drawing/2014/main" id="{DC42135C-2C43-A83C-4F23-253B72BC3EAA}"/>
                  </a:ext>
                </a:extLst>
              </p:cNvPr>
              <p:cNvSpPr txBox="1">
                <a:spLocks noRot="1" noChangeAspect="1" noMove="1" noResize="1" noEditPoints="1" noAdjustHandles="1" noChangeArrowheads="1" noChangeShapeType="1" noTextEdit="1"/>
              </p:cNvSpPr>
              <p:nvPr/>
            </p:nvSpPr>
            <p:spPr>
              <a:xfrm>
                <a:off x="148281" y="5355349"/>
                <a:ext cx="24289226" cy="1256691"/>
              </a:xfrm>
              <a:prstGeom prst="rect">
                <a:avLst/>
              </a:prstGeom>
              <a:blipFill>
                <a:blip r:embed="rId4"/>
                <a:stretch>
                  <a:fillRect l="-326" b="-77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8EB92787-B464-3E64-C92D-6DCBC740D6E5}"/>
                  </a:ext>
                </a:extLst>
              </p:cNvPr>
              <p:cNvSpPr txBox="1"/>
              <p:nvPr/>
            </p:nvSpPr>
            <p:spPr>
              <a:xfrm>
                <a:off x="1002817" y="6652566"/>
                <a:ext cx="15777226" cy="1280543"/>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Mà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𝟎</m:t>
                    </m:r>
                    <m:r>
                      <a:rPr lang="en-US" sz="4800" b="1" i="1">
                        <a:latin typeface="Cambria Math" panose="02040503050406030204" pitchFamily="18" charset="0"/>
                        <a:ea typeface="Cambria Math" panose="02040503050406030204" pitchFamily="18" charset="0"/>
                        <a:cs typeface="Tahoma" panose="020B0604030504040204" pitchFamily="34" charset="0"/>
                      </a:rPr>
                      <m:t>&lt;</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&lt;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𝟐</m:t>
                        </m:r>
                      </m:den>
                    </m:f>
                    <m:r>
                      <a:rPr lang="en-US" sz="4800" b="1" i="1">
                        <a:latin typeface="Cambria Math" panose="02040503050406030204" pitchFamily="18" charset="0"/>
                        <a:ea typeface="Cambria Math" panose="02040503050406030204" pitchFamily="18" charset="0"/>
                        <a:cs typeface="Tahoma" panose="020B0604030504040204" pitchFamily="34" charset="0"/>
                      </a:rPr>
                      <m:t> </m:t>
                    </m:r>
                    <m:r>
                      <a:rPr lang="en-US" sz="4800" b="1" i="1">
                        <a:latin typeface="Cambria Math" panose="02040503050406030204" pitchFamily="18" charset="0"/>
                        <a:ea typeface="Cambria Math" panose="02040503050406030204" pitchFamily="18" charset="0"/>
                        <a:cs typeface="Tahoma" panose="020B0604030504040204" pitchFamily="34" charset="0"/>
                      </a:rPr>
                      <m:t>𝒏</m:t>
                    </m:r>
                    <m:r>
                      <a:rPr lang="en-US" sz="4800" b="1" i="1">
                        <a:latin typeface="Cambria Math" panose="02040503050406030204" pitchFamily="18" charset="0"/>
                        <a:ea typeface="Cambria Math" panose="02040503050406030204" pitchFamily="18" charset="0"/>
                        <a:cs typeface="Tahoma" panose="020B0604030504040204" pitchFamily="34" charset="0"/>
                      </a:rPr>
                      <m:t>ê</m:t>
                    </m:r>
                    <m:r>
                      <a:rPr lang="en-US" sz="4800" b="1" i="1">
                        <a:latin typeface="Cambria Math" panose="02040503050406030204" pitchFamily="18" charset="0"/>
                        <a:ea typeface="Cambria Math" panose="02040503050406030204" pitchFamily="18" charset="0"/>
                        <a:cs typeface="Tahoma" panose="020B0604030504040204" pitchFamily="34" charset="0"/>
                      </a:rPr>
                      <m:t>𝒏</m:t>
                    </m:r>
                    <m:r>
                      <a:rPr lang="en-US" sz="4800" b="1" i="1">
                        <a:latin typeface="Cambria Math" panose="02040503050406030204" pitchFamily="18" charset="0"/>
                        <a:ea typeface="Cambria Math" panose="02040503050406030204" pitchFamily="18" charset="0"/>
                        <a:cs typeface="Tahoma" panose="020B0604030504040204" pitchFamily="34" charset="0"/>
                      </a:rPr>
                      <m:t> </m:t>
                    </m:r>
                    <m:r>
                      <a:rPr lang="en-US" sz="4800" b="1" i="1">
                        <a:latin typeface="Cambria Math" panose="02040503050406030204" pitchFamily="18" charset="0"/>
                        <a:ea typeface="Cambria Math" panose="02040503050406030204" pitchFamily="18" charset="0"/>
                        <a:cs typeface="Tahoma" panose="020B0604030504040204" pitchFamily="34" charset="0"/>
                      </a:rPr>
                      <m:t>𝒔</m:t>
                    </m:r>
                    <m:r>
                      <a:rPr lang="en-US" sz="4800" b="1" i="1">
                        <a:latin typeface="Cambria Math" panose="02040503050406030204" pitchFamily="18" charset="0"/>
                        <a:ea typeface="Cambria Math" panose="02040503050406030204" pitchFamily="18" charset="0"/>
                        <a:cs typeface="Tahoma" panose="020B0604030504040204" pitchFamily="34" charset="0"/>
                      </a:rPr>
                      <m:t>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&gt;</m:t>
                    </m:r>
                    <m:r>
                      <a:rPr lang="en-US" sz="4800" b="1" i="1">
                        <a:latin typeface="Cambria Math" panose="02040503050406030204" pitchFamily="18" charset="0"/>
                        <a:ea typeface="Cambria Math" panose="02040503050406030204" pitchFamily="18" charset="0"/>
                        <a:cs typeface="Tahoma" panose="020B0604030504040204" pitchFamily="34" charset="0"/>
                      </a:rPr>
                      <m:t>𝟎</m:t>
                    </m:r>
                  </m:oMath>
                </a14:m>
                <a:r>
                  <a:rPr lang="en-US" sz="4800" b="1">
                    <a:latin typeface="Tahoma" panose="020B0604030504040204" pitchFamily="34" charset="0"/>
                    <a:ea typeface="Tahoma" panose="020B0604030504040204" pitchFamily="34" charset="0"/>
                    <a:cs typeface="Tahoma" panose="020B0604030504040204" pitchFamily="34" charset="0"/>
                  </a:rPr>
                  <a:t> suy ra </a:t>
                </a:r>
                <a14:m>
                  <m:oMath xmlns:m="http://schemas.openxmlformats.org/officeDocument/2006/math">
                    <m:r>
                      <a:rPr lang="en-US" sz="4800" b="1" i="1">
                        <a:latin typeface="Cambria Math" panose="02040503050406030204" pitchFamily="18" charset="0"/>
                        <a:ea typeface="Cambria Math" panose="02040503050406030204" pitchFamily="18" charset="0"/>
                        <a:cs typeface="Tahoma" panose="020B0604030504040204" pitchFamily="34" charset="0"/>
                      </a:rPr>
                      <m:t>𝒔𝒊𝒏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𝟐</m:t>
                        </m:r>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𝟔</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𝟓</m:t>
                        </m:r>
                      </m:den>
                    </m:f>
                  </m:oMath>
                </a14:m>
                <a:r>
                  <a:rPr lang="en-US" sz="4800" b="1">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13" name="TextBox 12">
                <a:extLst>
                  <a:ext uri="{FF2B5EF4-FFF2-40B4-BE49-F238E27FC236}">
                    <a16:creationId xmlns:a16="http://schemas.microsoft.com/office/drawing/2014/main" id="{8EB92787-B464-3E64-C92D-6DCBC740D6E5}"/>
                  </a:ext>
                </a:extLst>
              </p:cNvPr>
              <p:cNvSpPr txBox="1">
                <a:spLocks noRot="1" noChangeAspect="1" noMove="1" noResize="1" noEditPoints="1" noAdjustHandles="1" noChangeArrowheads="1" noChangeShapeType="1" noTextEdit="1"/>
              </p:cNvSpPr>
              <p:nvPr/>
            </p:nvSpPr>
            <p:spPr>
              <a:xfrm>
                <a:off x="1002817" y="6652566"/>
                <a:ext cx="15777226" cy="1280543"/>
              </a:xfrm>
              <a:prstGeom prst="rect">
                <a:avLst/>
              </a:prstGeom>
              <a:blipFill>
                <a:blip r:embed="rId5"/>
                <a:stretch>
                  <a:fillRect l="-1777"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1136074-A20A-CFD2-7D64-E86EB5BA71A9}"/>
                  </a:ext>
                </a:extLst>
              </p:cNvPr>
              <p:cNvSpPr txBox="1"/>
              <p:nvPr/>
            </p:nvSpPr>
            <p:spPr>
              <a:xfrm>
                <a:off x="319994" y="9322724"/>
                <a:ext cx="23322976" cy="1256691"/>
              </a:xfrm>
              <a:prstGeom prst="rect">
                <a:avLst/>
              </a:prstGeom>
              <a:noFill/>
            </p:spPr>
            <p:txBody>
              <a:bodyPr wrap="square">
                <a:spAutoFit/>
              </a:bodyPr>
              <a:lstStyle/>
              <a:p>
                <a:r>
                  <a:rPr lang="en-US" sz="4400" b="1">
                    <a:latin typeface="Tahoma" panose="020B0604030504040204" pitchFamily="34" charset="0"/>
                    <a:ea typeface="Tahoma" panose="020B0604030504040204" pitchFamily="34" charset="0"/>
                    <a:cs typeface="Tahoma" panose="020B0604030504040204" pitchFamily="34" charset="0"/>
                  </a:rPr>
                  <a:t>b) Ta có </a:t>
                </a:r>
                <a14:m>
                  <m:oMath xmlns:m="http://schemas.openxmlformats.org/officeDocument/2006/math">
                    <m:sSup>
                      <m:sSupPr>
                        <m:ctrlPr>
                          <a:rPr lang="en-US"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𝒔𝒊𝒏</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𝒄𝒐𝒔</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𝟏</m:t>
                    </m:r>
                  </m:oMath>
                </a14:m>
                <a:r>
                  <a:rPr lang="en-US" sz="4400" b="1">
                    <a:latin typeface="Tahoma" panose="020B0604030504040204" pitchFamily="34" charset="0"/>
                    <a:ea typeface="Tahoma" panose="020B0604030504040204" pitchFamily="34" charset="0"/>
                    <a:cs typeface="Tahoma" panose="020B0604030504040204" pitchFamily="34" charset="0"/>
                  </a:rPr>
                  <a:t>. Suy ra </a:t>
                </a:r>
                <a14:m>
                  <m:oMath xmlns:m="http://schemas.openxmlformats.org/officeDocument/2006/math">
                    <m:sSup>
                      <m:sSupPr>
                        <m:ctrlPr>
                          <a:rPr lang="en-US"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𝒄𝒐𝒔</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𝟏</m:t>
                    </m:r>
                    <m:r>
                      <a:rPr lang="en-US" sz="44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𝒔𝒊𝒏</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𝟏</m:t>
                    </m:r>
                    <m:r>
                      <a:rPr lang="en-US" sz="44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400" b="1" i="1">
                            <a:latin typeface="Cambria Math" panose="02040503050406030204" pitchFamily="18" charset="0"/>
                            <a:ea typeface="Cambria Math" panose="02040503050406030204" pitchFamily="18" charset="0"/>
                            <a:cs typeface="Tahoma" panose="020B0604030504040204" pitchFamily="34" charset="0"/>
                          </a:rPr>
                        </m:ctrlPr>
                      </m:sSupPr>
                      <m:e>
                        <m:d>
                          <m:dPr>
                            <m:ctrlPr>
                              <a:rPr lang="en-US" sz="4400" b="1" i="1">
                                <a:latin typeface="Cambria Math" panose="02040503050406030204" pitchFamily="18" charset="0"/>
                                <a:ea typeface="Cambria Math" panose="02040503050406030204" pitchFamily="18" charset="0"/>
                                <a:cs typeface="Tahoma" panose="020B0604030504040204" pitchFamily="34" charset="0"/>
                              </a:rPr>
                            </m:ctrlPr>
                          </m:dPr>
                          <m:e>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𝟐</m:t>
                                </m:r>
                              </m:num>
                              <m:den>
                                <m:r>
                                  <a:rPr lang="en-US" sz="4400" b="1" i="1">
                                    <a:latin typeface="Cambria Math" panose="02040503050406030204" pitchFamily="18" charset="0"/>
                                    <a:ea typeface="Cambria Math" panose="02040503050406030204" pitchFamily="18" charset="0"/>
                                    <a:cs typeface="Tahoma" panose="020B0604030504040204" pitchFamily="34" charset="0"/>
                                  </a:rPr>
                                  <m:t>𝟑</m:t>
                                </m:r>
                              </m:den>
                            </m:f>
                          </m:e>
                        </m:d>
                      </m:e>
                      <m:sup>
                        <m:r>
                          <a:rPr lang="en-US" sz="4400" b="1" i="1">
                            <a:latin typeface="Cambria Math" panose="02040503050406030204" pitchFamily="18" charset="0"/>
                            <a:ea typeface="Cambria Math" panose="02040503050406030204" pitchFamily="18"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𝟓</m:t>
                        </m:r>
                      </m:num>
                      <m:den>
                        <m:r>
                          <a:rPr lang="en-US" sz="4400" b="1" i="1">
                            <a:latin typeface="Cambria Math" panose="02040503050406030204" pitchFamily="18" charset="0"/>
                            <a:ea typeface="Cambria Math" panose="02040503050406030204" pitchFamily="18" charset="0"/>
                            <a:cs typeface="Tahoma" panose="020B0604030504040204" pitchFamily="34" charset="0"/>
                          </a:rPr>
                          <m:t>𝟗</m:t>
                        </m:r>
                      </m:den>
                    </m:f>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𝒄𝒐𝒔</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400" b="1" i="1">
                                <a:latin typeface="Cambria Math" panose="02040503050406030204" pitchFamily="18" charset="0"/>
                                <a:ea typeface="Cambria Math" panose="02040503050406030204" pitchFamily="18" charset="0"/>
                                <a:cs typeface="Tahoma" panose="020B0604030504040204" pitchFamily="34" charset="0"/>
                              </a:rPr>
                            </m:ctrlPr>
                          </m:radPr>
                          <m:deg/>
                          <m:e>
                            <m:r>
                              <a:rPr lang="en-US" sz="4400" b="1" i="1">
                                <a:latin typeface="Cambria Math" panose="02040503050406030204" pitchFamily="18" charset="0"/>
                                <a:ea typeface="Cambria Math" panose="02040503050406030204" pitchFamily="18" charset="0"/>
                                <a:cs typeface="Tahoma" panose="020B0604030504040204" pitchFamily="34" charset="0"/>
                              </a:rPr>
                              <m:t>𝟓</m:t>
                            </m:r>
                          </m:e>
                        </m:rad>
                      </m:num>
                      <m:den>
                        <m:r>
                          <a:rPr lang="en-US" sz="4400" b="1" i="1">
                            <a:latin typeface="Cambria Math" panose="02040503050406030204" pitchFamily="18" charset="0"/>
                            <a:ea typeface="Cambria Math" panose="02040503050406030204" pitchFamily="18" charset="0"/>
                            <a:cs typeface="Tahoma" panose="020B0604030504040204" pitchFamily="34" charset="0"/>
                          </a:rPr>
                          <m:t>𝟑</m:t>
                        </m:r>
                      </m:den>
                    </m:f>
                  </m:oMath>
                </a14:m>
                <a:endParaRPr lang="en-US" sz="44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5" name="TextBox 14">
                <a:extLst>
                  <a:ext uri="{FF2B5EF4-FFF2-40B4-BE49-F238E27FC236}">
                    <a16:creationId xmlns:a16="http://schemas.microsoft.com/office/drawing/2014/main" id="{71136074-A20A-CFD2-7D64-E86EB5BA71A9}"/>
                  </a:ext>
                </a:extLst>
              </p:cNvPr>
              <p:cNvSpPr txBox="1">
                <a:spLocks noRot="1" noChangeAspect="1" noMove="1" noResize="1" noEditPoints="1" noAdjustHandles="1" noChangeArrowheads="1" noChangeShapeType="1" noTextEdit="1"/>
              </p:cNvSpPr>
              <p:nvPr/>
            </p:nvSpPr>
            <p:spPr>
              <a:xfrm>
                <a:off x="319994" y="9322724"/>
                <a:ext cx="23322976" cy="1256691"/>
              </a:xfrm>
              <a:prstGeom prst="rect">
                <a:avLst/>
              </a:prstGeom>
              <a:blipFill>
                <a:blip r:embed="rId6"/>
                <a:stretch>
                  <a:fillRect l="-1045" b="-77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A038BDED-A617-E787-3906-3759CA0B1AF5}"/>
                  </a:ext>
                </a:extLst>
              </p:cNvPr>
              <p:cNvSpPr txBox="1"/>
              <p:nvPr/>
            </p:nvSpPr>
            <p:spPr>
              <a:xfrm>
                <a:off x="856953" y="10581082"/>
                <a:ext cx="15777226" cy="1286058"/>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Mà </a:t>
                </a:r>
                <a14:m>
                  <m:oMath xmlns:m="http://schemas.openxmlformats.org/officeDocument/2006/math">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𝟐</m:t>
                        </m:r>
                      </m:den>
                    </m:f>
                    <m:r>
                      <a:rPr lang="en-US" sz="4800" b="1" i="1">
                        <a:latin typeface="Cambria Math" panose="02040503050406030204" pitchFamily="18" charset="0"/>
                        <a:ea typeface="Cambria Math" panose="02040503050406030204" pitchFamily="18" charset="0"/>
                        <a:cs typeface="Tahoma" panose="020B0604030504040204" pitchFamily="34" charset="0"/>
                      </a:rPr>
                      <m:t>&lt;</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&lt;</m:t>
                    </m:r>
                    <m:r>
                      <a:rPr lang="en-US" sz="4800" b="1" i="1">
                        <a:latin typeface="Cambria Math" panose="02040503050406030204" pitchFamily="18" charset="0"/>
                        <a:ea typeface="Cambria Math" panose="02040503050406030204" pitchFamily="18" charset="0"/>
                        <a:cs typeface="Tahoma" panose="020B0604030504040204" pitchFamily="34" charset="0"/>
                      </a:rPr>
                      <m:t>𝝅</m:t>
                    </m:r>
                    <m:r>
                      <a:rPr lang="en-US" sz="4800" b="1" i="1">
                        <a:latin typeface="Cambria Math" panose="02040503050406030204" pitchFamily="18" charset="0"/>
                        <a:ea typeface="Cambria Math" panose="02040503050406030204" pitchFamily="18" charset="0"/>
                        <a:cs typeface="Tahoma" panose="020B0604030504040204" pitchFamily="34" charset="0"/>
                      </a:rPr>
                      <m:t> </m:t>
                    </m:r>
                    <m:r>
                      <a:rPr lang="en-US" sz="4800" b="1" i="1">
                        <a:latin typeface="Cambria Math" panose="02040503050406030204" pitchFamily="18" charset="0"/>
                        <a:ea typeface="Cambria Math" panose="02040503050406030204" pitchFamily="18" charset="0"/>
                        <a:cs typeface="Tahoma" panose="020B0604030504040204" pitchFamily="34" charset="0"/>
                      </a:rPr>
                      <m:t>𝒏</m:t>
                    </m:r>
                    <m:r>
                      <a:rPr lang="en-US" sz="4800" b="1" i="1">
                        <a:latin typeface="Cambria Math" panose="02040503050406030204" pitchFamily="18" charset="0"/>
                        <a:ea typeface="Cambria Math" panose="02040503050406030204" pitchFamily="18" charset="0"/>
                        <a:cs typeface="Tahoma" panose="020B0604030504040204" pitchFamily="34" charset="0"/>
                      </a:rPr>
                      <m:t>ê</m:t>
                    </m:r>
                    <m:r>
                      <a:rPr lang="en-US" sz="4800" b="1" i="1">
                        <a:latin typeface="Cambria Math" panose="02040503050406030204" pitchFamily="18" charset="0"/>
                        <a:ea typeface="Cambria Math" panose="02040503050406030204" pitchFamily="18" charset="0"/>
                        <a:cs typeface="Tahoma" panose="020B0604030504040204" pitchFamily="34" charset="0"/>
                      </a:rPr>
                      <m:t>𝒏</m:t>
                    </m:r>
                    <m:r>
                      <a:rPr lang="en-US" sz="4800" b="1" i="1">
                        <a:latin typeface="Cambria Math" panose="02040503050406030204" pitchFamily="18" charset="0"/>
                        <a:ea typeface="Cambria Math" panose="02040503050406030204" pitchFamily="18" charset="0"/>
                        <a:cs typeface="Tahoma" panose="020B0604030504040204" pitchFamily="34" charset="0"/>
                      </a:rPr>
                      <m:t> </m:t>
                    </m:r>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&lt;</m:t>
                    </m:r>
                    <m:r>
                      <a:rPr lang="en-US" sz="4800" b="1" i="1">
                        <a:latin typeface="Cambria Math" panose="02040503050406030204" pitchFamily="18" charset="0"/>
                        <a:ea typeface="Cambria Math" panose="02040503050406030204" pitchFamily="18" charset="0"/>
                        <a:cs typeface="Tahoma" panose="020B0604030504040204" pitchFamily="34" charset="0"/>
                      </a:rPr>
                      <m:t>𝟎</m:t>
                    </m:r>
                  </m:oMath>
                </a14:m>
                <a:r>
                  <a:rPr lang="en-US" sz="4800" b="1">
                    <a:latin typeface="Tahoma" panose="020B0604030504040204" pitchFamily="34" charset="0"/>
                    <a:ea typeface="Tahoma" panose="020B0604030504040204" pitchFamily="34" charset="0"/>
                    <a:cs typeface="Tahoma" panose="020B0604030504040204" pitchFamily="34" charset="0"/>
                  </a:rPr>
                  <a:t> suy ra </a:t>
                </a:r>
                <a14:m>
                  <m:oMath xmlns:m="http://schemas.openxmlformats.org/officeDocument/2006/math">
                    <m:r>
                      <a:rPr lang="en-US" sz="4800" b="1">
                        <a:latin typeface="Cambria Math" panose="02040503050406030204" pitchFamily="18" charset="0"/>
                        <a:ea typeface="Cambria Math" panose="02040503050406030204" pitchFamily="18" charset="0"/>
                        <a:cs typeface="Tahoma" panose="020B0604030504040204" pitchFamily="34" charset="0"/>
                      </a:rPr>
                      <m:t>𝐜</m:t>
                    </m:r>
                    <m:r>
                      <a:rPr lang="en-US" sz="4800" b="1" i="1">
                        <a:latin typeface="Cambria Math" panose="02040503050406030204" pitchFamily="18" charset="0"/>
                        <a:ea typeface="Cambria Math" panose="02040503050406030204" pitchFamily="18" charset="0"/>
                        <a:cs typeface="Tahoma" panose="020B0604030504040204" pitchFamily="34" charset="0"/>
                      </a:rPr>
                      <m:t>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𝟓</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𝟑</m:t>
                        </m:r>
                      </m:den>
                    </m:f>
                  </m:oMath>
                </a14:m>
                <a:r>
                  <a:rPr lang="en-US" sz="4800" b="1">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16" name="TextBox 15">
                <a:extLst>
                  <a:ext uri="{FF2B5EF4-FFF2-40B4-BE49-F238E27FC236}">
                    <a16:creationId xmlns:a16="http://schemas.microsoft.com/office/drawing/2014/main" id="{A038BDED-A617-E787-3906-3759CA0B1AF5}"/>
                  </a:ext>
                </a:extLst>
              </p:cNvPr>
              <p:cNvSpPr txBox="1">
                <a:spLocks noRot="1" noChangeAspect="1" noMove="1" noResize="1" noEditPoints="1" noAdjustHandles="1" noChangeArrowheads="1" noChangeShapeType="1" noTextEdit="1"/>
              </p:cNvSpPr>
              <p:nvPr/>
            </p:nvSpPr>
            <p:spPr>
              <a:xfrm>
                <a:off x="856953" y="10581082"/>
                <a:ext cx="15777226" cy="1286058"/>
              </a:xfrm>
              <a:prstGeom prst="rect">
                <a:avLst/>
              </a:prstGeom>
              <a:blipFill>
                <a:blip r:embed="rId7"/>
                <a:stretch>
                  <a:fillRect l="-1777" b="-99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794A50A-ED46-9225-0FF1-92EB2013C6BC}"/>
                  </a:ext>
                </a:extLst>
              </p:cNvPr>
              <p:cNvSpPr txBox="1"/>
              <p:nvPr/>
            </p:nvSpPr>
            <p:spPr>
              <a:xfrm>
                <a:off x="856953" y="7854194"/>
                <a:ext cx="23322974" cy="1280607"/>
              </a:xfrm>
              <a:prstGeom prst="rect">
                <a:avLst/>
              </a:prstGeom>
              <a:noFill/>
            </p:spPr>
            <p:txBody>
              <a:bodyPr wrap="square">
                <a:spAutoFit/>
              </a:bodyPr>
              <a:lstStyle/>
              <a:p>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𝒕𝒂𝒏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𝒔𝒊𝒏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num>
                      <m:den>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𝟐</m:t>
                        </m:r>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𝟔</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𝟓</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rPr>
                        </m:ctrlPr>
                      </m:fPr>
                      <m:num>
                        <m:r>
                          <a:rPr lang="en-US" sz="4800" b="1" i="1">
                            <a:latin typeface="Cambria Math" panose="02040503050406030204" pitchFamily="18" charset="0"/>
                          </a:rPr>
                          <m:t>𝟏</m:t>
                        </m:r>
                      </m:num>
                      <m:den>
                        <m:r>
                          <a:rPr lang="en-US" sz="4800" b="1" i="1">
                            <a:latin typeface="Cambria Math" panose="02040503050406030204" pitchFamily="18" charset="0"/>
                            <a:ea typeface="Cambria Math" panose="02040503050406030204" pitchFamily="18" charset="0"/>
                          </a:rPr>
                          <m:t>𝟓</m:t>
                        </m:r>
                      </m:den>
                    </m:f>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ea typeface="Cambria Math" panose="02040503050406030204" pitchFamily="18" charset="0"/>
                      </a:rPr>
                      <m:t>𝟐</m:t>
                    </m:r>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𝟔</m:t>
                        </m:r>
                      </m:e>
                    </m:rad>
                  </m:oMath>
                </a14:m>
                <a:r>
                  <a:rPr lang="en-US" sz="4800" b="1">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r>
                      <a:rPr lang="en-US" sz="4800" b="1" i="1">
                        <a:latin typeface="Cambria Math" panose="02040503050406030204" pitchFamily="18" charset="0"/>
                        <a:ea typeface="Cambria Math" panose="02040503050406030204" pitchFamily="18" charset="0"/>
                        <a:cs typeface="Tahoma" panose="020B0604030504040204" pitchFamily="34" charset="0"/>
                      </a:rPr>
                      <m:t>𝒄𝒐𝒕</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𝟏</m:t>
                        </m:r>
                      </m:num>
                      <m:den>
                        <m:r>
                          <a:rPr lang="en-US" sz="4800" b="1" i="1">
                            <a:latin typeface="Cambria Math" panose="02040503050406030204" pitchFamily="18" charset="0"/>
                            <a:ea typeface="Cambria Math" panose="02040503050406030204" pitchFamily="18" charset="0"/>
                            <a:cs typeface="Tahoma" panose="020B0604030504040204" pitchFamily="34" charset="0"/>
                          </a:rPr>
                          <m:t>𝒕𝒂𝒏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𝟏</m:t>
                        </m:r>
                      </m:num>
                      <m:den>
                        <m:r>
                          <a:rPr lang="en-US" sz="4800" b="1" i="1">
                            <a:latin typeface="Cambria Math" panose="02040503050406030204" pitchFamily="18" charset="0"/>
                            <a:ea typeface="Cambria Math" panose="02040503050406030204" pitchFamily="18" charset="0"/>
                            <a:cs typeface="Tahoma" panose="020B0604030504040204" pitchFamily="34" charset="0"/>
                          </a:rPr>
                          <m:t>𝟐</m:t>
                        </m:r>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𝟔</m:t>
                            </m:r>
                          </m:e>
                        </m:rad>
                      </m:den>
                    </m:f>
                  </m:oMath>
                </a14:m>
                <a:endParaRPr lang="en-US" sz="48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7" name="TextBox 16">
                <a:extLst>
                  <a:ext uri="{FF2B5EF4-FFF2-40B4-BE49-F238E27FC236}">
                    <a16:creationId xmlns:a16="http://schemas.microsoft.com/office/drawing/2014/main" id="{7794A50A-ED46-9225-0FF1-92EB2013C6BC}"/>
                  </a:ext>
                </a:extLst>
              </p:cNvPr>
              <p:cNvSpPr txBox="1">
                <a:spLocks noRot="1" noChangeAspect="1" noMove="1" noResize="1" noEditPoints="1" noAdjustHandles="1" noChangeArrowheads="1" noChangeShapeType="1" noTextEdit="1"/>
              </p:cNvSpPr>
              <p:nvPr/>
            </p:nvSpPr>
            <p:spPr>
              <a:xfrm>
                <a:off x="856953" y="7854194"/>
                <a:ext cx="23322974" cy="1280607"/>
              </a:xfrm>
              <a:prstGeom prst="rect">
                <a:avLst/>
              </a:prstGeom>
              <a:blipFill>
                <a:blip r:embed="rId8"/>
                <a:stretch>
                  <a:fillRect b="-80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84C9D720-0F73-1DE6-7E0B-8C186D724EFB}"/>
                  </a:ext>
                </a:extLst>
              </p:cNvPr>
              <p:cNvSpPr txBox="1"/>
              <p:nvPr/>
            </p:nvSpPr>
            <p:spPr>
              <a:xfrm>
                <a:off x="779579" y="11820267"/>
                <a:ext cx="23322974" cy="1318823"/>
              </a:xfrm>
              <a:prstGeom prst="rect">
                <a:avLst/>
              </a:prstGeom>
              <a:noFill/>
            </p:spPr>
            <p:txBody>
              <a:bodyPr wrap="square">
                <a:spAutoFit/>
              </a:bodyPr>
              <a:lstStyle/>
              <a:p>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𝒕𝒂𝒏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𝒔𝒊𝒏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num>
                      <m:den>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𝟐</m:t>
                        </m:r>
                      </m:num>
                      <m:den>
                        <m:r>
                          <a:rPr lang="en-US" sz="4800" b="1" i="1">
                            <a:latin typeface="Cambria Math" panose="02040503050406030204" pitchFamily="18" charset="0"/>
                            <a:ea typeface="Cambria Math" panose="02040503050406030204" pitchFamily="18" charset="0"/>
                            <a:cs typeface="Tahoma" panose="020B0604030504040204" pitchFamily="34" charset="0"/>
                          </a:rPr>
                          <m:t>𝟑</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𝟓</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𝟑</m:t>
                        </m:r>
                      </m:den>
                    </m:f>
                    <m:r>
                      <a:rPr lang="en-US" sz="4800" b="1" i="1">
                        <a:latin typeface="Cambria Math" panose="02040503050406030204" pitchFamily="18" charset="0"/>
                        <a:ea typeface="Cambria Math" panose="02040503050406030204" pitchFamily="18"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𝟐</m:t>
                        </m:r>
                      </m:num>
                      <m:den>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𝟓</m:t>
                            </m:r>
                          </m:e>
                        </m:rad>
                      </m:den>
                    </m:f>
                  </m:oMath>
                </a14:m>
                <a:r>
                  <a:rPr lang="en-US" sz="4800" b="1">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r>
                      <a:rPr lang="en-US" sz="4800" b="1" i="1">
                        <a:latin typeface="Cambria Math" panose="02040503050406030204" pitchFamily="18" charset="0"/>
                        <a:ea typeface="Cambria Math" panose="02040503050406030204" pitchFamily="18" charset="0"/>
                        <a:cs typeface="Tahoma" panose="020B0604030504040204" pitchFamily="34" charset="0"/>
                      </a:rPr>
                      <m:t>𝒄𝒐𝒕</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𝟏</m:t>
                        </m:r>
                      </m:num>
                      <m:den>
                        <m:r>
                          <a:rPr lang="en-US" sz="4800" b="1" i="1">
                            <a:latin typeface="Cambria Math" panose="02040503050406030204" pitchFamily="18" charset="0"/>
                            <a:ea typeface="Cambria Math" panose="02040503050406030204" pitchFamily="18" charset="0"/>
                            <a:cs typeface="Tahoma" panose="020B0604030504040204" pitchFamily="34" charset="0"/>
                          </a:rPr>
                          <m:t>𝒕𝒂𝒏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𝟓</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𝟐</m:t>
                        </m:r>
                      </m:den>
                    </m:f>
                  </m:oMath>
                </a14:m>
                <a:endParaRPr lang="en-US" sz="48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8" name="TextBox 17">
                <a:extLst>
                  <a:ext uri="{FF2B5EF4-FFF2-40B4-BE49-F238E27FC236}">
                    <a16:creationId xmlns:a16="http://schemas.microsoft.com/office/drawing/2014/main" id="{84C9D720-0F73-1DE6-7E0B-8C186D724EFB}"/>
                  </a:ext>
                </a:extLst>
              </p:cNvPr>
              <p:cNvSpPr txBox="1">
                <a:spLocks noRot="1" noChangeAspect="1" noMove="1" noResize="1" noEditPoints="1" noAdjustHandles="1" noChangeArrowheads="1" noChangeShapeType="1" noTextEdit="1"/>
              </p:cNvSpPr>
              <p:nvPr/>
            </p:nvSpPr>
            <p:spPr>
              <a:xfrm>
                <a:off x="779579" y="11820267"/>
                <a:ext cx="23322974" cy="1318823"/>
              </a:xfrm>
              <a:prstGeom prst="rect">
                <a:avLst/>
              </a:prstGeom>
              <a:blipFill>
                <a:blip r:embed="rId9"/>
                <a:stretch>
                  <a:fillRect b="-7407"/>
                </a:stretch>
              </a:blipFill>
            </p:spPr>
            <p:txBody>
              <a:bodyPr/>
              <a:lstStyle/>
              <a:p>
                <a:r>
                  <a:rPr lang="en-US">
                    <a:noFill/>
                  </a:rPr>
                  <a:t> </a:t>
                </a:r>
              </a:p>
            </p:txBody>
          </p:sp>
        </mc:Fallback>
      </mc:AlternateContent>
    </p:spTree>
    <p:extLst>
      <p:ext uri="{BB962C8B-B14F-4D97-AF65-F5344CB8AC3E}">
        <p14:creationId xmlns:p14="http://schemas.microsoft.com/office/powerpoint/2010/main" val="311919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12" grpId="0"/>
      <p:bldP spid="13" grpId="0"/>
      <p:bldP spid="15" grpId="0"/>
      <p:bldP spid="16" grpId="0"/>
      <p:bldP spid="1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9" name="TextBox 8">
            <a:extLst>
              <a:ext uri="{FF2B5EF4-FFF2-40B4-BE49-F238E27FC236}">
                <a16:creationId xmlns:a16="http://schemas.microsoft.com/office/drawing/2014/main" id="{75C03F99-88FB-4C59-085E-CE9B7A41C263}"/>
              </a:ext>
            </a:extLst>
          </p:cNvPr>
          <p:cNvSpPr txBox="1"/>
          <p:nvPr/>
        </p:nvSpPr>
        <p:spPr>
          <a:xfrm>
            <a:off x="291831" y="4593844"/>
            <a:ext cx="23787526" cy="523220"/>
          </a:xfrm>
          <a:prstGeom prst="rect">
            <a:avLst/>
          </a:prstGeom>
          <a:solidFill>
            <a:schemeClr val="accent6">
              <a:lumMod val="20000"/>
              <a:lumOff val="80000"/>
            </a:schemeClr>
          </a:solidFill>
        </p:spPr>
        <p:txBody>
          <a:bodyPr wrap="square" rtlCol="0">
            <a:spAutoFit/>
          </a:bodyPr>
          <a:lstStyle/>
          <a:p>
            <a:endParaRPr lang="en-US" sz="2800" dirty="0"/>
          </a:p>
        </p:txBody>
      </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D1C4D844-FEE7-77DC-D5E1-E366480CE22C}"/>
              </a:ext>
            </a:extLst>
          </p:cNvPr>
          <p:cNvGrpSpPr/>
          <p:nvPr/>
        </p:nvGrpSpPr>
        <p:grpSpPr>
          <a:xfrm>
            <a:off x="499077" y="779728"/>
            <a:ext cx="23680850" cy="998468"/>
            <a:chOff x="0" y="92326"/>
            <a:chExt cx="9619823" cy="204158"/>
          </a:xfrm>
        </p:grpSpPr>
        <p:sp>
          <p:nvSpPr>
            <p:cNvPr id="37" name="TextBox 321">
              <a:extLst>
                <a:ext uri="{FF2B5EF4-FFF2-40B4-BE49-F238E27FC236}">
                  <a16:creationId xmlns:a16="http://schemas.microsoft.com/office/drawing/2014/main" id="{B74D87E3-CA8C-2CA8-C1CB-657ACEEE25AA}"/>
                </a:ext>
              </a:extLst>
            </p:cNvPr>
            <p:cNvSpPr txBox="1"/>
            <p:nvPr/>
          </p:nvSpPr>
          <p:spPr>
            <a:xfrm>
              <a:off x="636493" y="106315"/>
              <a:ext cx="8983330" cy="190169"/>
            </a:xfrm>
            <a:prstGeom prst="rect">
              <a:avLst/>
            </a:prstGeom>
            <a:noFill/>
          </p:spPr>
          <p:txBody>
            <a:bodyPr wrap="square" rtlCol="0">
              <a:noAutofit/>
            </a:bodyPr>
            <a:lstStyle/>
            <a:p>
              <a:pPr>
                <a:lnSpc>
                  <a:spcPct val="107000"/>
                </a:lnSpc>
                <a:spcAft>
                  <a:spcPts val="800"/>
                </a:spcAft>
              </a:pPr>
              <a:r>
                <a:rPr lang="en-US" sz="4500" b="1">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4500" b="1" dirty="0">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a:extLst>
                <a:ext uri="{FF2B5EF4-FFF2-40B4-BE49-F238E27FC236}">
                  <a16:creationId xmlns:a16="http://schemas.microsoft.com/office/drawing/2014/main" id="{0DF9EE26-A8D0-0B5E-0A2E-D42204A97C22}"/>
                </a:ext>
              </a:extLst>
            </p:cNvPr>
            <p:cNvGrpSpPr/>
            <p:nvPr/>
          </p:nvGrpSpPr>
          <p:grpSpPr>
            <a:xfrm>
              <a:off x="0" y="92326"/>
              <a:ext cx="627012" cy="197663"/>
              <a:chOff x="0" y="92326"/>
              <a:chExt cx="575416" cy="197663"/>
            </a:xfrm>
          </p:grpSpPr>
          <p:grpSp>
            <p:nvGrpSpPr>
              <p:cNvPr id="39" name="Group 38">
                <a:extLst>
                  <a:ext uri="{FF2B5EF4-FFF2-40B4-BE49-F238E27FC236}">
                    <a16:creationId xmlns:a16="http://schemas.microsoft.com/office/drawing/2014/main" id="{30C8CD14-79BA-A657-23A6-36EF4286FE27}"/>
                  </a:ext>
                </a:extLst>
              </p:cNvPr>
              <p:cNvGrpSpPr/>
              <p:nvPr/>
            </p:nvGrpSpPr>
            <p:grpSpPr>
              <a:xfrm>
                <a:off x="0" y="92326"/>
                <a:ext cx="575416" cy="197663"/>
                <a:chOff x="0" y="92326"/>
                <a:chExt cx="644449" cy="302837"/>
              </a:xfrm>
            </p:grpSpPr>
            <p:sp>
              <p:nvSpPr>
                <p:cNvPr id="42" name="Arrow: Pentagon 41">
                  <a:extLst>
                    <a:ext uri="{FF2B5EF4-FFF2-40B4-BE49-F238E27FC236}">
                      <a16:creationId xmlns:a16="http://schemas.microsoft.com/office/drawing/2014/main" id="{09C2DAA6-6D9C-AB53-173B-302E086C5765}"/>
                    </a:ext>
                  </a:extLst>
                </p:cNvPr>
                <p:cNvSpPr/>
                <p:nvPr/>
              </p:nvSpPr>
              <p:spPr>
                <a:xfrm>
                  <a:off x="0" y="103807"/>
                  <a:ext cx="420648" cy="2913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3" name="Arrow: Chevron 42">
                  <a:extLst>
                    <a:ext uri="{FF2B5EF4-FFF2-40B4-BE49-F238E27FC236}">
                      <a16:creationId xmlns:a16="http://schemas.microsoft.com/office/drawing/2014/main" id="{0EC49B4A-5F5B-E0FC-CB0A-E0B10C274684}"/>
                    </a:ext>
                  </a:extLst>
                </p:cNvPr>
                <p:cNvSpPr/>
                <p:nvPr/>
              </p:nvSpPr>
              <p:spPr>
                <a:xfrm>
                  <a:off x="380243" y="92326"/>
                  <a:ext cx="169459" cy="291671"/>
                </a:xfrm>
                <a:prstGeom prst="chevron">
                  <a:avLst>
                    <a:gd name="adj" fmla="val 83506"/>
                  </a:avLst>
                </a:prstGeom>
                <a:solidFill>
                  <a:srgbClr val="FFC000">
                    <a:lumMod val="40000"/>
                    <a:lumOff val="60000"/>
                  </a:srgbClr>
                </a:solidFill>
                <a:ln w="12700" cap="flat" cmpd="sng" algn="ctr">
                  <a:solidFill>
                    <a:srgbClr val="FFC0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4" name="Arrow: Chevron 43">
                  <a:extLst>
                    <a:ext uri="{FF2B5EF4-FFF2-40B4-BE49-F238E27FC236}">
                      <a16:creationId xmlns:a16="http://schemas.microsoft.com/office/drawing/2014/main" id="{B6248633-E0FC-F702-CF28-BBA0D3A73DCD}"/>
                    </a:ext>
                  </a:extLst>
                </p:cNvPr>
                <p:cNvSpPr/>
                <p:nvPr/>
              </p:nvSpPr>
              <p:spPr>
                <a:xfrm>
                  <a:off x="474990" y="92326"/>
                  <a:ext cx="169459" cy="291671"/>
                </a:xfrm>
                <a:prstGeom prst="chevron">
                  <a:avLst>
                    <a:gd name="adj" fmla="val 83506"/>
                  </a:avLst>
                </a:prstGeom>
                <a:solidFill>
                  <a:srgbClr val="0000CC"/>
                </a:solidFill>
                <a:ln w="12700" cap="flat" cmpd="sng" algn="ctr">
                  <a:solidFill>
                    <a:srgbClr val="FFFF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sp>
            <p:nvSpPr>
              <p:cNvPr id="40" name="Flowchart: Terminator 39">
                <a:extLst>
                  <a:ext uri="{FF2B5EF4-FFF2-40B4-BE49-F238E27FC236}">
                    <a16:creationId xmlns:a16="http://schemas.microsoft.com/office/drawing/2014/main" id="{61794A40-14E3-FB4D-5B92-16D562350A2C}"/>
                  </a:ext>
                </a:extLst>
              </p:cNvPr>
              <p:cNvSpPr/>
              <p:nvPr/>
            </p:nvSpPr>
            <p:spPr>
              <a:xfrm>
                <a:off x="80311" y="137613"/>
                <a:ext cx="253736" cy="115827"/>
              </a:xfrm>
              <a:prstGeom prst="flowChartTerminator">
                <a:avLst/>
              </a:prstGeom>
              <a:solidFill>
                <a:srgbClr val="FFFF00"/>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1" name="Oval 40">
                <a:extLst>
                  <a:ext uri="{FF2B5EF4-FFF2-40B4-BE49-F238E27FC236}">
                    <a16:creationId xmlns:a16="http://schemas.microsoft.com/office/drawing/2014/main" id="{93CE0E34-363C-CA25-7FD2-DC82835AFDDE}"/>
                  </a:ext>
                </a:extLst>
              </p:cNvPr>
              <p:cNvSpPr/>
              <p:nvPr/>
            </p:nvSpPr>
            <p:spPr>
              <a:xfrm>
                <a:off x="211660" y="142761"/>
                <a:ext cx="92369" cy="95432"/>
              </a:xfrm>
              <a:prstGeom prst="ellipse">
                <a:avLst/>
              </a:prstGeom>
              <a:solidFill>
                <a:srgbClr val="3333FF"/>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B4E569A-6AF5-0B19-8CAB-0C464A4C648B}"/>
                  </a:ext>
                </a:extLst>
              </p:cNvPr>
              <p:cNvSpPr txBox="1"/>
              <p:nvPr/>
            </p:nvSpPr>
            <p:spPr>
              <a:xfrm>
                <a:off x="779578" y="1906088"/>
                <a:ext cx="23465424" cy="2755370"/>
              </a:xfrm>
              <a:prstGeom prst="rect">
                <a:avLst/>
              </a:prstGeom>
              <a:noFill/>
            </p:spPr>
            <p:txBody>
              <a:bodyPr wrap="square">
                <a:spAutoFit/>
              </a:bodyPr>
              <a:lstStyle/>
              <a:p>
                <a:r>
                  <a:rPr lang="fr-FR" sz="4400" b="1" dirty="0">
                    <a:solidFill>
                      <a:srgbClr val="FF0000"/>
                    </a:solidFill>
                    <a:latin typeface="Tahoma" panose="020B0604030504040204" pitchFamily="34" charset="0"/>
                    <a:ea typeface="Tahoma" panose="020B0604030504040204" pitchFamily="34" charset="0"/>
                    <a:cs typeface="Tahoma" panose="020B0604030504040204" pitchFamily="34" charset="0"/>
                  </a:rPr>
                  <a:t>1.4.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Tính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các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giá</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trị</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lượng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giác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góc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chemeClr val="tx1"/>
                        </a:solidFill>
                        <a:latin typeface="Cambria Math" panose="02040503050406030204" pitchFamily="18" charset="0"/>
                        <a:ea typeface="Cambria Math" panose="02040503050406030204" pitchFamily="18" charset="0"/>
                        <a:cs typeface="Tahoma" panose="020B0604030504040204" pitchFamily="34" charset="0"/>
                      </a:rPr>
                      <m:t>𝜶</m:t>
                    </m:r>
                  </m:oMath>
                </a14:m>
                <a:r>
                  <a:rPr lang="fr-FR"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biết</a:t>
                </a:r>
                <a:endParaRPr lang="fr-FR"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0" indent="-914400">
                  <a:buAutoNum type="alphaLcParenR"/>
                </a:pPr>
                <a14:m>
                  <m:oMath xmlns:m="http://schemas.openxmlformats.org/officeDocument/2006/math">
                    <m:r>
                      <a:rPr lang="en-US" sz="4400" b="1">
                        <a:latin typeface="Cambria Math" panose="02040503050406030204" pitchFamily="18" charset="0"/>
                      </a:rPr>
                      <m:t>𝐜</m:t>
                    </m:r>
                    <m:r>
                      <a:rPr lang="en-US" sz="4400" b="1" i="1">
                        <a:latin typeface="Cambria Math" panose="02040503050406030204" pitchFamily="18" charset="0"/>
                      </a:rPr>
                      <m:t>𝒐𝒔</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rPr>
                        </m:ctrlPr>
                      </m:fPr>
                      <m:num>
                        <m:r>
                          <a:rPr lang="en-US" sz="4400" b="1" i="1">
                            <a:latin typeface="Cambria Math" panose="02040503050406030204" pitchFamily="18" charset="0"/>
                          </a:rPr>
                          <m:t>𝟏</m:t>
                        </m:r>
                      </m:num>
                      <m:den>
                        <m:r>
                          <a:rPr lang="en-US" sz="4400" b="1" i="1">
                            <a:latin typeface="Cambria Math" panose="02040503050406030204" pitchFamily="18" charset="0"/>
                            <a:ea typeface="Cambria Math" panose="02040503050406030204" pitchFamily="18" charset="0"/>
                          </a:rPr>
                          <m:t>𝟓</m:t>
                        </m:r>
                      </m:den>
                    </m:f>
                  </m:oMath>
                </a14:m>
                <a:r>
                  <a:rPr lang="fr-FR" sz="4400" b="1" dirty="0">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𝟎</m:t>
                    </m:r>
                    <m:r>
                      <a:rPr lang="en-US" sz="4400" b="1" i="1">
                        <a:latin typeface="Cambria Math" panose="02040503050406030204" pitchFamily="18" charset="0"/>
                        <a:ea typeface="Cambria Math" panose="02040503050406030204" pitchFamily="18" charset="0"/>
                        <a:cs typeface="Tahoma" panose="020B0604030504040204" pitchFamily="34" charset="0"/>
                      </a:rPr>
                      <m:t>&lt;</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&lt;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𝝅</m:t>
                        </m:r>
                      </m:num>
                      <m:den>
                        <m:r>
                          <a:rPr lang="en-US" sz="4400" b="1" i="1">
                            <a:latin typeface="Cambria Math" panose="02040503050406030204" pitchFamily="18" charset="0"/>
                            <a:ea typeface="Cambria Math" panose="02040503050406030204" pitchFamily="18" charset="0"/>
                            <a:cs typeface="Tahoma" panose="020B0604030504040204" pitchFamily="34" charset="0"/>
                          </a:rPr>
                          <m:t>𝟐</m:t>
                        </m:r>
                      </m:den>
                    </m:f>
                  </m:oMath>
                </a14:m>
                <a:r>
                  <a:rPr lang="fr-FR" sz="4400" b="1" dirty="0">
                    <a:latin typeface="Tahoma" panose="020B0604030504040204" pitchFamily="34" charset="0"/>
                    <a:ea typeface="Tahoma" panose="020B0604030504040204" pitchFamily="34" charset="0"/>
                    <a:cs typeface="Tahoma" panose="020B0604030504040204" pitchFamily="34" charset="0"/>
                  </a:rPr>
                  <a:t> ;                  b) </a:t>
                </a:r>
                <a14:m>
                  <m:oMath xmlns:m="http://schemas.openxmlformats.org/officeDocument/2006/math">
                    <m:r>
                      <a:rPr lang="en-US" sz="4400" b="1" i="1">
                        <a:latin typeface="Cambria Math" panose="02040503050406030204" pitchFamily="18" charset="0"/>
                      </a:rPr>
                      <m:t>𝒔</m:t>
                    </m:r>
                    <m:r>
                      <a:rPr lang="en-US" sz="4400" b="1" i="1">
                        <a:latin typeface="Cambria Math" panose="02040503050406030204" pitchFamily="18" charset="0"/>
                      </a:rPr>
                      <m:t>𝒊𝒏</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rPr>
                        </m:ctrlPr>
                      </m:fPr>
                      <m:num>
                        <m:r>
                          <a:rPr lang="en-US" sz="4400" b="1" i="1">
                            <a:latin typeface="Cambria Math" panose="02040503050406030204" pitchFamily="18" charset="0"/>
                          </a:rPr>
                          <m:t>𝟐</m:t>
                        </m:r>
                      </m:num>
                      <m:den>
                        <m:r>
                          <a:rPr lang="en-US" sz="4400" b="1" i="1">
                            <a:latin typeface="Cambria Math" panose="02040503050406030204" pitchFamily="18" charset="0"/>
                          </a:rPr>
                          <m:t>𝟑</m:t>
                        </m:r>
                      </m:den>
                    </m:f>
                  </m:oMath>
                </a14:m>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và</a:t>
                </a:r>
                <a:r>
                  <a:rPr lang="fr-FR"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𝝅</m:t>
                        </m:r>
                      </m:num>
                      <m:den>
                        <m:r>
                          <a:rPr lang="en-US" sz="4400" b="1" i="1">
                            <a:latin typeface="Cambria Math" panose="02040503050406030204" pitchFamily="18" charset="0"/>
                            <a:ea typeface="Cambria Math" panose="02040503050406030204" pitchFamily="18" charset="0"/>
                            <a:cs typeface="Tahoma" panose="020B0604030504040204" pitchFamily="34" charset="0"/>
                          </a:rPr>
                          <m:t>𝟐</m:t>
                        </m:r>
                      </m:den>
                    </m:f>
                    <m:r>
                      <a:rPr lang="en-US" sz="4400" b="1" i="1">
                        <a:latin typeface="Cambria Math" panose="02040503050406030204" pitchFamily="18" charset="0"/>
                        <a:ea typeface="Cambria Math" panose="02040503050406030204" pitchFamily="18" charset="0"/>
                        <a:cs typeface="Tahoma" panose="020B0604030504040204" pitchFamily="34" charset="0"/>
                      </a:rPr>
                      <m:t>&lt;</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&lt;</m:t>
                    </m:r>
                    <m:r>
                      <a:rPr lang="en-US" sz="4400" b="1" i="1">
                        <a:latin typeface="Cambria Math" panose="02040503050406030204" pitchFamily="18" charset="0"/>
                        <a:ea typeface="Cambria Math" panose="02040503050406030204" pitchFamily="18" charset="0"/>
                        <a:cs typeface="Tahoma" panose="020B0604030504040204" pitchFamily="34" charset="0"/>
                      </a:rPr>
                      <m:t>𝝅</m:t>
                    </m:r>
                  </m:oMath>
                </a14:m>
                <a:r>
                  <a:rPr lang="fr-FR" sz="4400" b="1" dirty="0">
                    <a:latin typeface="Tahoma" panose="020B0604030504040204" pitchFamily="34" charset="0"/>
                    <a:ea typeface="Tahoma" panose="020B0604030504040204" pitchFamily="34" charset="0"/>
                    <a:cs typeface="Tahoma" panose="020B0604030504040204" pitchFamily="34" charset="0"/>
                  </a:rPr>
                  <a:t> ; </a:t>
                </a:r>
              </a:p>
              <a:p>
                <a:r>
                  <a:rPr lang="fr-FR" sz="4400" b="1" dirty="0">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400" b="1">
                        <a:latin typeface="Cambria Math" panose="02040503050406030204" pitchFamily="18" charset="0"/>
                        <a:ea typeface="Cambria Math" panose="02040503050406030204" pitchFamily="18" charset="0"/>
                        <a:cs typeface="Tahoma" panose="020B0604030504040204" pitchFamily="34" charset="0"/>
                      </a:rPr>
                      <m:t>𝐭𝐚𝐧</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rad>
                      <m:radPr>
                        <m:degHide m:val="on"/>
                        <m:ctrlPr>
                          <a:rPr lang="en-US" sz="4400" b="1" i="1">
                            <a:latin typeface="Cambria Math" panose="02040503050406030204" pitchFamily="18" charset="0"/>
                            <a:ea typeface="Cambria Math" panose="02040503050406030204" pitchFamily="18" charset="0"/>
                            <a:cs typeface="Tahoma" panose="020B0604030504040204" pitchFamily="34" charset="0"/>
                          </a:rPr>
                        </m:ctrlPr>
                      </m:radPr>
                      <m:deg/>
                      <m:e>
                        <m:r>
                          <a:rPr lang="en-US" sz="4400" b="1" i="1">
                            <a:latin typeface="Cambria Math" panose="02040503050406030204" pitchFamily="18" charset="0"/>
                            <a:ea typeface="Cambria Math" panose="02040503050406030204" pitchFamily="18" charset="0"/>
                            <a:cs typeface="Tahoma" panose="020B0604030504040204" pitchFamily="34" charset="0"/>
                          </a:rPr>
                          <m:t>𝟓</m:t>
                        </m:r>
                      </m:e>
                    </m:rad>
                  </m:oMath>
                </a14:m>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và</a:t>
                </a:r>
                <a:r>
                  <a:rPr lang="fr-FR"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latin typeface="Cambria Math" panose="02040503050406030204" pitchFamily="18" charset="0"/>
                        <a:ea typeface="Cambria Math" panose="02040503050406030204" pitchFamily="18" charset="0"/>
                        <a:cs typeface="Tahoma" panose="020B0604030504040204" pitchFamily="34" charset="0"/>
                      </a:rPr>
                      <m:t>𝝅</m:t>
                    </m:r>
                    <m:r>
                      <a:rPr lang="en-US" sz="4400" b="1" i="1">
                        <a:latin typeface="Cambria Math" panose="02040503050406030204" pitchFamily="18" charset="0"/>
                        <a:ea typeface="Cambria Math" panose="02040503050406030204" pitchFamily="18" charset="0"/>
                        <a:cs typeface="Tahoma" panose="020B0604030504040204" pitchFamily="34" charset="0"/>
                      </a:rPr>
                      <m:t>&lt;</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&lt;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𝟑</m:t>
                        </m:r>
                        <m:r>
                          <a:rPr lang="en-US" sz="4400" b="1" i="1">
                            <a:latin typeface="Cambria Math" panose="02040503050406030204" pitchFamily="18" charset="0"/>
                            <a:ea typeface="Cambria Math" panose="02040503050406030204" pitchFamily="18" charset="0"/>
                            <a:cs typeface="Tahoma" panose="020B0604030504040204" pitchFamily="34" charset="0"/>
                          </a:rPr>
                          <m:t>𝝅</m:t>
                        </m:r>
                      </m:num>
                      <m:den>
                        <m:r>
                          <a:rPr lang="en-US" sz="4400" b="1" i="1">
                            <a:latin typeface="Cambria Math" panose="02040503050406030204" pitchFamily="18" charset="0"/>
                            <a:ea typeface="Cambria Math" panose="02040503050406030204" pitchFamily="18" charset="0"/>
                            <a:cs typeface="Tahoma" panose="020B0604030504040204" pitchFamily="34" charset="0"/>
                          </a:rPr>
                          <m:t>𝟐</m:t>
                        </m:r>
                      </m:den>
                    </m:f>
                  </m:oMath>
                </a14:m>
                <a:r>
                  <a:rPr lang="fr-FR" sz="4400" b="1" dirty="0">
                    <a:latin typeface="Tahoma" panose="020B0604030504040204" pitchFamily="34" charset="0"/>
                    <a:ea typeface="Tahoma" panose="020B0604030504040204" pitchFamily="34" charset="0"/>
                    <a:cs typeface="Tahoma" panose="020B0604030504040204" pitchFamily="34" charset="0"/>
                  </a:rPr>
                  <a:t> ;              d) </a:t>
                </a:r>
                <a14:m>
                  <m:oMath xmlns:m="http://schemas.openxmlformats.org/officeDocument/2006/math">
                    <m:r>
                      <a:rPr lang="en-US" sz="4400" b="1">
                        <a:latin typeface="Cambria Math" panose="02040503050406030204" pitchFamily="18" charset="0"/>
                        <a:ea typeface="Cambria Math" panose="02040503050406030204" pitchFamily="18" charset="0"/>
                        <a:cs typeface="Tahoma" panose="020B0604030504040204" pitchFamily="34" charset="0"/>
                      </a:rPr>
                      <m:t>𝐜𝐨𝐭</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𝟏</m:t>
                        </m:r>
                      </m:num>
                      <m:den>
                        <m:rad>
                          <m:radPr>
                            <m:degHide m:val="on"/>
                            <m:ctrlPr>
                              <a:rPr lang="en-US" sz="4400" b="1" i="1">
                                <a:latin typeface="Cambria Math" panose="02040503050406030204" pitchFamily="18" charset="0"/>
                                <a:ea typeface="Cambria Math" panose="02040503050406030204" pitchFamily="18" charset="0"/>
                                <a:cs typeface="Tahoma" panose="020B0604030504040204" pitchFamily="34" charset="0"/>
                              </a:rPr>
                            </m:ctrlPr>
                          </m:radPr>
                          <m:deg/>
                          <m:e>
                            <m:r>
                              <a:rPr lang="en-US" sz="4400" b="1" i="1">
                                <a:latin typeface="Cambria Math" panose="02040503050406030204" pitchFamily="18" charset="0"/>
                                <a:ea typeface="Cambria Math" panose="02040503050406030204" pitchFamily="18" charset="0"/>
                                <a:cs typeface="Tahoma" panose="020B0604030504040204" pitchFamily="34" charset="0"/>
                              </a:rPr>
                              <m:t>𝟐</m:t>
                            </m:r>
                          </m:e>
                        </m:rad>
                      </m:den>
                    </m:f>
                  </m:oMath>
                </a14:m>
                <a:r>
                  <a:rPr lang="fr-FR" sz="4400" b="1" dirty="0">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𝟑</m:t>
                        </m:r>
                        <m:r>
                          <a:rPr lang="en-US" sz="4400" b="1" i="1">
                            <a:latin typeface="Cambria Math" panose="02040503050406030204" pitchFamily="18" charset="0"/>
                            <a:ea typeface="Cambria Math" panose="02040503050406030204" pitchFamily="18" charset="0"/>
                            <a:cs typeface="Tahoma" panose="020B0604030504040204" pitchFamily="34" charset="0"/>
                          </a:rPr>
                          <m:t>𝝅</m:t>
                        </m:r>
                      </m:num>
                      <m:den>
                        <m:r>
                          <a:rPr lang="en-US" sz="4400" b="1" i="1">
                            <a:latin typeface="Cambria Math" panose="02040503050406030204" pitchFamily="18" charset="0"/>
                            <a:ea typeface="Cambria Math" panose="02040503050406030204" pitchFamily="18" charset="0"/>
                            <a:cs typeface="Tahoma" panose="020B0604030504040204" pitchFamily="34" charset="0"/>
                          </a:rPr>
                          <m:t>𝟐</m:t>
                        </m:r>
                      </m:den>
                    </m:f>
                    <m:r>
                      <a:rPr lang="en-US" sz="4400" b="1" i="1">
                        <a:latin typeface="Cambria Math" panose="02040503050406030204" pitchFamily="18" charset="0"/>
                        <a:ea typeface="Cambria Math" panose="02040503050406030204" pitchFamily="18" charset="0"/>
                        <a:cs typeface="Tahoma" panose="020B0604030504040204" pitchFamily="34" charset="0"/>
                      </a:rPr>
                      <m:t>&lt;</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&lt;</m:t>
                    </m:r>
                    <m:r>
                      <a:rPr lang="en-US" sz="4400" b="1" i="1">
                        <a:latin typeface="Cambria Math" panose="02040503050406030204" pitchFamily="18" charset="0"/>
                        <a:ea typeface="Cambria Math" panose="02040503050406030204" pitchFamily="18" charset="0"/>
                        <a:cs typeface="Tahoma" panose="020B0604030504040204" pitchFamily="34" charset="0"/>
                      </a:rPr>
                      <m:t>𝟐</m:t>
                    </m:r>
                    <m:r>
                      <a:rPr lang="en-US" sz="4400" b="1" i="1">
                        <a:latin typeface="Cambria Math" panose="02040503050406030204" pitchFamily="18" charset="0"/>
                        <a:ea typeface="Cambria Math" panose="02040503050406030204" pitchFamily="18" charset="0"/>
                        <a:cs typeface="Tahoma" panose="020B0604030504040204" pitchFamily="34" charset="0"/>
                      </a:rPr>
                      <m:t>𝝅</m:t>
                    </m:r>
                  </m:oMath>
                </a14:m>
                <a:r>
                  <a:rPr lang="fr-FR" sz="4400" b="1" dirty="0">
                    <a:latin typeface="Tahoma" panose="020B0604030504040204" pitchFamily="34" charset="0"/>
                    <a:ea typeface="Tahoma" panose="020B0604030504040204" pitchFamily="34" charset="0"/>
                    <a:cs typeface="Tahoma" panose="020B0604030504040204" pitchFamily="34" charset="0"/>
                  </a:rPr>
                  <a:t>. </a:t>
                </a:r>
              </a:p>
            </p:txBody>
          </p:sp>
        </mc:Choice>
        <mc:Fallback>
          <p:sp>
            <p:nvSpPr>
              <p:cNvPr id="3" name="TextBox 2">
                <a:extLst>
                  <a:ext uri="{FF2B5EF4-FFF2-40B4-BE49-F238E27FC236}">
                    <a16:creationId xmlns:a16="http://schemas.microsoft.com/office/drawing/2014/main" id="{0B4E569A-6AF5-0B19-8CAB-0C464A4C648B}"/>
                  </a:ext>
                </a:extLst>
              </p:cNvPr>
              <p:cNvSpPr txBox="1">
                <a:spLocks noRot="1" noChangeAspect="1" noMove="1" noResize="1" noEditPoints="1" noAdjustHandles="1" noChangeArrowheads="1" noChangeShapeType="1" noTextEdit="1"/>
              </p:cNvSpPr>
              <p:nvPr/>
            </p:nvSpPr>
            <p:spPr>
              <a:xfrm>
                <a:off x="779578" y="1906088"/>
                <a:ext cx="23465424" cy="2755370"/>
              </a:xfrm>
              <a:prstGeom prst="rect">
                <a:avLst/>
              </a:prstGeom>
              <a:blipFill>
                <a:blip r:embed="rId3"/>
                <a:stretch>
                  <a:fillRect l="-1065" t="-4867" b="-2434"/>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18A1658A-A39F-B05B-AC56-CF79A8E2A54C}"/>
              </a:ext>
            </a:extLst>
          </p:cNvPr>
          <p:cNvSpPr/>
          <p:nvPr/>
        </p:nvSpPr>
        <p:spPr>
          <a:xfrm>
            <a:off x="9826416" y="4593844"/>
            <a:ext cx="3039352" cy="885056"/>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C42135C-2C43-A83C-4F23-253B72BC3EAA}"/>
                  </a:ext>
                </a:extLst>
              </p:cNvPr>
              <p:cNvSpPr txBox="1"/>
              <p:nvPr/>
            </p:nvSpPr>
            <p:spPr>
              <a:xfrm>
                <a:off x="-76306" y="5612020"/>
                <a:ext cx="7487760" cy="1008738"/>
              </a:xfrm>
              <a:prstGeom prst="rect">
                <a:avLst/>
              </a:prstGeom>
              <a:noFill/>
            </p:spPr>
            <p:txBody>
              <a:bodyPr wrap="square">
                <a:spAutoFit/>
              </a:bodyPr>
              <a:lstStyle/>
              <a:p>
                <a:r>
                  <a:rPr lang="en-US" sz="4400" b="1">
                    <a:latin typeface="Tahoma" panose="020B0604030504040204" pitchFamily="34" charset="0"/>
                    <a:ea typeface="Tahoma" panose="020B0604030504040204" pitchFamily="34" charset="0"/>
                    <a:cs typeface="Tahoma" panose="020B0604030504040204" pitchFamily="34" charset="0"/>
                  </a:rPr>
                  <a:t> c) Ta có </a:t>
                </a:r>
                <a14:m>
                  <m:oMath xmlns:m="http://schemas.openxmlformats.org/officeDocument/2006/math">
                    <m:r>
                      <a:rPr lang="en-US" sz="4000" b="1" i="1">
                        <a:latin typeface="Cambria Math" panose="02040503050406030204" pitchFamily="18" charset="0"/>
                        <a:ea typeface="Cambria Math" panose="02040503050406030204" pitchFamily="18" charset="0"/>
                        <a:cs typeface="Tahoma" panose="020B0604030504040204" pitchFamily="34" charset="0"/>
                      </a:rPr>
                      <m:t>𝒄𝒐𝒕</m:t>
                    </m:r>
                    <m:r>
                      <a:rPr lang="en-US" sz="4000" b="1" i="1">
                        <a:latin typeface="Cambria Math" panose="02040503050406030204" pitchFamily="18" charset="0"/>
                        <a:ea typeface="Cambria Math" panose="02040503050406030204" pitchFamily="18" charset="0"/>
                        <a:cs typeface="Tahoma" panose="020B0604030504040204" pitchFamily="34" charset="0"/>
                      </a:rPr>
                      <m:t>𝜶</m:t>
                    </m:r>
                    <m:r>
                      <a:rPr lang="en-US" sz="4000" b="1" i="1">
                        <a:latin typeface="Cambria Math" panose="02040503050406030204" pitchFamily="18" charset="0"/>
                        <a:ea typeface="Cambria Math" panose="02040503050406030204" pitchFamily="18" charset="0"/>
                        <a:cs typeface="Tahoma" panose="020B0604030504040204" pitchFamily="34" charset="0"/>
                      </a:rPr>
                      <m:t>=</m:t>
                    </m:r>
                    <m:f>
                      <m:fPr>
                        <m:ctrlPr>
                          <a:rPr lang="en-US" sz="4000" b="1" i="1">
                            <a:latin typeface="Cambria Math" panose="02040503050406030204" pitchFamily="18" charset="0"/>
                            <a:ea typeface="Cambria Math" panose="02040503050406030204" pitchFamily="18" charset="0"/>
                            <a:cs typeface="Tahoma" panose="020B0604030504040204" pitchFamily="34" charset="0"/>
                          </a:rPr>
                        </m:ctrlPr>
                      </m:fPr>
                      <m:num>
                        <m:r>
                          <a:rPr lang="en-US" sz="4000" b="1" i="1">
                            <a:latin typeface="Cambria Math" panose="02040503050406030204" pitchFamily="18" charset="0"/>
                            <a:ea typeface="Cambria Math" panose="02040503050406030204" pitchFamily="18" charset="0"/>
                            <a:cs typeface="Tahoma" panose="020B0604030504040204" pitchFamily="34" charset="0"/>
                          </a:rPr>
                          <m:t>𝟏</m:t>
                        </m:r>
                      </m:num>
                      <m:den>
                        <m:r>
                          <a:rPr lang="en-US" sz="4000" b="1" i="1">
                            <a:latin typeface="Cambria Math" panose="02040503050406030204" pitchFamily="18" charset="0"/>
                            <a:ea typeface="Cambria Math" panose="02040503050406030204" pitchFamily="18" charset="0"/>
                            <a:cs typeface="Tahoma" panose="020B0604030504040204" pitchFamily="34" charset="0"/>
                          </a:rPr>
                          <m:t>𝒕𝒂𝒏</m:t>
                        </m:r>
                        <m:r>
                          <a:rPr lang="en-US" sz="4000" b="1" i="1">
                            <a:latin typeface="Cambria Math" panose="02040503050406030204" pitchFamily="18" charset="0"/>
                            <a:ea typeface="Cambria Math" panose="02040503050406030204" pitchFamily="18" charset="0"/>
                            <a:cs typeface="Tahoma" panose="020B0604030504040204" pitchFamily="34" charset="0"/>
                          </a:rPr>
                          <m:t>𝜶</m:t>
                        </m:r>
                      </m:den>
                    </m:f>
                    <m:r>
                      <a:rPr lang="en-US" sz="4000" b="1" i="1">
                        <a:latin typeface="Cambria Math" panose="02040503050406030204" pitchFamily="18" charset="0"/>
                        <a:ea typeface="Cambria Math" panose="02040503050406030204" pitchFamily="18" charset="0"/>
                        <a:cs typeface="Tahoma" panose="020B0604030504040204" pitchFamily="34" charset="0"/>
                      </a:rPr>
                      <m:t>=</m:t>
                    </m:r>
                    <m:f>
                      <m:fPr>
                        <m:ctrlPr>
                          <a:rPr lang="en-US" sz="4000" b="1" i="1">
                            <a:latin typeface="Cambria Math" panose="02040503050406030204" pitchFamily="18" charset="0"/>
                            <a:ea typeface="Cambria Math" panose="02040503050406030204" pitchFamily="18" charset="0"/>
                            <a:cs typeface="Tahoma" panose="020B0604030504040204" pitchFamily="34" charset="0"/>
                          </a:rPr>
                        </m:ctrlPr>
                      </m:fPr>
                      <m:num>
                        <m:r>
                          <a:rPr lang="en-US" sz="4000" b="1" i="1">
                            <a:latin typeface="Cambria Math" panose="02040503050406030204" pitchFamily="18" charset="0"/>
                            <a:ea typeface="Cambria Math" panose="02040503050406030204" pitchFamily="18" charset="0"/>
                            <a:cs typeface="Tahoma" panose="020B0604030504040204" pitchFamily="34" charset="0"/>
                          </a:rPr>
                          <m:t>𝟏</m:t>
                        </m:r>
                      </m:num>
                      <m:den>
                        <m:rad>
                          <m:radPr>
                            <m:degHide m:val="on"/>
                            <m:ctrlPr>
                              <a:rPr lang="en-US" sz="4000" b="1" i="1">
                                <a:latin typeface="Cambria Math" panose="02040503050406030204" pitchFamily="18" charset="0"/>
                                <a:ea typeface="Cambria Math" panose="02040503050406030204" pitchFamily="18" charset="0"/>
                                <a:cs typeface="Tahoma" panose="020B0604030504040204" pitchFamily="34" charset="0"/>
                              </a:rPr>
                            </m:ctrlPr>
                          </m:radPr>
                          <m:deg/>
                          <m:e>
                            <m:r>
                              <a:rPr lang="en-US" sz="4000" b="1" i="1">
                                <a:latin typeface="Cambria Math" panose="02040503050406030204" pitchFamily="18" charset="0"/>
                                <a:ea typeface="Cambria Math" panose="02040503050406030204" pitchFamily="18" charset="0"/>
                                <a:cs typeface="Tahoma" panose="020B0604030504040204" pitchFamily="34" charset="0"/>
                              </a:rPr>
                              <m:t>𝟓</m:t>
                            </m:r>
                          </m:e>
                        </m:rad>
                      </m:den>
                    </m:f>
                  </m:oMath>
                </a14:m>
                <a:r>
                  <a:rPr lang="en-US" sz="4400" b="1">
                    <a:latin typeface="Tahoma" panose="020B0604030504040204" pitchFamily="34" charset="0"/>
                    <a:ea typeface="Tahoma" panose="020B0604030504040204" pitchFamily="34" charset="0"/>
                    <a:cs typeface="Tahoma" panose="020B0604030504040204" pitchFamily="34" charset="0"/>
                  </a:rPr>
                  <a:t> và </a:t>
                </a:r>
              </a:p>
            </p:txBody>
          </p:sp>
        </mc:Choice>
        <mc:Fallback>
          <p:sp>
            <p:nvSpPr>
              <p:cNvPr id="12" name="TextBox 11">
                <a:extLst>
                  <a:ext uri="{FF2B5EF4-FFF2-40B4-BE49-F238E27FC236}">
                    <a16:creationId xmlns:a16="http://schemas.microsoft.com/office/drawing/2014/main" id="{DC42135C-2C43-A83C-4F23-253B72BC3EAA}"/>
                  </a:ext>
                </a:extLst>
              </p:cNvPr>
              <p:cNvSpPr txBox="1">
                <a:spLocks noRot="1" noChangeAspect="1" noMove="1" noResize="1" noEditPoints="1" noAdjustHandles="1" noChangeArrowheads="1" noChangeShapeType="1" noTextEdit="1"/>
              </p:cNvSpPr>
              <p:nvPr/>
            </p:nvSpPr>
            <p:spPr>
              <a:xfrm>
                <a:off x="-76306" y="5612020"/>
                <a:ext cx="7487760" cy="1008738"/>
              </a:xfrm>
              <a:prstGeom prst="rect">
                <a:avLst/>
              </a:prstGeom>
              <a:blipFill>
                <a:blip r:embed="rId4"/>
                <a:stretch>
                  <a:fillRect l="-1058" t="-6061" r="-2848" b="-115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8EB92787-B464-3E64-C92D-6DCBC740D6E5}"/>
                  </a:ext>
                </a:extLst>
              </p:cNvPr>
              <p:cNvSpPr txBox="1"/>
              <p:nvPr/>
            </p:nvSpPr>
            <p:spPr>
              <a:xfrm>
                <a:off x="7314675" y="5431560"/>
                <a:ext cx="16900174" cy="1280543"/>
              </a:xfrm>
              <a:prstGeom prst="rect">
                <a:avLst/>
              </a:prstGeom>
              <a:noFill/>
            </p:spPr>
            <p:txBody>
              <a:bodyPr wrap="square">
                <a:spAutoFit/>
              </a:bodyPr>
              <a:lstStyle/>
              <a:p>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𝟏</m:t>
                    </m:r>
                    <m:r>
                      <a:rPr lang="en-US" sz="4800" b="1" i="1">
                        <a:latin typeface="Cambria Math" panose="02040503050406030204" pitchFamily="18" charset="0"/>
                        <a:ea typeface="Tahoma" panose="020B0604030504040204" pitchFamily="34" charset="0"/>
                        <a:cs typeface="Tahoma" panose="020B0604030504040204" pitchFamily="34" charset="0"/>
                      </a:rPr>
                      <m:t>+</m:t>
                    </m:r>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𝒕𝒂𝒏</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𝟏</m:t>
                        </m:r>
                      </m:num>
                      <m:den>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𝒄𝒐𝒔</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𝟏</m:t>
                        </m:r>
                      </m:num>
                      <m:den>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𝒄𝒐𝒔</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𝟔</m:t>
                    </m:r>
                  </m:oMath>
                </a14:m>
                <a:r>
                  <a:rPr lang="en-US" sz="4800" b="1">
                    <a:ea typeface="Cambria Math" panose="02040503050406030204" pitchFamily="18"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𝒄𝒐𝒔</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𝟏</m:t>
                        </m:r>
                      </m:num>
                      <m:den>
                        <m:r>
                          <a:rPr lang="en-US" sz="4800" b="1" i="1">
                            <a:latin typeface="Cambria Math" panose="02040503050406030204" pitchFamily="18" charset="0"/>
                            <a:ea typeface="Cambria Math" panose="02040503050406030204" pitchFamily="18" charset="0"/>
                            <a:cs typeface="Tahoma" panose="020B0604030504040204" pitchFamily="34" charset="0"/>
                          </a:rPr>
                          <m:t>𝟔</m:t>
                        </m:r>
                      </m:den>
                    </m:f>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𝟔</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𝟔</m:t>
                        </m:r>
                      </m:den>
                    </m:f>
                  </m:oMath>
                </a14:m>
                <a:endParaRPr lang="en-US" sz="48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3" name="TextBox 12">
                <a:extLst>
                  <a:ext uri="{FF2B5EF4-FFF2-40B4-BE49-F238E27FC236}">
                    <a16:creationId xmlns:a16="http://schemas.microsoft.com/office/drawing/2014/main" id="{8EB92787-B464-3E64-C92D-6DCBC740D6E5}"/>
                  </a:ext>
                </a:extLst>
              </p:cNvPr>
              <p:cNvSpPr txBox="1">
                <a:spLocks noRot="1" noChangeAspect="1" noMove="1" noResize="1" noEditPoints="1" noAdjustHandles="1" noChangeArrowheads="1" noChangeShapeType="1" noTextEdit="1"/>
              </p:cNvSpPr>
              <p:nvPr/>
            </p:nvSpPr>
            <p:spPr>
              <a:xfrm>
                <a:off x="7314675" y="5431560"/>
                <a:ext cx="16900174" cy="12805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794A50A-ED46-9225-0FF1-92EB2013C6BC}"/>
                  </a:ext>
                </a:extLst>
              </p:cNvPr>
              <p:cNvSpPr txBox="1"/>
              <p:nvPr/>
            </p:nvSpPr>
            <p:spPr>
              <a:xfrm>
                <a:off x="658711" y="6576451"/>
                <a:ext cx="23322974" cy="1280543"/>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Mà </a:t>
                </a:r>
                <a14:m>
                  <m:oMath xmlns:m="http://schemas.openxmlformats.org/officeDocument/2006/math">
                    <m:r>
                      <a:rPr lang="en-US" sz="4800" b="1" i="1">
                        <a:latin typeface="Cambria Math" panose="02040503050406030204" pitchFamily="18" charset="0"/>
                        <a:ea typeface="Cambria Math" panose="02040503050406030204" pitchFamily="18" charset="0"/>
                        <a:cs typeface="Tahoma" panose="020B0604030504040204" pitchFamily="34" charset="0"/>
                      </a:rPr>
                      <m:t>𝝅</m:t>
                    </m:r>
                    <m:r>
                      <a:rPr lang="en-US" sz="4800" b="1" i="1">
                        <a:latin typeface="Cambria Math" panose="02040503050406030204" pitchFamily="18" charset="0"/>
                        <a:ea typeface="Cambria Math" panose="02040503050406030204" pitchFamily="18" charset="0"/>
                        <a:cs typeface="Tahoma" panose="020B0604030504040204" pitchFamily="34" charset="0"/>
                      </a:rPr>
                      <m:t>&lt;</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&lt;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𝟑</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𝟐</m:t>
                        </m:r>
                      </m:den>
                    </m:f>
                  </m:oMath>
                </a14:m>
                <a:r>
                  <a:rPr lang="en-US" sz="4800" b="1">
                    <a:latin typeface="Tahoma" panose="020B0604030504040204" pitchFamily="34" charset="0"/>
                    <a:ea typeface="Tahoma" panose="020B0604030504040204" pitchFamily="34" charset="0"/>
                    <a:cs typeface="Tahoma" panose="020B0604030504040204" pitchFamily="34" charset="0"/>
                  </a:rPr>
                  <a:t> nên </a:t>
                </a:r>
                <a14:m>
                  <m:oMath xmlns:m="http://schemas.openxmlformats.org/officeDocument/2006/math">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&lt;</m:t>
                    </m:r>
                    <m:r>
                      <a:rPr lang="en-US" sz="4800" b="1" i="1">
                        <a:latin typeface="Cambria Math" panose="02040503050406030204" pitchFamily="18" charset="0"/>
                        <a:ea typeface="Cambria Math" panose="02040503050406030204" pitchFamily="18" charset="0"/>
                        <a:cs typeface="Tahoma" panose="020B0604030504040204" pitchFamily="34" charset="0"/>
                      </a:rPr>
                      <m:t>𝟎</m:t>
                    </m:r>
                  </m:oMath>
                </a14:m>
                <a:r>
                  <a:rPr lang="en-US" sz="48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𝟔</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𝟔</m:t>
                        </m:r>
                      </m:den>
                    </m:f>
                  </m:oMath>
                </a14:m>
                <a:r>
                  <a:rPr lang="en-US" sz="4800" b="1">
                    <a:latin typeface="Tahoma" panose="020B0604030504040204" pitchFamily="34" charset="0"/>
                    <a:ea typeface="Tahoma" panose="020B0604030504040204" pitchFamily="34" charset="0"/>
                    <a:cs typeface="Tahoma" panose="020B0604030504040204" pitchFamily="34" charset="0"/>
                  </a:rPr>
                  <a:t>. </a:t>
                </a:r>
              </a:p>
            </p:txBody>
          </p:sp>
        </mc:Choice>
        <mc:Fallback>
          <p:sp>
            <p:nvSpPr>
              <p:cNvPr id="17" name="TextBox 16">
                <a:extLst>
                  <a:ext uri="{FF2B5EF4-FFF2-40B4-BE49-F238E27FC236}">
                    <a16:creationId xmlns:a16="http://schemas.microsoft.com/office/drawing/2014/main" id="{7794A50A-ED46-9225-0FF1-92EB2013C6BC}"/>
                  </a:ext>
                </a:extLst>
              </p:cNvPr>
              <p:cNvSpPr txBox="1">
                <a:spLocks noRot="1" noChangeAspect="1" noMove="1" noResize="1" noEditPoints="1" noAdjustHandles="1" noChangeArrowheads="1" noChangeShapeType="1" noTextEdit="1"/>
              </p:cNvSpPr>
              <p:nvPr/>
            </p:nvSpPr>
            <p:spPr>
              <a:xfrm>
                <a:off x="658711" y="6576451"/>
                <a:ext cx="23322974" cy="1280543"/>
              </a:xfrm>
              <a:prstGeom prst="rect">
                <a:avLst/>
              </a:prstGeom>
              <a:blipFill>
                <a:blip r:embed="rId6"/>
                <a:stretch>
                  <a:fillRect l="-1176"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EA2ACD24-E7DB-23C8-791A-3A160EBBD56D}"/>
                  </a:ext>
                </a:extLst>
              </p:cNvPr>
              <p:cNvSpPr txBox="1"/>
              <p:nvPr/>
            </p:nvSpPr>
            <p:spPr>
              <a:xfrm>
                <a:off x="-28179" y="9349832"/>
                <a:ext cx="8145486" cy="981487"/>
              </a:xfrm>
              <a:prstGeom prst="rect">
                <a:avLst/>
              </a:prstGeom>
              <a:noFill/>
            </p:spPr>
            <p:txBody>
              <a:bodyPr wrap="square">
                <a:spAutoFit/>
              </a:bodyPr>
              <a:lstStyle/>
              <a:p>
                <a:r>
                  <a:rPr lang="en-US" sz="4400" b="1">
                    <a:latin typeface="Tahoma" panose="020B0604030504040204" pitchFamily="34" charset="0"/>
                    <a:ea typeface="Tahoma" panose="020B0604030504040204" pitchFamily="34" charset="0"/>
                    <a:cs typeface="Tahoma" panose="020B0604030504040204" pitchFamily="34" charset="0"/>
                  </a:rPr>
                  <a:t> d) Ta có </a:t>
                </a:r>
                <a14:m>
                  <m:oMath xmlns:m="http://schemas.openxmlformats.org/officeDocument/2006/math">
                    <m:r>
                      <a:rPr lang="en-US" sz="4000" b="1" i="1">
                        <a:latin typeface="Cambria Math" panose="02040503050406030204" pitchFamily="18" charset="0"/>
                        <a:ea typeface="Cambria Math" panose="02040503050406030204" pitchFamily="18" charset="0"/>
                        <a:cs typeface="Tahoma" panose="020B0604030504040204" pitchFamily="34" charset="0"/>
                      </a:rPr>
                      <m:t>𝒕</m:t>
                    </m:r>
                    <m:r>
                      <a:rPr lang="en-US" sz="4000" b="1" i="1">
                        <a:latin typeface="Cambria Math" panose="02040503050406030204" pitchFamily="18" charset="0"/>
                        <a:ea typeface="Cambria Math" panose="02040503050406030204" pitchFamily="18" charset="0"/>
                        <a:cs typeface="Tahoma" panose="020B0604030504040204" pitchFamily="34" charset="0"/>
                      </a:rPr>
                      <m:t>𝒂𝒏</m:t>
                    </m:r>
                    <m:r>
                      <a:rPr lang="en-US" sz="4000" b="1" i="1">
                        <a:latin typeface="Cambria Math" panose="02040503050406030204" pitchFamily="18" charset="0"/>
                        <a:ea typeface="Cambria Math" panose="02040503050406030204" pitchFamily="18" charset="0"/>
                        <a:cs typeface="Tahoma" panose="020B0604030504040204" pitchFamily="34" charset="0"/>
                      </a:rPr>
                      <m:t>𝜶</m:t>
                    </m:r>
                    <m:r>
                      <a:rPr lang="en-US" sz="4000" b="1" i="1">
                        <a:latin typeface="Cambria Math" panose="02040503050406030204" pitchFamily="18" charset="0"/>
                        <a:ea typeface="Cambria Math" panose="02040503050406030204" pitchFamily="18" charset="0"/>
                        <a:cs typeface="Tahoma" panose="020B0604030504040204" pitchFamily="34" charset="0"/>
                      </a:rPr>
                      <m:t>=</m:t>
                    </m:r>
                    <m:f>
                      <m:fPr>
                        <m:ctrlPr>
                          <a:rPr lang="en-US" sz="4000" b="1" i="1">
                            <a:latin typeface="Cambria Math" panose="02040503050406030204" pitchFamily="18" charset="0"/>
                            <a:ea typeface="Cambria Math" panose="02040503050406030204" pitchFamily="18" charset="0"/>
                            <a:cs typeface="Tahoma" panose="020B0604030504040204" pitchFamily="34" charset="0"/>
                          </a:rPr>
                        </m:ctrlPr>
                      </m:fPr>
                      <m:num>
                        <m:r>
                          <a:rPr lang="en-US" sz="4000" b="1" i="1">
                            <a:latin typeface="Cambria Math" panose="02040503050406030204" pitchFamily="18" charset="0"/>
                            <a:ea typeface="Cambria Math" panose="02040503050406030204" pitchFamily="18" charset="0"/>
                            <a:cs typeface="Tahoma" panose="020B0604030504040204" pitchFamily="34" charset="0"/>
                          </a:rPr>
                          <m:t>𝟏</m:t>
                        </m:r>
                      </m:num>
                      <m:den>
                        <m:r>
                          <a:rPr lang="en-US" sz="4000" b="1" i="1">
                            <a:latin typeface="Cambria Math" panose="02040503050406030204" pitchFamily="18" charset="0"/>
                            <a:ea typeface="Cambria Math" panose="02040503050406030204" pitchFamily="18" charset="0"/>
                            <a:cs typeface="Tahoma" panose="020B0604030504040204" pitchFamily="34" charset="0"/>
                          </a:rPr>
                          <m:t>𝒄𝒐𝒕</m:t>
                        </m:r>
                        <m:r>
                          <a:rPr lang="en-US" sz="4000" b="1" i="1">
                            <a:latin typeface="Cambria Math" panose="02040503050406030204" pitchFamily="18" charset="0"/>
                            <a:ea typeface="Cambria Math" panose="02040503050406030204" pitchFamily="18" charset="0"/>
                            <a:cs typeface="Tahoma" panose="020B0604030504040204" pitchFamily="34" charset="0"/>
                          </a:rPr>
                          <m:t>𝜶</m:t>
                        </m:r>
                      </m:den>
                    </m:f>
                    <m:r>
                      <a:rPr lang="en-US" sz="4000" b="1" i="1">
                        <a:latin typeface="Cambria Math" panose="02040503050406030204" pitchFamily="18" charset="0"/>
                        <a:ea typeface="Cambria Math" panose="02040503050406030204" pitchFamily="18" charset="0"/>
                        <a:cs typeface="Tahoma" panose="020B0604030504040204" pitchFamily="34" charset="0"/>
                      </a:rPr>
                      <m:t>=</m:t>
                    </m:r>
                    <m:r>
                      <a:rPr lang="en-US" sz="4000" b="1" i="1">
                        <a:latin typeface="Cambria Math" panose="02040503050406030204" pitchFamily="18" charset="0"/>
                        <a:ea typeface="Cambria Math" panose="02040503050406030204" pitchFamily="18" charset="0"/>
                        <a:cs typeface="Tahoma" panose="020B0604030504040204" pitchFamily="34" charset="0"/>
                      </a:rPr>
                      <m:t>−</m:t>
                    </m:r>
                    <m:rad>
                      <m:radPr>
                        <m:degHide m:val="on"/>
                        <m:ctrlPr>
                          <a:rPr lang="en-US" sz="4000" b="1" i="1">
                            <a:latin typeface="Cambria Math" panose="02040503050406030204" pitchFamily="18" charset="0"/>
                            <a:ea typeface="Cambria Math" panose="02040503050406030204" pitchFamily="18" charset="0"/>
                            <a:cs typeface="Tahoma" panose="020B0604030504040204" pitchFamily="34" charset="0"/>
                          </a:rPr>
                        </m:ctrlPr>
                      </m:radPr>
                      <m:deg/>
                      <m:e>
                        <m:r>
                          <a:rPr lang="en-US" sz="4000" b="1" i="1">
                            <a:latin typeface="Cambria Math" panose="02040503050406030204" pitchFamily="18" charset="0"/>
                            <a:ea typeface="Cambria Math" panose="02040503050406030204" pitchFamily="18" charset="0"/>
                            <a:cs typeface="Tahoma" panose="020B0604030504040204" pitchFamily="34" charset="0"/>
                          </a:rPr>
                          <m:t>𝟐</m:t>
                        </m:r>
                      </m:e>
                    </m:rad>
                  </m:oMath>
                </a14:m>
                <a:r>
                  <a:rPr lang="en-US" sz="4400" b="1">
                    <a:latin typeface="Tahoma" panose="020B0604030504040204" pitchFamily="34" charset="0"/>
                    <a:ea typeface="Tahoma" panose="020B0604030504040204" pitchFamily="34" charset="0"/>
                    <a:cs typeface="Tahoma" panose="020B0604030504040204" pitchFamily="34" charset="0"/>
                  </a:rPr>
                  <a:t> và </a:t>
                </a:r>
              </a:p>
            </p:txBody>
          </p:sp>
        </mc:Choice>
        <mc:Fallback>
          <p:sp>
            <p:nvSpPr>
              <p:cNvPr id="2" name="TextBox 1">
                <a:extLst>
                  <a:ext uri="{FF2B5EF4-FFF2-40B4-BE49-F238E27FC236}">
                    <a16:creationId xmlns:a16="http://schemas.microsoft.com/office/drawing/2014/main" id="{EA2ACD24-E7DB-23C8-791A-3A160EBBD56D}"/>
                  </a:ext>
                </a:extLst>
              </p:cNvPr>
              <p:cNvSpPr txBox="1">
                <a:spLocks noRot="1" noChangeAspect="1" noMove="1" noResize="1" noEditPoints="1" noAdjustHandles="1" noChangeArrowheads="1" noChangeShapeType="1" noTextEdit="1"/>
              </p:cNvSpPr>
              <p:nvPr/>
            </p:nvSpPr>
            <p:spPr>
              <a:xfrm>
                <a:off x="-28179" y="9349832"/>
                <a:ext cx="8145486" cy="981487"/>
              </a:xfrm>
              <a:prstGeom prst="rect">
                <a:avLst/>
              </a:prstGeom>
              <a:blipFill>
                <a:blip r:embed="rId7"/>
                <a:stretch>
                  <a:fillRect l="-972" t="-6211" r="-2393" b="-1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2B57CCA-E433-10F2-3EFD-8E731915240D}"/>
                  </a:ext>
                </a:extLst>
              </p:cNvPr>
              <p:cNvSpPr txBox="1"/>
              <p:nvPr/>
            </p:nvSpPr>
            <p:spPr>
              <a:xfrm>
                <a:off x="7483112" y="8921117"/>
                <a:ext cx="17172336" cy="1516697"/>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𝟏</m:t>
                      </m:r>
                      <m:r>
                        <a:rPr lang="en-US" sz="4400" b="1" i="1">
                          <a:latin typeface="Cambria Math" panose="02040503050406030204" pitchFamily="18" charset="0"/>
                          <a:ea typeface="Tahoma" panose="020B0604030504040204" pitchFamily="34" charset="0"/>
                          <a:cs typeface="Tahoma" panose="020B0604030504040204" pitchFamily="34" charset="0"/>
                        </a:rPr>
                        <m:t>+</m:t>
                      </m:r>
                      <m:sSup>
                        <m:sSupPr>
                          <m:ctrlPr>
                            <a:rPr lang="en-US"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𝒄𝒐𝒕</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𝟏</m:t>
                          </m:r>
                        </m:num>
                        <m:den>
                          <m:sSup>
                            <m:sSupPr>
                              <m:ctrlPr>
                                <a:rPr lang="en-US" sz="4400" b="1" i="1">
                                  <a:latin typeface="Cambria Math" panose="02040503050406030204" pitchFamily="18" charset="0"/>
                                  <a:ea typeface="Cambria Math" panose="02040503050406030204" pitchFamily="18" charset="0"/>
                                  <a:cs typeface="Tahoma" panose="020B0604030504040204" pitchFamily="34" charset="0"/>
                                </a:rPr>
                              </m:ctrlPr>
                            </m:sSupPr>
                            <m:e>
                              <m:r>
                                <a:rPr lang="en-US" sz="4400" b="1" i="1">
                                  <a:latin typeface="Cambria Math" panose="02040503050406030204" pitchFamily="18" charset="0"/>
                                  <a:ea typeface="Cambria Math" panose="02040503050406030204" pitchFamily="18" charset="0"/>
                                  <a:cs typeface="Tahoma" panose="020B0604030504040204" pitchFamily="34" charset="0"/>
                                </a:rPr>
                                <m:t>𝒔𝒊𝒏</m:t>
                              </m:r>
                            </m:e>
                            <m:sup>
                              <m:r>
                                <a:rPr lang="en-US" sz="4400" b="1" i="1">
                                  <a:latin typeface="Cambria Math" panose="02040503050406030204" pitchFamily="18" charset="0"/>
                                  <a:ea typeface="Cambria Math" panose="02040503050406030204" pitchFamily="18"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den>
                      </m:f>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𝟏</m:t>
                          </m:r>
                        </m:num>
                        <m:den>
                          <m:sSup>
                            <m:sSupPr>
                              <m:ctrlPr>
                                <a:rPr lang="en-US" sz="4400" b="1" i="1">
                                  <a:latin typeface="Cambria Math" panose="02040503050406030204" pitchFamily="18" charset="0"/>
                                  <a:ea typeface="Cambria Math" panose="02040503050406030204" pitchFamily="18" charset="0"/>
                                  <a:cs typeface="Tahoma" panose="020B0604030504040204" pitchFamily="34" charset="0"/>
                                </a:rPr>
                              </m:ctrlPr>
                            </m:sSupPr>
                            <m:e>
                              <m:r>
                                <a:rPr lang="en-US" sz="4400" b="1" i="1">
                                  <a:latin typeface="Cambria Math" panose="02040503050406030204" pitchFamily="18" charset="0"/>
                                  <a:ea typeface="Cambria Math" panose="02040503050406030204" pitchFamily="18" charset="0"/>
                                  <a:cs typeface="Tahoma" panose="020B0604030504040204" pitchFamily="34" charset="0"/>
                                </a:rPr>
                                <m:t>𝒔</m:t>
                              </m:r>
                              <m:r>
                                <a:rPr lang="en-US" sz="4400" b="1" i="1">
                                  <a:latin typeface="Cambria Math" panose="02040503050406030204" pitchFamily="18" charset="0"/>
                                  <a:ea typeface="Cambria Math" panose="02040503050406030204" pitchFamily="18" charset="0"/>
                                  <a:cs typeface="Tahoma" panose="020B0604030504040204" pitchFamily="34" charset="0"/>
                                </a:rPr>
                                <m:t>𝒊𝒏</m:t>
                              </m:r>
                            </m:e>
                            <m:sup>
                              <m:r>
                                <a:rPr lang="en-US" sz="4400" b="1" i="1">
                                  <a:latin typeface="Cambria Math" panose="02040503050406030204" pitchFamily="18" charset="0"/>
                                  <a:ea typeface="Cambria Math" panose="02040503050406030204" pitchFamily="18"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den>
                      </m:f>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𝟑</m:t>
                          </m:r>
                        </m:num>
                        <m:den>
                          <m:r>
                            <a:rPr lang="en-US" sz="4400" b="1" i="1">
                              <a:latin typeface="Cambria Math" panose="02040503050406030204" pitchFamily="18" charset="0"/>
                              <a:ea typeface="Cambria Math" panose="02040503050406030204" pitchFamily="18" charset="0"/>
                              <a:cs typeface="Tahoma" panose="020B0604030504040204" pitchFamily="34" charset="0"/>
                            </a:rPr>
                            <m:t>𝟐</m:t>
                          </m:r>
                        </m:den>
                      </m:f>
                      <m:r>
                        <a:rPr lang="en-US" sz="44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400" b="1" i="1">
                              <a:latin typeface="Cambria Math" panose="02040503050406030204" pitchFamily="18" charset="0"/>
                              <a:ea typeface="Cambria Math" panose="02040503050406030204" pitchFamily="18" charset="0"/>
                              <a:cs typeface="Tahoma" panose="020B0604030504040204" pitchFamily="34" charset="0"/>
                            </a:rPr>
                          </m:ctrlPr>
                        </m:sSupPr>
                        <m:e>
                          <m:r>
                            <a:rPr lang="en-US" sz="4400" b="1" i="1">
                              <a:latin typeface="Cambria Math" panose="02040503050406030204" pitchFamily="18" charset="0"/>
                              <a:ea typeface="Cambria Math" panose="02040503050406030204" pitchFamily="18" charset="0"/>
                              <a:cs typeface="Tahoma" panose="020B0604030504040204" pitchFamily="34" charset="0"/>
                            </a:rPr>
                            <m:t>𝒔</m:t>
                          </m:r>
                          <m:r>
                            <a:rPr lang="en-US" sz="4400" b="1" i="1">
                              <a:latin typeface="Cambria Math" panose="02040503050406030204" pitchFamily="18" charset="0"/>
                              <a:ea typeface="Cambria Math" panose="02040503050406030204" pitchFamily="18" charset="0"/>
                              <a:cs typeface="Tahoma" panose="020B0604030504040204" pitchFamily="34" charset="0"/>
                            </a:rPr>
                            <m:t>𝒊𝒏</m:t>
                          </m:r>
                        </m:e>
                        <m:sup>
                          <m:r>
                            <a:rPr lang="en-US" sz="4400" b="1" i="1">
                              <a:latin typeface="Cambria Math" panose="02040503050406030204" pitchFamily="18" charset="0"/>
                              <a:ea typeface="Cambria Math" panose="02040503050406030204" pitchFamily="18"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
                            <a:rPr lang="en-US" sz="4400" b="1" i="1">
                              <a:latin typeface="Cambria Math" panose="02040503050406030204" pitchFamily="18" charset="0"/>
                              <a:ea typeface="Cambria Math" panose="02040503050406030204" pitchFamily="18" charset="0"/>
                              <a:cs typeface="Tahoma" panose="020B0604030504040204" pitchFamily="34" charset="0"/>
                            </a:rPr>
                            <m:t>𝟐</m:t>
                          </m:r>
                        </m:num>
                        <m:den>
                          <m:r>
                            <a:rPr lang="en-US" sz="4400" b="1" i="1">
                              <a:latin typeface="Cambria Math" panose="02040503050406030204" pitchFamily="18" charset="0"/>
                              <a:ea typeface="Cambria Math" panose="02040503050406030204" pitchFamily="18" charset="0"/>
                              <a:cs typeface="Tahoma" panose="020B0604030504040204" pitchFamily="34" charset="0"/>
                            </a:rPr>
                            <m:t>𝟑</m:t>
                          </m:r>
                        </m:den>
                      </m:f>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𝒔𝒊𝒏</m:t>
                      </m:r>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f>
                        <m:fPr>
                          <m:ctrlPr>
                            <a:rPr lang="en-US" sz="44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400" b="1" i="1">
                                  <a:latin typeface="Cambria Math" panose="02040503050406030204" pitchFamily="18" charset="0"/>
                                  <a:ea typeface="Cambria Math" panose="02040503050406030204" pitchFamily="18" charset="0"/>
                                  <a:cs typeface="Tahoma" panose="020B0604030504040204" pitchFamily="34" charset="0"/>
                                </a:rPr>
                              </m:ctrlPr>
                            </m:radPr>
                            <m:deg/>
                            <m:e>
                              <m:r>
                                <a:rPr lang="en-US" sz="4400" b="1" i="1">
                                  <a:latin typeface="Cambria Math" panose="02040503050406030204" pitchFamily="18" charset="0"/>
                                  <a:ea typeface="Cambria Math" panose="02040503050406030204" pitchFamily="18" charset="0"/>
                                  <a:cs typeface="Tahoma" panose="020B0604030504040204" pitchFamily="34" charset="0"/>
                                </a:rPr>
                                <m:t>𝟔</m:t>
                              </m:r>
                            </m:e>
                          </m:rad>
                        </m:num>
                        <m:den>
                          <m:r>
                            <a:rPr lang="en-US" sz="4400" b="1" i="1">
                              <a:latin typeface="Cambria Math" panose="02040503050406030204" pitchFamily="18" charset="0"/>
                              <a:ea typeface="Cambria Math" panose="02040503050406030204" pitchFamily="18" charset="0"/>
                              <a:cs typeface="Tahoma" panose="020B0604030504040204" pitchFamily="34" charset="0"/>
                            </a:rPr>
                            <m:t>𝟑</m:t>
                          </m:r>
                        </m:den>
                      </m:f>
                    </m:oMath>
                  </m:oMathPara>
                </a14:m>
                <a:endParaRPr lang="en-US" sz="44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4" name="TextBox 3">
                <a:extLst>
                  <a:ext uri="{FF2B5EF4-FFF2-40B4-BE49-F238E27FC236}">
                    <a16:creationId xmlns:a16="http://schemas.microsoft.com/office/drawing/2014/main" id="{22B57CCA-E433-10F2-3EFD-8E731915240D}"/>
                  </a:ext>
                </a:extLst>
              </p:cNvPr>
              <p:cNvSpPr txBox="1">
                <a:spLocks noRot="1" noChangeAspect="1" noMove="1" noResize="1" noEditPoints="1" noAdjustHandles="1" noChangeArrowheads="1" noChangeShapeType="1" noTextEdit="1"/>
              </p:cNvSpPr>
              <p:nvPr/>
            </p:nvSpPr>
            <p:spPr>
              <a:xfrm>
                <a:off x="7483112" y="8921117"/>
                <a:ext cx="17172336" cy="15166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6825BED4-5E46-B7F2-C0A8-340672D78F44}"/>
                  </a:ext>
                </a:extLst>
              </p:cNvPr>
              <p:cNvSpPr txBox="1"/>
              <p:nvPr/>
            </p:nvSpPr>
            <p:spPr>
              <a:xfrm>
                <a:off x="714503" y="10519555"/>
                <a:ext cx="14757674" cy="1280543"/>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Mà </a:t>
                </a:r>
                <a14:m>
                  <m:oMath xmlns:m="http://schemas.openxmlformats.org/officeDocument/2006/math">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𝟑</m:t>
                        </m:r>
                        <m:r>
                          <a:rPr lang="en-US" sz="4800" b="1" i="1">
                            <a:latin typeface="Cambria Math" panose="02040503050406030204" pitchFamily="18" charset="0"/>
                            <a:ea typeface="Cambria Math" panose="02040503050406030204" pitchFamily="18" charset="0"/>
                            <a:cs typeface="Tahoma" panose="020B0604030504040204" pitchFamily="34" charset="0"/>
                          </a:rPr>
                          <m:t>𝝅</m:t>
                        </m:r>
                      </m:num>
                      <m:den>
                        <m:r>
                          <a:rPr lang="en-US" sz="4800" b="1" i="1">
                            <a:latin typeface="Cambria Math" panose="02040503050406030204" pitchFamily="18" charset="0"/>
                            <a:ea typeface="Cambria Math" panose="02040503050406030204" pitchFamily="18" charset="0"/>
                            <a:cs typeface="Tahoma" panose="020B0604030504040204" pitchFamily="34" charset="0"/>
                          </a:rPr>
                          <m:t>𝟐</m:t>
                        </m:r>
                      </m:den>
                    </m:f>
                    <m:r>
                      <a:rPr lang="en-US" sz="4800" b="1" i="1">
                        <a:latin typeface="Cambria Math" panose="02040503050406030204" pitchFamily="18" charset="0"/>
                        <a:ea typeface="Cambria Math" panose="02040503050406030204" pitchFamily="18" charset="0"/>
                        <a:cs typeface="Tahoma" panose="020B0604030504040204" pitchFamily="34" charset="0"/>
                      </a:rPr>
                      <m:t>&lt;</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&lt;</m:t>
                    </m:r>
                    <m:r>
                      <a:rPr lang="en-US" sz="4800" b="1" i="1">
                        <a:latin typeface="Cambria Math" panose="02040503050406030204" pitchFamily="18" charset="0"/>
                        <a:ea typeface="Cambria Math" panose="02040503050406030204" pitchFamily="18" charset="0"/>
                        <a:cs typeface="Tahoma" panose="020B0604030504040204" pitchFamily="34" charset="0"/>
                      </a:rPr>
                      <m:t>𝟐</m:t>
                    </m:r>
                    <m:r>
                      <a:rPr lang="en-US" sz="4800" b="1" i="1">
                        <a:latin typeface="Cambria Math" panose="02040503050406030204" pitchFamily="18" charset="0"/>
                        <a:ea typeface="Cambria Math" panose="02040503050406030204" pitchFamily="18" charset="0"/>
                        <a:cs typeface="Tahoma" panose="020B0604030504040204" pitchFamily="34" charset="0"/>
                      </a:rPr>
                      <m:t>𝝅</m:t>
                    </m:r>
                    <m:r>
                      <a:rPr lang="en-US" sz="4800" b="1" i="1">
                        <a:latin typeface="Cambria Math" panose="02040503050406030204" pitchFamily="18" charset="0"/>
                        <a:ea typeface="Cambria Math" panose="02040503050406030204" pitchFamily="18" charset="0"/>
                        <a:cs typeface="Tahoma" panose="020B0604030504040204" pitchFamily="34" charset="0"/>
                      </a:rPr>
                      <m:t> </m:t>
                    </m:r>
                  </m:oMath>
                </a14:m>
                <a:r>
                  <a:rPr lang="en-US" sz="4800" b="1">
                    <a:latin typeface="Tahoma" panose="020B0604030504040204" pitchFamily="34" charset="0"/>
                    <a:ea typeface="Tahoma" panose="020B0604030504040204" pitchFamily="34" charset="0"/>
                    <a:cs typeface="Tahoma" panose="020B0604030504040204" pitchFamily="34" charset="0"/>
                  </a:rPr>
                  <a:t>nên </a:t>
                </a:r>
                <a14:m>
                  <m:oMath xmlns:m="http://schemas.openxmlformats.org/officeDocument/2006/math">
                    <m:r>
                      <a:rPr lang="en-US" sz="4800" b="1" i="1">
                        <a:latin typeface="Cambria Math" panose="02040503050406030204" pitchFamily="18" charset="0"/>
                        <a:ea typeface="Cambria Math" panose="02040503050406030204" pitchFamily="18" charset="0"/>
                        <a:cs typeface="Tahoma" panose="020B0604030504040204" pitchFamily="34" charset="0"/>
                      </a:rPr>
                      <m:t>𝒔</m:t>
                    </m:r>
                    <m:r>
                      <a:rPr lang="en-US" sz="4800" b="1" i="1">
                        <a:latin typeface="Cambria Math" panose="02040503050406030204" pitchFamily="18" charset="0"/>
                        <a:ea typeface="Cambria Math" panose="02040503050406030204" pitchFamily="18" charset="0"/>
                        <a:cs typeface="Tahoma" panose="020B0604030504040204" pitchFamily="34" charset="0"/>
                      </a:rPr>
                      <m:t>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&lt;</m:t>
                    </m:r>
                    <m:r>
                      <a:rPr lang="en-US" sz="4800" b="1" i="1">
                        <a:latin typeface="Cambria Math" panose="02040503050406030204" pitchFamily="18" charset="0"/>
                        <a:ea typeface="Cambria Math" panose="02040503050406030204" pitchFamily="18" charset="0"/>
                        <a:cs typeface="Tahoma" panose="020B0604030504040204" pitchFamily="34" charset="0"/>
                      </a:rPr>
                      <m:t>𝟎</m:t>
                    </m:r>
                  </m:oMath>
                </a14:m>
                <a:r>
                  <a:rPr lang="en-US" sz="48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𝒔𝒊𝒏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𝟔</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𝟑</m:t>
                        </m:r>
                      </m:den>
                    </m:f>
                  </m:oMath>
                </a14:m>
                <a:r>
                  <a:rPr lang="en-US" sz="4800" b="1">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5" name="TextBox 4">
                <a:extLst>
                  <a:ext uri="{FF2B5EF4-FFF2-40B4-BE49-F238E27FC236}">
                    <a16:creationId xmlns:a16="http://schemas.microsoft.com/office/drawing/2014/main" id="{6825BED4-5E46-B7F2-C0A8-340672D78F44}"/>
                  </a:ext>
                </a:extLst>
              </p:cNvPr>
              <p:cNvSpPr txBox="1">
                <a:spLocks noRot="1" noChangeAspect="1" noMove="1" noResize="1" noEditPoints="1" noAdjustHandles="1" noChangeArrowheads="1" noChangeShapeType="1" noTextEdit="1"/>
              </p:cNvSpPr>
              <p:nvPr/>
            </p:nvSpPr>
            <p:spPr>
              <a:xfrm>
                <a:off x="714503" y="10519555"/>
                <a:ext cx="14757674" cy="1280543"/>
              </a:xfrm>
              <a:prstGeom prst="rect">
                <a:avLst/>
              </a:prstGeom>
              <a:blipFill>
                <a:blip r:embed="rId9"/>
                <a:stretch>
                  <a:fillRect l="-1859"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D37823C-3BE0-FF9A-AF66-4F5D41E35F0D}"/>
                  </a:ext>
                </a:extLst>
              </p:cNvPr>
              <p:cNvSpPr txBox="1"/>
              <p:nvPr/>
            </p:nvSpPr>
            <p:spPr>
              <a:xfrm>
                <a:off x="676171" y="7851168"/>
                <a:ext cx="23322974" cy="1280607"/>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Mặt khác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𝒕𝒂𝒏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𝒔𝒊𝒏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num>
                      <m:den>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 ⟹</m:t>
                    </m:r>
                    <m:r>
                      <a:rPr lang="en-US" sz="4800" b="1" i="1">
                        <a:latin typeface="Cambria Math" panose="02040503050406030204" pitchFamily="18" charset="0"/>
                        <a:ea typeface="Cambria Math" panose="02040503050406030204" pitchFamily="18" charset="0"/>
                        <a:cs typeface="Tahoma" panose="020B0604030504040204" pitchFamily="34" charset="0"/>
                      </a:rPr>
                      <m:t>𝒔𝒊𝒏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𝒕𝒂𝒏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𝟔</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𝟔</m:t>
                        </m:r>
                      </m:den>
                    </m:f>
                  </m:oMath>
                </a14:m>
                <a:r>
                  <a:rPr lang="en-US" sz="4800" b="1">
                    <a:latin typeface="Tahoma" panose="020B0604030504040204" pitchFamily="34" charset="0"/>
                    <a:ea typeface="Tahoma" panose="020B0604030504040204" pitchFamily="34" charset="0"/>
                    <a:cs typeface="Tahoma" panose="020B0604030504040204" pitchFamily="34" charset="0"/>
                  </a:rPr>
                  <a:t>. </a:t>
                </a:r>
              </a:p>
            </p:txBody>
          </p:sp>
        </mc:Choice>
        <mc:Fallback>
          <p:sp>
            <p:nvSpPr>
              <p:cNvPr id="7" name="TextBox 6">
                <a:extLst>
                  <a:ext uri="{FF2B5EF4-FFF2-40B4-BE49-F238E27FC236}">
                    <a16:creationId xmlns:a16="http://schemas.microsoft.com/office/drawing/2014/main" id="{2D37823C-3BE0-FF9A-AF66-4F5D41E35F0D}"/>
                  </a:ext>
                </a:extLst>
              </p:cNvPr>
              <p:cNvSpPr txBox="1">
                <a:spLocks noRot="1" noChangeAspect="1" noMove="1" noResize="1" noEditPoints="1" noAdjustHandles="1" noChangeArrowheads="1" noChangeShapeType="1" noTextEdit="1"/>
              </p:cNvSpPr>
              <p:nvPr/>
            </p:nvSpPr>
            <p:spPr>
              <a:xfrm>
                <a:off x="676171" y="7851168"/>
                <a:ext cx="23322974" cy="1280607"/>
              </a:xfrm>
              <a:prstGeom prst="rect">
                <a:avLst/>
              </a:prstGeom>
              <a:blipFill>
                <a:blip r:embed="rId10"/>
                <a:stretch>
                  <a:fillRect l="-1202"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A80D937-F5FD-CFAD-D91A-86B8E277561B}"/>
                  </a:ext>
                </a:extLst>
              </p:cNvPr>
              <p:cNvSpPr txBox="1"/>
              <p:nvPr/>
            </p:nvSpPr>
            <p:spPr>
              <a:xfrm>
                <a:off x="756383" y="11781478"/>
                <a:ext cx="23322974" cy="1280607"/>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Mặt khác </a:t>
                </a:r>
                <a14:m>
                  <m:oMath xmlns:m="http://schemas.openxmlformats.org/officeDocument/2006/math">
                    <m:r>
                      <a:rPr lang="en-US" sz="4800" b="1">
                        <a:latin typeface="Cambria Math" panose="02040503050406030204" pitchFamily="18" charset="0"/>
                        <a:ea typeface="Cambria Math" panose="02040503050406030204" pitchFamily="18" charset="0"/>
                        <a:cs typeface="Tahoma" panose="020B0604030504040204" pitchFamily="34" charset="0"/>
                      </a:rPr>
                      <m:t>𝐜𝐨𝐭</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num>
                      <m:den>
                        <m:r>
                          <a:rPr lang="en-US" sz="4800" b="1" i="1">
                            <a:latin typeface="Cambria Math" panose="02040503050406030204" pitchFamily="18" charset="0"/>
                            <a:ea typeface="Cambria Math" panose="02040503050406030204" pitchFamily="18" charset="0"/>
                            <a:cs typeface="Tahoma" panose="020B0604030504040204" pitchFamily="34" charset="0"/>
                          </a:rPr>
                          <m:t>𝒔𝒊𝒏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 ⟹</m:t>
                    </m:r>
                    <m:r>
                      <a:rPr lang="en-US" sz="4800" b="1" i="1">
                        <a:latin typeface="Cambria Math" panose="02040503050406030204" pitchFamily="18" charset="0"/>
                        <a:ea typeface="Cambria Math" panose="02040503050406030204" pitchFamily="18" charset="0"/>
                        <a:cs typeface="Tahoma" panose="020B0604030504040204" pitchFamily="34" charset="0"/>
                      </a:rPr>
                      <m:t>𝒄𝒐𝒔</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𝒄𝒐𝒕</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𝒔𝒊𝒏</m:t>
                    </m:r>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rad>
                          <m:radPr>
                            <m:degHide m:val="on"/>
                            <m:ctrlPr>
                              <a:rPr lang="en-US" sz="4800" b="1" i="1">
                                <a:latin typeface="Cambria Math" panose="02040503050406030204" pitchFamily="18" charset="0"/>
                                <a:ea typeface="Cambria Math" panose="02040503050406030204" pitchFamily="18" charset="0"/>
                                <a:cs typeface="Tahoma" panose="020B0604030504040204" pitchFamily="34" charset="0"/>
                              </a:rPr>
                            </m:ctrlPr>
                          </m:radPr>
                          <m:deg/>
                          <m:e>
                            <m:r>
                              <a:rPr lang="en-US" sz="4800" b="1" i="1">
                                <a:latin typeface="Cambria Math" panose="02040503050406030204" pitchFamily="18" charset="0"/>
                                <a:ea typeface="Cambria Math" panose="02040503050406030204" pitchFamily="18" charset="0"/>
                                <a:cs typeface="Tahoma" panose="020B0604030504040204" pitchFamily="34" charset="0"/>
                              </a:rPr>
                              <m:t>𝟑</m:t>
                            </m:r>
                          </m:e>
                        </m:rad>
                      </m:num>
                      <m:den>
                        <m:r>
                          <a:rPr lang="en-US" sz="4800" b="1" i="1">
                            <a:latin typeface="Cambria Math" panose="02040503050406030204" pitchFamily="18" charset="0"/>
                            <a:ea typeface="Cambria Math" panose="02040503050406030204" pitchFamily="18" charset="0"/>
                            <a:cs typeface="Tahoma" panose="020B0604030504040204" pitchFamily="34" charset="0"/>
                          </a:rPr>
                          <m:t>𝟑</m:t>
                        </m:r>
                      </m:den>
                    </m:f>
                  </m:oMath>
                </a14:m>
                <a:r>
                  <a:rPr lang="en-US" sz="4800" b="1">
                    <a:latin typeface="Tahoma" panose="020B0604030504040204" pitchFamily="34" charset="0"/>
                    <a:ea typeface="Tahoma" panose="020B0604030504040204" pitchFamily="34" charset="0"/>
                    <a:cs typeface="Tahoma" panose="020B0604030504040204" pitchFamily="34" charset="0"/>
                  </a:rPr>
                  <a:t>. </a:t>
                </a:r>
              </a:p>
            </p:txBody>
          </p:sp>
        </mc:Choice>
        <mc:Fallback>
          <p:sp>
            <p:nvSpPr>
              <p:cNvPr id="8" name="TextBox 7">
                <a:extLst>
                  <a:ext uri="{FF2B5EF4-FFF2-40B4-BE49-F238E27FC236}">
                    <a16:creationId xmlns:a16="http://schemas.microsoft.com/office/drawing/2014/main" id="{2A80D937-F5FD-CFAD-D91A-86B8E277561B}"/>
                  </a:ext>
                </a:extLst>
              </p:cNvPr>
              <p:cNvSpPr txBox="1">
                <a:spLocks noRot="1" noChangeAspect="1" noMove="1" noResize="1" noEditPoints="1" noAdjustHandles="1" noChangeArrowheads="1" noChangeShapeType="1" noTextEdit="1"/>
              </p:cNvSpPr>
              <p:nvPr/>
            </p:nvSpPr>
            <p:spPr>
              <a:xfrm>
                <a:off x="756383" y="11781478"/>
                <a:ext cx="23322974" cy="1280607"/>
              </a:xfrm>
              <a:prstGeom prst="rect">
                <a:avLst/>
              </a:prstGeom>
              <a:blipFill>
                <a:blip r:embed="rId11"/>
                <a:stretch>
                  <a:fillRect l="-1176" b="-10000"/>
                </a:stretch>
              </a:blipFill>
            </p:spPr>
            <p:txBody>
              <a:bodyPr/>
              <a:lstStyle/>
              <a:p>
                <a:r>
                  <a:rPr lang="en-US">
                    <a:noFill/>
                  </a:rPr>
                  <a:t> </a:t>
                </a:r>
              </a:p>
            </p:txBody>
          </p:sp>
        </mc:Fallback>
      </mc:AlternateContent>
    </p:spTree>
    <p:extLst>
      <p:ext uri="{BB962C8B-B14F-4D97-AF65-F5344CB8AC3E}">
        <p14:creationId xmlns:p14="http://schemas.microsoft.com/office/powerpoint/2010/main" val="357187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2" grpId="0"/>
      <p:bldP spid="13" grpId="0"/>
      <p:bldP spid="17" grpId="0"/>
      <p:bldP spid="2" grpId="0"/>
      <p:bldP spid="4" grpId="0"/>
      <p:bldP spid="5"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4" name="Rectangle 3">
            <a:extLst>
              <a:ext uri="{FF2B5EF4-FFF2-40B4-BE49-F238E27FC236}">
                <a16:creationId xmlns:a16="http://schemas.microsoft.com/office/drawing/2014/main" id="{361B0C24-EDB8-BF90-1837-81A8914140EB}"/>
              </a:ext>
            </a:extLst>
          </p:cNvPr>
          <p:cNvSpPr/>
          <p:nvPr/>
        </p:nvSpPr>
        <p:spPr>
          <a:xfrm>
            <a:off x="499076" y="4319080"/>
            <a:ext cx="23489332" cy="8949448"/>
          </a:xfrm>
          <a:prstGeom prst="rect">
            <a:avLst/>
          </a:prstGeom>
          <a:solidFill>
            <a:schemeClr val="accent6">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D1C4D844-FEE7-77DC-D5E1-E366480CE22C}"/>
              </a:ext>
            </a:extLst>
          </p:cNvPr>
          <p:cNvGrpSpPr/>
          <p:nvPr/>
        </p:nvGrpSpPr>
        <p:grpSpPr>
          <a:xfrm>
            <a:off x="499077" y="779728"/>
            <a:ext cx="23680850" cy="998468"/>
            <a:chOff x="0" y="92326"/>
            <a:chExt cx="9619823" cy="204158"/>
          </a:xfrm>
        </p:grpSpPr>
        <p:sp>
          <p:nvSpPr>
            <p:cNvPr id="37" name="TextBox 321">
              <a:extLst>
                <a:ext uri="{FF2B5EF4-FFF2-40B4-BE49-F238E27FC236}">
                  <a16:creationId xmlns:a16="http://schemas.microsoft.com/office/drawing/2014/main" id="{B74D87E3-CA8C-2CA8-C1CB-657ACEEE25AA}"/>
                </a:ext>
              </a:extLst>
            </p:cNvPr>
            <p:cNvSpPr txBox="1"/>
            <p:nvPr/>
          </p:nvSpPr>
          <p:spPr>
            <a:xfrm>
              <a:off x="636493" y="106315"/>
              <a:ext cx="8983330" cy="190169"/>
            </a:xfrm>
            <a:prstGeom prst="rect">
              <a:avLst/>
            </a:prstGeom>
            <a:noFill/>
          </p:spPr>
          <p:txBody>
            <a:bodyPr wrap="square" rtlCol="0">
              <a:noAutofit/>
            </a:bodyPr>
            <a:lstStyle/>
            <a:p>
              <a:pPr>
                <a:lnSpc>
                  <a:spcPct val="107000"/>
                </a:lnSpc>
                <a:spcAft>
                  <a:spcPts val="800"/>
                </a:spcAft>
              </a:pPr>
              <a:r>
                <a:rPr lang="en-US" sz="4500" b="1">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4500" b="1" dirty="0">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a:extLst>
                <a:ext uri="{FF2B5EF4-FFF2-40B4-BE49-F238E27FC236}">
                  <a16:creationId xmlns:a16="http://schemas.microsoft.com/office/drawing/2014/main" id="{0DF9EE26-A8D0-0B5E-0A2E-D42204A97C22}"/>
                </a:ext>
              </a:extLst>
            </p:cNvPr>
            <p:cNvGrpSpPr/>
            <p:nvPr/>
          </p:nvGrpSpPr>
          <p:grpSpPr>
            <a:xfrm>
              <a:off x="0" y="92326"/>
              <a:ext cx="627012" cy="197663"/>
              <a:chOff x="0" y="92326"/>
              <a:chExt cx="575416" cy="197663"/>
            </a:xfrm>
          </p:grpSpPr>
          <p:grpSp>
            <p:nvGrpSpPr>
              <p:cNvPr id="39" name="Group 38">
                <a:extLst>
                  <a:ext uri="{FF2B5EF4-FFF2-40B4-BE49-F238E27FC236}">
                    <a16:creationId xmlns:a16="http://schemas.microsoft.com/office/drawing/2014/main" id="{30C8CD14-79BA-A657-23A6-36EF4286FE27}"/>
                  </a:ext>
                </a:extLst>
              </p:cNvPr>
              <p:cNvGrpSpPr/>
              <p:nvPr/>
            </p:nvGrpSpPr>
            <p:grpSpPr>
              <a:xfrm>
                <a:off x="0" y="92326"/>
                <a:ext cx="575416" cy="197663"/>
                <a:chOff x="0" y="92326"/>
                <a:chExt cx="644449" cy="302837"/>
              </a:xfrm>
            </p:grpSpPr>
            <p:sp>
              <p:nvSpPr>
                <p:cNvPr id="42" name="Arrow: Pentagon 41">
                  <a:extLst>
                    <a:ext uri="{FF2B5EF4-FFF2-40B4-BE49-F238E27FC236}">
                      <a16:creationId xmlns:a16="http://schemas.microsoft.com/office/drawing/2014/main" id="{09C2DAA6-6D9C-AB53-173B-302E086C5765}"/>
                    </a:ext>
                  </a:extLst>
                </p:cNvPr>
                <p:cNvSpPr/>
                <p:nvPr/>
              </p:nvSpPr>
              <p:spPr>
                <a:xfrm>
                  <a:off x="0" y="103807"/>
                  <a:ext cx="420648" cy="2913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3" name="Arrow: Chevron 42">
                  <a:extLst>
                    <a:ext uri="{FF2B5EF4-FFF2-40B4-BE49-F238E27FC236}">
                      <a16:creationId xmlns:a16="http://schemas.microsoft.com/office/drawing/2014/main" id="{0EC49B4A-5F5B-E0FC-CB0A-E0B10C274684}"/>
                    </a:ext>
                  </a:extLst>
                </p:cNvPr>
                <p:cNvSpPr/>
                <p:nvPr/>
              </p:nvSpPr>
              <p:spPr>
                <a:xfrm>
                  <a:off x="380243" y="92326"/>
                  <a:ext cx="169459" cy="291671"/>
                </a:xfrm>
                <a:prstGeom prst="chevron">
                  <a:avLst>
                    <a:gd name="adj" fmla="val 83506"/>
                  </a:avLst>
                </a:prstGeom>
                <a:solidFill>
                  <a:srgbClr val="FFC000">
                    <a:lumMod val="40000"/>
                    <a:lumOff val="60000"/>
                  </a:srgbClr>
                </a:solidFill>
                <a:ln w="12700" cap="flat" cmpd="sng" algn="ctr">
                  <a:solidFill>
                    <a:srgbClr val="FFC0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4" name="Arrow: Chevron 43">
                  <a:extLst>
                    <a:ext uri="{FF2B5EF4-FFF2-40B4-BE49-F238E27FC236}">
                      <a16:creationId xmlns:a16="http://schemas.microsoft.com/office/drawing/2014/main" id="{B6248633-E0FC-F702-CF28-BBA0D3A73DCD}"/>
                    </a:ext>
                  </a:extLst>
                </p:cNvPr>
                <p:cNvSpPr/>
                <p:nvPr/>
              </p:nvSpPr>
              <p:spPr>
                <a:xfrm>
                  <a:off x="474990" y="92326"/>
                  <a:ext cx="169459" cy="291671"/>
                </a:xfrm>
                <a:prstGeom prst="chevron">
                  <a:avLst>
                    <a:gd name="adj" fmla="val 83506"/>
                  </a:avLst>
                </a:prstGeom>
                <a:solidFill>
                  <a:srgbClr val="0000CC"/>
                </a:solidFill>
                <a:ln w="12700" cap="flat" cmpd="sng" algn="ctr">
                  <a:solidFill>
                    <a:srgbClr val="FFFF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sp>
            <p:nvSpPr>
              <p:cNvPr id="40" name="Flowchart: Terminator 39">
                <a:extLst>
                  <a:ext uri="{FF2B5EF4-FFF2-40B4-BE49-F238E27FC236}">
                    <a16:creationId xmlns:a16="http://schemas.microsoft.com/office/drawing/2014/main" id="{61794A40-14E3-FB4D-5B92-16D562350A2C}"/>
                  </a:ext>
                </a:extLst>
              </p:cNvPr>
              <p:cNvSpPr/>
              <p:nvPr/>
            </p:nvSpPr>
            <p:spPr>
              <a:xfrm>
                <a:off x="80311" y="137613"/>
                <a:ext cx="253736" cy="115827"/>
              </a:xfrm>
              <a:prstGeom prst="flowChartTerminator">
                <a:avLst/>
              </a:prstGeom>
              <a:solidFill>
                <a:srgbClr val="FFFF00"/>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1" name="Oval 40">
                <a:extLst>
                  <a:ext uri="{FF2B5EF4-FFF2-40B4-BE49-F238E27FC236}">
                    <a16:creationId xmlns:a16="http://schemas.microsoft.com/office/drawing/2014/main" id="{93CE0E34-363C-CA25-7FD2-DC82835AFDDE}"/>
                  </a:ext>
                </a:extLst>
              </p:cNvPr>
              <p:cNvSpPr/>
              <p:nvPr/>
            </p:nvSpPr>
            <p:spPr>
              <a:xfrm>
                <a:off x="211660" y="142761"/>
                <a:ext cx="92369" cy="95432"/>
              </a:xfrm>
              <a:prstGeom prst="ellipse">
                <a:avLst/>
              </a:prstGeom>
              <a:solidFill>
                <a:srgbClr val="3333FF"/>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B4E569A-6AF5-0B19-8CAB-0C464A4C648B}"/>
                  </a:ext>
                </a:extLst>
              </p:cNvPr>
              <p:cNvSpPr txBox="1"/>
              <p:nvPr/>
            </p:nvSpPr>
            <p:spPr>
              <a:xfrm>
                <a:off x="779578" y="1906089"/>
                <a:ext cx="23465424" cy="2008307"/>
              </a:xfrm>
              <a:prstGeom prst="rect">
                <a:avLst/>
              </a:prstGeom>
              <a:noFill/>
            </p:spPr>
            <p:txBody>
              <a:bodyPr wrap="square">
                <a:spAutoFit/>
              </a:bodyPr>
              <a:lstStyle/>
              <a:p>
                <a:r>
                  <a:rPr lang="fr-FR" sz="4800" b="1">
                    <a:solidFill>
                      <a:srgbClr val="FF0000"/>
                    </a:solidFill>
                    <a:latin typeface="Tahoma" panose="020B0604030504040204" pitchFamily="34" charset="0"/>
                    <a:ea typeface="Tahoma" panose="020B0604030504040204" pitchFamily="34" charset="0"/>
                    <a:cs typeface="Tahoma" panose="020B0604030504040204" pitchFamily="34" charset="0"/>
                  </a:rPr>
                  <a:t>1.5. </a:t>
                </a:r>
                <a:r>
                  <a:rPr lang="en-US" sz="4800" b="1">
                    <a:solidFill>
                      <a:schemeClr val="tx1"/>
                    </a:solidFill>
                    <a:latin typeface="Tahoma" panose="020B0604030504040204" pitchFamily="34" charset="0"/>
                    <a:ea typeface="Tahoma" panose="020B0604030504040204" pitchFamily="34" charset="0"/>
                    <a:cs typeface="Tahoma" panose="020B0604030504040204" pitchFamily="34" charset="0"/>
                  </a:rPr>
                  <a:t>Chứng minh các đẳng thức sau</a:t>
                </a:r>
                <a:endParaRPr lang="fr-FR" sz="4800" b="1">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fr-FR" sz="4800" b="1">
                    <a:ea typeface="Tahoma" panose="020B0604030504040204" pitchFamily="34" charset="0"/>
                    <a:cs typeface="Tahoma" panose="020B0604030504040204" pitchFamily="34" charset="0"/>
                  </a:rPr>
                  <a:t>a) </a:t>
                </a:r>
                <a14:m>
                  <m:oMath xmlns:m="http://schemas.openxmlformats.org/officeDocument/2006/math">
                    <m:sSup>
                      <m:sSupPr>
                        <m:ctrlPr>
                          <a:rPr lang="fr-FR"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𝟒</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𝒔𝒊𝒏</m:t>
                        </m:r>
                      </m:e>
                      <m:sup>
                        <m:r>
                          <a:rPr lang="en-US" sz="4800" b="1" i="1">
                            <a:latin typeface="Cambria Math" panose="02040503050406030204" pitchFamily="18" charset="0"/>
                            <a:ea typeface="Cambria Math" panose="02040503050406030204" pitchFamily="18" charset="0"/>
                            <a:cs typeface="Tahoma" panose="020B0604030504040204" pitchFamily="34" charset="0"/>
                          </a:rPr>
                          <m:t>𝟒</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𝟐</m:t>
                    </m:r>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𝒄𝒐𝒔</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𝟏</m:t>
                    </m:r>
                  </m:oMath>
                </a14:m>
                <a:r>
                  <a:rPr lang="fr-FR" sz="4800" b="1">
                    <a:latin typeface="Tahoma" panose="020B0604030504040204" pitchFamily="34" charset="0"/>
                    <a:ea typeface="Tahoma" panose="020B0604030504040204" pitchFamily="34" charset="0"/>
                    <a:cs typeface="Tahoma" panose="020B0604030504040204" pitchFamily="34" charset="0"/>
                  </a:rPr>
                  <a:t>                               b) </a:t>
                </a:r>
                <a14:m>
                  <m:oMath xmlns:m="http://schemas.openxmlformats.org/officeDocument/2006/math">
                    <m:f>
                      <m:fPr>
                        <m:ctrlPr>
                          <a:rPr lang="fr-FR" sz="4800" b="1" i="1">
                            <a:latin typeface="Cambria Math" panose="02040503050406030204" pitchFamily="18" charset="0"/>
                            <a:ea typeface="Tahoma" panose="020B0604030504040204" pitchFamily="34" charset="0"/>
                            <a:cs typeface="Tahoma" panose="020B0604030504040204" pitchFamily="34" charset="0"/>
                          </a:rPr>
                        </m:ctrlPr>
                      </m:fPr>
                      <m:num>
                        <m:sSup>
                          <m:sSupPr>
                            <m:ctrlPr>
                              <a:rPr lang="fr-FR"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𝒕𝒂𝒏</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𝟏</m:t>
                        </m:r>
                      </m:num>
                      <m:den>
                        <m:sSup>
                          <m:sSupPr>
                            <m:ctrlPr>
                              <a:rPr lang="fr-FR"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𝒔𝒊𝒏</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Tahoma" panose="020B0604030504040204" pitchFamily="34" charset="0"/>
                        <a:cs typeface="Tahoma" panose="020B0604030504040204" pitchFamily="34" charset="0"/>
                      </a:rPr>
                      <m:t>=</m:t>
                    </m:r>
                    <m:sSup>
                      <m:sSupPr>
                        <m:ctrlPr>
                          <a:rPr lang="en-US"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𝒕𝒂𝒏</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oMath>
                </a14:m>
                <a:r>
                  <a:rPr lang="fr-FR" sz="4800" b="1">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3" name="TextBox 2">
                <a:extLst>
                  <a:ext uri="{FF2B5EF4-FFF2-40B4-BE49-F238E27FC236}">
                    <a16:creationId xmlns:a16="http://schemas.microsoft.com/office/drawing/2014/main" id="{0B4E569A-6AF5-0B19-8CAB-0C464A4C648B}"/>
                  </a:ext>
                </a:extLst>
              </p:cNvPr>
              <p:cNvSpPr txBox="1">
                <a:spLocks noRot="1" noChangeAspect="1" noMove="1" noResize="1" noEditPoints="1" noAdjustHandles="1" noChangeArrowheads="1" noChangeShapeType="1" noTextEdit="1"/>
              </p:cNvSpPr>
              <p:nvPr/>
            </p:nvSpPr>
            <p:spPr>
              <a:xfrm>
                <a:off x="779578" y="1906089"/>
                <a:ext cx="23465424" cy="2008307"/>
              </a:xfrm>
              <a:prstGeom prst="rect">
                <a:avLst/>
              </a:prstGeom>
              <a:blipFill>
                <a:blip r:embed="rId3"/>
                <a:stretch>
                  <a:fillRect l="-1195" t="-6991" b="-638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18A1658A-A39F-B05B-AC56-CF79A8E2A54C}"/>
              </a:ext>
            </a:extLst>
          </p:cNvPr>
          <p:cNvSpPr/>
          <p:nvPr/>
        </p:nvSpPr>
        <p:spPr>
          <a:xfrm>
            <a:off x="10199514" y="4248692"/>
            <a:ext cx="3039352" cy="885056"/>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8EB92787-B464-3E64-C92D-6DCBC740D6E5}"/>
                  </a:ext>
                </a:extLst>
              </p:cNvPr>
              <p:cNvSpPr txBox="1"/>
              <p:nvPr/>
            </p:nvSpPr>
            <p:spPr>
              <a:xfrm>
                <a:off x="533713" y="5643189"/>
                <a:ext cx="20814002" cy="926087"/>
              </a:xfrm>
              <a:prstGeom prst="rect">
                <a:avLst/>
              </a:prstGeom>
              <a:noFill/>
            </p:spPr>
            <p:txBody>
              <a:bodyPr wrap="square">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a) Ta </a:t>
                </a:r>
                <a:r>
                  <a:rPr lang="en-US" sz="4800" b="1" dirty="0" err="1">
                    <a:latin typeface="Tahoma" panose="020B0604030504040204" pitchFamily="34" charset="0"/>
                    <a:ea typeface="Tahoma" panose="020B0604030504040204" pitchFamily="34" charset="0"/>
                    <a:cs typeface="Tahoma" panose="020B0604030504040204" pitchFamily="34" charset="0"/>
                  </a:rPr>
                  <a:t>có</a:t>
                </a:r>
                <a:r>
                  <a:rPr lang="en-US" sz="48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p>
                      <m:sSupPr>
                        <m:ctrlPr>
                          <a:rPr lang="fr-FR"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𝑽𝑻</m:t>
                        </m:r>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𝟒</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𝒔𝒊𝒏</m:t>
                        </m:r>
                      </m:e>
                      <m:sup>
                        <m:r>
                          <a:rPr lang="en-US" sz="4800" b="1" i="1">
                            <a:latin typeface="Cambria Math" panose="02040503050406030204" pitchFamily="18" charset="0"/>
                            <a:ea typeface="Cambria Math" panose="02040503050406030204" pitchFamily="18" charset="0"/>
                            <a:cs typeface="Tahoma" panose="020B0604030504040204" pitchFamily="34" charset="0"/>
                          </a:rPr>
                          <m:t>𝟒</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d>
                      <m:dPr>
                        <m:ctrlPr>
                          <a:rPr lang="en-US" sz="4800" b="1" i="1">
                            <a:latin typeface="Cambria Math" panose="02040503050406030204" pitchFamily="18" charset="0"/>
                            <a:ea typeface="Cambria Math" panose="02040503050406030204" pitchFamily="18" charset="0"/>
                            <a:cs typeface="Tahoma" panose="020B0604030504040204" pitchFamily="34" charset="0"/>
                          </a:rPr>
                        </m:ctrlPr>
                      </m:dPr>
                      <m:e>
                        <m:sSup>
                          <m:sSupPr>
                            <m:ctrlPr>
                              <a:rPr lang="fr-FR"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𝒔𝒊𝒏</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e>
                    </m:d>
                    <m:d>
                      <m:dPr>
                        <m:ctrlPr>
                          <a:rPr lang="en-US" sz="4800" b="1" i="1">
                            <a:latin typeface="Cambria Math" panose="02040503050406030204" pitchFamily="18" charset="0"/>
                            <a:ea typeface="Cambria Math" panose="02040503050406030204" pitchFamily="18" charset="0"/>
                            <a:cs typeface="Tahoma" panose="020B0604030504040204" pitchFamily="34" charset="0"/>
                          </a:rPr>
                        </m:ctrlPr>
                      </m:dPr>
                      <m:e>
                        <m:sSup>
                          <m:sSupPr>
                            <m:ctrlPr>
                              <a:rPr lang="fr-FR"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𝒔𝒊𝒏</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e>
                    </m:d>
                  </m:oMath>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3" name="TextBox 12">
                <a:extLst>
                  <a:ext uri="{FF2B5EF4-FFF2-40B4-BE49-F238E27FC236}">
                    <a16:creationId xmlns:a16="http://schemas.microsoft.com/office/drawing/2014/main" id="{8EB92787-B464-3E64-C92D-6DCBC740D6E5}"/>
                  </a:ext>
                </a:extLst>
              </p:cNvPr>
              <p:cNvSpPr txBox="1">
                <a:spLocks noRot="1" noChangeAspect="1" noMove="1" noResize="1" noEditPoints="1" noAdjustHandles="1" noChangeArrowheads="1" noChangeShapeType="1" noTextEdit="1"/>
              </p:cNvSpPr>
              <p:nvPr/>
            </p:nvSpPr>
            <p:spPr>
              <a:xfrm>
                <a:off x="533713" y="5643189"/>
                <a:ext cx="20814002" cy="926087"/>
              </a:xfrm>
              <a:prstGeom prst="rect">
                <a:avLst/>
              </a:prstGeom>
              <a:blipFill>
                <a:blip r:embed="rId4"/>
                <a:stretch>
                  <a:fillRect l="-1347" t="-11842" b="-269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EA2ACD24-E7DB-23C8-791A-3A160EBBD56D}"/>
                  </a:ext>
                </a:extLst>
              </p:cNvPr>
              <p:cNvSpPr txBox="1"/>
              <p:nvPr/>
            </p:nvSpPr>
            <p:spPr>
              <a:xfrm>
                <a:off x="533713" y="8449635"/>
                <a:ext cx="12632530" cy="1171603"/>
              </a:xfrm>
              <a:prstGeom prst="rect">
                <a:avLst/>
              </a:prstGeom>
              <a:noFill/>
            </p:spPr>
            <p:txBody>
              <a:bodyPr wrap="square">
                <a:spAutoFit/>
              </a:bodyPr>
              <a:lstStyle/>
              <a:p>
                <a:r>
                  <a:rPr lang="en-US" sz="4400" b="1">
                    <a:latin typeface="Tahoma" panose="020B0604030504040204" pitchFamily="34" charset="0"/>
                    <a:ea typeface="Tahoma" panose="020B0604030504040204" pitchFamily="34" charset="0"/>
                    <a:cs typeface="Tahoma" panose="020B0604030504040204" pitchFamily="34" charset="0"/>
                  </a:rPr>
                  <a:t> b) Ta có  </a:t>
                </a:r>
                <a14:m>
                  <m:oMath xmlns:m="http://schemas.openxmlformats.org/officeDocument/2006/math">
                    <m:r>
                      <a:rPr lang="en-US" sz="4400" b="1">
                        <a:latin typeface="Cambria Math" panose="02040503050406030204" pitchFamily="18" charset="0"/>
                        <a:ea typeface="Tahoma" panose="020B0604030504040204" pitchFamily="34" charset="0"/>
                        <a:cs typeface="Tahoma" panose="020B0604030504040204" pitchFamily="34" charset="0"/>
                      </a:rPr>
                      <m:t>𝐕𝐓</m:t>
                    </m:r>
                    <m:r>
                      <a:rPr lang="en-US" sz="4400" b="1">
                        <a:latin typeface="Cambria Math" panose="02040503050406030204" pitchFamily="18" charset="0"/>
                        <a:ea typeface="Tahoma" panose="020B0604030504040204" pitchFamily="34" charset="0"/>
                        <a:cs typeface="Tahoma" panose="020B0604030504040204" pitchFamily="34" charset="0"/>
                      </a:rPr>
                      <m:t>=</m:t>
                    </m:r>
                    <m:f>
                      <m:fPr>
                        <m:ctrlPr>
                          <a:rPr lang="fr-FR" sz="4400" b="1" i="1">
                            <a:latin typeface="Cambria Math" panose="02040503050406030204" pitchFamily="18" charset="0"/>
                            <a:ea typeface="Tahoma" panose="020B0604030504040204" pitchFamily="34" charset="0"/>
                            <a:cs typeface="Tahoma" panose="020B0604030504040204" pitchFamily="34" charset="0"/>
                          </a:rPr>
                        </m:ctrlPr>
                      </m:fPr>
                      <m:num>
                        <m:sSup>
                          <m:sSupPr>
                            <m:ctrlPr>
                              <a:rPr lang="fr-FR"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𝒄𝒐𝒔</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fr-FR"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400" b="1" i="1">
                                <a:latin typeface="Cambria Math" panose="02040503050406030204" pitchFamily="18" charset="0"/>
                                <a:ea typeface="Cambria Math" panose="02040503050406030204" pitchFamily="18" charset="0"/>
                                <a:cs typeface="Tahoma" panose="020B0604030504040204" pitchFamily="34" charset="0"/>
                              </a:rPr>
                            </m:ctrlPr>
                          </m:sSupPr>
                          <m:e>
                            <m:r>
                              <a:rPr lang="en-US" sz="4400" b="1" i="1">
                                <a:latin typeface="Cambria Math" panose="02040503050406030204" pitchFamily="18" charset="0"/>
                                <a:ea typeface="Cambria Math" panose="02040503050406030204" pitchFamily="18" charset="0"/>
                                <a:cs typeface="Tahoma" panose="020B0604030504040204" pitchFamily="34" charset="0"/>
                              </a:rPr>
                              <m:t>𝒕𝒂𝒏</m:t>
                            </m:r>
                          </m:e>
                          <m:sup>
                            <m:r>
                              <a:rPr lang="en-US" sz="4400" b="1" i="1">
                                <a:latin typeface="Cambria Math" panose="02040503050406030204" pitchFamily="18" charset="0"/>
                                <a:ea typeface="Cambria Math" panose="02040503050406030204" pitchFamily="18"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𝟏</m:t>
                        </m:r>
                      </m:num>
                      <m:den>
                        <m:sSup>
                          <m:sSupPr>
                            <m:ctrlPr>
                              <a:rPr lang="fr-FR"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𝒔𝒊𝒏</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fr-FR" sz="4400" b="1" i="1">
                            <a:latin typeface="Cambria Math" panose="02040503050406030204" pitchFamily="18" charset="0"/>
                            <a:ea typeface="Cambria Math" panose="02040503050406030204" pitchFamily="18" charset="0"/>
                            <a:cs typeface="Tahoma" panose="020B0604030504040204" pitchFamily="34" charset="0"/>
                          </a:rPr>
                          <m:t>𝜶</m:t>
                        </m:r>
                      </m:den>
                    </m:f>
                    <m:r>
                      <a:rPr lang="en-US" sz="4400" b="1" i="1">
                        <a:latin typeface="Cambria Math" panose="02040503050406030204" pitchFamily="18" charset="0"/>
                        <a:ea typeface="Cambria Math" panose="02040503050406030204" pitchFamily="18" charset="0"/>
                        <a:cs typeface="Tahoma" panose="020B0604030504040204" pitchFamily="34" charset="0"/>
                      </a:rPr>
                      <m:t>=</m:t>
                    </m:r>
                  </m:oMath>
                </a14:m>
                <a:r>
                  <a:rPr lang="fr-FR" sz="4400" b="1">
                    <a:ea typeface="Tahoma" panose="020B0604030504040204" pitchFamily="34" charset="0"/>
                    <a:cs typeface="Tahoma" panose="020B0604030504040204" pitchFamily="34" charset="0"/>
                  </a:rPr>
                  <a:t> </a:t>
                </a:r>
                <a14:m>
                  <m:oMath xmlns:m="http://schemas.openxmlformats.org/officeDocument/2006/math">
                    <m:f>
                      <m:fPr>
                        <m:ctrlPr>
                          <a:rPr lang="fr-FR" sz="4400" b="1" i="1">
                            <a:latin typeface="Cambria Math" panose="02040503050406030204" pitchFamily="18" charset="0"/>
                            <a:ea typeface="Tahoma" panose="020B0604030504040204" pitchFamily="34" charset="0"/>
                            <a:cs typeface="Tahoma" panose="020B0604030504040204" pitchFamily="34" charset="0"/>
                          </a:rPr>
                        </m:ctrlPr>
                      </m:fPr>
                      <m:num>
                        <m:sSup>
                          <m:sSupPr>
                            <m:ctrlPr>
                              <a:rPr lang="en-US" sz="4400" b="1" i="1">
                                <a:latin typeface="Cambria Math" panose="02040503050406030204" pitchFamily="18" charset="0"/>
                                <a:ea typeface="Cambria Math" panose="02040503050406030204" pitchFamily="18" charset="0"/>
                                <a:cs typeface="Tahoma" panose="020B0604030504040204" pitchFamily="34" charset="0"/>
                              </a:rPr>
                            </m:ctrlPr>
                          </m:sSupPr>
                          <m:e>
                            <m:r>
                              <a:rPr lang="en-US" sz="4400" b="1" i="1">
                                <a:latin typeface="Cambria Math" panose="02040503050406030204" pitchFamily="18" charset="0"/>
                                <a:ea typeface="Cambria Math" panose="02040503050406030204" pitchFamily="18" charset="0"/>
                                <a:cs typeface="Tahoma" panose="020B0604030504040204" pitchFamily="34" charset="0"/>
                              </a:rPr>
                              <m:t>𝒕𝒂𝒏</m:t>
                            </m:r>
                          </m:e>
                          <m:sup>
                            <m:r>
                              <a:rPr lang="en-US" sz="4400" b="1" i="1">
                                <a:latin typeface="Cambria Math" panose="02040503050406030204" pitchFamily="18" charset="0"/>
                                <a:ea typeface="Cambria Math" panose="02040503050406030204" pitchFamily="18"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r>
                          <a:rPr lang="en-US" sz="4400" b="1" i="1">
                            <a:latin typeface="Cambria Math" panose="02040503050406030204" pitchFamily="18" charset="0"/>
                            <a:ea typeface="Cambria Math" panose="02040503050406030204" pitchFamily="18" charset="0"/>
                            <a:cs typeface="Tahoma" panose="020B0604030504040204" pitchFamily="34" charset="0"/>
                          </a:rPr>
                          <m:t>𝟏</m:t>
                        </m:r>
                        <m:r>
                          <a:rPr lang="en-US" sz="4400" b="1" i="1">
                            <a:latin typeface="Cambria Math" panose="02040503050406030204" pitchFamily="18" charset="0"/>
                            <a:ea typeface="Cambria Math" panose="02040503050406030204" pitchFamily="18" charset="0"/>
                            <a:cs typeface="Tahoma" panose="020B0604030504040204" pitchFamily="34" charset="0"/>
                          </a:rPr>
                          <m:t>−</m:t>
                        </m:r>
                        <m:sSup>
                          <m:sSupPr>
                            <m:ctrlPr>
                              <a:rPr lang="fr-FR"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𝒄𝒐𝒔</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fr-FR" sz="4400" b="1" i="1">
                            <a:latin typeface="Cambria Math" panose="02040503050406030204" pitchFamily="18" charset="0"/>
                            <a:ea typeface="Cambria Math" panose="02040503050406030204" pitchFamily="18" charset="0"/>
                            <a:cs typeface="Tahoma" panose="020B0604030504040204" pitchFamily="34" charset="0"/>
                          </a:rPr>
                          <m:t>𝜶</m:t>
                        </m:r>
                        <m:r>
                          <a:rPr lang="en-US" sz="4400" b="1" i="1">
                            <a:latin typeface="Cambria Math" panose="02040503050406030204" pitchFamily="18" charset="0"/>
                            <a:ea typeface="Cambria Math" panose="02040503050406030204" pitchFamily="18" charset="0"/>
                            <a:cs typeface="Tahoma" panose="020B0604030504040204" pitchFamily="34" charset="0"/>
                          </a:rPr>
                          <m:t>)</m:t>
                        </m:r>
                      </m:num>
                      <m:den>
                        <m:sSup>
                          <m:sSupPr>
                            <m:ctrlPr>
                              <a:rPr lang="fr-FR"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𝒔𝒊𝒏</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fr-FR" sz="4400" b="1" i="1">
                            <a:latin typeface="Cambria Math" panose="02040503050406030204" pitchFamily="18" charset="0"/>
                            <a:ea typeface="Cambria Math" panose="02040503050406030204" pitchFamily="18" charset="0"/>
                            <a:cs typeface="Tahoma" panose="020B0604030504040204" pitchFamily="34" charset="0"/>
                          </a:rPr>
                          <m:t>𝜶</m:t>
                        </m:r>
                      </m:den>
                    </m:f>
                    <m:r>
                      <a:rPr lang="en-US" sz="4400" b="1" i="1">
                        <a:latin typeface="Cambria Math" panose="02040503050406030204" pitchFamily="18" charset="0"/>
                        <a:ea typeface="Cambria Math" panose="02040503050406030204" pitchFamily="18" charset="0"/>
                        <a:cs typeface="Tahoma" panose="020B0604030504040204" pitchFamily="34" charset="0"/>
                      </a:rPr>
                      <m:t>=</m:t>
                    </m:r>
                  </m:oMath>
                </a14:m>
                <a:endParaRPr lang="en-US" sz="44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2" name="TextBox 1">
                <a:extLst>
                  <a:ext uri="{FF2B5EF4-FFF2-40B4-BE49-F238E27FC236}">
                    <a16:creationId xmlns:a16="http://schemas.microsoft.com/office/drawing/2014/main" id="{EA2ACD24-E7DB-23C8-791A-3A160EBBD56D}"/>
                  </a:ext>
                </a:extLst>
              </p:cNvPr>
              <p:cNvSpPr txBox="1">
                <a:spLocks noRot="1" noChangeAspect="1" noMove="1" noResize="1" noEditPoints="1" noAdjustHandles="1" noChangeArrowheads="1" noChangeShapeType="1" noTextEdit="1"/>
              </p:cNvSpPr>
              <p:nvPr/>
            </p:nvSpPr>
            <p:spPr>
              <a:xfrm>
                <a:off x="533713" y="8449635"/>
                <a:ext cx="12632530" cy="1171603"/>
              </a:xfrm>
              <a:prstGeom prst="rect">
                <a:avLst/>
              </a:prstGeom>
              <a:blipFill>
                <a:blip r:embed="rId5"/>
                <a:stretch>
                  <a:fillRect l="-676" b="-98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841BCD4-D343-E6E7-6100-240AF27C7F06}"/>
                  </a:ext>
                </a:extLst>
              </p:cNvPr>
              <p:cNvSpPr txBox="1"/>
              <p:nvPr/>
            </p:nvSpPr>
            <p:spPr>
              <a:xfrm>
                <a:off x="1152471" y="6814425"/>
                <a:ext cx="16442174" cy="847733"/>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fr-FR"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𝒔𝒊𝒏</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fr-FR"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𝟐</m:t>
                          </m:r>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𝟏</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𝑽𝑷</m:t>
                      </m:r>
                    </m:oMath>
                  </m:oMathPara>
                </a14:m>
                <a:endParaRPr lang="en-US" sz="48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9" name="TextBox 8">
                <a:extLst>
                  <a:ext uri="{FF2B5EF4-FFF2-40B4-BE49-F238E27FC236}">
                    <a16:creationId xmlns:a16="http://schemas.microsoft.com/office/drawing/2014/main" id="{0841BCD4-D343-E6E7-6100-240AF27C7F06}"/>
                  </a:ext>
                </a:extLst>
              </p:cNvPr>
              <p:cNvSpPr txBox="1">
                <a:spLocks noRot="1" noChangeAspect="1" noMove="1" noResize="1" noEditPoints="1" noAdjustHandles="1" noChangeArrowheads="1" noChangeShapeType="1" noTextEdit="1"/>
              </p:cNvSpPr>
              <p:nvPr/>
            </p:nvSpPr>
            <p:spPr>
              <a:xfrm>
                <a:off x="1152471" y="6814425"/>
                <a:ext cx="16442174" cy="84773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61E26E5C-F6D2-22E7-F256-57BD56EDD365}"/>
                  </a:ext>
                </a:extLst>
              </p:cNvPr>
              <p:cNvSpPr txBox="1"/>
              <p:nvPr/>
            </p:nvSpPr>
            <p:spPr>
              <a:xfrm>
                <a:off x="12877962" y="7695603"/>
                <a:ext cx="4747984" cy="201933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fr-FR" sz="4400" b="1" i="1">
                              <a:latin typeface="Cambria Math" panose="02040503050406030204" pitchFamily="18" charset="0"/>
                              <a:ea typeface="Tahoma" panose="020B0604030504040204" pitchFamily="34" charset="0"/>
                              <a:cs typeface="Tahoma" panose="020B0604030504040204" pitchFamily="34" charset="0"/>
                            </a:rPr>
                          </m:ctrlPr>
                        </m:fPr>
                        <m:num>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𝒔𝒊𝒏</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num>
                            <m:den>
                              <m:sSup>
                                <m:sSupPr>
                                  <m:ctrlPr>
                                    <a:rPr lang="fr-FR"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 </m:t>
                          </m:r>
                          <m:r>
                            <a:rPr lang="en-US" sz="4400" b="1" i="1">
                              <a:latin typeface="Cambria Math" panose="02040503050406030204" pitchFamily="18" charset="0"/>
                              <a:ea typeface="Cambria Math" panose="02040503050406030204" pitchFamily="18" charset="0"/>
                              <a:cs typeface="Tahoma" panose="020B0604030504040204" pitchFamily="34" charset="0"/>
                            </a:rPr>
                            <m:t>−</m:t>
                          </m:r>
                          <m:sSup>
                            <m:sSupPr>
                              <m:ctrlPr>
                                <a:rPr lang="en-US" sz="4000" b="1" i="1">
                                  <a:latin typeface="Cambria Math" panose="02040503050406030204" pitchFamily="18" charset="0"/>
                                  <a:ea typeface="Cambria Math" panose="02040503050406030204" pitchFamily="18" charset="0"/>
                                  <a:cs typeface="Tahoma" panose="020B0604030504040204" pitchFamily="34" charset="0"/>
                                </a:rPr>
                              </m:ctrlPr>
                            </m:sSupPr>
                            <m:e>
                              <m:r>
                                <a:rPr lang="en-US" sz="4000" b="1" i="1">
                                  <a:latin typeface="Cambria Math" panose="02040503050406030204" pitchFamily="18" charset="0"/>
                                  <a:ea typeface="Cambria Math" panose="02040503050406030204" pitchFamily="18" charset="0"/>
                                  <a:cs typeface="Tahoma" panose="020B0604030504040204" pitchFamily="34" charset="0"/>
                                </a:rPr>
                                <m:t>𝒔𝒊𝒏</m:t>
                              </m:r>
                            </m:e>
                            <m:sup>
                              <m:r>
                                <a:rPr lang="en-US" sz="4000" b="1" i="1">
                                  <a:latin typeface="Cambria Math" panose="02040503050406030204" pitchFamily="18" charset="0"/>
                                  <a:ea typeface="Cambria Math" panose="02040503050406030204" pitchFamily="18" charset="0"/>
                                  <a:cs typeface="Tahoma" panose="020B0604030504040204" pitchFamily="34" charset="0"/>
                                </a:rPr>
                                <m:t>𝟐</m:t>
                              </m:r>
                            </m:sup>
                          </m:sSup>
                          <m:r>
                            <a:rPr lang="fr-FR" sz="4000" b="1" i="1">
                              <a:latin typeface="Cambria Math" panose="02040503050406030204" pitchFamily="18" charset="0"/>
                              <a:ea typeface="Cambria Math" panose="02040503050406030204" pitchFamily="18" charset="0"/>
                              <a:cs typeface="Tahoma" panose="020B0604030504040204" pitchFamily="34" charset="0"/>
                            </a:rPr>
                            <m:t>𝜶</m:t>
                          </m:r>
                        </m:num>
                        <m:den>
                          <m:sSup>
                            <m:sSupPr>
                              <m:ctrlPr>
                                <a:rPr lang="fr-FR"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𝒔𝒊𝒏</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fr-FR" sz="4400" b="1" i="1">
                              <a:latin typeface="Cambria Math" panose="02040503050406030204" pitchFamily="18" charset="0"/>
                              <a:ea typeface="Cambria Math" panose="02040503050406030204" pitchFamily="18" charset="0"/>
                              <a:cs typeface="Tahoma" panose="020B0604030504040204" pitchFamily="34" charset="0"/>
                            </a:rPr>
                            <m:t>𝜶</m:t>
                          </m:r>
                        </m:den>
                      </m:f>
                    </m:oMath>
                  </m:oMathPara>
                </a14:m>
                <a:endParaRPr lang="en-US" sz="44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0" name="TextBox 9">
                <a:extLst>
                  <a:ext uri="{FF2B5EF4-FFF2-40B4-BE49-F238E27FC236}">
                    <a16:creationId xmlns:a16="http://schemas.microsoft.com/office/drawing/2014/main" id="{61E26E5C-F6D2-22E7-F256-57BD56EDD365}"/>
                  </a:ext>
                </a:extLst>
              </p:cNvPr>
              <p:cNvSpPr txBox="1">
                <a:spLocks noRot="1" noChangeAspect="1" noMove="1" noResize="1" noEditPoints="1" noAdjustHandles="1" noChangeArrowheads="1" noChangeShapeType="1" noTextEdit="1"/>
              </p:cNvSpPr>
              <p:nvPr/>
            </p:nvSpPr>
            <p:spPr>
              <a:xfrm>
                <a:off x="12877962" y="7695603"/>
                <a:ext cx="4747984" cy="201933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C652329E-6823-4E9D-E962-75F001C8059E}"/>
                  </a:ext>
                </a:extLst>
              </p:cNvPr>
              <p:cNvSpPr txBox="1"/>
              <p:nvPr/>
            </p:nvSpPr>
            <p:spPr>
              <a:xfrm>
                <a:off x="4475983" y="10134447"/>
                <a:ext cx="6283942" cy="204068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m:t>
                      </m:r>
                      <m:f>
                        <m:fPr>
                          <m:ctrlPr>
                            <a:rPr lang="fr-FR" sz="4400" b="1" i="1">
                              <a:latin typeface="Cambria Math" panose="02040503050406030204" pitchFamily="18" charset="0"/>
                              <a:ea typeface="Tahoma" panose="020B0604030504040204" pitchFamily="34" charset="0"/>
                              <a:cs typeface="Tahoma" panose="020B0604030504040204" pitchFamily="34" charset="0"/>
                            </a:rPr>
                          </m:ctrlPr>
                        </m:fPr>
                        <m:num>
                          <m:f>
                            <m:fPr>
                              <m:ctrlPr>
                                <a:rPr lang="en-US" sz="4800" b="1" i="1">
                                  <a:latin typeface="Cambria Math" panose="02040503050406030204" pitchFamily="18" charset="0"/>
                                  <a:ea typeface="Cambria Math" panose="02040503050406030204" pitchFamily="18" charset="0"/>
                                  <a:cs typeface="Tahoma" panose="020B0604030504040204" pitchFamily="34" charset="0"/>
                                </a:rPr>
                              </m:ctrlPr>
                            </m:fPr>
                            <m:num>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𝒔𝒊𝒏</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𝟏</m:t>
                              </m:r>
                              <m:r>
                                <a:rPr lang="en-US" sz="4800" b="1" i="1">
                                  <a:latin typeface="Cambria Math" panose="02040503050406030204" pitchFamily="18" charset="0"/>
                                  <a:ea typeface="Cambria Math" panose="02040503050406030204" pitchFamily="18" charset="0"/>
                                  <a:cs typeface="Tahoma" panose="020B0604030504040204" pitchFamily="34" charset="0"/>
                                </a:rPr>
                                <m:t>−</m:t>
                              </m:r>
                              <m:sSup>
                                <m:sSupPr>
                                  <m:ctrlPr>
                                    <a:rPr lang="fr-FR"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r>
                                <a:rPr lang="en-US" sz="4800" b="1" i="1">
                                  <a:latin typeface="Cambria Math" panose="02040503050406030204" pitchFamily="18" charset="0"/>
                                  <a:ea typeface="Cambria Math" panose="02040503050406030204" pitchFamily="18" charset="0"/>
                                  <a:cs typeface="Tahoma" panose="020B0604030504040204" pitchFamily="34" charset="0"/>
                                </a:rPr>
                                <m:t>)</m:t>
                              </m:r>
                            </m:num>
                            <m:den>
                              <m:sSup>
                                <m:sSupPr>
                                  <m:ctrlPr>
                                    <a:rPr lang="fr-FR" sz="4800" b="1" i="1">
                                      <a:latin typeface="Cambria Math" panose="02040503050406030204" pitchFamily="18" charset="0"/>
                                      <a:ea typeface="Tahoma" panose="020B0604030504040204" pitchFamily="34" charset="0"/>
                                      <a:cs typeface="Tahoma" panose="020B0604030504040204" pitchFamily="34" charset="0"/>
                                    </a:rPr>
                                  </m:ctrlPr>
                                </m:sSupPr>
                                <m:e>
                                  <m:r>
                                    <a:rPr lang="en-US" sz="4800" b="1" i="1">
                                      <a:latin typeface="Cambria Math" panose="02040503050406030204" pitchFamily="18" charset="0"/>
                                      <a:ea typeface="Tahoma" panose="020B0604030504040204" pitchFamily="34" charset="0"/>
                                      <a:cs typeface="Tahoma" panose="020B0604030504040204" pitchFamily="34" charset="0"/>
                                    </a:rPr>
                                    <m:t>𝒄𝒐𝒔</m:t>
                                  </m:r>
                                </m:e>
                                <m:sup>
                                  <m:r>
                                    <a:rPr lang="en-US" sz="4800" b="1" i="1">
                                      <a:latin typeface="Cambria Math" panose="02040503050406030204" pitchFamily="18" charset="0"/>
                                      <a:ea typeface="Tahoma" panose="020B0604030504040204" pitchFamily="34" charset="0"/>
                                      <a:cs typeface="Tahoma" panose="020B0604030504040204" pitchFamily="34" charset="0"/>
                                    </a:rPr>
                                    <m:t>𝟐</m:t>
                                  </m:r>
                                </m:sup>
                              </m:sSup>
                              <m:r>
                                <a:rPr lang="en-US" sz="4800" b="1" i="1">
                                  <a:latin typeface="Cambria Math" panose="02040503050406030204" pitchFamily="18" charset="0"/>
                                  <a:ea typeface="Cambria Math" panose="02040503050406030204" pitchFamily="18" charset="0"/>
                                  <a:cs typeface="Tahoma" panose="020B0604030504040204" pitchFamily="34" charset="0"/>
                                </a:rPr>
                                <m:t>𝜶</m:t>
                              </m:r>
                            </m:den>
                          </m:f>
                          <m:r>
                            <a:rPr lang="en-US" sz="4800" b="1" i="1">
                              <a:latin typeface="Cambria Math" panose="02040503050406030204" pitchFamily="18" charset="0"/>
                              <a:ea typeface="Cambria Math" panose="02040503050406030204" pitchFamily="18" charset="0"/>
                              <a:cs typeface="Tahoma" panose="020B0604030504040204" pitchFamily="34" charset="0"/>
                            </a:rPr>
                            <m:t> </m:t>
                          </m:r>
                        </m:num>
                        <m:den>
                          <m:sSup>
                            <m:sSupPr>
                              <m:ctrlPr>
                                <a:rPr lang="fr-FR"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𝒔𝒊𝒏</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fr-FR" sz="4400" b="1" i="1">
                              <a:latin typeface="Cambria Math" panose="02040503050406030204" pitchFamily="18" charset="0"/>
                              <a:ea typeface="Cambria Math" panose="02040503050406030204" pitchFamily="18" charset="0"/>
                              <a:cs typeface="Tahoma" panose="020B0604030504040204" pitchFamily="34" charset="0"/>
                            </a:rPr>
                            <m:t>𝜶</m:t>
                          </m:r>
                        </m:den>
                      </m:f>
                    </m:oMath>
                  </m:oMathPara>
                </a14:m>
                <a:endParaRPr lang="en-US" sz="44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4" name="TextBox 13">
                <a:extLst>
                  <a:ext uri="{FF2B5EF4-FFF2-40B4-BE49-F238E27FC236}">
                    <a16:creationId xmlns:a16="http://schemas.microsoft.com/office/drawing/2014/main" id="{C652329E-6823-4E9D-E962-75F001C8059E}"/>
                  </a:ext>
                </a:extLst>
              </p:cNvPr>
              <p:cNvSpPr txBox="1">
                <a:spLocks noRot="1" noChangeAspect="1" noMove="1" noResize="1" noEditPoints="1" noAdjustHandles="1" noChangeArrowheads="1" noChangeShapeType="1" noTextEdit="1"/>
              </p:cNvSpPr>
              <p:nvPr/>
            </p:nvSpPr>
            <p:spPr>
              <a:xfrm>
                <a:off x="4475983" y="10134447"/>
                <a:ext cx="6283942" cy="20406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4B028062-BFDD-4F5B-0964-2B4D988A4EB8}"/>
                  </a:ext>
                </a:extLst>
              </p:cNvPr>
              <p:cNvSpPr txBox="1"/>
              <p:nvPr/>
            </p:nvSpPr>
            <p:spPr>
              <a:xfrm>
                <a:off x="10199515" y="10665669"/>
                <a:ext cx="5084766" cy="149162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m:t>
                      </m:r>
                      <m:f>
                        <m:fPr>
                          <m:ctrlPr>
                            <a:rPr lang="fr-FR" sz="4400" b="1" i="1">
                              <a:latin typeface="Cambria Math" panose="02040503050406030204" pitchFamily="18" charset="0"/>
                              <a:ea typeface="Tahoma" panose="020B0604030504040204" pitchFamily="34" charset="0"/>
                              <a:cs typeface="Tahoma" panose="020B0604030504040204" pitchFamily="34" charset="0"/>
                            </a:rPr>
                          </m:ctrlPr>
                        </m:fPr>
                        <m:num>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𝒔𝒊𝒏</m:t>
                              </m:r>
                            </m:e>
                            <m:sup>
                              <m:r>
                                <a:rPr lang="en-US" sz="4800" b="1" i="1">
                                  <a:latin typeface="Cambria Math" panose="02040503050406030204" pitchFamily="18" charset="0"/>
                                  <a:ea typeface="Cambria Math" panose="02040503050406030204" pitchFamily="18" charset="0"/>
                                  <a:cs typeface="Tahoma" panose="020B0604030504040204" pitchFamily="34" charset="0"/>
                                </a:rPr>
                                <m:t>𝟒</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num>
                        <m:den>
                          <m:sSup>
                            <m:sSupPr>
                              <m:ctrlPr>
                                <a:rPr lang="fr-FR"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𝒔𝒊𝒏</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fr-FR" sz="4400" b="1" i="1">
                              <a:latin typeface="Cambria Math" panose="02040503050406030204" pitchFamily="18" charset="0"/>
                              <a:ea typeface="Cambria Math" panose="02040503050406030204" pitchFamily="18" charset="0"/>
                              <a:cs typeface="Tahoma" panose="020B0604030504040204" pitchFamily="34" charset="0"/>
                            </a:rPr>
                            <m:t>𝜶</m:t>
                          </m:r>
                          <m:sSup>
                            <m:sSupPr>
                              <m:ctrlPr>
                                <a:rPr lang="fr-FR" sz="4000" b="1" i="1">
                                  <a:latin typeface="Cambria Math" panose="02040503050406030204" pitchFamily="18" charset="0"/>
                                  <a:ea typeface="Tahoma" panose="020B0604030504040204" pitchFamily="34" charset="0"/>
                                  <a:cs typeface="Tahoma" panose="020B0604030504040204" pitchFamily="34" charset="0"/>
                                </a:rPr>
                              </m:ctrlPr>
                            </m:sSupPr>
                            <m:e>
                              <m:r>
                                <a:rPr lang="en-US" sz="4000" b="1" i="1">
                                  <a:latin typeface="Cambria Math" panose="02040503050406030204" pitchFamily="18" charset="0"/>
                                  <a:ea typeface="Tahoma" panose="020B0604030504040204" pitchFamily="34" charset="0"/>
                                  <a:cs typeface="Tahoma" panose="020B0604030504040204" pitchFamily="34" charset="0"/>
                                </a:rPr>
                                <m:t>.</m:t>
                              </m:r>
                              <m:r>
                                <a:rPr lang="en-US" sz="4000" b="1" i="1">
                                  <a:latin typeface="Cambria Math" panose="02040503050406030204" pitchFamily="18" charset="0"/>
                                  <a:ea typeface="Tahoma" panose="020B0604030504040204" pitchFamily="34" charset="0"/>
                                  <a:cs typeface="Tahoma" panose="020B0604030504040204" pitchFamily="34" charset="0"/>
                                </a:rPr>
                                <m:t>𝒄𝒐𝒔</m:t>
                              </m:r>
                            </m:e>
                            <m:sup>
                              <m:r>
                                <a:rPr lang="en-US" sz="4000" b="1" i="1">
                                  <a:latin typeface="Cambria Math" panose="02040503050406030204" pitchFamily="18" charset="0"/>
                                  <a:ea typeface="Tahoma" panose="020B0604030504040204" pitchFamily="34" charset="0"/>
                                  <a:cs typeface="Tahoma" panose="020B0604030504040204" pitchFamily="34" charset="0"/>
                                </a:rPr>
                                <m:t>𝟐</m:t>
                              </m:r>
                            </m:sup>
                          </m:sSup>
                          <m:r>
                            <a:rPr lang="en-US" sz="4000" b="1" i="1">
                              <a:latin typeface="Cambria Math" panose="02040503050406030204" pitchFamily="18" charset="0"/>
                              <a:ea typeface="Cambria Math" panose="02040503050406030204" pitchFamily="18" charset="0"/>
                              <a:cs typeface="Tahoma" panose="020B0604030504040204" pitchFamily="34" charset="0"/>
                            </a:rPr>
                            <m:t>𝜶</m:t>
                          </m:r>
                        </m:den>
                      </m:f>
                    </m:oMath>
                  </m:oMathPara>
                </a14:m>
                <a:endParaRPr lang="en-US" sz="44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5" name="TextBox 14">
                <a:extLst>
                  <a:ext uri="{FF2B5EF4-FFF2-40B4-BE49-F238E27FC236}">
                    <a16:creationId xmlns:a16="http://schemas.microsoft.com/office/drawing/2014/main" id="{4B028062-BFDD-4F5B-0964-2B4D988A4EB8}"/>
                  </a:ext>
                </a:extLst>
              </p:cNvPr>
              <p:cNvSpPr txBox="1">
                <a:spLocks noRot="1" noChangeAspect="1" noMove="1" noResize="1" noEditPoints="1" noAdjustHandles="1" noChangeArrowheads="1" noChangeShapeType="1" noTextEdit="1"/>
              </p:cNvSpPr>
              <p:nvPr/>
            </p:nvSpPr>
            <p:spPr>
              <a:xfrm>
                <a:off x="10199515" y="10665669"/>
                <a:ext cx="5084766" cy="149162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FCC7305A-EC51-2D90-13A9-6E9893836756}"/>
                  </a:ext>
                </a:extLst>
              </p:cNvPr>
              <p:cNvSpPr txBox="1"/>
              <p:nvPr/>
            </p:nvSpPr>
            <p:spPr>
              <a:xfrm>
                <a:off x="14218077" y="10838037"/>
                <a:ext cx="5084766" cy="1192121"/>
              </a:xfrm>
              <a:prstGeom prst="rect">
                <a:avLst/>
              </a:prstGeom>
              <a:noFill/>
            </p:spPr>
            <p:txBody>
              <a:bodyPr wrap="square">
                <a:spAutoFit/>
              </a:bodyPr>
              <a:lstStyle/>
              <a:p>
                <a14:m>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m:t>
                    </m:r>
                    <m:f>
                      <m:fPr>
                        <m:ctrlPr>
                          <a:rPr lang="fr-FR" sz="4400" b="1" i="1">
                            <a:latin typeface="Cambria Math" panose="02040503050406030204" pitchFamily="18" charset="0"/>
                            <a:ea typeface="Tahoma" panose="020B0604030504040204" pitchFamily="34" charset="0"/>
                            <a:cs typeface="Tahoma" panose="020B0604030504040204" pitchFamily="34" charset="0"/>
                          </a:rPr>
                        </m:ctrlPr>
                      </m:fPr>
                      <m:num>
                        <m:sSup>
                          <m:sSupPr>
                            <m:ctrlPr>
                              <a:rPr lang="en-US" sz="4800" b="1" i="1">
                                <a:latin typeface="Cambria Math" panose="02040503050406030204" pitchFamily="18" charset="0"/>
                                <a:ea typeface="Cambria Math" panose="02040503050406030204" pitchFamily="18" charset="0"/>
                                <a:cs typeface="Tahoma" panose="020B0604030504040204" pitchFamily="34" charset="0"/>
                              </a:rPr>
                            </m:ctrlPr>
                          </m:sSupPr>
                          <m:e>
                            <m:r>
                              <a:rPr lang="en-US" sz="4800" b="1" i="1">
                                <a:latin typeface="Cambria Math" panose="02040503050406030204" pitchFamily="18" charset="0"/>
                                <a:ea typeface="Cambria Math" panose="02040503050406030204" pitchFamily="18" charset="0"/>
                                <a:cs typeface="Tahoma" panose="020B0604030504040204" pitchFamily="34" charset="0"/>
                              </a:rPr>
                              <m:t>𝒔𝒊𝒏</m:t>
                            </m:r>
                          </m:e>
                          <m:sup>
                            <m:r>
                              <a:rPr lang="en-US" sz="4800" b="1" i="1">
                                <a:latin typeface="Cambria Math" panose="02040503050406030204" pitchFamily="18" charset="0"/>
                                <a:ea typeface="Cambria Math" panose="02040503050406030204" pitchFamily="18" charset="0"/>
                                <a:cs typeface="Tahoma" panose="020B0604030504040204" pitchFamily="34" charset="0"/>
                              </a:rPr>
                              <m:t>𝟐</m:t>
                            </m:r>
                          </m:sup>
                        </m:sSup>
                        <m:r>
                          <a:rPr lang="fr-FR" sz="4800" b="1" i="1">
                            <a:latin typeface="Cambria Math" panose="02040503050406030204" pitchFamily="18" charset="0"/>
                            <a:ea typeface="Cambria Math" panose="02040503050406030204" pitchFamily="18" charset="0"/>
                            <a:cs typeface="Tahoma" panose="020B0604030504040204" pitchFamily="34" charset="0"/>
                          </a:rPr>
                          <m:t>𝜶</m:t>
                        </m:r>
                      </m:num>
                      <m:den>
                        <m:sSup>
                          <m:sSupPr>
                            <m:ctrlPr>
                              <a:rPr lang="fr-FR" sz="4000" b="1" i="1">
                                <a:latin typeface="Cambria Math" panose="02040503050406030204" pitchFamily="18" charset="0"/>
                                <a:ea typeface="Tahoma" panose="020B0604030504040204" pitchFamily="34" charset="0"/>
                                <a:cs typeface="Tahoma" panose="020B0604030504040204" pitchFamily="34" charset="0"/>
                              </a:rPr>
                            </m:ctrlPr>
                          </m:sSupPr>
                          <m:e>
                            <m:r>
                              <a:rPr lang="en-US" sz="4000" b="1" i="1">
                                <a:latin typeface="Cambria Math" panose="02040503050406030204" pitchFamily="18" charset="0"/>
                                <a:ea typeface="Tahoma" panose="020B0604030504040204" pitchFamily="34" charset="0"/>
                                <a:cs typeface="Tahoma" panose="020B0604030504040204" pitchFamily="34" charset="0"/>
                              </a:rPr>
                              <m:t>𝒄𝒐𝒔</m:t>
                            </m:r>
                          </m:e>
                          <m:sup>
                            <m:r>
                              <a:rPr lang="en-US" sz="4000" b="1" i="1">
                                <a:latin typeface="Cambria Math" panose="02040503050406030204" pitchFamily="18" charset="0"/>
                                <a:ea typeface="Tahoma" panose="020B0604030504040204" pitchFamily="34" charset="0"/>
                                <a:cs typeface="Tahoma" panose="020B0604030504040204" pitchFamily="34" charset="0"/>
                              </a:rPr>
                              <m:t>𝟐</m:t>
                            </m:r>
                          </m:sup>
                        </m:sSup>
                        <m:r>
                          <a:rPr lang="en-US" sz="4000" b="1" i="1">
                            <a:latin typeface="Cambria Math" panose="02040503050406030204" pitchFamily="18" charset="0"/>
                            <a:ea typeface="Cambria Math" panose="02040503050406030204" pitchFamily="18" charset="0"/>
                            <a:cs typeface="Tahoma" panose="020B0604030504040204" pitchFamily="34" charset="0"/>
                          </a:rPr>
                          <m:t>𝜶</m:t>
                        </m:r>
                      </m:den>
                    </m:f>
                    <m:r>
                      <a:rPr lang="en-US" sz="4400" b="1" i="1">
                        <a:latin typeface="Cambria Math" panose="02040503050406030204" pitchFamily="18" charset="0"/>
                        <a:ea typeface="Cambria Math" panose="02040503050406030204" pitchFamily="18" charset="0"/>
                        <a:cs typeface="Tahoma" panose="020B0604030504040204" pitchFamily="34" charset="0"/>
                      </a:rPr>
                      <m:t>=</m:t>
                    </m:r>
                  </m:oMath>
                </a14:m>
                <a:r>
                  <a:rPr lang="en-US" sz="4400" b="1">
                    <a:ea typeface="Tahoma" panose="020B0604030504040204" pitchFamily="34" charset="0"/>
                    <a:cs typeface="Tahoma" panose="020B0604030504040204" pitchFamily="34" charset="0"/>
                  </a:rPr>
                  <a:t> </a:t>
                </a:r>
                <a14:m>
                  <m:oMath xmlns:m="http://schemas.openxmlformats.org/officeDocument/2006/math">
                    <m:sSup>
                      <m:sSupPr>
                        <m:ctrlPr>
                          <a:rPr lang="en-US" sz="4400" b="1" i="1">
                            <a:latin typeface="Cambria Math" panose="02040503050406030204" pitchFamily="18" charset="0"/>
                            <a:ea typeface="Tahoma" panose="020B0604030504040204" pitchFamily="34" charset="0"/>
                            <a:cs typeface="Tahoma" panose="020B0604030504040204" pitchFamily="34" charset="0"/>
                          </a:rPr>
                        </m:ctrlPr>
                      </m:sSupPr>
                      <m:e>
                        <m:r>
                          <a:rPr lang="en-US" sz="4400" b="1" i="1">
                            <a:latin typeface="Cambria Math" panose="02040503050406030204" pitchFamily="18" charset="0"/>
                            <a:ea typeface="Tahoma" panose="020B0604030504040204" pitchFamily="34" charset="0"/>
                            <a:cs typeface="Tahoma" panose="020B0604030504040204" pitchFamily="34" charset="0"/>
                          </a:rPr>
                          <m:t>𝒕𝒂𝒏</m:t>
                        </m:r>
                      </m:e>
                      <m:sup>
                        <m:r>
                          <a:rPr lang="en-US" sz="4400" b="1" i="1">
                            <a:latin typeface="Cambria Math" panose="02040503050406030204" pitchFamily="18" charset="0"/>
                            <a:ea typeface="Tahoma" panose="020B0604030504040204" pitchFamily="34" charset="0"/>
                            <a:cs typeface="Tahoma" panose="020B0604030504040204" pitchFamily="34" charset="0"/>
                          </a:rPr>
                          <m:t>𝟐</m:t>
                        </m:r>
                      </m:sup>
                    </m:sSup>
                    <m:r>
                      <a:rPr lang="en-US" sz="4400" b="1" i="1">
                        <a:latin typeface="Cambria Math" panose="02040503050406030204" pitchFamily="18" charset="0"/>
                        <a:ea typeface="Cambria Math" panose="02040503050406030204" pitchFamily="18" charset="0"/>
                        <a:cs typeface="Tahoma" panose="020B0604030504040204" pitchFamily="34" charset="0"/>
                      </a:rPr>
                      <m:t>𝜶</m:t>
                    </m:r>
                  </m:oMath>
                </a14:m>
                <a:endParaRPr lang="en-US" sz="44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6" name="TextBox 15">
                <a:extLst>
                  <a:ext uri="{FF2B5EF4-FFF2-40B4-BE49-F238E27FC236}">
                    <a16:creationId xmlns:a16="http://schemas.microsoft.com/office/drawing/2014/main" id="{FCC7305A-EC51-2D90-13A9-6E9893836756}"/>
                  </a:ext>
                </a:extLst>
              </p:cNvPr>
              <p:cNvSpPr txBox="1">
                <a:spLocks noRot="1" noChangeAspect="1" noMove="1" noResize="1" noEditPoints="1" noAdjustHandles="1" noChangeArrowheads="1" noChangeShapeType="1" noTextEdit="1"/>
              </p:cNvSpPr>
              <p:nvPr/>
            </p:nvSpPr>
            <p:spPr>
              <a:xfrm>
                <a:off x="14218077" y="10838037"/>
                <a:ext cx="5084766" cy="119212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C0FDDB8-9D30-063D-2648-9FF506F59047}"/>
                  </a:ext>
                </a:extLst>
              </p:cNvPr>
              <p:cNvSpPr txBox="1"/>
              <p:nvPr/>
            </p:nvSpPr>
            <p:spPr>
              <a:xfrm>
                <a:off x="18451121" y="11136853"/>
                <a:ext cx="2317006" cy="76944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m:t>
                      </m:r>
                      <m:r>
                        <a:rPr lang="en-US" sz="4400" b="1" i="1">
                          <a:latin typeface="Cambria Math" panose="02040503050406030204" pitchFamily="18" charset="0"/>
                          <a:ea typeface="Tahoma" panose="020B0604030504040204" pitchFamily="34" charset="0"/>
                          <a:cs typeface="Tahoma" panose="020B0604030504040204" pitchFamily="34" charset="0"/>
                        </a:rPr>
                        <m:t>𝑽𝑷</m:t>
                      </m:r>
                    </m:oMath>
                  </m:oMathPara>
                </a14:m>
                <a:endParaRPr lang="en-US" sz="4400" b="1">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8" name="TextBox 17">
                <a:extLst>
                  <a:ext uri="{FF2B5EF4-FFF2-40B4-BE49-F238E27FC236}">
                    <a16:creationId xmlns:a16="http://schemas.microsoft.com/office/drawing/2014/main" id="{5C0FDDB8-9D30-063D-2648-9FF506F59047}"/>
                  </a:ext>
                </a:extLst>
              </p:cNvPr>
              <p:cNvSpPr txBox="1">
                <a:spLocks noRot="1" noChangeAspect="1" noMove="1" noResize="1" noEditPoints="1" noAdjustHandles="1" noChangeArrowheads="1" noChangeShapeType="1" noTextEdit="1"/>
              </p:cNvSpPr>
              <p:nvPr/>
            </p:nvSpPr>
            <p:spPr>
              <a:xfrm>
                <a:off x="18451121" y="11136853"/>
                <a:ext cx="2317006" cy="769441"/>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24076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animBg="1"/>
      <p:bldP spid="13" grpId="0"/>
      <p:bldP spid="2" grpId="0"/>
      <p:bldP spid="9" grpId="0"/>
      <p:bldP spid="10" grpId="0"/>
      <p:bldP spid="14" grpId="0"/>
      <p:bldP spid="15" grpId="0"/>
      <p:bldP spid="16"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Rectangle 1">
            <a:extLst>
              <a:ext uri="{FF2B5EF4-FFF2-40B4-BE49-F238E27FC236}">
                <a16:creationId xmlns:a16="http://schemas.microsoft.com/office/drawing/2014/main" id="{DDBC2D9B-EC62-3579-7A60-292A64731D5A}"/>
              </a:ext>
            </a:extLst>
          </p:cNvPr>
          <p:cNvSpPr/>
          <p:nvPr/>
        </p:nvSpPr>
        <p:spPr>
          <a:xfrm>
            <a:off x="330740" y="5087561"/>
            <a:ext cx="23677124" cy="8244458"/>
          </a:xfrm>
          <a:prstGeom prst="rect">
            <a:avLst/>
          </a:prstGeom>
          <a:solidFill>
            <a:schemeClr val="accent6">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Rectangle: Diagonal Corners Rounded 10">
            <a:extLst>
              <a:ext uri="{FF2B5EF4-FFF2-40B4-BE49-F238E27FC236}">
                <a16:creationId xmlns:a16="http://schemas.microsoft.com/office/drawing/2014/main" id="{52ED8BCF-949A-4979-AAB1-7B76AF5FFB1E}"/>
              </a:ext>
            </a:extLst>
          </p:cNvPr>
          <p:cNvSpPr/>
          <p:nvPr/>
        </p:nvSpPr>
        <p:spPr>
          <a:xfrm>
            <a:off x="128242" y="779729"/>
            <a:ext cx="24051684" cy="12697734"/>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D1C4D844-FEE7-77DC-D5E1-E366480CE22C}"/>
              </a:ext>
            </a:extLst>
          </p:cNvPr>
          <p:cNvGrpSpPr/>
          <p:nvPr/>
        </p:nvGrpSpPr>
        <p:grpSpPr>
          <a:xfrm>
            <a:off x="499077" y="779728"/>
            <a:ext cx="23680850" cy="998468"/>
            <a:chOff x="0" y="92326"/>
            <a:chExt cx="9619823" cy="204158"/>
          </a:xfrm>
        </p:grpSpPr>
        <p:sp>
          <p:nvSpPr>
            <p:cNvPr id="37" name="TextBox 321">
              <a:extLst>
                <a:ext uri="{FF2B5EF4-FFF2-40B4-BE49-F238E27FC236}">
                  <a16:creationId xmlns:a16="http://schemas.microsoft.com/office/drawing/2014/main" id="{B74D87E3-CA8C-2CA8-C1CB-657ACEEE25AA}"/>
                </a:ext>
              </a:extLst>
            </p:cNvPr>
            <p:cNvSpPr txBox="1"/>
            <p:nvPr/>
          </p:nvSpPr>
          <p:spPr>
            <a:xfrm>
              <a:off x="636493" y="106315"/>
              <a:ext cx="8983330" cy="190169"/>
            </a:xfrm>
            <a:prstGeom prst="rect">
              <a:avLst/>
            </a:prstGeom>
            <a:noFill/>
          </p:spPr>
          <p:txBody>
            <a:bodyPr wrap="square" rtlCol="0">
              <a:noAutofit/>
            </a:bodyPr>
            <a:lstStyle/>
            <a:p>
              <a:pPr>
                <a:lnSpc>
                  <a:spcPct val="107000"/>
                </a:lnSpc>
                <a:spcAft>
                  <a:spcPts val="800"/>
                </a:spcAft>
              </a:pPr>
              <a:r>
                <a:rPr lang="en-US" sz="4500" b="1">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4500" b="1" dirty="0">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a:extLst>
                <a:ext uri="{FF2B5EF4-FFF2-40B4-BE49-F238E27FC236}">
                  <a16:creationId xmlns:a16="http://schemas.microsoft.com/office/drawing/2014/main" id="{0DF9EE26-A8D0-0B5E-0A2E-D42204A97C22}"/>
                </a:ext>
              </a:extLst>
            </p:cNvPr>
            <p:cNvGrpSpPr/>
            <p:nvPr/>
          </p:nvGrpSpPr>
          <p:grpSpPr>
            <a:xfrm>
              <a:off x="0" y="92326"/>
              <a:ext cx="627012" cy="197663"/>
              <a:chOff x="0" y="92326"/>
              <a:chExt cx="575416" cy="197663"/>
            </a:xfrm>
          </p:grpSpPr>
          <p:grpSp>
            <p:nvGrpSpPr>
              <p:cNvPr id="39" name="Group 38">
                <a:extLst>
                  <a:ext uri="{FF2B5EF4-FFF2-40B4-BE49-F238E27FC236}">
                    <a16:creationId xmlns:a16="http://schemas.microsoft.com/office/drawing/2014/main" id="{30C8CD14-79BA-A657-23A6-36EF4286FE27}"/>
                  </a:ext>
                </a:extLst>
              </p:cNvPr>
              <p:cNvGrpSpPr/>
              <p:nvPr/>
            </p:nvGrpSpPr>
            <p:grpSpPr>
              <a:xfrm>
                <a:off x="0" y="92326"/>
                <a:ext cx="575416" cy="197663"/>
                <a:chOff x="0" y="92326"/>
                <a:chExt cx="644449" cy="302837"/>
              </a:xfrm>
            </p:grpSpPr>
            <p:sp>
              <p:nvSpPr>
                <p:cNvPr id="42" name="Arrow: Pentagon 41">
                  <a:extLst>
                    <a:ext uri="{FF2B5EF4-FFF2-40B4-BE49-F238E27FC236}">
                      <a16:creationId xmlns:a16="http://schemas.microsoft.com/office/drawing/2014/main" id="{09C2DAA6-6D9C-AB53-173B-302E086C5765}"/>
                    </a:ext>
                  </a:extLst>
                </p:cNvPr>
                <p:cNvSpPr/>
                <p:nvPr/>
              </p:nvSpPr>
              <p:spPr>
                <a:xfrm>
                  <a:off x="0" y="103807"/>
                  <a:ext cx="420648" cy="2913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3" name="Arrow: Chevron 42">
                  <a:extLst>
                    <a:ext uri="{FF2B5EF4-FFF2-40B4-BE49-F238E27FC236}">
                      <a16:creationId xmlns:a16="http://schemas.microsoft.com/office/drawing/2014/main" id="{0EC49B4A-5F5B-E0FC-CB0A-E0B10C274684}"/>
                    </a:ext>
                  </a:extLst>
                </p:cNvPr>
                <p:cNvSpPr/>
                <p:nvPr/>
              </p:nvSpPr>
              <p:spPr>
                <a:xfrm>
                  <a:off x="380243" y="92326"/>
                  <a:ext cx="169459" cy="291671"/>
                </a:xfrm>
                <a:prstGeom prst="chevron">
                  <a:avLst>
                    <a:gd name="adj" fmla="val 83506"/>
                  </a:avLst>
                </a:prstGeom>
                <a:solidFill>
                  <a:srgbClr val="FFC000">
                    <a:lumMod val="40000"/>
                    <a:lumOff val="60000"/>
                  </a:srgbClr>
                </a:solidFill>
                <a:ln w="12700" cap="flat" cmpd="sng" algn="ctr">
                  <a:solidFill>
                    <a:srgbClr val="FFC0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4" name="Arrow: Chevron 43">
                  <a:extLst>
                    <a:ext uri="{FF2B5EF4-FFF2-40B4-BE49-F238E27FC236}">
                      <a16:creationId xmlns:a16="http://schemas.microsoft.com/office/drawing/2014/main" id="{B6248633-E0FC-F702-CF28-BBA0D3A73DCD}"/>
                    </a:ext>
                  </a:extLst>
                </p:cNvPr>
                <p:cNvSpPr/>
                <p:nvPr/>
              </p:nvSpPr>
              <p:spPr>
                <a:xfrm>
                  <a:off x="474990" y="92326"/>
                  <a:ext cx="169459" cy="291671"/>
                </a:xfrm>
                <a:prstGeom prst="chevron">
                  <a:avLst>
                    <a:gd name="adj" fmla="val 83506"/>
                  </a:avLst>
                </a:prstGeom>
                <a:solidFill>
                  <a:srgbClr val="0000CC"/>
                </a:solidFill>
                <a:ln w="12700" cap="flat" cmpd="sng" algn="ctr">
                  <a:solidFill>
                    <a:srgbClr val="FFFF00"/>
                  </a:solid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sp>
            <p:nvSpPr>
              <p:cNvPr id="40" name="Flowchart: Terminator 39">
                <a:extLst>
                  <a:ext uri="{FF2B5EF4-FFF2-40B4-BE49-F238E27FC236}">
                    <a16:creationId xmlns:a16="http://schemas.microsoft.com/office/drawing/2014/main" id="{61794A40-14E3-FB4D-5B92-16D562350A2C}"/>
                  </a:ext>
                </a:extLst>
              </p:cNvPr>
              <p:cNvSpPr/>
              <p:nvPr/>
            </p:nvSpPr>
            <p:spPr>
              <a:xfrm>
                <a:off x="80311" y="137613"/>
                <a:ext cx="253736" cy="115827"/>
              </a:xfrm>
              <a:prstGeom prst="flowChartTerminator">
                <a:avLst/>
              </a:prstGeom>
              <a:solidFill>
                <a:srgbClr val="FFFF00"/>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sp>
            <p:nvSpPr>
              <p:cNvPr id="41" name="Oval 40">
                <a:extLst>
                  <a:ext uri="{FF2B5EF4-FFF2-40B4-BE49-F238E27FC236}">
                    <a16:creationId xmlns:a16="http://schemas.microsoft.com/office/drawing/2014/main" id="{93CE0E34-363C-CA25-7FD2-DC82835AFDDE}"/>
                  </a:ext>
                </a:extLst>
              </p:cNvPr>
              <p:cNvSpPr/>
              <p:nvPr/>
            </p:nvSpPr>
            <p:spPr>
              <a:xfrm>
                <a:off x="211660" y="142761"/>
                <a:ext cx="92369" cy="95432"/>
              </a:xfrm>
              <a:prstGeom prst="ellipse">
                <a:avLst/>
              </a:prstGeom>
              <a:solidFill>
                <a:srgbClr val="3333FF"/>
              </a:solidFill>
              <a:ln w="12700" cap="flat" cmpd="sng" algn="ctr">
                <a:noFill/>
                <a:prstDash val="solid"/>
                <a:miter lim="800000"/>
              </a:ln>
              <a:effectLst/>
            </p:spPr>
            <p:txBody>
              <a:bodyPr rtlCol="0" anchor="ctr"/>
              <a:lstStyle/>
              <a:p>
                <a:pPr algn="ctr">
                  <a:lnSpc>
                    <a:spcPct val="107000"/>
                  </a:lnSpc>
                  <a:spcAft>
                    <a:spcPts val="800"/>
                  </a:spcAft>
                </a:pPr>
                <a:r>
                  <a:rPr lang="en-US" sz="4800" b="1">
                    <a:latin typeface="Times New Roman" panose="02020603050405020304" pitchFamily="18" charset="0"/>
                    <a:ea typeface="Times New Roman" panose="02020603050405020304" pitchFamily="18" charset="0"/>
                  </a:rPr>
                  <a:t> </a:t>
                </a:r>
              </a:p>
            </p:txBody>
          </p:sp>
        </p:grpSp>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B4E569A-6AF5-0B19-8CAB-0C464A4C648B}"/>
                  </a:ext>
                </a:extLst>
              </p:cNvPr>
              <p:cNvSpPr txBox="1"/>
              <p:nvPr/>
            </p:nvSpPr>
            <p:spPr>
              <a:xfrm>
                <a:off x="330741" y="1585249"/>
                <a:ext cx="23914262" cy="3046988"/>
              </a:xfrm>
              <a:prstGeom prst="rect">
                <a:avLst/>
              </a:prstGeom>
              <a:noFill/>
            </p:spPr>
            <p:txBody>
              <a:bodyPr wrap="square">
                <a:spAutoFit/>
              </a:bodyPr>
              <a:lstStyle/>
              <a:p>
                <a:r>
                  <a:rPr lang="fr-FR" sz="4800" b="1" dirty="0">
                    <a:solidFill>
                      <a:srgbClr val="FF0000"/>
                    </a:solidFill>
                    <a:latin typeface="Tahoma" panose="020B0604030504040204" pitchFamily="34" charset="0"/>
                    <a:ea typeface="Tahoma" panose="020B0604030504040204" pitchFamily="34" charset="0"/>
                    <a:cs typeface="Tahoma" panose="020B0604030504040204" pitchFamily="34" charset="0"/>
                  </a:rPr>
                  <a:t>1.6. </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Bánh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đi</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đạp</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quay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Tahoma" panose="020B0604030504040204" pitchFamily="34" charset="0"/>
                        <a:cs typeface="Tahoma" panose="020B0604030504040204" pitchFamily="34" charset="0"/>
                      </a:rPr>
                      <m:t>𝟏𝟏</m:t>
                    </m:r>
                  </m:oMath>
                </a14:m>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vòng</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trong</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Tahoma" panose="020B0604030504040204" pitchFamily="34" charset="0"/>
                        <a:cs typeface="Tahoma" panose="020B0604030504040204" pitchFamily="34" charset="0"/>
                      </a:rPr>
                      <m:t>𝟓</m:t>
                    </m:r>
                  </m:oMath>
                </a14:m>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giây</a:t>
                </a:r>
                <a:endPar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a)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Tính</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góc</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theo</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độ</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rađian</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mà</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bánh</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quay</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trong</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Tahoma" panose="020B0604030504040204" pitchFamily="34" charset="0"/>
                        <a:cs typeface="Tahoma" panose="020B0604030504040204" pitchFamily="34" charset="0"/>
                      </a:rPr>
                      <m:t>𝟏</m:t>
                    </m:r>
                  </m:oMath>
                </a14:m>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giây</a:t>
                </a:r>
                <a:endPar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b)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Tính</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độ</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dài</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quãng</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mà</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đi</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đã</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đi</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trong</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Tahoma" panose="020B0604030504040204" pitchFamily="34" charset="0"/>
                        <a:cs typeface="Tahoma" panose="020B0604030504040204" pitchFamily="34" charset="0"/>
                      </a:rPr>
                      <m:t>𝟏</m:t>
                    </m:r>
                  </m:oMath>
                </a14:m>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phút</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biết</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rằng</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kính</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bánh</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đạp</a:t>
                </a:r>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 là </a:t>
                </a:r>
                <a14:m>
                  <m:oMath xmlns:m="http://schemas.openxmlformats.org/officeDocument/2006/math">
                    <m:r>
                      <a:rPr lang="en-US" sz="4800" b="1" i="1">
                        <a:solidFill>
                          <a:schemeClr val="tx1"/>
                        </a:solidFill>
                        <a:latin typeface="Cambria Math" panose="02040503050406030204" pitchFamily="18" charset="0"/>
                        <a:ea typeface="Tahoma" panose="020B0604030504040204" pitchFamily="34" charset="0"/>
                        <a:cs typeface="Tahoma" panose="020B0604030504040204" pitchFamily="34" charset="0"/>
                      </a:rPr>
                      <m:t>𝟔𝟖𝟎</m:t>
                    </m:r>
                    <m:r>
                      <a:rPr lang="en-US" sz="4800" b="1" i="1">
                        <a:solidFill>
                          <a:schemeClr val="tx1"/>
                        </a:solidFill>
                        <a:latin typeface="Cambria Math" panose="02040503050406030204" pitchFamily="18" charset="0"/>
                        <a:ea typeface="Tahoma" panose="020B0604030504040204" pitchFamily="34" charset="0"/>
                        <a:cs typeface="Tahoma" panose="020B0604030504040204" pitchFamily="34" charset="0"/>
                      </a:rPr>
                      <m:t>𝒎𝒎</m:t>
                    </m:r>
                  </m:oMath>
                </a14:m>
                <a:r>
                  <a:rPr lang="fr-FR" sz="4800" b="1"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3" name="TextBox 2">
                <a:extLst>
                  <a:ext uri="{FF2B5EF4-FFF2-40B4-BE49-F238E27FC236}">
                    <a16:creationId xmlns:a16="http://schemas.microsoft.com/office/drawing/2014/main" id="{0B4E569A-6AF5-0B19-8CAB-0C464A4C648B}"/>
                  </a:ext>
                </a:extLst>
              </p:cNvPr>
              <p:cNvSpPr txBox="1">
                <a:spLocks noRot="1" noChangeAspect="1" noMove="1" noResize="1" noEditPoints="1" noAdjustHandles="1" noChangeArrowheads="1" noChangeShapeType="1" noTextEdit="1"/>
              </p:cNvSpPr>
              <p:nvPr/>
            </p:nvSpPr>
            <p:spPr>
              <a:xfrm>
                <a:off x="330741" y="1585249"/>
                <a:ext cx="23914262" cy="3046988"/>
              </a:xfrm>
              <a:prstGeom prst="rect">
                <a:avLst/>
              </a:prstGeom>
              <a:blipFill>
                <a:blip r:embed="rId3"/>
                <a:stretch>
                  <a:fillRect l="-1147" t="-4800" r="-1096" b="-9400"/>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18A1658A-A39F-B05B-AC56-CF79A8E2A54C}"/>
              </a:ext>
            </a:extLst>
          </p:cNvPr>
          <p:cNvSpPr/>
          <p:nvPr/>
        </p:nvSpPr>
        <p:spPr>
          <a:xfrm>
            <a:off x="10113058" y="5087560"/>
            <a:ext cx="3039352" cy="885056"/>
          </a:xfrm>
          <a:prstGeom prst="roundRect">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i="1">
                <a:solidFill>
                  <a:srgbClr val="3333FF"/>
                </a:solidFill>
                <a:latin typeface="Tahoma" panose="020B0604030504040204" pitchFamily="34" charset="0"/>
                <a:ea typeface="Tahoma" panose="020B0604030504040204" pitchFamily="34" charset="0"/>
                <a:cs typeface="Tahoma" panose="020B0604030504040204" pitchFamily="34" charset="0"/>
              </a:rPr>
              <a:t>Lời giải</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8EB92787-B464-3E64-C92D-6DCBC740D6E5}"/>
                  </a:ext>
                </a:extLst>
              </p:cNvPr>
              <p:cNvSpPr txBox="1"/>
              <p:nvPr/>
            </p:nvSpPr>
            <p:spPr>
              <a:xfrm>
                <a:off x="714503" y="5906943"/>
                <a:ext cx="22995730" cy="1897892"/>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a) Bánh xe của người đi xe đạp quay được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𝟏𝟏</m:t>
                    </m:r>
                  </m:oMath>
                </a14:m>
                <a:r>
                  <a:rPr lang="fr-FR" sz="4800" b="1">
                    <a:latin typeface="Tahoma" panose="020B0604030504040204" pitchFamily="34" charset="0"/>
                    <a:ea typeface="Tahoma" panose="020B0604030504040204" pitchFamily="34" charset="0"/>
                    <a:cs typeface="Tahoma" panose="020B0604030504040204" pitchFamily="34" charset="0"/>
                  </a:rPr>
                  <a:t> vòng trong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𝟓</m:t>
                    </m:r>
                  </m:oMath>
                </a14:m>
                <a:r>
                  <a:rPr lang="fr-FR" sz="4800" b="1">
                    <a:latin typeface="Tahoma" panose="020B0604030504040204" pitchFamily="34" charset="0"/>
                    <a:ea typeface="Tahoma" panose="020B0604030504040204" pitchFamily="34" charset="0"/>
                    <a:cs typeface="Tahoma" panose="020B0604030504040204" pitchFamily="34" charset="0"/>
                  </a:rPr>
                  <a:t> giây nên trong vòng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𝟏</m:t>
                    </m:r>
                  </m:oMath>
                </a14:m>
                <a:r>
                  <a:rPr lang="fr-FR" sz="4800" b="1">
                    <a:latin typeface="Tahoma" panose="020B0604030504040204" pitchFamily="34" charset="0"/>
                    <a:ea typeface="Tahoma" panose="020B0604030504040204" pitchFamily="34" charset="0"/>
                    <a:cs typeface="Tahoma" panose="020B0604030504040204" pitchFamily="34" charset="0"/>
                  </a:rPr>
                  <a:t> giây số vòng bánh xe đạp quay được là </a:t>
                </a:r>
                <a14:m>
                  <m:oMath xmlns:m="http://schemas.openxmlformats.org/officeDocument/2006/math">
                    <m:f>
                      <m:fPr>
                        <m:ctrlPr>
                          <a:rPr lang="fr-FR"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𝟏𝟏</m:t>
                        </m:r>
                      </m:num>
                      <m:den>
                        <m:r>
                          <a:rPr lang="en-US" sz="4800" b="1" i="1">
                            <a:latin typeface="Cambria Math" panose="02040503050406030204" pitchFamily="18" charset="0"/>
                            <a:ea typeface="Tahoma" panose="020B0604030504040204" pitchFamily="34" charset="0"/>
                            <a:cs typeface="Tahoma" panose="020B0604030504040204" pitchFamily="34" charset="0"/>
                          </a:rPr>
                          <m:t>𝟓</m:t>
                        </m:r>
                      </m:den>
                    </m:f>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𝟐</m:t>
                    </m:r>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𝟐</m:t>
                    </m:r>
                  </m:oMath>
                </a14:m>
                <a:r>
                  <a:rPr lang="en-US" sz="4800" b="1">
                    <a:latin typeface="Tahoma" panose="020B0604030504040204" pitchFamily="34" charset="0"/>
                    <a:ea typeface="Tahoma" panose="020B0604030504040204" pitchFamily="34" charset="0"/>
                    <a:cs typeface="Tahoma" panose="020B0604030504040204" pitchFamily="34" charset="0"/>
                  </a:rPr>
                  <a:t> vòng.</a:t>
                </a:r>
              </a:p>
            </p:txBody>
          </p:sp>
        </mc:Choice>
        <mc:Fallback>
          <p:sp>
            <p:nvSpPr>
              <p:cNvPr id="13" name="TextBox 12">
                <a:extLst>
                  <a:ext uri="{FF2B5EF4-FFF2-40B4-BE49-F238E27FC236}">
                    <a16:creationId xmlns:a16="http://schemas.microsoft.com/office/drawing/2014/main" id="{8EB92787-B464-3E64-C92D-6DCBC740D6E5}"/>
                  </a:ext>
                </a:extLst>
              </p:cNvPr>
              <p:cNvSpPr txBox="1">
                <a:spLocks noRot="1" noChangeAspect="1" noMove="1" noResize="1" noEditPoints="1" noAdjustHandles="1" noChangeArrowheads="1" noChangeShapeType="1" noTextEdit="1"/>
              </p:cNvSpPr>
              <p:nvPr/>
            </p:nvSpPr>
            <p:spPr>
              <a:xfrm>
                <a:off x="714503" y="5906943"/>
                <a:ext cx="22995730" cy="1897892"/>
              </a:xfrm>
              <a:prstGeom prst="rect">
                <a:avLst/>
              </a:prstGeom>
              <a:blipFill>
                <a:blip r:embed="rId4"/>
                <a:stretch>
                  <a:fillRect l="-1193" t="-7717" r="-504" b="-64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4DFD85F-34B7-B564-296D-E10798D9D7B9}"/>
                  </a:ext>
                </a:extLst>
              </p:cNvPr>
              <p:cNvSpPr txBox="1"/>
              <p:nvPr/>
            </p:nvSpPr>
            <p:spPr>
              <a:xfrm>
                <a:off x="656219" y="7961849"/>
                <a:ext cx="22995730" cy="1897892"/>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Mà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𝟏</m:t>
                    </m:r>
                  </m:oMath>
                </a14:m>
                <a:r>
                  <a:rPr lang="en-US" sz="4800" b="1">
                    <a:latin typeface="Tahoma" panose="020B0604030504040204" pitchFamily="34" charset="0"/>
                    <a:ea typeface="Tahoma" panose="020B0604030504040204" pitchFamily="34" charset="0"/>
                    <a:cs typeface="Tahoma" panose="020B0604030504040204" pitchFamily="34" charset="0"/>
                  </a:rPr>
                  <a:t> vòng bánh xe quay tương ứng với góc quay là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𝟑𝟔𝟎</m:t>
                    </m:r>
                    <m:r>
                      <a:rPr lang="en-US" sz="4800" b="1" i="1">
                        <a:latin typeface="Cambria Math" panose="02040503050406030204" pitchFamily="18" charset="0"/>
                        <a:ea typeface="Cambria Math" panose="02040503050406030204" pitchFamily="18" charset="0"/>
                        <a:cs typeface="Tahoma" panose="020B0604030504040204" pitchFamily="34" charset="0"/>
                      </a:rPr>
                      <m:t>°</m:t>
                    </m:r>
                  </m:oMath>
                </a14:m>
                <a:r>
                  <a:rPr lang="en-US" sz="4800" b="1">
                    <a:latin typeface="Tahoma" panose="020B0604030504040204" pitchFamily="34" charset="0"/>
                    <a:ea typeface="Tahoma" panose="020B0604030504040204" pitchFamily="34" charset="0"/>
                    <a:cs typeface="Tahoma" panose="020B0604030504040204" pitchFamily="34" charset="0"/>
                  </a:rPr>
                  <a:t> nên bánh xe quay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𝟐</m:t>
                    </m:r>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𝟐</m:t>
                    </m:r>
                  </m:oMath>
                </a14:m>
                <a:r>
                  <a:rPr lang="en-US" sz="4800" b="1">
                    <a:latin typeface="Tahoma" panose="020B0604030504040204" pitchFamily="34" charset="0"/>
                    <a:ea typeface="Tahoma" panose="020B0604030504040204" pitchFamily="34" charset="0"/>
                    <a:cs typeface="Tahoma" panose="020B0604030504040204" pitchFamily="34" charset="0"/>
                  </a:rPr>
                  <a:t> vòng được số đo góc bằng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𝟑𝟔𝟎</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𝟐</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𝟐</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𝟕𝟗𝟐</m:t>
                    </m:r>
                    <m:r>
                      <a:rPr lang="en-US" sz="4800" b="1" i="1">
                        <a:latin typeface="Cambria Math" panose="02040503050406030204" pitchFamily="18" charset="0"/>
                        <a:ea typeface="Cambria Math" panose="02040503050406030204" pitchFamily="18" charset="0"/>
                        <a:cs typeface="Tahoma" panose="020B0604030504040204" pitchFamily="34" charset="0"/>
                      </a:rPr>
                      <m:t>°</m:t>
                    </m:r>
                  </m:oMath>
                </a14:m>
                <a:r>
                  <a:rPr lang="en-US" sz="4800" b="1">
                    <a:latin typeface="Tahoma" panose="020B0604030504040204" pitchFamily="34" charset="0"/>
                    <a:ea typeface="Tahoma" panose="020B0604030504040204" pitchFamily="34" charset="0"/>
                    <a:cs typeface="Tahoma" panose="020B0604030504040204" pitchFamily="34" charset="0"/>
                  </a:rPr>
                  <a:t> hay </a:t>
                </a:r>
                <a14:m>
                  <m:oMath xmlns:m="http://schemas.openxmlformats.org/officeDocument/2006/math">
                    <m:f>
                      <m:fPr>
                        <m:ctrlPr>
                          <a:rPr lang="en-US"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𝟐𝟐</m:t>
                        </m:r>
                      </m:num>
                      <m:den>
                        <m:r>
                          <a:rPr lang="en-US" sz="4800" b="1" i="1">
                            <a:latin typeface="Cambria Math" panose="02040503050406030204" pitchFamily="18" charset="0"/>
                            <a:ea typeface="Tahoma" panose="020B0604030504040204" pitchFamily="34" charset="0"/>
                            <a:cs typeface="Tahoma" panose="020B0604030504040204" pitchFamily="34" charset="0"/>
                          </a:rPr>
                          <m:t>𝟓</m:t>
                        </m:r>
                      </m:den>
                    </m:f>
                    <m:r>
                      <a:rPr lang="en-US" sz="4800" b="1" i="1">
                        <a:latin typeface="Cambria Math" panose="02040503050406030204" pitchFamily="18" charset="0"/>
                        <a:ea typeface="Cambria Math" panose="02040503050406030204" pitchFamily="18" charset="0"/>
                        <a:cs typeface="Tahoma" panose="020B0604030504040204" pitchFamily="34" charset="0"/>
                      </a:rPr>
                      <m:t>𝝅</m:t>
                    </m:r>
                  </m:oMath>
                </a14:m>
                <a:r>
                  <a:rPr lang="en-US" sz="4800" b="1">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4" name="TextBox 3">
                <a:extLst>
                  <a:ext uri="{FF2B5EF4-FFF2-40B4-BE49-F238E27FC236}">
                    <a16:creationId xmlns:a16="http://schemas.microsoft.com/office/drawing/2014/main" id="{F4DFD85F-34B7-B564-296D-E10798D9D7B9}"/>
                  </a:ext>
                </a:extLst>
              </p:cNvPr>
              <p:cNvSpPr txBox="1">
                <a:spLocks noRot="1" noChangeAspect="1" noMove="1" noResize="1" noEditPoints="1" noAdjustHandles="1" noChangeArrowheads="1" noChangeShapeType="1" noTextEdit="1"/>
              </p:cNvSpPr>
              <p:nvPr/>
            </p:nvSpPr>
            <p:spPr>
              <a:xfrm>
                <a:off x="656219" y="7961849"/>
                <a:ext cx="22995730" cy="1897892"/>
              </a:xfrm>
              <a:prstGeom prst="rect">
                <a:avLst/>
              </a:prstGeom>
              <a:blipFill>
                <a:blip r:embed="rId5"/>
                <a:stretch>
                  <a:fillRect l="-1220" t="-7717" r="-1564" b="-64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163E3DA-E7F3-3411-53CE-356386FA59BE}"/>
                  </a:ext>
                </a:extLst>
              </p:cNvPr>
              <p:cNvSpPr txBox="1"/>
              <p:nvPr/>
            </p:nvSpPr>
            <p:spPr>
              <a:xfrm>
                <a:off x="762631" y="9837257"/>
                <a:ext cx="22995730" cy="1897892"/>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b) Bánh xe của người đi xe đạp quay được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𝟏𝟏</m:t>
                    </m:r>
                  </m:oMath>
                </a14:m>
                <a:r>
                  <a:rPr lang="fr-FR" sz="4800" b="1">
                    <a:latin typeface="Tahoma" panose="020B0604030504040204" pitchFamily="34" charset="0"/>
                    <a:ea typeface="Tahoma" panose="020B0604030504040204" pitchFamily="34" charset="0"/>
                    <a:cs typeface="Tahoma" panose="020B0604030504040204" pitchFamily="34" charset="0"/>
                  </a:rPr>
                  <a:t> vòng trong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𝟓</m:t>
                    </m:r>
                  </m:oMath>
                </a14:m>
                <a:r>
                  <a:rPr lang="fr-FR" sz="4800" b="1">
                    <a:latin typeface="Tahoma" panose="020B0604030504040204" pitchFamily="34" charset="0"/>
                    <a:ea typeface="Tahoma" panose="020B0604030504040204" pitchFamily="34" charset="0"/>
                    <a:cs typeface="Tahoma" panose="020B0604030504040204" pitchFamily="34" charset="0"/>
                  </a:rPr>
                  <a:t> giây nên trong vòng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𝟏</m:t>
                    </m:r>
                  </m:oMath>
                </a14:m>
                <a:r>
                  <a:rPr lang="fr-FR" sz="4800" b="1">
                    <a:latin typeface="Tahoma" panose="020B0604030504040204" pitchFamily="34" charset="0"/>
                    <a:ea typeface="Tahoma" panose="020B0604030504040204" pitchFamily="34" charset="0"/>
                    <a:cs typeface="Tahoma" panose="020B0604030504040204" pitchFamily="34" charset="0"/>
                  </a:rPr>
                  <a:t> phút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𝟔𝟎</m:t>
                    </m:r>
                  </m:oMath>
                </a14:m>
                <a:r>
                  <a:rPr lang="fr-FR" sz="4800" b="1">
                    <a:latin typeface="Tahoma" panose="020B0604030504040204" pitchFamily="34" charset="0"/>
                    <a:ea typeface="Tahoma" panose="020B0604030504040204" pitchFamily="34" charset="0"/>
                    <a:cs typeface="Tahoma" panose="020B0604030504040204" pitchFamily="34" charset="0"/>
                  </a:rPr>
                  <a:t> giây) số vòng bánh xe đạp quay được là </a:t>
                </a:r>
                <a14:m>
                  <m:oMath xmlns:m="http://schemas.openxmlformats.org/officeDocument/2006/math">
                    <m:f>
                      <m:fPr>
                        <m:ctrlPr>
                          <a:rPr lang="fr-FR" sz="4800" b="1" i="1">
                            <a:latin typeface="Cambria Math" panose="02040503050406030204" pitchFamily="18" charset="0"/>
                            <a:ea typeface="Tahoma" panose="020B0604030504040204" pitchFamily="34" charset="0"/>
                            <a:cs typeface="Tahoma" panose="020B0604030504040204" pitchFamily="34" charset="0"/>
                          </a:rPr>
                        </m:ctrlPr>
                      </m:fPr>
                      <m:num>
                        <m:r>
                          <a:rPr lang="en-US" sz="4800" b="1" i="1">
                            <a:latin typeface="Cambria Math" panose="02040503050406030204" pitchFamily="18" charset="0"/>
                            <a:ea typeface="Tahoma" panose="020B0604030504040204" pitchFamily="34" charset="0"/>
                            <a:cs typeface="Tahoma" panose="020B0604030504040204" pitchFamily="34" charset="0"/>
                          </a:rPr>
                          <m:t>𝟔𝟎</m:t>
                        </m:r>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𝟏𝟏</m:t>
                        </m:r>
                      </m:num>
                      <m:den>
                        <m:r>
                          <a:rPr lang="en-US" sz="4800" b="1" i="1">
                            <a:latin typeface="Cambria Math" panose="02040503050406030204" pitchFamily="18" charset="0"/>
                            <a:ea typeface="Tahoma" panose="020B0604030504040204" pitchFamily="34" charset="0"/>
                            <a:cs typeface="Tahoma" panose="020B0604030504040204" pitchFamily="34" charset="0"/>
                          </a:rPr>
                          <m:t>𝟓</m:t>
                        </m:r>
                      </m:den>
                    </m:f>
                    <m:r>
                      <a:rPr lang="en-US" sz="4800" b="1" i="1">
                        <a:latin typeface="Cambria Math" panose="02040503050406030204" pitchFamily="18" charset="0"/>
                        <a:ea typeface="Tahoma" panose="020B0604030504040204" pitchFamily="34" charset="0"/>
                        <a:cs typeface="Tahoma" panose="020B0604030504040204" pitchFamily="34" charset="0"/>
                      </a:rPr>
                      <m:t>=</m:t>
                    </m:r>
                    <m:r>
                      <a:rPr lang="en-US" sz="4800" b="1" i="1">
                        <a:latin typeface="Cambria Math" panose="02040503050406030204" pitchFamily="18" charset="0"/>
                        <a:ea typeface="Tahoma" panose="020B0604030504040204" pitchFamily="34" charset="0"/>
                        <a:cs typeface="Tahoma" panose="020B0604030504040204" pitchFamily="34" charset="0"/>
                      </a:rPr>
                      <m:t>𝟒𝟒</m:t>
                    </m:r>
                  </m:oMath>
                </a14:m>
                <a:r>
                  <a:rPr lang="en-US" sz="4800" b="1">
                    <a:latin typeface="Tahoma" panose="020B0604030504040204" pitchFamily="34" charset="0"/>
                    <a:ea typeface="Tahoma" panose="020B0604030504040204" pitchFamily="34" charset="0"/>
                    <a:cs typeface="Tahoma" panose="020B0604030504040204" pitchFamily="34" charset="0"/>
                  </a:rPr>
                  <a:t> vòng.</a:t>
                </a:r>
              </a:p>
            </p:txBody>
          </p:sp>
        </mc:Choice>
        <mc:Fallback>
          <p:sp>
            <p:nvSpPr>
              <p:cNvPr id="5" name="TextBox 4">
                <a:extLst>
                  <a:ext uri="{FF2B5EF4-FFF2-40B4-BE49-F238E27FC236}">
                    <a16:creationId xmlns:a16="http://schemas.microsoft.com/office/drawing/2014/main" id="{E163E3DA-E7F3-3411-53CE-356386FA59BE}"/>
                  </a:ext>
                </a:extLst>
              </p:cNvPr>
              <p:cNvSpPr txBox="1">
                <a:spLocks noRot="1" noChangeAspect="1" noMove="1" noResize="1" noEditPoints="1" noAdjustHandles="1" noChangeArrowheads="1" noChangeShapeType="1" noTextEdit="1"/>
              </p:cNvSpPr>
              <p:nvPr/>
            </p:nvSpPr>
            <p:spPr>
              <a:xfrm>
                <a:off x="762631" y="9837257"/>
                <a:ext cx="22995730" cy="1897892"/>
              </a:xfrm>
              <a:prstGeom prst="rect">
                <a:avLst/>
              </a:prstGeom>
              <a:blipFill>
                <a:blip r:embed="rId6"/>
                <a:stretch>
                  <a:fillRect l="-1193" t="-7717" r="-583" b="-64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860AB79-2049-3109-3B59-E20AF749D4B1}"/>
                  </a:ext>
                </a:extLst>
              </p:cNvPr>
              <p:cNvSpPr txBox="1"/>
              <p:nvPr/>
            </p:nvSpPr>
            <p:spPr>
              <a:xfrm>
                <a:off x="746587" y="11670024"/>
                <a:ext cx="22995730" cy="1569660"/>
              </a:xfrm>
              <a:prstGeom prst="rect">
                <a:avLst/>
              </a:prstGeom>
              <a:noFill/>
            </p:spPr>
            <p:txBody>
              <a:bodyPr wrap="square">
                <a:spAutoFit/>
              </a:bodyPr>
              <a:lstStyle/>
              <a:p>
                <a:r>
                  <a:rPr lang="en-US" sz="4800" b="1">
                    <a:latin typeface="Tahoma" panose="020B0604030504040204" pitchFamily="34" charset="0"/>
                    <a:ea typeface="Tahoma" panose="020B0604030504040204" pitchFamily="34" charset="0"/>
                    <a:cs typeface="Tahoma" panose="020B0604030504040204" pitchFamily="34" charset="0"/>
                  </a:rPr>
                  <a:t>Do đó quãng đường mà người đi xe đạp đã đi được là </a:t>
                </a:r>
              </a:p>
              <a:p>
                <a:r>
                  <a:rPr lang="en-US" sz="48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latin typeface="Cambria Math" panose="02040503050406030204" pitchFamily="18" charset="0"/>
                        <a:ea typeface="Tahoma" panose="020B0604030504040204" pitchFamily="34" charset="0"/>
                        <a:cs typeface="Tahoma" panose="020B0604030504040204" pitchFamily="34" charset="0"/>
                      </a:rPr>
                      <m:t>𝟔𝟖𝟎</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𝟒𝟒</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𝟐𝟗𝟗𝟐𝟎</m:t>
                    </m:r>
                    <m:d>
                      <m:dPr>
                        <m:ctrlPr>
                          <a:rPr lang="en-US" sz="4800" b="1" i="1">
                            <a:latin typeface="Cambria Math" panose="02040503050406030204" pitchFamily="18" charset="0"/>
                            <a:ea typeface="Cambria Math" panose="02040503050406030204" pitchFamily="18" charset="0"/>
                            <a:cs typeface="Tahoma" panose="020B0604030504040204" pitchFamily="34" charset="0"/>
                          </a:rPr>
                        </m:ctrlPr>
                      </m:dPr>
                      <m:e>
                        <m:r>
                          <a:rPr lang="en-US" sz="4800" b="1" i="1">
                            <a:latin typeface="Cambria Math" panose="02040503050406030204" pitchFamily="18" charset="0"/>
                            <a:ea typeface="Cambria Math" panose="02040503050406030204" pitchFamily="18" charset="0"/>
                            <a:cs typeface="Tahoma" panose="020B0604030504040204" pitchFamily="34" charset="0"/>
                          </a:rPr>
                          <m:t>𝒎𝒎</m:t>
                        </m:r>
                      </m:e>
                    </m:d>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𝟐𝟗</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𝟗𝟐</m:t>
                    </m:r>
                    <m:r>
                      <a:rPr lang="en-US" sz="4800" b="1" i="1">
                        <a:latin typeface="Cambria Math" panose="02040503050406030204" pitchFamily="18" charset="0"/>
                        <a:ea typeface="Cambria Math" panose="02040503050406030204" pitchFamily="18" charset="0"/>
                        <a:cs typeface="Tahoma" panose="020B0604030504040204" pitchFamily="34" charset="0"/>
                      </a:rPr>
                      <m:t>(</m:t>
                    </m:r>
                    <m:r>
                      <a:rPr lang="en-US" sz="4800" b="1" i="1">
                        <a:latin typeface="Cambria Math" panose="02040503050406030204" pitchFamily="18" charset="0"/>
                        <a:ea typeface="Cambria Math" panose="02040503050406030204" pitchFamily="18" charset="0"/>
                        <a:cs typeface="Tahoma" panose="020B0604030504040204" pitchFamily="34" charset="0"/>
                      </a:rPr>
                      <m:t>𝒎</m:t>
                    </m:r>
                    <m:r>
                      <a:rPr lang="en-US" sz="4800" b="1" i="1">
                        <a:latin typeface="Cambria Math" panose="02040503050406030204" pitchFamily="18" charset="0"/>
                        <a:ea typeface="Cambria Math" panose="02040503050406030204" pitchFamily="18" charset="0"/>
                        <a:cs typeface="Tahoma" panose="020B0604030504040204" pitchFamily="34" charset="0"/>
                      </a:rPr>
                      <m:t>)</m:t>
                    </m:r>
                  </m:oMath>
                </a14:m>
                <a:r>
                  <a:rPr lang="en-US" sz="4800" b="1">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7" name="TextBox 6">
                <a:extLst>
                  <a:ext uri="{FF2B5EF4-FFF2-40B4-BE49-F238E27FC236}">
                    <a16:creationId xmlns:a16="http://schemas.microsoft.com/office/drawing/2014/main" id="{7860AB79-2049-3109-3B59-E20AF749D4B1}"/>
                  </a:ext>
                </a:extLst>
              </p:cNvPr>
              <p:cNvSpPr txBox="1">
                <a:spLocks noRot="1" noChangeAspect="1" noMove="1" noResize="1" noEditPoints="1" noAdjustHandles="1" noChangeArrowheads="1" noChangeShapeType="1" noTextEdit="1"/>
              </p:cNvSpPr>
              <p:nvPr/>
            </p:nvSpPr>
            <p:spPr>
              <a:xfrm>
                <a:off x="746587" y="11670024"/>
                <a:ext cx="22995730" cy="1569660"/>
              </a:xfrm>
              <a:prstGeom prst="rect">
                <a:avLst/>
              </a:prstGeom>
              <a:blipFill>
                <a:blip r:embed="rId7"/>
                <a:stretch>
                  <a:fillRect l="-1193" t="-8915" b="-18992"/>
                </a:stretch>
              </a:blipFill>
            </p:spPr>
            <p:txBody>
              <a:bodyPr/>
              <a:lstStyle/>
              <a:p>
                <a:r>
                  <a:rPr lang="en-US">
                    <a:noFill/>
                  </a:rPr>
                  <a:t> </a:t>
                </a:r>
              </a:p>
            </p:txBody>
          </p:sp>
        </mc:Fallback>
      </mc:AlternateContent>
    </p:spTree>
    <p:extLst>
      <p:ext uri="{BB962C8B-B14F-4D97-AF65-F5344CB8AC3E}">
        <p14:creationId xmlns:p14="http://schemas.microsoft.com/office/powerpoint/2010/main" val="338137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13" grpId="0"/>
      <p:bldP spid="4" grpId="0"/>
      <p:bldP spid="5"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81" descr="A toy tractor on a white background&#10;&#10;Description automatically generated with low confidence">
            <a:extLst>
              <a:ext uri="{FF2B5EF4-FFF2-40B4-BE49-F238E27FC236}">
                <a16:creationId xmlns:a16="http://schemas.microsoft.com/office/drawing/2014/main" id="{BDEC6101-9BF7-C102-5F6C-905A414E2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6783" y="4193725"/>
            <a:ext cx="5952566" cy="57501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FBB6FD4-4DEE-47C4-8700-6FC13EA6719F}"/>
                  </a:ext>
                </a:extLst>
              </p:cNvPr>
              <p:cNvSpPr txBox="1"/>
              <p:nvPr/>
            </p:nvSpPr>
            <p:spPr>
              <a:xfrm>
                <a:off x="116541" y="1396951"/>
                <a:ext cx="24150918" cy="2925096"/>
              </a:xfrm>
              <a:prstGeom prst="rect">
                <a:avLst/>
              </a:prstGeom>
              <a:noFill/>
            </p:spPr>
            <p:txBody>
              <a:bodyPr wrap="square">
                <a:spAutoFit/>
              </a:bodyPr>
              <a:lstStyle/>
              <a:p>
                <a:pPr indent="-90170" algn="just">
                  <a:lnSpc>
                    <a:spcPct val="107000"/>
                  </a:lnSpc>
                  <a:spcAft>
                    <a:spcPts val="800"/>
                  </a:spcAft>
                  <a:tabLst>
                    <a:tab pos="457200" algn="l"/>
                  </a:tabLst>
                </a:pP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Vận</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dụng</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1.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Một</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máy</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kéo</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nông</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nghiệp</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với</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bánh</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xe</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sau</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đường</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kính</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là </a:t>
                </a:r>
                <a14:m>
                  <m:oMath xmlns:m="http://schemas.openxmlformats.org/officeDocument/2006/math">
                    <m:r>
                      <a:rPr lang="fr-FR" sz="4400" b="1" i="1" dirty="0"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𝟏𝟖𝟒</m:t>
                    </m:r>
                    <m:r>
                      <a:rPr lang="fr-FR" sz="4400" b="1" i="1" dirty="0"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 </m:t>
                    </m:r>
                    <m:r>
                      <a:rPr lang="fr-FR" sz="4400" b="1" i="1" dirty="0"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𝒄𝒎</m:t>
                    </m:r>
                  </m:oMath>
                </a14:m>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bánh</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xe</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trước</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đường</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kính</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fr-FR" sz="4400" b="1" i="1" dirty="0"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𝟗𝟐</m:t>
                    </m:r>
                    <m:r>
                      <a:rPr lang="fr-FR" sz="4400" b="1" i="1" dirty="0"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 </m:t>
                    </m:r>
                    <m:r>
                      <a:rPr lang="fr-FR" sz="4400" b="1" i="1" dirty="0"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𝒄𝒎</m:t>
                    </m:r>
                  </m:oMath>
                </a14:m>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xe</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chuyển</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động</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với</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vận</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tốc</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không</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đổi</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trên</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một</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đoạn</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đường</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thẳng</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Biết</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rằng</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vận</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tốc</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của</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bánh</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xe</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sau</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trong</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chuyển</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động</a:t>
                </a:r>
                <a:r>
                  <a:rPr lang="fr-FR"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là </a:t>
                </a:r>
                <a14:m>
                  <m:oMath xmlns:m="http://schemas.openxmlformats.org/officeDocument/2006/math">
                    <m:r>
                      <a:rPr lang="fr-FR" sz="4400" b="1" i="1" dirty="0"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𝟖𝟎</m:t>
                    </m:r>
                    <m:r>
                      <a:rPr lang="fr-FR" sz="4400" b="1" i="1" dirty="0"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 </m:t>
                    </m:r>
                    <m:r>
                      <a:rPr lang="fr-FR" sz="4400" b="1" i="1" dirty="0" err="1">
                        <a:solidFill>
                          <a:srgbClr val="002060"/>
                        </a:solidFill>
                        <a:effectLst/>
                        <a:latin typeface="Cambria Math" panose="02040503050406030204" pitchFamily="18" charset="0"/>
                        <a:ea typeface="Tahoma" panose="020B0604030504040204" pitchFamily="34" charset="0"/>
                        <a:cs typeface="Tahoma" panose="020B0604030504040204" pitchFamily="34" charset="0"/>
                      </a:rPr>
                      <m:t>𝒗</m:t>
                    </m:r>
                    <m:r>
                      <a:rPr lang="fr-FR" sz="4400" b="1" i="1" dirty="0" err="1">
                        <a:solidFill>
                          <a:srgbClr val="002060"/>
                        </a:solidFill>
                        <a:effectLst/>
                        <a:latin typeface="Cambria Math" panose="02040503050406030204" pitchFamily="18" charset="0"/>
                        <a:ea typeface="Tahoma" panose="020B0604030504040204" pitchFamily="34" charset="0"/>
                        <a:cs typeface="Tahoma" panose="020B0604030504040204" pitchFamily="34" charset="0"/>
                      </a:rPr>
                      <m:t>ò</m:t>
                    </m:r>
                    <m:r>
                      <a:rPr lang="fr-FR" sz="4400" b="1" i="1" dirty="0" err="1">
                        <a:solidFill>
                          <a:srgbClr val="002060"/>
                        </a:solidFill>
                        <a:effectLst/>
                        <a:latin typeface="Cambria Math" panose="02040503050406030204" pitchFamily="18" charset="0"/>
                        <a:ea typeface="Tahoma" panose="020B0604030504040204" pitchFamily="34" charset="0"/>
                        <a:cs typeface="Tahoma" panose="020B0604030504040204" pitchFamily="34" charset="0"/>
                      </a:rPr>
                      <m:t>𝒏𝒈</m:t>
                    </m:r>
                    <m:r>
                      <a:rPr lang="fr-FR" sz="4400" b="1" i="1" dirty="0">
                        <a:solidFill>
                          <a:srgbClr val="002060"/>
                        </a:solidFill>
                        <a:effectLst/>
                        <a:latin typeface="Cambria Math" panose="02040503050406030204" pitchFamily="18" charset="0"/>
                        <a:ea typeface="Tahoma" panose="020B0604030504040204" pitchFamily="34" charset="0"/>
                        <a:cs typeface="Tahoma" panose="020B0604030504040204" pitchFamily="34" charset="0"/>
                      </a:rPr>
                      <m:t>/</m:t>
                    </m:r>
                    <m:r>
                      <a:rPr lang="fr-FR" sz="4400" b="1" i="1" dirty="0" err="1">
                        <a:solidFill>
                          <a:srgbClr val="002060"/>
                        </a:solidFill>
                        <a:effectLst/>
                        <a:latin typeface="Cambria Math" panose="02040503050406030204" pitchFamily="18" charset="0"/>
                        <a:ea typeface="Tahoma" panose="020B0604030504040204" pitchFamily="34" charset="0"/>
                        <a:cs typeface="Tahoma" panose="020B0604030504040204" pitchFamily="34" charset="0"/>
                      </a:rPr>
                      <m:t>𝒑𝒉</m:t>
                    </m:r>
                    <m:r>
                      <a:rPr lang="fr-FR" sz="4400" b="1" i="1" dirty="0" err="1">
                        <a:solidFill>
                          <a:srgbClr val="002060"/>
                        </a:solidFill>
                        <a:effectLst/>
                        <a:latin typeface="Cambria Math" panose="02040503050406030204" pitchFamily="18" charset="0"/>
                        <a:ea typeface="Tahoma" panose="020B0604030504040204" pitchFamily="34" charset="0"/>
                        <a:cs typeface="Tahoma" panose="020B0604030504040204" pitchFamily="34" charset="0"/>
                      </a:rPr>
                      <m:t>ú</m:t>
                    </m:r>
                    <m:r>
                      <a:rPr lang="fr-FR" sz="4400" b="1" i="1" dirty="0" err="1">
                        <a:solidFill>
                          <a:srgbClr val="002060"/>
                        </a:solidFill>
                        <a:effectLst/>
                        <a:latin typeface="Cambria Math" panose="02040503050406030204" pitchFamily="18" charset="0"/>
                        <a:ea typeface="Tahoma" panose="020B0604030504040204" pitchFamily="34" charset="0"/>
                        <a:cs typeface="Tahoma" panose="020B0604030504040204" pitchFamily="34" charset="0"/>
                      </a:rPr>
                      <m:t>𝒕</m:t>
                    </m:r>
                    <m:r>
                      <a:rPr lang="fr-FR" sz="4400" b="1" i="1" dirty="0">
                        <a:solidFill>
                          <a:srgbClr val="002060"/>
                        </a:solidFill>
                        <a:effectLst/>
                        <a:latin typeface="Cambria Math" panose="02040503050406030204" pitchFamily="18" charset="0"/>
                        <a:ea typeface="Tahoma" panose="020B0604030504040204" pitchFamily="34" charset="0"/>
                        <a:cs typeface="Tahoma" panose="020B0604030504040204" pitchFamily="34" charset="0"/>
                      </a:rPr>
                      <m:t>.</m:t>
                    </m:r>
                  </m:oMath>
                </a14:m>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p:sp>
            <p:nvSpPr>
              <p:cNvPr id="7" name="TextBox 6">
                <a:extLst>
                  <a:ext uri="{FF2B5EF4-FFF2-40B4-BE49-F238E27FC236}">
                    <a16:creationId xmlns:a16="http://schemas.microsoft.com/office/drawing/2014/main" id="{1FBB6FD4-4DEE-47C4-8700-6FC13EA6719F}"/>
                  </a:ext>
                </a:extLst>
              </p:cNvPr>
              <p:cNvSpPr txBox="1">
                <a:spLocks noRot="1" noChangeAspect="1" noMove="1" noResize="1" noEditPoints="1" noAdjustHandles="1" noChangeArrowheads="1" noChangeShapeType="1" noTextEdit="1"/>
              </p:cNvSpPr>
              <p:nvPr/>
            </p:nvSpPr>
            <p:spPr>
              <a:xfrm>
                <a:off x="116541" y="1396951"/>
                <a:ext cx="24150918" cy="2925096"/>
              </a:xfrm>
              <a:prstGeom prst="rect">
                <a:avLst/>
              </a:prstGeom>
              <a:blipFill>
                <a:blip r:embed="rId3"/>
                <a:stretch>
                  <a:fillRect l="-1010" t="-4792" r="-1035"/>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1D53BCCE-6AB3-42A7-863A-0503F5814EC6}"/>
              </a:ext>
            </a:extLst>
          </p:cNvPr>
          <p:cNvSpPr txBox="1"/>
          <p:nvPr/>
        </p:nvSpPr>
        <p:spPr>
          <a:xfrm>
            <a:off x="394446" y="4240485"/>
            <a:ext cx="20197482" cy="2405787"/>
          </a:xfrm>
          <a:prstGeom prst="rect">
            <a:avLst/>
          </a:prstGeom>
          <a:noFill/>
        </p:spPr>
        <p:txBody>
          <a:bodyPr wrap="square">
            <a:spAutoFit/>
          </a:bodyPr>
          <a:lstStyle/>
          <a:p>
            <a:pPr indent="-228600" algn="just">
              <a:lnSpc>
                <a:spcPct val="107000"/>
              </a:lnSpc>
              <a:spcAft>
                <a:spcPts val="800"/>
              </a:spcAft>
            </a:pPr>
            <a:r>
              <a:rPr lang="en-US" sz="4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Tính</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quãng</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đường</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đi</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được</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máy</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kéo</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trong</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10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phút</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a:p>
            <a:pPr indent="-228600" algn="just">
              <a:lnSpc>
                <a:spcPct val="107000"/>
              </a:lnSpc>
              <a:spcAft>
                <a:spcPts val="800"/>
              </a:spcAft>
            </a:pP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b</a:t>
            </a:r>
            <a:r>
              <a:rPr lang="en-US" sz="4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Tính</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vận</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tốc</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máy</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kéo</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theo</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đơn</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vị</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km/</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giờ</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a:p>
            <a:pPr indent="-228600" algn="just">
              <a:lnSpc>
                <a:spcPct val="107000"/>
              </a:lnSpc>
              <a:spcAft>
                <a:spcPts val="800"/>
              </a:spcAft>
            </a:pP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a:t>
            </a:r>
            <a:r>
              <a:rPr lang="en-US" sz="4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Tính</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vận</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tốc</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bánh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xe</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trước</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theo</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đơn</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vị</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vòng</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a:t>
            </a:r>
            <a:r>
              <a:rPr lang="en-US" sz="4400" b="1" dirty="0" err="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phút</a:t>
            </a:r>
            <a:r>
              <a:rPr lang="en-US"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30" name="Group 29">
            <a:extLst>
              <a:ext uri="{FF2B5EF4-FFF2-40B4-BE49-F238E27FC236}">
                <a16:creationId xmlns:a16="http://schemas.microsoft.com/office/drawing/2014/main" id="{42E600C8-48E2-4320-A9DE-C1C286B22738}"/>
              </a:ext>
            </a:extLst>
          </p:cNvPr>
          <p:cNvGrpSpPr/>
          <p:nvPr/>
        </p:nvGrpSpPr>
        <p:grpSpPr>
          <a:xfrm>
            <a:off x="394446" y="341470"/>
            <a:ext cx="5904009" cy="858790"/>
            <a:chOff x="13339349" y="-617769"/>
            <a:chExt cx="3216924" cy="858790"/>
          </a:xfrm>
        </p:grpSpPr>
        <p:grpSp>
          <p:nvGrpSpPr>
            <p:cNvPr id="31" name="Group 30">
              <a:extLst>
                <a:ext uri="{FF2B5EF4-FFF2-40B4-BE49-F238E27FC236}">
                  <a16:creationId xmlns:a16="http://schemas.microsoft.com/office/drawing/2014/main" id="{3B621183-4825-42DE-8F8B-70C944A23E93}"/>
                </a:ext>
              </a:extLst>
            </p:cNvPr>
            <p:cNvGrpSpPr/>
            <p:nvPr/>
          </p:nvGrpSpPr>
          <p:grpSpPr>
            <a:xfrm>
              <a:off x="13339349" y="-617769"/>
              <a:ext cx="3216924" cy="858790"/>
              <a:chOff x="2619987" y="3852025"/>
              <a:chExt cx="1849416" cy="527469"/>
            </a:xfrm>
          </p:grpSpPr>
          <p:grpSp>
            <p:nvGrpSpPr>
              <p:cNvPr id="33" name="Group 32">
                <a:extLst>
                  <a:ext uri="{FF2B5EF4-FFF2-40B4-BE49-F238E27FC236}">
                    <a16:creationId xmlns:a16="http://schemas.microsoft.com/office/drawing/2014/main" id="{5D05CD2E-7DE1-4FBA-A0E4-8C8CEE06DF59}"/>
                  </a:ext>
                </a:extLst>
              </p:cNvPr>
              <p:cNvGrpSpPr/>
              <p:nvPr/>
            </p:nvGrpSpPr>
            <p:grpSpPr>
              <a:xfrm>
                <a:off x="2619987" y="3852025"/>
                <a:ext cx="1849416" cy="475345"/>
                <a:chOff x="2887217" y="5153601"/>
                <a:chExt cx="1849416" cy="378104"/>
              </a:xfrm>
            </p:grpSpPr>
            <p:sp>
              <p:nvSpPr>
                <p:cNvPr id="35" name="Freeform: Shape 34">
                  <a:extLst>
                    <a:ext uri="{FF2B5EF4-FFF2-40B4-BE49-F238E27FC236}">
                      <a16:creationId xmlns:a16="http://schemas.microsoft.com/office/drawing/2014/main" id="{A4C38326-41D1-4DAA-AC54-FAF4FB718B56}"/>
                    </a:ext>
                  </a:extLst>
                </p:cNvPr>
                <p:cNvSpPr/>
                <p:nvPr/>
              </p:nvSpPr>
              <p:spPr>
                <a:xfrm rot="10800000">
                  <a:off x="2887217" y="5153601"/>
                  <a:ext cx="1849416" cy="378104"/>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35C40F99-DB7B-47E1-BA0D-C2AD5037ADC0}"/>
                    </a:ext>
                  </a:extLst>
                </p:cNvPr>
                <p:cNvSpPr/>
                <p:nvPr/>
              </p:nvSpPr>
              <p:spPr>
                <a:xfrm rot="10800000">
                  <a:off x="2930960" y="5214512"/>
                  <a:ext cx="1707807" cy="292351"/>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BA54EEBB-330E-49EB-88F3-DA11FA2349FE}"/>
                  </a:ext>
                </a:extLst>
              </p:cNvPr>
              <p:cNvSpPr/>
              <p:nvPr/>
            </p:nvSpPr>
            <p:spPr>
              <a:xfrm rot="10800000">
                <a:off x="2735613" y="4338909"/>
                <a:ext cx="1652079" cy="40585"/>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2" name="TextBox 31">
              <a:extLst>
                <a:ext uri="{FF2B5EF4-FFF2-40B4-BE49-F238E27FC236}">
                  <a16:creationId xmlns:a16="http://schemas.microsoft.com/office/drawing/2014/main" id="{02995D33-EE44-48B4-88DD-D8D969D57C25}"/>
                </a:ext>
              </a:extLst>
            </p:cNvPr>
            <p:cNvSpPr txBox="1"/>
            <p:nvPr/>
          </p:nvSpPr>
          <p:spPr>
            <a:xfrm>
              <a:off x="13646605" y="-606130"/>
              <a:ext cx="2429683" cy="769441"/>
            </a:xfrm>
            <a:prstGeom prst="rect">
              <a:avLst/>
            </a:prstGeom>
            <a:noFill/>
          </p:spPr>
          <p:txBody>
            <a:bodyPr wrap="square" rtlCol="0">
              <a:spAutoFit/>
            </a:bodyPr>
            <a:lstStyle/>
            <a:p>
              <a:pPr marL="457200" indent="-457200">
                <a:buBlip>
                  <a:blip r:embed="rId4"/>
                </a:buBlip>
              </a:pPr>
              <a:r>
                <a:rPr lang="en-US" sz="4400" b="1" i="1" dirty="0">
                  <a:solidFill>
                    <a:srgbClr val="0033CC"/>
                  </a:solidFill>
                  <a:latin typeface="Tahoma" panose="020B0604030504040204" pitchFamily="34" charset="0"/>
                  <a:ea typeface="Tahoma" panose="020B0604030504040204" pitchFamily="34" charset="0"/>
                  <a:cs typeface="Tahoma" panose="020B0604030504040204" pitchFamily="34" charset="0"/>
                </a:rPr>
                <a:t>4.Vận </a:t>
              </a:r>
              <a:r>
                <a:rPr lang="en-US" sz="4400" b="1" i="1" dirty="0" err="1">
                  <a:solidFill>
                    <a:srgbClr val="0033CC"/>
                  </a:solidFill>
                  <a:latin typeface="Tahoma" panose="020B0604030504040204" pitchFamily="34" charset="0"/>
                  <a:ea typeface="Tahoma" panose="020B0604030504040204" pitchFamily="34" charset="0"/>
                  <a:cs typeface="Tahoma" panose="020B0604030504040204" pitchFamily="34" charset="0"/>
                </a:rPr>
                <a:t>dụng</a:t>
              </a:r>
              <a:r>
                <a:rPr lang="en-US" sz="4400" b="1" i="1" dirty="0">
                  <a:solidFill>
                    <a:srgbClr val="0033CC"/>
                  </a:solidFill>
                  <a:latin typeface="Tahoma" panose="020B0604030504040204" pitchFamily="34" charset="0"/>
                  <a:ea typeface="Tahoma" panose="020B0604030504040204" pitchFamily="34" charset="0"/>
                  <a:cs typeface="Tahoma" panose="020B0604030504040204" pitchFamily="34" charset="0"/>
                </a:rPr>
                <a:t>.</a:t>
              </a:r>
              <a:endPar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p:grpSp>
      <p:sp>
        <p:nvSpPr>
          <p:cNvPr id="13" name="Rectangle: Rounded Corners 12">
            <a:extLst>
              <a:ext uri="{FF2B5EF4-FFF2-40B4-BE49-F238E27FC236}">
                <a16:creationId xmlns:a16="http://schemas.microsoft.com/office/drawing/2014/main" id="{38642FB8-3982-1B8B-BE6F-A3AEF3688E9A}"/>
              </a:ext>
            </a:extLst>
          </p:cNvPr>
          <p:cNvSpPr/>
          <p:nvPr/>
        </p:nvSpPr>
        <p:spPr>
          <a:xfrm>
            <a:off x="113182" y="6627871"/>
            <a:ext cx="18293601" cy="693425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4843353-E65D-0F3C-DDCC-C41A982BC9A5}"/>
                  </a:ext>
                </a:extLst>
              </p:cNvPr>
              <p:cNvSpPr txBox="1"/>
              <p:nvPr/>
            </p:nvSpPr>
            <p:spPr>
              <a:xfrm>
                <a:off x="24651" y="9337043"/>
                <a:ext cx="15520149" cy="1483868"/>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Quãng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đường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xe</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chuyển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được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trong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10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phút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𝑺</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𝟖𝟎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𝟏𝟖𝟒</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𝟏𝟒𝟕𝟐𝟎𝟎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cm.</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 name="TextBox 7">
                <a:extLst>
                  <a:ext uri="{FF2B5EF4-FFF2-40B4-BE49-F238E27FC236}">
                    <a16:creationId xmlns:a16="http://schemas.microsoft.com/office/drawing/2014/main" id="{04843353-E65D-0F3C-DDCC-C41A982BC9A5}"/>
                  </a:ext>
                </a:extLst>
              </p:cNvPr>
              <p:cNvSpPr txBox="1">
                <a:spLocks noRot="1" noChangeAspect="1" noMove="1" noResize="1" noEditPoints="1" noAdjustHandles="1" noChangeArrowheads="1" noChangeShapeType="1" noTextEdit="1"/>
              </p:cNvSpPr>
              <p:nvPr/>
            </p:nvSpPr>
            <p:spPr>
              <a:xfrm>
                <a:off x="24651" y="9337043"/>
                <a:ext cx="15520149" cy="1483868"/>
              </a:xfrm>
              <a:prstGeom prst="rect">
                <a:avLst/>
              </a:prstGeom>
              <a:blipFill>
                <a:blip r:embed="rId5"/>
                <a:stretch>
                  <a:fillRect l="-1571" t="-9877" b="-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BC7C34-D8E3-43DD-DD32-C613670B5680}"/>
                  </a:ext>
                </a:extLst>
              </p:cNvPr>
              <p:cNvSpPr txBox="1"/>
              <p:nvPr/>
            </p:nvSpPr>
            <p:spPr>
              <a:xfrm>
                <a:off x="233082" y="10853170"/>
                <a:ext cx="15520149" cy="1138838"/>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b)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Đổi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10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phút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𝟏𝟎</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𝟔𝟎</m:t>
                        </m:r>
                      </m:den>
                    </m:f>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𝟔</m:t>
                        </m:r>
                      </m:den>
                    </m:f>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giờ</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𝟏𝟒𝟕𝟐𝟎𝟎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r>
                      <m:rPr>
                        <m:nor/>
                      </m:rP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m:t>cm</m:t>
                    </m:r>
                    <m:r>
                      <a:rPr lang="en-US" sz="4400" b="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𝟏𝟒𝟕𝟐𝟎𝟎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m:t>
                        </m:r>
                        <m:sSup>
                          <m:sSup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𝟎</m:t>
                            </m:r>
                          </m:e>
                          <m:sup>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m:t>
                            </m:r>
                          </m:sup>
                        </m:sSup>
                      </m:den>
                    </m:f>
                    <m:r>
                      <m:rPr>
                        <m:nor/>
                      </m:rP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m:t>km</m:t>
                    </m:r>
                  </m:oMath>
                </a14:m>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 name="TextBox 8">
                <a:extLst>
                  <a:ext uri="{FF2B5EF4-FFF2-40B4-BE49-F238E27FC236}">
                    <a16:creationId xmlns:a16="http://schemas.microsoft.com/office/drawing/2014/main" id="{9ABC7C34-D8E3-43DD-DD32-C613670B5680}"/>
                  </a:ext>
                </a:extLst>
              </p:cNvPr>
              <p:cNvSpPr txBox="1">
                <a:spLocks noRot="1" noChangeAspect="1" noMove="1" noResize="1" noEditPoints="1" noAdjustHandles="1" noChangeArrowheads="1" noChangeShapeType="1" noTextEdit="1"/>
              </p:cNvSpPr>
              <p:nvPr/>
            </p:nvSpPr>
            <p:spPr>
              <a:xfrm>
                <a:off x="233082" y="10853170"/>
                <a:ext cx="15520149" cy="1138838"/>
              </a:xfrm>
              <a:prstGeom prst="rect">
                <a:avLst/>
              </a:prstGeom>
              <a:blipFill>
                <a:blip r:embed="rId6"/>
                <a:stretch>
                  <a:fillRect l="-1571" b="-96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6D12DFD-21FF-DC5C-92D9-167405785FC1}"/>
                  </a:ext>
                </a:extLst>
              </p:cNvPr>
              <p:cNvSpPr txBox="1"/>
              <p:nvPr/>
            </p:nvSpPr>
            <p:spPr>
              <a:xfrm>
                <a:off x="394447" y="11752784"/>
                <a:ext cx="15150354" cy="1809341"/>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Vận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tốc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máy</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kéo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𝒗</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𝑺</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𝒕</m:t>
                        </m:r>
                      </m:den>
                    </m:f>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𝟏𝟒𝟕𝟐𝟎𝟎</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m:t>
                            </m:r>
                            <m:sSup>
                              <m:sSup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𝟎</m:t>
                                </m:r>
                              </m:e>
                              <m:sup>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m:t>
                                </m:r>
                              </m:sup>
                            </m:sSup>
                          </m:den>
                        </m:f>
                      </m:num>
                      <m:den>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𝟔</m:t>
                            </m:r>
                          </m:den>
                        </m:f>
                      </m:den>
                    </m:f>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𝟐𝟕</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𝟖</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km/</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giờ</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0" name="TextBox 9">
                <a:extLst>
                  <a:ext uri="{FF2B5EF4-FFF2-40B4-BE49-F238E27FC236}">
                    <a16:creationId xmlns:a16="http://schemas.microsoft.com/office/drawing/2014/main" id="{36D12DFD-21FF-DC5C-92D9-167405785FC1}"/>
                  </a:ext>
                </a:extLst>
              </p:cNvPr>
              <p:cNvSpPr txBox="1">
                <a:spLocks noRot="1" noChangeAspect="1" noMove="1" noResize="1" noEditPoints="1" noAdjustHandles="1" noChangeArrowheads="1" noChangeShapeType="1" noTextEdit="1"/>
              </p:cNvSpPr>
              <p:nvPr/>
            </p:nvSpPr>
            <p:spPr>
              <a:xfrm>
                <a:off x="394447" y="11752784"/>
                <a:ext cx="15150354" cy="1809341"/>
              </a:xfrm>
              <a:prstGeom prst="rect">
                <a:avLst/>
              </a:prstGeom>
              <a:blipFill>
                <a:blip r:embed="rId7"/>
                <a:stretch>
                  <a:fillRect l="-165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D76CFFB-7840-7E77-0A70-2E9C763E619D}"/>
              </a:ext>
            </a:extLst>
          </p:cNvPr>
          <p:cNvSpPr txBox="1"/>
          <p:nvPr/>
        </p:nvSpPr>
        <p:spPr>
          <a:xfrm>
            <a:off x="233082" y="6748099"/>
            <a:ext cx="2393576" cy="769441"/>
          </a:xfrm>
          <a:prstGeom prst="rect">
            <a:avLst/>
          </a:prstGeom>
          <a:noFill/>
        </p:spPr>
        <p:txBody>
          <a:bodyPr wrap="square" rtlCol="0">
            <a:spAutoFit/>
          </a:bodyPr>
          <a:lstStyle/>
          <a:p>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Lời</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vi-VN" b="1" dirty="0">
              <a:solidFill>
                <a:srgbClr val="FF0000"/>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CF18C1-F05D-A1FE-35A8-7743A81C0BA5}"/>
                  </a:ext>
                </a:extLst>
              </p:cNvPr>
              <p:cNvSpPr txBox="1"/>
              <p:nvPr/>
            </p:nvSpPr>
            <p:spPr>
              <a:xfrm>
                <a:off x="394446" y="7799185"/>
                <a:ext cx="17987686" cy="1483868"/>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Bánh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xe</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sau</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chuyển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vòng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thì</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xe</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kéo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được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quãng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đường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tương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ứng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với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chu vi bánh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xe</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sau</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𝑹</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𝟏𝟖𝟒</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cm.</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 name="TextBox 5">
                <a:extLst>
                  <a:ext uri="{FF2B5EF4-FFF2-40B4-BE49-F238E27FC236}">
                    <a16:creationId xmlns:a16="http://schemas.microsoft.com/office/drawing/2014/main" id="{AACF18C1-F05D-A1FE-35A8-7743A81C0BA5}"/>
                  </a:ext>
                </a:extLst>
              </p:cNvPr>
              <p:cNvSpPr txBox="1">
                <a:spLocks noRot="1" noChangeAspect="1" noMove="1" noResize="1" noEditPoints="1" noAdjustHandles="1" noChangeArrowheads="1" noChangeShapeType="1" noTextEdit="1"/>
              </p:cNvSpPr>
              <p:nvPr/>
            </p:nvSpPr>
            <p:spPr>
              <a:xfrm>
                <a:off x="394446" y="7799185"/>
                <a:ext cx="17987686" cy="1483868"/>
              </a:xfrm>
              <a:prstGeom prst="rect">
                <a:avLst/>
              </a:prstGeom>
              <a:blipFill>
                <a:blip r:embed="rId8"/>
                <a:stretch>
                  <a:fillRect l="-1390" t="-9426" b="-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4D1CF69-2905-BCD7-27CF-6690FF3E7482}"/>
                  </a:ext>
                </a:extLst>
              </p:cNvPr>
              <p:cNvSpPr txBox="1"/>
              <p:nvPr/>
            </p:nvSpPr>
            <p:spPr>
              <a:xfrm>
                <a:off x="2861982" y="6609820"/>
                <a:ext cx="18045953" cy="1135375"/>
              </a:xfrm>
              <a:prstGeom prst="rect">
                <a:avLst/>
              </a:prstGeom>
              <a:noFill/>
            </p:spPr>
            <p:txBody>
              <a:bodyPr wrap="square">
                <a:spAutoFit/>
              </a:bodyPr>
              <a:lstStyle/>
              <a:p>
                <a:pPr>
                  <a:lnSpc>
                    <a:spcPct val="107000"/>
                  </a:lnSpc>
                  <a:spcAft>
                    <a:spcPts val="800"/>
                  </a:spcAft>
                </a:pP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Bán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kính</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bánh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xe</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sau</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𝑹</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𝟏𝟖𝟒</m:t>
                        </m:r>
                      </m:num>
                      <m:den>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𝟐</m:t>
                        </m:r>
                      </m:den>
                    </m:f>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𝟗𝟐</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cm. </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 name="TextBox 1">
                <a:extLst>
                  <a:ext uri="{FF2B5EF4-FFF2-40B4-BE49-F238E27FC236}">
                    <a16:creationId xmlns:a16="http://schemas.microsoft.com/office/drawing/2014/main" id="{94D1CF69-2905-BCD7-27CF-6690FF3E7482}"/>
                  </a:ext>
                </a:extLst>
              </p:cNvPr>
              <p:cNvSpPr txBox="1">
                <a:spLocks noRot="1" noChangeAspect="1" noMove="1" noResize="1" noEditPoints="1" noAdjustHandles="1" noChangeArrowheads="1" noChangeShapeType="1" noTextEdit="1"/>
              </p:cNvSpPr>
              <p:nvPr/>
            </p:nvSpPr>
            <p:spPr>
              <a:xfrm>
                <a:off x="2861982" y="6609820"/>
                <a:ext cx="18045953" cy="1135375"/>
              </a:xfrm>
              <a:prstGeom prst="rect">
                <a:avLst/>
              </a:prstGeom>
              <a:blipFill>
                <a:blip r:embed="rId9"/>
                <a:stretch>
                  <a:fillRect l="-1351" b="-9626"/>
                </a:stretch>
              </a:blipFill>
            </p:spPr>
            <p:txBody>
              <a:bodyPr/>
              <a:lstStyle/>
              <a:p>
                <a:r>
                  <a:rPr lang="en-US">
                    <a:noFill/>
                  </a:rPr>
                  <a:t> </a:t>
                </a:r>
              </a:p>
            </p:txBody>
          </p:sp>
        </mc:Fallback>
      </mc:AlternateContent>
    </p:spTree>
    <p:extLst>
      <p:ext uri="{BB962C8B-B14F-4D97-AF65-F5344CB8AC3E}">
        <p14:creationId xmlns:p14="http://schemas.microsoft.com/office/powerpoint/2010/main" val="344942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P spid="13" grpId="0" animBg="1"/>
      <p:bldP spid="8" grpId="0"/>
      <p:bldP spid="9" grpId="0"/>
      <p:bldP spid="10" grpId="0"/>
      <p:bldP spid="11" grpId="0"/>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332505" y="955223"/>
            <a:ext cx="7248165" cy="1277449"/>
            <a:chOff x="10444842" y="2554465"/>
            <a:chExt cx="6488066" cy="1304531"/>
          </a:xfrm>
        </p:grpSpPr>
        <p:sp>
          <p:nvSpPr>
            <p:cNvPr id="210" name="Google Shape;210;p31"/>
            <p:cNvSpPr/>
            <p:nvPr/>
          </p:nvSpPr>
          <p:spPr>
            <a:xfrm flipH="1">
              <a:off x="11125200" y="2590800"/>
              <a:ext cx="5807708"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GÓC LƯỢNG GIÁC</a:t>
              </a:r>
              <a:endParaRPr kumimoji="0" lang="vi-VN" sz="44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11" name="Google Shape;211;p31"/>
            <p:cNvSpPr/>
            <p:nvPr/>
          </p:nvSpPr>
          <p:spPr>
            <a:xfrm>
              <a:off x="10444842" y="2554465"/>
              <a:ext cx="1295399" cy="1304530"/>
            </a:xfrm>
            <a:prstGeom prst="ellipse">
              <a:avLst/>
            </a:prstGeom>
            <a:solidFill>
              <a:srgbClr val="FFF2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i="0" u="none"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Calibri"/>
                </a:rPr>
                <a:t>❶</a:t>
              </a:r>
              <a:endParaRPr kumimoji="0" sz="4300" i="0" u="none"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grpSp>
      <p:grpSp>
        <p:nvGrpSpPr>
          <p:cNvPr id="5" name="Group 4">
            <a:extLst>
              <a:ext uri="{FF2B5EF4-FFF2-40B4-BE49-F238E27FC236}">
                <a16:creationId xmlns:a16="http://schemas.microsoft.com/office/drawing/2014/main" id="{0E6B3210-31D4-4D00-B0D3-BD88798A8200}"/>
              </a:ext>
            </a:extLst>
          </p:cNvPr>
          <p:cNvGrpSpPr/>
          <p:nvPr/>
        </p:nvGrpSpPr>
        <p:grpSpPr>
          <a:xfrm>
            <a:off x="190502" y="2268252"/>
            <a:ext cx="23962782" cy="10944530"/>
            <a:chOff x="2094914" y="994073"/>
            <a:chExt cx="17976817" cy="10944530"/>
          </a:xfrm>
        </p:grpSpPr>
        <p:grpSp>
          <p:nvGrpSpPr>
            <p:cNvPr id="6" name="Group 5">
              <a:extLst>
                <a:ext uri="{FF2B5EF4-FFF2-40B4-BE49-F238E27FC236}">
                  <a16:creationId xmlns:a16="http://schemas.microsoft.com/office/drawing/2014/main" id="{2710854A-8B35-456F-984F-89E4A416358B}"/>
                </a:ext>
              </a:extLst>
            </p:cNvPr>
            <p:cNvGrpSpPr/>
            <p:nvPr/>
          </p:nvGrpSpPr>
          <p:grpSpPr>
            <a:xfrm>
              <a:off x="2094914" y="994073"/>
              <a:ext cx="17976817" cy="10944530"/>
              <a:chOff x="2238263" y="1036606"/>
              <a:chExt cx="17976817" cy="10944530"/>
            </a:xfrm>
          </p:grpSpPr>
          <p:sp>
            <p:nvSpPr>
              <p:cNvPr id="11" name="Rectangle: Diagonal Corners Rounded 10">
                <a:extLst>
                  <a:ext uri="{FF2B5EF4-FFF2-40B4-BE49-F238E27FC236}">
                    <a16:creationId xmlns:a16="http://schemas.microsoft.com/office/drawing/2014/main" id="{52ED8BCF-949A-4979-AAB1-7B76AF5FFB1E}"/>
                  </a:ext>
                </a:extLst>
              </p:cNvPr>
              <p:cNvSpPr/>
              <p:nvPr/>
            </p:nvSpPr>
            <p:spPr>
              <a:xfrm>
                <a:off x="2238263" y="1101215"/>
                <a:ext cx="17976817" cy="10879921"/>
              </a:xfrm>
              <a:prstGeom prst="round2DiagRect">
                <a:avLst>
                  <a:gd name="adj1" fmla="val 0"/>
                  <a:gd name="adj2" fmla="val 72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5A2A9140-C155-48D5-BD08-749021D3A1DC}"/>
                  </a:ext>
                </a:extLst>
              </p:cNvPr>
              <p:cNvGrpSpPr/>
              <p:nvPr/>
            </p:nvGrpSpPr>
            <p:grpSpPr>
              <a:xfrm>
                <a:off x="2700843" y="1036606"/>
                <a:ext cx="4054084" cy="797498"/>
                <a:chOff x="2648002" y="1960965"/>
                <a:chExt cx="2932645" cy="797498"/>
              </a:xfrm>
            </p:grpSpPr>
            <p:sp>
              <p:nvSpPr>
                <p:cNvPr id="13" name="Isosceles Triangle 12">
                  <a:extLst>
                    <a:ext uri="{FF2B5EF4-FFF2-40B4-BE49-F238E27FC236}">
                      <a16:creationId xmlns:a16="http://schemas.microsoft.com/office/drawing/2014/main" id="{7F9D6BFD-25AA-4860-8125-15EEB6A363D9}"/>
                    </a:ext>
                  </a:extLst>
                </p:cNvPr>
                <p:cNvSpPr/>
                <p:nvPr/>
              </p:nvSpPr>
              <p:spPr>
                <a:xfrm>
                  <a:off x="5180884" y="1976617"/>
                  <a:ext cx="282475" cy="18305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4" name="Freeform: Shape 13">
                  <a:extLst>
                    <a:ext uri="{FF2B5EF4-FFF2-40B4-BE49-F238E27FC236}">
                      <a16:creationId xmlns:a16="http://schemas.microsoft.com/office/drawing/2014/main" id="{ECE94FD1-04B9-405C-A571-1AD7C91F46C7}"/>
                    </a:ext>
                  </a:extLst>
                </p:cNvPr>
                <p:cNvSpPr/>
                <p:nvPr/>
              </p:nvSpPr>
              <p:spPr>
                <a:xfrm rot="10800000">
                  <a:off x="2648002" y="1960965"/>
                  <a:ext cx="2702198" cy="656867"/>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6">
                    <a:lumMod val="20000"/>
                    <a:lumOff val="80000"/>
                  </a:schemeClr>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sp>
              <p:nvSpPr>
                <p:cNvPr id="15" name="Freeform: Shape 14">
                  <a:extLst>
                    <a:ext uri="{FF2B5EF4-FFF2-40B4-BE49-F238E27FC236}">
                      <a16:creationId xmlns:a16="http://schemas.microsoft.com/office/drawing/2014/main" id="{E0AABC89-7BF3-427E-80DD-5DC6C43B6519}"/>
                    </a:ext>
                  </a:extLst>
                </p:cNvPr>
                <p:cNvSpPr/>
                <p:nvPr/>
              </p:nvSpPr>
              <p:spPr>
                <a:xfrm rot="10800000">
                  <a:off x="2648003" y="1977305"/>
                  <a:ext cx="2932644" cy="78115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1"/>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grpSp>
        </p:grpSp>
        <p:sp>
          <p:nvSpPr>
            <p:cNvPr id="7" name="TextBox 10">
              <a:extLst>
                <a:ext uri="{FF2B5EF4-FFF2-40B4-BE49-F238E27FC236}">
                  <a16:creationId xmlns:a16="http://schemas.microsoft.com/office/drawing/2014/main" id="{2119B546-D4A8-4409-A521-EDB914B2D52B}"/>
                </a:ext>
              </a:extLst>
            </p:cNvPr>
            <p:cNvSpPr txBox="1"/>
            <p:nvPr/>
          </p:nvSpPr>
          <p:spPr>
            <a:xfrm>
              <a:off x="3774462" y="1007884"/>
              <a:ext cx="2783682" cy="537038"/>
            </a:xfrm>
            <a:prstGeom prst="rect">
              <a:avLst/>
            </a:prstGeom>
            <a:noFill/>
          </p:spPr>
          <p:txBody>
            <a:bodyPr wrap="square"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44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Định</a:t>
              </a:r>
              <a:r>
                <a:rPr kumimoji="0" lang="en-US" sz="44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4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nghĩa</a:t>
              </a:r>
              <a:endParaRPr kumimoji="0" lang="en-US" sz="44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nvGrpSpPr>
            <p:cNvPr id="8" name="Group 7">
              <a:extLst>
                <a:ext uri="{FF2B5EF4-FFF2-40B4-BE49-F238E27FC236}">
                  <a16:creationId xmlns:a16="http://schemas.microsoft.com/office/drawing/2014/main" id="{7BC83AF5-6BC2-4527-B430-53CD9F5A1869}"/>
                </a:ext>
              </a:extLst>
            </p:cNvPr>
            <p:cNvGrpSpPr/>
            <p:nvPr/>
          </p:nvGrpSpPr>
          <p:grpSpPr>
            <a:xfrm>
              <a:off x="2947588" y="1151351"/>
              <a:ext cx="655983" cy="286310"/>
              <a:chOff x="5377069" y="5508269"/>
              <a:chExt cx="655983" cy="300637"/>
            </a:xfrm>
          </p:grpSpPr>
          <p:sp>
            <p:nvSpPr>
              <p:cNvPr id="9" name="Arrow: Pentagon 8">
                <a:extLst>
                  <a:ext uri="{FF2B5EF4-FFF2-40B4-BE49-F238E27FC236}">
                    <a16:creationId xmlns:a16="http://schemas.microsoft.com/office/drawing/2014/main" id="{FE9F0378-AD7D-486B-923C-9F34E09FCEA8}"/>
                  </a:ext>
                </a:extLst>
              </p:cNvPr>
              <p:cNvSpPr/>
              <p:nvPr/>
            </p:nvSpPr>
            <p:spPr>
              <a:xfrm>
                <a:off x="5377069" y="5508269"/>
                <a:ext cx="655983" cy="300637"/>
              </a:xfrm>
              <a:prstGeom prst="homePlate">
                <a:avLst/>
              </a:prstGeom>
              <a:solidFill>
                <a:srgbClr val="8BE1FF"/>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0" name="Oval 9">
                <a:extLst>
                  <a:ext uri="{FF2B5EF4-FFF2-40B4-BE49-F238E27FC236}">
                    <a16:creationId xmlns:a16="http://schemas.microsoft.com/office/drawing/2014/main" id="{D059FC9E-D82F-4ABF-9BCD-4A9A147D24B1}"/>
                  </a:ext>
                </a:extLst>
              </p:cNvPr>
              <p:cNvSpPr/>
              <p:nvPr/>
            </p:nvSpPr>
            <p:spPr>
              <a:xfrm>
                <a:off x="5705060" y="5562267"/>
                <a:ext cx="172276" cy="207409"/>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grpSp>
      </p:grpSp>
      <p:sp>
        <p:nvSpPr>
          <p:cNvPr id="27" name="TextBox 26">
            <a:extLst>
              <a:ext uri="{FF2B5EF4-FFF2-40B4-BE49-F238E27FC236}">
                <a16:creationId xmlns:a16="http://schemas.microsoft.com/office/drawing/2014/main" id="{00729C22-3D87-78B6-FF8C-4E8EC0877934}"/>
              </a:ext>
            </a:extLst>
          </p:cNvPr>
          <p:cNvSpPr txBox="1"/>
          <p:nvPr/>
        </p:nvSpPr>
        <p:spPr>
          <a:xfrm>
            <a:off x="807113" y="2268252"/>
            <a:ext cx="23346169" cy="2990947"/>
          </a:xfrm>
          <a:prstGeom prst="rect">
            <a:avLst/>
          </a:prstGeom>
          <a:noFill/>
        </p:spPr>
        <p:txBody>
          <a:bodyPr wrap="square">
            <a:spAutoFit/>
          </a:bodyPr>
          <a:lstStyle/>
          <a:p>
            <a:pPr algn="just">
              <a:lnSpc>
                <a:spcPct val="107000"/>
              </a:lnSpc>
              <a:spcAft>
                <a:spcPts val="800"/>
              </a:spcAft>
              <a:defRPr/>
            </a:pPr>
            <a:r>
              <a:rPr lang="en-US" altLang="vi-VN" sz="4800" b="1" dirty="0">
                <a:latin typeface="Times New Roman" panose="02020603050405020304" pitchFamily="18" charset="0"/>
                <a:ea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Trong</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mặt</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phẳng</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cho</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hai</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1"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Ou,Ov</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Xét</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1"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Om</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cùng</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nằm</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trong</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mặt</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phẳng</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này</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Nếu</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1"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Om</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quay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quanh</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điểm</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1"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O</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theo</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một</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chiều</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nhất</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định</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từ</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1"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Ou</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đến</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1"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Ov</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thì</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ta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nói</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nó</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quét</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một</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với</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đầu</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1"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Ou</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cuối</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1"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Ov</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và</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kí</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hiệu</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1"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Ou,Ov</a:t>
            </a:r>
            <a:endPar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C72C7B51-CA36-4906-80CC-43D7A9CBA505}"/>
              </a:ext>
            </a:extLst>
          </p:cNvPr>
          <p:cNvSpPr txBox="1"/>
          <p:nvPr/>
        </p:nvSpPr>
        <p:spPr>
          <a:xfrm>
            <a:off x="711863" y="5259199"/>
            <a:ext cx="23481635" cy="769441"/>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Mỗi</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gốc</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1"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O</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được</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xác</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định</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bởi</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đầu</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1"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Ou</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cuối</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1"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Ov</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và</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của</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vi-VN" sz="4400" b="1" i="0" u="none" strike="noStrike" cap="none" normalizeH="0" baseline="0" dirty="0" err="1">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nó</a:t>
            </a:r>
            <a:r>
              <a:rPr kumimoji="0" lang="en-US" altLang="vi-VN" sz="4400" b="1" i="0" u="none" strike="noStrike" cap="none" normalizeH="0" baseline="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a:t>
            </a:r>
          </a:p>
        </p:txBody>
      </p:sp>
      <p:sp>
        <p:nvSpPr>
          <p:cNvPr id="2" name="Freeform: Shape 1">
            <a:extLst>
              <a:ext uri="{FF2B5EF4-FFF2-40B4-BE49-F238E27FC236}">
                <a16:creationId xmlns:a16="http://schemas.microsoft.com/office/drawing/2014/main" id="{64B303EA-7DC9-05F1-2F97-ADC4C0552B12}"/>
              </a:ext>
            </a:extLst>
          </p:cNvPr>
          <p:cNvSpPr/>
          <p:nvPr/>
        </p:nvSpPr>
        <p:spPr>
          <a:xfrm rot="10800000">
            <a:off x="451412" y="6359910"/>
            <a:ext cx="5131486" cy="93442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52C93252-2311-4D2F-7CCA-C0C755A5F8FB}"/>
              </a:ext>
            </a:extLst>
          </p:cNvPr>
          <p:cNvSpPr/>
          <p:nvPr/>
        </p:nvSpPr>
        <p:spPr>
          <a:xfrm rot="10800000">
            <a:off x="619974" y="6346993"/>
            <a:ext cx="4910801" cy="811504"/>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00ACAEB5-4259-9A06-29D7-3EC961697B4D}"/>
              </a:ext>
            </a:extLst>
          </p:cNvPr>
          <p:cNvSpPr txBox="1"/>
          <p:nvPr/>
        </p:nvSpPr>
        <p:spPr>
          <a:xfrm>
            <a:off x="711863" y="6279398"/>
            <a:ext cx="4727021" cy="830997"/>
          </a:xfrm>
          <a:prstGeom prst="rect">
            <a:avLst/>
          </a:prstGeom>
          <a:noFill/>
        </p:spPr>
        <p:txBody>
          <a:bodyPr wrap="square" rtlCol="0">
            <a:spAutoFit/>
          </a:bodyPr>
          <a:lstStyle/>
          <a:p>
            <a:pPr marL="457200" indent="-457200">
              <a:buBlip>
                <a:blip r:embed="rId3"/>
              </a:buBlip>
            </a:pPr>
            <a:r>
              <a:rPr lang="en-US" sz="4800" b="1" i="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8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i="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800" b="1" i="1" dirty="0">
                <a:solidFill>
                  <a:srgbClr val="FF0000"/>
                </a:solidFill>
                <a:latin typeface="Tahoma" panose="020B0604030504040204" pitchFamily="34" charset="0"/>
                <a:ea typeface="Tahoma" panose="020B0604030504040204" pitchFamily="34" charset="0"/>
                <a:cs typeface="Tahoma" panose="020B0604030504040204" pitchFamily="34" charset="0"/>
              </a:rPr>
              <a:t> 1</a:t>
            </a:r>
            <a:endPar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07BA2A07-AF58-AC2A-E39F-5CC15D89A075}"/>
              </a:ext>
            </a:extLst>
          </p:cNvPr>
          <p:cNvSpPr txBox="1"/>
          <p:nvPr/>
        </p:nvSpPr>
        <p:spPr>
          <a:xfrm>
            <a:off x="432936" y="6384217"/>
            <a:ext cx="23994074" cy="721929"/>
          </a:xfrm>
          <a:prstGeom prst="rect">
            <a:avLst/>
          </a:prstGeom>
          <a:noFill/>
        </p:spPr>
        <p:txBody>
          <a:bodyPr wrap="square">
            <a:spAutoFit/>
          </a:bodyPr>
          <a:lstStyle/>
          <a:p>
            <a:pPr>
              <a:lnSpc>
                <a:spcPct val="107000"/>
              </a:lnSpc>
              <a:spcAft>
                <a:spcPts val="800"/>
              </a:spcAft>
            </a:pPr>
            <a:r>
              <a:rPr lang="en-US" sz="4100" b="1" dirty="0">
                <a:solidFill>
                  <a:srgbClr val="0000FF"/>
                </a:solidFill>
                <a:effectLst/>
                <a:latin typeface="Times New Roman" panose="02020603050405020304" pitchFamily="18" charset="0"/>
                <a:ea typeface="Times New Roman" panose="02020603050405020304" pitchFamily="18" charset="0"/>
              </a:rPr>
              <a:t> 	</a:t>
            </a:r>
            <a:r>
              <a:rPr lang="en-US" sz="4100" b="1" dirty="0">
                <a:solidFill>
                  <a:schemeClr val="tx1"/>
                </a:solidFill>
                <a:effectLst/>
                <a:latin typeface="Times New Roman" panose="02020603050405020304" pitchFamily="18" charset="0"/>
                <a:ea typeface="Times New Roman" panose="02020603050405020304" pitchFamily="18" charset="0"/>
              </a:rPr>
              <a:t>			</a:t>
            </a:r>
            <a:r>
              <a:rPr lang="en-US" sz="4100" b="1" dirty="0">
                <a:solidFill>
                  <a:srgbClr val="0000FF"/>
                </a:solidFill>
                <a:effectLst/>
                <a:latin typeface="Times New Roman" panose="02020603050405020304" pitchFamily="18" charset="0"/>
                <a:ea typeface="Times New Roman" panose="02020603050405020304" pitchFamily="18" charset="0"/>
              </a:rPr>
              <a:t>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B6F2865-4D60-D1FE-5C5D-C7843B27CE00}"/>
                  </a:ext>
                </a:extLst>
              </p:cNvPr>
              <p:cNvSpPr txBox="1"/>
              <p:nvPr/>
            </p:nvSpPr>
            <p:spPr>
              <a:xfrm>
                <a:off x="432936" y="7318646"/>
                <a:ext cx="23785144" cy="1483868"/>
              </a:xfrm>
              <a:prstGeom prst="rect">
                <a:avLst/>
              </a:prstGeom>
              <a:noFill/>
            </p:spPr>
            <p:txBody>
              <a:bodyPr wrap="square">
                <a:spAutoFit/>
              </a:bodyPr>
              <a:lstStyle/>
              <a:p>
                <a:pPr>
                  <a:lnSpc>
                    <a:spcPct val="107000"/>
                  </a:lnSpc>
                  <a:spcAft>
                    <a:spcPts val="800"/>
                  </a:spcAft>
                </a:pP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Cho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học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latin typeface="Cambria Math" panose="02040503050406030204" pitchFamily="18" charset="0"/>
                        <a:ea typeface="Calibri" panose="020F0502020204030204" pitchFamily="34" charset="0"/>
                      </a:rPr>
                      <m:t>𝒖𝑶𝒗</m:t>
                    </m:r>
                  </m:oMath>
                </a14:m>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latin typeface="Cambria Math" panose="02040503050406030204" pitchFamily="18" charset="0"/>
                        <a:ea typeface="Calibri" panose="020F0502020204030204" pitchFamily="34" charset="0"/>
                      </a:rPr>
                      <m:t>𝟔𝟎</m:t>
                    </m:r>
                    <m:r>
                      <a:rPr lang="en-US" sz="4400" b="1" i="1">
                        <a:solidFill>
                          <a:srgbClr val="002060"/>
                        </a:solidFill>
                        <a:latin typeface="Cambria Math" panose="02040503050406030204" pitchFamily="18" charset="0"/>
                        <a:ea typeface="Calibri" panose="020F0502020204030204" pitchFamily="34" charset="0"/>
                      </a:rPr>
                      <m:t>°</m:t>
                    </m:r>
                  </m:oMath>
                </a14:m>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(H.1.4).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Xác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định</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latin typeface="Cambria Math" panose="02040503050406030204" pitchFamily="18" charset="0"/>
                            <a:ea typeface="Calibri" panose="020F0502020204030204" pitchFamily="34" charset="0"/>
                          </a:rPr>
                        </m:ctrlPr>
                      </m:dPr>
                      <m:e>
                        <m:r>
                          <a:rPr lang="en-US" sz="4400" b="1" i="1">
                            <a:solidFill>
                              <a:srgbClr val="002060"/>
                            </a:solidFill>
                            <a:latin typeface="Cambria Math" panose="02040503050406030204" pitchFamily="18" charset="0"/>
                            <a:ea typeface="Calibri" panose="020F0502020204030204" pitchFamily="34" charset="0"/>
                          </a:rPr>
                          <m:t>𝑶𝒖</m:t>
                        </m:r>
                        <m:r>
                          <a:rPr lang="en-US" sz="4400" b="1" i="1">
                            <a:solidFill>
                              <a:srgbClr val="002060"/>
                            </a:solidFill>
                            <a:latin typeface="Cambria Math" panose="02040503050406030204" pitchFamily="18" charset="0"/>
                            <a:ea typeface="Calibri" panose="020F0502020204030204" pitchFamily="34" charset="0"/>
                          </a:rPr>
                          <m:t>,</m:t>
                        </m:r>
                        <m:r>
                          <a:rPr lang="en-US" sz="4400" b="1" i="1">
                            <a:solidFill>
                              <a:srgbClr val="002060"/>
                            </a:solidFill>
                            <a:latin typeface="Cambria Math" panose="02040503050406030204" pitchFamily="18" charset="0"/>
                            <a:ea typeface="Calibri" panose="020F0502020204030204" pitchFamily="34" charset="0"/>
                          </a:rPr>
                          <m:t>𝑶𝒗</m:t>
                        </m:r>
                      </m:e>
                    </m:d>
                  </m:oMath>
                </a14:m>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vi-VN" sz="4400" b="1" i="1">
                            <a:solidFill>
                              <a:srgbClr val="002060"/>
                            </a:solidFill>
                            <a:latin typeface="Cambria Math" panose="02040503050406030204" pitchFamily="18" charset="0"/>
                            <a:ea typeface="Calibri" panose="020F0502020204030204" pitchFamily="34" charset="0"/>
                          </a:rPr>
                        </m:ctrlPr>
                      </m:dPr>
                      <m:e>
                        <m:r>
                          <a:rPr lang="en-US" sz="4400" b="1" i="1">
                            <a:solidFill>
                              <a:srgbClr val="002060"/>
                            </a:solidFill>
                            <a:latin typeface="Cambria Math" panose="02040503050406030204" pitchFamily="18" charset="0"/>
                            <a:ea typeface="Calibri" panose="020F0502020204030204" pitchFamily="34" charset="0"/>
                          </a:rPr>
                          <m:t>𝑶𝒗</m:t>
                        </m:r>
                        <m:r>
                          <a:rPr lang="en-US" sz="4400" b="1" i="1">
                            <a:solidFill>
                              <a:srgbClr val="002060"/>
                            </a:solidFill>
                            <a:latin typeface="Cambria Math" panose="02040503050406030204" pitchFamily="18" charset="0"/>
                            <a:ea typeface="Calibri" panose="020F0502020204030204" pitchFamily="34" charset="0"/>
                          </a:rPr>
                          <m:t>,</m:t>
                        </m:r>
                        <m:r>
                          <a:rPr lang="en-US" sz="4400" b="1" i="1">
                            <a:solidFill>
                              <a:srgbClr val="002060"/>
                            </a:solidFill>
                            <a:latin typeface="Cambria Math" panose="02040503050406030204" pitchFamily="18" charset="0"/>
                            <a:ea typeface="Calibri" panose="020F0502020204030204" pitchFamily="34" charset="0"/>
                          </a:rPr>
                          <m:t>𝑶𝒖</m:t>
                        </m:r>
                      </m:e>
                    </m:d>
                  </m:oMath>
                </a14:m>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7" name="TextBox 16">
                <a:extLst>
                  <a:ext uri="{FF2B5EF4-FFF2-40B4-BE49-F238E27FC236}">
                    <a16:creationId xmlns:a16="http://schemas.microsoft.com/office/drawing/2014/main" id="{AB6F2865-4D60-D1FE-5C5D-C7843B27CE00}"/>
                  </a:ext>
                </a:extLst>
              </p:cNvPr>
              <p:cNvSpPr txBox="1">
                <a:spLocks noRot="1" noChangeAspect="1" noMove="1" noResize="1" noEditPoints="1" noAdjustHandles="1" noChangeArrowheads="1" noChangeShapeType="1" noTextEdit="1"/>
              </p:cNvSpPr>
              <p:nvPr/>
            </p:nvSpPr>
            <p:spPr>
              <a:xfrm>
                <a:off x="432936" y="7318646"/>
                <a:ext cx="23785144" cy="1483868"/>
              </a:xfrm>
              <a:prstGeom prst="rect">
                <a:avLst/>
              </a:prstGeom>
              <a:blipFill>
                <a:blip r:embed="rId4"/>
                <a:stretch>
                  <a:fillRect l="-1025" t="-9877" b="-18519"/>
                </a:stretch>
              </a:blipFill>
            </p:spPr>
            <p:txBody>
              <a:bodyPr/>
              <a:lstStyle/>
              <a:p>
                <a:r>
                  <a:rPr lang="en-US">
                    <a:noFill/>
                  </a:rPr>
                  <a:t> </a:t>
                </a:r>
              </a:p>
            </p:txBody>
          </p:sp>
        </mc:Fallback>
      </mc:AlternateContent>
      <p:pic>
        <p:nvPicPr>
          <p:cNvPr id="18" name="Picture 17" descr="A picture containing diagram&#10;&#10;Description automatically generated">
            <a:extLst>
              <a:ext uri="{FF2B5EF4-FFF2-40B4-BE49-F238E27FC236}">
                <a16:creationId xmlns:a16="http://schemas.microsoft.com/office/drawing/2014/main" id="{222A7558-54F3-4CA5-0564-1CF0D43B6A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2568" y="8060580"/>
            <a:ext cx="8351099" cy="443299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5204B48-6356-E92D-3ABF-3F3794C80C21}"/>
                  </a:ext>
                </a:extLst>
              </p:cNvPr>
              <p:cNvSpPr txBox="1"/>
              <p:nvPr/>
            </p:nvSpPr>
            <p:spPr>
              <a:xfrm>
                <a:off x="711863" y="9029387"/>
                <a:ext cx="13077564" cy="1483868"/>
              </a:xfrm>
              <a:prstGeom prst="rect">
                <a:avLst/>
              </a:prstGeom>
              <a:noFill/>
            </p:spPr>
            <p:txBody>
              <a:bodyPr wrap="square">
                <a:spAutoFit/>
              </a:bodyPr>
              <a:lstStyle/>
              <a:p>
                <a:pPr indent="-228600">
                  <a:lnSpc>
                    <a:spcPct val="107000"/>
                  </a:lnSpc>
                  <a:spcAft>
                    <a:spcPts val="800"/>
                  </a:spcAft>
                </a:pPr>
                <a:r>
                  <a:rPr lang="en-US" sz="3000" b="1" dirty="0">
                    <a:solidFill>
                      <a:srgbClr val="002060"/>
                    </a:solidFill>
                    <a:effectLst/>
                    <a:latin typeface="UTM Swiss Condensed"/>
                    <a:ea typeface="Calibri" panose="020F050202020403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đầu</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Times New Roman" panose="02020603050405020304" pitchFamily="18" charset="0"/>
                      </a:rPr>
                      <m:t>𝑶𝒖</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cuối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Times New Roman" panose="02020603050405020304" pitchFamily="18" charset="0"/>
                      </a:rPr>
                      <m:t>𝑶𝒗</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Times New Roman" panose="02020603050405020304" pitchFamily="18" charset="0"/>
                      </a:rPr>
                      <m:t>𝒔</m:t>
                    </m:r>
                    <m:r>
                      <a:rPr lang="en-US" sz="4400" b="1" i="1">
                        <a:solidFill>
                          <a:srgbClr val="002060"/>
                        </a:solidFill>
                        <a:effectLst/>
                        <a:latin typeface="Cambria Math" panose="02040503050406030204" pitchFamily="18" charset="0"/>
                        <a:ea typeface="Times New Roman" panose="02020603050405020304" pitchFamily="18" charset="0"/>
                      </a:rPr>
                      <m:t>đ</m:t>
                    </m:r>
                    <m:d>
                      <m:dPr>
                        <m:ctrlPr>
                          <a:rPr lang="vi-VN" sz="4400" b="1" i="1">
                            <a:solidFill>
                              <a:srgbClr val="002060"/>
                            </a:solidFill>
                            <a:effectLst/>
                            <a:latin typeface="Cambria Math" panose="02040503050406030204" pitchFamily="18" charset="0"/>
                            <a:ea typeface="Times New Roman" panose="02020603050405020304" pitchFamily="18" charset="0"/>
                          </a:rPr>
                        </m:ctrlPr>
                      </m:dPr>
                      <m:e>
                        <m:r>
                          <a:rPr lang="en-US" sz="4400" b="1" i="1">
                            <a:solidFill>
                              <a:srgbClr val="002060"/>
                            </a:solidFill>
                            <a:effectLst/>
                            <a:latin typeface="Cambria Math" panose="02040503050406030204" pitchFamily="18" charset="0"/>
                            <a:ea typeface="Times New Roman" panose="02020603050405020304" pitchFamily="18" charset="0"/>
                          </a:rPr>
                          <m:t>𝑶𝒖</m:t>
                        </m:r>
                        <m:r>
                          <a:rPr lang="en-US" sz="4400" b="1" i="1">
                            <a:solidFill>
                              <a:srgbClr val="002060"/>
                            </a:solidFill>
                            <a:effectLst/>
                            <a:latin typeface="Cambria Math" panose="02040503050406030204" pitchFamily="18" charset="0"/>
                            <a:ea typeface="Times New Roman" panose="02020603050405020304" pitchFamily="18" charset="0"/>
                          </a:rPr>
                          <m:t>,</m:t>
                        </m:r>
                        <m:r>
                          <a:rPr lang="en-US" sz="4400" b="1" i="1">
                            <a:solidFill>
                              <a:srgbClr val="002060"/>
                            </a:solidFill>
                            <a:effectLst/>
                            <a:latin typeface="Cambria Math" panose="02040503050406030204" pitchFamily="18" charset="0"/>
                            <a:ea typeface="Times New Roman" panose="02020603050405020304" pitchFamily="18" charset="0"/>
                          </a:rPr>
                          <m:t>𝑶𝒗</m:t>
                        </m:r>
                      </m:e>
                    </m:d>
                    <m:r>
                      <a:rPr lang="en-US" sz="4400" b="1" i="1">
                        <a:solidFill>
                          <a:srgbClr val="002060"/>
                        </a:solidFill>
                        <a:effectLst/>
                        <a:latin typeface="Cambria Math" panose="02040503050406030204" pitchFamily="18" charset="0"/>
                        <a:ea typeface="Times New Roman" panose="02020603050405020304" pitchFamily="18" charset="0"/>
                      </a:rPr>
                      <m:t>=</m:t>
                    </m:r>
                    <m:r>
                      <a:rPr lang="en-US" sz="4400" b="1" i="1">
                        <a:solidFill>
                          <a:srgbClr val="002060"/>
                        </a:solidFill>
                        <a:effectLst/>
                        <a:latin typeface="Cambria Math" panose="02040503050406030204" pitchFamily="18" charset="0"/>
                        <a:ea typeface="Times New Roman" panose="02020603050405020304" pitchFamily="18" charset="0"/>
                      </a:rPr>
                      <m:t>𝟔𝟎</m:t>
                    </m:r>
                    <m:r>
                      <a:rPr lang="en-US" sz="4400" b="1" i="1">
                        <a:solidFill>
                          <a:srgbClr val="002060"/>
                        </a:solidFill>
                        <a:effectLst/>
                        <a:latin typeface="Cambria Math" panose="02040503050406030204" pitchFamily="18" charset="0"/>
                        <a:ea typeface="Times New Roman" panose="02020603050405020304" pitchFamily="18" charset="0"/>
                      </a:rPr>
                      <m:t>°+</m:t>
                    </m:r>
                    <m:r>
                      <a:rPr lang="en-US" sz="4400" b="1" i="1">
                        <a:solidFill>
                          <a:srgbClr val="002060"/>
                        </a:solidFill>
                        <a:effectLst/>
                        <a:latin typeface="Cambria Math" panose="02040503050406030204" pitchFamily="18" charset="0"/>
                        <a:ea typeface="Times New Roman" panose="02020603050405020304" pitchFamily="18" charset="0"/>
                      </a:rPr>
                      <m:t>𝒌</m:t>
                    </m:r>
                    <m:r>
                      <a:rPr lang="en-US" sz="4400" b="1" i="1">
                        <a:solidFill>
                          <a:srgbClr val="002060"/>
                        </a:solidFill>
                        <a:effectLst/>
                        <a:latin typeface="Cambria Math" panose="02040503050406030204" pitchFamily="18" charset="0"/>
                        <a:ea typeface="Times New Roman" panose="02020603050405020304" pitchFamily="18" charset="0"/>
                      </a:rPr>
                      <m:t>𝟑𝟔𝟎</m:t>
                    </m:r>
                    <m:r>
                      <a:rPr lang="en-US" sz="4400" b="1" i="1">
                        <a:solidFill>
                          <a:srgbClr val="002060"/>
                        </a:solidFill>
                        <a:effectLst/>
                        <a:latin typeface="Cambria Math" panose="02040503050406030204" pitchFamily="18" charset="0"/>
                        <a:ea typeface="Times New Roman" panose="02020603050405020304" pitchFamily="18" charset="0"/>
                      </a:rPr>
                      <m:t>°</m:t>
                    </m:r>
                    <m:d>
                      <m:dPr>
                        <m:ctrlPr>
                          <a:rPr lang="vi-VN" sz="4400" b="1" i="1">
                            <a:solidFill>
                              <a:srgbClr val="002060"/>
                            </a:solidFill>
                            <a:effectLst/>
                            <a:latin typeface="Cambria Math" panose="02040503050406030204" pitchFamily="18" charset="0"/>
                            <a:ea typeface="Times New Roman" panose="02020603050405020304" pitchFamily="18" charset="0"/>
                          </a:rPr>
                        </m:ctrlPr>
                      </m:dPr>
                      <m:e>
                        <m:r>
                          <a:rPr lang="en-US" sz="4400" b="1" i="1">
                            <a:solidFill>
                              <a:srgbClr val="002060"/>
                            </a:solidFill>
                            <a:effectLst/>
                            <a:latin typeface="Cambria Math" panose="02040503050406030204" pitchFamily="18" charset="0"/>
                            <a:ea typeface="Times New Roman" panose="02020603050405020304" pitchFamily="18" charset="0"/>
                          </a:rPr>
                          <m:t>𝒌</m:t>
                        </m:r>
                        <m:r>
                          <a:rPr lang="en-US" sz="4400" b="1" i="1">
                            <a:solidFill>
                              <a:srgbClr val="002060"/>
                            </a:solidFill>
                            <a:effectLst/>
                            <a:latin typeface="Cambria Math" panose="02040503050406030204" pitchFamily="18" charset="0"/>
                            <a:ea typeface="Times New Roman" panose="02020603050405020304" pitchFamily="18" charset="0"/>
                            <a:cs typeface="Cambria Math" panose="02040503050406030204" pitchFamily="18" charset="0"/>
                          </a:rPr>
                          <m:t>∈</m:t>
                        </m:r>
                        <m:r>
                          <a:rPr lang="en-US" sz="4400" b="1" i="1">
                            <a:solidFill>
                              <a:srgbClr val="002060"/>
                            </a:solidFill>
                            <a:effectLst/>
                            <a:latin typeface="Cambria Math" panose="02040503050406030204" pitchFamily="18" charset="0"/>
                            <a:ea typeface="Times New Roman" panose="02020603050405020304" pitchFamily="18" charset="0"/>
                          </a:rPr>
                          <m:t>ℤ</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9" name="TextBox 18">
                <a:extLst>
                  <a:ext uri="{FF2B5EF4-FFF2-40B4-BE49-F238E27FC236}">
                    <a16:creationId xmlns:a16="http://schemas.microsoft.com/office/drawing/2014/main" id="{25204B48-6356-E92D-3ABF-3F3794C80C21}"/>
                  </a:ext>
                </a:extLst>
              </p:cNvPr>
              <p:cNvSpPr txBox="1">
                <a:spLocks noRot="1" noChangeAspect="1" noMove="1" noResize="1" noEditPoints="1" noAdjustHandles="1" noChangeArrowheads="1" noChangeShapeType="1" noTextEdit="1"/>
              </p:cNvSpPr>
              <p:nvPr/>
            </p:nvSpPr>
            <p:spPr>
              <a:xfrm>
                <a:off x="711863" y="9029387"/>
                <a:ext cx="13077564" cy="1483868"/>
              </a:xfrm>
              <a:prstGeom prst="rect">
                <a:avLst/>
              </a:prstGeom>
              <a:blipFill>
                <a:blip r:embed="rId6"/>
                <a:stretch>
                  <a:fillRect l="-1911" t="-9426" r="-280" b="-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8481CEF-CAED-0567-0530-B529F5E6E358}"/>
                  </a:ext>
                </a:extLst>
              </p:cNvPr>
              <p:cNvSpPr txBox="1"/>
              <p:nvPr/>
            </p:nvSpPr>
            <p:spPr>
              <a:xfrm>
                <a:off x="711863" y="10705814"/>
                <a:ext cx="13077564" cy="1483868"/>
              </a:xfrm>
              <a:prstGeom prst="rect">
                <a:avLst/>
              </a:prstGeom>
              <a:noFill/>
            </p:spPr>
            <p:txBody>
              <a:bodyPr wrap="square">
                <a:spAutoFit/>
              </a:bodyPr>
              <a:lstStyle/>
              <a:p>
                <a:pPr indent="-228600">
                  <a:lnSpc>
                    <a:spcPct val="107000"/>
                  </a:lnSpc>
                  <a:spcAft>
                    <a:spcPts val="800"/>
                  </a:spcAft>
                </a:pPr>
                <a:r>
                  <a:rPr lang="en-US" sz="3000" b="1" dirty="0">
                    <a:solidFill>
                      <a:srgbClr val="002060"/>
                    </a:solidFill>
                    <a:effectLst/>
                    <a:latin typeface="UTM Swiss Condensed"/>
                    <a:ea typeface="Calibri" panose="020F050202020403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góc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lượng</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đầu</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Times New Roman" panose="02020603050405020304" pitchFamily="18" charset="0"/>
                      </a:rPr>
                      <m:t>𝑶</m:t>
                    </m:r>
                    <m:r>
                      <a:rPr lang="en-US" sz="4400" b="1" i="1" smtClean="0">
                        <a:solidFill>
                          <a:srgbClr val="002060"/>
                        </a:solidFill>
                        <a:effectLst/>
                        <a:latin typeface="Cambria Math" panose="02040503050406030204" pitchFamily="18" charset="0"/>
                        <a:ea typeface="Times New Roman" panose="02020603050405020304" pitchFamily="18" charset="0"/>
                      </a:rPr>
                      <m:t>𝒗</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tia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cuối</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Times New Roman" panose="02020603050405020304" pitchFamily="18" charset="0"/>
                      </a:rPr>
                      <m:t>𝑶</m:t>
                    </m:r>
                    <m:r>
                      <a:rPr lang="en-US" sz="4400" b="1" i="1" smtClean="0">
                        <a:solidFill>
                          <a:srgbClr val="002060"/>
                        </a:solidFill>
                        <a:effectLst/>
                        <a:latin typeface="Cambria Math" panose="02040503050406030204" pitchFamily="18" charset="0"/>
                        <a:ea typeface="Times New Roman" panose="02020603050405020304" pitchFamily="18" charset="0"/>
                      </a:rPr>
                      <m:t>𝒖</m:t>
                    </m:r>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đo</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rgbClr val="002060"/>
                        </a:solidFill>
                        <a:effectLst/>
                        <a:latin typeface="Cambria Math" panose="02040503050406030204" pitchFamily="18" charset="0"/>
                        <a:ea typeface="Times New Roman" panose="02020603050405020304" pitchFamily="18" charset="0"/>
                      </a:rPr>
                      <m:t>𝒔</m:t>
                    </m:r>
                    <m:r>
                      <a:rPr lang="en-US" sz="4400" b="1" i="1">
                        <a:solidFill>
                          <a:srgbClr val="002060"/>
                        </a:solidFill>
                        <a:effectLst/>
                        <a:latin typeface="Cambria Math" panose="02040503050406030204" pitchFamily="18" charset="0"/>
                        <a:ea typeface="Times New Roman" panose="02020603050405020304" pitchFamily="18" charset="0"/>
                      </a:rPr>
                      <m:t>đ</m:t>
                    </m:r>
                    <m:d>
                      <m:dPr>
                        <m:ctrlPr>
                          <a:rPr lang="vi-VN" sz="4400" b="1" i="1">
                            <a:solidFill>
                              <a:srgbClr val="002060"/>
                            </a:solidFill>
                            <a:effectLst/>
                            <a:latin typeface="Cambria Math" panose="02040503050406030204" pitchFamily="18" charset="0"/>
                            <a:ea typeface="Times New Roman" panose="02020603050405020304" pitchFamily="18" charset="0"/>
                          </a:rPr>
                        </m:ctrlPr>
                      </m:dPr>
                      <m:e>
                        <m:r>
                          <a:rPr lang="en-US" sz="4400" b="1" i="1">
                            <a:solidFill>
                              <a:srgbClr val="002060"/>
                            </a:solidFill>
                            <a:effectLst/>
                            <a:latin typeface="Cambria Math" panose="02040503050406030204" pitchFamily="18" charset="0"/>
                            <a:ea typeface="Times New Roman" panose="02020603050405020304" pitchFamily="18" charset="0"/>
                          </a:rPr>
                          <m:t>𝑶</m:t>
                        </m:r>
                        <m:r>
                          <a:rPr lang="en-US" sz="4400" b="1" i="1" smtClean="0">
                            <a:solidFill>
                              <a:srgbClr val="002060"/>
                            </a:solidFill>
                            <a:effectLst/>
                            <a:latin typeface="Cambria Math" panose="02040503050406030204" pitchFamily="18" charset="0"/>
                            <a:ea typeface="Times New Roman" panose="02020603050405020304" pitchFamily="18" charset="0"/>
                          </a:rPr>
                          <m:t>𝒗</m:t>
                        </m:r>
                        <m:r>
                          <a:rPr lang="en-US" sz="4400" b="1" i="1">
                            <a:solidFill>
                              <a:srgbClr val="002060"/>
                            </a:solidFill>
                            <a:effectLst/>
                            <a:latin typeface="Cambria Math" panose="02040503050406030204" pitchFamily="18" charset="0"/>
                            <a:ea typeface="Times New Roman" panose="02020603050405020304" pitchFamily="18" charset="0"/>
                          </a:rPr>
                          <m:t>,</m:t>
                        </m:r>
                        <m:r>
                          <a:rPr lang="en-US" sz="4400" b="1" i="1">
                            <a:solidFill>
                              <a:srgbClr val="002060"/>
                            </a:solidFill>
                            <a:effectLst/>
                            <a:latin typeface="Cambria Math" panose="02040503050406030204" pitchFamily="18" charset="0"/>
                            <a:ea typeface="Times New Roman" panose="02020603050405020304" pitchFamily="18" charset="0"/>
                          </a:rPr>
                          <m:t>𝑶𝒖</m:t>
                        </m:r>
                      </m:e>
                    </m:d>
                    <m:r>
                      <a:rPr lang="en-US" sz="4400" b="1" i="1">
                        <a:solidFill>
                          <a:srgbClr val="002060"/>
                        </a:solidFill>
                        <a:effectLst/>
                        <a:latin typeface="Cambria Math" panose="02040503050406030204" pitchFamily="18" charset="0"/>
                        <a:ea typeface="Times New Roman" panose="02020603050405020304" pitchFamily="18" charset="0"/>
                      </a:rPr>
                      <m:t>=</m:t>
                    </m:r>
                    <m:r>
                      <a:rPr lang="en-US" sz="4400" b="1" i="1" smtClean="0">
                        <a:solidFill>
                          <a:srgbClr val="002060"/>
                        </a:solidFill>
                        <a:effectLst/>
                        <a:latin typeface="Cambria Math" panose="02040503050406030204" pitchFamily="18" charset="0"/>
                        <a:ea typeface="Times New Roman" panose="02020603050405020304" pitchFamily="18" charset="0"/>
                      </a:rPr>
                      <m:t>−</m:t>
                    </m:r>
                    <m:r>
                      <a:rPr lang="en-US" sz="4400" b="1" i="1">
                        <a:solidFill>
                          <a:srgbClr val="002060"/>
                        </a:solidFill>
                        <a:effectLst/>
                        <a:latin typeface="Cambria Math" panose="02040503050406030204" pitchFamily="18" charset="0"/>
                        <a:ea typeface="Times New Roman" panose="02020603050405020304" pitchFamily="18" charset="0"/>
                      </a:rPr>
                      <m:t>𝟔𝟎</m:t>
                    </m:r>
                    <m:r>
                      <a:rPr lang="en-US" sz="4400" b="1" i="1">
                        <a:solidFill>
                          <a:srgbClr val="002060"/>
                        </a:solidFill>
                        <a:effectLst/>
                        <a:latin typeface="Cambria Math" panose="02040503050406030204" pitchFamily="18" charset="0"/>
                        <a:ea typeface="Times New Roman" panose="02020603050405020304" pitchFamily="18" charset="0"/>
                      </a:rPr>
                      <m:t>°+</m:t>
                    </m:r>
                    <m:r>
                      <a:rPr lang="en-US" sz="4400" b="1" i="1">
                        <a:solidFill>
                          <a:srgbClr val="002060"/>
                        </a:solidFill>
                        <a:effectLst/>
                        <a:latin typeface="Cambria Math" panose="02040503050406030204" pitchFamily="18" charset="0"/>
                        <a:ea typeface="Times New Roman" panose="02020603050405020304" pitchFamily="18" charset="0"/>
                      </a:rPr>
                      <m:t>𝒌</m:t>
                    </m:r>
                    <m:r>
                      <a:rPr lang="en-US" sz="4400" b="1" i="1">
                        <a:solidFill>
                          <a:srgbClr val="002060"/>
                        </a:solidFill>
                        <a:effectLst/>
                        <a:latin typeface="Cambria Math" panose="02040503050406030204" pitchFamily="18" charset="0"/>
                        <a:ea typeface="Times New Roman" panose="02020603050405020304" pitchFamily="18" charset="0"/>
                      </a:rPr>
                      <m:t>𝟑𝟔𝟎</m:t>
                    </m:r>
                    <m:r>
                      <a:rPr lang="en-US" sz="4400" b="1" i="1">
                        <a:solidFill>
                          <a:srgbClr val="002060"/>
                        </a:solidFill>
                        <a:effectLst/>
                        <a:latin typeface="Cambria Math" panose="02040503050406030204" pitchFamily="18" charset="0"/>
                        <a:ea typeface="Times New Roman" panose="02020603050405020304" pitchFamily="18" charset="0"/>
                      </a:rPr>
                      <m:t>°</m:t>
                    </m:r>
                    <m:d>
                      <m:dPr>
                        <m:ctrlPr>
                          <a:rPr lang="vi-VN" sz="4400" b="1" i="1">
                            <a:solidFill>
                              <a:srgbClr val="002060"/>
                            </a:solidFill>
                            <a:effectLst/>
                            <a:latin typeface="Cambria Math" panose="02040503050406030204" pitchFamily="18" charset="0"/>
                            <a:ea typeface="Times New Roman" panose="02020603050405020304" pitchFamily="18" charset="0"/>
                          </a:rPr>
                        </m:ctrlPr>
                      </m:dPr>
                      <m:e>
                        <m:r>
                          <a:rPr lang="en-US" sz="4400" b="1" i="1">
                            <a:solidFill>
                              <a:srgbClr val="002060"/>
                            </a:solidFill>
                            <a:effectLst/>
                            <a:latin typeface="Cambria Math" panose="02040503050406030204" pitchFamily="18" charset="0"/>
                            <a:ea typeface="Times New Roman" panose="02020603050405020304" pitchFamily="18" charset="0"/>
                          </a:rPr>
                          <m:t>𝒌</m:t>
                        </m:r>
                        <m:r>
                          <a:rPr lang="en-US" sz="4400" b="1" i="1">
                            <a:solidFill>
                              <a:srgbClr val="002060"/>
                            </a:solidFill>
                            <a:effectLst/>
                            <a:latin typeface="Cambria Math" panose="02040503050406030204" pitchFamily="18" charset="0"/>
                            <a:ea typeface="Times New Roman" panose="02020603050405020304" pitchFamily="18" charset="0"/>
                            <a:cs typeface="Cambria Math" panose="02040503050406030204" pitchFamily="18" charset="0"/>
                          </a:rPr>
                          <m:t>∈</m:t>
                        </m:r>
                        <m:r>
                          <a:rPr lang="en-US" sz="4400" b="1" i="1">
                            <a:solidFill>
                              <a:srgbClr val="002060"/>
                            </a:solidFill>
                            <a:effectLst/>
                            <a:latin typeface="Cambria Math" panose="02040503050406030204" pitchFamily="18" charset="0"/>
                            <a:ea typeface="Times New Roman" panose="02020603050405020304" pitchFamily="18" charset="0"/>
                          </a:rPr>
                          <m:t>ℤ</m:t>
                        </m:r>
                      </m:e>
                    </m:d>
                  </m:oMath>
                </a14:m>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vi-VN"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0" name="TextBox 19">
                <a:extLst>
                  <a:ext uri="{FF2B5EF4-FFF2-40B4-BE49-F238E27FC236}">
                    <a16:creationId xmlns:a16="http://schemas.microsoft.com/office/drawing/2014/main" id="{58481CEF-CAED-0567-0530-B529F5E6E358}"/>
                  </a:ext>
                </a:extLst>
              </p:cNvPr>
              <p:cNvSpPr txBox="1">
                <a:spLocks noRot="1" noChangeAspect="1" noMove="1" noResize="1" noEditPoints="1" noAdjustHandles="1" noChangeArrowheads="1" noChangeShapeType="1" noTextEdit="1"/>
              </p:cNvSpPr>
              <p:nvPr/>
            </p:nvSpPr>
            <p:spPr>
              <a:xfrm>
                <a:off x="711863" y="10705814"/>
                <a:ext cx="13077564" cy="1483868"/>
              </a:xfrm>
              <a:prstGeom prst="rect">
                <a:avLst/>
              </a:prstGeom>
              <a:blipFill>
                <a:blip r:embed="rId7"/>
                <a:stretch>
                  <a:fillRect l="-1911" t="-9426" r="-280" b="-18033"/>
                </a:stretch>
              </a:blipFill>
            </p:spPr>
            <p:txBody>
              <a:bodyPr/>
              <a:lstStyle/>
              <a:p>
                <a:r>
                  <a:rPr lang="en-US">
                    <a:noFill/>
                  </a:rPr>
                  <a:t> </a:t>
                </a:r>
              </a:p>
            </p:txBody>
          </p:sp>
        </mc:Fallback>
      </mc:AlternateContent>
    </p:spTree>
    <p:extLst>
      <p:ext uri="{BB962C8B-B14F-4D97-AF65-F5344CB8AC3E}">
        <p14:creationId xmlns:p14="http://schemas.microsoft.com/office/powerpoint/2010/main" val="2981428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500"/>
                                        <p:tgtEl>
                                          <p:spTgt spid="1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7"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1066799" y="206678"/>
                <a:ext cx="22375091" cy="770614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800" b="1" i="1" u="sng" dirty="0" smtClean="0">
                    <a:solidFill>
                      <a:srgbClr val="C00000"/>
                    </a:solidFill>
                    <a:latin typeface="Tahoma" panose="020B0604030504040204" pitchFamily="34" charset="0"/>
                    <a:ea typeface="Tahoma" panose="020B0604030504040204" pitchFamily="34" charset="0"/>
                    <a:cs typeface="Tahoma" panose="020B0604030504040204" pitchFamily="34" charset="0"/>
                  </a:rPr>
                  <a:t>Số </a:t>
                </a:r>
                <a:r>
                  <a:rPr lang="vi-VN" sz="4800" b="1" i="1" u="sng" dirty="0">
                    <a:solidFill>
                      <a:srgbClr val="C00000"/>
                    </a:solidFill>
                    <a:latin typeface="Tahoma" panose="020B0604030504040204" pitchFamily="34" charset="0"/>
                    <a:ea typeface="Tahoma" panose="020B0604030504040204" pitchFamily="34" charset="0"/>
                    <a:cs typeface="Tahoma" panose="020B0604030504040204" pitchFamily="34" charset="0"/>
                  </a:rPr>
                  <a:t>đo của góc lượng giác</a:t>
                </a:r>
                <a:r>
                  <a:rPr lang="vi-VN" sz="4800" b="1" i="1" u="sng"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n-US" sz="4800" b="1" i="1" u="sng"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571500" indent="-571500" algn="just">
                  <a:lnSpc>
                    <a:spcPct val="150000"/>
                  </a:lnSpc>
                  <a:buFontTx/>
                  <a:buChar char="-"/>
                </a:pPr>
                <a:r>
                  <a:rPr lang="en-US" sz="4800" dirty="0" err="1" smtClean="0">
                    <a:latin typeface="Tahoma" panose="020B0604030504040204" pitchFamily="34" charset="0"/>
                    <a:ea typeface="Tahoma" panose="020B0604030504040204" pitchFamily="34" charset="0"/>
                    <a:cs typeface="Tahoma" panose="020B0604030504040204" pitchFamily="34" charset="0"/>
                  </a:rPr>
                  <a:t>Nếu</a:t>
                </a:r>
                <a:r>
                  <a:rPr lang="en-US" sz="4800" dirty="0" smtClean="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tia</a:t>
                </a:r>
                <a:r>
                  <a:rPr lang="en-US" sz="4800" dirty="0">
                    <a:latin typeface="Tahoma" panose="020B0604030504040204" pitchFamily="34" charset="0"/>
                    <a:ea typeface="Tahoma" panose="020B0604030504040204" pitchFamily="34" charset="0"/>
                    <a:cs typeface="Tahoma" panose="020B0604030504040204" pitchFamily="34" charset="0"/>
                  </a:rPr>
                  <a:t> Om quay </a:t>
                </a:r>
                <a:r>
                  <a:rPr lang="en-US" sz="4800" dirty="0" err="1">
                    <a:latin typeface="Tahoma" panose="020B0604030504040204" pitchFamily="34" charset="0"/>
                    <a:ea typeface="Tahoma" panose="020B0604030504040204" pitchFamily="34" charset="0"/>
                    <a:cs typeface="Tahoma" panose="020B0604030504040204" pitchFamily="34" charset="0"/>
                  </a:rPr>
                  <a:t>theo</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chiều</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dương</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đúng</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một</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vòng</a:t>
                </a:r>
                <a:r>
                  <a:rPr lang="en-US" sz="4800" dirty="0">
                    <a:latin typeface="Tahoma" panose="020B0604030504040204" pitchFamily="34" charset="0"/>
                    <a:ea typeface="Tahoma" panose="020B0604030504040204" pitchFamily="34" charset="0"/>
                    <a:cs typeface="Tahoma" panose="020B0604030504040204" pitchFamily="34" charset="0"/>
                  </a:rPr>
                  <a:t> ta </a:t>
                </a:r>
                <a:r>
                  <a:rPr lang="en-US" sz="4800" dirty="0" err="1">
                    <a:latin typeface="Tahoma" panose="020B0604030504040204" pitchFamily="34" charset="0"/>
                    <a:ea typeface="Tahoma" panose="020B0604030504040204" pitchFamily="34" charset="0"/>
                    <a:cs typeface="Tahoma" panose="020B0604030504040204" pitchFamily="34" charset="0"/>
                  </a:rPr>
                  <a:t>nói</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tia</a:t>
                </a:r>
                <a:r>
                  <a:rPr lang="en-US" sz="4800" dirty="0">
                    <a:latin typeface="Tahoma" panose="020B0604030504040204" pitchFamily="34" charset="0"/>
                    <a:ea typeface="Tahoma" panose="020B0604030504040204" pitchFamily="34" charset="0"/>
                    <a:cs typeface="Tahoma" panose="020B0604030504040204" pitchFamily="34" charset="0"/>
                  </a:rPr>
                  <a:t> Om quay </a:t>
                </a:r>
                <a:r>
                  <a:rPr lang="en-US" sz="4800" dirty="0" err="1">
                    <a:latin typeface="Tahoma" panose="020B0604030504040204" pitchFamily="34" charset="0"/>
                    <a:ea typeface="Tahoma" panose="020B0604030504040204" pitchFamily="34" charset="0"/>
                    <a:cs typeface="Tahoma" panose="020B0604030504040204" pitchFamily="34" charset="0"/>
                  </a:rPr>
                  <a:t>góc</a:t>
                </a:r>
                <a:r>
                  <a:rPr lang="en-US" sz="4800" dirty="0">
                    <a:latin typeface="Tahoma" panose="020B0604030504040204" pitchFamily="34" charset="0"/>
                    <a:ea typeface="Tahoma" panose="020B0604030504040204" pitchFamily="34" charset="0"/>
                    <a:cs typeface="Tahoma" panose="020B0604030504040204" pitchFamily="34" charset="0"/>
                  </a:rPr>
                  <a:t> 360º, quay </a:t>
                </a:r>
                <a:r>
                  <a:rPr lang="en-US" sz="4800" dirty="0" err="1">
                    <a:latin typeface="Tahoma" panose="020B0604030504040204" pitchFamily="34" charset="0"/>
                    <a:ea typeface="Tahoma" panose="020B0604030504040204" pitchFamily="34" charset="0"/>
                    <a:cs typeface="Tahoma" panose="020B0604030504040204" pitchFamily="34" charset="0"/>
                  </a:rPr>
                  <a:t>đúng</a:t>
                </a:r>
                <a:r>
                  <a:rPr lang="en-US" sz="4800" dirty="0">
                    <a:latin typeface="Tahoma" panose="020B0604030504040204" pitchFamily="34" charset="0"/>
                    <a:ea typeface="Tahoma" panose="020B0604030504040204" pitchFamily="34" charset="0"/>
                    <a:cs typeface="Tahoma" panose="020B0604030504040204" pitchFamily="34" charset="0"/>
                  </a:rPr>
                  <a:t> 2 </a:t>
                </a:r>
                <a:r>
                  <a:rPr lang="en-US" sz="4800" dirty="0" err="1">
                    <a:latin typeface="Tahoma" panose="020B0604030504040204" pitchFamily="34" charset="0"/>
                    <a:ea typeface="Tahoma" panose="020B0604030504040204" pitchFamily="34" charset="0"/>
                    <a:cs typeface="Tahoma" panose="020B0604030504040204" pitchFamily="34" charset="0"/>
                  </a:rPr>
                  <a:t>vòng</a:t>
                </a:r>
                <a:r>
                  <a:rPr lang="en-US" sz="4800" dirty="0">
                    <a:latin typeface="Tahoma" panose="020B0604030504040204" pitchFamily="34" charset="0"/>
                    <a:ea typeface="Tahoma" panose="020B0604030504040204" pitchFamily="34" charset="0"/>
                    <a:cs typeface="Tahoma" panose="020B0604030504040204" pitchFamily="34" charset="0"/>
                  </a:rPr>
                  <a:t> ta </a:t>
                </a:r>
                <a:r>
                  <a:rPr lang="en-US" sz="4800" dirty="0" err="1">
                    <a:latin typeface="Tahoma" panose="020B0604030504040204" pitchFamily="34" charset="0"/>
                    <a:ea typeface="Tahoma" panose="020B0604030504040204" pitchFamily="34" charset="0"/>
                    <a:cs typeface="Tahoma" panose="020B0604030504040204" pitchFamily="34" charset="0"/>
                  </a:rPr>
                  <a:t>nói</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nó</a:t>
                </a:r>
                <a:r>
                  <a:rPr lang="en-US" sz="4800" dirty="0">
                    <a:latin typeface="Tahoma" panose="020B0604030504040204" pitchFamily="34" charset="0"/>
                    <a:ea typeface="Tahoma" panose="020B0604030504040204" pitchFamily="34" charset="0"/>
                    <a:cs typeface="Tahoma" panose="020B0604030504040204" pitchFamily="34" charset="0"/>
                  </a:rPr>
                  <a:t> quay </a:t>
                </a:r>
                <a:r>
                  <a:rPr lang="en-US" sz="4800" dirty="0" err="1">
                    <a:latin typeface="Tahoma" panose="020B0604030504040204" pitchFamily="34" charset="0"/>
                    <a:ea typeface="Tahoma" panose="020B0604030504040204" pitchFamily="34" charset="0"/>
                    <a:cs typeface="Tahoma" panose="020B0604030504040204" pitchFamily="34" charset="0"/>
                  </a:rPr>
                  <a:t>góc</a:t>
                </a:r>
                <a:r>
                  <a:rPr lang="en-US" sz="4800" dirty="0">
                    <a:latin typeface="Tahoma" panose="020B0604030504040204" pitchFamily="34" charset="0"/>
                    <a:ea typeface="Tahoma" panose="020B0604030504040204" pitchFamily="34" charset="0"/>
                    <a:cs typeface="Tahoma" panose="020B0604030504040204" pitchFamily="34" charset="0"/>
                  </a:rPr>
                  <a:t> 720º; quay </a:t>
                </a:r>
                <a:r>
                  <a:rPr lang="en-US" sz="4800" dirty="0" err="1">
                    <a:latin typeface="Tahoma" panose="020B0604030504040204" pitchFamily="34" charset="0"/>
                    <a:ea typeface="Tahoma" panose="020B0604030504040204" pitchFamily="34" charset="0"/>
                    <a:cs typeface="Tahoma" panose="020B0604030504040204" pitchFamily="34" charset="0"/>
                  </a:rPr>
                  <a:t>theo</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chiều</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âm</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nửa</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vòng</a:t>
                </a:r>
                <a:r>
                  <a:rPr lang="en-US" sz="4800" dirty="0">
                    <a:latin typeface="Tahoma" panose="020B0604030504040204" pitchFamily="34" charset="0"/>
                    <a:ea typeface="Tahoma" panose="020B0604030504040204" pitchFamily="34" charset="0"/>
                    <a:cs typeface="Tahoma" panose="020B0604030504040204" pitchFamily="34" charset="0"/>
                  </a:rPr>
                  <a:t> ta </a:t>
                </a:r>
                <a:r>
                  <a:rPr lang="en-US" sz="4800" dirty="0" err="1">
                    <a:latin typeface="Tahoma" panose="020B0604030504040204" pitchFamily="34" charset="0"/>
                    <a:ea typeface="Tahoma" panose="020B0604030504040204" pitchFamily="34" charset="0"/>
                    <a:cs typeface="Tahoma" panose="020B0604030504040204" pitchFamily="34" charset="0"/>
                  </a:rPr>
                  <a:t>nói</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nó</a:t>
                </a:r>
                <a:r>
                  <a:rPr lang="en-US" sz="4800" dirty="0">
                    <a:latin typeface="Tahoma" panose="020B0604030504040204" pitchFamily="34" charset="0"/>
                    <a:ea typeface="Tahoma" panose="020B0604030504040204" pitchFamily="34" charset="0"/>
                    <a:cs typeface="Tahoma" panose="020B0604030504040204" pitchFamily="34" charset="0"/>
                  </a:rPr>
                  <a:t> quay </a:t>
                </a:r>
                <a:r>
                  <a:rPr lang="en-US" sz="4800" dirty="0" err="1">
                    <a:latin typeface="Tahoma" panose="020B0604030504040204" pitchFamily="34" charset="0"/>
                    <a:ea typeface="Tahoma" panose="020B0604030504040204" pitchFamily="34" charset="0"/>
                    <a:cs typeface="Tahoma" panose="020B0604030504040204" pitchFamily="34" charset="0"/>
                  </a:rPr>
                  <a:t>góc</a:t>
                </a:r>
                <a:r>
                  <a:rPr lang="en-US" sz="4800" dirty="0">
                    <a:latin typeface="Tahoma" panose="020B0604030504040204" pitchFamily="34" charset="0"/>
                    <a:ea typeface="Tahoma" panose="020B0604030504040204" pitchFamily="34" charset="0"/>
                    <a:cs typeface="Tahoma" panose="020B0604030504040204" pitchFamily="34" charset="0"/>
                  </a:rPr>
                  <a:t> -180º, quay </a:t>
                </a:r>
                <a:r>
                  <a:rPr lang="en-US" sz="4800" dirty="0" err="1">
                    <a:latin typeface="Tahoma" panose="020B0604030504040204" pitchFamily="34" charset="0"/>
                    <a:ea typeface="Tahoma" panose="020B0604030504040204" pitchFamily="34" charset="0"/>
                    <a:cs typeface="Tahoma" panose="020B0604030504040204" pitchFamily="34" charset="0"/>
                  </a:rPr>
                  <a:t>theo</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chiều</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âm</a:t>
                </a:r>
                <a:r>
                  <a:rPr lang="en-US" sz="4800" dirty="0">
                    <a:latin typeface="Tahoma" panose="020B0604030504040204" pitchFamily="34" charset="0"/>
                    <a:ea typeface="Tahoma" panose="020B0604030504040204" pitchFamily="34" charset="0"/>
                    <a:cs typeface="Tahoma" panose="020B0604030504040204" pitchFamily="34" charset="0"/>
                  </a:rPr>
                  <a:t> 1,5 </a:t>
                </a:r>
                <a:r>
                  <a:rPr lang="en-US" sz="4800" dirty="0" err="1">
                    <a:latin typeface="Tahoma" panose="020B0604030504040204" pitchFamily="34" charset="0"/>
                    <a:ea typeface="Tahoma" panose="020B0604030504040204" pitchFamily="34" charset="0"/>
                    <a:cs typeface="Tahoma" panose="020B0604030504040204" pitchFamily="34" charset="0"/>
                  </a:rPr>
                  <a:t>vòng</a:t>
                </a:r>
                <a:r>
                  <a:rPr lang="en-US" sz="4800" dirty="0">
                    <a:latin typeface="Tahoma" panose="020B0604030504040204" pitchFamily="34" charset="0"/>
                    <a:ea typeface="Tahoma" panose="020B0604030504040204" pitchFamily="34" charset="0"/>
                    <a:cs typeface="Tahoma" panose="020B0604030504040204" pitchFamily="34" charset="0"/>
                  </a:rPr>
                  <a:t> ta </a:t>
                </a:r>
                <a:r>
                  <a:rPr lang="en-US" sz="4800" dirty="0" err="1">
                    <a:latin typeface="Tahoma" panose="020B0604030504040204" pitchFamily="34" charset="0"/>
                    <a:ea typeface="Tahoma" panose="020B0604030504040204" pitchFamily="34" charset="0"/>
                    <a:cs typeface="Tahoma" panose="020B0604030504040204" pitchFamily="34" charset="0"/>
                  </a:rPr>
                  <a:t>nói</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4800" dirty="0" err="1">
                    <a:latin typeface="Tahoma" panose="020B0604030504040204" pitchFamily="34" charset="0"/>
                    <a:ea typeface="Tahoma" panose="020B0604030504040204" pitchFamily="34" charset="0"/>
                    <a:cs typeface="Tahoma" panose="020B0604030504040204" pitchFamily="34" charset="0"/>
                  </a:rPr>
                  <a:t>nó</a:t>
                </a:r>
                <a:r>
                  <a:rPr lang="en-US" sz="4800" dirty="0">
                    <a:latin typeface="Tahoma" panose="020B0604030504040204" pitchFamily="34" charset="0"/>
                    <a:ea typeface="Tahoma" panose="020B0604030504040204" pitchFamily="34" charset="0"/>
                    <a:cs typeface="Tahoma" panose="020B0604030504040204" pitchFamily="34" charset="0"/>
                  </a:rPr>
                  <a:t> quay </a:t>
                </a:r>
                <a:r>
                  <a:rPr lang="en-US" sz="4800" dirty="0" err="1">
                    <a:latin typeface="Tahoma" panose="020B0604030504040204" pitchFamily="34" charset="0"/>
                    <a:ea typeface="Tahoma" panose="020B0604030504040204" pitchFamily="34" charset="0"/>
                    <a:cs typeface="Tahoma" panose="020B0604030504040204" pitchFamily="34" charset="0"/>
                  </a:rPr>
                  <a:t>góc</a:t>
                </a:r>
                <a:r>
                  <a:rPr lang="en-US" sz="4800" dirty="0">
                    <a:latin typeface="Tahoma" panose="020B0604030504040204" pitchFamily="34" charset="0"/>
                    <a:ea typeface="Tahoma" panose="020B0604030504040204" pitchFamily="34" charset="0"/>
                    <a:cs typeface="Tahoma" panose="020B0604030504040204" pitchFamily="34" charset="0"/>
                  </a:rPr>
                  <a:t> -1,5.360º = -540º</a:t>
                </a:r>
                <a:r>
                  <a:rPr lang="en-US" sz="4800" dirty="0" smtClean="0">
                    <a:latin typeface="Tahoma" panose="020B0604030504040204" pitchFamily="34" charset="0"/>
                    <a:ea typeface="Tahoma" panose="020B0604030504040204" pitchFamily="34" charset="0"/>
                    <a:cs typeface="Tahoma" panose="020B0604030504040204" pitchFamily="34" charset="0"/>
                  </a:rPr>
                  <a:t>,….</a:t>
                </a:r>
              </a:p>
              <a:p>
                <a:pPr marL="571500" indent="-571500" algn="just">
                  <a:lnSpc>
                    <a:spcPct val="150000"/>
                  </a:lnSpc>
                  <a:buFontTx/>
                  <a:buChar char="-"/>
                </a:pPr>
                <a:r>
                  <a:rPr lang="en-US" sz="4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Khi</a:t>
                </a:r>
                <a:r>
                  <a:rPr lang="en-US" sz="48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tia</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Om quay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góc</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p>
                      <m:sSupPr>
                        <m:ctrlPr>
                          <a:rPr lang="en-US" sz="4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thì</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ta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nói</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góc</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lượng</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giác</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mà</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tia</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đó</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quét</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nên</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có</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số</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đo</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p>
                      <m:sSupPr>
                        <m:ctrlPr>
                          <a:rPr lang="en-US" sz="4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prstClr val="black"/>
                    </a:solidFill>
                    <a:latin typeface="Tahoma" panose="020B0604030504040204" pitchFamily="34" charset="0"/>
                    <a:ea typeface="Tahoma" panose="020B0604030504040204" pitchFamily="34" charset="0"/>
                    <a:cs typeface="Tahoma" panose="020B0604030504040204" pitchFamily="34" charset="0"/>
                  </a:rPr>
                  <a:t>Số</a:t>
                </a:r>
                <a:r>
                  <a:rPr lang="en-US" sz="4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prstClr val="black"/>
                    </a:solidFill>
                    <a:latin typeface="Tahoma" panose="020B0604030504040204" pitchFamily="34" charset="0"/>
                    <a:ea typeface="Tahoma" panose="020B0604030504040204" pitchFamily="34" charset="0"/>
                    <a:cs typeface="Tahoma" panose="020B0604030504040204" pitchFamily="34" charset="0"/>
                  </a:rPr>
                  <a:t>đo</a:t>
                </a:r>
                <a:r>
                  <a:rPr lang="en-US" sz="4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prstClr val="black"/>
                    </a:solidFill>
                    <a:latin typeface="Tahoma" panose="020B0604030504040204" pitchFamily="34" charset="0"/>
                    <a:ea typeface="Tahoma" panose="020B0604030504040204" pitchFamily="34" charset="0"/>
                    <a:cs typeface="Tahoma" panose="020B0604030504040204" pitchFamily="34" charset="0"/>
                  </a:rPr>
                  <a:t>lượng</a:t>
                </a:r>
                <a:r>
                  <a:rPr lang="en-US" sz="4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prstClr val="black"/>
                    </a:solidFill>
                    <a:latin typeface="Tahoma" panose="020B0604030504040204" pitchFamily="34" charset="0"/>
                    <a:ea typeface="Tahoma" panose="020B0604030504040204" pitchFamily="34" charset="0"/>
                    <a:cs typeface="Tahoma" panose="020B0604030504040204" pitchFamily="34" charset="0"/>
                  </a:rPr>
                  <a:t>giác</a:t>
                </a:r>
                <a:r>
                  <a:rPr lang="en-US" sz="4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có</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tia</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đầu</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Ou</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tia</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cuối</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Ov</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kí</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hiệu</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là</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sđ</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Ou</a:t>
                </a:r>
                <a:r>
                  <a:rPr lang="en-US" sz="4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black"/>
                    </a:solidFill>
                    <a:latin typeface="Tahoma" panose="020B0604030504040204" pitchFamily="34" charset="0"/>
                    <a:ea typeface="Tahoma" panose="020B0604030504040204" pitchFamily="34" charset="0"/>
                    <a:cs typeface="Tahoma" panose="020B0604030504040204" pitchFamily="34" charset="0"/>
                  </a:rPr>
                  <a:t>Ov</a:t>
                </a:r>
                <a:r>
                  <a:rPr lang="en-US" sz="48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4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66799" y="206678"/>
                <a:ext cx="22375091" cy="7706149"/>
              </a:xfrm>
              <a:prstGeom prst="rect">
                <a:avLst/>
              </a:prstGeom>
              <a:blipFill>
                <a:blip r:embed="rId2"/>
                <a:stretch>
                  <a:fillRect l="-1253" r="-1226" b="-3165"/>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59014" y="8324933"/>
            <a:ext cx="21882381" cy="5025307"/>
          </a:xfrm>
          <a:prstGeom prst="rect">
            <a:avLst/>
          </a:prstGeom>
        </p:spPr>
      </p:pic>
    </p:spTree>
    <p:extLst>
      <p:ext uri="{BB962C8B-B14F-4D97-AF65-F5344CB8AC3E}">
        <p14:creationId xmlns:p14="http://schemas.microsoft.com/office/powerpoint/2010/main" val="8779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6814" y="571499"/>
            <a:ext cx="21890181" cy="5663045"/>
            <a:chOff x="1368926" y="2479623"/>
            <a:chExt cx="15697200" cy="3886200"/>
          </a:xfrm>
        </p:grpSpPr>
        <p:sp>
          <p:nvSpPr>
            <p:cNvPr id="3"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2">
                <a:extLst>
                  <a:ext uri="{96DAC541-7B7A-43D3-8B79-37D633B846F1}">
                    <asvg:svgBlip xmlns="" xmlns:asvg="http://schemas.microsoft.com/office/drawing/2016/SVG/main" r:embed="rId6"/>
                  </a:ext>
                </a:extLst>
              </a:blip>
              <a:stretch>
                <a:fillRect/>
              </a:stretch>
            </a:blipFill>
          </p:spPr>
        </p:sp>
        <p:sp>
          <p:nvSpPr>
            <p:cNvPr id="4" name="Rectangle 3"/>
            <p:cNvSpPr/>
            <p:nvPr/>
          </p:nvSpPr>
          <p:spPr>
            <a:xfrm>
              <a:off x="2667000" y="3042285"/>
              <a:ext cx="13332326" cy="1846708"/>
            </a:xfrm>
            <a:prstGeom prst="rect">
              <a:avLst/>
            </a:prstGeom>
          </p:spPr>
          <p:txBody>
            <a:bodyPr wrap="square">
              <a:spAutoFit/>
            </a:bodyPr>
            <a:lstStyle/>
            <a:p>
              <a:pPr algn="just">
                <a:lnSpc>
                  <a:spcPct val="150000"/>
                </a:lnSpc>
                <a:spcAft>
                  <a:spcPts val="800"/>
                </a:spcAft>
              </a:pPr>
              <a:r>
                <a:rPr lang="vi-VN" sz="6000" dirty="0">
                  <a:latin typeface="Cambria" panose="02040503050406030204" pitchFamily="18" charset="0"/>
                  <a:ea typeface="Cambria" panose="02040503050406030204" pitchFamily="18" charset="0"/>
                  <a:cs typeface="Times New Roman" panose="02020603050405020304" pitchFamily="18" charset="0"/>
                </a:rPr>
                <a:t>Mỗi góc lượng giác gốc O được xác định bởi tia đầu Ou, tia cuối Ov và số đo góc của nó.</a:t>
              </a:r>
              <a:endParaRPr lang="en-US" sz="6000" dirty="0">
                <a:effectLst/>
                <a:latin typeface="Cambria" panose="02040503050406030204" pitchFamily="18" charset="0"/>
                <a:ea typeface="Cambria" panose="02040503050406030204" pitchFamily="18" charset="0"/>
                <a:cs typeface="Arial" panose="020B0604020202020204" pitchFamily="34" charset="0"/>
              </a:endParaRPr>
            </a:p>
          </p:txBody>
        </p:sp>
      </p:grpSp>
      <p:sp>
        <p:nvSpPr>
          <p:cNvPr id="5" name="Rectangle 4"/>
          <p:cNvSpPr/>
          <p:nvPr/>
        </p:nvSpPr>
        <p:spPr>
          <a:xfrm>
            <a:off x="698269" y="6362700"/>
            <a:ext cx="22660495" cy="7017306"/>
          </a:xfrm>
          <a:prstGeom prst="rect">
            <a:avLst/>
          </a:prstGeom>
        </p:spPr>
        <p:txBody>
          <a:bodyPr wrap="square">
            <a:spAutoFit/>
          </a:bodyPr>
          <a:lstStyle/>
          <a:p>
            <a:pPr algn="just">
              <a:lnSpc>
                <a:spcPct val="150000"/>
              </a:lnSpc>
            </a:pPr>
            <a:r>
              <a:rPr lang="en-US" sz="6000" b="1" u="sng" dirty="0" err="1">
                <a:solidFill>
                  <a:srgbClr val="FF0000"/>
                </a:solidFill>
                <a:latin typeface="Cambria" panose="02040503050406030204" pitchFamily="18" charset="0"/>
                <a:ea typeface="Cambria" panose="02040503050406030204" pitchFamily="18" charset="0"/>
                <a:cs typeface="Arial" panose="020B0604020202020204" pitchFamily="34" charset="0"/>
              </a:rPr>
              <a:t>Chú</a:t>
            </a:r>
            <a:r>
              <a:rPr lang="en-US" sz="6000" b="1" u="sng"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6000" b="1" u="sng" dirty="0" smtClean="0">
                <a:solidFill>
                  <a:srgbClr val="FF0000"/>
                </a:solidFill>
                <a:latin typeface="Cambria" panose="02040503050406030204" pitchFamily="18" charset="0"/>
                <a:ea typeface="Cambria" panose="02040503050406030204" pitchFamily="18" charset="0"/>
                <a:cs typeface="Arial" panose="020B0604020202020204" pitchFamily="34" charset="0"/>
              </a:rPr>
              <a:t>ý:</a:t>
            </a:r>
            <a:endParaRPr lang="en-US" sz="6000" u="sng" dirty="0">
              <a:solidFill>
                <a:srgbClr val="FF0000"/>
              </a:solidFill>
              <a:latin typeface="Cambria" panose="02040503050406030204" pitchFamily="18" charset="0"/>
              <a:ea typeface="Cambria" panose="02040503050406030204" pitchFamily="18" charset="0"/>
              <a:cs typeface="Arial" panose="020B0604020202020204" pitchFamily="34" charset="0"/>
            </a:endParaRPr>
          </a:p>
          <a:p>
            <a:pPr algn="just">
              <a:lnSpc>
                <a:spcPct val="150000"/>
              </a:lnSpc>
            </a:pPr>
            <a:r>
              <a:rPr lang="en-US" sz="6000" dirty="0">
                <a:latin typeface="Cambria" panose="02040503050406030204" pitchFamily="18" charset="0"/>
                <a:ea typeface="Cambria" panose="02040503050406030204" pitchFamily="18" charset="0"/>
                <a:cs typeface="Arial" panose="020B0604020202020204" pitchFamily="34" charset="0"/>
              </a:rPr>
              <a:t>Cho </a:t>
            </a:r>
            <a:r>
              <a:rPr lang="en-US" sz="6000" dirty="0" err="1">
                <a:latin typeface="Cambria" panose="02040503050406030204" pitchFamily="18" charset="0"/>
                <a:ea typeface="Cambria" panose="02040503050406030204" pitchFamily="18" charset="0"/>
                <a:cs typeface="Arial" panose="020B0604020202020204" pitchFamily="34" charset="0"/>
              </a:rPr>
              <a:t>hai</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tia</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Ou</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Ov</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có</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vô</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số</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góc</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lượng</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giác</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tia</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đầu</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Ou</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tia</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cuối</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smtClean="0">
                <a:latin typeface="Cambria" panose="02040503050406030204" pitchFamily="18" charset="0"/>
                <a:ea typeface="Cambria" panose="02040503050406030204" pitchFamily="18" charset="0"/>
                <a:cs typeface="Arial" panose="020B0604020202020204" pitchFamily="34" charset="0"/>
              </a:rPr>
              <a:t>Ov</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smtClean="0">
                <a:latin typeface="Cambria" panose="02040503050406030204" pitchFamily="18" charset="0"/>
                <a:ea typeface="Cambria" panose="02040503050406030204" pitchFamily="18" charset="0"/>
                <a:cs typeface="Arial" panose="020B0604020202020204" pitchFamily="34" charset="0"/>
              </a:rPr>
              <a:t>Mỗi</a:t>
            </a:r>
            <a:r>
              <a:rPr lang="en-US" sz="6000" dirty="0" smtClean="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góc</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lượng</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giác</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smtClean="0">
                <a:latin typeface="Cambria" panose="02040503050406030204" pitchFamily="18" charset="0"/>
                <a:ea typeface="Cambria" panose="02040503050406030204" pitchFamily="18" charset="0"/>
                <a:cs typeface="Arial" panose="020B0604020202020204" pitchFamily="34" charset="0"/>
              </a:rPr>
              <a:t>như</a:t>
            </a:r>
            <a:r>
              <a:rPr lang="en-US" sz="6000" dirty="0" smtClean="0">
                <a:latin typeface="Cambria" panose="02040503050406030204" pitchFamily="18" charset="0"/>
                <a:ea typeface="Cambria" panose="02040503050406030204" pitchFamily="18" charset="0"/>
                <a:cs typeface="Arial" panose="020B0604020202020204" pitchFamily="34" charset="0"/>
              </a:rPr>
              <a:t> </a:t>
            </a:r>
            <a:r>
              <a:rPr lang="en-US" sz="6000" dirty="0" err="1" smtClean="0">
                <a:latin typeface="Cambria" panose="02040503050406030204" pitchFamily="18" charset="0"/>
                <a:ea typeface="Cambria" panose="02040503050406030204" pitchFamily="18" charset="0"/>
                <a:cs typeface="Arial" panose="020B0604020202020204" pitchFamily="34" charset="0"/>
              </a:rPr>
              <a:t>thế</a:t>
            </a:r>
            <a:r>
              <a:rPr lang="en-US" sz="6000" dirty="0" smtClean="0">
                <a:latin typeface="Cambria" panose="02040503050406030204" pitchFamily="18" charset="0"/>
                <a:ea typeface="Cambria" panose="02040503050406030204" pitchFamily="18" charset="0"/>
                <a:cs typeface="Arial" panose="020B0604020202020204" pitchFamily="34" charset="0"/>
              </a:rPr>
              <a:t> </a:t>
            </a:r>
            <a:r>
              <a:rPr lang="en-US" sz="6000" dirty="0" err="1" smtClean="0">
                <a:latin typeface="Cambria" panose="02040503050406030204" pitchFamily="18" charset="0"/>
                <a:ea typeface="Cambria" panose="02040503050406030204" pitchFamily="18" charset="0"/>
                <a:cs typeface="Arial" panose="020B0604020202020204" pitchFamily="34" charset="0"/>
              </a:rPr>
              <a:t>đều</a:t>
            </a:r>
            <a:r>
              <a:rPr lang="en-US" sz="6000" dirty="0" smtClean="0">
                <a:latin typeface="Cambria" panose="02040503050406030204" pitchFamily="18" charset="0"/>
                <a:ea typeface="Cambria" panose="02040503050406030204" pitchFamily="18" charset="0"/>
                <a:cs typeface="Arial" panose="020B0604020202020204" pitchFamily="34" charset="0"/>
              </a:rPr>
              <a:t> </a:t>
            </a:r>
            <a:r>
              <a:rPr lang="en-US" sz="6000" dirty="0" err="1" smtClean="0">
                <a:latin typeface="Cambria" panose="02040503050406030204" pitchFamily="18" charset="0"/>
                <a:ea typeface="Cambria" panose="02040503050406030204" pitchFamily="18" charset="0"/>
                <a:cs typeface="Arial" panose="020B0604020202020204" pitchFamily="34" charset="0"/>
              </a:rPr>
              <a:t>kí</a:t>
            </a:r>
            <a:r>
              <a:rPr lang="en-US" sz="6000" dirty="0" smtClean="0">
                <a:latin typeface="Cambria" panose="02040503050406030204" pitchFamily="18" charset="0"/>
                <a:ea typeface="Cambria" panose="02040503050406030204" pitchFamily="18" charset="0"/>
                <a:cs typeface="Arial" panose="020B0604020202020204" pitchFamily="34" charset="0"/>
              </a:rPr>
              <a:t> </a:t>
            </a:r>
            <a:r>
              <a:rPr lang="en-US" sz="6000" dirty="0" err="1" smtClean="0">
                <a:latin typeface="Cambria" panose="02040503050406030204" pitchFamily="18" charset="0"/>
                <a:ea typeface="Cambria" panose="02040503050406030204" pitchFamily="18" charset="0"/>
                <a:cs typeface="Arial" panose="020B0604020202020204" pitchFamily="34" charset="0"/>
              </a:rPr>
              <a:t>hiệu</a:t>
            </a:r>
            <a:r>
              <a:rPr lang="en-US" sz="6000" dirty="0" smtClean="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là</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Ou</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Ov</a:t>
            </a:r>
            <a:r>
              <a:rPr lang="en-US" sz="6000" dirty="0">
                <a:latin typeface="Cambria" panose="02040503050406030204" pitchFamily="18" charset="0"/>
                <a:ea typeface="Cambria" panose="02040503050406030204" pitchFamily="18" charset="0"/>
                <a:cs typeface="Arial" panose="020B0604020202020204" pitchFamily="34" charset="0"/>
              </a:rPr>
              <a:t>).</a:t>
            </a:r>
          </a:p>
          <a:p>
            <a:pPr algn="just">
              <a:lnSpc>
                <a:spcPct val="150000"/>
              </a:lnSpc>
            </a:pPr>
            <a:r>
              <a:rPr lang="en-US" sz="6000" dirty="0" err="1">
                <a:latin typeface="Cambria" panose="02040503050406030204" pitchFamily="18" charset="0"/>
                <a:ea typeface="Cambria" panose="02040503050406030204" pitchFamily="18" charset="0"/>
                <a:cs typeface="Arial" panose="020B0604020202020204" pitchFamily="34" charset="0"/>
              </a:rPr>
              <a:t>Số</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đo</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của</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các</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góc</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lượng</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giác</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này</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sai</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khác</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nhau</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một</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bội</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nguyên</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của</a:t>
            </a:r>
            <a:r>
              <a:rPr lang="en-US" sz="6000" dirty="0">
                <a:latin typeface="Cambria" panose="02040503050406030204" pitchFamily="18" charset="0"/>
                <a:ea typeface="Cambria" panose="02040503050406030204" pitchFamily="18" charset="0"/>
                <a:cs typeface="Arial" panose="020B0604020202020204" pitchFamily="34" charset="0"/>
              </a:rPr>
              <a:t> 360º.</a:t>
            </a:r>
            <a:endParaRPr lang="en-US" sz="6000" dirty="0">
              <a:effectLst/>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470894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632112" y="0"/>
                <a:ext cx="22643523" cy="4292650"/>
              </a:xfrm>
              <a:prstGeom prst="rect">
                <a:avLst/>
              </a:prstGeom>
            </p:spPr>
            <p:txBody>
              <a:bodyPr wrap="square">
                <a:spAutoFit/>
              </a:bodyPr>
              <a:lstStyle/>
              <a:p>
                <a:pPr lvl="0" algn="just">
                  <a:lnSpc>
                    <a:spcPct val="150000"/>
                  </a:lnSpc>
                </a:pPr>
                <a:r>
                  <a:rPr lang="en-US" sz="6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Luyện</a:t>
                </a:r>
                <a:r>
                  <a:rPr lang="en-US" sz="6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6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tập</a:t>
                </a:r>
                <a:r>
                  <a:rPr lang="en-US" sz="6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p>
              <a:p>
                <a:pPr lvl="0" algn="just">
                  <a:lnSpc>
                    <a:spcPct val="150000"/>
                  </a:lnSpc>
                </a:pPr>
                <a:r>
                  <a:rPr lang="vi-VN" sz="6000" dirty="0" smtClean="0">
                    <a:solidFill>
                      <a:srgbClr val="000000"/>
                    </a:solidFill>
                    <a:latin typeface="Cambria" panose="02040503050406030204" pitchFamily="18" charset="0"/>
                    <a:ea typeface="Cambria" panose="02040503050406030204" pitchFamily="18" charset="0"/>
                    <a:cs typeface="Arial" panose="020B0604020202020204" pitchFamily="34" charset="0"/>
                  </a:rPr>
                  <a:t>Cho </a:t>
                </a:r>
                <a:r>
                  <a:rPr lang="vi-VN" sz="6000" dirty="0">
                    <a:solidFill>
                      <a:srgbClr val="000000"/>
                    </a:solidFill>
                    <a:latin typeface="Cambria" panose="02040503050406030204" pitchFamily="18" charset="0"/>
                    <a:ea typeface="Cambria" panose="02040503050406030204" pitchFamily="18" charset="0"/>
                    <a:cs typeface="Arial" panose="020B0604020202020204" pitchFamily="34" charset="0"/>
                  </a:rPr>
                  <a:t>góc hình học  </a:t>
                </a:r>
                <a14:m>
                  <m:oMath xmlns:m="http://schemas.openxmlformats.org/officeDocument/2006/math">
                    <m:acc>
                      <m:accPr>
                        <m:chr m:val="̂"/>
                        <m:ctrlPr>
                          <a:rPr lang="en-US" sz="6000" i="1">
                            <a:solidFill>
                              <a:prstClr val="black"/>
                            </a:solidFill>
                            <a:latin typeface="Cambria Math" panose="02040503050406030204" pitchFamily="18" charset="0"/>
                            <a:cs typeface="Arial" panose="020B0604020202020204" pitchFamily="34" charset="0"/>
                          </a:rPr>
                        </m:ctrlPr>
                      </m:accPr>
                      <m:e>
                        <m:r>
                          <a:rPr lang="en-US" sz="6000" i="1">
                            <a:solidFill>
                              <a:prstClr val="black"/>
                            </a:solidFill>
                            <a:latin typeface="Cambria Math" panose="02040503050406030204" pitchFamily="18" charset="0"/>
                            <a:cs typeface="Arial" panose="020B0604020202020204" pitchFamily="34" charset="0"/>
                          </a:rPr>
                          <m:t>𝑢𝑂𝑣</m:t>
                        </m:r>
                      </m:e>
                    </m:acc>
                    <m:r>
                      <a:rPr lang="en-US" sz="6000" i="1">
                        <a:solidFill>
                          <a:prstClr val="black"/>
                        </a:solidFill>
                        <a:latin typeface="Cambria Math" panose="02040503050406030204" pitchFamily="18" charset="0"/>
                        <a:cs typeface="Arial" panose="020B0604020202020204" pitchFamily="34" charset="0"/>
                      </a:rPr>
                      <m:t>=</m:t>
                    </m:r>
                    <m:r>
                      <a:rPr lang="en-US" sz="6000">
                        <a:solidFill>
                          <a:prstClr val="black"/>
                        </a:solidFill>
                        <a:latin typeface="Cambria Math" panose="02040503050406030204" pitchFamily="18" charset="0"/>
                        <a:cs typeface="Arial" panose="020B0604020202020204" pitchFamily="34" charset="0"/>
                      </a:rPr>
                      <m:t>45</m:t>
                    </m:r>
                  </m:oMath>
                </a14:m>
                <a:r>
                  <a:rPr lang="en-US" sz="6000" dirty="0" smtClean="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6000" dirty="0" smtClean="0">
                    <a:solidFill>
                      <a:srgbClr val="000000"/>
                    </a:solidFill>
                    <a:latin typeface="Cambria" panose="02040503050406030204" pitchFamily="18" charset="0"/>
                    <a:ea typeface="Cambria" panose="02040503050406030204" pitchFamily="18" charset="0"/>
                    <a:cs typeface="Arial" panose="020B0604020202020204" pitchFamily="34" charset="0"/>
                  </a:rPr>
                  <a:t>.</a:t>
                </a:r>
                <a:r>
                  <a:rPr lang="vi-VN" sz="6000" dirty="0">
                    <a:solidFill>
                      <a:srgbClr val="000000"/>
                    </a:solidFill>
                    <a:latin typeface="Cambria" panose="02040503050406030204" pitchFamily="18" charset="0"/>
                    <a:ea typeface="Cambria" panose="02040503050406030204" pitchFamily="18" charset="0"/>
                    <a:cs typeface="Arial" panose="020B0604020202020204" pitchFamily="34" charset="0"/>
                  </a:rPr>
                  <a:t> Xác định số đo của góc lượng </a:t>
                </a:r>
                <a:r>
                  <a:rPr lang="vi-VN" sz="6000" dirty="0" smtClean="0">
                    <a:solidFill>
                      <a:srgbClr val="000000"/>
                    </a:solidFill>
                    <a:latin typeface="Cambria" panose="02040503050406030204" pitchFamily="18" charset="0"/>
                    <a:ea typeface="Cambria" panose="02040503050406030204" pitchFamily="18" charset="0"/>
                    <a:cs typeface="Arial" panose="020B0604020202020204" pitchFamily="34" charset="0"/>
                  </a:rPr>
                  <a:t>giác</a:t>
                </a:r>
                <a:endParaRPr lang="en-US" sz="6000" dirty="0" smtClean="0">
                  <a:solidFill>
                    <a:srgbClr val="000000"/>
                  </a:solidFill>
                  <a:latin typeface="Cambria" panose="02040503050406030204" pitchFamily="18" charset="0"/>
                  <a:ea typeface="Cambria" panose="02040503050406030204" pitchFamily="18" charset="0"/>
                  <a:cs typeface="Arial" panose="020B0604020202020204" pitchFamily="34" charset="0"/>
                </a:endParaRPr>
              </a:p>
              <a:p>
                <a:pPr lvl="0" algn="just">
                  <a:lnSpc>
                    <a:spcPct val="150000"/>
                  </a:lnSpc>
                </a:pPr>
                <a14:m>
                  <m:oMath xmlns:m="http://schemas.openxmlformats.org/officeDocument/2006/math">
                    <m:d>
                      <m:dPr>
                        <m:ctrlPr>
                          <a:rPr lang="en-US" sz="6000" i="1">
                            <a:solidFill>
                              <a:prstClr val="black"/>
                            </a:solidFill>
                            <a:latin typeface="Cambria Math" panose="02040503050406030204" pitchFamily="18" charset="0"/>
                            <a:cs typeface="Arial" panose="020B0604020202020204" pitchFamily="34" charset="0"/>
                          </a:rPr>
                        </m:ctrlPr>
                      </m:dPr>
                      <m:e>
                        <m:r>
                          <a:rPr lang="en-US" sz="6000" i="1">
                            <a:solidFill>
                              <a:prstClr val="black"/>
                            </a:solidFill>
                            <a:latin typeface="Cambria Math" panose="02040503050406030204" pitchFamily="18" charset="0"/>
                            <a:cs typeface="Arial" panose="020B0604020202020204" pitchFamily="34" charset="0"/>
                          </a:rPr>
                          <m:t>𝑂𝑢</m:t>
                        </m:r>
                        <m:r>
                          <a:rPr lang="en-US" sz="6000" i="1">
                            <a:solidFill>
                              <a:prstClr val="black"/>
                            </a:solidFill>
                            <a:latin typeface="Cambria Math" panose="02040503050406030204" pitchFamily="18" charset="0"/>
                            <a:cs typeface="Arial" panose="020B0604020202020204" pitchFamily="34" charset="0"/>
                          </a:rPr>
                          <m:t>,</m:t>
                        </m:r>
                        <m:r>
                          <a:rPr lang="en-US" sz="6000" i="1">
                            <a:solidFill>
                              <a:prstClr val="black"/>
                            </a:solidFill>
                            <a:latin typeface="Cambria Math" panose="02040503050406030204" pitchFamily="18" charset="0"/>
                            <a:cs typeface="Arial" panose="020B0604020202020204" pitchFamily="34" charset="0"/>
                          </a:rPr>
                          <m:t>𝑂𝑣</m:t>
                        </m:r>
                      </m:e>
                    </m:d>
                  </m:oMath>
                </a14:m>
                <a:r>
                  <a:rPr lang="vi-VN" sz="6000" dirty="0">
                    <a:solidFill>
                      <a:srgbClr val="000000"/>
                    </a:solidFill>
                    <a:latin typeface="Cambria" panose="02040503050406030204" pitchFamily="18" charset="0"/>
                    <a:ea typeface="Cambria" panose="02040503050406030204" pitchFamily="18" charset="0"/>
                    <a:cs typeface="Arial" panose="020B0604020202020204" pitchFamily="34" charset="0"/>
                  </a:rPr>
                  <a:t> trong mỗi trường hợp sau</a:t>
                </a:r>
                <a:r>
                  <a:rPr lang="vi-VN" sz="6000" dirty="0" smtClean="0">
                    <a:solidFill>
                      <a:srgbClr val="000000"/>
                    </a:solidFill>
                    <a:latin typeface="Cambria" panose="02040503050406030204" pitchFamily="18" charset="0"/>
                    <a:ea typeface="Cambria" panose="02040503050406030204" pitchFamily="18" charset="0"/>
                    <a:cs typeface="Arial" panose="020B0604020202020204" pitchFamily="34" charset="0"/>
                  </a:rPr>
                  <a:t>:</a:t>
                </a:r>
                <a:endParaRPr lang="en-US" sz="6000" dirty="0">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32112" y="0"/>
                <a:ext cx="22643523" cy="4292650"/>
              </a:xfrm>
              <a:prstGeom prst="rect">
                <a:avLst/>
              </a:prstGeom>
              <a:blipFill>
                <a:blip r:embed="rId2"/>
                <a:stretch>
                  <a:fillRect l="-1642" b="-48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64622" y="10092344"/>
                <a:ext cx="22510520" cy="2862322"/>
              </a:xfrm>
              <a:prstGeom prst="rect">
                <a:avLst/>
              </a:prstGeom>
            </p:spPr>
            <p:txBody>
              <a:bodyPr wrap="square">
                <a:spAutoFit/>
              </a:bodyPr>
              <a:lstStyle/>
              <a:p>
                <a:pPr algn="just">
                  <a:lnSpc>
                    <a:spcPct val="150000"/>
                  </a:lnSpc>
                </a:pPr>
                <a:r>
                  <a:rPr lang="en-US" sz="6000" dirty="0" err="1" smtClean="0">
                    <a:latin typeface="Cambria" panose="02040503050406030204" pitchFamily="18" charset="0"/>
                    <a:ea typeface="Cambria" panose="02040503050406030204" pitchFamily="18" charset="0"/>
                    <a:cs typeface="Arial" panose="020B0604020202020204" pitchFamily="34" charset="0"/>
                  </a:rPr>
                  <a:t>Góc</a:t>
                </a:r>
                <a:r>
                  <a:rPr lang="en-US" sz="6000" dirty="0" smtClean="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lượng</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giác</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tia</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đầu</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Ou</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smtClean="0">
                    <a:latin typeface="Cambria" panose="02040503050406030204" pitchFamily="18" charset="0"/>
                    <a:ea typeface="Cambria" panose="02040503050406030204" pitchFamily="18" charset="0"/>
                    <a:cs typeface="Arial" panose="020B0604020202020204" pitchFamily="34" charset="0"/>
                  </a:rPr>
                  <a:t>tia</a:t>
                </a:r>
                <a:r>
                  <a:rPr lang="en-US" sz="6000" dirty="0" smtClean="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cuối</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Ov</a:t>
                </a:r>
                <a:r>
                  <a:rPr lang="en-US" sz="6000" dirty="0">
                    <a:latin typeface="Cambria" panose="02040503050406030204" pitchFamily="18" charset="0"/>
                    <a:ea typeface="Cambria" panose="02040503050406030204" pitchFamily="18" charset="0"/>
                    <a:cs typeface="Arial" panose="020B0604020202020204" pitchFamily="34" charset="0"/>
                  </a:rPr>
                  <a:t>, quay </a:t>
                </a:r>
                <a:r>
                  <a:rPr lang="en-US" sz="6000" dirty="0" err="1">
                    <a:latin typeface="Cambria" panose="02040503050406030204" pitchFamily="18" charset="0"/>
                    <a:ea typeface="Cambria" panose="02040503050406030204" pitchFamily="18" charset="0"/>
                    <a:cs typeface="Arial" panose="020B0604020202020204" pitchFamily="34" charset="0"/>
                  </a:rPr>
                  <a:t>theo</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chiều</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dương</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có</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số</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a:latin typeface="Cambria" panose="02040503050406030204" pitchFamily="18" charset="0"/>
                    <a:ea typeface="Cambria" panose="02040503050406030204" pitchFamily="18" charset="0"/>
                    <a:cs typeface="Arial" panose="020B0604020202020204" pitchFamily="34" charset="0"/>
                  </a:rPr>
                  <a:t>đo</a:t>
                </a:r>
                <a:r>
                  <a:rPr lang="en-US" sz="6000" dirty="0">
                    <a:latin typeface="Cambria" panose="02040503050406030204" pitchFamily="18" charset="0"/>
                    <a:ea typeface="Cambria" panose="02040503050406030204" pitchFamily="18" charset="0"/>
                    <a:cs typeface="Arial" panose="020B0604020202020204" pitchFamily="34" charset="0"/>
                  </a:rPr>
                  <a:t> </a:t>
                </a:r>
                <a:r>
                  <a:rPr lang="en-US" sz="6000" dirty="0" err="1" smtClean="0">
                    <a:latin typeface="Cambria" panose="02040503050406030204" pitchFamily="18" charset="0"/>
                    <a:ea typeface="Cambria" panose="02040503050406030204" pitchFamily="18" charset="0"/>
                    <a:cs typeface="Arial" panose="020B0604020202020204" pitchFamily="34" charset="0"/>
                  </a:rPr>
                  <a:t>là</a:t>
                </a:r>
                <a:r>
                  <a:rPr lang="en-US" sz="6000" dirty="0" smtClean="0">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a:rPr lang="en-US" sz="6000" i="1" smtClean="0">
                        <a:latin typeface="Cambria Math" panose="02040503050406030204" pitchFamily="18" charset="0"/>
                        <a:ea typeface="Times New Roman" panose="02020603050405020304" pitchFamily="18" charset="0"/>
                        <a:cs typeface="Arial" panose="020B0604020202020204" pitchFamily="34" charset="0"/>
                      </a:rPr>
                      <m:t>𝑠</m:t>
                    </m:r>
                    <m:r>
                      <a:rPr lang="en-US" sz="6000" i="1" smtClean="0">
                        <a:latin typeface="Cambria Math" panose="02040503050406030204" pitchFamily="18" charset="0"/>
                        <a:ea typeface="Times New Roman" panose="02020603050405020304" pitchFamily="18" charset="0"/>
                        <a:cs typeface="Arial" panose="020B0604020202020204" pitchFamily="34" charset="0"/>
                      </a:rPr>
                      <m:t>đ(</m:t>
                    </m:r>
                    <m:r>
                      <a:rPr lang="en-US" sz="60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6000" i="1">
                        <a:latin typeface="Cambria Math" panose="02040503050406030204" pitchFamily="18" charset="0"/>
                        <a:ea typeface="Times New Roman" panose="02020603050405020304" pitchFamily="18" charset="0"/>
                        <a:cs typeface="Arial" panose="020B0604020202020204" pitchFamily="34" charset="0"/>
                      </a:rPr>
                      <m:t>, </m:t>
                    </m:r>
                    <m:r>
                      <a:rPr lang="en-US" sz="6000" i="1">
                        <a:latin typeface="Cambria Math" panose="02040503050406030204" pitchFamily="18" charset="0"/>
                        <a:ea typeface="Times New Roman" panose="02020603050405020304" pitchFamily="18" charset="0"/>
                        <a:cs typeface="Arial" panose="020B0604020202020204" pitchFamily="34" charset="0"/>
                      </a:rPr>
                      <m:t>𝑂𝑣</m:t>
                    </m:r>
                    <m:r>
                      <a:rPr lang="en-US" sz="6000" i="1">
                        <a:latin typeface="Cambria Math" panose="02040503050406030204" pitchFamily="18" charset="0"/>
                        <a:ea typeface="Times New Roman" panose="02020603050405020304" pitchFamily="18" charset="0"/>
                        <a:cs typeface="Arial" panose="020B0604020202020204" pitchFamily="34" charset="0"/>
                      </a:rPr>
                      <m:t>)=45</m:t>
                    </m:r>
                  </m:oMath>
                </a14:m>
                <a:r>
                  <a:rPr lang="en-US" sz="6000" dirty="0" smtClean="0">
                    <a:latin typeface="Cambria" panose="02040503050406030204" pitchFamily="18" charset="0"/>
                    <a:ea typeface="Cambria" panose="02040503050406030204" pitchFamily="18" charset="0"/>
                    <a:cs typeface="Arial" panose="020B0604020202020204" pitchFamily="34" charset="0"/>
                  </a:rPr>
                  <a:t>°</a:t>
                </a:r>
                <a:endParaRPr lang="en-US" sz="6000" dirty="0">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64622" y="10092344"/>
                <a:ext cx="22510520" cy="2862322"/>
              </a:xfrm>
              <a:prstGeom prst="rect">
                <a:avLst/>
              </a:prstGeom>
              <a:blipFill>
                <a:blip r:embed="rId3"/>
                <a:stretch>
                  <a:fillRect l="-1625" r="-1652" b="-7889"/>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2198881" y="4292650"/>
            <a:ext cx="17735037" cy="5563587"/>
          </a:xfrm>
          <a:prstGeom prst="rect">
            <a:avLst/>
          </a:prstGeom>
        </p:spPr>
      </p:pic>
    </p:spTree>
    <p:extLst>
      <p:ext uri="{BB962C8B-B14F-4D97-AF65-F5344CB8AC3E}">
        <p14:creationId xmlns:p14="http://schemas.microsoft.com/office/powerpoint/2010/main" val="4097401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530804" y="964276"/>
                <a:ext cx="23027464" cy="2691058"/>
              </a:xfrm>
              <a:prstGeom prst="rect">
                <a:avLst/>
              </a:prstGeom>
            </p:spPr>
            <p:txBody>
              <a:bodyPr wrap="square">
                <a:spAutoFit/>
              </a:bodyPr>
              <a:lstStyle/>
              <a:p>
                <a:pPr lvl="0" algn="just">
                  <a:lnSpc>
                    <a:spcPct val="150000"/>
                  </a:lnSpc>
                </a:pPr>
                <a:r>
                  <a:rPr lang="vi-VN" sz="6000" dirty="0" smtClean="0">
                    <a:solidFill>
                      <a:prstClr val="black"/>
                    </a:solidFill>
                    <a:latin typeface="Cambria" panose="02040503050406030204" pitchFamily="18" charset="0"/>
                    <a:ea typeface="Cambria" panose="02040503050406030204" pitchFamily="18" charset="0"/>
                    <a:cs typeface="Arial" panose="020B0604020202020204" pitchFamily="34" charset="0"/>
                  </a:rPr>
                  <a:t>Góc lượng giác có tia đầu Ou, tia cuối Ov, quay theo chiều âm có số </a:t>
                </a:r>
                <a:r>
                  <a:rPr lang="vi-VN" sz="6000" dirty="0">
                    <a:solidFill>
                      <a:prstClr val="black"/>
                    </a:solidFill>
                    <a:latin typeface="Cambria" panose="02040503050406030204" pitchFamily="18" charset="0"/>
                    <a:ea typeface="Cambria" panose="02040503050406030204" pitchFamily="18" charset="0"/>
                    <a:cs typeface="Arial" panose="020B0604020202020204" pitchFamily="34" charset="0"/>
                  </a:rPr>
                  <a:t>đo </a:t>
                </a:r>
                <a:r>
                  <a:rPr lang="vi-VN" sz="6000" dirty="0" smtClean="0">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6000" dirty="0" smtClean="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60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a:rPr lang="vi-VN" sz="6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vi-VN" sz="6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vi-VN" sz="6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vi-VN" sz="6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vi-VN" sz="6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vi-VN" sz="6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 (360° – 45°) = – 315° </m:t>
                    </m:r>
                  </m:oMath>
                </a14:m>
                <a:endParaRPr lang="vi-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30804" y="964276"/>
                <a:ext cx="23027464" cy="2691058"/>
              </a:xfrm>
              <a:prstGeom prst="rect">
                <a:avLst/>
              </a:prstGeom>
              <a:blipFill>
                <a:blip r:embed="rId2"/>
                <a:stretch>
                  <a:fillRect l="-1588" r="-1588" b="-14480"/>
                </a:stretch>
              </a:blipFill>
            </p:spPr>
            <p:txBody>
              <a:bodyPr/>
              <a:lstStyle/>
              <a:p>
                <a:r>
                  <a:rPr lang="en-US">
                    <a:noFill/>
                  </a:rPr>
                  <a:t> </a:t>
                </a:r>
              </a:p>
            </p:txBody>
          </p:sp>
        </mc:Fallback>
      </mc:AlternateContent>
    </p:spTree>
    <p:extLst>
      <p:ext uri="{BB962C8B-B14F-4D97-AF65-F5344CB8AC3E}">
        <p14:creationId xmlns:p14="http://schemas.microsoft.com/office/powerpoint/2010/main" val="2836271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3726</TotalTime>
  <Words>8133</Words>
  <Application>Microsoft Office PowerPoint</Application>
  <PresentationFormat>Custom</PresentationFormat>
  <Paragraphs>700</Paragraphs>
  <Slides>49</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CASIO ClassWiz</vt:lpstr>
      <vt:lpstr>Tahoma</vt:lpstr>
      <vt:lpstr>Cambria Math</vt:lpstr>
      <vt:lpstr>Times New Roman</vt:lpstr>
      <vt:lpstr>UTM Swiss Condensed</vt:lpstr>
      <vt:lpstr>Cambria</vt:lpstr>
      <vt:lpstr>Chu Van An</vt:lpstr>
      <vt:lpstr>Arial</vt:lpstr>
      <vt:lpstr>Calibri</vt:lpstr>
      <vt:lpstr>Abril Fatface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Hoang</cp:lastModifiedBy>
  <cp:revision>101</cp:revision>
  <dcterms:modified xsi:type="dcterms:W3CDTF">2023-09-08T01:12:59Z</dcterms:modified>
</cp:coreProperties>
</file>