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30"/>
  </p:notesMasterIdLst>
  <p:sldIdLst>
    <p:sldId id="271" r:id="rId3"/>
    <p:sldId id="361" r:id="rId4"/>
    <p:sldId id="290" r:id="rId5"/>
    <p:sldId id="345" r:id="rId6"/>
    <p:sldId id="359" r:id="rId7"/>
    <p:sldId id="346" r:id="rId8"/>
    <p:sldId id="347" r:id="rId9"/>
    <p:sldId id="348" r:id="rId10"/>
    <p:sldId id="349" r:id="rId11"/>
    <p:sldId id="350" r:id="rId12"/>
    <p:sldId id="351" r:id="rId13"/>
    <p:sldId id="352" r:id="rId14"/>
    <p:sldId id="336" r:id="rId15"/>
    <p:sldId id="337" r:id="rId16"/>
    <p:sldId id="356" r:id="rId17"/>
    <p:sldId id="357" r:id="rId18"/>
    <p:sldId id="355" r:id="rId19"/>
    <p:sldId id="358" r:id="rId20"/>
    <p:sldId id="338" r:id="rId21"/>
    <p:sldId id="339" r:id="rId22"/>
    <p:sldId id="340" r:id="rId23"/>
    <p:sldId id="341" r:id="rId24"/>
    <p:sldId id="343" r:id="rId25"/>
    <p:sldId id="344" r:id="rId26"/>
    <p:sldId id="325" r:id="rId27"/>
    <p:sldId id="317" r:id="rId28"/>
    <p:sldId id="272" r:id="rId2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56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93C6"/>
    <a:srgbClr val="D0DEEC"/>
    <a:srgbClr val="6593C3"/>
    <a:srgbClr val="E45983"/>
    <a:srgbClr val="F7DADE"/>
    <a:srgbClr val="FF9801"/>
    <a:srgbClr val="0FB7BD"/>
    <a:srgbClr val="048DA4"/>
    <a:srgbClr val="EE8640"/>
    <a:srgbClr val="10CD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22" autoAdjust="0"/>
    <p:restoredTop sz="94233" autoAdjust="0"/>
  </p:normalViewPr>
  <p:slideViewPr>
    <p:cSldViewPr snapToGrid="0" showGuides="1">
      <p:cViewPr varScale="1">
        <p:scale>
          <a:sx n="95" d="100"/>
          <a:sy n="95" d="100"/>
        </p:scale>
        <p:origin x="702" y="84"/>
      </p:cViewPr>
      <p:guideLst>
        <p:guide orient="horz" pos="2160"/>
        <p:guide pos="2856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1249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1673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2078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252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015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7190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209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1023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890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7247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305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90988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0889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72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667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2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3330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5" name="Google Shape;14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7219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1692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" name="Google Shape;19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8957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4" name="Google Shape;21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0571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7" name="Google Shape;23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1172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279375" y="1338763"/>
            <a:ext cx="6285300" cy="19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279375" y="3457638"/>
            <a:ext cx="6285300" cy="3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980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57200" y="1477988"/>
            <a:ext cx="4484100" cy="141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000" b="1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57200" y="3259013"/>
            <a:ext cx="3771300" cy="40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8885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209800" y="2150850"/>
            <a:ext cx="4724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21753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5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body" idx="1"/>
          </p:nvPr>
        </p:nvSpPr>
        <p:spPr>
          <a:xfrm>
            <a:off x="720000" y="1231157"/>
            <a:ext cx="7704000" cy="333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99313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title"/>
          </p:nvPr>
        </p:nvSpPr>
        <p:spPr>
          <a:xfrm>
            <a:off x="851556" y="540000"/>
            <a:ext cx="7440900" cy="55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body" idx="1"/>
          </p:nvPr>
        </p:nvSpPr>
        <p:spPr>
          <a:xfrm>
            <a:off x="457200" y="1152475"/>
            <a:ext cx="38634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body" idx="2"/>
          </p:nvPr>
        </p:nvSpPr>
        <p:spPr>
          <a:xfrm>
            <a:off x="4823507" y="1152475"/>
            <a:ext cx="38634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13455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3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1554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 txBox="1">
            <a:spLocks noGrp="1"/>
          </p:cNvSpPr>
          <p:nvPr>
            <p:ph type="title"/>
          </p:nvPr>
        </p:nvSpPr>
        <p:spPr>
          <a:xfrm>
            <a:off x="613050" y="555600"/>
            <a:ext cx="79179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body" idx="1"/>
          </p:nvPr>
        </p:nvSpPr>
        <p:spPr>
          <a:xfrm>
            <a:off x="613050" y="1389600"/>
            <a:ext cx="7917900" cy="31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7327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1302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2549400" y="1169250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subTitle" idx="1"/>
          </p:nvPr>
        </p:nvSpPr>
        <p:spPr>
          <a:xfrm>
            <a:off x="2549400" y="2739150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48621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50429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4" name="Google Shape;34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50400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1204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 SemiBold"/>
              <a:buNone/>
              <a:defRPr sz="30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1157"/>
            <a:ext cx="7704000" cy="33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31625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33.jpg"/><Relationship Id="rId7" Type="http://schemas.openxmlformats.org/officeDocument/2006/relationships/image" Target="../media/image38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19.png"/><Relationship Id="rId5" Type="http://schemas.openxmlformats.org/officeDocument/2006/relationships/image" Target="../media/image23.gif"/><Relationship Id="rId10" Type="http://schemas.openxmlformats.org/officeDocument/2006/relationships/image" Target="../media/image1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8.png"/><Relationship Id="rId3" Type="http://schemas.openxmlformats.org/officeDocument/2006/relationships/image" Target="../media/image9.jpg"/><Relationship Id="rId7" Type="http://schemas.openxmlformats.org/officeDocument/2006/relationships/image" Target="../media/image39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19.png"/><Relationship Id="rId5" Type="http://schemas.openxmlformats.org/officeDocument/2006/relationships/image" Target="../media/image23.gif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18.png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2.png"/><Relationship Id="rId3" Type="http://schemas.openxmlformats.org/officeDocument/2006/relationships/image" Target="../media/image21.jpg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19.png"/><Relationship Id="rId5" Type="http://schemas.openxmlformats.org/officeDocument/2006/relationships/image" Target="../media/image23.gif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40.png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1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6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gif"/><Relationship Id="rId10" Type="http://schemas.openxmlformats.org/officeDocument/2006/relationships/image" Target="../media/image1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9.jpg"/><Relationship Id="rId7" Type="http://schemas.openxmlformats.org/officeDocument/2006/relationships/image" Target="../media/image30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19.png"/><Relationship Id="rId5" Type="http://schemas.openxmlformats.org/officeDocument/2006/relationships/image" Target="../media/image23.gif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18.pn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png"/><Relationship Id="rId3" Type="http://schemas.openxmlformats.org/officeDocument/2006/relationships/image" Target="../media/image33.jpg"/><Relationship Id="rId7" Type="http://schemas.openxmlformats.org/officeDocument/2006/relationships/image" Target="../media/image3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19.png"/><Relationship Id="rId5" Type="http://schemas.openxmlformats.org/officeDocument/2006/relationships/image" Target="../media/image23.gif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18.pn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image" Target="../media/image36.jpg"/><Relationship Id="rId7" Type="http://schemas.openxmlformats.org/officeDocument/2006/relationships/image" Target="../media/image37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gif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18.pn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6" descr="C:\Users\ADMIN\Desktop\Bach tuyet\b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6" descr="C:\Users\ADMIN\Desktop\Bach tuyet\Bambi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44661" flipH="1">
            <a:off x="1712699" y="3251446"/>
            <a:ext cx="990600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6" descr="C:\Users\ADMIN\Desktop\Bach tuyet\esquilo001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128333" flipH="1">
            <a:off x="5505656" y="3526737"/>
            <a:ext cx="990600" cy="1084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6" descr="C:\Users\ADMIN\Desktop\Bach tuyet\767e08fbae2de8679fbba6d8cecba19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247476" flipH="1">
            <a:off x="7110583" y="3431371"/>
            <a:ext cx="819150" cy="1144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6" descr="C:\Users\ADMIN\Desktop\Bach tuyet\RjAwOTQ4MTUyNEI3QjJCRTc2RjA6ZDA1ZjJmYTY2MjBkNDYzY2ZlZDNiOTA1Y2YxYTk1NzA6Ojo6OjA=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2003859">
            <a:off x="3064212" y="3136051"/>
            <a:ext cx="1524000" cy="1730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6" descr="C:\Users\ADMIN\Desktop\Bach tuyet\arbre-majestueux-42629281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200" y="-621661"/>
            <a:ext cx="5257800" cy="6317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6" descr="C:\Users\ADMIN\Desktop\Bach tuyet\511929473-photo-clip-tre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866900" y="-640712"/>
            <a:ext cx="5410200" cy="5707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6" descr="C:\Users\ADMIN\Desktop\Bach tuyet\arbre-majestueux-42629281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714956" y="-438897"/>
            <a:ext cx="5257800" cy="590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6" descr="C:\Users\ADMIN\Desktop\Bach tuyet\511929473-photo-clip-tre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334000" y="-621662"/>
            <a:ext cx="5410200" cy="5707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6" descr="C:\Users\ADMIN\Desktop\Tai nguyen thiet ke tro choi\Bảng gỗ\wooden-blank-sign-clipart-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735902" y="-1781667"/>
            <a:ext cx="5941454" cy="3434841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6"/>
          <p:cNvSpPr txBox="1"/>
          <p:nvPr/>
        </p:nvSpPr>
        <p:spPr>
          <a:xfrm>
            <a:off x="1822552" y="273857"/>
            <a:ext cx="5498894" cy="119177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  <a:sym typeface="Calibri"/>
              </a:rPr>
              <a:t>5. a man whose job is to collect and deliver letters, etc.</a:t>
            </a:r>
            <a:endParaRPr sz="3200" b="1" i="0" u="none" strike="noStrik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6"/>
          <p:cNvSpPr/>
          <p:nvPr/>
        </p:nvSpPr>
        <p:spPr>
          <a:xfrm>
            <a:off x="320675" y="1825146"/>
            <a:ext cx="1971540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poster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6"/>
          <p:cNvSpPr/>
          <p:nvPr/>
        </p:nvSpPr>
        <p:spPr>
          <a:xfrm>
            <a:off x="2606674" y="1850445"/>
            <a:ext cx="1965325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postman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6"/>
          <p:cNvSpPr/>
          <p:nvPr/>
        </p:nvSpPr>
        <p:spPr>
          <a:xfrm>
            <a:off x="4756917" y="1850445"/>
            <a:ext cx="2031574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collector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6"/>
          <p:cNvSpPr/>
          <p:nvPr/>
        </p:nvSpPr>
        <p:spPr>
          <a:xfrm>
            <a:off x="7026275" y="1825146"/>
            <a:ext cx="1828800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post officer 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6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848600" y="130038"/>
            <a:ext cx="1212850" cy="515608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6"/>
          <p:cNvSpPr/>
          <p:nvPr/>
        </p:nvSpPr>
        <p:spPr>
          <a:xfrm>
            <a:off x="4835772" y="2958786"/>
            <a:ext cx="3012828" cy="2047421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400" b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correct</a:t>
            </a:r>
            <a:endParaRPr sz="2400" b="1" i="0" u="none" strike="noStrike" cap="none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6" descr="C:\Users\ADMIN\Desktop\Bach tuyet\Blanca_Nieves.8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-170528" y="2591424"/>
            <a:ext cx="1715986" cy="2977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6" descr="C:\Users\ADMIN\Desktop\Tai nguyen thiet ke tro choi\Bảng gỗ\Picture1 (2).png">
            <a:hlinkClick r:id="" action="ppaction://hlinkshowjump?jump=previousslide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320675" y="90186"/>
            <a:ext cx="1235075" cy="515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455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7" descr="C:\Users\ADMIN\Desktop\Bach tuyet\54774f4bc8287c7337fadd5fbb419da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7" descr="C:\Users\ADMIN\Desktop\Bach tuyet\Bambi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44661" flipH="1">
            <a:off x="2469406" y="3047521"/>
            <a:ext cx="990600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7" descr="C:\Users\ADMIN\Desktop\Bach tuyet\esquilo001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128333" flipH="1">
            <a:off x="5763686" y="3311450"/>
            <a:ext cx="990600" cy="1084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7" descr="C:\Users\ADMIN\Desktop\Bach tuyet\767e08fbae2de8679fbba6d8cecba19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247476" flipH="1">
            <a:off x="4365261" y="3288861"/>
            <a:ext cx="819150" cy="1144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7" descr="C:\Users\ADMIN\Desktop\Bach tuyet\43ebd44d263606f876d42fd2f199ea61 (3)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555810" flipH="1">
            <a:off x="7138638" y="2936874"/>
            <a:ext cx="1746083" cy="1587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7" descr="C:\Users\ADMIN\Desktop\Bach tuyet\arbre-majestueux-42629281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5262" y="-402373"/>
            <a:ext cx="5257800" cy="590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7" descr="C:\Users\ADMIN\Desktop\Bach tuyet\511929473-photo-clip-tre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885270" y="-563882"/>
            <a:ext cx="5410200" cy="5707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7" descr="C:\Users\ADMIN\Desktop\Bach tuyet\511929473-photo-clip-tre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438400" y="-563881"/>
            <a:ext cx="5410200" cy="5707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7" descr="C:\Users\ADMIN\Desktop\Bach tuyet\arbre-majestueux-42629281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91387" y="-412136"/>
            <a:ext cx="5257800" cy="590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7" descr="C:\Users\ADMIN\Desktop\Tai nguyen thiet ke tro choi\Bảng gỗ\wooden-blank-sign-clipart-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601273" y="-1942568"/>
            <a:ext cx="5941454" cy="3865609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7"/>
          <p:cNvSpPr txBox="1"/>
          <p:nvPr/>
        </p:nvSpPr>
        <p:spPr>
          <a:xfrm>
            <a:off x="1870062" y="304283"/>
            <a:ext cx="5403876" cy="14301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  <a:sym typeface="Calibri"/>
              </a:rPr>
              <a:t>6. people who belong to an organization whose job is to put out fires and to rescue people from fires</a:t>
            </a:r>
            <a:endParaRPr sz="2600" b="1" i="0" u="none" strike="noStrik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7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696200" y="357534"/>
            <a:ext cx="1212850" cy="515608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7"/>
          <p:cNvSpPr/>
          <p:nvPr/>
        </p:nvSpPr>
        <p:spPr>
          <a:xfrm>
            <a:off x="3976123" y="3269460"/>
            <a:ext cx="3012828" cy="2047421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400" b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correct </a:t>
            </a:r>
            <a:endParaRPr sz="2400" b="1" i="0" u="none" strike="noStrike" cap="none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7"/>
          <p:cNvSpPr/>
          <p:nvPr/>
        </p:nvSpPr>
        <p:spPr>
          <a:xfrm>
            <a:off x="374650" y="1960597"/>
            <a:ext cx="1828800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firemen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7"/>
          <p:cNvSpPr/>
          <p:nvPr/>
        </p:nvSpPr>
        <p:spPr>
          <a:xfrm>
            <a:off x="2529295" y="1957315"/>
            <a:ext cx="1955388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B. 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fire brigade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/>
          <p:nvPr/>
        </p:nvSpPr>
        <p:spPr>
          <a:xfrm>
            <a:off x="4709653" y="1957316"/>
            <a:ext cx="2083212" cy="815720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C. 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firefighters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7030523" y="1960597"/>
            <a:ext cx="2063750" cy="812439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All of them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3" name="Google Shape;233;p7" descr="C:\Users\ADMIN\Desktop\Bach tuyet\Snow_white_transparent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8252" y="2495550"/>
            <a:ext cx="1369010" cy="2950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7" descr="C:\Users\ADMIN\Desktop\Tai nguyen thiet ke tro choi\Bảng gỗ\Picture1 (2).png">
            <a:hlinkClick r:id="" action="ppaction://hlinkshowjump?jump=previousslide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152400" y="379742"/>
            <a:ext cx="1235075" cy="515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152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8" descr="C:\Users\ADMIN\Desktop\Bach tuyet\ 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6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8" descr="C:\Users\ADMIN\Desktop\Bach tuyet\Bambi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44661" flipH="1">
            <a:off x="7282394" y="2998013"/>
            <a:ext cx="990600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8" descr="C:\Users\ADMIN\Desktop\Bach tuyet\esquilo001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128333" flipH="1">
            <a:off x="5439386" y="3543516"/>
            <a:ext cx="990600" cy="1084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8" descr="C:\Users\ADMIN\Desktop\Bach tuyet\767e08fbae2de8679fbba6d8cecba19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247476" flipH="1">
            <a:off x="1852783" y="3746236"/>
            <a:ext cx="819150" cy="1144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8" descr="C:\Users\ADMIN\Desktop\Bach tuyet\arbre-majestueux-42629281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7347" y="-377557"/>
            <a:ext cx="5257800" cy="590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8" descr="C:\Users\ADMIN\Desktop\Bach tuyet\511929473-photo-clip-tre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34016" y="-592456"/>
            <a:ext cx="5410200" cy="5707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8" descr="C:\Users\ADMIN\Desktop\Bach tuyet\Bashful2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796703">
            <a:off x="3496848" y="3139362"/>
            <a:ext cx="972719" cy="1731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8" descr="C:\Users\ADMIN\Desktop\Bach tuyet\511929473-photo-clip-tre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828800" y="-532585"/>
            <a:ext cx="5410200" cy="5707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8" descr="C:\Users\ADMIN\Desktop\Bach tuyet\arbre-majestueux-42629281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10000" y="-476250"/>
            <a:ext cx="5257800" cy="590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8" descr="C:\Users\ADMIN\Desktop\Tai nguyen thiet ke tro choi\Bảng gỗ\wooden-blank-sign-clipart-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97778" y="-1211974"/>
            <a:ext cx="8116315" cy="3059906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8"/>
          <p:cNvSpPr txBox="1"/>
          <p:nvPr/>
        </p:nvSpPr>
        <p:spPr>
          <a:xfrm>
            <a:off x="1406633" y="599462"/>
            <a:ext cx="6177290" cy="105556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  <a:sym typeface="Calibri"/>
              </a:rPr>
              <a:t>7. a person whose job is to keep or check financial accounts.</a:t>
            </a:r>
            <a:endParaRPr lang="en-US" sz="2800" b="1" i="0" u="none" strike="noStrik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0" name="Google Shape;250;p8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632691" y="57150"/>
            <a:ext cx="1212850" cy="515608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8"/>
          <p:cNvSpPr/>
          <p:nvPr/>
        </p:nvSpPr>
        <p:spPr>
          <a:xfrm>
            <a:off x="5071911" y="2802977"/>
            <a:ext cx="3012828" cy="2047421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400" b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correct</a:t>
            </a:r>
            <a:endParaRPr sz="2400" b="1" i="0" u="none" strike="noStrike" cap="none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8"/>
          <p:cNvSpPr/>
          <p:nvPr/>
        </p:nvSpPr>
        <p:spPr>
          <a:xfrm>
            <a:off x="365828" y="2137273"/>
            <a:ext cx="1828800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cashier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8"/>
          <p:cNvSpPr/>
          <p:nvPr/>
        </p:nvSpPr>
        <p:spPr>
          <a:xfrm>
            <a:off x="2542967" y="2138399"/>
            <a:ext cx="1828800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B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carpenter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8"/>
          <p:cNvSpPr/>
          <p:nvPr/>
        </p:nvSpPr>
        <p:spPr>
          <a:xfrm>
            <a:off x="4732960" y="2132548"/>
            <a:ext cx="1895816" cy="84834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accountant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8"/>
          <p:cNvSpPr/>
          <p:nvPr/>
        </p:nvSpPr>
        <p:spPr>
          <a:xfrm>
            <a:off x="6984302" y="2159341"/>
            <a:ext cx="1978710" cy="845518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D. 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CEO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Google Shape;256;p8" descr="C:\Users\ADMIN\Desktop\Tai nguyen thiet ke tro choi\Bảng gỗ\Picture1 (2).png">
            <a:hlinkClick r:id="" action="ppaction://hlinkshowjump?jump=previousslide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320675" y="90186"/>
            <a:ext cx="1235075" cy="515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8" descr="C:\Users\ADMIN\Desktop\Bach tuyet\43ebd44d263606f876d42fd2f199ea61 (6).jp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-214080" y="2573109"/>
            <a:ext cx="2304583" cy="3315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82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-633116" y="25394"/>
            <a:ext cx="44931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PRONUNCIATION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9C65B6-AA91-4C5E-9E66-25FA485F8042}"/>
              </a:ext>
            </a:extLst>
          </p:cNvPr>
          <p:cNvSpPr txBox="1"/>
          <p:nvPr/>
        </p:nvSpPr>
        <p:spPr>
          <a:xfrm>
            <a:off x="540327" y="12157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8AFC6610-BD2F-4ED2-AC28-87B524DA446D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ECFF17-7230-4981-B2F9-11DC4AD0EC21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A30D19-226C-4D40-8A32-43DECD8D3AEE}"/>
              </a:ext>
            </a:extLst>
          </p:cNvPr>
          <p:cNvSpPr/>
          <p:nvPr/>
        </p:nvSpPr>
        <p:spPr>
          <a:xfrm>
            <a:off x="828996" y="782055"/>
            <a:ext cx="74213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cs typeface="Arial" panose="020B0604020202020204" pitchFamily="34" charset="0"/>
              </a:rPr>
              <a:t>Listen and repeat. </a:t>
            </a:r>
          </a:p>
          <a:p>
            <a:pPr algn="just"/>
            <a:r>
              <a:rPr lang="en-US" sz="2800" b="1" dirty="0">
                <a:cs typeface="Arial" panose="020B0604020202020204" pitchFamily="34" charset="0"/>
              </a:rPr>
              <a:t>Pay attention to the </a:t>
            </a:r>
            <a:r>
              <a:rPr 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sentence stress and rhythm.</a:t>
            </a:r>
            <a:endParaRPr lang="vi-VN" sz="2800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81C100-5441-4FE7-A1DE-C463B37D67B3}"/>
              </a:ext>
            </a:extLst>
          </p:cNvPr>
          <p:cNvSpPr txBox="1"/>
          <p:nvPr/>
        </p:nvSpPr>
        <p:spPr>
          <a:xfrm>
            <a:off x="611925" y="1994177"/>
            <a:ext cx="78555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 dirty="0"/>
              <a:t>1</a:t>
            </a:r>
            <a:r>
              <a:rPr lang="en-US" sz="2500" dirty="0"/>
              <a:t>. It </a:t>
            </a:r>
            <a:r>
              <a:rPr lang="en-US" sz="2500" b="1" dirty="0">
                <a:solidFill>
                  <a:srgbClr val="C00000"/>
                </a:solidFill>
              </a:rPr>
              <a:t>depends</a:t>
            </a:r>
            <a:r>
              <a:rPr lang="en-US" sz="2500" dirty="0"/>
              <a:t> on the </a:t>
            </a:r>
            <a:r>
              <a:rPr lang="en-US" sz="2500" b="1" dirty="0">
                <a:solidFill>
                  <a:srgbClr val="C00000"/>
                </a:solidFill>
              </a:rPr>
              <a:t>industry</a:t>
            </a:r>
            <a:r>
              <a:rPr lang="en-US" sz="2500" dirty="0"/>
              <a:t> and the </a:t>
            </a:r>
            <a:r>
              <a:rPr lang="en-US" sz="2500" b="1" dirty="0">
                <a:solidFill>
                  <a:srgbClr val="C00000"/>
                </a:solidFill>
              </a:rPr>
              <a:t>field</a:t>
            </a:r>
            <a:r>
              <a:rPr lang="en-US" sz="2500" dirty="0"/>
              <a:t> of </a:t>
            </a:r>
            <a:r>
              <a:rPr lang="en-US" sz="2500" b="1" dirty="0">
                <a:solidFill>
                  <a:srgbClr val="C00000"/>
                </a:solidFill>
              </a:rPr>
              <a:t>work</a:t>
            </a:r>
            <a:r>
              <a:rPr lang="en-US" sz="2500" dirty="0"/>
              <a:t> that you're </a:t>
            </a:r>
            <a:r>
              <a:rPr lang="en-US" sz="2500" b="1" dirty="0">
                <a:solidFill>
                  <a:srgbClr val="C00000"/>
                </a:solidFill>
              </a:rPr>
              <a:t>interested</a:t>
            </a:r>
            <a:r>
              <a:rPr lang="en-US" sz="2500" dirty="0"/>
              <a:t> in.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8AF89C-7DDB-4D0B-929A-3C020AC7FFF8}"/>
              </a:ext>
            </a:extLst>
          </p:cNvPr>
          <p:cNvSpPr txBox="1"/>
          <p:nvPr/>
        </p:nvSpPr>
        <p:spPr>
          <a:xfrm>
            <a:off x="611925" y="3027837"/>
            <a:ext cx="8102218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/>
              <a:t>2</a:t>
            </a:r>
            <a:r>
              <a:rPr lang="en-US" sz="2500" dirty="0"/>
              <a:t>. There're many </a:t>
            </a:r>
            <a:r>
              <a:rPr lang="en-US" sz="2500" b="1" dirty="0">
                <a:solidFill>
                  <a:srgbClr val="C00000"/>
                </a:solidFill>
              </a:rPr>
              <a:t>jobs</a:t>
            </a:r>
            <a:r>
              <a:rPr lang="en-US" sz="2500" dirty="0"/>
              <a:t> that don’t </a:t>
            </a:r>
            <a:r>
              <a:rPr lang="en-US" sz="2500" b="1" dirty="0">
                <a:solidFill>
                  <a:srgbClr val="C00000"/>
                </a:solidFill>
              </a:rPr>
              <a:t>require</a:t>
            </a:r>
            <a:r>
              <a:rPr lang="en-US" sz="2500" dirty="0"/>
              <a:t> a </a:t>
            </a:r>
            <a:r>
              <a:rPr lang="en-US" sz="2500" b="1" dirty="0">
                <a:solidFill>
                  <a:srgbClr val="C00000"/>
                </a:solidFill>
              </a:rPr>
              <a:t>university degree.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8727BD-303D-4472-91D1-35A2B865B02C}"/>
              </a:ext>
            </a:extLst>
          </p:cNvPr>
          <p:cNvSpPr txBox="1"/>
          <p:nvPr/>
        </p:nvSpPr>
        <p:spPr>
          <a:xfrm>
            <a:off x="567602" y="3781890"/>
            <a:ext cx="800879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 dirty="0"/>
              <a:t>3</a:t>
            </a:r>
            <a:r>
              <a:rPr lang="en-US" sz="2500" dirty="0"/>
              <a:t>. These </a:t>
            </a:r>
            <a:r>
              <a:rPr lang="en-US" sz="2500" b="1" dirty="0">
                <a:solidFill>
                  <a:srgbClr val="C00000"/>
                </a:solidFill>
              </a:rPr>
              <a:t>soft skills </a:t>
            </a:r>
            <a:r>
              <a:rPr lang="en-US" sz="2500" dirty="0"/>
              <a:t>will </a:t>
            </a:r>
            <a:r>
              <a:rPr lang="en-US" sz="2500" b="1" dirty="0">
                <a:solidFill>
                  <a:srgbClr val="C00000"/>
                </a:solidFill>
              </a:rPr>
              <a:t>help</a:t>
            </a:r>
            <a:r>
              <a:rPr lang="en-US" sz="2500" b="1" dirty="0"/>
              <a:t> </a:t>
            </a:r>
            <a:r>
              <a:rPr lang="en-US" sz="2500" dirty="0"/>
              <a:t>you </a:t>
            </a:r>
            <a:r>
              <a:rPr lang="en-US" sz="2500" b="1" dirty="0">
                <a:solidFill>
                  <a:srgbClr val="C00000"/>
                </a:solidFill>
              </a:rPr>
              <a:t>adapt</a:t>
            </a:r>
            <a:r>
              <a:rPr lang="en-US" sz="2500" b="1" dirty="0"/>
              <a:t> </a:t>
            </a:r>
            <a:r>
              <a:rPr lang="en-US" sz="2500" dirty="0"/>
              <a:t>to </a:t>
            </a:r>
            <a:r>
              <a:rPr lang="en-US" sz="2500" b="1" dirty="0">
                <a:solidFill>
                  <a:srgbClr val="C00000"/>
                </a:solidFill>
              </a:rPr>
              <a:t>changes</a:t>
            </a:r>
            <a:r>
              <a:rPr lang="en-US" sz="2500" dirty="0"/>
              <a:t> and </a:t>
            </a:r>
            <a:r>
              <a:rPr lang="en-US" sz="2500" b="1" dirty="0">
                <a:solidFill>
                  <a:srgbClr val="C00000"/>
                </a:solidFill>
              </a:rPr>
              <a:t>come</a:t>
            </a:r>
            <a:r>
              <a:rPr lang="en-US" sz="2500" dirty="0"/>
              <a:t> </a:t>
            </a:r>
            <a:r>
              <a:rPr lang="en-US" sz="2500" b="1" dirty="0">
                <a:solidFill>
                  <a:srgbClr val="C00000"/>
                </a:solidFill>
              </a:rPr>
              <a:t>up</a:t>
            </a:r>
            <a:r>
              <a:rPr lang="en-US" sz="2500" dirty="0"/>
              <a:t> with </a:t>
            </a:r>
            <a:r>
              <a:rPr lang="en-US" sz="2500" b="1" dirty="0">
                <a:solidFill>
                  <a:srgbClr val="C00000"/>
                </a:solidFill>
              </a:rPr>
              <a:t>solutions</a:t>
            </a:r>
            <a:r>
              <a:rPr lang="en-US" sz="2500" dirty="0"/>
              <a:t> to </a:t>
            </a:r>
            <a:r>
              <a:rPr lang="en-US" sz="2500" b="1" dirty="0">
                <a:solidFill>
                  <a:srgbClr val="C00000"/>
                </a:solidFill>
              </a:rPr>
              <a:t>challenging problems.</a:t>
            </a:r>
          </a:p>
          <a:p>
            <a:pPr algn="just"/>
            <a:endParaRPr lang="en-US" sz="2500" dirty="0"/>
          </a:p>
        </p:txBody>
      </p:sp>
      <p:pic>
        <p:nvPicPr>
          <p:cNvPr id="8" name="069">
            <a:hlinkClick r:id="" action="ppaction://media"/>
            <a:extLst>
              <a:ext uri="{FF2B5EF4-FFF2-40B4-BE49-F238E27FC236}">
                <a16:creationId xmlns:a16="http://schemas.microsoft.com/office/drawing/2014/main" id="{578B0C33-0225-4E54-8C1C-2672E7AE9F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48225" y="105317"/>
            <a:ext cx="495260" cy="4952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8D4E88-F57A-5BBD-E65C-7B393DEC8D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2640" y="4560331"/>
            <a:ext cx="3053967" cy="49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9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9C65B6-AA91-4C5E-9E66-25FA485F8042}"/>
              </a:ext>
            </a:extLst>
          </p:cNvPr>
          <p:cNvSpPr txBox="1"/>
          <p:nvPr/>
        </p:nvSpPr>
        <p:spPr>
          <a:xfrm>
            <a:off x="540327" y="12157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8AFC6610-BD2F-4ED2-AC28-87B524DA446D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ECFF17-7230-4981-B2F9-11DC4AD0EC21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A30D19-226C-4D40-8A32-43DECD8D3AEE}"/>
              </a:ext>
            </a:extLst>
          </p:cNvPr>
          <p:cNvSpPr/>
          <p:nvPr/>
        </p:nvSpPr>
        <p:spPr>
          <a:xfrm>
            <a:off x="826928" y="777773"/>
            <a:ext cx="83648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cs typeface="Arial" panose="020B0604020202020204" pitchFamily="34" charset="0"/>
              </a:rPr>
              <a:t>Underline the </a:t>
            </a:r>
            <a:r>
              <a:rPr lang="en-US" sz="2400" b="1" dirty="0">
                <a:solidFill>
                  <a:srgbClr val="7030A0"/>
                </a:solidFill>
                <a:cs typeface="Arial" panose="020B0604020202020204" pitchFamily="34" charset="0"/>
              </a:rPr>
              <a:t>stressed words </a:t>
            </a:r>
            <a:r>
              <a:rPr lang="en-US" sz="2400" b="1" dirty="0">
                <a:cs typeface="Arial" panose="020B0604020202020204" pitchFamily="34" charset="0"/>
              </a:rPr>
              <a:t>in the sentences. </a:t>
            </a:r>
          </a:p>
          <a:p>
            <a:r>
              <a:rPr lang="en-US" sz="2400" b="1" dirty="0">
                <a:cs typeface="Arial" panose="020B0604020202020204" pitchFamily="34" charset="0"/>
              </a:rPr>
              <a:t>Listen and check. </a:t>
            </a:r>
          </a:p>
          <a:p>
            <a:r>
              <a:rPr lang="en-US" sz="2400" b="1" dirty="0">
                <a:cs typeface="Arial" panose="020B0604020202020204" pitchFamily="34" charset="0"/>
              </a:rPr>
              <a:t>Then practice saying the sentences with a </a:t>
            </a:r>
            <a:r>
              <a:rPr lang="en-US" sz="2400" b="1" dirty="0">
                <a:solidFill>
                  <a:srgbClr val="7030A0"/>
                </a:solidFill>
                <a:cs typeface="Arial" panose="020B0604020202020204" pitchFamily="34" charset="0"/>
              </a:rPr>
              <a:t>natural rhythm.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81C100-5441-4FE7-A1DE-C463B37D67B3}"/>
              </a:ext>
            </a:extLst>
          </p:cNvPr>
          <p:cNvSpPr txBox="1"/>
          <p:nvPr/>
        </p:nvSpPr>
        <p:spPr>
          <a:xfrm>
            <a:off x="945572" y="2075737"/>
            <a:ext cx="7855528" cy="2341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500" b="1" dirty="0">
                <a:solidFill>
                  <a:srgbClr val="002060"/>
                </a:solidFill>
              </a:rPr>
              <a:t>1. </a:t>
            </a:r>
            <a:r>
              <a:rPr lang="en-US" sz="2500" dirty="0"/>
              <a:t>I’d like to apply for the position of Assistant Teacher.</a:t>
            </a:r>
          </a:p>
          <a:p>
            <a:pPr algn="just">
              <a:lnSpc>
                <a:spcPct val="150000"/>
              </a:lnSpc>
            </a:pPr>
            <a:r>
              <a:rPr lang="en-US" sz="2500" b="1" dirty="0">
                <a:solidFill>
                  <a:srgbClr val="002060"/>
                </a:solidFill>
              </a:rPr>
              <a:t>2. </a:t>
            </a:r>
            <a:r>
              <a:rPr lang="en-US" sz="2500" dirty="0"/>
              <a:t>We’ve received a lot of application letters.</a:t>
            </a:r>
          </a:p>
          <a:p>
            <a:pPr algn="just">
              <a:lnSpc>
                <a:spcPct val="150000"/>
              </a:lnSpc>
            </a:pPr>
            <a:r>
              <a:rPr lang="en-US" sz="2500" b="1" dirty="0">
                <a:solidFill>
                  <a:srgbClr val="002060"/>
                </a:solidFill>
              </a:rPr>
              <a:t>3. </a:t>
            </a:r>
            <a:r>
              <a:rPr lang="en-US" sz="2500" dirty="0"/>
              <a:t>We’ve chosen the best applicants to interview.</a:t>
            </a:r>
          </a:p>
          <a:p>
            <a:pPr algn="just">
              <a:lnSpc>
                <a:spcPct val="150000"/>
              </a:lnSpc>
            </a:pPr>
            <a:r>
              <a:rPr lang="en-US" sz="2500" b="1" dirty="0">
                <a:solidFill>
                  <a:srgbClr val="002060"/>
                </a:solidFill>
              </a:rPr>
              <a:t>4. </a:t>
            </a:r>
            <a:r>
              <a:rPr lang="en-US" sz="2500" dirty="0"/>
              <a:t>Successful applicants will start work in the new office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488C8D4-6471-4383-93AD-901A0F1E34BD}"/>
              </a:ext>
            </a:extLst>
          </p:cNvPr>
          <p:cNvCxnSpPr>
            <a:cxnSpLocks/>
          </p:cNvCxnSpPr>
          <p:nvPr/>
        </p:nvCxnSpPr>
        <p:spPr>
          <a:xfrm>
            <a:off x="1718733" y="2583180"/>
            <a:ext cx="47519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3D62BB9-8F0D-40A4-8B61-95B5F1841573}"/>
              </a:ext>
            </a:extLst>
          </p:cNvPr>
          <p:cNvCxnSpPr>
            <a:cxnSpLocks/>
          </p:cNvCxnSpPr>
          <p:nvPr/>
        </p:nvCxnSpPr>
        <p:spPr>
          <a:xfrm>
            <a:off x="2586328" y="2583180"/>
            <a:ext cx="70588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94A0618-F6E6-4D6E-9489-C7A24E3E3EF3}"/>
              </a:ext>
            </a:extLst>
          </p:cNvPr>
          <p:cNvCxnSpPr>
            <a:cxnSpLocks/>
          </p:cNvCxnSpPr>
          <p:nvPr/>
        </p:nvCxnSpPr>
        <p:spPr>
          <a:xfrm>
            <a:off x="4302144" y="2583180"/>
            <a:ext cx="100955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7D4CDDB-D714-499D-9045-736EB9CDF483}"/>
              </a:ext>
            </a:extLst>
          </p:cNvPr>
          <p:cNvCxnSpPr>
            <a:cxnSpLocks/>
          </p:cNvCxnSpPr>
          <p:nvPr/>
        </p:nvCxnSpPr>
        <p:spPr>
          <a:xfrm>
            <a:off x="5749925" y="2587398"/>
            <a:ext cx="2261927" cy="240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636031E-5BAA-475C-A249-C4CD42AEC4F7}"/>
              </a:ext>
            </a:extLst>
          </p:cNvPr>
          <p:cNvCxnSpPr>
            <a:cxnSpLocks/>
          </p:cNvCxnSpPr>
          <p:nvPr/>
        </p:nvCxnSpPr>
        <p:spPr>
          <a:xfrm>
            <a:off x="2193925" y="3161822"/>
            <a:ext cx="119703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8F407C8-2AD0-45E0-B75A-6E2D1D5A5A9D}"/>
              </a:ext>
            </a:extLst>
          </p:cNvPr>
          <p:cNvCxnSpPr>
            <a:cxnSpLocks/>
          </p:cNvCxnSpPr>
          <p:nvPr/>
        </p:nvCxnSpPr>
        <p:spPr>
          <a:xfrm>
            <a:off x="4356596" y="3164041"/>
            <a:ext cx="243078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738BF68-1B1F-4827-81AA-A47478948CFA}"/>
              </a:ext>
            </a:extLst>
          </p:cNvPr>
          <p:cNvCxnSpPr>
            <a:cxnSpLocks/>
          </p:cNvCxnSpPr>
          <p:nvPr/>
        </p:nvCxnSpPr>
        <p:spPr>
          <a:xfrm>
            <a:off x="2253192" y="3726294"/>
            <a:ext cx="88904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CD91F62-D92F-4555-98A5-9F7CE3F5ABC1}"/>
              </a:ext>
            </a:extLst>
          </p:cNvPr>
          <p:cNvCxnSpPr>
            <a:cxnSpLocks/>
          </p:cNvCxnSpPr>
          <p:nvPr/>
        </p:nvCxnSpPr>
        <p:spPr>
          <a:xfrm flipH="1">
            <a:off x="3703633" y="3737782"/>
            <a:ext cx="198446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DED2316-6570-416B-9537-CD5B3373B582}"/>
              </a:ext>
            </a:extLst>
          </p:cNvPr>
          <p:cNvCxnSpPr>
            <a:cxnSpLocks/>
          </p:cNvCxnSpPr>
          <p:nvPr/>
        </p:nvCxnSpPr>
        <p:spPr>
          <a:xfrm flipV="1">
            <a:off x="6743007" y="4329731"/>
            <a:ext cx="1320338" cy="692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BCC3E14-16E0-4FEB-9C14-F3BE861D6154}"/>
              </a:ext>
            </a:extLst>
          </p:cNvPr>
          <p:cNvCxnSpPr>
            <a:cxnSpLocks/>
          </p:cNvCxnSpPr>
          <p:nvPr/>
        </p:nvCxnSpPr>
        <p:spPr>
          <a:xfrm>
            <a:off x="6054148" y="3742675"/>
            <a:ext cx="1236518" cy="571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5B4F95E-50E2-4DB2-BD86-6BC1735E1D72}"/>
              </a:ext>
            </a:extLst>
          </p:cNvPr>
          <p:cNvCxnSpPr>
            <a:cxnSpLocks/>
          </p:cNvCxnSpPr>
          <p:nvPr/>
        </p:nvCxnSpPr>
        <p:spPr>
          <a:xfrm>
            <a:off x="1226364" y="4336660"/>
            <a:ext cx="132399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4C527E5-F947-42AC-9719-CF1FF3BB2FF5}"/>
              </a:ext>
            </a:extLst>
          </p:cNvPr>
          <p:cNvCxnSpPr>
            <a:cxnSpLocks/>
          </p:cNvCxnSpPr>
          <p:nvPr/>
        </p:nvCxnSpPr>
        <p:spPr>
          <a:xfrm>
            <a:off x="4531154" y="4329731"/>
            <a:ext cx="137481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6" name="070">
            <a:hlinkClick r:id="" action="ppaction://media"/>
            <a:extLst>
              <a:ext uri="{FF2B5EF4-FFF2-40B4-BE49-F238E27FC236}">
                <a16:creationId xmlns:a16="http://schemas.microsoft.com/office/drawing/2014/main" id="{6185880D-3FD6-431B-8CE6-AFCEAAAF09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1361" y="84494"/>
            <a:ext cx="512501" cy="5125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EA5B92-D0AA-102C-C9E4-1766C8426D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029" y="4542235"/>
            <a:ext cx="2994212" cy="4848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D4E183-82C9-B9A7-C57A-D7DEEECFE2F0}"/>
              </a:ext>
            </a:extLst>
          </p:cNvPr>
          <p:cNvSpPr txBox="1"/>
          <p:nvPr/>
        </p:nvSpPr>
        <p:spPr>
          <a:xfrm>
            <a:off x="-633116" y="25394"/>
            <a:ext cx="44931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32594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907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18743" y="1262992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rgbClr val="F26532"/>
                </a:solidFill>
              </a:rPr>
              <a:t>passion (n)</a:t>
            </a:r>
            <a:endParaRPr lang="en-US" sz="36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6613" y="3191190"/>
            <a:ext cx="436760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b="1" dirty="0"/>
              <a:t>a very powerful feeling, for example of sexual attraction, love, hate, anger, or other emotion</a:t>
            </a:r>
            <a:endParaRPr lang="en-US" sz="2100" dirty="0"/>
          </a:p>
        </p:txBody>
      </p:sp>
      <p:sp>
        <p:nvSpPr>
          <p:cNvPr id="2" name="Rectangle 1"/>
          <p:cNvSpPr/>
          <p:nvPr/>
        </p:nvSpPr>
        <p:spPr>
          <a:xfrm>
            <a:off x="2111094" y="2031286"/>
            <a:ext cx="105670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1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/ˈpæʃn/</a:t>
            </a:r>
            <a:endParaRPr lang="en-US" sz="21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1828" y="-2059"/>
            <a:ext cx="9144000" cy="671959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184421" y="72310"/>
            <a:ext cx="38533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VOCABULARY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ass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74351" y="2555742"/>
            <a:ext cx="541843" cy="5418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1638" y="1750677"/>
            <a:ext cx="3458527" cy="215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4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5051" y="896195"/>
            <a:ext cx="5067121" cy="3872133"/>
          </a:xfrm>
          <a:prstGeom prst="rect">
            <a:avLst/>
          </a:prstGeom>
        </p:spPr>
      </p:pic>
      <p:sp>
        <p:nvSpPr>
          <p:cNvPr id="7" name="Google Shape;1881;p31"/>
          <p:cNvSpPr txBox="1">
            <a:spLocks/>
          </p:cNvSpPr>
          <p:nvPr/>
        </p:nvSpPr>
        <p:spPr>
          <a:xfrm>
            <a:off x="593237" y="1406428"/>
            <a:ext cx="3581408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rgbClr val="F26532"/>
                </a:solidFill>
              </a:rPr>
              <a:t>passionate (adj)</a:t>
            </a:r>
            <a:endParaRPr lang="en-US" sz="36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1107" y="3334626"/>
            <a:ext cx="43676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showing or caused by strong feelings or a strong belief.</a:t>
            </a:r>
            <a:endParaRPr lang="en-US" sz="2100" b="1" dirty="0"/>
          </a:p>
        </p:txBody>
      </p:sp>
      <p:sp>
        <p:nvSpPr>
          <p:cNvPr id="2" name="Rectangle 1"/>
          <p:cNvSpPr/>
          <p:nvPr/>
        </p:nvSpPr>
        <p:spPr>
          <a:xfrm>
            <a:off x="1802846" y="2174722"/>
            <a:ext cx="142218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1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/ˈpæʃənət/</a:t>
            </a:r>
            <a:endParaRPr lang="en-US" sz="21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1828" y="-2059"/>
            <a:ext cx="9144000" cy="671959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6" name="passion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70256" y="2767875"/>
            <a:ext cx="487363" cy="487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F14A51-E0B1-E54E-4101-7D37DC6141AC}"/>
              </a:ext>
            </a:extLst>
          </p:cNvPr>
          <p:cNvSpPr txBox="1"/>
          <p:nvPr/>
        </p:nvSpPr>
        <p:spPr>
          <a:xfrm>
            <a:off x="184421" y="72310"/>
            <a:ext cx="38533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VOCABULARY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14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572635" y="1071745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rgbClr val="F26532"/>
                </a:solidFill>
              </a:rPr>
              <a:t>work experience (n)</a:t>
            </a:r>
            <a:endParaRPr lang="en-US" sz="36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6612" y="3023849"/>
            <a:ext cx="40753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a period of time that a young person, especially a student, spends working in a company as a form of training</a:t>
            </a:r>
            <a:endParaRPr lang="en-US" sz="2100" b="1" dirty="0"/>
          </a:p>
        </p:txBody>
      </p:sp>
      <p:sp>
        <p:nvSpPr>
          <p:cNvPr id="2" name="Rectangle 1"/>
          <p:cNvSpPr/>
          <p:nvPr/>
        </p:nvSpPr>
        <p:spPr>
          <a:xfrm>
            <a:off x="1306155" y="1818030"/>
            <a:ext cx="245630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1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/ˈwɜːk ɪkspɪəriəns/</a:t>
            </a:r>
            <a:endParaRPr lang="en-US" sz="21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1828" y="-2059"/>
            <a:ext cx="9144000" cy="671959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5" name="work experience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90625" y="241897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3978" y="1361443"/>
            <a:ext cx="3534033" cy="29849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4CA254-EDA5-320C-522F-E675CE85F5C8}"/>
              </a:ext>
            </a:extLst>
          </p:cNvPr>
          <p:cNvSpPr txBox="1"/>
          <p:nvPr/>
        </p:nvSpPr>
        <p:spPr>
          <a:xfrm>
            <a:off x="184421" y="72310"/>
            <a:ext cx="38533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VOCABULARY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66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5C3BE11-7245-A261-E500-85D5C0DFCC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629453"/>
              </p:ext>
            </p:extLst>
          </p:nvPr>
        </p:nvGraphicFramePr>
        <p:xfrm>
          <a:off x="0" y="646742"/>
          <a:ext cx="9144000" cy="449675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8812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7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509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69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341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</a:t>
                      </a:r>
                      <a:endParaRPr lang="en-US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Pronunciation</a:t>
                      </a:r>
                      <a:endParaRPr lang="en-US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Meaning</a:t>
                      </a:r>
                      <a:endParaRPr lang="en-US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Vietnamese</a:t>
                      </a:r>
                      <a:r>
                        <a:rPr lang="vi-VN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equivalent</a:t>
                      </a:r>
                      <a:r>
                        <a:rPr lang="vi-VN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6101">
                <a:tc>
                  <a:txBody>
                    <a:bodyPr/>
                    <a:lstStyle/>
                    <a:p>
                      <a:pPr marL="144145" marR="0" indent="-144145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vi-VN" sz="20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assion</a:t>
                      </a:r>
                      <a:r>
                        <a:rPr lang="en-US" sz="20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(n)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pæʃn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 very powerful feeling, for example of sexual attraction, love, hate, anger, or other emotion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176213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Đam mê</a:t>
                      </a:r>
                      <a:endParaRPr lang="en-US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27357">
                <a:tc>
                  <a:txBody>
                    <a:bodyPr/>
                    <a:lstStyle/>
                    <a:p>
                      <a:pPr marL="144145" marR="0" indent="-144145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passionate</a:t>
                      </a: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(adj)</a:t>
                      </a:r>
                      <a:endParaRPr lang="en-US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pæʃənət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showing or caused by strong feelings or a strong belief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176213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Say đắm</a:t>
                      </a:r>
                      <a:endParaRPr lang="en-US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9109">
                <a:tc>
                  <a:txBody>
                    <a:bodyPr/>
                    <a:lstStyle/>
                    <a:p>
                      <a:pPr marL="144145" marR="0" indent="-144145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work </a:t>
                      </a:r>
                      <a:r>
                        <a:rPr lang="vi-VN" sz="20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experience</a:t>
                      </a:r>
                      <a:r>
                        <a:rPr lang="en-US" sz="20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(n)</a:t>
                      </a:r>
                      <a:r>
                        <a:rPr lang="vi-VN" sz="20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wɜːk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ɪkspɪəriəns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 period of time that a young person, especially a student, spends working in a company as a form of training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176213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Kinh nghiệm làm việc</a:t>
                      </a:r>
                      <a:endParaRPr lang="en-US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A4EEA64-EE3F-95FF-7559-FC57CEB3C47C}"/>
              </a:ext>
            </a:extLst>
          </p:cNvPr>
          <p:cNvSpPr txBox="1"/>
          <p:nvPr/>
        </p:nvSpPr>
        <p:spPr>
          <a:xfrm>
            <a:off x="184421" y="72310"/>
            <a:ext cx="38533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PRESENTATION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3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B7E199-7032-40AA-A95C-5716F14ED42D}"/>
              </a:ext>
            </a:extLst>
          </p:cNvPr>
          <p:cNvSpPr txBox="1"/>
          <p:nvPr/>
        </p:nvSpPr>
        <p:spPr>
          <a:xfrm>
            <a:off x="540327" y="12157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5" name="Rounded Rectangle 7">
            <a:extLst>
              <a:ext uri="{FF2B5EF4-FFF2-40B4-BE49-F238E27FC236}">
                <a16:creationId xmlns:a16="http://schemas.microsoft.com/office/drawing/2014/main" id="{E150BA21-469D-4A60-85B3-ED93B8EF25C9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7BD62E-0B1F-40A0-801B-F95080E57E7C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7DA39DC-01AE-471A-82C2-098DF5CFAFF6}"/>
              </a:ext>
            </a:extLst>
          </p:cNvPr>
          <p:cNvSpPr/>
          <p:nvPr/>
        </p:nvSpPr>
        <p:spPr>
          <a:xfrm>
            <a:off x="803326" y="779874"/>
            <a:ext cx="81695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Match the words/phrase (1–5) with the phrases (a–e) to make phrases with the meanings below.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9E3727-2106-40F0-B323-4B2FD3C754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8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4546" t="41410" r="13636" b="19380"/>
          <a:stretch/>
        </p:blipFill>
        <p:spPr>
          <a:xfrm>
            <a:off x="243391" y="1967211"/>
            <a:ext cx="7921081" cy="2431473"/>
          </a:xfrm>
          <a:prstGeom prst="rect">
            <a:avLst/>
          </a:prstGeom>
        </p:spPr>
      </p:pic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2D8B5B6-9BB7-4AB0-A5D0-1A83D8A05A1A}"/>
              </a:ext>
            </a:extLst>
          </p:cNvPr>
          <p:cNvCxnSpPr>
            <a:cxnSpLocks/>
          </p:cNvCxnSpPr>
          <p:nvPr/>
        </p:nvCxnSpPr>
        <p:spPr>
          <a:xfrm>
            <a:off x="1535229" y="2170527"/>
            <a:ext cx="375083" cy="89598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15408C6A-4FC9-4FFA-AB56-4D6643F3D163}"/>
              </a:ext>
            </a:extLst>
          </p:cNvPr>
          <p:cNvCxnSpPr>
            <a:cxnSpLocks/>
          </p:cNvCxnSpPr>
          <p:nvPr/>
        </p:nvCxnSpPr>
        <p:spPr>
          <a:xfrm>
            <a:off x="1544090" y="2642999"/>
            <a:ext cx="396240" cy="847027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D72A1F3-EBB3-45DF-BA5B-75C75CD46AC5}"/>
              </a:ext>
            </a:extLst>
          </p:cNvPr>
          <p:cNvCxnSpPr>
            <a:cxnSpLocks/>
          </p:cNvCxnSpPr>
          <p:nvPr/>
        </p:nvCxnSpPr>
        <p:spPr>
          <a:xfrm flipV="1">
            <a:off x="1535229" y="2303705"/>
            <a:ext cx="396240" cy="78511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2734497-ECCE-421D-8451-54469FFCFB7D}"/>
              </a:ext>
            </a:extLst>
          </p:cNvPr>
          <p:cNvCxnSpPr>
            <a:cxnSpLocks/>
          </p:cNvCxnSpPr>
          <p:nvPr/>
        </p:nvCxnSpPr>
        <p:spPr>
          <a:xfrm>
            <a:off x="1539428" y="3556192"/>
            <a:ext cx="375083" cy="54625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9FE97C08-5BE5-44F8-8772-A234B7D0120A}"/>
              </a:ext>
            </a:extLst>
          </p:cNvPr>
          <p:cNvCxnSpPr>
            <a:cxnSpLocks/>
          </p:cNvCxnSpPr>
          <p:nvPr/>
        </p:nvCxnSpPr>
        <p:spPr>
          <a:xfrm flipV="1">
            <a:off x="1535228" y="2718092"/>
            <a:ext cx="375083" cy="144772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A1735A8-9204-821C-13FB-3030184716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107522" y="4568797"/>
            <a:ext cx="2943028" cy="4894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068B1-45ED-5FF3-9175-49F17FB79F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2740" y="1443598"/>
            <a:ext cx="763256" cy="8470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23A07B-9D47-49E1-ACC5-2669C687D795}"/>
              </a:ext>
            </a:extLst>
          </p:cNvPr>
          <p:cNvSpPr txBox="1"/>
          <p:nvPr/>
        </p:nvSpPr>
        <p:spPr>
          <a:xfrm>
            <a:off x="184421" y="72310"/>
            <a:ext cx="38533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VOCABULARY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50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6EAC32-9326-2AD6-8705-4732C4051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5D353E-7428-4568-27A0-5E0F85E0450E}"/>
              </a:ext>
            </a:extLst>
          </p:cNvPr>
          <p:cNvSpPr txBox="1"/>
          <p:nvPr/>
        </p:nvSpPr>
        <p:spPr>
          <a:xfrm>
            <a:off x="2420813" y="428867"/>
            <a:ext cx="53195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FacebookK&amp;TBold"/>
              </a:rPr>
              <a:t>CAREER PATHS</a:t>
            </a:r>
          </a:p>
        </p:txBody>
      </p:sp>
      <p:pic>
        <p:nvPicPr>
          <p:cNvPr id="13" name="Graphic 12" descr="Graph paper with calculator, ruler, highlighter, and pencils">
            <a:extLst>
              <a:ext uri="{FF2B5EF4-FFF2-40B4-BE49-F238E27FC236}">
                <a16:creationId xmlns:a16="http://schemas.microsoft.com/office/drawing/2014/main" id="{549CADE1-1689-B704-E57C-EC3968DC51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9367" y="2281463"/>
            <a:ext cx="3262891" cy="311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103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B7E199-7032-40AA-A95C-5716F14ED42D}"/>
              </a:ext>
            </a:extLst>
          </p:cNvPr>
          <p:cNvSpPr txBox="1"/>
          <p:nvPr/>
        </p:nvSpPr>
        <p:spPr>
          <a:xfrm>
            <a:off x="77182" y="11576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5" name="Rounded Rectangle 7">
            <a:extLst>
              <a:ext uri="{FF2B5EF4-FFF2-40B4-BE49-F238E27FC236}">
                <a16:creationId xmlns:a16="http://schemas.microsoft.com/office/drawing/2014/main" id="{E150BA21-469D-4A60-85B3-ED93B8EF25C9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7BD62E-0B1F-40A0-801B-F95080E57E7C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7DA39DC-01AE-471A-82C2-098DF5CFAFF6}"/>
              </a:ext>
            </a:extLst>
          </p:cNvPr>
          <p:cNvSpPr/>
          <p:nvPr/>
        </p:nvSpPr>
        <p:spPr>
          <a:xfrm>
            <a:off x="803326" y="779874"/>
            <a:ext cx="81695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Complete the sentences using the correct forms of the phrases in </a:t>
            </a:r>
          </a:p>
        </p:txBody>
      </p:sp>
      <p:sp>
        <p:nvSpPr>
          <p:cNvPr id="14" name="Rounded Rectangle 7">
            <a:extLst>
              <a:ext uri="{FF2B5EF4-FFF2-40B4-BE49-F238E27FC236}">
                <a16:creationId xmlns:a16="http://schemas.microsoft.com/office/drawing/2014/main" id="{84E1D6AA-AFCD-49AB-91A2-96FA2DDD98A6}"/>
              </a:ext>
            </a:extLst>
          </p:cNvPr>
          <p:cNvSpPr/>
          <p:nvPr/>
        </p:nvSpPr>
        <p:spPr>
          <a:xfrm>
            <a:off x="3033948" y="1250567"/>
            <a:ext cx="337366" cy="384391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048DA4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52FE67-E251-4C34-A200-1A6F6562E228}"/>
              </a:ext>
            </a:extLst>
          </p:cNvPr>
          <p:cNvSpPr txBox="1"/>
          <p:nvPr/>
        </p:nvSpPr>
        <p:spPr>
          <a:xfrm>
            <a:off x="3066582" y="1168835"/>
            <a:ext cx="272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882424-9F3E-40FD-BC81-308B4BF88AB2}"/>
              </a:ext>
            </a:extLst>
          </p:cNvPr>
          <p:cNvSpPr txBox="1"/>
          <p:nvPr/>
        </p:nvSpPr>
        <p:spPr>
          <a:xfrm>
            <a:off x="171144" y="1658095"/>
            <a:ext cx="82855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2060"/>
                </a:solidFill>
              </a:rPr>
              <a:t>1. </a:t>
            </a:r>
            <a:r>
              <a:rPr lang="en-US" sz="2500" dirty="0"/>
              <a:t>She left her current job in order to ___________________ music.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F5C61E-1D02-4D78-986F-53D57273AB28}"/>
              </a:ext>
            </a:extLst>
          </p:cNvPr>
          <p:cNvSpPr txBox="1"/>
          <p:nvPr/>
        </p:nvSpPr>
        <p:spPr>
          <a:xfrm>
            <a:off x="171144" y="2437421"/>
            <a:ext cx="827102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2060"/>
                </a:solidFill>
              </a:rPr>
              <a:t>2. </a:t>
            </a:r>
            <a:r>
              <a:rPr lang="en-US" sz="2500" dirty="0"/>
              <a:t>I have earned some money and ____________________ from my previous part-time jobs.</a:t>
            </a:r>
          </a:p>
          <a:p>
            <a:endParaRPr lang="en-US" sz="25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42F059-0DE5-4AC2-8872-889DBCC26735}"/>
              </a:ext>
            </a:extLst>
          </p:cNvPr>
          <p:cNvSpPr txBox="1"/>
          <p:nvPr/>
        </p:nvSpPr>
        <p:spPr>
          <a:xfrm>
            <a:off x="200188" y="3288594"/>
            <a:ext cx="80353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2060"/>
                </a:solidFill>
              </a:rPr>
              <a:t>3. </a:t>
            </a:r>
            <a:r>
              <a:rPr lang="en-US" sz="2500" dirty="0"/>
              <a:t>If you ________________________, </a:t>
            </a:r>
          </a:p>
          <a:p>
            <a:r>
              <a:rPr lang="en-US" sz="2500" dirty="0"/>
              <a:t>it will be an advantage when you apply for this job.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50315A-D033-4335-8012-4AB078C55EBB}"/>
              </a:ext>
            </a:extLst>
          </p:cNvPr>
          <p:cNvSpPr txBox="1"/>
          <p:nvPr/>
        </p:nvSpPr>
        <p:spPr>
          <a:xfrm>
            <a:off x="5018410" y="1640715"/>
            <a:ext cx="315586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rgbClr val="C00000"/>
                </a:solidFill>
              </a:rPr>
              <a:t>pursue her passion for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759418-E408-4E53-9C33-C8668DB680A2}"/>
              </a:ext>
            </a:extLst>
          </p:cNvPr>
          <p:cNvSpPr txBox="1"/>
          <p:nvPr/>
        </p:nvSpPr>
        <p:spPr>
          <a:xfrm>
            <a:off x="4618119" y="2405561"/>
            <a:ext cx="335508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rgbClr val="C00000"/>
                </a:solidFill>
              </a:rPr>
              <a:t>gained work experience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3BC6A6-B8D7-4058-B49E-9A168F1FE3CA}"/>
              </a:ext>
            </a:extLst>
          </p:cNvPr>
          <p:cNvSpPr txBox="1"/>
          <p:nvPr/>
        </p:nvSpPr>
        <p:spPr>
          <a:xfrm>
            <a:off x="1327231" y="3269271"/>
            <a:ext cx="404296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rgbClr val="C00000"/>
                </a:solidFill>
              </a:rPr>
              <a:t>have an outgoing personality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90C4BA-3072-63D6-C82A-470965F2F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983186" y="3079029"/>
            <a:ext cx="1973172" cy="19063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3A2F82-63D1-2AD7-0B83-DCD25907EDAC}"/>
              </a:ext>
            </a:extLst>
          </p:cNvPr>
          <p:cNvSpPr txBox="1"/>
          <p:nvPr/>
        </p:nvSpPr>
        <p:spPr>
          <a:xfrm>
            <a:off x="184421" y="72310"/>
            <a:ext cx="38533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VOCABULARY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82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B7E199-7032-40AA-A95C-5716F14ED42D}"/>
              </a:ext>
            </a:extLst>
          </p:cNvPr>
          <p:cNvSpPr txBox="1"/>
          <p:nvPr/>
        </p:nvSpPr>
        <p:spPr>
          <a:xfrm>
            <a:off x="77182" y="11576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5" name="Rounded Rectangle 7">
            <a:extLst>
              <a:ext uri="{FF2B5EF4-FFF2-40B4-BE49-F238E27FC236}">
                <a16:creationId xmlns:a16="http://schemas.microsoft.com/office/drawing/2014/main" id="{E150BA21-469D-4A60-85B3-ED93B8EF25C9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7BD62E-0B1F-40A0-801B-F95080E57E7C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7DA39DC-01AE-471A-82C2-098DF5CFAFF6}"/>
              </a:ext>
            </a:extLst>
          </p:cNvPr>
          <p:cNvSpPr/>
          <p:nvPr/>
        </p:nvSpPr>
        <p:spPr>
          <a:xfrm>
            <a:off x="803326" y="779874"/>
            <a:ext cx="81695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Complete the sentences using the correct forms of the phrases in </a:t>
            </a:r>
          </a:p>
        </p:txBody>
      </p:sp>
      <p:sp>
        <p:nvSpPr>
          <p:cNvPr id="14" name="Rounded Rectangle 7">
            <a:extLst>
              <a:ext uri="{FF2B5EF4-FFF2-40B4-BE49-F238E27FC236}">
                <a16:creationId xmlns:a16="http://schemas.microsoft.com/office/drawing/2014/main" id="{84E1D6AA-AFCD-49AB-91A2-96FA2DDD98A6}"/>
              </a:ext>
            </a:extLst>
          </p:cNvPr>
          <p:cNvSpPr/>
          <p:nvPr/>
        </p:nvSpPr>
        <p:spPr>
          <a:xfrm>
            <a:off x="3033948" y="1250567"/>
            <a:ext cx="337366" cy="384391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048DA4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52FE67-E251-4C34-A200-1A6F6562E228}"/>
              </a:ext>
            </a:extLst>
          </p:cNvPr>
          <p:cNvSpPr txBox="1"/>
          <p:nvPr/>
        </p:nvSpPr>
        <p:spPr>
          <a:xfrm>
            <a:off x="3066582" y="1168835"/>
            <a:ext cx="272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882424-9F3E-40FD-BC81-308B4BF88AB2}"/>
              </a:ext>
            </a:extLst>
          </p:cNvPr>
          <p:cNvSpPr txBox="1"/>
          <p:nvPr/>
        </p:nvSpPr>
        <p:spPr>
          <a:xfrm>
            <a:off x="323277" y="1867112"/>
            <a:ext cx="64899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2060"/>
                </a:solidFill>
              </a:rPr>
              <a:t>4. </a:t>
            </a:r>
            <a:r>
              <a:rPr lang="en-US" sz="2500" dirty="0"/>
              <a:t>In addition to technical knowledge, you also need to _______________ such as communication and teamwork skills.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92FB34-8E91-466E-9CEF-FF77A24796A8}"/>
              </a:ext>
            </a:extLst>
          </p:cNvPr>
          <p:cNvSpPr txBox="1"/>
          <p:nvPr/>
        </p:nvSpPr>
        <p:spPr>
          <a:xfrm>
            <a:off x="261913" y="3288439"/>
            <a:ext cx="66632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2060"/>
                </a:solidFill>
              </a:rPr>
              <a:t>5. </a:t>
            </a:r>
            <a:r>
              <a:rPr lang="en-US" sz="2500" dirty="0"/>
              <a:t>Your working environment may not always be pleasant. Sometimes, you have to ________________________.</a:t>
            </a:r>
          </a:p>
          <a:p>
            <a:endParaRPr lang="en-US" sz="25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A8A6DE-1D18-40DC-B633-F224DD6534AD}"/>
              </a:ext>
            </a:extLst>
          </p:cNvPr>
          <p:cNvSpPr txBox="1"/>
          <p:nvPr/>
        </p:nvSpPr>
        <p:spPr>
          <a:xfrm>
            <a:off x="1405018" y="2229317"/>
            <a:ext cx="255422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rgbClr val="C00000"/>
                </a:solidFill>
              </a:rPr>
              <a:t>develop soft skills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4015E4-DF68-4C8D-8D38-C61E82630826}"/>
              </a:ext>
            </a:extLst>
          </p:cNvPr>
          <p:cNvSpPr txBox="1"/>
          <p:nvPr/>
        </p:nvSpPr>
        <p:spPr>
          <a:xfrm>
            <a:off x="251500" y="4016995"/>
            <a:ext cx="399019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rgbClr val="C00000"/>
                </a:solidFill>
              </a:rPr>
              <a:t>deal with stressful situations</a:t>
            </a:r>
          </a:p>
        </p:txBody>
      </p:sp>
      <p:pic>
        <p:nvPicPr>
          <p:cNvPr id="172" name="Picture 171">
            <a:extLst>
              <a:ext uri="{FF2B5EF4-FFF2-40B4-BE49-F238E27FC236}">
                <a16:creationId xmlns:a16="http://schemas.microsoft.com/office/drawing/2014/main" id="{65D0CE2A-70BE-6538-43F0-59F2A972F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337" y="1416424"/>
            <a:ext cx="4745161" cy="37270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1752DF-AD15-0739-9C33-737BB0A13188}"/>
              </a:ext>
            </a:extLst>
          </p:cNvPr>
          <p:cNvSpPr txBox="1"/>
          <p:nvPr/>
        </p:nvSpPr>
        <p:spPr>
          <a:xfrm>
            <a:off x="184421" y="72310"/>
            <a:ext cx="38533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VOCABULARY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6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DDA15D-E9F5-4171-A655-A2D1FD2EE0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4000"/>
                    </a14:imgEffect>
                    <a14:imgEffect>
                      <a14:saturation sat="200000"/>
                    </a14:imgEffect>
                    <a14:imgEffect>
                      <a14:brightnessContrast bright="2000" contrast="-14000"/>
                    </a14:imgEffect>
                  </a14:imgLayer>
                </a14:imgProps>
              </a:ext>
            </a:extLst>
          </a:blip>
          <a:srcRect l="25568" t="24634" r="26705" b="11900"/>
          <a:stretch/>
        </p:blipFill>
        <p:spPr>
          <a:xfrm>
            <a:off x="626539" y="896470"/>
            <a:ext cx="5572053" cy="4247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D3A0AA-9F57-659B-2EC4-6063B2154595}"/>
              </a:ext>
            </a:extLst>
          </p:cNvPr>
          <p:cNvSpPr txBox="1"/>
          <p:nvPr/>
        </p:nvSpPr>
        <p:spPr>
          <a:xfrm>
            <a:off x="243391" y="28578"/>
            <a:ext cx="50646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29358"/>
          <a:stretch/>
        </p:blipFill>
        <p:spPr>
          <a:xfrm>
            <a:off x="2005438" y="731712"/>
            <a:ext cx="3891328" cy="3295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747EBF-CC3D-D573-8BDE-B15345A068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3868" y="1705909"/>
            <a:ext cx="2436694" cy="344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0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18" y="2129002"/>
            <a:ext cx="7851254" cy="29225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B7E199-7032-40AA-A95C-5716F14ED42D}"/>
              </a:ext>
            </a:extLst>
          </p:cNvPr>
          <p:cNvSpPr txBox="1"/>
          <p:nvPr/>
        </p:nvSpPr>
        <p:spPr>
          <a:xfrm>
            <a:off x="77182" y="11576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5" name="Rounded Rectangle 7">
            <a:extLst>
              <a:ext uri="{FF2B5EF4-FFF2-40B4-BE49-F238E27FC236}">
                <a16:creationId xmlns:a16="http://schemas.microsoft.com/office/drawing/2014/main" id="{E150BA21-469D-4A60-85B3-ED93B8EF25C9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7BD62E-0B1F-40A0-801B-F95080E57E7C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7DA39DC-01AE-471A-82C2-098DF5CFAFF6}"/>
              </a:ext>
            </a:extLst>
          </p:cNvPr>
          <p:cNvSpPr/>
          <p:nvPr/>
        </p:nvSpPr>
        <p:spPr>
          <a:xfrm>
            <a:off x="803325" y="779874"/>
            <a:ext cx="81016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Match the verbs in 1–4 with the adverbs (a–d) and the prepositions in A-D to make complete sentences.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BA3894-2B5A-4CED-B60E-C279BAD285D5}"/>
              </a:ext>
            </a:extLst>
          </p:cNvPr>
          <p:cNvSpPr txBox="1"/>
          <p:nvPr/>
        </p:nvSpPr>
        <p:spPr>
          <a:xfrm>
            <a:off x="1101436" y="2057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F1148F8-D861-4FE0-BE6A-1BD3638D4D43}"/>
              </a:ext>
            </a:extLst>
          </p:cNvPr>
          <p:cNvCxnSpPr>
            <a:cxnSpLocks/>
          </p:cNvCxnSpPr>
          <p:nvPr/>
        </p:nvCxnSpPr>
        <p:spPr>
          <a:xfrm>
            <a:off x="4301836" y="2527300"/>
            <a:ext cx="638464" cy="187017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7CF280F-70FD-440F-9166-09AC8C9DF656}"/>
              </a:ext>
            </a:extLst>
          </p:cNvPr>
          <p:cNvCxnSpPr>
            <a:cxnSpLocks/>
          </p:cNvCxnSpPr>
          <p:nvPr/>
        </p:nvCxnSpPr>
        <p:spPr>
          <a:xfrm>
            <a:off x="5933209" y="2527300"/>
            <a:ext cx="657505" cy="181258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21AF90D-9836-4B70-AABF-B4CE8703FAC5}"/>
              </a:ext>
            </a:extLst>
          </p:cNvPr>
          <p:cNvCxnSpPr>
            <a:cxnSpLocks/>
          </p:cNvCxnSpPr>
          <p:nvPr/>
        </p:nvCxnSpPr>
        <p:spPr>
          <a:xfrm flipV="1">
            <a:off x="4292481" y="2527300"/>
            <a:ext cx="597019" cy="83414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5B0E21D-8B8C-4CD7-A5CC-532313F57C5C}"/>
              </a:ext>
            </a:extLst>
          </p:cNvPr>
          <p:cNvCxnSpPr>
            <a:cxnSpLocks/>
          </p:cNvCxnSpPr>
          <p:nvPr/>
        </p:nvCxnSpPr>
        <p:spPr>
          <a:xfrm flipV="1">
            <a:off x="4292481" y="3197380"/>
            <a:ext cx="622419" cy="93083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026A87D-003D-4899-9EE6-94BFC9DBE65F}"/>
              </a:ext>
            </a:extLst>
          </p:cNvPr>
          <p:cNvCxnSpPr>
            <a:cxnSpLocks/>
          </p:cNvCxnSpPr>
          <p:nvPr/>
        </p:nvCxnSpPr>
        <p:spPr>
          <a:xfrm flipV="1">
            <a:off x="4267081" y="3825716"/>
            <a:ext cx="622419" cy="884857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641464B-AAF5-4A5C-970D-5DCE3E079EE2}"/>
              </a:ext>
            </a:extLst>
          </p:cNvPr>
          <p:cNvCxnSpPr>
            <a:cxnSpLocks/>
          </p:cNvCxnSpPr>
          <p:nvPr/>
        </p:nvCxnSpPr>
        <p:spPr>
          <a:xfrm flipV="1">
            <a:off x="5933209" y="2384847"/>
            <a:ext cx="657505" cy="77399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3E679B8-0E03-4074-95DB-0988E791502D}"/>
              </a:ext>
            </a:extLst>
          </p:cNvPr>
          <p:cNvCxnSpPr>
            <a:cxnSpLocks/>
          </p:cNvCxnSpPr>
          <p:nvPr/>
        </p:nvCxnSpPr>
        <p:spPr>
          <a:xfrm flipV="1">
            <a:off x="5933209" y="3158836"/>
            <a:ext cx="592282" cy="66687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DA72A665-9CF6-4F09-84C3-F40E05D57B99}"/>
              </a:ext>
            </a:extLst>
          </p:cNvPr>
          <p:cNvCxnSpPr>
            <a:cxnSpLocks/>
          </p:cNvCxnSpPr>
          <p:nvPr/>
        </p:nvCxnSpPr>
        <p:spPr>
          <a:xfrm flipV="1">
            <a:off x="5933209" y="3790372"/>
            <a:ext cx="592282" cy="69196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EBD9BD9-52E8-94C0-74CF-D83C15628CA4}"/>
              </a:ext>
            </a:extLst>
          </p:cNvPr>
          <p:cNvSpPr txBox="1"/>
          <p:nvPr/>
        </p:nvSpPr>
        <p:spPr>
          <a:xfrm>
            <a:off x="243391" y="28578"/>
            <a:ext cx="50646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145716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B7E199-7032-40AA-A95C-5716F14ED42D}"/>
              </a:ext>
            </a:extLst>
          </p:cNvPr>
          <p:cNvSpPr txBox="1"/>
          <p:nvPr/>
        </p:nvSpPr>
        <p:spPr>
          <a:xfrm>
            <a:off x="77182" y="11576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5" name="Rounded Rectangle 7">
            <a:extLst>
              <a:ext uri="{FF2B5EF4-FFF2-40B4-BE49-F238E27FC236}">
                <a16:creationId xmlns:a16="http://schemas.microsoft.com/office/drawing/2014/main" id="{E150BA21-469D-4A60-85B3-ED93B8EF25C9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7BD62E-0B1F-40A0-801B-F95080E57E7C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7DA39DC-01AE-471A-82C2-098DF5CFAFF6}"/>
              </a:ext>
            </a:extLst>
          </p:cNvPr>
          <p:cNvSpPr/>
          <p:nvPr/>
        </p:nvSpPr>
        <p:spPr>
          <a:xfrm>
            <a:off x="803326" y="808238"/>
            <a:ext cx="80567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Work in pairs. Make true sentences about the career path of someone you know, using three-word phrasal verbs.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3CF755-E6B1-430C-9351-195046AB7A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3" t="39614" r="12887" b="42638"/>
          <a:stretch/>
        </p:blipFill>
        <p:spPr>
          <a:xfrm>
            <a:off x="128242" y="2193233"/>
            <a:ext cx="8887516" cy="11655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E82035-FC4B-4E9F-A416-EA1A06330883}"/>
              </a:ext>
            </a:extLst>
          </p:cNvPr>
          <p:cNvSpPr txBox="1"/>
          <p:nvPr/>
        </p:nvSpPr>
        <p:spPr>
          <a:xfrm>
            <a:off x="243391" y="28578"/>
            <a:ext cx="50646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FEE4F7-D2E0-8800-06DF-CEF8FDA5F8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245"/>
          <a:stretch/>
        </p:blipFill>
        <p:spPr>
          <a:xfrm>
            <a:off x="3399174" y="3213909"/>
            <a:ext cx="1172826" cy="1984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4201BD-A75E-9D54-15FE-AE18A526A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9852" y="3585576"/>
            <a:ext cx="1101562" cy="155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051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98991" y="128899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1621" y="121725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4939" y="1218074"/>
            <a:ext cx="27680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498991" y="1771256"/>
            <a:ext cx="75930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Some lexical items about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career path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Reading for specific information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Three-word phrasal verbs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B0EAB4-78BD-F7BA-E394-C2C18E24C899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7C64C-20A2-6617-FE38-50A2FD8817E7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5FDD8A-E1F6-7C1A-7A75-225EAF907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898" y="1027650"/>
            <a:ext cx="2316802" cy="125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0411" y="1945099"/>
            <a:ext cx="7512789" cy="2153228"/>
          </a:xfrm>
          <a:noFill/>
        </p:spPr>
        <p:txBody>
          <a:bodyPr anchor="t"/>
          <a:lstStyle/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cs typeface="Arial" panose="020B0604020202020204" pitchFamily="34" charset="0"/>
              </a:rPr>
              <a:t>Learn by heart new Vocabulary.</a:t>
            </a: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cs typeface="Arial" panose="020B0604020202020204" pitchFamily="34" charset="0"/>
              </a:rPr>
              <a:t>Do exercises in the workbook.</a:t>
            </a: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cs typeface="Arial" panose="020B0604020202020204" pitchFamily="34" charset="0"/>
              </a:rPr>
              <a:t>Prepare for Lesson 3 - Unit 9.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07138" y="1356794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768" y="1285059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906723" y="1285059"/>
            <a:ext cx="3429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0F36ED-74DE-0CFE-97FD-C71AA2DD16C3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51D2DB-E75B-D37D-4EDA-252D5D470B1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C50085-9BBE-7736-B992-5E42D8E6A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734" y="1045173"/>
            <a:ext cx="2411263" cy="353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5908B9-EDE1-2082-96AA-C408C5B7D2F3}"/>
              </a:ext>
            </a:extLst>
          </p:cNvPr>
          <p:cNvSpPr/>
          <p:nvPr/>
        </p:nvSpPr>
        <p:spPr>
          <a:xfrm>
            <a:off x="2234536" y="4559201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1887;p38">
            <a:extLst>
              <a:ext uri="{FF2B5EF4-FFF2-40B4-BE49-F238E27FC236}">
                <a16:creationId xmlns:a16="http://schemas.microsoft.com/office/drawing/2014/main" id="{22523124-4DB0-C520-395C-C646CB92E7C6}"/>
              </a:ext>
            </a:extLst>
          </p:cNvPr>
          <p:cNvSpPr/>
          <p:nvPr/>
        </p:nvSpPr>
        <p:spPr>
          <a:xfrm>
            <a:off x="1931891" y="3057881"/>
            <a:ext cx="2931194" cy="2817980"/>
          </a:xfrm>
          <a:prstGeom prst="ellipse">
            <a:avLst/>
          </a:prstGeom>
          <a:solidFill>
            <a:schemeClr val="accent4">
              <a:lumMod val="60000"/>
              <a:lumOff val="40000"/>
              <a:alpha val="4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u="sng" dirty="0">
              <a:solidFill>
                <a:schemeClr val="dk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73" name="Google Shape;1887;p38">
            <a:extLst>
              <a:ext uri="{FF2B5EF4-FFF2-40B4-BE49-F238E27FC236}">
                <a16:creationId xmlns:a16="http://schemas.microsoft.com/office/drawing/2014/main" id="{CCEF2942-8552-83C3-1BD8-6CDEEDC8616F}"/>
              </a:ext>
            </a:extLst>
          </p:cNvPr>
          <p:cNvSpPr/>
          <p:nvPr/>
        </p:nvSpPr>
        <p:spPr>
          <a:xfrm>
            <a:off x="391849" y="-1088151"/>
            <a:ext cx="2931194" cy="2817980"/>
          </a:xfrm>
          <a:prstGeom prst="ellipse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u="sng" dirty="0">
              <a:solidFill>
                <a:schemeClr val="dk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72" name="Google Shape;1887;p38">
            <a:extLst>
              <a:ext uri="{FF2B5EF4-FFF2-40B4-BE49-F238E27FC236}">
                <a16:creationId xmlns:a16="http://schemas.microsoft.com/office/drawing/2014/main" id="{17F09282-6C7A-CF7F-5CAB-B2405AFB5A75}"/>
              </a:ext>
            </a:extLst>
          </p:cNvPr>
          <p:cNvSpPr/>
          <p:nvPr/>
        </p:nvSpPr>
        <p:spPr>
          <a:xfrm>
            <a:off x="5905116" y="1510047"/>
            <a:ext cx="4267201" cy="4262343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u="sng" dirty="0">
              <a:solidFill>
                <a:schemeClr val="dk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2" name="Rounded Rectangle 21">
            <a:extLst>
              <a:ext uri="{FF2B5EF4-FFF2-40B4-BE49-F238E27FC236}">
                <a16:creationId xmlns:a16="http://schemas.microsoft.com/office/drawing/2014/main" id="{B466822D-CA6D-CAD5-CF27-755ADBB54A33}"/>
              </a:ext>
            </a:extLst>
          </p:cNvPr>
          <p:cNvSpPr/>
          <p:nvPr/>
        </p:nvSpPr>
        <p:spPr>
          <a:xfrm>
            <a:off x="861503" y="893767"/>
            <a:ext cx="1637250" cy="4915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dobe Gothic Std B" panose="020B0800000000000000" pitchFamily="34" charset="-128"/>
                <a:cs typeface="+mn-cs"/>
              </a:rPr>
              <a:t>WARM-UP</a:t>
            </a:r>
            <a:endParaRPr kumimoji="0" lang="en-GB" sz="15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Adobe Gothic Std B" panose="020B0800000000000000" pitchFamily="34" charset="-128"/>
              <a:cs typeface="+mn-cs"/>
            </a:endParaRPr>
          </a:p>
        </p:txBody>
      </p:sp>
      <p:sp>
        <p:nvSpPr>
          <p:cNvPr id="3" name="Rounded Rectangle 22">
            <a:extLst>
              <a:ext uri="{FF2B5EF4-FFF2-40B4-BE49-F238E27FC236}">
                <a16:creationId xmlns:a16="http://schemas.microsoft.com/office/drawing/2014/main" id="{9E828527-8D5E-BB5F-797E-F8274C65A79E}"/>
              </a:ext>
            </a:extLst>
          </p:cNvPr>
          <p:cNvSpPr/>
          <p:nvPr/>
        </p:nvSpPr>
        <p:spPr>
          <a:xfrm>
            <a:off x="2299725" y="1674214"/>
            <a:ext cx="1637250" cy="4915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dobe Gothic Std B" panose="020B0800000000000000" pitchFamily="34" charset="-128"/>
                <a:cs typeface="+mn-cs"/>
              </a:rPr>
              <a:t>PRONUNCIATION</a:t>
            </a:r>
          </a:p>
        </p:txBody>
      </p:sp>
      <p:sp>
        <p:nvSpPr>
          <p:cNvPr id="4" name="Rounded Rectangle 23">
            <a:extLst>
              <a:ext uri="{FF2B5EF4-FFF2-40B4-BE49-F238E27FC236}">
                <a16:creationId xmlns:a16="http://schemas.microsoft.com/office/drawing/2014/main" id="{1FC645ED-D122-C4CF-4B5F-A885FFF34D25}"/>
              </a:ext>
            </a:extLst>
          </p:cNvPr>
          <p:cNvSpPr/>
          <p:nvPr/>
        </p:nvSpPr>
        <p:spPr>
          <a:xfrm>
            <a:off x="861503" y="2567595"/>
            <a:ext cx="1637250" cy="4915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VOCABULARY</a:t>
            </a: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Adobe Gothic Std B" panose="020B0800000000000000" pitchFamily="34" charset="-128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310017-C49E-E120-6E55-F5469087B6CA}"/>
              </a:ext>
            </a:extLst>
          </p:cNvPr>
          <p:cNvSpPr/>
          <p:nvPr/>
        </p:nvSpPr>
        <p:spPr>
          <a:xfrm>
            <a:off x="4505771" y="860863"/>
            <a:ext cx="3659537" cy="5244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Game: </a:t>
            </a:r>
            <a:r>
              <a:rPr kumimoji="0" lang="vi-VN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Hide and seek</a:t>
            </a: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158120-3A41-3621-B520-DF16EC22536E}"/>
              </a:ext>
            </a:extLst>
          </p:cNvPr>
          <p:cNvSpPr/>
          <p:nvPr/>
        </p:nvSpPr>
        <p:spPr>
          <a:xfrm>
            <a:off x="4505766" y="2278922"/>
            <a:ext cx="3659539" cy="89736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126206" marR="0" lvl="0" indent="-126206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Task 1</a:t>
            </a: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Match the words and phrases with</a:t>
            </a:r>
            <a:r>
              <a:rPr kumimoji="0" lang="vi-VN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their meanings.</a:t>
            </a:r>
            <a:endParaRPr kumimoji="0" lang="en-US" sz="135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26206" marR="0" lvl="0" indent="-126206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Task 2: </a:t>
            </a: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Complete the sentences.</a:t>
            </a:r>
          </a:p>
        </p:txBody>
      </p:sp>
      <p:cxnSp>
        <p:nvCxnSpPr>
          <p:cNvPr id="7" name="Curved Connector 27">
            <a:extLst>
              <a:ext uri="{FF2B5EF4-FFF2-40B4-BE49-F238E27FC236}">
                <a16:creationId xmlns:a16="http://schemas.microsoft.com/office/drawing/2014/main" id="{20A88654-7705-E5DC-9C5C-A469C2C0FA34}"/>
              </a:ext>
            </a:extLst>
          </p:cNvPr>
          <p:cNvCxnSpPr>
            <a:cxnSpLocks/>
            <a:stCxn id="2" idx="3"/>
            <a:endCxn id="3" idx="0"/>
          </p:cNvCxnSpPr>
          <p:nvPr/>
        </p:nvCxnSpPr>
        <p:spPr>
          <a:xfrm>
            <a:off x="2498753" y="1139543"/>
            <a:ext cx="619597" cy="534671"/>
          </a:xfrm>
          <a:prstGeom prst="curvedConnector2">
            <a:avLst/>
          </a:prstGeom>
          <a:noFill/>
          <a:ln w="38100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" name="Curved Connector 28">
            <a:extLst>
              <a:ext uri="{FF2B5EF4-FFF2-40B4-BE49-F238E27FC236}">
                <a16:creationId xmlns:a16="http://schemas.microsoft.com/office/drawing/2014/main" id="{50EA4E09-49AC-1341-32B4-FB7CD6DF305E}"/>
              </a:ext>
            </a:extLst>
          </p:cNvPr>
          <p:cNvCxnSpPr>
            <a:cxnSpLocks/>
            <a:stCxn id="3" idx="1"/>
            <a:endCxn id="4" idx="0"/>
          </p:cNvCxnSpPr>
          <p:nvPr/>
        </p:nvCxnSpPr>
        <p:spPr>
          <a:xfrm rot="10800000" flipV="1">
            <a:off x="1680129" y="1919989"/>
            <a:ext cx="619597" cy="647605"/>
          </a:xfrm>
          <a:prstGeom prst="curvedConnector2">
            <a:avLst/>
          </a:prstGeom>
          <a:noFill/>
          <a:ln w="38100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9" name="Rounded Rectangle 30">
            <a:extLst>
              <a:ext uri="{FF2B5EF4-FFF2-40B4-BE49-F238E27FC236}">
                <a16:creationId xmlns:a16="http://schemas.microsoft.com/office/drawing/2014/main" id="{98A8E441-3917-7DBD-A950-D637B572FC27}"/>
              </a:ext>
            </a:extLst>
          </p:cNvPr>
          <p:cNvSpPr/>
          <p:nvPr/>
        </p:nvSpPr>
        <p:spPr>
          <a:xfrm>
            <a:off x="2299725" y="3498048"/>
            <a:ext cx="1637250" cy="4915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GRAMMAR</a:t>
            </a: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Adobe Gothic Std B" panose="020B0800000000000000" pitchFamily="34" charset="-128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F49787-98CF-3B24-FB91-B6ADA786A0D7}"/>
              </a:ext>
            </a:extLst>
          </p:cNvPr>
          <p:cNvSpPr/>
          <p:nvPr/>
        </p:nvSpPr>
        <p:spPr>
          <a:xfrm>
            <a:off x="4505770" y="4330718"/>
            <a:ext cx="3659537" cy="5137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126206" marR="0" lvl="0" indent="-126206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Wrap-up</a:t>
            </a:r>
          </a:p>
          <a:p>
            <a:pPr marL="126206" marR="0" lvl="0" indent="-126206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Homework</a:t>
            </a:r>
            <a:endParaRPr kumimoji="0" lang="en-GB" sz="135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Curved Connector 32">
            <a:extLst>
              <a:ext uri="{FF2B5EF4-FFF2-40B4-BE49-F238E27FC236}">
                <a16:creationId xmlns:a16="http://schemas.microsoft.com/office/drawing/2014/main" id="{EC69A940-C9B6-7CFF-FBCD-95300A5F8A48}"/>
              </a:ext>
            </a:extLst>
          </p:cNvPr>
          <p:cNvCxnSpPr>
            <a:cxnSpLocks/>
            <a:stCxn id="9" idx="1"/>
            <a:endCxn id="12" idx="0"/>
          </p:cNvCxnSpPr>
          <p:nvPr/>
        </p:nvCxnSpPr>
        <p:spPr>
          <a:xfrm rot="10800000" flipV="1">
            <a:off x="1680127" y="3743824"/>
            <a:ext cx="619598" cy="586894"/>
          </a:xfrm>
          <a:prstGeom prst="curvedConnector2">
            <a:avLst/>
          </a:prstGeom>
          <a:noFill/>
          <a:ln w="38100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2" name="Rounded Rectangle 33">
            <a:extLst>
              <a:ext uri="{FF2B5EF4-FFF2-40B4-BE49-F238E27FC236}">
                <a16:creationId xmlns:a16="http://schemas.microsoft.com/office/drawing/2014/main" id="{D1C7195C-4999-6C6A-718D-D145443E5863}"/>
              </a:ext>
            </a:extLst>
          </p:cNvPr>
          <p:cNvSpPr/>
          <p:nvPr/>
        </p:nvSpPr>
        <p:spPr>
          <a:xfrm>
            <a:off x="861502" y="4330718"/>
            <a:ext cx="1637250" cy="4915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dobe Gothic Std B" panose="020B0800000000000000" pitchFamily="34" charset="-128"/>
                <a:cs typeface="+mn-cs"/>
              </a:rPr>
              <a:t>CONSOLIDATION</a:t>
            </a:r>
            <a:endParaRPr kumimoji="0" lang="en-GB" sz="15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Adobe Gothic Std B" panose="020B0800000000000000" pitchFamily="34" charset="-128"/>
              <a:cs typeface="+mn-cs"/>
            </a:endParaRPr>
          </a:p>
        </p:txBody>
      </p:sp>
      <p:cxnSp>
        <p:nvCxnSpPr>
          <p:cNvPr id="13" name="Curved Connector 34">
            <a:extLst>
              <a:ext uri="{FF2B5EF4-FFF2-40B4-BE49-F238E27FC236}">
                <a16:creationId xmlns:a16="http://schemas.microsoft.com/office/drawing/2014/main" id="{A4D9876E-A5D4-1659-893C-FBF5C0CEF48D}"/>
              </a:ext>
            </a:extLst>
          </p:cNvPr>
          <p:cNvCxnSpPr>
            <a:cxnSpLocks/>
            <a:stCxn id="4" idx="3"/>
            <a:endCxn id="9" idx="0"/>
          </p:cNvCxnSpPr>
          <p:nvPr/>
        </p:nvCxnSpPr>
        <p:spPr>
          <a:xfrm>
            <a:off x="2498753" y="2813371"/>
            <a:ext cx="619597" cy="684677"/>
          </a:xfrm>
          <a:prstGeom prst="curvedConnector2">
            <a:avLst/>
          </a:prstGeom>
          <a:noFill/>
          <a:ln w="38100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1C603C6-9440-BBED-9519-EEC12EB58FFC}"/>
              </a:ext>
            </a:extLst>
          </p:cNvPr>
          <p:cNvSpPr/>
          <p:nvPr/>
        </p:nvSpPr>
        <p:spPr>
          <a:xfrm>
            <a:off x="4233064" y="230514"/>
            <a:ext cx="2256946" cy="338921"/>
          </a:xfrm>
          <a:prstGeom prst="rect">
            <a:avLst/>
          </a:prstGeom>
          <a:solidFill>
            <a:schemeClr val="accent6">
              <a:lumMod val="25000"/>
            </a:scheme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acebook K&amp;T" panose="02040603050506020204" pitchFamily="18" charset="0"/>
                <a:ea typeface="+mn-ea"/>
                <a:cs typeface="+mn-cs"/>
              </a:rPr>
              <a:t>LANGUAGE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Facebook K&amp;T" panose="02040603050506020204" pitchFamily="18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2F1474-58A3-6194-DD1E-5F18ED24C381}"/>
              </a:ext>
            </a:extLst>
          </p:cNvPr>
          <p:cNvSpPr/>
          <p:nvPr/>
        </p:nvSpPr>
        <p:spPr>
          <a:xfrm>
            <a:off x="2692057" y="239901"/>
            <a:ext cx="1415556" cy="3295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LESSON </a:t>
            </a:r>
            <a:r>
              <a:rPr kumimoji="0" lang="vi-VN" sz="135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2</a:t>
            </a:r>
            <a:endParaRPr kumimoji="0" lang="en-US" sz="135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10000"/>
                </a:schemeClr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587760-E9EB-2AA7-4AD9-FC4210329B36}"/>
              </a:ext>
            </a:extLst>
          </p:cNvPr>
          <p:cNvSpPr/>
          <p:nvPr/>
        </p:nvSpPr>
        <p:spPr>
          <a:xfrm>
            <a:off x="4505765" y="1502282"/>
            <a:ext cx="3659539" cy="6634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126206" marR="0" lvl="0" indent="-126206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Task 1: </a:t>
            </a:r>
            <a:r>
              <a:rPr kumimoji="0" lang="vi-VN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Listen and repeat </a:t>
            </a:r>
          </a:p>
          <a:p>
            <a:pPr marL="126206" marR="0" lvl="0" indent="-126206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Task 2: </a:t>
            </a:r>
            <a:r>
              <a:rPr kumimoji="0" lang="vi-VN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Underline the stressed words</a:t>
            </a: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75D4B0-A700-A257-D559-E6EE6CA32295}"/>
              </a:ext>
            </a:extLst>
          </p:cNvPr>
          <p:cNvSpPr/>
          <p:nvPr/>
        </p:nvSpPr>
        <p:spPr>
          <a:xfrm>
            <a:off x="4505765" y="3289447"/>
            <a:ext cx="3659539" cy="89736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126206" marR="0" lvl="0" indent="-126206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Task 1</a:t>
            </a: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Task </a:t>
            </a:r>
            <a:r>
              <a:rPr kumimoji="0" lang="vi-VN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Match the verbs in 1–4 with the adverbs (a–d) </a:t>
            </a:r>
            <a:endParaRPr kumimoji="0" lang="vi-VN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26206" marR="0" lvl="0" indent="-126206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Task 2:</a:t>
            </a: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Work in pairs. Make true sentences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4DCCA20A-F2EE-46ED-15E6-A60603358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96" y="296878"/>
            <a:ext cx="565502" cy="60249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C7008F73-8279-7389-6C88-E03EAE337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2497" y="4285128"/>
            <a:ext cx="683213" cy="73748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E230AE77-0691-F55B-099E-DADED8685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247" y="3346160"/>
            <a:ext cx="764244" cy="82165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678F1EEC-3210-BE5B-6A0E-DAA5238B76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2497" y="936780"/>
            <a:ext cx="565502" cy="56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455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C:\Users\ADMIN\Desktop\Bach tuyet\54774f4bc8287c7337fadd5fbb419da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 descr="C:\Users\ADMIN\Desktop\Bach tuyet\Snow_white_transparent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33800" y="2041634"/>
            <a:ext cx="932654" cy="201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 descr="C:\Users\ADMIN\Desktop\Bach tuyet\43ebd44d263606f876d42fd2f199ea61 (4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38519">
            <a:off x="7944327" y="3496708"/>
            <a:ext cx="1410187" cy="2016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descr="C:\Users\ADMIN\Desktop\Bach tuyet\43ebd44d263606f876d42fd2f199ea61 (7)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5361056" y="3500748"/>
            <a:ext cx="1434898" cy="191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 descr="C:\Users\ADMIN\Desktop\Bach tuyet\RjAwOTQ4MTUyNEI3QjJCRTc2RjA6ZDA1ZjJmYTY2MjBkNDYzY2ZlZDNiOTA1Y2YxYTk1NzA6Ojo6OjA=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006265">
            <a:off x="6758" y="3592376"/>
            <a:ext cx="1592716" cy="1808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 descr="C:\Users\ADMIN\Desktop\Bach tuyet\43ebd44d263606f876d42fd2f199ea61 (2)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427022">
            <a:off x="5802632" y="3717970"/>
            <a:ext cx="1373981" cy="18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 descr="C:\Users\ADMIN\Desktop\Bach tuyet\43ebd44d263606f876d42fd2f199ea61 (3)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61893" y="3924299"/>
            <a:ext cx="1659340" cy="152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 descr="C:\Users\ADMIN\Desktop\Bach tuyet\43ebd44d263606f876d42fd2f199ea61 (5)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608799">
            <a:off x="1056451" y="3433175"/>
            <a:ext cx="1242725" cy="198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 descr="C:\Users\ADMIN\Desktop\Bach tuyet\43ebd44d263606f876d42fd2f199ea61 (8)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086600" y="3272546"/>
            <a:ext cx="1583524" cy="2176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 descr="C:\Users\ADMIN\Desktop\Bach tuyet\511929473-photo-clip-tre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644515" y="-2718793"/>
            <a:ext cx="7328054" cy="7730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 descr="C:\Users\ADMIN\Desktop\Bach tuyet\511929473-photo-clip-tre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914400" y="-2118871"/>
            <a:ext cx="4558915" cy="7730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 descr="C:\Users\ADMIN\Desktop\Tai nguyen thiet ke tro choi\Bảng gỗ\wooden-blank-sign-clipart-1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75695" y="-956817"/>
            <a:ext cx="8192610" cy="3059906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"/>
          <p:cNvSpPr txBox="1"/>
          <p:nvPr/>
        </p:nvSpPr>
        <p:spPr>
          <a:xfrm>
            <a:off x="1104736" y="789711"/>
            <a:ext cx="693452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HIDE AND SEEK</a:t>
            </a:r>
          </a:p>
          <a:p>
            <a:pPr lvl="0" algn="ctr"/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Snow White and the Seven Dwarfs</a:t>
            </a:r>
            <a:endParaRPr sz="3600" b="1" i="0" u="none" strike="noStrike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0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E092D6-CC1F-F67E-CE1E-7BDBBC72FC76}"/>
              </a:ext>
            </a:extLst>
          </p:cNvPr>
          <p:cNvSpPr txBox="1"/>
          <p:nvPr/>
        </p:nvSpPr>
        <p:spPr>
          <a:xfrm>
            <a:off x="215441" y="69455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82842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C:\Users\ADMIN\Desktop\Bach tuyet\54774f4bc8287c7337fadd5fbb419da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 descr="C:\Users\ADMIN\Desktop\Bach tuyet\Snow_white_transparent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33800" y="2041634"/>
            <a:ext cx="932654" cy="201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 descr="C:\Users\ADMIN\Desktop\Bach tuyet\43ebd44d263606f876d42fd2f199ea61 (4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38519">
            <a:off x="7944327" y="3496708"/>
            <a:ext cx="1410187" cy="2016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descr="C:\Users\ADMIN\Desktop\Bach tuyet\43ebd44d263606f876d42fd2f199ea61 (7)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5361056" y="3500748"/>
            <a:ext cx="1434898" cy="191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 descr="C:\Users\ADMIN\Desktop\Bach tuyet\RjAwOTQ4MTUyNEI3QjJCRTc2RjA6ZDA1ZjJmYTY2MjBkNDYzY2ZlZDNiOTA1Y2YxYTk1NzA6Ojo6OjA=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006265">
            <a:off x="6758" y="3592376"/>
            <a:ext cx="1592716" cy="1808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 descr="C:\Users\ADMIN\Desktop\Bach tuyet\43ebd44d263606f876d42fd2f199ea61 (2)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427022">
            <a:off x="5802632" y="3717970"/>
            <a:ext cx="1373981" cy="18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 descr="C:\Users\ADMIN\Desktop\Bach tuyet\43ebd44d263606f876d42fd2f199ea61 (3)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61893" y="3924299"/>
            <a:ext cx="1659340" cy="152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 descr="C:\Users\ADMIN\Desktop\Bach tuyet\43ebd44d263606f876d42fd2f199ea61 (5)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608799">
            <a:off x="1056451" y="3433175"/>
            <a:ext cx="1242725" cy="198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 descr="C:\Users\ADMIN\Desktop\Bach tuyet\43ebd44d263606f876d42fd2f199ea61 (8)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086600" y="3272546"/>
            <a:ext cx="1583524" cy="2176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 descr="C:\Users\ADMIN\Desktop\Bach tuyet\511929473-photo-clip-tre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644515" y="-2718793"/>
            <a:ext cx="7328054" cy="7730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 descr="C:\Users\ADMIN\Desktop\Bach tuyet\511929473-photo-clip-tre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914400" y="-2118871"/>
            <a:ext cx="4558915" cy="7730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 descr="C:\Users\ADMIN\Desktop\Tai nguyen thiet ke tro choi\Bảng gỗ\wooden-blank-sign-clipart-1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75695" y="-956817"/>
            <a:ext cx="8192610" cy="3059906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"/>
          <p:cNvSpPr txBox="1"/>
          <p:nvPr/>
        </p:nvSpPr>
        <p:spPr>
          <a:xfrm>
            <a:off x="1104736" y="789711"/>
            <a:ext cx="693452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HIDE AND SEEK</a:t>
            </a:r>
          </a:p>
          <a:p>
            <a:pPr lvl="0" algn="ctr"/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Snow White and the Seven Dwarfs</a:t>
            </a:r>
            <a:endParaRPr sz="3600" b="1" i="0" u="none" strike="noStrike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97" name="Google Shape;97;p1" descr="C:\Users\ADMIN\Desktop\Tai nguyen thiet ke tro choi\Angry birds epic birds\1505573783630 (2).png">
            <a:hlinkClick r:id="rId14" action="ppaction://hlinksldjump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200127" y="4426156"/>
            <a:ext cx="1069648" cy="58563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0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E092D6-CC1F-F67E-CE1E-7BDBBC72FC76}"/>
              </a:ext>
            </a:extLst>
          </p:cNvPr>
          <p:cNvSpPr txBox="1"/>
          <p:nvPr/>
        </p:nvSpPr>
        <p:spPr>
          <a:xfrm>
            <a:off x="215441" y="69455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Google Shape;96;p1">
            <a:extLst>
              <a:ext uri="{FF2B5EF4-FFF2-40B4-BE49-F238E27FC236}">
                <a16:creationId xmlns:a16="http://schemas.microsoft.com/office/drawing/2014/main" id="{E1D90D10-AA1A-588E-DCB1-939DCB447535}"/>
              </a:ext>
            </a:extLst>
          </p:cNvPr>
          <p:cNvSpPr txBox="1"/>
          <p:nvPr/>
        </p:nvSpPr>
        <p:spPr>
          <a:xfrm>
            <a:off x="943879" y="2483905"/>
            <a:ext cx="7167909" cy="138495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Read the job descriptions.</a:t>
            </a:r>
          </a:p>
          <a:p>
            <a:pPr lvl="0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Raise your hands and answer what the job is.</a:t>
            </a:r>
          </a:p>
          <a:p>
            <a:pPr lvl="0"/>
            <a:r>
              <a:rPr lang="en-US" sz="2800" b="1" i="0" u="none" strike="noStrike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- Bonus for every correct answer.</a:t>
            </a:r>
            <a:endParaRPr sz="2800" b="1" i="0" u="none" strike="noStrike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958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" descr="C:\Users\ADMIN\Desktop\Bach tuyet\ 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6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 descr="C:\Users\ADMIN\Desktop\Bach tuyet\Bambi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44661" flipH="1">
            <a:off x="5834594" y="2998013"/>
            <a:ext cx="990600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 descr="C:\Users\ADMIN\Desktop\Bach tuyet\esquilo001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128333" flipH="1">
            <a:off x="3814061" y="3645367"/>
            <a:ext cx="990600" cy="1084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 descr="C:\Users\ADMIN\Desktop\Bach tuyet\767e08fbae2de8679fbba6d8cecba19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247476" flipH="1">
            <a:off x="1852783" y="3746236"/>
            <a:ext cx="819150" cy="1144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 descr="C:\Users\ADMIN\Desktop\Bach tuyet\Doc23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827354">
            <a:off x="7515243" y="3021471"/>
            <a:ext cx="1157369" cy="171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" descr="C:\Users\ADMIN\Desktop\Bach tuyet\arbre-majestueux-42629281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3058" y="-205383"/>
            <a:ext cx="5257800" cy="590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" descr="C:\Users\ADMIN\Desktop\Bach tuyet\arbre-majestueux-42629281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67200" y="-510183"/>
            <a:ext cx="5257800" cy="590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" descr="C:\Users\ADMIN\Desktop\Bach tuyet\511929473-photo-clip-tre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418499" y="-697231"/>
            <a:ext cx="5410200" cy="5707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 descr="C:\Users\ADMIN\Desktop\Bach tuyet\511929473-photo-clip-tre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102213" y="-413441"/>
            <a:ext cx="5410200" cy="5707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" descr="C:\Users\ADMIN\Desktop\Bach tuyet\Snow_white_transparent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64019" y="2573110"/>
            <a:ext cx="1369010" cy="2950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" descr="C:\Users\ADMIN\Desktop\Tai nguyen thiet ke tro choi\Bảng gỗ\wooden-blank-sign-clipart-1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265567" y="-1698988"/>
            <a:ext cx="6798508" cy="3284397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"/>
          <p:cNvSpPr/>
          <p:nvPr/>
        </p:nvSpPr>
        <p:spPr>
          <a:xfrm>
            <a:off x="0" y="1617804"/>
            <a:ext cx="2104515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4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24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cook</a:t>
            </a:r>
            <a:endParaRPr sz="24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2"/>
          <p:cNvSpPr/>
          <p:nvPr/>
        </p:nvSpPr>
        <p:spPr>
          <a:xfrm>
            <a:off x="2240409" y="1633780"/>
            <a:ext cx="2176876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4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24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police officer</a:t>
            </a:r>
            <a:endParaRPr sz="24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2"/>
          <p:cNvSpPr/>
          <p:nvPr/>
        </p:nvSpPr>
        <p:spPr>
          <a:xfrm>
            <a:off x="4574277" y="1677967"/>
            <a:ext cx="2231608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4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4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IT</a:t>
            </a:r>
            <a:endParaRPr sz="24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2"/>
          <p:cNvSpPr/>
          <p:nvPr/>
        </p:nvSpPr>
        <p:spPr>
          <a:xfrm>
            <a:off x="6907754" y="1711672"/>
            <a:ext cx="2155874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4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D. </a:t>
            </a:r>
            <a:r>
              <a:rPr lang="en-US" sz="24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breadwinner</a:t>
            </a:r>
            <a:endParaRPr sz="24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2"/>
          <p:cNvSpPr txBox="1"/>
          <p:nvPr/>
        </p:nvSpPr>
        <p:spPr>
          <a:xfrm>
            <a:off x="2014052" y="162221"/>
            <a:ext cx="5257800" cy="132797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  <a:sym typeface="Calibri"/>
              </a:rPr>
              <a:t>1. A member of an organization whose job is to make people obey the law and to prevent and solve crime</a:t>
            </a:r>
            <a:endParaRPr lang="en-US" sz="2400" b="1" i="0" u="none" strike="noStrik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2"/>
          <p:cNvSpPr/>
          <p:nvPr/>
        </p:nvSpPr>
        <p:spPr>
          <a:xfrm>
            <a:off x="3810000" y="3240771"/>
            <a:ext cx="3178126" cy="2074179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400" b="1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CORRECT</a:t>
            </a:r>
          </a:p>
        </p:txBody>
      </p:sp>
      <p:pic>
        <p:nvPicPr>
          <p:cNvPr id="119" name="Google Shape;119;p2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704089" y="57150"/>
            <a:ext cx="1212850" cy="515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397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3" descr="C:\Users\ADMIN\Desktop\Bach tuyet\54774f4bc8287c7337fadd5fbb419da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3" descr="C:\Users\ADMIN\Desktop\Bach tuyet\Bambi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44661" flipH="1">
            <a:off x="2876756" y="3047522"/>
            <a:ext cx="990600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3" descr="C:\Users\ADMIN\Desktop\Bach tuyet\esquilo001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128333" flipH="1">
            <a:off x="7776461" y="3311450"/>
            <a:ext cx="990600" cy="1084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3" descr="C:\Users\ADMIN\Desktop\Bach tuyet\767e08fbae2de8679fbba6d8cecba19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247476" flipH="1">
            <a:off x="6378036" y="3288861"/>
            <a:ext cx="819150" cy="1144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3" descr="C:\Users\ADMIN\Desktop\Bach tuyet\43ebd44d263606f876d42fd2f199ea61 (7)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116409" flipH="1">
            <a:off x="4404931" y="2864039"/>
            <a:ext cx="1342285" cy="1810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3" descr="C:\Users\ADMIN\Desktop\Bach tuyet\arbre-majestueux-42629281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19200" y="-492771"/>
            <a:ext cx="5257800" cy="590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3" descr="C:\Users\ADMIN\Desktop\Bach tuyet\511929473-photo-clip-tre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029531" y="-916961"/>
            <a:ext cx="5410200" cy="6231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3" descr="C:\Users\ADMIN\Desktop\Bach tuyet\511929473-photo-clip-tre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743200" y="-468631"/>
            <a:ext cx="5410200" cy="5707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3" descr="C:\Users\ADMIN\Desktop\Bach tuyet\arbre-majestueux-42629281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72000" y="-492772"/>
            <a:ext cx="5257800" cy="590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3" descr="C:\Users\ADMIN\Desktop\Tai nguyen thiet ke tro choi\Bảng gỗ\wooden-blank-sign-clipart-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52233" y="-1789285"/>
            <a:ext cx="7239000" cy="3500566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3"/>
          <p:cNvSpPr txBox="1"/>
          <p:nvPr/>
        </p:nvSpPr>
        <p:spPr>
          <a:xfrm>
            <a:off x="1654442" y="159505"/>
            <a:ext cx="5843657" cy="153229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  <a:sym typeface="Calibri"/>
              </a:rPr>
              <a:t>2. a person who has been trained in medical science, whose job is to treat people who are ill or injured</a:t>
            </a:r>
            <a:endParaRPr lang="en-US" sz="2800" b="1" i="0" u="none" strike="noStrik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Google Shape;135;p3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702550" y="412630"/>
            <a:ext cx="1212850" cy="515608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3"/>
          <p:cNvSpPr/>
          <p:nvPr/>
        </p:nvSpPr>
        <p:spPr>
          <a:xfrm>
            <a:off x="3938023" y="3329260"/>
            <a:ext cx="3012828" cy="2047421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400" b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correct</a:t>
            </a:r>
            <a:endParaRPr sz="2400" b="1" i="0" u="none" strike="noStrike" cap="none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3"/>
          <p:cNvSpPr/>
          <p:nvPr/>
        </p:nvSpPr>
        <p:spPr>
          <a:xfrm>
            <a:off x="322631" y="1966371"/>
            <a:ext cx="1694587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4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24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</a:t>
            </a:r>
            <a:r>
              <a:rPr lang="en-US" sz="2400" dirty="0" err="1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Tiktoker</a:t>
            </a:r>
            <a:endParaRPr sz="24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3"/>
          <p:cNvSpPr/>
          <p:nvPr/>
        </p:nvSpPr>
        <p:spPr>
          <a:xfrm>
            <a:off x="2221115" y="1976343"/>
            <a:ext cx="1828800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4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24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pharmacist</a:t>
            </a:r>
            <a:endParaRPr sz="24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3"/>
          <p:cNvSpPr/>
          <p:nvPr/>
        </p:nvSpPr>
        <p:spPr>
          <a:xfrm>
            <a:off x="4357737" y="1977030"/>
            <a:ext cx="2239609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4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4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doctor</a:t>
            </a:r>
            <a:endParaRPr sz="24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3"/>
          <p:cNvSpPr/>
          <p:nvPr/>
        </p:nvSpPr>
        <p:spPr>
          <a:xfrm>
            <a:off x="6835946" y="1966073"/>
            <a:ext cx="2177708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4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24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explorer</a:t>
            </a:r>
            <a:endParaRPr sz="24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" name="Google Shape;141;p3" descr="C:\Users\ADMIN\Desktop\Bach tuyet\Blanca_Nieves.8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-170528" y="2591424"/>
            <a:ext cx="1715986" cy="2977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3" descr="C:\Users\ADMIN\Desktop\Tai nguyen thiet ke tro choi\Bảng gỗ\Picture1 (2).png">
            <a:hlinkClick r:id="" action="ppaction://hlinkshowjump?jump=previousslide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152400" y="379742"/>
            <a:ext cx="1235075" cy="515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542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4" descr="C:\Users\ADMIN\Desktop\Bach tuyet\b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4" descr="C:\Users\ADMIN\Desktop\Bach tuyet\Bambi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44661" flipH="1">
            <a:off x="7296357" y="2981234"/>
            <a:ext cx="990600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4" descr="C:\Users\ADMIN\Desktop\Bach tuyet\esquilo001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128333" flipH="1">
            <a:off x="5505656" y="3526737"/>
            <a:ext cx="990600" cy="1084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4" descr="C:\Users\ADMIN\Desktop\Bach tuyet\767e08fbae2de8679fbba6d8cecba19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247476" flipH="1">
            <a:off x="3576467" y="3508082"/>
            <a:ext cx="819150" cy="1144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4" descr="C:\Users\ADMIN\Desktop\Bach tuyet\43ebd44d263606f876d42fd2f199ea61 (2)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188953">
            <a:off x="1663997" y="2891133"/>
            <a:ext cx="1557336" cy="2105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4" descr="C:\Users\ADMIN\Desktop\Bach tuyet\arbre-majestueux-42629281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4056" y="-263368"/>
            <a:ext cx="5257800" cy="590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4" descr="C:\Users\ADMIN\Desktop\Bach tuyet\511929473-photo-clip-tre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581856" y="-601981"/>
            <a:ext cx="5410200" cy="5707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4" descr="C:\Users\ADMIN\Desktop\Bach tuyet\511929473-photo-clip-tre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866900" y="-492771"/>
            <a:ext cx="5410200" cy="5707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4" descr="C:\Users\ADMIN\Desktop\Bach tuyet\arbre-majestueux-42629281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733800" y="-340817"/>
            <a:ext cx="5257800" cy="590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4" descr="C:\Users\ADMIN\Desktop\Tai nguyen thiet ke tro choi\Bảng gỗ\wooden-blank-sign-clipart-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574307" y="-2133600"/>
            <a:ext cx="5941454" cy="3837144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4"/>
          <p:cNvSpPr txBox="1"/>
          <p:nvPr/>
        </p:nvSpPr>
        <p:spPr>
          <a:xfrm>
            <a:off x="2257990" y="-1752"/>
            <a:ext cx="4552925" cy="137905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  <a:sym typeface="Calibri"/>
              </a:rPr>
              <a:t>3. a person whose job is to manage, observe, and cook in a restaurant, hotel, etc..</a:t>
            </a:r>
            <a:endParaRPr lang="en-US" sz="2500" b="1" i="0" u="none" strike="noStrik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" name="Google Shape;158;p4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648781" y="285750"/>
            <a:ext cx="1212850" cy="515608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4"/>
          <p:cNvSpPr/>
          <p:nvPr/>
        </p:nvSpPr>
        <p:spPr>
          <a:xfrm>
            <a:off x="2928815" y="3424512"/>
            <a:ext cx="3012828" cy="2047421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400" b="1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correct</a:t>
            </a:r>
          </a:p>
        </p:txBody>
      </p:sp>
      <p:sp>
        <p:nvSpPr>
          <p:cNvPr id="160" name="Google Shape;160;p4"/>
          <p:cNvSpPr/>
          <p:nvPr/>
        </p:nvSpPr>
        <p:spPr>
          <a:xfrm>
            <a:off x="152400" y="1788617"/>
            <a:ext cx="1866900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chef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4"/>
          <p:cNvSpPr/>
          <p:nvPr/>
        </p:nvSpPr>
        <p:spPr>
          <a:xfrm>
            <a:off x="2382809" y="1767821"/>
            <a:ext cx="2138893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cook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4"/>
          <p:cNvSpPr/>
          <p:nvPr/>
        </p:nvSpPr>
        <p:spPr>
          <a:xfrm>
            <a:off x="4853278" y="1813916"/>
            <a:ext cx="1820322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waiter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4"/>
          <p:cNvSpPr/>
          <p:nvPr/>
        </p:nvSpPr>
        <p:spPr>
          <a:xfrm>
            <a:off x="7067755" y="1788617"/>
            <a:ext cx="1884391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waitress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Google Shape;164;p4" descr="C:\Users\ADMIN\Desktop\Tai nguyen thiet ke tro choi\Bảng gỗ\Picture1 (2).png">
            <a:hlinkClick r:id="" action="ppaction://hlinkshowjump?jump=previousslide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288925" y="227342"/>
            <a:ext cx="1235075" cy="515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4" descr="C:\Users\ADMIN\Desktop\Bach tuyet\43ebd44d263606f876d42fd2f199ea61 (6).jp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-245830" y="2429862"/>
            <a:ext cx="2304583" cy="3315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93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5" descr="C:\Users\ADMIN\Desktop\Bach tuyet\51832wid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28208"/>
            <a:ext cx="9144000" cy="5271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5" descr="C:\Users\ADMIN\Desktop\Bach tuyet\Bambi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44661" flipH="1">
            <a:off x="3842807" y="2895452"/>
            <a:ext cx="990600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5" descr="C:\Users\ADMIN\Desktop\Bach tuyet\esquilo001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128333" flipH="1">
            <a:off x="7520515" y="3056530"/>
            <a:ext cx="990600" cy="1084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5" descr="C:\Users\ADMIN\Desktop\Bach tuyet\767e08fbae2de8679fbba6d8cecba19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247476" flipH="1">
            <a:off x="2133046" y="3437720"/>
            <a:ext cx="819150" cy="1144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5" descr="C:\Users\ADMIN\Desktop\Bach tuyet\happy-dwarf-png-disney-art-1061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203461">
            <a:off x="5507019" y="2763748"/>
            <a:ext cx="987874" cy="1669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5" descr="C:\Users\ADMIN\Desktop\Bach tuyet\arbre-majestueux-42629281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7200" y="-443021"/>
            <a:ext cx="5257800" cy="590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5" descr="C:\Users\ADMIN\Desktop\Bach tuyet\511929473-photo-clip-tre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638800" y="-563881"/>
            <a:ext cx="5410200" cy="5707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5" descr="C:\Users\ADMIN\Desktop\Bach tuyet\511929473-photo-clip-tre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130000" y="-773431"/>
            <a:ext cx="5410200" cy="5707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5" descr="C:\Users\ADMIN\Desktop\Bach tuyet\arbre-majestueux-42629281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76675" y="-492771"/>
            <a:ext cx="5257800" cy="590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5" descr="C:\Users\ADMIN\Desktop\Bach tuyet\Snow_white_transparent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59335" y="2644455"/>
            <a:ext cx="1369010" cy="2950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5" descr="C:\Users\ADMIN\Desktop\Tai nguyen thiet ke tro choi\Bảng gỗ\wooden-blank-sign-clipart-1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420464" y="-1544052"/>
            <a:ext cx="6303071" cy="3059906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5"/>
          <p:cNvSpPr txBox="1"/>
          <p:nvPr/>
        </p:nvSpPr>
        <p:spPr>
          <a:xfrm>
            <a:off x="2041469" y="312565"/>
            <a:ext cx="5036061" cy="105556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  <a:sym typeface="Calibri"/>
              </a:rPr>
              <a:t>4. a university teacher of the highest rank.</a:t>
            </a:r>
            <a:endParaRPr sz="2800" b="1" i="0" u="none" strike="noStrik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5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812066" y="324739"/>
            <a:ext cx="1212850" cy="515608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5"/>
          <p:cNvSpPr/>
          <p:nvPr/>
        </p:nvSpPr>
        <p:spPr>
          <a:xfrm>
            <a:off x="2370261" y="3096079"/>
            <a:ext cx="3012828" cy="2047421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400" b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correct</a:t>
            </a:r>
            <a:endParaRPr sz="2400" b="1" i="0" u="none" strike="noStrike" cap="none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5"/>
          <p:cNvSpPr/>
          <p:nvPr/>
        </p:nvSpPr>
        <p:spPr>
          <a:xfrm>
            <a:off x="284946" y="1729870"/>
            <a:ext cx="1970665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tutor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5"/>
          <p:cNvSpPr/>
          <p:nvPr/>
        </p:nvSpPr>
        <p:spPr>
          <a:xfrm>
            <a:off x="2627346" y="1740646"/>
            <a:ext cx="1801248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teacher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5"/>
          <p:cNvSpPr/>
          <p:nvPr/>
        </p:nvSpPr>
        <p:spPr>
          <a:xfrm>
            <a:off x="4787634" y="1755169"/>
            <a:ext cx="1953554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doctor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5"/>
          <p:cNvSpPr/>
          <p:nvPr/>
        </p:nvSpPr>
        <p:spPr>
          <a:xfrm>
            <a:off x="6984684" y="1729870"/>
            <a:ext cx="1976527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professor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5" descr="C:\Users\ADMIN\Desktop\Tai nguyen thiet ke tro choi\Bảng gỗ\Picture1 (2).png">
            <a:hlinkClick r:id="" action="ppaction://hlinkshowjump?jump=previousslide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152400" y="303542"/>
            <a:ext cx="1235075" cy="515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540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232321"/>
      </a:lt2>
      <a:accent1>
        <a:srgbClr val="8999CE"/>
      </a:accent1>
      <a:accent2>
        <a:srgbClr val="E2A8A2"/>
      </a:accent2>
      <a:accent3>
        <a:srgbClr val="E4796B"/>
      </a:accent3>
      <a:accent4>
        <a:srgbClr val="FEC357"/>
      </a:accent4>
      <a:accent5>
        <a:srgbClr val="659E67"/>
      </a:accent5>
      <a:accent6>
        <a:srgbClr val="E1E2EA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2858</TotalTime>
  <Words>932</Words>
  <Application>Microsoft Office PowerPoint</Application>
  <PresentationFormat>On-screen Show (16:9)</PresentationFormat>
  <Paragraphs>169</Paragraphs>
  <Slides>27</Slides>
  <Notes>21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Arial</vt:lpstr>
      <vt:lpstr>Bookman Old Style</vt:lpstr>
      <vt:lpstr>Calibri</vt:lpstr>
      <vt:lpstr>Calibri Light</vt:lpstr>
      <vt:lpstr>Fira Sans Extra Condensed</vt:lpstr>
      <vt:lpstr>Fira Sans Extra Condensed SemiBold</vt:lpstr>
      <vt:lpstr>Montserrat Medium</vt:lpstr>
      <vt:lpstr>Myriad Pro</vt:lpstr>
      <vt:lpstr>Roboto</vt:lpstr>
      <vt:lpstr>UTM Facebook K&amp;T</vt:lpstr>
      <vt:lpstr>UTMFacebookK&amp;TBold</vt:lpstr>
      <vt:lpstr>Office Theme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 NGUYEN</dc:creator>
  <cp:lastModifiedBy>cm ta</cp:lastModifiedBy>
  <cp:revision>93</cp:revision>
  <dcterms:created xsi:type="dcterms:W3CDTF">2020-12-09T02:04:09Z</dcterms:created>
  <dcterms:modified xsi:type="dcterms:W3CDTF">2024-01-02T01:48:13Z</dcterms:modified>
</cp:coreProperties>
</file>